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257" r:id="rId3"/>
    <p:sldId id="281" r:id="rId4"/>
    <p:sldId id="258" r:id="rId5"/>
    <p:sldId id="259" r:id="rId6"/>
    <p:sldId id="262" r:id="rId7"/>
    <p:sldId id="271" r:id="rId8"/>
    <p:sldId id="273" r:id="rId9"/>
    <p:sldId id="272" r:id="rId10"/>
    <p:sldId id="263" r:id="rId11"/>
    <p:sldId id="274" r:id="rId12"/>
    <p:sldId id="277" r:id="rId13"/>
    <p:sldId id="268" r:id="rId14"/>
    <p:sldId id="275" r:id="rId15"/>
    <p:sldId id="264" r:id="rId16"/>
    <p:sldId id="278" r:id="rId17"/>
    <p:sldId id="279" r:id="rId18"/>
    <p:sldId id="265" r:id="rId19"/>
    <p:sldId id="266" r:id="rId20"/>
    <p:sldId id="269" r:id="rId21"/>
    <p:sldId id="276" r:id="rId22"/>
    <p:sldId id="280" r:id="rId23"/>
    <p:sldId id="270" r:id="rId24"/>
    <p:sldId id="267"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5349" autoAdjust="0"/>
  </p:normalViewPr>
  <p:slideViewPr>
    <p:cSldViewPr snapToGrid="0">
      <p:cViewPr varScale="1">
        <p:scale>
          <a:sx n="74" d="100"/>
          <a:sy n="74" d="100"/>
        </p:scale>
        <p:origin x="756" y="60"/>
      </p:cViewPr>
      <p:guideLst/>
    </p:cSldViewPr>
  </p:slideViewPr>
  <p:outlineViewPr>
    <p:cViewPr>
      <p:scale>
        <a:sx n="33" d="100"/>
        <a:sy n="33" d="100"/>
      </p:scale>
      <p:origin x="0" y="-1248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71B90-C9C5-49FC-A323-22F1D74124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579EF20-5817-43B0-898D-EDAF6D668975}">
      <dgm:prSet phldrT="[Text]"/>
      <dgm:spPr/>
      <dgm:t>
        <a:bodyPr/>
        <a:lstStyle/>
        <a:p>
          <a:r>
            <a:rPr lang="en-US" dirty="0" smtClean="0"/>
            <a:t>PLANNING</a:t>
          </a:r>
          <a:endParaRPr lang="en-US" dirty="0"/>
        </a:p>
      </dgm:t>
    </dgm:pt>
    <dgm:pt modelId="{DF8CC64C-DDEB-4A06-8DA7-1F5014B63701}" type="parTrans" cxnId="{DDF18210-C04B-4072-A066-D85167B466C7}">
      <dgm:prSet/>
      <dgm:spPr/>
      <dgm:t>
        <a:bodyPr/>
        <a:lstStyle/>
        <a:p>
          <a:endParaRPr lang="en-US"/>
        </a:p>
      </dgm:t>
    </dgm:pt>
    <dgm:pt modelId="{02412ABF-813E-4E8A-8D4C-6D36F2B2C5F0}" type="sibTrans" cxnId="{DDF18210-C04B-4072-A066-D85167B466C7}">
      <dgm:prSet/>
      <dgm:spPr/>
      <dgm:t>
        <a:bodyPr/>
        <a:lstStyle/>
        <a:p>
          <a:endParaRPr lang="en-US"/>
        </a:p>
      </dgm:t>
    </dgm:pt>
    <dgm:pt modelId="{4314BD59-337C-4309-ADC7-F288576ACF69}">
      <dgm:prSet phldrT="[Text]"/>
      <dgm:spPr/>
      <dgm:t>
        <a:bodyPr/>
        <a:lstStyle/>
        <a:p>
          <a:r>
            <a:rPr lang="en-US" dirty="0" smtClean="0"/>
            <a:t>PREPARATION</a:t>
          </a:r>
          <a:endParaRPr lang="en-US" dirty="0"/>
        </a:p>
      </dgm:t>
    </dgm:pt>
    <dgm:pt modelId="{588EAAC5-051F-4DE3-AAFC-C84B5AB562C5}" type="parTrans" cxnId="{A10F746E-2393-4059-B6CB-4A6C331BA71F}">
      <dgm:prSet/>
      <dgm:spPr/>
      <dgm:t>
        <a:bodyPr/>
        <a:lstStyle/>
        <a:p>
          <a:endParaRPr lang="en-US"/>
        </a:p>
      </dgm:t>
    </dgm:pt>
    <dgm:pt modelId="{AB99C14D-3CD0-4583-BCFD-CD12FE7C4DF3}" type="sibTrans" cxnId="{A10F746E-2393-4059-B6CB-4A6C331BA71F}">
      <dgm:prSet/>
      <dgm:spPr/>
      <dgm:t>
        <a:bodyPr/>
        <a:lstStyle/>
        <a:p>
          <a:endParaRPr lang="en-US"/>
        </a:p>
      </dgm:t>
    </dgm:pt>
    <dgm:pt modelId="{36DE04E7-A640-4119-9329-B24FE6833867}">
      <dgm:prSet phldrT="[Text]"/>
      <dgm:spPr/>
      <dgm:t>
        <a:bodyPr/>
        <a:lstStyle/>
        <a:p>
          <a:r>
            <a:rPr lang="en-US" dirty="0" smtClean="0"/>
            <a:t>EVALUATION</a:t>
          </a:r>
          <a:endParaRPr lang="en-US" dirty="0"/>
        </a:p>
      </dgm:t>
    </dgm:pt>
    <dgm:pt modelId="{7AC77231-69BD-4714-950B-9FC4D42CEB27}" type="parTrans" cxnId="{865D3BB7-5031-40B2-A520-C3F42091D431}">
      <dgm:prSet/>
      <dgm:spPr/>
      <dgm:t>
        <a:bodyPr/>
        <a:lstStyle/>
        <a:p>
          <a:endParaRPr lang="en-US"/>
        </a:p>
      </dgm:t>
    </dgm:pt>
    <dgm:pt modelId="{4378B809-7108-4AA5-A359-B587BD76BD2E}" type="sibTrans" cxnId="{865D3BB7-5031-40B2-A520-C3F42091D431}">
      <dgm:prSet/>
      <dgm:spPr/>
      <dgm:t>
        <a:bodyPr/>
        <a:lstStyle/>
        <a:p>
          <a:endParaRPr lang="en-US"/>
        </a:p>
      </dgm:t>
    </dgm:pt>
    <dgm:pt modelId="{7B3B192C-8635-413A-B91C-2BE3C1B582F4}" type="pres">
      <dgm:prSet presAssocID="{01471B90-C9C5-49FC-A323-22F1D741242D}" presName="cycle" presStyleCnt="0">
        <dgm:presLayoutVars>
          <dgm:dir/>
          <dgm:resizeHandles val="exact"/>
        </dgm:presLayoutVars>
      </dgm:prSet>
      <dgm:spPr/>
      <dgm:t>
        <a:bodyPr/>
        <a:lstStyle/>
        <a:p>
          <a:endParaRPr lang="en-US"/>
        </a:p>
      </dgm:t>
    </dgm:pt>
    <dgm:pt modelId="{99E82CDE-0EA5-4602-956A-79DC2EA8186A}" type="pres">
      <dgm:prSet presAssocID="{8579EF20-5817-43B0-898D-EDAF6D668975}" presName="node" presStyleLbl="node1" presStyleIdx="0" presStyleCnt="3">
        <dgm:presLayoutVars>
          <dgm:bulletEnabled val="1"/>
        </dgm:presLayoutVars>
      </dgm:prSet>
      <dgm:spPr/>
      <dgm:t>
        <a:bodyPr/>
        <a:lstStyle/>
        <a:p>
          <a:endParaRPr lang="en-US"/>
        </a:p>
      </dgm:t>
    </dgm:pt>
    <dgm:pt modelId="{6AF8FF11-FE7D-461B-8CA4-8F387C1FF340}" type="pres">
      <dgm:prSet presAssocID="{02412ABF-813E-4E8A-8D4C-6D36F2B2C5F0}" presName="sibTrans" presStyleLbl="sibTrans2D1" presStyleIdx="0" presStyleCnt="3"/>
      <dgm:spPr/>
      <dgm:t>
        <a:bodyPr/>
        <a:lstStyle/>
        <a:p>
          <a:endParaRPr lang="en-US"/>
        </a:p>
      </dgm:t>
    </dgm:pt>
    <dgm:pt modelId="{24770462-34D2-4E68-9406-9DED47923D12}" type="pres">
      <dgm:prSet presAssocID="{02412ABF-813E-4E8A-8D4C-6D36F2B2C5F0}" presName="connectorText" presStyleLbl="sibTrans2D1" presStyleIdx="0" presStyleCnt="3"/>
      <dgm:spPr/>
      <dgm:t>
        <a:bodyPr/>
        <a:lstStyle/>
        <a:p>
          <a:endParaRPr lang="en-US"/>
        </a:p>
      </dgm:t>
    </dgm:pt>
    <dgm:pt modelId="{29F5CCC3-DF65-404E-9D2D-B065C5AFBA6C}" type="pres">
      <dgm:prSet presAssocID="{4314BD59-337C-4309-ADC7-F288576ACF69}" presName="node" presStyleLbl="node1" presStyleIdx="1" presStyleCnt="3">
        <dgm:presLayoutVars>
          <dgm:bulletEnabled val="1"/>
        </dgm:presLayoutVars>
      </dgm:prSet>
      <dgm:spPr/>
      <dgm:t>
        <a:bodyPr/>
        <a:lstStyle/>
        <a:p>
          <a:endParaRPr lang="en-US"/>
        </a:p>
      </dgm:t>
    </dgm:pt>
    <dgm:pt modelId="{ECFF3BEC-3FCA-4798-B1A7-EEBBAAD629D1}" type="pres">
      <dgm:prSet presAssocID="{AB99C14D-3CD0-4583-BCFD-CD12FE7C4DF3}" presName="sibTrans" presStyleLbl="sibTrans2D1" presStyleIdx="1" presStyleCnt="3"/>
      <dgm:spPr/>
      <dgm:t>
        <a:bodyPr/>
        <a:lstStyle/>
        <a:p>
          <a:endParaRPr lang="en-US"/>
        </a:p>
      </dgm:t>
    </dgm:pt>
    <dgm:pt modelId="{61FDCA90-BAAC-460E-97C6-1293FAA62374}" type="pres">
      <dgm:prSet presAssocID="{AB99C14D-3CD0-4583-BCFD-CD12FE7C4DF3}" presName="connectorText" presStyleLbl="sibTrans2D1" presStyleIdx="1" presStyleCnt="3"/>
      <dgm:spPr/>
      <dgm:t>
        <a:bodyPr/>
        <a:lstStyle/>
        <a:p>
          <a:endParaRPr lang="en-US"/>
        </a:p>
      </dgm:t>
    </dgm:pt>
    <dgm:pt modelId="{825170C7-BACF-4424-97FE-D39C7BF1E757}" type="pres">
      <dgm:prSet presAssocID="{36DE04E7-A640-4119-9329-B24FE6833867}" presName="node" presStyleLbl="node1" presStyleIdx="2" presStyleCnt="3">
        <dgm:presLayoutVars>
          <dgm:bulletEnabled val="1"/>
        </dgm:presLayoutVars>
      </dgm:prSet>
      <dgm:spPr/>
      <dgm:t>
        <a:bodyPr/>
        <a:lstStyle/>
        <a:p>
          <a:endParaRPr lang="en-US"/>
        </a:p>
      </dgm:t>
    </dgm:pt>
    <dgm:pt modelId="{7FFB2AA5-42F7-4E7D-B827-FA460C7FD6A4}" type="pres">
      <dgm:prSet presAssocID="{4378B809-7108-4AA5-A359-B587BD76BD2E}" presName="sibTrans" presStyleLbl="sibTrans2D1" presStyleIdx="2" presStyleCnt="3"/>
      <dgm:spPr/>
      <dgm:t>
        <a:bodyPr/>
        <a:lstStyle/>
        <a:p>
          <a:endParaRPr lang="en-US"/>
        </a:p>
      </dgm:t>
    </dgm:pt>
    <dgm:pt modelId="{D2DEE86B-6AF7-4B10-8645-96CF3B37AF4A}" type="pres">
      <dgm:prSet presAssocID="{4378B809-7108-4AA5-A359-B587BD76BD2E}" presName="connectorText" presStyleLbl="sibTrans2D1" presStyleIdx="2" presStyleCnt="3"/>
      <dgm:spPr/>
      <dgm:t>
        <a:bodyPr/>
        <a:lstStyle/>
        <a:p>
          <a:endParaRPr lang="en-US"/>
        </a:p>
      </dgm:t>
    </dgm:pt>
  </dgm:ptLst>
  <dgm:cxnLst>
    <dgm:cxn modelId="{865D3BB7-5031-40B2-A520-C3F42091D431}" srcId="{01471B90-C9C5-49FC-A323-22F1D741242D}" destId="{36DE04E7-A640-4119-9329-B24FE6833867}" srcOrd="2" destOrd="0" parTransId="{7AC77231-69BD-4714-950B-9FC4D42CEB27}" sibTransId="{4378B809-7108-4AA5-A359-B587BD76BD2E}"/>
    <dgm:cxn modelId="{4D440544-9081-4348-B4CE-CADC91B0DCFE}" type="presOf" srcId="{4378B809-7108-4AA5-A359-B587BD76BD2E}" destId="{7FFB2AA5-42F7-4E7D-B827-FA460C7FD6A4}" srcOrd="0" destOrd="0" presId="urn:microsoft.com/office/officeart/2005/8/layout/cycle2"/>
    <dgm:cxn modelId="{953DD469-7F23-441B-B33E-0A5BA14D3137}" type="presOf" srcId="{01471B90-C9C5-49FC-A323-22F1D741242D}" destId="{7B3B192C-8635-413A-B91C-2BE3C1B582F4}" srcOrd="0" destOrd="0" presId="urn:microsoft.com/office/officeart/2005/8/layout/cycle2"/>
    <dgm:cxn modelId="{B0E8F050-F3B3-4F20-B540-1910B570ACE4}" type="presOf" srcId="{AB99C14D-3CD0-4583-BCFD-CD12FE7C4DF3}" destId="{61FDCA90-BAAC-460E-97C6-1293FAA62374}" srcOrd="1" destOrd="0" presId="urn:microsoft.com/office/officeart/2005/8/layout/cycle2"/>
    <dgm:cxn modelId="{A10F746E-2393-4059-B6CB-4A6C331BA71F}" srcId="{01471B90-C9C5-49FC-A323-22F1D741242D}" destId="{4314BD59-337C-4309-ADC7-F288576ACF69}" srcOrd="1" destOrd="0" parTransId="{588EAAC5-051F-4DE3-AAFC-C84B5AB562C5}" sibTransId="{AB99C14D-3CD0-4583-BCFD-CD12FE7C4DF3}"/>
    <dgm:cxn modelId="{DDF18210-C04B-4072-A066-D85167B466C7}" srcId="{01471B90-C9C5-49FC-A323-22F1D741242D}" destId="{8579EF20-5817-43B0-898D-EDAF6D668975}" srcOrd="0" destOrd="0" parTransId="{DF8CC64C-DDEB-4A06-8DA7-1F5014B63701}" sibTransId="{02412ABF-813E-4E8A-8D4C-6D36F2B2C5F0}"/>
    <dgm:cxn modelId="{C02A35FF-CCF2-479E-9F6F-C783F7E09B81}" type="presOf" srcId="{4378B809-7108-4AA5-A359-B587BD76BD2E}" destId="{D2DEE86B-6AF7-4B10-8645-96CF3B37AF4A}" srcOrd="1" destOrd="0" presId="urn:microsoft.com/office/officeart/2005/8/layout/cycle2"/>
    <dgm:cxn modelId="{D8F502E0-AB1E-4FBF-8EDA-46D3803E7EB9}" type="presOf" srcId="{8579EF20-5817-43B0-898D-EDAF6D668975}" destId="{99E82CDE-0EA5-4602-956A-79DC2EA8186A}" srcOrd="0" destOrd="0" presId="urn:microsoft.com/office/officeart/2005/8/layout/cycle2"/>
    <dgm:cxn modelId="{DC198DA8-D870-42EB-A985-E6A688F46A5D}" type="presOf" srcId="{36DE04E7-A640-4119-9329-B24FE6833867}" destId="{825170C7-BACF-4424-97FE-D39C7BF1E757}" srcOrd="0" destOrd="0" presId="urn:microsoft.com/office/officeart/2005/8/layout/cycle2"/>
    <dgm:cxn modelId="{D88D51C8-7230-4F6C-8876-D3C4D5B07C5D}" type="presOf" srcId="{4314BD59-337C-4309-ADC7-F288576ACF69}" destId="{29F5CCC3-DF65-404E-9D2D-B065C5AFBA6C}" srcOrd="0" destOrd="0" presId="urn:microsoft.com/office/officeart/2005/8/layout/cycle2"/>
    <dgm:cxn modelId="{44BA38CE-A419-437E-B6C5-5F172F08F79F}" type="presOf" srcId="{02412ABF-813E-4E8A-8D4C-6D36F2B2C5F0}" destId="{6AF8FF11-FE7D-461B-8CA4-8F387C1FF340}" srcOrd="0" destOrd="0" presId="urn:microsoft.com/office/officeart/2005/8/layout/cycle2"/>
    <dgm:cxn modelId="{766C3662-C69D-4FBD-9FE9-63A291E51EFB}" type="presOf" srcId="{02412ABF-813E-4E8A-8D4C-6D36F2B2C5F0}" destId="{24770462-34D2-4E68-9406-9DED47923D12}" srcOrd="1" destOrd="0" presId="urn:microsoft.com/office/officeart/2005/8/layout/cycle2"/>
    <dgm:cxn modelId="{09B7B9B3-8417-4A24-819D-2B498A00966F}" type="presOf" srcId="{AB99C14D-3CD0-4583-BCFD-CD12FE7C4DF3}" destId="{ECFF3BEC-3FCA-4798-B1A7-EEBBAAD629D1}" srcOrd="0" destOrd="0" presId="urn:microsoft.com/office/officeart/2005/8/layout/cycle2"/>
    <dgm:cxn modelId="{75B4097F-E1BA-4AD7-BC06-CF41BF47F37D}" type="presParOf" srcId="{7B3B192C-8635-413A-B91C-2BE3C1B582F4}" destId="{99E82CDE-0EA5-4602-956A-79DC2EA8186A}" srcOrd="0" destOrd="0" presId="urn:microsoft.com/office/officeart/2005/8/layout/cycle2"/>
    <dgm:cxn modelId="{F125095F-729E-49DB-BBEC-1D58889D77FD}" type="presParOf" srcId="{7B3B192C-8635-413A-B91C-2BE3C1B582F4}" destId="{6AF8FF11-FE7D-461B-8CA4-8F387C1FF340}" srcOrd="1" destOrd="0" presId="urn:microsoft.com/office/officeart/2005/8/layout/cycle2"/>
    <dgm:cxn modelId="{FE761AF8-FE8F-44B3-8EDA-BA76B395ADB9}" type="presParOf" srcId="{6AF8FF11-FE7D-461B-8CA4-8F387C1FF340}" destId="{24770462-34D2-4E68-9406-9DED47923D12}" srcOrd="0" destOrd="0" presId="urn:microsoft.com/office/officeart/2005/8/layout/cycle2"/>
    <dgm:cxn modelId="{237FBE9D-AED0-42C3-A76D-AF8D2087041D}" type="presParOf" srcId="{7B3B192C-8635-413A-B91C-2BE3C1B582F4}" destId="{29F5CCC3-DF65-404E-9D2D-B065C5AFBA6C}" srcOrd="2" destOrd="0" presId="urn:microsoft.com/office/officeart/2005/8/layout/cycle2"/>
    <dgm:cxn modelId="{2A96D0BF-1FBB-467F-94E7-50095D7AB9CB}" type="presParOf" srcId="{7B3B192C-8635-413A-B91C-2BE3C1B582F4}" destId="{ECFF3BEC-3FCA-4798-B1A7-EEBBAAD629D1}" srcOrd="3" destOrd="0" presId="urn:microsoft.com/office/officeart/2005/8/layout/cycle2"/>
    <dgm:cxn modelId="{76E47C3E-914C-4E54-99B6-2FF018662442}" type="presParOf" srcId="{ECFF3BEC-3FCA-4798-B1A7-EEBBAAD629D1}" destId="{61FDCA90-BAAC-460E-97C6-1293FAA62374}" srcOrd="0" destOrd="0" presId="urn:microsoft.com/office/officeart/2005/8/layout/cycle2"/>
    <dgm:cxn modelId="{6FAD79A7-577B-4312-A375-C8752DBC432B}" type="presParOf" srcId="{7B3B192C-8635-413A-B91C-2BE3C1B582F4}" destId="{825170C7-BACF-4424-97FE-D39C7BF1E757}" srcOrd="4" destOrd="0" presId="urn:microsoft.com/office/officeart/2005/8/layout/cycle2"/>
    <dgm:cxn modelId="{647A5076-0E39-4BE9-BC7D-343C6D45DA9D}" type="presParOf" srcId="{7B3B192C-8635-413A-B91C-2BE3C1B582F4}" destId="{7FFB2AA5-42F7-4E7D-B827-FA460C7FD6A4}" srcOrd="5" destOrd="0" presId="urn:microsoft.com/office/officeart/2005/8/layout/cycle2"/>
    <dgm:cxn modelId="{36747A4B-E25C-4F0B-8204-C7A7ADE83126}" type="presParOf" srcId="{7FFB2AA5-42F7-4E7D-B827-FA460C7FD6A4}" destId="{D2DEE86B-6AF7-4B10-8645-96CF3B37AF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71B90-C9C5-49FC-A323-22F1D74124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579EF20-5817-43B0-898D-EDAF6D668975}">
      <dgm:prSet phldrT="[Text]" custT="1"/>
      <dgm:spPr>
        <a:solidFill>
          <a:schemeClr val="tx2">
            <a:lumMod val="90000"/>
            <a:lumOff val="10000"/>
          </a:schemeClr>
        </a:solidFill>
      </dgm:spPr>
      <dgm:t>
        <a:bodyPr/>
        <a:lstStyle/>
        <a:p>
          <a:r>
            <a:rPr lang="en-US" sz="1400" b="1" dirty="0" smtClean="0"/>
            <a:t>PLANNING</a:t>
          </a:r>
          <a:endParaRPr lang="en-US" sz="1400" b="1" dirty="0"/>
        </a:p>
      </dgm:t>
    </dgm:pt>
    <dgm:pt modelId="{DF8CC64C-DDEB-4A06-8DA7-1F5014B63701}" type="parTrans" cxnId="{DDF18210-C04B-4072-A066-D85167B466C7}">
      <dgm:prSet/>
      <dgm:spPr/>
      <dgm:t>
        <a:bodyPr/>
        <a:lstStyle/>
        <a:p>
          <a:endParaRPr lang="en-US"/>
        </a:p>
      </dgm:t>
    </dgm:pt>
    <dgm:pt modelId="{02412ABF-813E-4E8A-8D4C-6D36F2B2C5F0}" type="sibTrans" cxnId="{DDF18210-C04B-4072-A066-D85167B466C7}">
      <dgm:prSet/>
      <dgm:spPr/>
      <dgm:t>
        <a:bodyPr/>
        <a:lstStyle/>
        <a:p>
          <a:endParaRPr lang="en-US"/>
        </a:p>
      </dgm:t>
    </dgm:pt>
    <dgm:pt modelId="{4314BD59-337C-4309-ADC7-F288576ACF69}">
      <dgm:prSet phldrT="[Text]"/>
      <dgm:spPr/>
      <dgm:t>
        <a:bodyPr/>
        <a:lstStyle/>
        <a:p>
          <a:r>
            <a:rPr lang="en-US" dirty="0" smtClean="0"/>
            <a:t>PREPARATION</a:t>
          </a:r>
          <a:endParaRPr lang="en-US" dirty="0"/>
        </a:p>
      </dgm:t>
    </dgm:pt>
    <dgm:pt modelId="{588EAAC5-051F-4DE3-AAFC-C84B5AB562C5}" type="parTrans" cxnId="{A10F746E-2393-4059-B6CB-4A6C331BA71F}">
      <dgm:prSet/>
      <dgm:spPr/>
      <dgm:t>
        <a:bodyPr/>
        <a:lstStyle/>
        <a:p>
          <a:endParaRPr lang="en-US"/>
        </a:p>
      </dgm:t>
    </dgm:pt>
    <dgm:pt modelId="{AB99C14D-3CD0-4583-BCFD-CD12FE7C4DF3}" type="sibTrans" cxnId="{A10F746E-2393-4059-B6CB-4A6C331BA71F}">
      <dgm:prSet/>
      <dgm:spPr/>
      <dgm:t>
        <a:bodyPr/>
        <a:lstStyle/>
        <a:p>
          <a:endParaRPr lang="en-US"/>
        </a:p>
      </dgm:t>
    </dgm:pt>
    <dgm:pt modelId="{36DE04E7-A640-4119-9329-B24FE6833867}">
      <dgm:prSet phldrT="[Text]"/>
      <dgm:spPr/>
      <dgm:t>
        <a:bodyPr/>
        <a:lstStyle/>
        <a:p>
          <a:r>
            <a:rPr lang="en-US" dirty="0" smtClean="0"/>
            <a:t>EVALUATION</a:t>
          </a:r>
          <a:endParaRPr lang="en-US" dirty="0"/>
        </a:p>
      </dgm:t>
    </dgm:pt>
    <dgm:pt modelId="{7AC77231-69BD-4714-950B-9FC4D42CEB27}" type="parTrans" cxnId="{865D3BB7-5031-40B2-A520-C3F42091D431}">
      <dgm:prSet/>
      <dgm:spPr/>
      <dgm:t>
        <a:bodyPr/>
        <a:lstStyle/>
        <a:p>
          <a:endParaRPr lang="en-US"/>
        </a:p>
      </dgm:t>
    </dgm:pt>
    <dgm:pt modelId="{4378B809-7108-4AA5-A359-B587BD76BD2E}" type="sibTrans" cxnId="{865D3BB7-5031-40B2-A520-C3F42091D431}">
      <dgm:prSet/>
      <dgm:spPr/>
      <dgm:t>
        <a:bodyPr/>
        <a:lstStyle/>
        <a:p>
          <a:endParaRPr lang="en-US"/>
        </a:p>
      </dgm:t>
    </dgm:pt>
    <dgm:pt modelId="{7B3B192C-8635-413A-B91C-2BE3C1B582F4}" type="pres">
      <dgm:prSet presAssocID="{01471B90-C9C5-49FC-A323-22F1D741242D}" presName="cycle" presStyleCnt="0">
        <dgm:presLayoutVars>
          <dgm:dir/>
          <dgm:resizeHandles val="exact"/>
        </dgm:presLayoutVars>
      </dgm:prSet>
      <dgm:spPr/>
      <dgm:t>
        <a:bodyPr/>
        <a:lstStyle/>
        <a:p>
          <a:endParaRPr lang="en-US"/>
        </a:p>
      </dgm:t>
    </dgm:pt>
    <dgm:pt modelId="{99E82CDE-0EA5-4602-956A-79DC2EA8186A}" type="pres">
      <dgm:prSet presAssocID="{8579EF20-5817-43B0-898D-EDAF6D668975}" presName="node" presStyleLbl="node1" presStyleIdx="0" presStyleCnt="3" custScaleX="106225" custScaleY="100087">
        <dgm:presLayoutVars>
          <dgm:bulletEnabled val="1"/>
        </dgm:presLayoutVars>
      </dgm:prSet>
      <dgm:spPr/>
      <dgm:t>
        <a:bodyPr/>
        <a:lstStyle/>
        <a:p>
          <a:endParaRPr lang="en-US"/>
        </a:p>
      </dgm:t>
    </dgm:pt>
    <dgm:pt modelId="{6AF8FF11-FE7D-461B-8CA4-8F387C1FF340}" type="pres">
      <dgm:prSet presAssocID="{02412ABF-813E-4E8A-8D4C-6D36F2B2C5F0}" presName="sibTrans" presStyleLbl="sibTrans2D1" presStyleIdx="0" presStyleCnt="3"/>
      <dgm:spPr/>
      <dgm:t>
        <a:bodyPr/>
        <a:lstStyle/>
        <a:p>
          <a:endParaRPr lang="en-US"/>
        </a:p>
      </dgm:t>
    </dgm:pt>
    <dgm:pt modelId="{24770462-34D2-4E68-9406-9DED47923D12}" type="pres">
      <dgm:prSet presAssocID="{02412ABF-813E-4E8A-8D4C-6D36F2B2C5F0}" presName="connectorText" presStyleLbl="sibTrans2D1" presStyleIdx="0" presStyleCnt="3"/>
      <dgm:spPr/>
      <dgm:t>
        <a:bodyPr/>
        <a:lstStyle/>
        <a:p>
          <a:endParaRPr lang="en-US"/>
        </a:p>
      </dgm:t>
    </dgm:pt>
    <dgm:pt modelId="{29F5CCC3-DF65-404E-9D2D-B065C5AFBA6C}" type="pres">
      <dgm:prSet presAssocID="{4314BD59-337C-4309-ADC7-F288576ACF69}" presName="node" presStyleLbl="node1" presStyleIdx="1" presStyleCnt="3" custScaleX="94246" custScaleY="91204">
        <dgm:presLayoutVars>
          <dgm:bulletEnabled val="1"/>
        </dgm:presLayoutVars>
      </dgm:prSet>
      <dgm:spPr/>
      <dgm:t>
        <a:bodyPr/>
        <a:lstStyle/>
        <a:p>
          <a:endParaRPr lang="en-US"/>
        </a:p>
      </dgm:t>
    </dgm:pt>
    <dgm:pt modelId="{ECFF3BEC-3FCA-4798-B1A7-EEBBAAD629D1}" type="pres">
      <dgm:prSet presAssocID="{AB99C14D-3CD0-4583-BCFD-CD12FE7C4DF3}" presName="sibTrans" presStyleLbl="sibTrans2D1" presStyleIdx="1" presStyleCnt="3"/>
      <dgm:spPr/>
      <dgm:t>
        <a:bodyPr/>
        <a:lstStyle/>
        <a:p>
          <a:endParaRPr lang="en-US"/>
        </a:p>
      </dgm:t>
    </dgm:pt>
    <dgm:pt modelId="{61FDCA90-BAAC-460E-97C6-1293FAA62374}" type="pres">
      <dgm:prSet presAssocID="{AB99C14D-3CD0-4583-BCFD-CD12FE7C4DF3}" presName="connectorText" presStyleLbl="sibTrans2D1" presStyleIdx="1" presStyleCnt="3"/>
      <dgm:spPr/>
      <dgm:t>
        <a:bodyPr/>
        <a:lstStyle/>
        <a:p>
          <a:endParaRPr lang="en-US"/>
        </a:p>
      </dgm:t>
    </dgm:pt>
    <dgm:pt modelId="{825170C7-BACF-4424-97FE-D39C7BF1E757}" type="pres">
      <dgm:prSet presAssocID="{36DE04E7-A640-4119-9329-B24FE6833867}" presName="node" presStyleLbl="node1" presStyleIdx="2" presStyleCnt="3" custScaleX="91375" custScaleY="89739" custRadScaleRad="103547" custRadScaleInc="-510">
        <dgm:presLayoutVars>
          <dgm:bulletEnabled val="1"/>
        </dgm:presLayoutVars>
      </dgm:prSet>
      <dgm:spPr/>
      <dgm:t>
        <a:bodyPr/>
        <a:lstStyle/>
        <a:p>
          <a:endParaRPr lang="en-US"/>
        </a:p>
      </dgm:t>
    </dgm:pt>
    <dgm:pt modelId="{7FFB2AA5-42F7-4E7D-B827-FA460C7FD6A4}" type="pres">
      <dgm:prSet presAssocID="{4378B809-7108-4AA5-A359-B587BD76BD2E}" presName="sibTrans" presStyleLbl="sibTrans2D1" presStyleIdx="2" presStyleCnt="3"/>
      <dgm:spPr/>
      <dgm:t>
        <a:bodyPr/>
        <a:lstStyle/>
        <a:p>
          <a:endParaRPr lang="en-US"/>
        </a:p>
      </dgm:t>
    </dgm:pt>
    <dgm:pt modelId="{D2DEE86B-6AF7-4B10-8645-96CF3B37AF4A}" type="pres">
      <dgm:prSet presAssocID="{4378B809-7108-4AA5-A359-B587BD76BD2E}" presName="connectorText" presStyleLbl="sibTrans2D1" presStyleIdx="2" presStyleCnt="3"/>
      <dgm:spPr/>
      <dgm:t>
        <a:bodyPr/>
        <a:lstStyle/>
        <a:p>
          <a:endParaRPr lang="en-US"/>
        </a:p>
      </dgm:t>
    </dgm:pt>
  </dgm:ptLst>
  <dgm:cxnLst>
    <dgm:cxn modelId="{865D3BB7-5031-40B2-A520-C3F42091D431}" srcId="{01471B90-C9C5-49FC-A323-22F1D741242D}" destId="{36DE04E7-A640-4119-9329-B24FE6833867}" srcOrd="2" destOrd="0" parTransId="{7AC77231-69BD-4714-950B-9FC4D42CEB27}" sibTransId="{4378B809-7108-4AA5-A359-B587BD76BD2E}"/>
    <dgm:cxn modelId="{4D440544-9081-4348-B4CE-CADC91B0DCFE}" type="presOf" srcId="{4378B809-7108-4AA5-A359-B587BD76BD2E}" destId="{7FFB2AA5-42F7-4E7D-B827-FA460C7FD6A4}" srcOrd="0" destOrd="0" presId="urn:microsoft.com/office/officeart/2005/8/layout/cycle2"/>
    <dgm:cxn modelId="{953DD469-7F23-441B-B33E-0A5BA14D3137}" type="presOf" srcId="{01471B90-C9C5-49FC-A323-22F1D741242D}" destId="{7B3B192C-8635-413A-B91C-2BE3C1B582F4}" srcOrd="0" destOrd="0" presId="urn:microsoft.com/office/officeart/2005/8/layout/cycle2"/>
    <dgm:cxn modelId="{B0E8F050-F3B3-4F20-B540-1910B570ACE4}" type="presOf" srcId="{AB99C14D-3CD0-4583-BCFD-CD12FE7C4DF3}" destId="{61FDCA90-BAAC-460E-97C6-1293FAA62374}" srcOrd="1" destOrd="0" presId="urn:microsoft.com/office/officeart/2005/8/layout/cycle2"/>
    <dgm:cxn modelId="{A10F746E-2393-4059-B6CB-4A6C331BA71F}" srcId="{01471B90-C9C5-49FC-A323-22F1D741242D}" destId="{4314BD59-337C-4309-ADC7-F288576ACF69}" srcOrd="1" destOrd="0" parTransId="{588EAAC5-051F-4DE3-AAFC-C84B5AB562C5}" sibTransId="{AB99C14D-3CD0-4583-BCFD-CD12FE7C4DF3}"/>
    <dgm:cxn modelId="{DDF18210-C04B-4072-A066-D85167B466C7}" srcId="{01471B90-C9C5-49FC-A323-22F1D741242D}" destId="{8579EF20-5817-43B0-898D-EDAF6D668975}" srcOrd="0" destOrd="0" parTransId="{DF8CC64C-DDEB-4A06-8DA7-1F5014B63701}" sibTransId="{02412ABF-813E-4E8A-8D4C-6D36F2B2C5F0}"/>
    <dgm:cxn modelId="{C02A35FF-CCF2-479E-9F6F-C783F7E09B81}" type="presOf" srcId="{4378B809-7108-4AA5-A359-B587BD76BD2E}" destId="{D2DEE86B-6AF7-4B10-8645-96CF3B37AF4A}" srcOrd="1" destOrd="0" presId="urn:microsoft.com/office/officeart/2005/8/layout/cycle2"/>
    <dgm:cxn modelId="{D8F502E0-AB1E-4FBF-8EDA-46D3803E7EB9}" type="presOf" srcId="{8579EF20-5817-43B0-898D-EDAF6D668975}" destId="{99E82CDE-0EA5-4602-956A-79DC2EA8186A}" srcOrd="0" destOrd="0" presId="urn:microsoft.com/office/officeart/2005/8/layout/cycle2"/>
    <dgm:cxn modelId="{DC198DA8-D870-42EB-A985-E6A688F46A5D}" type="presOf" srcId="{36DE04E7-A640-4119-9329-B24FE6833867}" destId="{825170C7-BACF-4424-97FE-D39C7BF1E757}" srcOrd="0" destOrd="0" presId="urn:microsoft.com/office/officeart/2005/8/layout/cycle2"/>
    <dgm:cxn modelId="{D88D51C8-7230-4F6C-8876-D3C4D5B07C5D}" type="presOf" srcId="{4314BD59-337C-4309-ADC7-F288576ACF69}" destId="{29F5CCC3-DF65-404E-9D2D-B065C5AFBA6C}" srcOrd="0" destOrd="0" presId="urn:microsoft.com/office/officeart/2005/8/layout/cycle2"/>
    <dgm:cxn modelId="{44BA38CE-A419-437E-B6C5-5F172F08F79F}" type="presOf" srcId="{02412ABF-813E-4E8A-8D4C-6D36F2B2C5F0}" destId="{6AF8FF11-FE7D-461B-8CA4-8F387C1FF340}" srcOrd="0" destOrd="0" presId="urn:microsoft.com/office/officeart/2005/8/layout/cycle2"/>
    <dgm:cxn modelId="{766C3662-C69D-4FBD-9FE9-63A291E51EFB}" type="presOf" srcId="{02412ABF-813E-4E8A-8D4C-6D36F2B2C5F0}" destId="{24770462-34D2-4E68-9406-9DED47923D12}" srcOrd="1" destOrd="0" presId="urn:microsoft.com/office/officeart/2005/8/layout/cycle2"/>
    <dgm:cxn modelId="{09B7B9B3-8417-4A24-819D-2B498A00966F}" type="presOf" srcId="{AB99C14D-3CD0-4583-BCFD-CD12FE7C4DF3}" destId="{ECFF3BEC-3FCA-4798-B1A7-EEBBAAD629D1}" srcOrd="0" destOrd="0" presId="urn:microsoft.com/office/officeart/2005/8/layout/cycle2"/>
    <dgm:cxn modelId="{75B4097F-E1BA-4AD7-BC06-CF41BF47F37D}" type="presParOf" srcId="{7B3B192C-8635-413A-B91C-2BE3C1B582F4}" destId="{99E82CDE-0EA5-4602-956A-79DC2EA8186A}" srcOrd="0" destOrd="0" presId="urn:microsoft.com/office/officeart/2005/8/layout/cycle2"/>
    <dgm:cxn modelId="{F125095F-729E-49DB-BBEC-1D58889D77FD}" type="presParOf" srcId="{7B3B192C-8635-413A-B91C-2BE3C1B582F4}" destId="{6AF8FF11-FE7D-461B-8CA4-8F387C1FF340}" srcOrd="1" destOrd="0" presId="urn:microsoft.com/office/officeart/2005/8/layout/cycle2"/>
    <dgm:cxn modelId="{FE761AF8-FE8F-44B3-8EDA-BA76B395ADB9}" type="presParOf" srcId="{6AF8FF11-FE7D-461B-8CA4-8F387C1FF340}" destId="{24770462-34D2-4E68-9406-9DED47923D12}" srcOrd="0" destOrd="0" presId="urn:microsoft.com/office/officeart/2005/8/layout/cycle2"/>
    <dgm:cxn modelId="{237FBE9D-AED0-42C3-A76D-AF8D2087041D}" type="presParOf" srcId="{7B3B192C-8635-413A-B91C-2BE3C1B582F4}" destId="{29F5CCC3-DF65-404E-9D2D-B065C5AFBA6C}" srcOrd="2" destOrd="0" presId="urn:microsoft.com/office/officeart/2005/8/layout/cycle2"/>
    <dgm:cxn modelId="{2A96D0BF-1FBB-467F-94E7-50095D7AB9CB}" type="presParOf" srcId="{7B3B192C-8635-413A-B91C-2BE3C1B582F4}" destId="{ECFF3BEC-3FCA-4798-B1A7-EEBBAAD629D1}" srcOrd="3" destOrd="0" presId="urn:microsoft.com/office/officeart/2005/8/layout/cycle2"/>
    <dgm:cxn modelId="{76E47C3E-914C-4E54-99B6-2FF018662442}" type="presParOf" srcId="{ECFF3BEC-3FCA-4798-B1A7-EEBBAAD629D1}" destId="{61FDCA90-BAAC-460E-97C6-1293FAA62374}" srcOrd="0" destOrd="0" presId="urn:microsoft.com/office/officeart/2005/8/layout/cycle2"/>
    <dgm:cxn modelId="{6FAD79A7-577B-4312-A375-C8752DBC432B}" type="presParOf" srcId="{7B3B192C-8635-413A-B91C-2BE3C1B582F4}" destId="{825170C7-BACF-4424-97FE-D39C7BF1E757}" srcOrd="4" destOrd="0" presId="urn:microsoft.com/office/officeart/2005/8/layout/cycle2"/>
    <dgm:cxn modelId="{647A5076-0E39-4BE9-BC7D-343C6D45DA9D}" type="presParOf" srcId="{7B3B192C-8635-413A-B91C-2BE3C1B582F4}" destId="{7FFB2AA5-42F7-4E7D-B827-FA460C7FD6A4}" srcOrd="5" destOrd="0" presId="urn:microsoft.com/office/officeart/2005/8/layout/cycle2"/>
    <dgm:cxn modelId="{36747A4B-E25C-4F0B-8204-C7A7ADE83126}" type="presParOf" srcId="{7FFB2AA5-42F7-4E7D-B827-FA460C7FD6A4}" destId="{D2DEE86B-6AF7-4B10-8645-96CF3B37AF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71B90-C9C5-49FC-A323-22F1D74124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579EF20-5817-43B0-898D-EDAF6D668975}">
      <dgm:prSet phldrT="[Text]" custT="1"/>
      <dgm:spPr/>
      <dgm:t>
        <a:bodyPr/>
        <a:lstStyle/>
        <a:p>
          <a:r>
            <a:rPr lang="en-US" sz="1050" dirty="0" smtClean="0"/>
            <a:t>PLANNING</a:t>
          </a:r>
          <a:endParaRPr lang="en-US" sz="1050" dirty="0"/>
        </a:p>
      </dgm:t>
    </dgm:pt>
    <dgm:pt modelId="{DF8CC64C-DDEB-4A06-8DA7-1F5014B63701}" type="parTrans" cxnId="{DDF18210-C04B-4072-A066-D85167B466C7}">
      <dgm:prSet/>
      <dgm:spPr/>
      <dgm:t>
        <a:bodyPr/>
        <a:lstStyle/>
        <a:p>
          <a:endParaRPr lang="en-US"/>
        </a:p>
      </dgm:t>
    </dgm:pt>
    <dgm:pt modelId="{02412ABF-813E-4E8A-8D4C-6D36F2B2C5F0}" type="sibTrans" cxnId="{DDF18210-C04B-4072-A066-D85167B466C7}">
      <dgm:prSet/>
      <dgm:spPr/>
      <dgm:t>
        <a:bodyPr/>
        <a:lstStyle/>
        <a:p>
          <a:endParaRPr lang="en-US"/>
        </a:p>
      </dgm:t>
    </dgm:pt>
    <dgm:pt modelId="{4314BD59-337C-4309-ADC7-F288576ACF69}">
      <dgm:prSet phldrT="[Text]" custT="1"/>
      <dgm:spPr>
        <a:solidFill>
          <a:schemeClr val="tx2">
            <a:lumMod val="90000"/>
            <a:lumOff val="10000"/>
          </a:schemeClr>
        </a:solidFill>
      </dgm:spPr>
      <dgm:t>
        <a:bodyPr/>
        <a:lstStyle/>
        <a:p>
          <a:pPr algn="ctr"/>
          <a:r>
            <a:rPr lang="en-US" sz="1200" b="1" dirty="0" smtClean="0"/>
            <a:t>PREPARATION</a:t>
          </a:r>
          <a:endParaRPr lang="en-US" sz="1200" b="1" dirty="0"/>
        </a:p>
      </dgm:t>
    </dgm:pt>
    <dgm:pt modelId="{588EAAC5-051F-4DE3-AAFC-C84B5AB562C5}" type="parTrans" cxnId="{A10F746E-2393-4059-B6CB-4A6C331BA71F}">
      <dgm:prSet/>
      <dgm:spPr/>
      <dgm:t>
        <a:bodyPr/>
        <a:lstStyle/>
        <a:p>
          <a:endParaRPr lang="en-US"/>
        </a:p>
      </dgm:t>
    </dgm:pt>
    <dgm:pt modelId="{AB99C14D-3CD0-4583-BCFD-CD12FE7C4DF3}" type="sibTrans" cxnId="{A10F746E-2393-4059-B6CB-4A6C331BA71F}">
      <dgm:prSet/>
      <dgm:spPr/>
      <dgm:t>
        <a:bodyPr/>
        <a:lstStyle/>
        <a:p>
          <a:endParaRPr lang="en-US"/>
        </a:p>
      </dgm:t>
    </dgm:pt>
    <dgm:pt modelId="{36DE04E7-A640-4119-9329-B24FE6833867}">
      <dgm:prSet phldrT="[Text]" custT="1"/>
      <dgm:spPr/>
      <dgm:t>
        <a:bodyPr/>
        <a:lstStyle/>
        <a:p>
          <a:r>
            <a:rPr lang="en-US" sz="1050" dirty="0" smtClean="0"/>
            <a:t>EVALUATION</a:t>
          </a:r>
          <a:endParaRPr lang="en-US" sz="1050" dirty="0"/>
        </a:p>
      </dgm:t>
    </dgm:pt>
    <dgm:pt modelId="{7AC77231-69BD-4714-950B-9FC4D42CEB27}" type="parTrans" cxnId="{865D3BB7-5031-40B2-A520-C3F42091D431}">
      <dgm:prSet/>
      <dgm:spPr/>
      <dgm:t>
        <a:bodyPr/>
        <a:lstStyle/>
        <a:p>
          <a:endParaRPr lang="en-US"/>
        </a:p>
      </dgm:t>
    </dgm:pt>
    <dgm:pt modelId="{4378B809-7108-4AA5-A359-B587BD76BD2E}" type="sibTrans" cxnId="{865D3BB7-5031-40B2-A520-C3F42091D431}">
      <dgm:prSet/>
      <dgm:spPr/>
      <dgm:t>
        <a:bodyPr/>
        <a:lstStyle/>
        <a:p>
          <a:endParaRPr lang="en-US"/>
        </a:p>
      </dgm:t>
    </dgm:pt>
    <dgm:pt modelId="{7B3B192C-8635-413A-B91C-2BE3C1B582F4}" type="pres">
      <dgm:prSet presAssocID="{01471B90-C9C5-49FC-A323-22F1D741242D}" presName="cycle" presStyleCnt="0">
        <dgm:presLayoutVars>
          <dgm:dir/>
          <dgm:resizeHandles val="exact"/>
        </dgm:presLayoutVars>
      </dgm:prSet>
      <dgm:spPr/>
      <dgm:t>
        <a:bodyPr/>
        <a:lstStyle/>
        <a:p>
          <a:endParaRPr lang="en-US"/>
        </a:p>
      </dgm:t>
    </dgm:pt>
    <dgm:pt modelId="{99E82CDE-0EA5-4602-956A-79DC2EA8186A}" type="pres">
      <dgm:prSet presAssocID="{8579EF20-5817-43B0-898D-EDAF6D668975}" presName="node" presStyleLbl="node1" presStyleIdx="0" presStyleCnt="3">
        <dgm:presLayoutVars>
          <dgm:bulletEnabled val="1"/>
        </dgm:presLayoutVars>
      </dgm:prSet>
      <dgm:spPr/>
      <dgm:t>
        <a:bodyPr/>
        <a:lstStyle/>
        <a:p>
          <a:endParaRPr lang="en-US"/>
        </a:p>
      </dgm:t>
    </dgm:pt>
    <dgm:pt modelId="{6AF8FF11-FE7D-461B-8CA4-8F387C1FF340}" type="pres">
      <dgm:prSet presAssocID="{02412ABF-813E-4E8A-8D4C-6D36F2B2C5F0}" presName="sibTrans" presStyleLbl="sibTrans2D1" presStyleIdx="0" presStyleCnt="3"/>
      <dgm:spPr/>
      <dgm:t>
        <a:bodyPr/>
        <a:lstStyle/>
        <a:p>
          <a:endParaRPr lang="en-US"/>
        </a:p>
      </dgm:t>
    </dgm:pt>
    <dgm:pt modelId="{24770462-34D2-4E68-9406-9DED47923D12}" type="pres">
      <dgm:prSet presAssocID="{02412ABF-813E-4E8A-8D4C-6D36F2B2C5F0}" presName="connectorText" presStyleLbl="sibTrans2D1" presStyleIdx="0" presStyleCnt="3"/>
      <dgm:spPr/>
      <dgm:t>
        <a:bodyPr/>
        <a:lstStyle/>
        <a:p>
          <a:endParaRPr lang="en-US"/>
        </a:p>
      </dgm:t>
    </dgm:pt>
    <dgm:pt modelId="{29F5CCC3-DF65-404E-9D2D-B065C5AFBA6C}" type="pres">
      <dgm:prSet presAssocID="{4314BD59-337C-4309-ADC7-F288576ACF69}" presName="node" presStyleLbl="node1" presStyleIdx="1" presStyleCnt="3" custScaleX="114344" custScaleY="111458">
        <dgm:presLayoutVars>
          <dgm:bulletEnabled val="1"/>
        </dgm:presLayoutVars>
      </dgm:prSet>
      <dgm:spPr/>
      <dgm:t>
        <a:bodyPr/>
        <a:lstStyle/>
        <a:p>
          <a:endParaRPr lang="en-US"/>
        </a:p>
      </dgm:t>
    </dgm:pt>
    <dgm:pt modelId="{ECFF3BEC-3FCA-4798-B1A7-EEBBAAD629D1}" type="pres">
      <dgm:prSet presAssocID="{AB99C14D-3CD0-4583-BCFD-CD12FE7C4DF3}" presName="sibTrans" presStyleLbl="sibTrans2D1" presStyleIdx="1" presStyleCnt="3"/>
      <dgm:spPr/>
      <dgm:t>
        <a:bodyPr/>
        <a:lstStyle/>
        <a:p>
          <a:endParaRPr lang="en-US"/>
        </a:p>
      </dgm:t>
    </dgm:pt>
    <dgm:pt modelId="{61FDCA90-BAAC-460E-97C6-1293FAA62374}" type="pres">
      <dgm:prSet presAssocID="{AB99C14D-3CD0-4583-BCFD-CD12FE7C4DF3}" presName="connectorText" presStyleLbl="sibTrans2D1" presStyleIdx="1" presStyleCnt="3"/>
      <dgm:spPr/>
      <dgm:t>
        <a:bodyPr/>
        <a:lstStyle/>
        <a:p>
          <a:endParaRPr lang="en-US"/>
        </a:p>
      </dgm:t>
    </dgm:pt>
    <dgm:pt modelId="{825170C7-BACF-4424-97FE-D39C7BF1E757}" type="pres">
      <dgm:prSet presAssocID="{36DE04E7-A640-4119-9329-B24FE6833867}" presName="node" presStyleLbl="node1" presStyleIdx="2" presStyleCnt="3">
        <dgm:presLayoutVars>
          <dgm:bulletEnabled val="1"/>
        </dgm:presLayoutVars>
      </dgm:prSet>
      <dgm:spPr/>
      <dgm:t>
        <a:bodyPr/>
        <a:lstStyle/>
        <a:p>
          <a:endParaRPr lang="en-US"/>
        </a:p>
      </dgm:t>
    </dgm:pt>
    <dgm:pt modelId="{7FFB2AA5-42F7-4E7D-B827-FA460C7FD6A4}" type="pres">
      <dgm:prSet presAssocID="{4378B809-7108-4AA5-A359-B587BD76BD2E}" presName="sibTrans" presStyleLbl="sibTrans2D1" presStyleIdx="2" presStyleCnt="3"/>
      <dgm:spPr/>
      <dgm:t>
        <a:bodyPr/>
        <a:lstStyle/>
        <a:p>
          <a:endParaRPr lang="en-US"/>
        </a:p>
      </dgm:t>
    </dgm:pt>
    <dgm:pt modelId="{D2DEE86B-6AF7-4B10-8645-96CF3B37AF4A}" type="pres">
      <dgm:prSet presAssocID="{4378B809-7108-4AA5-A359-B587BD76BD2E}" presName="connectorText" presStyleLbl="sibTrans2D1" presStyleIdx="2" presStyleCnt="3"/>
      <dgm:spPr/>
      <dgm:t>
        <a:bodyPr/>
        <a:lstStyle/>
        <a:p>
          <a:endParaRPr lang="en-US"/>
        </a:p>
      </dgm:t>
    </dgm:pt>
  </dgm:ptLst>
  <dgm:cxnLst>
    <dgm:cxn modelId="{865D3BB7-5031-40B2-A520-C3F42091D431}" srcId="{01471B90-C9C5-49FC-A323-22F1D741242D}" destId="{36DE04E7-A640-4119-9329-B24FE6833867}" srcOrd="2" destOrd="0" parTransId="{7AC77231-69BD-4714-950B-9FC4D42CEB27}" sibTransId="{4378B809-7108-4AA5-A359-B587BD76BD2E}"/>
    <dgm:cxn modelId="{4D440544-9081-4348-B4CE-CADC91B0DCFE}" type="presOf" srcId="{4378B809-7108-4AA5-A359-B587BD76BD2E}" destId="{7FFB2AA5-42F7-4E7D-B827-FA460C7FD6A4}" srcOrd="0" destOrd="0" presId="urn:microsoft.com/office/officeart/2005/8/layout/cycle2"/>
    <dgm:cxn modelId="{953DD469-7F23-441B-B33E-0A5BA14D3137}" type="presOf" srcId="{01471B90-C9C5-49FC-A323-22F1D741242D}" destId="{7B3B192C-8635-413A-B91C-2BE3C1B582F4}" srcOrd="0" destOrd="0" presId="urn:microsoft.com/office/officeart/2005/8/layout/cycle2"/>
    <dgm:cxn modelId="{B0E8F050-F3B3-4F20-B540-1910B570ACE4}" type="presOf" srcId="{AB99C14D-3CD0-4583-BCFD-CD12FE7C4DF3}" destId="{61FDCA90-BAAC-460E-97C6-1293FAA62374}" srcOrd="1" destOrd="0" presId="urn:microsoft.com/office/officeart/2005/8/layout/cycle2"/>
    <dgm:cxn modelId="{A10F746E-2393-4059-B6CB-4A6C331BA71F}" srcId="{01471B90-C9C5-49FC-A323-22F1D741242D}" destId="{4314BD59-337C-4309-ADC7-F288576ACF69}" srcOrd="1" destOrd="0" parTransId="{588EAAC5-051F-4DE3-AAFC-C84B5AB562C5}" sibTransId="{AB99C14D-3CD0-4583-BCFD-CD12FE7C4DF3}"/>
    <dgm:cxn modelId="{DDF18210-C04B-4072-A066-D85167B466C7}" srcId="{01471B90-C9C5-49FC-A323-22F1D741242D}" destId="{8579EF20-5817-43B0-898D-EDAF6D668975}" srcOrd="0" destOrd="0" parTransId="{DF8CC64C-DDEB-4A06-8DA7-1F5014B63701}" sibTransId="{02412ABF-813E-4E8A-8D4C-6D36F2B2C5F0}"/>
    <dgm:cxn modelId="{C02A35FF-CCF2-479E-9F6F-C783F7E09B81}" type="presOf" srcId="{4378B809-7108-4AA5-A359-B587BD76BD2E}" destId="{D2DEE86B-6AF7-4B10-8645-96CF3B37AF4A}" srcOrd="1" destOrd="0" presId="urn:microsoft.com/office/officeart/2005/8/layout/cycle2"/>
    <dgm:cxn modelId="{D8F502E0-AB1E-4FBF-8EDA-46D3803E7EB9}" type="presOf" srcId="{8579EF20-5817-43B0-898D-EDAF6D668975}" destId="{99E82CDE-0EA5-4602-956A-79DC2EA8186A}" srcOrd="0" destOrd="0" presId="urn:microsoft.com/office/officeart/2005/8/layout/cycle2"/>
    <dgm:cxn modelId="{DC198DA8-D870-42EB-A985-E6A688F46A5D}" type="presOf" srcId="{36DE04E7-A640-4119-9329-B24FE6833867}" destId="{825170C7-BACF-4424-97FE-D39C7BF1E757}" srcOrd="0" destOrd="0" presId="urn:microsoft.com/office/officeart/2005/8/layout/cycle2"/>
    <dgm:cxn modelId="{D88D51C8-7230-4F6C-8876-D3C4D5B07C5D}" type="presOf" srcId="{4314BD59-337C-4309-ADC7-F288576ACF69}" destId="{29F5CCC3-DF65-404E-9D2D-B065C5AFBA6C}" srcOrd="0" destOrd="0" presId="urn:microsoft.com/office/officeart/2005/8/layout/cycle2"/>
    <dgm:cxn modelId="{44BA38CE-A419-437E-B6C5-5F172F08F79F}" type="presOf" srcId="{02412ABF-813E-4E8A-8D4C-6D36F2B2C5F0}" destId="{6AF8FF11-FE7D-461B-8CA4-8F387C1FF340}" srcOrd="0" destOrd="0" presId="urn:microsoft.com/office/officeart/2005/8/layout/cycle2"/>
    <dgm:cxn modelId="{766C3662-C69D-4FBD-9FE9-63A291E51EFB}" type="presOf" srcId="{02412ABF-813E-4E8A-8D4C-6D36F2B2C5F0}" destId="{24770462-34D2-4E68-9406-9DED47923D12}" srcOrd="1" destOrd="0" presId="urn:microsoft.com/office/officeart/2005/8/layout/cycle2"/>
    <dgm:cxn modelId="{09B7B9B3-8417-4A24-819D-2B498A00966F}" type="presOf" srcId="{AB99C14D-3CD0-4583-BCFD-CD12FE7C4DF3}" destId="{ECFF3BEC-3FCA-4798-B1A7-EEBBAAD629D1}" srcOrd="0" destOrd="0" presId="urn:microsoft.com/office/officeart/2005/8/layout/cycle2"/>
    <dgm:cxn modelId="{75B4097F-E1BA-4AD7-BC06-CF41BF47F37D}" type="presParOf" srcId="{7B3B192C-8635-413A-B91C-2BE3C1B582F4}" destId="{99E82CDE-0EA5-4602-956A-79DC2EA8186A}" srcOrd="0" destOrd="0" presId="urn:microsoft.com/office/officeart/2005/8/layout/cycle2"/>
    <dgm:cxn modelId="{F125095F-729E-49DB-BBEC-1D58889D77FD}" type="presParOf" srcId="{7B3B192C-8635-413A-B91C-2BE3C1B582F4}" destId="{6AF8FF11-FE7D-461B-8CA4-8F387C1FF340}" srcOrd="1" destOrd="0" presId="urn:microsoft.com/office/officeart/2005/8/layout/cycle2"/>
    <dgm:cxn modelId="{FE761AF8-FE8F-44B3-8EDA-BA76B395ADB9}" type="presParOf" srcId="{6AF8FF11-FE7D-461B-8CA4-8F387C1FF340}" destId="{24770462-34D2-4E68-9406-9DED47923D12}" srcOrd="0" destOrd="0" presId="urn:microsoft.com/office/officeart/2005/8/layout/cycle2"/>
    <dgm:cxn modelId="{237FBE9D-AED0-42C3-A76D-AF8D2087041D}" type="presParOf" srcId="{7B3B192C-8635-413A-B91C-2BE3C1B582F4}" destId="{29F5CCC3-DF65-404E-9D2D-B065C5AFBA6C}" srcOrd="2" destOrd="0" presId="urn:microsoft.com/office/officeart/2005/8/layout/cycle2"/>
    <dgm:cxn modelId="{2A96D0BF-1FBB-467F-94E7-50095D7AB9CB}" type="presParOf" srcId="{7B3B192C-8635-413A-B91C-2BE3C1B582F4}" destId="{ECFF3BEC-3FCA-4798-B1A7-EEBBAAD629D1}" srcOrd="3" destOrd="0" presId="urn:microsoft.com/office/officeart/2005/8/layout/cycle2"/>
    <dgm:cxn modelId="{76E47C3E-914C-4E54-99B6-2FF018662442}" type="presParOf" srcId="{ECFF3BEC-3FCA-4798-B1A7-EEBBAAD629D1}" destId="{61FDCA90-BAAC-460E-97C6-1293FAA62374}" srcOrd="0" destOrd="0" presId="urn:microsoft.com/office/officeart/2005/8/layout/cycle2"/>
    <dgm:cxn modelId="{6FAD79A7-577B-4312-A375-C8752DBC432B}" type="presParOf" srcId="{7B3B192C-8635-413A-B91C-2BE3C1B582F4}" destId="{825170C7-BACF-4424-97FE-D39C7BF1E757}" srcOrd="4" destOrd="0" presId="urn:microsoft.com/office/officeart/2005/8/layout/cycle2"/>
    <dgm:cxn modelId="{647A5076-0E39-4BE9-BC7D-343C6D45DA9D}" type="presParOf" srcId="{7B3B192C-8635-413A-B91C-2BE3C1B582F4}" destId="{7FFB2AA5-42F7-4E7D-B827-FA460C7FD6A4}" srcOrd="5" destOrd="0" presId="urn:microsoft.com/office/officeart/2005/8/layout/cycle2"/>
    <dgm:cxn modelId="{36747A4B-E25C-4F0B-8204-C7A7ADE83126}" type="presParOf" srcId="{7FFB2AA5-42F7-4E7D-B827-FA460C7FD6A4}" destId="{D2DEE86B-6AF7-4B10-8645-96CF3B37AF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71B90-C9C5-49FC-A323-22F1D74124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579EF20-5817-43B0-898D-EDAF6D668975}">
      <dgm:prSet phldrT="[Text]"/>
      <dgm:spPr/>
      <dgm:t>
        <a:bodyPr/>
        <a:lstStyle/>
        <a:p>
          <a:r>
            <a:rPr lang="en-US" dirty="0" smtClean="0"/>
            <a:t>PLANNING</a:t>
          </a:r>
          <a:endParaRPr lang="en-US" dirty="0"/>
        </a:p>
      </dgm:t>
    </dgm:pt>
    <dgm:pt modelId="{DF8CC64C-DDEB-4A06-8DA7-1F5014B63701}" type="parTrans" cxnId="{DDF18210-C04B-4072-A066-D85167B466C7}">
      <dgm:prSet/>
      <dgm:spPr/>
      <dgm:t>
        <a:bodyPr/>
        <a:lstStyle/>
        <a:p>
          <a:endParaRPr lang="en-US"/>
        </a:p>
      </dgm:t>
    </dgm:pt>
    <dgm:pt modelId="{02412ABF-813E-4E8A-8D4C-6D36F2B2C5F0}" type="sibTrans" cxnId="{DDF18210-C04B-4072-A066-D85167B466C7}">
      <dgm:prSet/>
      <dgm:spPr/>
      <dgm:t>
        <a:bodyPr/>
        <a:lstStyle/>
        <a:p>
          <a:endParaRPr lang="en-US"/>
        </a:p>
      </dgm:t>
    </dgm:pt>
    <dgm:pt modelId="{4314BD59-337C-4309-ADC7-F288576ACF69}">
      <dgm:prSet phldrT="[Text]"/>
      <dgm:spPr/>
      <dgm:t>
        <a:bodyPr/>
        <a:lstStyle/>
        <a:p>
          <a:r>
            <a:rPr lang="en-US" dirty="0" smtClean="0"/>
            <a:t>PREPARATION</a:t>
          </a:r>
          <a:endParaRPr lang="en-US" dirty="0"/>
        </a:p>
      </dgm:t>
    </dgm:pt>
    <dgm:pt modelId="{588EAAC5-051F-4DE3-AAFC-C84B5AB562C5}" type="parTrans" cxnId="{A10F746E-2393-4059-B6CB-4A6C331BA71F}">
      <dgm:prSet/>
      <dgm:spPr/>
      <dgm:t>
        <a:bodyPr/>
        <a:lstStyle/>
        <a:p>
          <a:endParaRPr lang="en-US"/>
        </a:p>
      </dgm:t>
    </dgm:pt>
    <dgm:pt modelId="{AB99C14D-3CD0-4583-BCFD-CD12FE7C4DF3}" type="sibTrans" cxnId="{A10F746E-2393-4059-B6CB-4A6C331BA71F}">
      <dgm:prSet/>
      <dgm:spPr/>
      <dgm:t>
        <a:bodyPr/>
        <a:lstStyle/>
        <a:p>
          <a:endParaRPr lang="en-US"/>
        </a:p>
      </dgm:t>
    </dgm:pt>
    <dgm:pt modelId="{36DE04E7-A640-4119-9329-B24FE6833867}">
      <dgm:prSet phldrT="[Text]" custT="1"/>
      <dgm:spPr>
        <a:solidFill>
          <a:schemeClr val="tx2">
            <a:lumMod val="90000"/>
            <a:lumOff val="10000"/>
          </a:schemeClr>
        </a:solidFill>
      </dgm:spPr>
      <dgm:t>
        <a:bodyPr/>
        <a:lstStyle/>
        <a:p>
          <a:r>
            <a:rPr lang="en-US" sz="1400" b="1" dirty="0" smtClean="0"/>
            <a:t>EVALUATION</a:t>
          </a:r>
          <a:endParaRPr lang="en-US" sz="1400" b="1" dirty="0"/>
        </a:p>
      </dgm:t>
    </dgm:pt>
    <dgm:pt modelId="{7AC77231-69BD-4714-950B-9FC4D42CEB27}" type="parTrans" cxnId="{865D3BB7-5031-40B2-A520-C3F42091D431}">
      <dgm:prSet/>
      <dgm:spPr/>
      <dgm:t>
        <a:bodyPr/>
        <a:lstStyle/>
        <a:p>
          <a:endParaRPr lang="en-US"/>
        </a:p>
      </dgm:t>
    </dgm:pt>
    <dgm:pt modelId="{4378B809-7108-4AA5-A359-B587BD76BD2E}" type="sibTrans" cxnId="{865D3BB7-5031-40B2-A520-C3F42091D431}">
      <dgm:prSet/>
      <dgm:spPr/>
      <dgm:t>
        <a:bodyPr/>
        <a:lstStyle/>
        <a:p>
          <a:endParaRPr lang="en-US"/>
        </a:p>
      </dgm:t>
    </dgm:pt>
    <dgm:pt modelId="{7B3B192C-8635-413A-B91C-2BE3C1B582F4}" type="pres">
      <dgm:prSet presAssocID="{01471B90-C9C5-49FC-A323-22F1D741242D}" presName="cycle" presStyleCnt="0">
        <dgm:presLayoutVars>
          <dgm:dir/>
          <dgm:resizeHandles val="exact"/>
        </dgm:presLayoutVars>
      </dgm:prSet>
      <dgm:spPr/>
      <dgm:t>
        <a:bodyPr/>
        <a:lstStyle/>
        <a:p>
          <a:endParaRPr lang="en-US"/>
        </a:p>
      </dgm:t>
    </dgm:pt>
    <dgm:pt modelId="{99E82CDE-0EA5-4602-956A-79DC2EA8186A}" type="pres">
      <dgm:prSet presAssocID="{8579EF20-5817-43B0-898D-EDAF6D668975}" presName="node" presStyleLbl="node1" presStyleIdx="0" presStyleCnt="3">
        <dgm:presLayoutVars>
          <dgm:bulletEnabled val="1"/>
        </dgm:presLayoutVars>
      </dgm:prSet>
      <dgm:spPr/>
      <dgm:t>
        <a:bodyPr/>
        <a:lstStyle/>
        <a:p>
          <a:endParaRPr lang="en-US"/>
        </a:p>
      </dgm:t>
    </dgm:pt>
    <dgm:pt modelId="{6AF8FF11-FE7D-461B-8CA4-8F387C1FF340}" type="pres">
      <dgm:prSet presAssocID="{02412ABF-813E-4E8A-8D4C-6D36F2B2C5F0}" presName="sibTrans" presStyleLbl="sibTrans2D1" presStyleIdx="0" presStyleCnt="3"/>
      <dgm:spPr/>
      <dgm:t>
        <a:bodyPr/>
        <a:lstStyle/>
        <a:p>
          <a:endParaRPr lang="en-US"/>
        </a:p>
      </dgm:t>
    </dgm:pt>
    <dgm:pt modelId="{24770462-34D2-4E68-9406-9DED47923D12}" type="pres">
      <dgm:prSet presAssocID="{02412ABF-813E-4E8A-8D4C-6D36F2B2C5F0}" presName="connectorText" presStyleLbl="sibTrans2D1" presStyleIdx="0" presStyleCnt="3"/>
      <dgm:spPr/>
      <dgm:t>
        <a:bodyPr/>
        <a:lstStyle/>
        <a:p>
          <a:endParaRPr lang="en-US"/>
        </a:p>
      </dgm:t>
    </dgm:pt>
    <dgm:pt modelId="{29F5CCC3-DF65-404E-9D2D-B065C5AFBA6C}" type="pres">
      <dgm:prSet presAssocID="{4314BD59-337C-4309-ADC7-F288576ACF69}" presName="node" presStyleLbl="node1" presStyleIdx="1" presStyleCnt="3">
        <dgm:presLayoutVars>
          <dgm:bulletEnabled val="1"/>
        </dgm:presLayoutVars>
      </dgm:prSet>
      <dgm:spPr/>
      <dgm:t>
        <a:bodyPr/>
        <a:lstStyle/>
        <a:p>
          <a:endParaRPr lang="en-US"/>
        </a:p>
      </dgm:t>
    </dgm:pt>
    <dgm:pt modelId="{ECFF3BEC-3FCA-4798-B1A7-EEBBAAD629D1}" type="pres">
      <dgm:prSet presAssocID="{AB99C14D-3CD0-4583-BCFD-CD12FE7C4DF3}" presName="sibTrans" presStyleLbl="sibTrans2D1" presStyleIdx="1" presStyleCnt="3"/>
      <dgm:spPr/>
      <dgm:t>
        <a:bodyPr/>
        <a:lstStyle/>
        <a:p>
          <a:endParaRPr lang="en-US"/>
        </a:p>
      </dgm:t>
    </dgm:pt>
    <dgm:pt modelId="{61FDCA90-BAAC-460E-97C6-1293FAA62374}" type="pres">
      <dgm:prSet presAssocID="{AB99C14D-3CD0-4583-BCFD-CD12FE7C4DF3}" presName="connectorText" presStyleLbl="sibTrans2D1" presStyleIdx="1" presStyleCnt="3"/>
      <dgm:spPr/>
      <dgm:t>
        <a:bodyPr/>
        <a:lstStyle/>
        <a:p>
          <a:endParaRPr lang="en-US"/>
        </a:p>
      </dgm:t>
    </dgm:pt>
    <dgm:pt modelId="{825170C7-BACF-4424-97FE-D39C7BF1E757}" type="pres">
      <dgm:prSet presAssocID="{36DE04E7-A640-4119-9329-B24FE6833867}" presName="node" presStyleLbl="node1" presStyleIdx="2" presStyleCnt="3" custScaleX="115999" custScaleY="108809">
        <dgm:presLayoutVars>
          <dgm:bulletEnabled val="1"/>
        </dgm:presLayoutVars>
      </dgm:prSet>
      <dgm:spPr/>
      <dgm:t>
        <a:bodyPr/>
        <a:lstStyle/>
        <a:p>
          <a:endParaRPr lang="en-US"/>
        </a:p>
      </dgm:t>
    </dgm:pt>
    <dgm:pt modelId="{7FFB2AA5-42F7-4E7D-B827-FA460C7FD6A4}" type="pres">
      <dgm:prSet presAssocID="{4378B809-7108-4AA5-A359-B587BD76BD2E}" presName="sibTrans" presStyleLbl="sibTrans2D1" presStyleIdx="2" presStyleCnt="3"/>
      <dgm:spPr/>
      <dgm:t>
        <a:bodyPr/>
        <a:lstStyle/>
        <a:p>
          <a:endParaRPr lang="en-US"/>
        </a:p>
      </dgm:t>
    </dgm:pt>
    <dgm:pt modelId="{D2DEE86B-6AF7-4B10-8645-96CF3B37AF4A}" type="pres">
      <dgm:prSet presAssocID="{4378B809-7108-4AA5-A359-B587BD76BD2E}" presName="connectorText" presStyleLbl="sibTrans2D1" presStyleIdx="2" presStyleCnt="3"/>
      <dgm:spPr/>
      <dgm:t>
        <a:bodyPr/>
        <a:lstStyle/>
        <a:p>
          <a:endParaRPr lang="en-US"/>
        </a:p>
      </dgm:t>
    </dgm:pt>
  </dgm:ptLst>
  <dgm:cxnLst>
    <dgm:cxn modelId="{865D3BB7-5031-40B2-A520-C3F42091D431}" srcId="{01471B90-C9C5-49FC-A323-22F1D741242D}" destId="{36DE04E7-A640-4119-9329-B24FE6833867}" srcOrd="2" destOrd="0" parTransId="{7AC77231-69BD-4714-950B-9FC4D42CEB27}" sibTransId="{4378B809-7108-4AA5-A359-B587BD76BD2E}"/>
    <dgm:cxn modelId="{4D440544-9081-4348-B4CE-CADC91B0DCFE}" type="presOf" srcId="{4378B809-7108-4AA5-A359-B587BD76BD2E}" destId="{7FFB2AA5-42F7-4E7D-B827-FA460C7FD6A4}" srcOrd="0" destOrd="0" presId="urn:microsoft.com/office/officeart/2005/8/layout/cycle2"/>
    <dgm:cxn modelId="{953DD469-7F23-441B-B33E-0A5BA14D3137}" type="presOf" srcId="{01471B90-C9C5-49FC-A323-22F1D741242D}" destId="{7B3B192C-8635-413A-B91C-2BE3C1B582F4}" srcOrd="0" destOrd="0" presId="urn:microsoft.com/office/officeart/2005/8/layout/cycle2"/>
    <dgm:cxn modelId="{B0E8F050-F3B3-4F20-B540-1910B570ACE4}" type="presOf" srcId="{AB99C14D-3CD0-4583-BCFD-CD12FE7C4DF3}" destId="{61FDCA90-BAAC-460E-97C6-1293FAA62374}" srcOrd="1" destOrd="0" presId="urn:microsoft.com/office/officeart/2005/8/layout/cycle2"/>
    <dgm:cxn modelId="{A10F746E-2393-4059-B6CB-4A6C331BA71F}" srcId="{01471B90-C9C5-49FC-A323-22F1D741242D}" destId="{4314BD59-337C-4309-ADC7-F288576ACF69}" srcOrd="1" destOrd="0" parTransId="{588EAAC5-051F-4DE3-AAFC-C84B5AB562C5}" sibTransId="{AB99C14D-3CD0-4583-BCFD-CD12FE7C4DF3}"/>
    <dgm:cxn modelId="{DDF18210-C04B-4072-A066-D85167B466C7}" srcId="{01471B90-C9C5-49FC-A323-22F1D741242D}" destId="{8579EF20-5817-43B0-898D-EDAF6D668975}" srcOrd="0" destOrd="0" parTransId="{DF8CC64C-DDEB-4A06-8DA7-1F5014B63701}" sibTransId="{02412ABF-813E-4E8A-8D4C-6D36F2B2C5F0}"/>
    <dgm:cxn modelId="{C02A35FF-CCF2-479E-9F6F-C783F7E09B81}" type="presOf" srcId="{4378B809-7108-4AA5-A359-B587BD76BD2E}" destId="{D2DEE86B-6AF7-4B10-8645-96CF3B37AF4A}" srcOrd="1" destOrd="0" presId="urn:microsoft.com/office/officeart/2005/8/layout/cycle2"/>
    <dgm:cxn modelId="{D8F502E0-AB1E-4FBF-8EDA-46D3803E7EB9}" type="presOf" srcId="{8579EF20-5817-43B0-898D-EDAF6D668975}" destId="{99E82CDE-0EA5-4602-956A-79DC2EA8186A}" srcOrd="0" destOrd="0" presId="urn:microsoft.com/office/officeart/2005/8/layout/cycle2"/>
    <dgm:cxn modelId="{DC198DA8-D870-42EB-A985-E6A688F46A5D}" type="presOf" srcId="{36DE04E7-A640-4119-9329-B24FE6833867}" destId="{825170C7-BACF-4424-97FE-D39C7BF1E757}" srcOrd="0" destOrd="0" presId="urn:microsoft.com/office/officeart/2005/8/layout/cycle2"/>
    <dgm:cxn modelId="{D88D51C8-7230-4F6C-8876-D3C4D5B07C5D}" type="presOf" srcId="{4314BD59-337C-4309-ADC7-F288576ACF69}" destId="{29F5CCC3-DF65-404E-9D2D-B065C5AFBA6C}" srcOrd="0" destOrd="0" presId="urn:microsoft.com/office/officeart/2005/8/layout/cycle2"/>
    <dgm:cxn modelId="{44BA38CE-A419-437E-B6C5-5F172F08F79F}" type="presOf" srcId="{02412ABF-813E-4E8A-8D4C-6D36F2B2C5F0}" destId="{6AF8FF11-FE7D-461B-8CA4-8F387C1FF340}" srcOrd="0" destOrd="0" presId="urn:microsoft.com/office/officeart/2005/8/layout/cycle2"/>
    <dgm:cxn modelId="{766C3662-C69D-4FBD-9FE9-63A291E51EFB}" type="presOf" srcId="{02412ABF-813E-4E8A-8D4C-6D36F2B2C5F0}" destId="{24770462-34D2-4E68-9406-9DED47923D12}" srcOrd="1" destOrd="0" presId="urn:microsoft.com/office/officeart/2005/8/layout/cycle2"/>
    <dgm:cxn modelId="{09B7B9B3-8417-4A24-819D-2B498A00966F}" type="presOf" srcId="{AB99C14D-3CD0-4583-BCFD-CD12FE7C4DF3}" destId="{ECFF3BEC-3FCA-4798-B1A7-EEBBAAD629D1}" srcOrd="0" destOrd="0" presId="urn:microsoft.com/office/officeart/2005/8/layout/cycle2"/>
    <dgm:cxn modelId="{75B4097F-E1BA-4AD7-BC06-CF41BF47F37D}" type="presParOf" srcId="{7B3B192C-8635-413A-B91C-2BE3C1B582F4}" destId="{99E82CDE-0EA5-4602-956A-79DC2EA8186A}" srcOrd="0" destOrd="0" presId="urn:microsoft.com/office/officeart/2005/8/layout/cycle2"/>
    <dgm:cxn modelId="{F125095F-729E-49DB-BBEC-1D58889D77FD}" type="presParOf" srcId="{7B3B192C-8635-413A-B91C-2BE3C1B582F4}" destId="{6AF8FF11-FE7D-461B-8CA4-8F387C1FF340}" srcOrd="1" destOrd="0" presId="urn:microsoft.com/office/officeart/2005/8/layout/cycle2"/>
    <dgm:cxn modelId="{FE761AF8-FE8F-44B3-8EDA-BA76B395ADB9}" type="presParOf" srcId="{6AF8FF11-FE7D-461B-8CA4-8F387C1FF340}" destId="{24770462-34D2-4E68-9406-9DED47923D12}" srcOrd="0" destOrd="0" presId="urn:microsoft.com/office/officeart/2005/8/layout/cycle2"/>
    <dgm:cxn modelId="{237FBE9D-AED0-42C3-A76D-AF8D2087041D}" type="presParOf" srcId="{7B3B192C-8635-413A-B91C-2BE3C1B582F4}" destId="{29F5CCC3-DF65-404E-9D2D-B065C5AFBA6C}" srcOrd="2" destOrd="0" presId="urn:microsoft.com/office/officeart/2005/8/layout/cycle2"/>
    <dgm:cxn modelId="{2A96D0BF-1FBB-467F-94E7-50095D7AB9CB}" type="presParOf" srcId="{7B3B192C-8635-413A-B91C-2BE3C1B582F4}" destId="{ECFF3BEC-3FCA-4798-B1A7-EEBBAAD629D1}" srcOrd="3" destOrd="0" presId="urn:microsoft.com/office/officeart/2005/8/layout/cycle2"/>
    <dgm:cxn modelId="{76E47C3E-914C-4E54-99B6-2FF018662442}" type="presParOf" srcId="{ECFF3BEC-3FCA-4798-B1A7-EEBBAAD629D1}" destId="{61FDCA90-BAAC-460E-97C6-1293FAA62374}" srcOrd="0" destOrd="0" presId="urn:microsoft.com/office/officeart/2005/8/layout/cycle2"/>
    <dgm:cxn modelId="{6FAD79A7-577B-4312-A375-C8752DBC432B}" type="presParOf" srcId="{7B3B192C-8635-413A-B91C-2BE3C1B582F4}" destId="{825170C7-BACF-4424-97FE-D39C7BF1E757}" srcOrd="4" destOrd="0" presId="urn:microsoft.com/office/officeart/2005/8/layout/cycle2"/>
    <dgm:cxn modelId="{647A5076-0E39-4BE9-BC7D-343C6D45DA9D}" type="presParOf" srcId="{7B3B192C-8635-413A-B91C-2BE3C1B582F4}" destId="{7FFB2AA5-42F7-4E7D-B827-FA460C7FD6A4}" srcOrd="5" destOrd="0" presId="urn:microsoft.com/office/officeart/2005/8/layout/cycle2"/>
    <dgm:cxn modelId="{36747A4B-E25C-4F0B-8204-C7A7ADE83126}" type="presParOf" srcId="{7FFB2AA5-42F7-4E7D-B827-FA460C7FD6A4}" destId="{D2DEE86B-6AF7-4B10-8645-96CF3B37AF4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20234A14-ED16-4D0E-AF42-631C87950169}" type="datetimeFigureOut">
              <a:rPr lang="en-US" smtClean="0"/>
              <a:t>6/18/2020</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E42074D0-4B26-4E9A-B581-BCA47248469B}" type="slidenum">
              <a:rPr lang="en-US" smtClean="0"/>
              <a:t>‹#›</a:t>
            </a:fld>
            <a:endParaRPr lang="en-US"/>
          </a:p>
        </p:txBody>
      </p:sp>
    </p:spTree>
    <p:extLst>
      <p:ext uri="{BB962C8B-B14F-4D97-AF65-F5344CB8AC3E}">
        <p14:creationId xmlns:p14="http://schemas.microsoft.com/office/powerpoint/2010/main" val="3455256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6140D37-C019-41DC-8B79-9B39264D53E9}" type="datetimeFigureOut">
              <a:rPr lang="en-US" smtClean="0"/>
              <a:t>6/18/2020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2CC46F2-0E24-4776-AC1D-DF0B3E7A3200}" type="slidenum">
              <a:rPr lang="en-US" smtClean="0"/>
              <a:t>‹#›</a:t>
            </a:fld>
            <a:endParaRPr lang="en-US"/>
          </a:p>
        </p:txBody>
      </p:sp>
    </p:spTree>
    <p:extLst>
      <p:ext uri="{BB962C8B-B14F-4D97-AF65-F5344CB8AC3E}">
        <p14:creationId xmlns:p14="http://schemas.microsoft.com/office/powerpoint/2010/main" val="382444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Nydia</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10</a:t>
            </a:fld>
            <a:endParaRPr lang="en-US"/>
          </a:p>
        </p:txBody>
      </p:sp>
    </p:spTree>
    <p:extLst>
      <p:ext uri="{BB962C8B-B14F-4D97-AF65-F5344CB8AC3E}">
        <p14:creationId xmlns:p14="http://schemas.microsoft.com/office/powerpoint/2010/main" val="93127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Rigo</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22</a:t>
            </a:fld>
            <a:endParaRPr lang="en-US"/>
          </a:p>
        </p:txBody>
      </p:sp>
    </p:spTree>
    <p:extLst>
      <p:ext uri="{BB962C8B-B14F-4D97-AF65-F5344CB8AC3E}">
        <p14:creationId xmlns:p14="http://schemas.microsoft.com/office/powerpoint/2010/main" val="289129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Nydia</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11</a:t>
            </a:fld>
            <a:endParaRPr lang="en-US"/>
          </a:p>
        </p:txBody>
      </p:sp>
    </p:spTree>
    <p:extLst>
      <p:ext uri="{BB962C8B-B14F-4D97-AF65-F5344CB8AC3E}">
        <p14:creationId xmlns:p14="http://schemas.microsoft.com/office/powerpoint/2010/main" val="134411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Nydia</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12</a:t>
            </a:fld>
            <a:endParaRPr lang="en-US"/>
          </a:p>
        </p:txBody>
      </p:sp>
    </p:spTree>
    <p:extLst>
      <p:ext uri="{BB962C8B-B14F-4D97-AF65-F5344CB8AC3E}">
        <p14:creationId xmlns:p14="http://schemas.microsoft.com/office/powerpoint/2010/main" val="81464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Nydia </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13</a:t>
            </a:fld>
            <a:endParaRPr lang="en-US"/>
          </a:p>
        </p:txBody>
      </p:sp>
    </p:spTree>
    <p:extLst>
      <p:ext uri="{BB962C8B-B14F-4D97-AF65-F5344CB8AC3E}">
        <p14:creationId xmlns:p14="http://schemas.microsoft.com/office/powerpoint/2010/main" val="215350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14</a:t>
            </a:fld>
            <a:endParaRPr lang="en-US"/>
          </a:p>
        </p:txBody>
      </p:sp>
    </p:spTree>
    <p:extLst>
      <p:ext uri="{BB962C8B-B14F-4D97-AF65-F5344CB8AC3E}">
        <p14:creationId xmlns:p14="http://schemas.microsoft.com/office/powerpoint/2010/main" val="333702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15</a:t>
            </a:fld>
            <a:endParaRPr lang="en-US"/>
          </a:p>
        </p:txBody>
      </p:sp>
    </p:spTree>
    <p:extLst>
      <p:ext uri="{BB962C8B-B14F-4D97-AF65-F5344CB8AC3E}">
        <p14:creationId xmlns:p14="http://schemas.microsoft.com/office/powerpoint/2010/main" val="261288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16</a:t>
            </a:fld>
            <a:endParaRPr lang="en-US"/>
          </a:p>
        </p:txBody>
      </p:sp>
    </p:spTree>
    <p:extLst>
      <p:ext uri="{BB962C8B-B14F-4D97-AF65-F5344CB8AC3E}">
        <p14:creationId xmlns:p14="http://schemas.microsoft.com/office/powerpoint/2010/main" val="282141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17</a:t>
            </a:fld>
            <a:endParaRPr lang="en-US"/>
          </a:p>
        </p:txBody>
      </p:sp>
    </p:spTree>
    <p:extLst>
      <p:ext uri="{BB962C8B-B14F-4D97-AF65-F5344CB8AC3E}">
        <p14:creationId xmlns:p14="http://schemas.microsoft.com/office/powerpoint/2010/main" val="23594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Rigo</a:t>
            </a:r>
            <a:endParaRPr lang="en-US" dirty="0"/>
          </a:p>
        </p:txBody>
      </p:sp>
      <p:sp>
        <p:nvSpPr>
          <p:cNvPr id="4" name="Slide Number Placeholder 3"/>
          <p:cNvSpPr>
            <a:spLocks noGrp="1"/>
          </p:cNvSpPr>
          <p:nvPr>
            <p:ph type="sldNum" sz="quarter" idx="10"/>
          </p:nvPr>
        </p:nvSpPr>
        <p:spPr/>
        <p:txBody>
          <a:bodyPr/>
          <a:lstStyle/>
          <a:p>
            <a:fld id="{F2CC46F2-0E24-4776-AC1D-DF0B3E7A3200}" type="slidenum">
              <a:rPr lang="en-US" smtClean="0"/>
              <a:t>21</a:t>
            </a:fld>
            <a:endParaRPr lang="en-US"/>
          </a:p>
        </p:txBody>
      </p:sp>
    </p:spTree>
    <p:extLst>
      <p:ext uri="{BB962C8B-B14F-4D97-AF65-F5344CB8AC3E}">
        <p14:creationId xmlns:p14="http://schemas.microsoft.com/office/powerpoint/2010/main" val="1966609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6/18/2020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hasCustomPrompt="1"/>
          </p:nvPr>
        </p:nvSpPr>
        <p:spPr>
          <a:xfrm>
            <a:off x="685800" y="2063396"/>
            <a:ext cx="5088714" cy="3311189"/>
          </a:xfrm>
        </p:spPr>
        <p:txBody>
          <a:bodyPr anchor="t"/>
          <a:lstStyle>
            <a:lvl1pPr>
              <a:defRPr cap="none"/>
            </a:lvl1pPr>
            <a:lvl2pPr>
              <a:defRPr cap="none" baseline="0">
                <a:latin typeface="+mn-lt"/>
              </a:defRPr>
            </a:lvl2pPr>
            <a:lvl3pPr>
              <a:defRPr cap="none"/>
            </a:lvl3pPr>
            <a:lvl4pPr>
              <a:defRPr cap="none"/>
            </a:lvl4pPr>
            <a:lvl5pPr>
              <a:defRPr cap="none"/>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quarter" idx="14" hasCustomPrompt="1"/>
          </p:nvPr>
        </p:nvSpPr>
        <p:spPr>
          <a:xfrm>
            <a:off x="5993971" y="2063396"/>
            <a:ext cx="5086538" cy="3311189"/>
          </a:xfrm>
        </p:spPr>
        <p:txBody>
          <a:bodyPr anchor="t"/>
          <a:lstStyle>
            <a:lvl1pPr>
              <a:defRPr cap="none"/>
            </a:lvl1pPr>
            <a:lvl2pPr>
              <a:defRPr cap="none"/>
            </a:lvl2pPr>
            <a:lvl3pPr>
              <a:defRPr cap="none"/>
            </a:lvl3pPr>
            <a:lvl4pPr>
              <a:defRPr cap="none"/>
            </a:lvl4pPr>
            <a:lvl5pPr>
              <a:defRPr cap="none"/>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hasCustomPrompt="1"/>
          </p:nvPr>
        </p:nvSpPr>
        <p:spPr>
          <a:xfrm>
            <a:off x="685802" y="2861733"/>
            <a:ext cx="5088712" cy="2512852"/>
          </a:xfrm>
        </p:spPr>
        <p:txBody>
          <a:bodyPr anchor="t"/>
          <a:lstStyle>
            <a:lvl1pPr>
              <a:defRPr cap="none"/>
            </a:lvl1pPr>
            <a:lvl2pPr>
              <a:defRPr cap="none"/>
            </a:lvl2pPr>
            <a:lvl3pPr>
              <a:defRPr cap="none"/>
            </a:lvl3pPr>
            <a:lvl4pPr>
              <a:defRPr cap="none"/>
            </a:lvl4pPr>
            <a:lvl5pPr>
              <a:defRPr cap="none"/>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hasCustomPrompt="1"/>
          </p:nvPr>
        </p:nvSpPr>
        <p:spPr>
          <a:xfrm>
            <a:off x="5993969" y="2861733"/>
            <a:ext cx="5088713" cy="2512852"/>
          </a:xfrm>
        </p:spPr>
        <p:txBody>
          <a:bodyPr anchor="t"/>
          <a:lstStyle>
            <a:lvl1pPr>
              <a:defRPr cap="none"/>
            </a:lvl1pPr>
            <a:lvl2pPr>
              <a:defRPr cap="none"/>
            </a:lvl2pPr>
            <a:lvl3pPr>
              <a:defRPr cap="none"/>
            </a:lvl3pPr>
            <a:lvl4pPr>
              <a:defRPr cap="none"/>
            </a:lvl4pPr>
            <a:lvl5pPr>
              <a:defRPr cap="none"/>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6/18/2020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51321" y="1380150"/>
            <a:ext cx="10966535" cy="1584276"/>
          </a:xfrm>
        </p:spPr>
        <p:txBody>
          <a:bodyPr>
            <a:normAutofit/>
          </a:bodyPr>
          <a:lstStyle/>
          <a:p>
            <a:pPr algn="l"/>
            <a:r>
              <a:rPr lang="en-US" sz="4000" dirty="0" smtClean="0"/>
              <a:t>Donna independent school district</a:t>
            </a:r>
            <a:endParaRPr lang="en-US" sz="4000" dirty="0"/>
          </a:p>
        </p:txBody>
      </p:sp>
      <p:sp>
        <p:nvSpPr>
          <p:cNvPr id="3" name="Subtitle 2"/>
          <p:cNvSpPr>
            <a:spLocks noGrp="1"/>
          </p:cNvSpPr>
          <p:nvPr>
            <p:ph type="subTitle" idx="1"/>
          </p:nvPr>
        </p:nvSpPr>
        <p:spPr/>
        <p:txBody>
          <a:bodyPr/>
          <a:lstStyle/>
          <a:p>
            <a:r>
              <a:rPr lang="en-US" dirty="0" smtClean="0">
                <a:solidFill>
                  <a:srgbClr val="C00000"/>
                </a:solidFill>
              </a:rPr>
              <a:t>2017-2018 Budget Kick-off Meeting</a:t>
            </a:r>
            <a:endParaRPr lang="en-US" dirty="0">
              <a:solidFill>
                <a:srgbClr val="C00000"/>
              </a:solidFill>
            </a:endParaRPr>
          </a:p>
        </p:txBody>
      </p:sp>
      <p:sp>
        <p:nvSpPr>
          <p:cNvPr id="4" name="Subtitle 2"/>
          <p:cNvSpPr txBox="1">
            <a:spLocks/>
          </p:cNvSpPr>
          <p:nvPr/>
        </p:nvSpPr>
        <p:spPr>
          <a:xfrm rot="21420000">
            <a:off x="-2383" y="5390000"/>
            <a:ext cx="11473943"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sz="1800" dirty="0" smtClean="0">
                <a:solidFill>
                  <a:schemeClr val="bg1"/>
                </a:solidFill>
              </a:rPr>
              <a:t>Wednesday March 22, 2017			3:00 pm			donna </a:t>
            </a:r>
            <a:r>
              <a:rPr lang="en-US" sz="1800" dirty="0" err="1" smtClean="0">
                <a:solidFill>
                  <a:schemeClr val="bg1"/>
                </a:solidFill>
              </a:rPr>
              <a:t>isd</a:t>
            </a:r>
            <a:r>
              <a:rPr lang="en-US" sz="1800" dirty="0" smtClean="0">
                <a:solidFill>
                  <a:schemeClr val="bg1"/>
                </a:solidFill>
              </a:rPr>
              <a:t> board room</a:t>
            </a:r>
            <a:endParaRPr lang="en-US" sz="1800" dirty="0">
              <a:solidFill>
                <a:schemeClr val="bg1"/>
              </a:solidFill>
            </a:endParaRPr>
          </a:p>
        </p:txBody>
      </p:sp>
    </p:spTree>
    <p:extLst>
      <p:ext uri="{BB962C8B-B14F-4D97-AF65-F5344CB8AC3E}">
        <p14:creationId xmlns:p14="http://schemas.microsoft.com/office/powerpoint/2010/main" val="38092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4" y="0"/>
            <a:ext cx="10221518" cy="1158140"/>
          </a:xfrm>
        </p:spPr>
        <p:txBody>
          <a:bodyPr>
            <a:noAutofit/>
          </a:bodyPr>
          <a:lstStyle/>
          <a:p>
            <a:r>
              <a:rPr lang="en-US" sz="4400" dirty="0" smtClean="0"/>
              <a:t>Evaluation: </a:t>
            </a:r>
            <a:r>
              <a:rPr lang="en-US" sz="4400" dirty="0" err="1" smtClean="0"/>
              <a:t>fy</a:t>
            </a:r>
            <a:r>
              <a:rPr lang="en-US" sz="4400" dirty="0" smtClean="0"/>
              <a:t> 2017 REVENUES</a:t>
            </a:r>
            <a:endParaRPr lang="en-US" sz="4400" dirty="0"/>
          </a:p>
        </p:txBody>
      </p:sp>
      <p:grpSp>
        <p:nvGrpSpPr>
          <p:cNvPr id="6" name="Group 5"/>
          <p:cNvGrpSpPr/>
          <p:nvPr/>
        </p:nvGrpSpPr>
        <p:grpSpPr>
          <a:xfrm>
            <a:off x="1938889" y="1158140"/>
            <a:ext cx="7936631" cy="4441471"/>
            <a:chOff x="1233495" y="896685"/>
            <a:chExt cx="7929891" cy="4573730"/>
          </a:xfrm>
        </p:grpSpPr>
        <p:grpSp>
          <p:nvGrpSpPr>
            <p:cNvPr id="4" name="Group 3"/>
            <p:cNvGrpSpPr/>
            <p:nvPr/>
          </p:nvGrpSpPr>
          <p:grpSpPr>
            <a:xfrm>
              <a:off x="1233495" y="896685"/>
              <a:ext cx="7929891" cy="4573730"/>
              <a:chOff x="1233495" y="896685"/>
              <a:chExt cx="7929891" cy="4573730"/>
            </a:xfrm>
          </p:grpSpPr>
          <p:pic>
            <p:nvPicPr>
              <p:cNvPr id="21" name="Picture 20"/>
              <p:cNvPicPr>
                <a:picLocks noChangeAspect="1"/>
              </p:cNvPicPr>
              <p:nvPr/>
            </p:nvPicPr>
            <p:blipFill>
              <a:blip r:embed="rId3"/>
              <a:stretch>
                <a:fillRect/>
              </a:stretch>
            </p:blipFill>
            <p:spPr>
              <a:xfrm>
                <a:off x="1233495" y="896685"/>
                <a:ext cx="7929891" cy="4573730"/>
              </a:xfrm>
              <a:prstGeom prst="rect">
                <a:avLst/>
              </a:prstGeom>
            </p:spPr>
          </p:pic>
          <p:sp>
            <p:nvSpPr>
              <p:cNvPr id="22" name="TextBox 21"/>
              <p:cNvSpPr txBox="1"/>
              <p:nvPr/>
            </p:nvSpPr>
            <p:spPr>
              <a:xfrm>
                <a:off x="3558235" y="2542159"/>
                <a:ext cx="1728140" cy="369332"/>
              </a:xfrm>
              <a:prstGeom prst="rect">
                <a:avLst/>
              </a:prstGeom>
              <a:noFill/>
            </p:spPr>
            <p:txBody>
              <a:bodyPr wrap="square" rtlCol="0">
                <a:spAutoFit/>
              </a:bodyPr>
              <a:lstStyle/>
              <a:p>
                <a:r>
                  <a:rPr lang="en-US" dirty="0" smtClean="0">
                    <a:solidFill>
                      <a:schemeClr val="bg1"/>
                    </a:solidFill>
                  </a:rPr>
                  <a:t>$ 162,546,647</a:t>
                </a:r>
                <a:endParaRPr lang="en-US" dirty="0">
                  <a:solidFill>
                    <a:schemeClr val="bg1"/>
                  </a:solidFill>
                </a:endParaRPr>
              </a:p>
            </p:txBody>
          </p:sp>
          <p:sp>
            <p:nvSpPr>
              <p:cNvPr id="23" name="TextBox 22"/>
              <p:cNvSpPr txBox="1"/>
              <p:nvPr/>
            </p:nvSpPr>
            <p:spPr>
              <a:xfrm>
                <a:off x="2819078" y="3713155"/>
                <a:ext cx="1603227" cy="369332"/>
              </a:xfrm>
              <a:prstGeom prst="rect">
                <a:avLst/>
              </a:prstGeom>
              <a:noFill/>
            </p:spPr>
            <p:txBody>
              <a:bodyPr wrap="square" rtlCol="0">
                <a:spAutoFit/>
              </a:bodyPr>
              <a:lstStyle/>
              <a:p>
                <a:r>
                  <a:rPr lang="en-US" dirty="0" smtClean="0">
                    <a:solidFill>
                      <a:schemeClr val="bg1"/>
                    </a:solidFill>
                  </a:rPr>
                  <a:t>$ 88,050,374</a:t>
                </a:r>
                <a:endParaRPr lang="en-US" dirty="0">
                  <a:solidFill>
                    <a:schemeClr val="bg1"/>
                  </a:solidFill>
                </a:endParaRPr>
              </a:p>
            </p:txBody>
          </p:sp>
        </p:grpSp>
        <p:sp>
          <p:nvSpPr>
            <p:cNvPr id="5" name="TextBox 4"/>
            <p:cNvSpPr txBox="1"/>
            <p:nvPr/>
          </p:nvSpPr>
          <p:spPr>
            <a:xfrm>
              <a:off x="4958265" y="3713155"/>
              <a:ext cx="697535" cy="369332"/>
            </a:xfrm>
            <a:prstGeom prst="rect">
              <a:avLst/>
            </a:prstGeom>
            <a:noFill/>
          </p:spPr>
          <p:txBody>
            <a:bodyPr wrap="square" rtlCol="0">
              <a:spAutoFit/>
            </a:bodyPr>
            <a:lstStyle/>
            <a:p>
              <a:r>
                <a:rPr lang="en-US" dirty="0" smtClean="0"/>
                <a:t>54%</a:t>
              </a:r>
              <a:endParaRPr lang="en-US" dirty="0"/>
            </a:p>
          </p:txBody>
        </p:sp>
      </p:grpSp>
    </p:spTree>
    <p:extLst>
      <p:ext uri="{BB962C8B-B14F-4D97-AF65-F5344CB8AC3E}">
        <p14:creationId xmlns:p14="http://schemas.microsoft.com/office/powerpoint/2010/main" val="31815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0"/>
            <a:ext cx="11448658" cy="1158140"/>
          </a:xfrm>
        </p:spPr>
        <p:txBody>
          <a:bodyPr>
            <a:noAutofit/>
          </a:bodyPr>
          <a:lstStyle/>
          <a:p>
            <a:r>
              <a:rPr lang="en-US" sz="4400" dirty="0" smtClean="0"/>
              <a:t>Evaluation: </a:t>
            </a:r>
            <a:r>
              <a:rPr lang="en-US" sz="4400" dirty="0" err="1" smtClean="0"/>
              <a:t>fy</a:t>
            </a:r>
            <a:r>
              <a:rPr lang="en-US" sz="4400" dirty="0" smtClean="0"/>
              <a:t> 2017 REVENUES</a:t>
            </a:r>
            <a:br>
              <a:rPr lang="en-US" sz="4400" dirty="0" smtClean="0"/>
            </a:br>
            <a:r>
              <a:rPr lang="en-US" sz="2400" i="1" dirty="0" smtClean="0"/>
              <a:t>(continued)</a:t>
            </a:r>
            <a:endParaRPr lang="en-US" sz="2400" i="1" dirty="0"/>
          </a:p>
        </p:txBody>
      </p:sp>
      <p:sp>
        <p:nvSpPr>
          <p:cNvPr id="5" name="TextBox 4"/>
          <p:cNvSpPr txBox="1"/>
          <p:nvPr/>
        </p:nvSpPr>
        <p:spPr>
          <a:xfrm>
            <a:off x="7584509" y="1158140"/>
            <a:ext cx="4178865" cy="5189113"/>
          </a:xfrm>
          <a:prstGeom prst="rect">
            <a:avLst/>
          </a:prstGeom>
          <a:noFill/>
        </p:spPr>
        <p:txBody>
          <a:bodyPr wrap="square" rtlCol="0">
            <a:spAutoFit/>
          </a:bodyPr>
          <a:lstStyle/>
          <a:p>
            <a:pPr marL="342900"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Local Revenues</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Taxes</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Sales (Athletics, Food, </a:t>
            </a:r>
            <a:r>
              <a:rPr lang="en-US" dirty="0" err="1">
                <a:cs typeface="Aharoni" panose="02010803020104030203" pitchFamily="2" charset="-79"/>
              </a:rPr>
              <a:t>etc</a:t>
            </a:r>
            <a:r>
              <a:rPr lang="en-US" dirty="0">
                <a:cs typeface="Aharoni" panose="02010803020104030203" pitchFamily="2" charset="-79"/>
              </a:rPr>
              <a:t>)</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Other </a:t>
            </a:r>
            <a:r>
              <a:rPr lang="en-US" dirty="0" smtClean="0">
                <a:cs typeface="Aharoni" panose="02010803020104030203" pitchFamily="2" charset="-79"/>
              </a:rPr>
              <a:t>Sources</a:t>
            </a:r>
          </a:p>
          <a:p>
            <a:pPr marL="571500" lvl="1" defTabSz="914400">
              <a:lnSpc>
                <a:spcPct val="120000"/>
              </a:lnSpc>
              <a:buClr>
                <a:schemeClr val="accent1"/>
              </a:buClr>
              <a:buSzPct val="160000"/>
            </a:pPr>
            <a:endParaRPr lang="en-US" dirty="0">
              <a:cs typeface="Aharoni" panose="02010803020104030203" pitchFamily="2" charset="-79"/>
            </a:endParaRPr>
          </a:p>
          <a:p>
            <a:pPr marL="342900"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State Revenues</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TEA </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Other State Organizations</a:t>
            </a:r>
          </a:p>
          <a:p>
            <a:pPr marL="342900" indent="-228600" defTabSz="914400">
              <a:lnSpc>
                <a:spcPct val="120000"/>
              </a:lnSpc>
              <a:buClr>
                <a:schemeClr val="accent1"/>
              </a:buClr>
              <a:buSzPct val="160000"/>
              <a:buFont typeface="Arial" panose="020B0604020202020204" pitchFamily="34" charset="0"/>
              <a:buChar char="•"/>
            </a:pPr>
            <a:endParaRPr lang="en-US" dirty="0" smtClean="0">
              <a:cs typeface="Aharoni" panose="02010803020104030203" pitchFamily="2" charset="-79"/>
            </a:endParaRPr>
          </a:p>
          <a:p>
            <a:pPr marL="342900" indent="-228600" defTabSz="914400">
              <a:lnSpc>
                <a:spcPct val="120000"/>
              </a:lnSpc>
              <a:buClr>
                <a:schemeClr val="accent1"/>
              </a:buClr>
              <a:buSzPct val="160000"/>
              <a:buFont typeface="Arial" panose="020B0604020202020204" pitchFamily="34" charset="0"/>
              <a:buChar char="•"/>
            </a:pPr>
            <a:r>
              <a:rPr lang="en-US" dirty="0" smtClean="0">
                <a:cs typeface="Aharoni" panose="02010803020104030203" pitchFamily="2" charset="-79"/>
              </a:rPr>
              <a:t>Federal </a:t>
            </a:r>
            <a:r>
              <a:rPr lang="en-US" dirty="0">
                <a:cs typeface="Aharoni" panose="02010803020104030203" pitchFamily="2" charset="-79"/>
              </a:rPr>
              <a:t>Revenues</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Food Service</a:t>
            </a:r>
          </a:p>
          <a:p>
            <a:pPr marL="800100" lvl="1" indent="-228600" defTabSz="914400">
              <a:lnSpc>
                <a:spcPct val="120000"/>
              </a:lnSpc>
              <a:buClr>
                <a:schemeClr val="accent1"/>
              </a:buClr>
              <a:buSzPct val="160000"/>
              <a:buFont typeface="Arial" panose="020B0604020202020204" pitchFamily="34" charset="0"/>
              <a:buChar char="•"/>
            </a:pPr>
            <a:r>
              <a:rPr lang="en-US" dirty="0">
                <a:cs typeface="Aharoni" panose="02010803020104030203" pitchFamily="2" charset="-79"/>
              </a:rPr>
              <a:t>Other Organizations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a:stretch>
            <a:fillRect/>
          </a:stretch>
        </p:blipFill>
        <p:spPr>
          <a:xfrm>
            <a:off x="200416" y="1158141"/>
            <a:ext cx="7203869" cy="4382402"/>
          </a:xfrm>
          <a:prstGeom prst="rect">
            <a:avLst/>
          </a:prstGeom>
        </p:spPr>
      </p:pic>
    </p:spTree>
    <p:extLst>
      <p:ext uri="{BB962C8B-B14F-4D97-AF65-F5344CB8AC3E}">
        <p14:creationId xmlns:p14="http://schemas.microsoft.com/office/powerpoint/2010/main" val="37024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25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5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nodeType="afterEffect">
                                  <p:stCondLst>
                                    <p:cond delay="250"/>
                                  </p:stCondLst>
                                  <p:childTnLst>
                                    <p:set>
                                      <p:cBhvr>
                                        <p:cTn id="47" dur="1" fill="hold">
                                          <p:stCondLst>
                                            <p:cond delay="0"/>
                                          </p:stCondLst>
                                        </p:cTn>
                                        <p:tgtEl>
                                          <p:spTgt spid="5">
                                            <p:txEl>
                                              <p:pRg st="9" end="9"/>
                                            </p:txEl>
                                          </p:spTgt>
                                        </p:tgtEl>
                                        <p:attrNameLst>
                                          <p:attrName>style.visibility</p:attrName>
                                        </p:attrNameLst>
                                      </p:cBhvr>
                                      <p:to>
                                        <p:strVal val="visible"/>
                                      </p:to>
                                    </p:set>
                                    <p:anim calcmode="lin" valueType="num">
                                      <p:cBhvr additive="base">
                                        <p:cTn id="4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25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250"/>
                                  </p:stCondLst>
                                  <p:childTnLst>
                                    <p:set>
                                      <p:cBhvr>
                                        <p:cTn id="55" dur="1" fill="hold">
                                          <p:stCondLst>
                                            <p:cond delay="0"/>
                                          </p:stCondLst>
                                        </p:cTn>
                                        <p:tgtEl>
                                          <p:spTgt spid="5">
                                            <p:txEl>
                                              <p:pRg st="11" end="11"/>
                                            </p:txEl>
                                          </p:spTgt>
                                        </p:tgtEl>
                                        <p:attrNameLst>
                                          <p:attrName>style.visibility</p:attrName>
                                        </p:attrNameLst>
                                      </p:cBhvr>
                                      <p:to>
                                        <p:strVal val="visible"/>
                                      </p:to>
                                    </p:set>
                                    <p:anim calcmode="lin" valueType="num">
                                      <p:cBhvr additive="base">
                                        <p:cTn id="5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 y="0"/>
            <a:ext cx="11592197" cy="1151965"/>
          </a:xfrm>
        </p:spPr>
        <p:txBody>
          <a:bodyPr>
            <a:noAutofit/>
          </a:bodyPr>
          <a:lstStyle/>
          <a:p>
            <a:r>
              <a:rPr lang="en-US" sz="4400" dirty="0" smtClean="0"/>
              <a:t>Evaluation: </a:t>
            </a:r>
            <a:r>
              <a:rPr lang="en-US" sz="4400" dirty="0" err="1" smtClean="0"/>
              <a:t>fy</a:t>
            </a:r>
            <a:r>
              <a:rPr lang="en-US" sz="4400" dirty="0" smtClean="0"/>
              <a:t> 2017 expenditures</a:t>
            </a:r>
            <a:br>
              <a:rPr lang="en-US" sz="4400" dirty="0" smtClean="0"/>
            </a:br>
            <a:r>
              <a:rPr lang="en-US" sz="2400" i="1" dirty="0" smtClean="0"/>
              <a:t>payroll cost</a:t>
            </a:r>
            <a:endParaRPr lang="en-US" sz="2400" i="1" dirty="0"/>
          </a:p>
        </p:txBody>
      </p:sp>
      <p:grpSp>
        <p:nvGrpSpPr>
          <p:cNvPr id="8" name="Group 7"/>
          <p:cNvGrpSpPr/>
          <p:nvPr/>
        </p:nvGrpSpPr>
        <p:grpSpPr>
          <a:xfrm>
            <a:off x="104503" y="1151965"/>
            <a:ext cx="7147884" cy="4296335"/>
            <a:chOff x="2274408" y="1294840"/>
            <a:chExt cx="7147884" cy="4296335"/>
          </a:xfrm>
        </p:grpSpPr>
        <p:pic>
          <p:nvPicPr>
            <p:cNvPr id="5" name="Picture 4"/>
            <p:cNvPicPr>
              <a:picLocks noChangeAspect="1"/>
            </p:cNvPicPr>
            <p:nvPr/>
          </p:nvPicPr>
          <p:blipFill>
            <a:blip r:embed="rId3"/>
            <a:stretch>
              <a:fillRect/>
            </a:stretch>
          </p:blipFill>
          <p:spPr>
            <a:xfrm>
              <a:off x="2274408" y="1294840"/>
              <a:ext cx="7147884" cy="4296335"/>
            </a:xfrm>
            <a:prstGeom prst="rect">
              <a:avLst/>
            </a:prstGeom>
          </p:spPr>
        </p:pic>
        <p:sp>
          <p:nvSpPr>
            <p:cNvPr id="6" name="TextBox 5"/>
            <p:cNvSpPr txBox="1"/>
            <p:nvPr/>
          </p:nvSpPr>
          <p:spPr>
            <a:xfrm>
              <a:off x="4124325" y="3667125"/>
              <a:ext cx="1314450" cy="369332"/>
            </a:xfrm>
            <a:prstGeom prst="rect">
              <a:avLst/>
            </a:prstGeom>
            <a:noFill/>
          </p:spPr>
          <p:txBody>
            <a:bodyPr wrap="square" rtlCol="0">
              <a:spAutoFit/>
            </a:bodyPr>
            <a:lstStyle/>
            <a:p>
              <a:r>
                <a:rPr lang="en-US" dirty="0" smtClean="0"/>
                <a:t>44%</a:t>
              </a:r>
              <a:endParaRPr lang="en-US" dirty="0"/>
            </a:p>
          </p:txBody>
        </p:sp>
      </p:grpSp>
      <p:sp>
        <p:nvSpPr>
          <p:cNvPr id="9" name="TextBox 8"/>
          <p:cNvSpPr txBox="1"/>
          <p:nvPr/>
        </p:nvSpPr>
        <p:spPr>
          <a:xfrm>
            <a:off x="7360129" y="1294840"/>
            <a:ext cx="4124325" cy="1200329"/>
          </a:xfrm>
          <a:prstGeom prst="rect">
            <a:avLst/>
          </a:prstGeom>
          <a:noFill/>
        </p:spPr>
        <p:txBody>
          <a:bodyPr wrap="square" rtlCol="0">
            <a:spAutoFit/>
          </a:bodyPr>
          <a:lstStyle/>
          <a:p>
            <a:pPr marL="114300" defTabSz="914400">
              <a:lnSpc>
                <a:spcPct val="120000"/>
              </a:lnSpc>
              <a:buClr>
                <a:schemeClr val="accent1"/>
              </a:buClr>
              <a:buSzPct val="160000"/>
            </a:pPr>
            <a:endParaRPr lang="en-US" sz="2000" dirty="0" smtClean="0">
              <a:cs typeface="Aharoni" panose="02010803020104030203" pitchFamily="2" charset="-79"/>
            </a:endParaRPr>
          </a:p>
          <a:p>
            <a:pPr marL="342900" indent="-228600" defTabSz="914400">
              <a:lnSpc>
                <a:spcPct val="120000"/>
              </a:lnSpc>
              <a:buClr>
                <a:schemeClr val="accent1"/>
              </a:buClr>
              <a:buSzPct val="160000"/>
              <a:buFont typeface="Arial" panose="020B0604020202020204" pitchFamily="34" charset="0"/>
              <a:buChar char="•"/>
            </a:pPr>
            <a:r>
              <a:rPr lang="en-US" sz="2000" dirty="0" smtClean="0">
                <a:cs typeface="Aharoni" panose="02010803020104030203" pitchFamily="2" charset="-79"/>
              </a:rPr>
              <a:t>Payroll costs account for 80% of overall Expenditures</a:t>
            </a:r>
            <a:endParaRPr lang="en-US" sz="2000" dirty="0">
              <a:cs typeface="Aharoni" panose="02010803020104030203" pitchFamily="2" charset="-79"/>
            </a:endParaRPr>
          </a:p>
        </p:txBody>
      </p:sp>
    </p:spTree>
    <p:extLst>
      <p:ext uri="{BB962C8B-B14F-4D97-AF65-F5344CB8AC3E}">
        <p14:creationId xmlns:p14="http://schemas.microsoft.com/office/powerpoint/2010/main" val="19941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96700" cy="1151965"/>
          </a:xfrm>
        </p:spPr>
        <p:txBody>
          <a:bodyPr>
            <a:noAutofit/>
          </a:bodyPr>
          <a:lstStyle/>
          <a:p>
            <a:r>
              <a:rPr lang="en-US" sz="4400" dirty="0" smtClean="0"/>
              <a:t>Evaluation: </a:t>
            </a:r>
            <a:r>
              <a:rPr lang="en-US" sz="4400" dirty="0" err="1" smtClean="0"/>
              <a:t>fy</a:t>
            </a:r>
            <a:r>
              <a:rPr lang="en-US" sz="4400" dirty="0" smtClean="0"/>
              <a:t> 2017 expenditures</a:t>
            </a:r>
            <a:br>
              <a:rPr lang="en-US" sz="4400" dirty="0" smtClean="0"/>
            </a:br>
            <a:r>
              <a:rPr lang="en-US" sz="2400" i="1" dirty="0" smtClean="0"/>
              <a:t>other cost</a:t>
            </a:r>
            <a:endParaRPr lang="en-US" sz="2400" i="1" dirty="0"/>
          </a:p>
        </p:txBody>
      </p:sp>
      <p:sp>
        <p:nvSpPr>
          <p:cNvPr id="4" name="TextBox 3"/>
          <p:cNvSpPr txBox="1"/>
          <p:nvPr/>
        </p:nvSpPr>
        <p:spPr>
          <a:xfrm>
            <a:off x="7898675" y="1294840"/>
            <a:ext cx="3798025" cy="1938992"/>
          </a:xfrm>
          <a:prstGeom prst="rect">
            <a:avLst/>
          </a:prstGeom>
          <a:noFill/>
        </p:spPr>
        <p:txBody>
          <a:bodyPr wrap="square" rtlCol="0">
            <a:spAutoFit/>
          </a:bodyPr>
          <a:lstStyle/>
          <a:p>
            <a:pPr marL="114300" defTabSz="914400">
              <a:lnSpc>
                <a:spcPct val="120000"/>
              </a:lnSpc>
              <a:buClr>
                <a:schemeClr val="accent1"/>
              </a:buClr>
              <a:buSzPct val="160000"/>
            </a:pPr>
            <a:endParaRPr lang="en-US" sz="2000" dirty="0" smtClean="0">
              <a:cs typeface="Aharoni" panose="02010803020104030203" pitchFamily="2" charset="-79"/>
            </a:endParaRPr>
          </a:p>
          <a:p>
            <a:pPr marL="342900" indent="-228600" defTabSz="914400">
              <a:lnSpc>
                <a:spcPct val="120000"/>
              </a:lnSpc>
              <a:buClr>
                <a:schemeClr val="accent1"/>
              </a:buClr>
              <a:buSzPct val="160000"/>
              <a:buFont typeface="Arial" panose="020B0604020202020204" pitchFamily="34" charset="0"/>
              <a:buChar char="•"/>
            </a:pPr>
            <a:r>
              <a:rPr lang="en-US" sz="2000" dirty="0" smtClean="0">
                <a:cs typeface="Aharoni" panose="02010803020104030203" pitchFamily="2" charset="-79"/>
              </a:rPr>
              <a:t>Capital Assets-92%</a:t>
            </a:r>
            <a:endParaRPr lang="en-US" dirty="0"/>
          </a:p>
          <a:p>
            <a:pPr marL="800100" lvl="1" indent="-228600" defTabSz="914400">
              <a:lnSpc>
                <a:spcPct val="120000"/>
              </a:lnSpc>
              <a:buClr>
                <a:schemeClr val="accent1"/>
              </a:buClr>
              <a:buSzPct val="160000"/>
              <a:buFont typeface="Arial" panose="020B0604020202020204" pitchFamily="34" charset="0"/>
              <a:buChar char="•"/>
            </a:pPr>
            <a:r>
              <a:rPr lang="en-US" sz="2000" dirty="0" smtClean="0">
                <a:cs typeface="Aharoni" panose="02010803020104030203" pitchFamily="2" charset="-79"/>
              </a:rPr>
              <a:t>Portables</a:t>
            </a:r>
          </a:p>
          <a:p>
            <a:pPr marL="800100" lvl="1" indent="-228600" defTabSz="914400">
              <a:lnSpc>
                <a:spcPct val="120000"/>
              </a:lnSpc>
              <a:buClr>
                <a:schemeClr val="accent1"/>
              </a:buClr>
              <a:buSzPct val="160000"/>
              <a:buFont typeface="Arial" panose="020B0604020202020204" pitchFamily="34" charset="0"/>
              <a:buChar char="•"/>
            </a:pPr>
            <a:r>
              <a:rPr lang="en-US" sz="2000" dirty="0" smtClean="0">
                <a:cs typeface="Aharoni" panose="02010803020104030203" pitchFamily="2" charset="-79"/>
              </a:rPr>
              <a:t>HVAC</a:t>
            </a:r>
          </a:p>
          <a:p>
            <a:pPr marL="800100" lvl="1" indent="-228600" defTabSz="914400">
              <a:lnSpc>
                <a:spcPct val="120000"/>
              </a:lnSpc>
              <a:buClr>
                <a:schemeClr val="accent1"/>
              </a:buClr>
              <a:buSzPct val="160000"/>
              <a:buFont typeface="Arial" panose="020B0604020202020204" pitchFamily="34" charset="0"/>
              <a:buChar char="•"/>
            </a:pPr>
            <a:r>
              <a:rPr lang="en-US" sz="2000" dirty="0" smtClean="0">
                <a:cs typeface="Aharoni" panose="02010803020104030203" pitchFamily="2" charset="-79"/>
              </a:rPr>
              <a:t>Paving of Parking Lots</a:t>
            </a:r>
          </a:p>
        </p:txBody>
      </p:sp>
      <p:pic>
        <p:nvPicPr>
          <p:cNvPr id="3" name="Picture 2"/>
          <p:cNvPicPr>
            <a:picLocks noChangeAspect="1"/>
          </p:cNvPicPr>
          <p:nvPr/>
        </p:nvPicPr>
        <p:blipFill>
          <a:blip r:embed="rId3"/>
          <a:stretch>
            <a:fillRect/>
          </a:stretch>
        </p:blipFill>
        <p:spPr>
          <a:xfrm>
            <a:off x="104503" y="1151965"/>
            <a:ext cx="7794172" cy="4305860"/>
          </a:xfrm>
          <a:prstGeom prst="rect">
            <a:avLst/>
          </a:prstGeom>
        </p:spPr>
      </p:pic>
      <p:sp>
        <p:nvSpPr>
          <p:cNvPr id="5" name="Oval 4"/>
          <p:cNvSpPr/>
          <p:nvPr/>
        </p:nvSpPr>
        <p:spPr>
          <a:xfrm>
            <a:off x="6959510" y="3815333"/>
            <a:ext cx="35242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2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39" y="0"/>
            <a:ext cx="11355235" cy="1151965"/>
          </a:xfrm>
        </p:spPr>
        <p:txBody>
          <a:bodyPr>
            <a:noAutofit/>
          </a:bodyPr>
          <a:lstStyle/>
          <a:p>
            <a:r>
              <a:rPr lang="en-US" sz="4000" dirty="0" smtClean="0"/>
              <a:t>Planning: District Improvement Plan</a:t>
            </a:r>
            <a:endParaRPr lang="en-US" sz="4000" dirty="0"/>
          </a:p>
        </p:txBody>
      </p:sp>
      <p:sp>
        <p:nvSpPr>
          <p:cNvPr id="3" name="Content Placeholder 2"/>
          <p:cNvSpPr>
            <a:spLocks noGrp="1"/>
          </p:cNvSpPr>
          <p:nvPr>
            <p:ph sz="quarter" idx="13"/>
          </p:nvPr>
        </p:nvSpPr>
        <p:spPr>
          <a:xfrm>
            <a:off x="646233" y="1151965"/>
            <a:ext cx="10394707" cy="4619625"/>
          </a:xfrm>
        </p:spPr>
        <p:txBody>
          <a:bodyPr>
            <a:normAutofit/>
          </a:bodyPr>
          <a:lstStyle/>
          <a:p>
            <a:pPr marL="0" indent="0" algn="ctr">
              <a:buNone/>
            </a:pPr>
            <a:r>
              <a:rPr lang="en-US" sz="2400" b="1" dirty="0" smtClean="0"/>
              <a:t>Mission Statement</a:t>
            </a:r>
          </a:p>
          <a:p>
            <a:pPr marL="0" indent="0" algn="ctr">
              <a:buNone/>
            </a:pPr>
            <a:r>
              <a:rPr lang="en-US" cap="none" dirty="0" smtClean="0"/>
              <a:t>The mission of Donna ISD is to ensure academic excellence for all students through a rigorous and supportive learning environment that provides a quality education in accordance with state and national standards.</a:t>
            </a:r>
          </a:p>
          <a:p>
            <a:pPr marL="0" indent="0" algn="ctr">
              <a:buNone/>
            </a:pPr>
            <a:endParaRPr lang="en-US" cap="none" dirty="0" smtClean="0"/>
          </a:p>
          <a:p>
            <a:pPr marL="0" indent="0" algn="ctr">
              <a:buNone/>
            </a:pPr>
            <a:r>
              <a:rPr lang="en-US" sz="2400" b="1" cap="none" dirty="0" smtClean="0"/>
              <a:t>VISION</a:t>
            </a:r>
          </a:p>
          <a:p>
            <a:pPr marL="0" indent="0" algn="ctr">
              <a:buNone/>
            </a:pPr>
            <a:r>
              <a:rPr lang="en-US" cap="none" dirty="0" smtClean="0"/>
              <a:t>We envision being an exemplary school district staffed with highly qualified individuals working collaboratively to graduate college-ready students who will be a powerful force for positive change in our community. </a:t>
            </a:r>
          </a:p>
        </p:txBody>
      </p:sp>
    </p:spTree>
    <p:extLst>
      <p:ext uri="{BB962C8B-B14F-4D97-AF65-F5344CB8AC3E}">
        <p14:creationId xmlns:p14="http://schemas.microsoft.com/office/powerpoint/2010/main" val="21549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25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10" presetClass="entr" presetSubtype="0" fill="hold"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2" presetClass="entr" presetSubtype="4" fill="hold"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01" y="0"/>
            <a:ext cx="10913581" cy="1151965"/>
          </a:xfrm>
        </p:spPr>
        <p:txBody>
          <a:bodyPr>
            <a:normAutofit/>
          </a:bodyPr>
          <a:lstStyle/>
          <a:p>
            <a:r>
              <a:rPr lang="en-US" sz="4000" dirty="0" smtClean="0"/>
              <a:t>Planning: 2018 district goals</a:t>
            </a:r>
            <a:endParaRPr lang="en-US" sz="4000" dirty="0"/>
          </a:p>
        </p:txBody>
      </p:sp>
      <p:sp>
        <p:nvSpPr>
          <p:cNvPr id="3" name="Content Placeholder 2"/>
          <p:cNvSpPr>
            <a:spLocks noGrp="1"/>
          </p:cNvSpPr>
          <p:nvPr>
            <p:ph sz="quarter" idx="13"/>
          </p:nvPr>
        </p:nvSpPr>
        <p:spPr>
          <a:xfrm>
            <a:off x="687975" y="1151965"/>
            <a:ext cx="10394707" cy="4619625"/>
          </a:xfrm>
        </p:spPr>
        <p:txBody>
          <a:bodyPr>
            <a:normAutofit/>
          </a:bodyPr>
          <a:lstStyle/>
          <a:p>
            <a:r>
              <a:rPr lang="en-US" dirty="0" smtClean="0"/>
              <a:t>Goal 1: C</a:t>
            </a:r>
            <a:r>
              <a:rPr lang="en-US" cap="none" dirty="0" smtClean="0"/>
              <a:t>reate an inviting educational climate that enhances learning and academic performance for all students so that they may excel in all areas of education and meet state and federal passing standards. </a:t>
            </a:r>
          </a:p>
          <a:p>
            <a:r>
              <a:rPr lang="en-US" dirty="0" smtClean="0"/>
              <a:t>Goal 2: P</a:t>
            </a:r>
            <a:r>
              <a:rPr lang="en-US" cap="none" dirty="0" smtClean="0"/>
              <a:t>rovide students and all stakeholders with a safe and nurturing school environment that supports academic success. </a:t>
            </a:r>
          </a:p>
          <a:p>
            <a:r>
              <a:rPr lang="en-US" dirty="0" smtClean="0"/>
              <a:t>Goal 3: C</a:t>
            </a:r>
            <a:r>
              <a:rPr lang="en-US" cap="none" dirty="0" smtClean="0"/>
              <a:t>ontinue to follow sound fiscal and managerial practices to provide a highly qualified staff, appropriate resources, technology, and well-maintained facilities to promote increased student achievement. </a:t>
            </a:r>
          </a:p>
          <a:p>
            <a:r>
              <a:rPr lang="en-US" dirty="0" smtClean="0"/>
              <a:t>Goal 4: C</a:t>
            </a:r>
            <a:r>
              <a:rPr lang="en-US" cap="none" dirty="0" smtClean="0"/>
              <a:t>ollaborate with parents, community members, and staff to promote continuous success for all student through and effective planning and advisory process. </a:t>
            </a:r>
          </a:p>
          <a:p>
            <a:endParaRPr lang="en-US" dirty="0"/>
          </a:p>
        </p:txBody>
      </p:sp>
    </p:spTree>
    <p:extLst>
      <p:ext uri="{BB962C8B-B14F-4D97-AF65-F5344CB8AC3E}">
        <p14:creationId xmlns:p14="http://schemas.microsoft.com/office/powerpoint/2010/main" val="54045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250"/>
                            </p:stCondLst>
                            <p:childTnLst>
                              <p:par>
                                <p:cTn id="16" presetID="10" presetClass="entr" presetSubtype="0" fill="hold" nodeType="afterEffect">
                                  <p:stCondLst>
                                    <p:cond delay="25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25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750"/>
                            </p:stCondLst>
                            <p:childTnLst>
                              <p:par>
                                <p:cTn id="24" presetID="10" presetClass="entr" presetSubtype="0" fill="hold" nodeType="afterEffect">
                                  <p:stCondLst>
                                    <p:cond delay="25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0"/>
            <a:ext cx="11436392" cy="920663"/>
          </a:xfrm>
        </p:spPr>
        <p:txBody>
          <a:bodyPr>
            <a:noAutofit/>
          </a:bodyPr>
          <a:lstStyle/>
          <a:p>
            <a:r>
              <a:rPr lang="en-US" sz="4000" dirty="0" smtClean="0"/>
              <a:t>Comprehensive needs assessment</a:t>
            </a:r>
            <a:endParaRPr lang="en-US" sz="4000" dirty="0"/>
          </a:p>
        </p:txBody>
      </p:sp>
      <p:sp>
        <p:nvSpPr>
          <p:cNvPr id="3" name="Content Placeholder 2"/>
          <p:cNvSpPr>
            <a:spLocks noGrp="1"/>
          </p:cNvSpPr>
          <p:nvPr>
            <p:ph sz="quarter" idx="13"/>
          </p:nvPr>
        </p:nvSpPr>
        <p:spPr>
          <a:xfrm>
            <a:off x="288098" y="920663"/>
            <a:ext cx="11380025" cy="1124510"/>
          </a:xfrm>
        </p:spPr>
        <p:txBody>
          <a:bodyPr>
            <a:noAutofit/>
          </a:bodyPr>
          <a:lstStyle/>
          <a:p>
            <a:pPr marL="0" indent="0" algn="ctr">
              <a:buNone/>
            </a:pPr>
            <a:r>
              <a:rPr lang="en-US" b="1" cap="none" dirty="0" smtClean="0"/>
              <a:t>A comprehensive evaluation plan to identify the school’s strengths and weaknesses. </a:t>
            </a:r>
          </a:p>
          <a:p>
            <a:pPr marL="0" indent="0" algn="ctr">
              <a:buNone/>
            </a:pPr>
            <a:r>
              <a:rPr lang="en-US" b="1" cap="none" dirty="0" smtClean="0"/>
              <a:t>The CNA drives the CIP which influences the budget. </a:t>
            </a:r>
            <a:endParaRPr lang="en-US" b="1" cap="none" dirty="0"/>
          </a:p>
        </p:txBody>
      </p:sp>
      <p:sp>
        <p:nvSpPr>
          <p:cNvPr id="4" name="Content Placeholder 2"/>
          <p:cNvSpPr txBox="1">
            <a:spLocks/>
          </p:cNvSpPr>
          <p:nvPr/>
        </p:nvSpPr>
        <p:spPr>
          <a:xfrm>
            <a:off x="363254" y="2600326"/>
            <a:ext cx="11304869" cy="317417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cap="none" dirty="0" smtClean="0"/>
              <a:t>Step 1: Review the purpose and outcomes for conducting the CNA</a:t>
            </a:r>
          </a:p>
          <a:p>
            <a:pPr marL="0" indent="0">
              <a:buNone/>
            </a:pPr>
            <a:r>
              <a:rPr lang="en-US" cap="none" dirty="0" smtClean="0"/>
              <a:t>Step 2: Establish committees for each area</a:t>
            </a:r>
          </a:p>
          <a:p>
            <a:pPr marL="0" indent="0">
              <a:buNone/>
            </a:pPr>
            <a:r>
              <a:rPr lang="en-US" cap="none" dirty="0" smtClean="0"/>
              <a:t>Step 3: Determine which types of data will be collected and analyzed by committee to develop the school profile</a:t>
            </a:r>
          </a:p>
          <a:p>
            <a:pPr marL="0" indent="0">
              <a:buNone/>
            </a:pPr>
            <a:r>
              <a:rPr lang="en-US" cap="none" dirty="0" smtClean="0"/>
              <a:t>Step 4: Determine areas of priority and summarize strengths and weaknesses</a:t>
            </a:r>
          </a:p>
          <a:p>
            <a:pPr marL="0" indent="0">
              <a:buNone/>
            </a:pPr>
            <a:r>
              <a:rPr lang="en-US" cap="none" dirty="0" smtClean="0"/>
              <a:t>Step 5: Connect the CNA to the district/campus improvement plan development and review process. </a:t>
            </a:r>
          </a:p>
          <a:p>
            <a:pPr marL="0" indent="0">
              <a:buNone/>
            </a:pPr>
            <a:r>
              <a:rPr lang="en-US" i="1" cap="none" dirty="0">
                <a:solidFill>
                  <a:srgbClr val="C00000"/>
                </a:solidFill>
              </a:rPr>
              <a:t>*</a:t>
            </a:r>
            <a:r>
              <a:rPr lang="en-US" i="1" cap="none" dirty="0" smtClean="0">
                <a:solidFill>
                  <a:srgbClr val="C00000"/>
                </a:solidFill>
              </a:rPr>
              <a:t>Clearly outline funding source</a:t>
            </a:r>
          </a:p>
          <a:p>
            <a:pPr marL="0" indent="0">
              <a:buNone/>
            </a:pPr>
            <a:endParaRPr lang="en-US" cap="none" dirty="0" smtClean="0"/>
          </a:p>
          <a:p>
            <a:pPr marL="0" indent="0" algn="ctr">
              <a:buNone/>
            </a:pPr>
            <a:endParaRPr lang="en-US" cap="none" dirty="0"/>
          </a:p>
        </p:txBody>
      </p:sp>
    </p:spTree>
    <p:extLst>
      <p:ext uri="{BB962C8B-B14F-4D97-AF65-F5344CB8AC3E}">
        <p14:creationId xmlns:p14="http://schemas.microsoft.com/office/powerpoint/2010/main" val="40809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 presetClass="entr" presetSubtype="0" fill="hold" nodeType="afterEffect">
                                  <p:stCondLst>
                                    <p:cond delay="25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11530338" cy="1151965"/>
          </a:xfrm>
        </p:spPr>
        <p:txBody>
          <a:bodyPr>
            <a:noAutofit/>
          </a:bodyPr>
          <a:lstStyle/>
          <a:p>
            <a:r>
              <a:rPr lang="en-US" sz="4000" dirty="0" smtClean="0"/>
              <a:t>Comprehensive needs assessment</a:t>
            </a:r>
            <a:endParaRPr lang="en-US" sz="4000" dirty="0"/>
          </a:p>
        </p:txBody>
      </p:sp>
      <p:sp>
        <p:nvSpPr>
          <p:cNvPr id="4" name="Content Placeholder 2"/>
          <p:cNvSpPr txBox="1">
            <a:spLocks/>
          </p:cNvSpPr>
          <p:nvPr/>
        </p:nvSpPr>
        <p:spPr>
          <a:xfrm>
            <a:off x="137786" y="1151965"/>
            <a:ext cx="6024888" cy="3600450"/>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800" b="1" cap="none" dirty="0" smtClean="0"/>
              <a:t>Identifying Data Sources</a:t>
            </a:r>
          </a:p>
          <a:p>
            <a:r>
              <a:rPr lang="en-US" sz="2400" cap="none" dirty="0" smtClean="0"/>
              <a:t>Demographics</a:t>
            </a:r>
          </a:p>
          <a:p>
            <a:r>
              <a:rPr lang="en-US" sz="2400" cap="none" dirty="0" smtClean="0"/>
              <a:t>Student Achievement</a:t>
            </a:r>
          </a:p>
          <a:p>
            <a:r>
              <a:rPr lang="en-US" sz="2400" cap="none" dirty="0" smtClean="0"/>
              <a:t>School Culture and Climate</a:t>
            </a:r>
          </a:p>
          <a:p>
            <a:r>
              <a:rPr lang="en-US" sz="2400" cap="none" dirty="0" smtClean="0"/>
              <a:t>Staff Quality, Recruitment and Retention</a:t>
            </a:r>
          </a:p>
          <a:p>
            <a:pPr marL="0" indent="0" algn="ctr">
              <a:buNone/>
            </a:pPr>
            <a:endParaRPr lang="en-US" cap="none" dirty="0"/>
          </a:p>
        </p:txBody>
      </p:sp>
      <p:sp>
        <p:nvSpPr>
          <p:cNvPr id="5" name="Content Placeholder 2"/>
          <p:cNvSpPr txBox="1">
            <a:spLocks/>
          </p:cNvSpPr>
          <p:nvPr/>
        </p:nvSpPr>
        <p:spPr>
          <a:xfrm>
            <a:off x="6025020" y="1362075"/>
            <a:ext cx="5511452" cy="381952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smtClean="0"/>
              <a:t>Curriculum, Instruction and Assessment</a:t>
            </a:r>
          </a:p>
          <a:p>
            <a:r>
              <a:rPr lang="en-US" sz="2400" cap="none" dirty="0" smtClean="0"/>
              <a:t>Family and Community Involvement</a:t>
            </a:r>
          </a:p>
          <a:p>
            <a:r>
              <a:rPr lang="en-US" sz="2400" cap="none" dirty="0" smtClean="0"/>
              <a:t>School Context and Organization</a:t>
            </a:r>
          </a:p>
          <a:p>
            <a:r>
              <a:rPr lang="en-US" sz="2400" cap="none" dirty="0" smtClean="0"/>
              <a:t>Technology</a:t>
            </a:r>
          </a:p>
          <a:p>
            <a:pPr marL="0" indent="0" algn="ctr">
              <a:buNone/>
            </a:pPr>
            <a:endParaRPr lang="en-US" cap="none" dirty="0"/>
          </a:p>
        </p:txBody>
      </p:sp>
    </p:spTree>
    <p:extLst>
      <p:ext uri="{BB962C8B-B14F-4D97-AF65-F5344CB8AC3E}">
        <p14:creationId xmlns:p14="http://schemas.microsoft.com/office/powerpoint/2010/main" val="10081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500"/>
                                        <p:tgtEl>
                                          <p:spTgt spid="4">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 calcmode="lin" valueType="num">
                                      <p:cBhvr additive="base">
                                        <p:cTn id="4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additive="base">
                                        <p:cTn id="5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0" y="0"/>
            <a:ext cx="10288235" cy="1151965"/>
          </a:xfrm>
        </p:spPr>
        <p:txBody>
          <a:bodyPr>
            <a:normAutofit/>
          </a:bodyPr>
          <a:lstStyle/>
          <a:p>
            <a:pPr algn="l"/>
            <a:r>
              <a:rPr lang="en-US" sz="4000" dirty="0" smtClean="0"/>
              <a:t>ADA PROJECTIONS</a:t>
            </a:r>
            <a:endParaRPr lang="en-US" sz="4000" dirty="0"/>
          </a:p>
        </p:txBody>
      </p:sp>
      <p:sp>
        <p:nvSpPr>
          <p:cNvPr id="10" name="TextBox 9"/>
          <p:cNvSpPr txBox="1"/>
          <p:nvPr/>
        </p:nvSpPr>
        <p:spPr>
          <a:xfrm>
            <a:off x="3156821" y="5775151"/>
            <a:ext cx="4943473" cy="523220"/>
          </a:xfrm>
          <a:prstGeom prst="rect">
            <a:avLst/>
          </a:prstGeom>
          <a:noFill/>
        </p:spPr>
        <p:txBody>
          <a:bodyPr wrap="square" rtlCol="0">
            <a:spAutoFit/>
          </a:bodyPr>
          <a:lstStyle/>
          <a:p>
            <a:r>
              <a:rPr lang="en-US" sz="1400" b="1" i="1" dirty="0" smtClean="0"/>
              <a:t>*2016-2017 Data Current as of 4</a:t>
            </a:r>
            <a:r>
              <a:rPr lang="en-US" sz="1400" b="1" i="1" baseline="30000" dirty="0" smtClean="0"/>
              <a:t>th</a:t>
            </a:r>
            <a:r>
              <a:rPr lang="en-US" sz="1400" b="1" i="1" dirty="0" smtClean="0"/>
              <a:t> Six Weeks</a:t>
            </a:r>
          </a:p>
          <a:p>
            <a:r>
              <a:rPr lang="en-US" sz="1400" b="1" i="1" dirty="0" smtClean="0"/>
              <a:t>*2017-2018 Data is a Projection based on 2017 ADA</a:t>
            </a:r>
            <a:endParaRPr lang="en-US" sz="1400" b="1" i="1" dirty="0"/>
          </a:p>
        </p:txBody>
      </p:sp>
      <p:pic>
        <p:nvPicPr>
          <p:cNvPr id="21" name="Picture 20"/>
          <p:cNvPicPr>
            <a:picLocks noChangeAspect="1"/>
          </p:cNvPicPr>
          <p:nvPr/>
        </p:nvPicPr>
        <p:blipFill>
          <a:blip r:embed="rId2"/>
          <a:stretch>
            <a:fillRect/>
          </a:stretch>
        </p:blipFill>
        <p:spPr>
          <a:xfrm>
            <a:off x="1000055" y="780077"/>
            <a:ext cx="8501063" cy="4793092"/>
          </a:xfrm>
          <a:prstGeom prst="rect">
            <a:avLst/>
          </a:prstGeom>
        </p:spPr>
      </p:pic>
    </p:spTree>
    <p:extLst>
      <p:ext uri="{BB962C8B-B14F-4D97-AF65-F5344CB8AC3E}">
        <p14:creationId xmlns:p14="http://schemas.microsoft.com/office/powerpoint/2010/main" val="70407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6" y="0"/>
            <a:ext cx="11496023" cy="1151965"/>
          </a:xfrm>
        </p:spPr>
        <p:txBody>
          <a:bodyPr>
            <a:normAutofit/>
          </a:bodyPr>
          <a:lstStyle/>
          <a:p>
            <a:r>
              <a:rPr lang="en-US" sz="4000" dirty="0" smtClean="0"/>
              <a:t>Budget calendar: Major Activities</a:t>
            </a:r>
            <a:endParaRPr lang="en-US" sz="4000" dirty="0"/>
          </a:p>
        </p:txBody>
      </p:sp>
      <p:sp>
        <p:nvSpPr>
          <p:cNvPr id="3" name="Content Placeholder 2"/>
          <p:cNvSpPr>
            <a:spLocks noGrp="1"/>
          </p:cNvSpPr>
          <p:nvPr>
            <p:ph sz="quarter" idx="13"/>
          </p:nvPr>
        </p:nvSpPr>
        <p:spPr>
          <a:xfrm>
            <a:off x="685800" y="866776"/>
            <a:ext cx="10394707" cy="4724400"/>
          </a:xfrm>
        </p:spPr>
        <p:txBody>
          <a:bodyPr>
            <a:normAutofit fontScale="85000" lnSpcReduction="20000"/>
          </a:bodyPr>
          <a:lstStyle/>
          <a:p>
            <a:r>
              <a:rPr lang="en-US" cap="none" dirty="0" smtClean="0">
                <a:solidFill>
                  <a:srgbClr val="00B050"/>
                </a:solidFill>
              </a:rPr>
              <a:t>April 10, 2017-Tentative </a:t>
            </a:r>
            <a:r>
              <a:rPr lang="en-US" cap="none" dirty="0">
                <a:solidFill>
                  <a:srgbClr val="00B050"/>
                </a:solidFill>
              </a:rPr>
              <a:t>B</a:t>
            </a:r>
            <a:r>
              <a:rPr lang="en-US" cap="none" dirty="0" smtClean="0">
                <a:solidFill>
                  <a:srgbClr val="00B050"/>
                </a:solidFill>
              </a:rPr>
              <a:t>oard </a:t>
            </a:r>
            <a:r>
              <a:rPr lang="en-US" cap="none" dirty="0">
                <a:solidFill>
                  <a:srgbClr val="00B050"/>
                </a:solidFill>
              </a:rPr>
              <a:t>B</a:t>
            </a:r>
            <a:r>
              <a:rPr lang="en-US" cap="none" dirty="0" smtClean="0">
                <a:solidFill>
                  <a:srgbClr val="00B050"/>
                </a:solidFill>
              </a:rPr>
              <a:t>udget </a:t>
            </a:r>
            <a:r>
              <a:rPr lang="en-US" cap="none" dirty="0">
                <a:solidFill>
                  <a:srgbClr val="00B050"/>
                </a:solidFill>
              </a:rPr>
              <a:t>W</a:t>
            </a:r>
            <a:r>
              <a:rPr lang="en-US" cap="none" dirty="0" smtClean="0">
                <a:solidFill>
                  <a:srgbClr val="00B050"/>
                </a:solidFill>
              </a:rPr>
              <a:t>orkshop I</a:t>
            </a:r>
          </a:p>
          <a:p>
            <a:r>
              <a:rPr lang="en-US" cap="none" dirty="0" smtClean="0"/>
              <a:t>April 17, 2017-Budget meeting with Principals and Directors</a:t>
            </a:r>
          </a:p>
          <a:p>
            <a:r>
              <a:rPr lang="en-US" cap="none" dirty="0" smtClean="0">
                <a:solidFill>
                  <a:srgbClr val="00B0F0"/>
                </a:solidFill>
              </a:rPr>
              <a:t>April 18, 2017-Tentative Budget Committee Meeting II</a:t>
            </a:r>
          </a:p>
          <a:p>
            <a:r>
              <a:rPr lang="en-US" cap="none" dirty="0" smtClean="0"/>
              <a:t>April 24, 2017-Budget meeting with Athletics, Fine Arts &amp; Auxiliary Directors</a:t>
            </a:r>
          </a:p>
          <a:p>
            <a:r>
              <a:rPr lang="en-US" cap="none" dirty="0" smtClean="0">
                <a:solidFill>
                  <a:srgbClr val="FF0000"/>
                </a:solidFill>
              </a:rPr>
              <a:t>May 10, 2017-Budget Freeze</a:t>
            </a:r>
          </a:p>
          <a:p>
            <a:r>
              <a:rPr lang="en-US" cap="none" dirty="0" smtClean="0">
                <a:solidFill>
                  <a:srgbClr val="00B0F0"/>
                </a:solidFill>
              </a:rPr>
              <a:t>May 17, 2017-Tentative Budget Committee Meeting III</a:t>
            </a:r>
          </a:p>
          <a:p>
            <a:r>
              <a:rPr lang="en-US" cap="none" dirty="0" smtClean="0"/>
              <a:t>May 19, 2017 Budget Worksheet Drafts are Due</a:t>
            </a:r>
          </a:p>
          <a:p>
            <a:r>
              <a:rPr lang="en-US" cap="none" dirty="0"/>
              <a:t>May 26, 2017-Comprehensive Needs Assessment Due</a:t>
            </a:r>
          </a:p>
          <a:p>
            <a:r>
              <a:rPr lang="en-US" cap="none" dirty="0" smtClean="0">
                <a:solidFill>
                  <a:srgbClr val="00B050"/>
                </a:solidFill>
              </a:rPr>
              <a:t>June 13, 2017-Tentative Board Budget Workshop II: Preliminary Budget</a:t>
            </a:r>
          </a:p>
          <a:p>
            <a:r>
              <a:rPr lang="en-US" cap="none" dirty="0" smtClean="0">
                <a:solidFill>
                  <a:srgbClr val="00B050"/>
                </a:solidFill>
              </a:rPr>
              <a:t>August 8, 2017-Tentative Board Budget Workshop III: Near Final Budget</a:t>
            </a:r>
          </a:p>
          <a:p>
            <a:r>
              <a:rPr lang="en-US" cap="none" dirty="0" smtClean="0"/>
              <a:t>August 23, 2017-Public Meeting to discuss Budget and Tax Rate</a:t>
            </a:r>
          </a:p>
          <a:p>
            <a:r>
              <a:rPr lang="en-US" cap="none" dirty="0" smtClean="0"/>
              <a:t>August 30, 2017-TEA Budget Adoption Deadline</a:t>
            </a:r>
            <a:endParaRPr lang="en-US" cap="none" dirty="0"/>
          </a:p>
        </p:txBody>
      </p:sp>
    </p:spTree>
    <p:extLst>
      <p:ext uri="{BB962C8B-B14F-4D97-AF65-F5344CB8AC3E}">
        <p14:creationId xmlns:p14="http://schemas.microsoft.com/office/powerpoint/2010/main" val="177110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down)">
                                      <p:cBhvr>
                                        <p:cTn id="46" dur="500"/>
                                        <p:tgtEl>
                                          <p:spTgt spid="3">
                                            <p:txEl>
                                              <p:pRg st="8" end="8"/>
                                            </p:txEl>
                                          </p:spTgt>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down)">
                                      <p:cBhvr>
                                        <p:cTn id="54" dur="500"/>
                                        <p:tgtEl>
                                          <p:spTgt spid="3">
                                            <p:txEl>
                                              <p:pRg st="10" end="10"/>
                                            </p:txEl>
                                          </p:spTgt>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down)">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8140"/>
          </a:xfrm>
        </p:spPr>
        <p:txBody>
          <a:bodyPr>
            <a:normAutofit/>
          </a:bodyPr>
          <a:lstStyle/>
          <a:p>
            <a:r>
              <a:rPr lang="en-US" sz="4800" dirty="0" smtClean="0"/>
              <a:t>agenda</a:t>
            </a:r>
            <a:endParaRPr lang="en-US" sz="4800" dirty="0"/>
          </a:p>
        </p:txBody>
      </p:sp>
      <p:sp>
        <p:nvSpPr>
          <p:cNvPr id="3" name="Content Placeholder 2"/>
          <p:cNvSpPr>
            <a:spLocks noGrp="1"/>
          </p:cNvSpPr>
          <p:nvPr>
            <p:ph sz="quarter" idx="13"/>
          </p:nvPr>
        </p:nvSpPr>
        <p:spPr>
          <a:xfrm>
            <a:off x="161925" y="1158140"/>
            <a:ext cx="5600700" cy="4415942"/>
          </a:xfrm>
        </p:spPr>
        <p:txBody>
          <a:bodyPr>
            <a:normAutofit/>
          </a:bodyPr>
          <a:lstStyle/>
          <a:p>
            <a:pPr marL="514350" indent="-514350">
              <a:buSzPct val="120000"/>
              <a:buFont typeface="+mj-lt"/>
              <a:buAutoNum type="arabicPeriod"/>
            </a:pPr>
            <a:r>
              <a:rPr lang="en-US" sz="2400" dirty="0" smtClean="0"/>
              <a:t>Sign In, Meet &amp; Greet</a:t>
            </a:r>
          </a:p>
          <a:p>
            <a:pPr marL="514350" indent="-514350">
              <a:buSzPct val="120000"/>
              <a:buFont typeface="+mj-lt"/>
              <a:buAutoNum type="arabicPeriod"/>
            </a:pPr>
            <a:r>
              <a:rPr lang="en-US" sz="2400" dirty="0" smtClean="0"/>
              <a:t>Purpose &amp; Scope</a:t>
            </a:r>
          </a:p>
          <a:p>
            <a:pPr marL="514350" indent="-514350">
              <a:buSzPct val="120000"/>
              <a:buFont typeface="+mj-lt"/>
              <a:buAutoNum type="arabicPeriod"/>
            </a:pPr>
            <a:r>
              <a:rPr lang="en-US" sz="2400" dirty="0" smtClean="0"/>
              <a:t>Budget Committee </a:t>
            </a:r>
            <a:r>
              <a:rPr lang="en-US" sz="2400" dirty="0"/>
              <a:t>M</a:t>
            </a:r>
            <a:r>
              <a:rPr lang="en-US" sz="2400" dirty="0" smtClean="0"/>
              <a:t>embers</a:t>
            </a:r>
          </a:p>
          <a:p>
            <a:pPr marL="514350" indent="-514350">
              <a:buSzPct val="120000"/>
              <a:buFont typeface="+mj-lt"/>
              <a:buAutoNum type="arabicPeriod"/>
            </a:pPr>
            <a:r>
              <a:rPr lang="en-US" sz="2400" dirty="0" smtClean="0"/>
              <a:t>Budget Process </a:t>
            </a:r>
            <a:r>
              <a:rPr lang="en-US" sz="2400" dirty="0"/>
              <a:t>O</a:t>
            </a:r>
            <a:r>
              <a:rPr lang="en-US" sz="2400" dirty="0" smtClean="0"/>
              <a:t>verview</a:t>
            </a:r>
          </a:p>
          <a:p>
            <a:pPr marL="514350" indent="-514350">
              <a:buSzPct val="120000"/>
              <a:buFont typeface="+mj-lt"/>
              <a:buAutoNum type="arabicPeriod"/>
            </a:pPr>
            <a:r>
              <a:rPr lang="en-US" sz="2400" dirty="0" smtClean="0"/>
              <a:t>Evaluation</a:t>
            </a:r>
          </a:p>
          <a:p>
            <a:pPr lvl="1"/>
            <a:r>
              <a:rPr lang="en-US" sz="2400" dirty="0" smtClean="0"/>
              <a:t>Revenues </a:t>
            </a:r>
          </a:p>
          <a:p>
            <a:pPr lvl="1"/>
            <a:r>
              <a:rPr lang="en-US" sz="2400" dirty="0" smtClean="0"/>
              <a:t>Expenditures</a:t>
            </a:r>
          </a:p>
        </p:txBody>
      </p:sp>
      <p:sp>
        <p:nvSpPr>
          <p:cNvPr id="7" name="Content Placeholder 6"/>
          <p:cNvSpPr>
            <a:spLocks noGrp="1"/>
          </p:cNvSpPr>
          <p:nvPr>
            <p:ph sz="quarter" idx="14"/>
          </p:nvPr>
        </p:nvSpPr>
        <p:spPr>
          <a:xfrm>
            <a:off x="5762626" y="1057263"/>
            <a:ext cx="6191249" cy="4638687"/>
          </a:xfrm>
        </p:spPr>
        <p:txBody>
          <a:bodyPr>
            <a:normAutofit fontScale="92500" lnSpcReduction="10000"/>
          </a:bodyPr>
          <a:lstStyle/>
          <a:p>
            <a:pPr marL="514350" indent="-514350">
              <a:buSzPct val="120000"/>
              <a:buFont typeface="+mj-lt"/>
              <a:buAutoNum type="arabicPeriod" startAt="6"/>
            </a:pPr>
            <a:r>
              <a:rPr lang="en-US" sz="2600" dirty="0"/>
              <a:t>Planning</a:t>
            </a:r>
          </a:p>
          <a:p>
            <a:pPr lvl="1">
              <a:buSzPct val="120000"/>
            </a:pPr>
            <a:r>
              <a:rPr lang="en-US" sz="2600" dirty="0"/>
              <a:t>District Improvement Plan</a:t>
            </a:r>
          </a:p>
          <a:p>
            <a:pPr lvl="1">
              <a:buSzPct val="120000"/>
            </a:pPr>
            <a:r>
              <a:rPr lang="en-US" sz="2600" dirty="0"/>
              <a:t>District Goals</a:t>
            </a:r>
          </a:p>
          <a:p>
            <a:pPr lvl="1">
              <a:buSzPct val="120000"/>
            </a:pPr>
            <a:r>
              <a:rPr lang="en-US" sz="2600" dirty="0" smtClean="0"/>
              <a:t>Comprehensive Needs Assessment</a:t>
            </a:r>
          </a:p>
          <a:p>
            <a:pPr lvl="1">
              <a:buSzPct val="120000"/>
            </a:pPr>
            <a:r>
              <a:rPr lang="en-US" sz="2600" dirty="0" smtClean="0"/>
              <a:t>ADA </a:t>
            </a:r>
            <a:r>
              <a:rPr lang="en-US" sz="2600" dirty="0"/>
              <a:t>P</a:t>
            </a:r>
            <a:r>
              <a:rPr lang="en-US" sz="2600" dirty="0" smtClean="0"/>
              <a:t>rojections</a:t>
            </a:r>
            <a:endParaRPr lang="en-US" sz="2600" dirty="0"/>
          </a:p>
          <a:p>
            <a:pPr marL="514350" indent="-514350">
              <a:buSzPct val="120000"/>
              <a:buFont typeface="+mj-lt"/>
              <a:buAutoNum type="arabicPeriod" startAt="6"/>
            </a:pPr>
            <a:r>
              <a:rPr lang="en-US" sz="2600" dirty="0"/>
              <a:t>Budget </a:t>
            </a:r>
            <a:r>
              <a:rPr lang="en-US" sz="2600" dirty="0" smtClean="0"/>
              <a:t>Calendar</a:t>
            </a:r>
          </a:p>
          <a:p>
            <a:pPr marL="514350" indent="-514350">
              <a:buSzPct val="120000"/>
              <a:buFont typeface="+mj-lt"/>
              <a:buAutoNum type="arabicPeriod" startAt="6"/>
            </a:pPr>
            <a:r>
              <a:rPr lang="en-US" sz="2600" dirty="0" smtClean="0"/>
              <a:t>Campus On-Site Visits</a:t>
            </a:r>
          </a:p>
          <a:p>
            <a:pPr marL="514350" indent="-514350">
              <a:buSzPct val="120000"/>
              <a:buFont typeface="+mj-lt"/>
              <a:buAutoNum type="arabicPeriod" startAt="6"/>
            </a:pPr>
            <a:r>
              <a:rPr lang="en-US" sz="2600" dirty="0" smtClean="0"/>
              <a:t>Next Meeting</a:t>
            </a:r>
            <a:endParaRPr lang="en-US" sz="2600" dirty="0"/>
          </a:p>
          <a:p>
            <a:pPr marL="514350" indent="-514350">
              <a:buSzPct val="120000"/>
              <a:buFont typeface="+mj-lt"/>
              <a:buAutoNum type="arabicPeriod" startAt="6"/>
            </a:pPr>
            <a:r>
              <a:rPr lang="en-US" sz="2600" dirty="0" smtClean="0"/>
              <a:t>Questions</a:t>
            </a:r>
            <a:r>
              <a:rPr lang="en-US" sz="2600" dirty="0"/>
              <a:t> </a:t>
            </a:r>
            <a:r>
              <a:rPr lang="en-US" sz="2600" dirty="0" smtClean="0"/>
              <a:t>&amp; Comments</a:t>
            </a:r>
            <a:endParaRPr lang="en-US" sz="2600" dirty="0"/>
          </a:p>
          <a:p>
            <a:endParaRPr lang="en-US" dirty="0"/>
          </a:p>
        </p:txBody>
      </p:sp>
    </p:spTree>
    <p:extLst>
      <p:ext uri="{BB962C8B-B14F-4D97-AF65-F5344CB8AC3E}">
        <p14:creationId xmlns:p14="http://schemas.microsoft.com/office/powerpoint/2010/main" val="27679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 calcmode="lin" valueType="num">
                                      <p:cBhvr additive="base">
                                        <p:cTn id="5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additive="base">
                                        <p:cTn id="5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 calcmode="lin" valueType="num">
                                      <p:cBhvr additive="base">
                                        <p:cTn id="6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66" fill="hold">
                            <p:stCondLst>
                              <p:cond delay="6000"/>
                            </p:stCondLst>
                            <p:childTnLst>
                              <p:par>
                                <p:cTn id="67" presetID="2" presetClass="entr" presetSubtype="4" fill="hold" grpId="0" nodeType="after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additive="base">
                                        <p:cTn id="6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7">
                                            <p:txEl>
                                              <p:pRg st="5" end="5"/>
                                            </p:txEl>
                                          </p:spTgt>
                                        </p:tgtEl>
                                        <p:attrNameLst>
                                          <p:attrName>style.visibility</p:attrName>
                                        </p:attrNameLst>
                                      </p:cBhvr>
                                      <p:to>
                                        <p:strVal val="visible"/>
                                      </p:to>
                                    </p:set>
                                    <p:anim calcmode="lin" valueType="num">
                                      <p:cBhvr additive="base">
                                        <p:cTn id="7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7">
                                            <p:txEl>
                                              <p:pRg st="7" end="7"/>
                                            </p:txEl>
                                          </p:spTgt>
                                        </p:tgtEl>
                                        <p:attrNameLst>
                                          <p:attrName>style.visibility</p:attrName>
                                        </p:attrNameLst>
                                      </p:cBhvr>
                                      <p:to>
                                        <p:strVal val="visible"/>
                                      </p:to>
                                    </p:set>
                                    <p:anim calcmode="lin" valueType="num">
                                      <p:cBhvr additive="base">
                                        <p:cTn id="8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 presetClass="entr" presetSubtype="4" fill="hold" grpId="0" nodeType="afterEffect">
                                  <p:stCondLst>
                                    <p:cond delay="0"/>
                                  </p:stCondLst>
                                  <p:childTnLst>
                                    <p:set>
                                      <p:cBhvr>
                                        <p:cTn id="88" dur="1" fill="hold">
                                          <p:stCondLst>
                                            <p:cond delay="0"/>
                                          </p:stCondLst>
                                        </p:cTn>
                                        <p:tgtEl>
                                          <p:spTgt spid="7">
                                            <p:txEl>
                                              <p:pRg st="8" end="8"/>
                                            </p:txEl>
                                          </p:spTgt>
                                        </p:tgtEl>
                                        <p:attrNameLst>
                                          <p:attrName>style.visibility</p:attrName>
                                        </p:attrNameLst>
                                      </p:cBhvr>
                                      <p:to>
                                        <p:strVal val="visible"/>
                                      </p:to>
                                    </p:set>
                                    <p:anim calcmode="lin" valueType="num">
                                      <p:cBhvr additive="base">
                                        <p:cTn id="8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10" y="0"/>
            <a:ext cx="11260898" cy="1151965"/>
          </a:xfrm>
        </p:spPr>
        <p:txBody>
          <a:bodyPr>
            <a:noAutofit/>
          </a:bodyPr>
          <a:lstStyle/>
          <a:p>
            <a:r>
              <a:rPr lang="en-US" sz="4000" dirty="0" smtClean="0"/>
              <a:t>Budget calendar: upcoming activities</a:t>
            </a:r>
            <a:endParaRPr lang="en-US" sz="4000" dirty="0"/>
          </a:p>
        </p:txBody>
      </p:sp>
      <p:sp>
        <p:nvSpPr>
          <p:cNvPr id="5" name="Content Placeholder 2"/>
          <p:cNvSpPr>
            <a:spLocks noGrp="1"/>
          </p:cNvSpPr>
          <p:nvPr>
            <p:ph sz="quarter" idx="13"/>
          </p:nvPr>
        </p:nvSpPr>
        <p:spPr>
          <a:xfrm>
            <a:off x="685800" y="800100"/>
            <a:ext cx="10394707" cy="4574485"/>
          </a:xfrm>
        </p:spPr>
        <p:txBody>
          <a:bodyPr>
            <a:normAutofit/>
          </a:bodyPr>
          <a:lstStyle/>
          <a:p>
            <a:r>
              <a:rPr lang="en-US" cap="none" dirty="0" smtClean="0"/>
              <a:t>April 17, 2017-Budget meeting with Principals and Directors</a:t>
            </a:r>
          </a:p>
          <a:p>
            <a:r>
              <a:rPr lang="en-US" cap="none" dirty="0" smtClean="0"/>
              <a:t>April </a:t>
            </a:r>
            <a:r>
              <a:rPr lang="en-US" cap="none" dirty="0"/>
              <a:t>24, 2017-Budget meeting with Athletics, Fine Arts &amp; Auxiliary Directors</a:t>
            </a:r>
          </a:p>
          <a:p>
            <a:r>
              <a:rPr lang="en-US" cap="none" dirty="0" smtClean="0">
                <a:solidFill>
                  <a:srgbClr val="FF0000"/>
                </a:solidFill>
              </a:rPr>
              <a:t>May 10, 2017-Budget Freeze</a:t>
            </a:r>
          </a:p>
          <a:p>
            <a:r>
              <a:rPr lang="en-US" cap="none" dirty="0" smtClean="0"/>
              <a:t>May 19, 2017 Budget Worksheet Drafts are Due</a:t>
            </a:r>
          </a:p>
          <a:p>
            <a:r>
              <a:rPr lang="en-US" cap="none" dirty="0"/>
              <a:t>May </a:t>
            </a:r>
            <a:r>
              <a:rPr lang="en-US" cap="none" dirty="0" smtClean="0"/>
              <a:t>26, </a:t>
            </a:r>
            <a:r>
              <a:rPr lang="en-US" cap="none" dirty="0"/>
              <a:t>2017-Comprehensive Needs Assessment Due</a:t>
            </a:r>
          </a:p>
          <a:p>
            <a:endParaRPr lang="en-US" cap="none" dirty="0" smtClean="0"/>
          </a:p>
        </p:txBody>
      </p:sp>
    </p:spTree>
    <p:extLst>
      <p:ext uri="{BB962C8B-B14F-4D97-AF65-F5344CB8AC3E}">
        <p14:creationId xmlns:p14="http://schemas.microsoft.com/office/powerpoint/2010/main" val="18993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26" y="0"/>
            <a:ext cx="10215255" cy="1151965"/>
          </a:xfrm>
        </p:spPr>
        <p:txBody>
          <a:bodyPr>
            <a:normAutofit/>
          </a:bodyPr>
          <a:lstStyle/>
          <a:p>
            <a:r>
              <a:rPr lang="en-US" sz="4800" dirty="0" smtClean="0"/>
              <a:t>Campus On-site visits</a:t>
            </a:r>
            <a:endParaRPr lang="en-US" sz="4800" dirty="0"/>
          </a:p>
        </p:txBody>
      </p:sp>
      <p:sp>
        <p:nvSpPr>
          <p:cNvPr id="3" name="Content Placeholder 2"/>
          <p:cNvSpPr>
            <a:spLocks noGrp="1"/>
          </p:cNvSpPr>
          <p:nvPr>
            <p:ph sz="quarter" idx="13"/>
          </p:nvPr>
        </p:nvSpPr>
        <p:spPr>
          <a:xfrm>
            <a:off x="231732" y="1151965"/>
            <a:ext cx="5549944" cy="3063043"/>
          </a:xfrm>
        </p:spPr>
        <p:txBody>
          <a:bodyPr/>
          <a:lstStyle/>
          <a:p>
            <a:pPr marL="0" indent="0">
              <a:buNone/>
            </a:pPr>
            <a:r>
              <a:rPr lang="en-US" sz="2400" b="1" cap="none" dirty="0" smtClean="0"/>
              <a:t>Purpose of on-site visits</a:t>
            </a:r>
          </a:p>
          <a:p>
            <a:r>
              <a:rPr lang="en-US" cap="none" dirty="0" smtClean="0"/>
              <a:t>To identify risk exposures in regards to cash handling and monitor compliance among the  district for student activity policies and procedures</a:t>
            </a:r>
          </a:p>
          <a:p>
            <a:r>
              <a:rPr lang="en-US" cap="none" dirty="0" smtClean="0"/>
              <a:t>These on-site visits are to help safe guard the </a:t>
            </a:r>
            <a:r>
              <a:rPr lang="en-US" u="sng" cap="none" dirty="0" smtClean="0"/>
              <a:t>employees</a:t>
            </a:r>
            <a:r>
              <a:rPr lang="en-US" cap="none" dirty="0" smtClean="0"/>
              <a:t> of the district and its </a:t>
            </a:r>
            <a:r>
              <a:rPr lang="en-US" u="sng" cap="none" dirty="0" smtClean="0"/>
              <a:t>integrity</a:t>
            </a:r>
            <a:endParaRPr lang="en-US" u="sng" cap="none" dirty="0"/>
          </a:p>
        </p:txBody>
      </p:sp>
      <p:sp>
        <p:nvSpPr>
          <p:cNvPr id="4" name="Content Placeholder 2"/>
          <p:cNvSpPr txBox="1">
            <a:spLocks/>
          </p:cNvSpPr>
          <p:nvPr/>
        </p:nvSpPr>
        <p:spPr>
          <a:xfrm>
            <a:off x="5831782" y="1151966"/>
            <a:ext cx="5607744" cy="39586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cap="none" dirty="0" smtClean="0"/>
              <a:t>Scope of the Visits</a:t>
            </a:r>
          </a:p>
          <a:p>
            <a:r>
              <a:rPr lang="en-US" cap="none" dirty="0" smtClean="0"/>
              <a:t>Examination of documents; Fundraisers and sponsor forms (if applicable)</a:t>
            </a:r>
          </a:p>
          <a:p>
            <a:r>
              <a:rPr lang="en-US" cap="none" dirty="0" smtClean="0"/>
              <a:t>Observation of interaction with sponsors</a:t>
            </a:r>
          </a:p>
          <a:p>
            <a:r>
              <a:rPr lang="en-US" cap="none" dirty="0" smtClean="0"/>
              <a:t>Money handling: receiving and storing</a:t>
            </a:r>
          </a:p>
          <a:p>
            <a:r>
              <a:rPr lang="en-US" cap="none" dirty="0" smtClean="0"/>
              <a:t>Bank deposit procedure</a:t>
            </a:r>
          </a:p>
          <a:p>
            <a:r>
              <a:rPr lang="en-US" cap="none" dirty="0" smtClean="0"/>
              <a:t>Bank deposit cash vault difference</a:t>
            </a:r>
          </a:p>
          <a:p>
            <a:r>
              <a:rPr lang="en-US" cap="none" dirty="0" smtClean="0"/>
              <a:t>Appropriate signatures, dual signatures</a:t>
            </a:r>
            <a:endParaRPr lang="en-US" cap="none" dirty="0"/>
          </a:p>
        </p:txBody>
      </p:sp>
    </p:spTree>
    <p:extLst>
      <p:ext uri="{BB962C8B-B14F-4D97-AF65-F5344CB8AC3E}">
        <p14:creationId xmlns:p14="http://schemas.microsoft.com/office/powerpoint/2010/main" val="4758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2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2750"/>
                            </p:stCondLst>
                            <p:childTnLst>
                              <p:par>
                                <p:cTn id="30" presetID="2" presetClass="entr" presetSubtype="4"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750"/>
                            </p:stCondLst>
                            <p:childTnLst>
                              <p:par>
                                <p:cTn id="40" presetID="2" presetClass="entr" presetSubtype="4" fill="hold"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250"/>
                            </p:stCondLst>
                            <p:childTnLst>
                              <p:par>
                                <p:cTn id="45" presetID="2" presetClass="entr" presetSubtype="4" fill="hold"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2" presetClass="entr" presetSubtype="4" fill="hold" nodeType="after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250"/>
                            </p:stCondLst>
                            <p:childTnLst>
                              <p:par>
                                <p:cTn id="55" presetID="2" presetClass="entr" presetSubtype="4" fill="hold" nodeType="after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 calcmode="lin" valueType="num">
                                      <p:cBhvr additive="base">
                                        <p:cTn id="5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lstStyle/>
          <a:p>
            <a:r>
              <a:rPr lang="en-US" dirty="0" smtClean="0"/>
              <a:t>Campus On-site visits</a:t>
            </a:r>
            <a:endParaRPr lang="en-US" dirty="0"/>
          </a:p>
        </p:txBody>
      </p:sp>
      <p:sp>
        <p:nvSpPr>
          <p:cNvPr id="4" name="Content Placeholder 2"/>
          <p:cNvSpPr txBox="1">
            <a:spLocks/>
          </p:cNvSpPr>
          <p:nvPr/>
        </p:nvSpPr>
        <p:spPr>
          <a:xfrm>
            <a:off x="104776" y="1638896"/>
            <a:ext cx="5000624" cy="315970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cap="none" dirty="0" smtClean="0"/>
              <a:t>Follow-Up Visits</a:t>
            </a:r>
          </a:p>
          <a:p>
            <a:r>
              <a:rPr lang="en-US" cap="none" dirty="0" smtClean="0"/>
              <a:t>Provide back up for bank discrepancies</a:t>
            </a:r>
          </a:p>
          <a:p>
            <a:r>
              <a:rPr lang="en-US" cap="none" dirty="0" smtClean="0"/>
              <a:t>Will be more detailed</a:t>
            </a:r>
          </a:p>
          <a:p>
            <a:r>
              <a:rPr lang="en-US" cap="none" dirty="0" smtClean="0"/>
              <a:t>Have questionnaires</a:t>
            </a:r>
          </a:p>
          <a:p>
            <a:r>
              <a:rPr lang="en-US" cap="none" dirty="0" smtClean="0"/>
              <a:t>Current findings have been minimal</a:t>
            </a:r>
          </a:p>
        </p:txBody>
      </p:sp>
      <p:sp>
        <p:nvSpPr>
          <p:cNvPr id="6" name="Content Placeholder 2"/>
          <p:cNvSpPr txBox="1">
            <a:spLocks/>
          </p:cNvSpPr>
          <p:nvPr/>
        </p:nvSpPr>
        <p:spPr>
          <a:xfrm>
            <a:off x="266701" y="575982"/>
            <a:ext cx="5657850" cy="4222621"/>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en-US" sz="2400" b="1" cap="none" dirty="0" smtClean="0"/>
          </a:p>
        </p:txBody>
      </p:sp>
      <p:sp>
        <p:nvSpPr>
          <p:cNvPr id="7" name="Rectangle 6"/>
          <p:cNvSpPr/>
          <p:nvPr/>
        </p:nvSpPr>
        <p:spPr>
          <a:xfrm>
            <a:off x="104776" y="1066835"/>
            <a:ext cx="11363324" cy="646331"/>
          </a:xfrm>
          <a:prstGeom prst="rect">
            <a:avLst/>
          </a:prstGeom>
        </p:spPr>
        <p:txBody>
          <a:bodyPr wrap="square">
            <a:spAutoFit/>
          </a:bodyPr>
          <a:lstStyle/>
          <a:p>
            <a:r>
              <a:rPr lang="en-US" b="1" dirty="0"/>
              <a:t>Findings are communicated with Principal and secretary/bookkeeper, a discussion of what should be done to avoid them in the future</a:t>
            </a:r>
          </a:p>
        </p:txBody>
      </p:sp>
      <p:sp>
        <p:nvSpPr>
          <p:cNvPr id="8" name="Content Placeholder 2"/>
          <p:cNvSpPr txBox="1">
            <a:spLocks/>
          </p:cNvSpPr>
          <p:nvPr/>
        </p:nvSpPr>
        <p:spPr>
          <a:xfrm>
            <a:off x="5786438" y="1713167"/>
            <a:ext cx="5000624" cy="223018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2400" b="1" cap="none" dirty="0" smtClean="0"/>
              <a:t>Forthcoming Visits may include:</a:t>
            </a:r>
          </a:p>
          <a:p>
            <a:r>
              <a:rPr lang="en-US" cap="none" dirty="0" smtClean="0"/>
              <a:t>Review of fix assets and inventory</a:t>
            </a:r>
          </a:p>
          <a:p>
            <a:r>
              <a:rPr lang="en-US" cap="none" dirty="0" smtClean="0"/>
              <a:t>CNP-Food sales spot checks</a:t>
            </a:r>
          </a:p>
        </p:txBody>
      </p:sp>
    </p:spTree>
    <p:extLst>
      <p:ext uri="{BB962C8B-B14F-4D97-AF65-F5344CB8AC3E}">
        <p14:creationId xmlns:p14="http://schemas.microsoft.com/office/powerpoint/2010/main" val="35687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750"/>
                                        <p:tgtEl>
                                          <p:spTgt spid="7">
                                            <p:txEl>
                                              <p:pRg st="0" end="0"/>
                                            </p:txEl>
                                          </p:spTgt>
                                        </p:tgtEl>
                                      </p:cBhvr>
                                    </p:animEffect>
                                  </p:childTnLst>
                                </p:cTn>
                              </p:par>
                            </p:childTnLst>
                          </p:cTn>
                        </p:par>
                        <p:par>
                          <p:cTn id="15" fill="hold">
                            <p:stCondLst>
                              <p:cond delay="1250"/>
                            </p:stCondLst>
                            <p:childTnLst>
                              <p:par>
                                <p:cTn id="16" presetID="10" presetClass="entr" presetSubtype="0" fill="hold" nodeType="afterEffect">
                                  <p:stCondLst>
                                    <p:cond delay="25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nodeType="afterEffect">
                                  <p:stCondLst>
                                    <p:cond delay="25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par>
                          <p:cTn id="43" fill="hold">
                            <p:stCondLst>
                              <p:cond delay="4750"/>
                            </p:stCondLst>
                            <p:childTnLst>
                              <p:par>
                                <p:cTn id="44" presetID="2" presetClass="entr" presetSubtype="4" fill="hold"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 calcmode="lin" valueType="num">
                                      <p:cBhvr additive="base">
                                        <p:cTn id="4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250"/>
                            </p:stCondLst>
                            <p:childTnLst>
                              <p:par>
                                <p:cTn id="49" presetID="2" presetClass="entr" presetSubtype="4" fill="hold" nodeType="after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additive="base">
                                        <p:cTn id="5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8140"/>
          </a:xfrm>
        </p:spPr>
        <p:txBody>
          <a:bodyPr>
            <a:normAutofit/>
          </a:bodyPr>
          <a:lstStyle/>
          <a:p>
            <a:r>
              <a:rPr lang="en-US" sz="4800" dirty="0" smtClean="0"/>
              <a:t>Next meeting</a:t>
            </a:r>
            <a:endParaRPr lang="en-US" sz="4800" dirty="0"/>
          </a:p>
        </p:txBody>
      </p:sp>
      <p:sp>
        <p:nvSpPr>
          <p:cNvPr id="3" name="Content Placeholder 2"/>
          <p:cNvSpPr>
            <a:spLocks noGrp="1"/>
          </p:cNvSpPr>
          <p:nvPr>
            <p:ph sz="quarter" idx="13"/>
          </p:nvPr>
        </p:nvSpPr>
        <p:spPr>
          <a:xfrm>
            <a:off x="285751" y="2063396"/>
            <a:ext cx="5610224" cy="3311189"/>
          </a:xfrm>
        </p:spPr>
        <p:txBody>
          <a:bodyPr/>
          <a:lstStyle/>
          <a:p>
            <a:r>
              <a:rPr lang="en-US" sz="2800" dirty="0" smtClean="0"/>
              <a:t>Date: Monday April 18, 2017</a:t>
            </a:r>
          </a:p>
          <a:p>
            <a:r>
              <a:rPr lang="en-US" sz="2800" dirty="0" smtClean="0"/>
              <a:t>Time: 3:00 pm</a:t>
            </a:r>
          </a:p>
          <a:p>
            <a:r>
              <a:rPr lang="en-US" sz="2800" dirty="0" smtClean="0"/>
              <a:t>Place: </a:t>
            </a:r>
            <a:r>
              <a:rPr lang="en-US" sz="2800" dirty="0"/>
              <a:t>D</a:t>
            </a:r>
            <a:r>
              <a:rPr lang="en-US" sz="2800" dirty="0" smtClean="0"/>
              <a:t>onna ISD Board </a:t>
            </a:r>
            <a:r>
              <a:rPr lang="en-US" sz="2800" dirty="0"/>
              <a:t>R</a:t>
            </a:r>
            <a:r>
              <a:rPr lang="en-US" sz="2800" dirty="0" smtClean="0"/>
              <a:t>oom</a:t>
            </a:r>
          </a:p>
          <a:p>
            <a:endParaRPr lang="en-US" dirty="0" smtClean="0"/>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2800" dirty="0" smtClean="0"/>
              <a:t>Discussion points</a:t>
            </a:r>
          </a:p>
          <a:p>
            <a:pPr lvl="1"/>
            <a:r>
              <a:rPr lang="en-US" sz="2000" dirty="0" smtClean="0"/>
              <a:t>Update on ADA Projection</a:t>
            </a:r>
          </a:p>
          <a:p>
            <a:pPr lvl="1"/>
            <a:r>
              <a:rPr lang="en-US" sz="2000" dirty="0" smtClean="0"/>
              <a:t>Federal Revenues and Expenditures</a:t>
            </a:r>
          </a:p>
          <a:p>
            <a:pPr lvl="1"/>
            <a:r>
              <a:rPr lang="en-US" sz="2000" dirty="0" smtClean="0"/>
              <a:t>Preliminary Budget Allocations</a:t>
            </a:r>
          </a:p>
          <a:p>
            <a:pPr lvl="1"/>
            <a:r>
              <a:rPr lang="en-US" sz="2000" dirty="0" smtClean="0"/>
              <a:t>Salaries</a:t>
            </a:r>
          </a:p>
        </p:txBody>
      </p:sp>
    </p:spTree>
    <p:extLst>
      <p:ext uri="{BB962C8B-B14F-4D97-AF65-F5344CB8AC3E}">
        <p14:creationId xmlns:p14="http://schemas.microsoft.com/office/powerpoint/2010/main" val="8246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25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anim calcmode="lin" valueType="num">
                                      <p:cBhvr>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anim calcmode="lin" valueType="num">
                                      <p:cBhvr>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1" end="1"/>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anim calcmode="lin" valueType="num">
                                      <p:cBhvr>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anim calcmode="lin" valueType="num">
                                      <p:cBhvr>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4">
                                            <p:txEl>
                                              <p:pRg st="3" end="3"/>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anim calcmode="lin" valueType="num">
                                      <p:cBhvr>
                                        <p:cTn id="5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68150" cy="1151965"/>
          </a:xfrm>
        </p:spPr>
        <p:txBody>
          <a:bodyPr>
            <a:noAutofit/>
          </a:bodyPr>
          <a:lstStyle/>
          <a:p>
            <a:r>
              <a:rPr lang="en-US" sz="3600" dirty="0" smtClean="0"/>
              <a:t>Question &amp; comments</a:t>
            </a:r>
            <a:endParaRPr lang="en-US" sz="3600" dirty="0"/>
          </a:p>
        </p:txBody>
      </p:sp>
      <p:pic>
        <p:nvPicPr>
          <p:cNvPr id="9" name="Content Placeholder 8"/>
          <p:cNvPicPr>
            <a:picLocks noGrp="1"/>
          </p:cNvPicPr>
          <p:nvPr>
            <p:ph sz="quarter" idx="13"/>
          </p:nvPr>
        </p:nvPicPr>
        <p:blipFill rotWithShape="1">
          <a:blip r:embed="rId2"/>
          <a:srcRect l="43590" t="26107" r="17564" b="7693"/>
          <a:stretch/>
        </p:blipFill>
        <p:spPr bwMode="auto">
          <a:xfrm>
            <a:off x="770351" y="939021"/>
            <a:ext cx="9294312" cy="4966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7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1" y="50104"/>
            <a:ext cx="10396882" cy="1158140"/>
          </a:xfrm>
        </p:spPr>
        <p:txBody>
          <a:bodyPr>
            <a:normAutofit/>
          </a:bodyPr>
          <a:lstStyle/>
          <a:p>
            <a:r>
              <a:rPr lang="en-US" sz="4800" dirty="0" smtClean="0"/>
              <a:t>Purpose &amp; scope</a:t>
            </a:r>
            <a:endParaRPr lang="en-US" sz="4800" dirty="0"/>
          </a:p>
        </p:txBody>
      </p:sp>
      <p:sp>
        <p:nvSpPr>
          <p:cNvPr id="3" name="Content Placeholder 2"/>
          <p:cNvSpPr>
            <a:spLocks noGrp="1"/>
          </p:cNvSpPr>
          <p:nvPr>
            <p:ph sz="quarter" idx="13"/>
          </p:nvPr>
        </p:nvSpPr>
        <p:spPr>
          <a:xfrm>
            <a:off x="602530" y="1344119"/>
            <a:ext cx="10394709" cy="1778696"/>
          </a:xfrm>
        </p:spPr>
        <p:txBody>
          <a:bodyPr>
            <a:normAutofit/>
          </a:bodyPr>
          <a:lstStyle/>
          <a:p>
            <a:pPr marL="0" indent="0" algn="ctr">
              <a:buNone/>
            </a:pPr>
            <a:r>
              <a:rPr lang="en-US" sz="2400" b="1" dirty="0" smtClean="0"/>
              <a:t>PURPOSE</a:t>
            </a:r>
          </a:p>
          <a:p>
            <a:pPr marL="0" indent="0" algn="ctr">
              <a:buNone/>
            </a:pPr>
            <a:r>
              <a:rPr lang="en-US" dirty="0" smtClean="0"/>
              <a:t>Planning for the new school year is key to the success of our students and we need your help in order to create a strategic plan to ensure the needs of the district are identified and addressed. </a:t>
            </a:r>
          </a:p>
          <a:p>
            <a:endParaRPr lang="en-US" dirty="0"/>
          </a:p>
        </p:txBody>
      </p:sp>
      <p:sp>
        <p:nvSpPr>
          <p:cNvPr id="4" name="Content Placeholder 3"/>
          <p:cNvSpPr>
            <a:spLocks noGrp="1"/>
          </p:cNvSpPr>
          <p:nvPr>
            <p:ph sz="quarter" idx="14"/>
          </p:nvPr>
        </p:nvSpPr>
        <p:spPr>
          <a:xfrm>
            <a:off x="685799" y="3204753"/>
            <a:ext cx="10394710" cy="2055223"/>
          </a:xfrm>
        </p:spPr>
        <p:txBody>
          <a:bodyPr>
            <a:normAutofit/>
          </a:bodyPr>
          <a:lstStyle/>
          <a:p>
            <a:pPr marL="0" indent="0" algn="ctr">
              <a:buNone/>
            </a:pPr>
            <a:r>
              <a:rPr lang="en-US" sz="2400" b="1" dirty="0" smtClean="0"/>
              <a:t>SCOPE</a:t>
            </a:r>
          </a:p>
          <a:p>
            <a:pPr marL="0" indent="0" algn="ctr">
              <a:buNone/>
            </a:pPr>
            <a:r>
              <a:rPr lang="en-US" dirty="0"/>
              <a:t>The Budget Committee will meet periodically to discuss issues such as </a:t>
            </a:r>
            <a:r>
              <a:rPr lang="en-US" dirty="0" smtClean="0"/>
              <a:t>defining district goals, budget </a:t>
            </a:r>
            <a:r>
              <a:rPr lang="en-US" dirty="0"/>
              <a:t>for </a:t>
            </a:r>
            <a:r>
              <a:rPr lang="en-US" dirty="0" smtClean="0"/>
              <a:t>expenditures and capital projects among </a:t>
            </a:r>
            <a:r>
              <a:rPr lang="en-US" dirty="0"/>
              <a:t>other important items.</a:t>
            </a:r>
          </a:p>
        </p:txBody>
      </p:sp>
    </p:spTree>
    <p:extLst>
      <p:ext uri="{BB962C8B-B14F-4D97-AF65-F5344CB8AC3E}">
        <p14:creationId xmlns:p14="http://schemas.microsoft.com/office/powerpoint/2010/main" val="12067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394707" cy="1158140"/>
          </a:xfrm>
        </p:spPr>
        <p:txBody>
          <a:bodyPr>
            <a:normAutofit/>
          </a:bodyPr>
          <a:lstStyle/>
          <a:p>
            <a:r>
              <a:rPr lang="en-US" sz="4800" dirty="0" smtClean="0"/>
              <a:t>Budget committee	</a:t>
            </a:r>
            <a:endParaRPr lang="en-US" sz="4800" dirty="0"/>
          </a:p>
        </p:txBody>
      </p:sp>
      <p:sp>
        <p:nvSpPr>
          <p:cNvPr id="6" name="Text Placeholder 5"/>
          <p:cNvSpPr>
            <a:spLocks noGrp="1"/>
          </p:cNvSpPr>
          <p:nvPr>
            <p:ph type="body" idx="1"/>
          </p:nvPr>
        </p:nvSpPr>
        <p:spPr>
          <a:xfrm>
            <a:off x="729643" y="1220728"/>
            <a:ext cx="4856158" cy="679994"/>
          </a:xfrm>
        </p:spPr>
        <p:txBody>
          <a:bodyPr/>
          <a:lstStyle/>
          <a:p>
            <a:r>
              <a:rPr lang="en-US" dirty="0" smtClean="0"/>
              <a:t>Core team</a:t>
            </a:r>
            <a:endParaRPr lang="en-US" dirty="0"/>
          </a:p>
        </p:txBody>
      </p:sp>
      <p:sp>
        <p:nvSpPr>
          <p:cNvPr id="8" name="Content Placeholder 7"/>
          <p:cNvSpPr>
            <a:spLocks noGrp="1"/>
          </p:cNvSpPr>
          <p:nvPr>
            <p:ph sz="quarter" idx="13"/>
          </p:nvPr>
        </p:nvSpPr>
        <p:spPr>
          <a:xfrm>
            <a:off x="729643" y="1963310"/>
            <a:ext cx="5088712" cy="3238067"/>
          </a:xfrm>
        </p:spPr>
        <p:txBody>
          <a:bodyPr>
            <a:normAutofit/>
          </a:bodyPr>
          <a:lstStyle/>
          <a:p>
            <a:r>
              <a:rPr lang="en-US" dirty="0" smtClean="0"/>
              <a:t>Maricela Valdez, Chief Financial Officer</a:t>
            </a:r>
          </a:p>
          <a:p>
            <a:r>
              <a:rPr lang="en-US" dirty="0" smtClean="0"/>
              <a:t>Sandra </a:t>
            </a:r>
            <a:r>
              <a:rPr lang="en-US" dirty="0"/>
              <a:t>M</a:t>
            </a:r>
            <a:r>
              <a:rPr lang="en-US" dirty="0" smtClean="0"/>
              <a:t>artinez, Finance </a:t>
            </a:r>
            <a:r>
              <a:rPr lang="en-US" dirty="0"/>
              <a:t>D</a:t>
            </a:r>
            <a:r>
              <a:rPr lang="en-US" dirty="0" smtClean="0"/>
              <a:t>irector</a:t>
            </a:r>
          </a:p>
          <a:p>
            <a:r>
              <a:rPr lang="en-US" dirty="0" smtClean="0"/>
              <a:t>Gerardo </a:t>
            </a:r>
            <a:r>
              <a:rPr lang="en-US" dirty="0"/>
              <a:t>C</a:t>
            </a:r>
            <a:r>
              <a:rPr lang="en-US" dirty="0" smtClean="0"/>
              <a:t>avazos, Accounting </a:t>
            </a:r>
            <a:r>
              <a:rPr lang="en-US" dirty="0"/>
              <a:t>S</a:t>
            </a:r>
            <a:r>
              <a:rPr lang="en-US" dirty="0" smtClean="0"/>
              <a:t>upervisor</a:t>
            </a:r>
          </a:p>
          <a:p>
            <a:r>
              <a:rPr lang="en-US" dirty="0" smtClean="0"/>
              <a:t>Nydia </a:t>
            </a:r>
            <a:r>
              <a:rPr lang="en-US" dirty="0"/>
              <a:t>R</a:t>
            </a:r>
            <a:r>
              <a:rPr lang="en-US" dirty="0" smtClean="0"/>
              <a:t>odriguez, </a:t>
            </a:r>
            <a:r>
              <a:rPr lang="en-US" dirty="0"/>
              <a:t>A</a:t>
            </a:r>
            <a:r>
              <a:rPr lang="en-US" dirty="0" smtClean="0"/>
              <a:t>ccountant</a:t>
            </a:r>
          </a:p>
          <a:p>
            <a:r>
              <a:rPr lang="en-US" dirty="0" smtClean="0"/>
              <a:t>Abraham </a:t>
            </a:r>
            <a:r>
              <a:rPr lang="en-US" dirty="0"/>
              <a:t>G</a:t>
            </a:r>
            <a:r>
              <a:rPr lang="en-US" dirty="0" smtClean="0"/>
              <a:t>allegos, Accountant</a:t>
            </a:r>
          </a:p>
          <a:p>
            <a:r>
              <a:rPr lang="en-US" dirty="0" err="1" smtClean="0"/>
              <a:t>Rigo</a:t>
            </a:r>
            <a:r>
              <a:rPr lang="en-US" dirty="0" smtClean="0"/>
              <a:t> </a:t>
            </a:r>
            <a:r>
              <a:rPr lang="en-US" dirty="0"/>
              <a:t>G</a:t>
            </a:r>
            <a:r>
              <a:rPr lang="en-US" dirty="0" smtClean="0"/>
              <a:t>arcia, </a:t>
            </a:r>
            <a:r>
              <a:rPr lang="en-US" dirty="0"/>
              <a:t>A</a:t>
            </a:r>
            <a:r>
              <a:rPr lang="en-US" dirty="0" smtClean="0"/>
              <a:t>ccountant</a:t>
            </a:r>
            <a:endParaRPr lang="en-US" dirty="0"/>
          </a:p>
        </p:txBody>
      </p:sp>
      <p:sp>
        <p:nvSpPr>
          <p:cNvPr id="7" name="Text Placeholder 6"/>
          <p:cNvSpPr>
            <a:spLocks noGrp="1"/>
          </p:cNvSpPr>
          <p:nvPr>
            <p:ph type="body" sz="quarter" idx="3"/>
          </p:nvPr>
        </p:nvSpPr>
        <p:spPr>
          <a:xfrm>
            <a:off x="6444343" y="1266693"/>
            <a:ext cx="4864491" cy="679994"/>
          </a:xfrm>
        </p:spPr>
        <p:txBody>
          <a:bodyPr/>
          <a:lstStyle/>
          <a:p>
            <a:r>
              <a:rPr lang="en-US" dirty="0" smtClean="0"/>
              <a:t>Leadership</a:t>
            </a:r>
            <a:endParaRPr lang="en-US" dirty="0"/>
          </a:p>
        </p:txBody>
      </p:sp>
      <p:sp>
        <p:nvSpPr>
          <p:cNvPr id="9" name="Content Placeholder 8"/>
          <p:cNvSpPr>
            <a:spLocks noGrp="1"/>
          </p:cNvSpPr>
          <p:nvPr>
            <p:ph sz="quarter" idx="14"/>
          </p:nvPr>
        </p:nvSpPr>
        <p:spPr>
          <a:xfrm>
            <a:off x="6444343" y="1963310"/>
            <a:ext cx="5251268" cy="3021749"/>
          </a:xfrm>
        </p:spPr>
        <p:txBody>
          <a:bodyPr>
            <a:normAutofit/>
          </a:bodyPr>
          <a:lstStyle/>
          <a:p>
            <a:r>
              <a:rPr lang="en-US" dirty="0" smtClean="0"/>
              <a:t>Fernando </a:t>
            </a:r>
            <a:r>
              <a:rPr lang="en-US" dirty="0"/>
              <a:t>C</a:t>
            </a:r>
            <a:r>
              <a:rPr lang="en-US" dirty="0" smtClean="0"/>
              <a:t>astillo</a:t>
            </a:r>
          </a:p>
          <a:p>
            <a:pPr marL="457200" lvl="1" indent="0">
              <a:buNone/>
            </a:pPr>
            <a:r>
              <a:rPr lang="en-US" dirty="0"/>
              <a:t>S</a:t>
            </a:r>
            <a:r>
              <a:rPr lang="en-US" dirty="0" smtClean="0"/>
              <a:t>uperintendent of Schools</a:t>
            </a:r>
          </a:p>
          <a:p>
            <a:r>
              <a:rPr lang="en-US" dirty="0" smtClean="0"/>
              <a:t>Velma </a:t>
            </a:r>
            <a:r>
              <a:rPr lang="en-US" dirty="0"/>
              <a:t>R</a:t>
            </a:r>
            <a:r>
              <a:rPr lang="en-US" dirty="0" smtClean="0"/>
              <a:t>angel</a:t>
            </a:r>
          </a:p>
          <a:p>
            <a:pPr marL="457200" lvl="1" indent="0">
              <a:buNone/>
            </a:pPr>
            <a:r>
              <a:rPr lang="en-US" dirty="0"/>
              <a:t>C</a:t>
            </a:r>
            <a:r>
              <a:rPr lang="en-US" dirty="0" smtClean="0"/>
              <a:t>hief Academic </a:t>
            </a:r>
            <a:r>
              <a:rPr lang="en-US" dirty="0"/>
              <a:t>O</a:t>
            </a:r>
            <a:r>
              <a:rPr lang="en-US" dirty="0" smtClean="0"/>
              <a:t>fficer for Special </a:t>
            </a:r>
            <a:r>
              <a:rPr lang="en-US" dirty="0"/>
              <a:t>P</a:t>
            </a:r>
            <a:r>
              <a:rPr lang="en-US" dirty="0" smtClean="0"/>
              <a:t>rograms</a:t>
            </a:r>
          </a:p>
          <a:p>
            <a:r>
              <a:rPr lang="en-US" dirty="0" smtClean="0"/>
              <a:t>Javier </a:t>
            </a:r>
            <a:r>
              <a:rPr lang="en-US" dirty="0"/>
              <a:t>V</a:t>
            </a:r>
            <a:r>
              <a:rPr lang="en-US" dirty="0" smtClean="0"/>
              <a:t>illanueva</a:t>
            </a:r>
            <a:endParaRPr lang="en-US" dirty="0"/>
          </a:p>
          <a:p>
            <a:pPr marL="457200" lvl="1" indent="0">
              <a:buNone/>
            </a:pPr>
            <a:r>
              <a:rPr lang="en-US" dirty="0" smtClean="0"/>
              <a:t> Asst. Superintendent of Human Resources</a:t>
            </a:r>
          </a:p>
        </p:txBody>
      </p:sp>
    </p:spTree>
    <p:extLst>
      <p:ext uri="{BB962C8B-B14F-4D97-AF65-F5344CB8AC3E}">
        <p14:creationId xmlns:p14="http://schemas.microsoft.com/office/powerpoint/2010/main" val="72284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6" presetClass="entr" presetSubtype="16" fill="hold" nodeType="after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circle(in)">
                                      <p:cBhvr>
                                        <p:cTn id="54" dur="500"/>
                                        <p:tgtEl>
                                          <p:spTgt spid="7">
                                            <p:txEl>
                                              <p:pRg st="0" end="0"/>
                                            </p:txEl>
                                          </p:spTgt>
                                        </p:tgtEl>
                                      </p:cBhvr>
                                    </p:animEffect>
                                  </p:childTnLst>
                                </p:cTn>
                              </p:par>
                            </p:childTnLst>
                          </p:cTn>
                        </p:par>
                        <p:par>
                          <p:cTn id="55" fill="hold">
                            <p:stCondLst>
                              <p:cond delay="1000"/>
                            </p:stCondLst>
                            <p:childTnLst>
                              <p:par>
                                <p:cTn id="56" presetID="2" presetClass="entr" presetSubtype="4" fill="hold" nodeType="after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 calcmode="lin" valueType="num">
                                      <p:cBhvr additive="base">
                                        <p:cTn id="5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 presetClass="entr" presetSubtype="4" fill="hold" nodeType="after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 calcmode="lin" valueType="num">
                                      <p:cBhvr additive="base">
                                        <p:cTn id="6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000"/>
                            </p:stCondLst>
                            <p:childTnLst>
                              <p:par>
                                <p:cTn id="66" presetID="2" presetClass="entr" presetSubtype="4" fill="hold" nodeType="after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 calcmode="lin" valueType="num">
                                      <p:cBhvr additive="base">
                                        <p:cTn id="6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70" fill="hold">
                            <p:stCondLst>
                              <p:cond delay="2500"/>
                            </p:stCondLst>
                            <p:childTnLst>
                              <p:par>
                                <p:cTn id="71" presetID="2" presetClass="entr" presetSubtype="4" fill="hold" nodeType="afterEffect">
                                  <p:stCondLst>
                                    <p:cond delay="0"/>
                                  </p:stCondLst>
                                  <p:childTnLst>
                                    <p:set>
                                      <p:cBhvr>
                                        <p:cTn id="72" dur="1" fill="hold">
                                          <p:stCondLst>
                                            <p:cond delay="0"/>
                                          </p:stCondLst>
                                        </p:cTn>
                                        <p:tgtEl>
                                          <p:spTgt spid="9">
                                            <p:txEl>
                                              <p:pRg st="3" end="3"/>
                                            </p:txEl>
                                          </p:spTgt>
                                        </p:tgtEl>
                                        <p:attrNameLst>
                                          <p:attrName>style.visibility</p:attrName>
                                        </p:attrNameLst>
                                      </p:cBhvr>
                                      <p:to>
                                        <p:strVal val="visible"/>
                                      </p:to>
                                    </p:set>
                                    <p:anim calcmode="lin" valueType="num">
                                      <p:cBhvr additive="base">
                                        <p:cTn id="7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 presetClass="entr" presetSubtype="4" fill="hold" nodeType="after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 calcmode="lin" valueType="num">
                                      <p:cBhvr additive="base">
                                        <p:cTn id="7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80" fill="hold">
                            <p:stCondLst>
                              <p:cond delay="3500"/>
                            </p:stCondLst>
                            <p:childTnLst>
                              <p:par>
                                <p:cTn id="81" presetID="2" presetClass="entr" presetSubtype="4" fill="hold" nodeType="afterEffect">
                                  <p:stCondLst>
                                    <p:cond delay="0"/>
                                  </p:stCondLst>
                                  <p:childTnLst>
                                    <p:set>
                                      <p:cBhvr>
                                        <p:cTn id="82" dur="1" fill="hold">
                                          <p:stCondLst>
                                            <p:cond delay="0"/>
                                          </p:stCondLst>
                                        </p:cTn>
                                        <p:tgtEl>
                                          <p:spTgt spid="9">
                                            <p:txEl>
                                              <p:pRg st="5" end="5"/>
                                            </p:txEl>
                                          </p:spTgt>
                                        </p:tgtEl>
                                        <p:attrNameLst>
                                          <p:attrName>style.visibility</p:attrName>
                                        </p:attrNameLst>
                                      </p:cBhvr>
                                      <p:to>
                                        <p:strVal val="visible"/>
                                      </p:to>
                                    </p:set>
                                    <p:anim calcmode="lin" valueType="num">
                                      <p:cBhvr additive="base">
                                        <p:cTn id="8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888" y="0"/>
            <a:ext cx="10089994" cy="1158140"/>
          </a:xfrm>
        </p:spPr>
        <p:txBody>
          <a:bodyPr>
            <a:normAutofit/>
          </a:bodyPr>
          <a:lstStyle/>
          <a:p>
            <a:r>
              <a:rPr lang="en-US" sz="4800" dirty="0" smtClean="0"/>
              <a:t>Budget committee	</a:t>
            </a:r>
            <a:endParaRPr lang="en-US" sz="4800" dirty="0"/>
          </a:p>
        </p:txBody>
      </p:sp>
      <p:pic>
        <p:nvPicPr>
          <p:cNvPr id="7" name="Picture 6"/>
          <p:cNvPicPr>
            <a:picLocks noChangeAspect="1"/>
          </p:cNvPicPr>
          <p:nvPr/>
        </p:nvPicPr>
        <p:blipFill>
          <a:blip r:embed="rId2"/>
          <a:stretch>
            <a:fillRect/>
          </a:stretch>
        </p:blipFill>
        <p:spPr>
          <a:xfrm>
            <a:off x="420579" y="1053997"/>
            <a:ext cx="5183414" cy="4453424"/>
          </a:xfrm>
          <a:prstGeom prst="rect">
            <a:avLst/>
          </a:prstGeom>
        </p:spPr>
      </p:pic>
      <p:pic>
        <p:nvPicPr>
          <p:cNvPr id="2" name="Picture 1"/>
          <p:cNvPicPr>
            <a:picLocks noChangeAspect="1"/>
          </p:cNvPicPr>
          <p:nvPr/>
        </p:nvPicPr>
        <p:blipFill>
          <a:blip r:embed="rId3"/>
          <a:stretch>
            <a:fillRect/>
          </a:stretch>
        </p:blipFill>
        <p:spPr>
          <a:xfrm>
            <a:off x="5917348" y="1088711"/>
            <a:ext cx="5087251" cy="4314567"/>
          </a:xfrm>
          <a:prstGeom prst="rect">
            <a:avLst/>
          </a:prstGeom>
        </p:spPr>
      </p:pic>
    </p:spTree>
    <p:extLst>
      <p:ext uri="{BB962C8B-B14F-4D97-AF65-F5344CB8AC3E}">
        <p14:creationId xmlns:p14="http://schemas.microsoft.com/office/powerpoint/2010/main" val="5354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16" presetClass="entr" presetSubtype="21"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8140"/>
          </a:xfrm>
        </p:spPr>
        <p:txBody>
          <a:bodyPr>
            <a:normAutofit/>
          </a:bodyPr>
          <a:lstStyle/>
          <a:p>
            <a:r>
              <a:rPr lang="en-US" sz="4800" dirty="0" smtClean="0"/>
              <a:t>Budget process overview</a:t>
            </a:r>
            <a:endParaRPr lang="en-US" sz="4800" dirty="0"/>
          </a:p>
        </p:txBody>
      </p:sp>
      <p:graphicFrame>
        <p:nvGraphicFramePr>
          <p:cNvPr id="14" name="Content Placeholder 13"/>
          <p:cNvGraphicFramePr>
            <a:graphicFrameLocks noGrp="1"/>
          </p:cNvGraphicFramePr>
          <p:nvPr>
            <p:ph sz="quarter" idx="13"/>
            <p:extLst>
              <p:ext uri="{D42A27DB-BD31-4B8C-83A1-F6EECF244321}">
                <p14:modId xmlns:p14="http://schemas.microsoft.com/office/powerpoint/2010/main" val="60205693"/>
              </p:ext>
            </p:extLst>
          </p:nvPr>
        </p:nvGraphicFramePr>
        <p:xfrm>
          <a:off x="0" y="1158140"/>
          <a:ext cx="5424256" cy="3988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p:cNvSpPr>
            <a:spLocks noGrp="1"/>
          </p:cNvSpPr>
          <p:nvPr>
            <p:ph sz="quarter" idx="14"/>
          </p:nvPr>
        </p:nvSpPr>
        <p:spPr>
          <a:xfrm>
            <a:off x="5737649" y="1818540"/>
            <a:ext cx="5574807" cy="2506756"/>
          </a:xfrm>
        </p:spPr>
        <p:txBody>
          <a:bodyPr>
            <a:normAutofit/>
          </a:bodyPr>
          <a:lstStyle/>
          <a:p>
            <a:pPr marL="0" indent="0" algn="ctr">
              <a:buNone/>
            </a:pPr>
            <a:r>
              <a:rPr lang="en-US" sz="2400" dirty="0" smtClean="0">
                <a:cs typeface="Aharoni" panose="02010803020104030203" pitchFamily="2" charset="-79"/>
              </a:rPr>
              <a:t>Prior year </a:t>
            </a:r>
            <a:r>
              <a:rPr lang="en-US" sz="2400" dirty="0" smtClean="0">
                <a:solidFill>
                  <a:srgbClr val="C00000"/>
                </a:solidFill>
                <a:cs typeface="Aharoni" panose="02010803020104030203" pitchFamily="2" charset="-79"/>
              </a:rPr>
              <a:t>Evaluation</a:t>
            </a:r>
            <a:r>
              <a:rPr lang="en-US" sz="2400" dirty="0" smtClean="0">
                <a:cs typeface="Aharoni" panose="02010803020104030203" pitchFamily="2" charset="-79"/>
              </a:rPr>
              <a:t> drives current year </a:t>
            </a:r>
            <a:r>
              <a:rPr lang="en-US" sz="2400" dirty="0" smtClean="0">
                <a:solidFill>
                  <a:srgbClr val="C00000"/>
                </a:solidFill>
                <a:cs typeface="Aharoni" panose="02010803020104030203" pitchFamily="2" charset="-79"/>
              </a:rPr>
              <a:t>Planning</a:t>
            </a:r>
            <a:r>
              <a:rPr lang="en-US" sz="2400" dirty="0" smtClean="0">
                <a:cs typeface="Aharoni" panose="02010803020104030203" pitchFamily="2" charset="-79"/>
              </a:rPr>
              <a:t> to ensure efficient </a:t>
            </a:r>
            <a:r>
              <a:rPr lang="en-US" sz="2400" dirty="0" smtClean="0">
                <a:solidFill>
                  <a:srgbClr val="C00000"/>
                </a:solidFill>
                <a:cs typeface="Aharoni" panose="02010803020104030203" pitchFamily="2" charset="-79"/>
              </a:rPr>
              <a:t>Preparation</a:t>
            </a:r>
            <a:r>
              <a:rPr lang="en-US" sz="2400" dirty="0" smtClean="0">
                <a:cs typeface="Aharoni" panose="02010803020104030203" pitchFamily="2" charset="-79"/>
              </a:rPr>
              <a:t> of next year’s budget</a:t>
            </a:r>
            <a:endParaRPr lang="en-US" sz="2400" dirty="0">
              <a:cs typeface="Aharoni" panose="02010803020104030203" pitchFamily="2" charset="-79"/>
            </a:endParaRPr>
          </a:p>
        </p:txBody>
      </p:sp>
      <p:sp>
        <p:nvSpPr>
          <p:cNvPr id="7" name="Isosceles Triangle 6"/>
          <p:cNvSpPr/>
          <p:nvPr/>
        </p:nvSpPr>
        <p:spPr>
          <a:xfrm rot="5400000">
            <a:off x="21611260" y="9447859"/>
            <a:ext cx="1322070" cy="737211"/>
          </a:xfrm>
          <a:prstGeom prst="triangle">
            <a:avLst/>
          </a:prstGeom>
          <a:solidFill>
            <a:srgbClr val="950F0F"/>
          </a:solidFill>
          <a:ln>
            <a:solidFill>
              <a:srgbClr val="950F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33190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 y="0"/>
            <a:ext cx="10250832" cy="1158140"/>
          </a:xfrm>
        </p:spPr>
        <p:txBody>
          <a:bodyPr>
            <a:normAutofit/>
          </a:bodyPr>
          <a:lstStyle/>
          <a:p>
            <a:r>
              <a:rPr lang="en-US" sz="4800" dirty="0" smtClean="0"/>
              <a:t>Planning</a:t>
            </a:r>
            <a:endParaRPr lang="en-US" sz="4800" dirty="0"/>
          </a:p>
        </p:txBody>
      </p:sp>
      <p:graphicFrame>
        <p:nvGraphicFramePr>
          <p:cNvPr id="14" name="Content Placeholder 13"/>
          <p:cNvGraphicFramePr>
            <a:graphicFrameLocks noGrp="1"/>
          </p:cNvGraphicFramePr>
          <p:nvPr>
            <p:ph sz="quarter" idx="13"/>
            <p:extLst>
              <p:ext uri="{D42A27DB-BD31-4B8C-83A1-F6EECF244321}">
                <p14:modId xmlns:p14="http://schemas.microsoft.com/office/powerpoint/2010/main" val="1603088687"/>
              </p:ext>
            </p:extLst>
          </p:nvPr>
        </p:nvGraphicFramePr>
        <p:xfrm>
          <a:off x="0" y="1134414"/>
          <a:ext cx="5587307" cy="4217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p:cNvSpPr>
            <a:spLocks noGrp="1"/>
          </p:cNvSpPr>
          <p:nvPr>
            <p:ph sz="quarter" idx="14"/>
          </p:nvPr>
        </p:nvSpPr>
        <p:spPr>
          <a:xfrm>
            <a:off x="5114601" y="959806"/>
            <a:ext cx="6493200" cy="4183960"/>
          </a:xfrm>
        </p:spPr>
        <p:txBody>
          <a:bodyPr>
            <a:noAutofit/>
          </a:bodyPr>
          <a:lstStyle/>
          <a:p>
            <a:r>
              <a:rPr lang="en-US" sz="2400" b="1" dirty="0" smtClean="0">
                <a:cs typeface="Aharoni" panose="02010803020104030203" pitchFamily="2" charset="-79"/>
              </a:rPr>
              <a:t>What do we want to accomplish?</a:t>
            </a:r>
          </a:p>
          <a:p>
            <a:pPr lvl="1"/>
            <a:r>
              <a:rPr lang="en-US" sz="2400" dirty="0" smtClean="0">
                <a:cs typeface="Aharoni" panose="02010803020104030203" pitchFamily="2" charset="-79"/>
              </a:rPr>
              <a:t>Campus Needs</a:t>
            </a:r>
          </a:p>
          <a:p>
            <a:pPr lvl="1"/>
            <a:r>
              <a:rPr lang="en-US" sz="2400" dirty="0" smtClean="0">
                <a:cs typeface="Aharoni" panose="02010803020104030203" pitchFamily="2" charset="-79"/>
              </a:rPr>
              <a:t>District Goals</a:t>
            </a:r>
          </a:p>
          <a:p>
            <a:r>
              <a:rPr lang="en-US" sz="2400" b="1" dirty="0" smtClean="0">
                <a:cs typeface="Aharoni" panose="02010803020104030203" pitchFamily="2" charset="-79"/>
              </a:rPr>
              <a:t>How are we going to accomplish it?</a:t>
            </a:r>
          </a:p>
          <a:p>
            <a:pPr lvl="1"/>
            <a:r>
              <a:rPr lang="en-US" sz="2400" dirty="0" smtClean="0">
                <a:cs typeface="Aharoni" panose="02010803020104030203" pitchFamily="2" charset="-79"/>
              </a:rPr>
              <a:t>Communication &amp; Feedback</a:t>
            </a:r>
          </a:p>
          <a:p>
            <a:pPr lvl="1"/>
            <a:r>
              <a:rPr lang="en-US" sz="2400" dirty="0" smtClean="0">
                <a:cs typeface="Aharoni" panose="02010803020104030203" pitchFamily="2" charset="-79"/>
              </a:rPr>
              <a:t>Historical &amp; Current Information</a:t>
            </a:r>
          </a:p>
          <a:p>
            <a:pPr lvl="1"/>
            <a:r>
              <a:rPr lang="en-US" sz="2400" dirty="0" smtClean="0">
                <a:cs typeface="Aharoni" panose="02010803020104030203" pitchFamily="2" charset="-79"/>
              </a:rPr>
              <a:t>Define Goals &amp; Objectives</a:t>
            </a:r>
          </a:p>
          <a:p>
            <a:pPr lvl="1"/>
            <a:r>
              <a:rPr lang="en-US" sz="2400" dirty="0" smtClean="0">
                <a:cs typeface="Aharoni" panose="02010803020104030203" pitchFamily="2" charset="-79"/>
              </a:rPr>
              <a:t>Prioritize</a:t>
            </a:r>
          </a:p>
        </p:txBody>
      </p:sp>
      <p:sp>
        <p:nvSpPr>
          <p:cNvPr id="7" name="Isosceles Triangle 6"/>
          <p:cNvSpPr/>
          <p:nvPr/>
        </p:nvSpPr>
        <p:spPr>
          <a:xfrm rot="5400000">
            <a:off x="21611260" y="9447859"/>
            <a:ext cx="1322070" cy="737211"/>
          </a:xfrm>
          <a:prstGeom prst="triangle">
            <a:avLst/>
          </a:prstGeom>
          <a:solidFill>
            <a:srgbClr val="950F0F"/>
          </a:solidFill>
          <a:ln>
            <a:solidFill>
              <a:srgbClr val="950F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37758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additive="base">
                                        <p:cTn id="2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 calcmode="lin" valueType="num">
                                      <p:cBhvr additive="base">
                                        <p:cTn id="3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 calcmode="lin" valueType="num">
                                      <p:cBhvr additive="base">
                                        <p:cTn id="36"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 calcmode="lin" valueType="num">
                                      <p:cBhvr additive="base">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xEl>
                                              <p:pRg st="6" end="6"/>
                                            </p:txEl>
                                          </p:spTgt>
                                        </p:tgtEl>
                                        <p:attrNameLst>
                                          <p:attrName>style.visibility</p:attrName>
                                        </p:attrNameLst>
                                      </p:cBhvr>
                                      <p:to>
                                        <p:strVal val="visible"/>
                                      </p:to>
                                    </p:set>
                                    <p:anim calcmode="lin" valueType="num">
                                      <p:cBhvr additive="base">
                                        <p:cTn id="44"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xEl>
                                              <p:pRg st="7" end="7"/>
                                            </p:txEl>
                                          </p:spTgt>
                                        </p:tgtEl>
                                        <p:attrNameLst>
                                          <p:attrName>style.visibility</p:attrName>
                                        </p:attrNameLst>
                                      </p:cBhvr>
                                      <p:to>
                                        <p:strVal val="visible"/>
                                      </p:to>
                                    </p:set>
                                    <p:anim calcmode="lin" valueType="num">
                                      <p:cBhvr additive="base">
                                        <p:cTn id="48"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0"/>
            <a:ext cx="10263532" cy="1158140"/>
          </a:xfrm>
        </p:spPr>
        <p:txBody>
          <a:bodyPr>
            <a:normAutofit/>
          </a:bodyPr>
          <a:lstStyle/>
          <a:p>
            <a:r>
              <a:rPr lang="en-US" sz="4800" dirty="0" smtClean="0"/>
              <a:t>Preparation</a:t>
            </a:r>
            <a:endParaRPr lang="en-US" sz="4800" dirty="0"/>
          </a:p>
        </p:txBody>
      </p:sp>
      <p:graphicFrame>
        <p:nvGraphicFramePr>
          <p:cNvPr id="14" name="Content Placeholder 13"/>
          <p:cNvGraphicFramePr>
            <a:graphicFrameLocks noGrp="1"/>
          </p:cNvGraphicFramePr>
          <p:nvPr>
            <p:ph sz="quarter" idx="13"/>
            <p:extLst>
              <p:ext uri="{D42A27DB-BD31-4B8C-83A1-F6EECF244321}">
                <p14:modId xmlns:p14="http://schemas.microsoft.com/office/powerpoint/2010/main" val="4264181180"/>
              </p:ext>
            </p:extLst>
          </p:nvPr>
        </p:nvGraphicFramePr>
        <p:xfrm>
          <a:off x="0" y="1158140"/>
          <a:ext cx="5676084" cy="4217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p:cNvSpPr>
            <a:spLocks noGrp="1"/>
          </p:cNvSpPr>
          <p:nvPr>
            <p:ph sz="quarter" idx="14"/>
          </p:nvPr>
        </p:nvSpPr>
        <p:spPr>
          <a:xfrm>
            <a:off x="5883644" y="1158140"/>
            <a:ext cx="5625189" cy="2963010"/>
          </a:xfrm>
        </p:spPr>
        <p:txBody>
          <a:bodyPr>
            <a:normAutofit/>
          </a:bodyPr>
          <a:lstStyle/>
          <a:p>
            <a:pPr marL="0" indent="0">
              <a:buNone/>
            </a:pPr>
            <a:r>
              <a:rPr lang="en-US" sz="2800" b="1" dirty="0" smtClean="0">
                <a:cs typeface="Aharoni" panose="02010803020104030203" pitchFamily="2" charset="-79"/>
              </a:rPr>
              <a:t>Preparation consists of:</a:t>
            </a:r>
          </a:p>
          <a:p>
            <a:pPr lvl="1"/>
            <a:r>
              <a:rPr lang="en-US" sz="2400" dirty="0" smtClean="0">
                <a:cs typeface="Aharoni" panose="02010803020104030203" pitchFamily="2" charset="-79"/>
              </a:rPr>
              <a:t>Allocate Budget Resources</a:t>
            </a:r>
          </a:p>
          <a:p>
            <a:pPr lvl="2"/>
            <a:r>
              <a:rPr lang="en-US" sz="2200" dirty="0" smtClean="0">
                <a:cs typeface="Aharoni" panose="02010803020104030203" pitchFamily="2" charset="-79"/>
              </a:rPr>
              <a:t>Campus Needs</a:t>
            </a:r>
          </a:p>
          <a:p>
            <a:pPr lvl="2"/>
            <a:r>
              <a:rPr lang="en-US" sz="2200" dirty="0" smtClean="0">
                <a:cs typeface="Aharoni" panose="02010803020104030203" pitchFamily="2" charset="-79"/>
              </a:rPr>
              <a:t>District Goals</a:t>
            </a:r>
          </a:p>
          <a:p>
            <a:pPr lvl="1"/>
            <a:r>
              <a:rPr lang="en-US" sz="2400" dirty="0" smtClean="0">
                <a:cs typeface="Aharoni" panose="02010803020104030203" pitchFamily="2" charset="-79"/>
              </a:rPr>
              <a:t>Board Approval &amp; Adoption</a:t>
            </a:r>
          </a:p>
        </p:txBody>
      </p:sp>
      <p:sp>
        <p:nvSpPr>
          <p:cNvPr id="7" name="Isosceles Triangle 6"/>
          <p:cNvSpPr/>
          <p:nvPr/>
        </p:nvSpPr>
        <p:spPr>
          <a:xfrm rot="5400000">
            <a:off x="21611260" y="9447859"/>
            <a:ext cx="1322070" cy="737211"/>
          </a:xfrm>
          <a:prstGeom prst="triangle">
            <a:avLst/>
          </a:prstGeom>
          <a:solidFill>
            <a:srgbClr val="950F0F"/>
          </a:solidFill>
          <a:ln>
            <a:solidFill>
              <a:srgbClr val="950F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9081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additive="base">
                                        <p:cTn id="2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 calcmode="lin" valueType="num">
                                      <p:cBhvr additive="base">
                                        <p:cTn id="30"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xEl>
                                              <p:pRg st="4" end="4"/>
                                            </p:txEl>
                                          </p:spTgt>
                                        </p:tgtEl>
                                        <p:attrNameLst>
                                          <p:attrName>style.visibility</p:attrName>
                                        </p:attrNameLst>
                                      </p:cBhvr>
                                      <p:to>
                                        <p:strVal val="visible"/>
                                      </p:to>
                                    </p:set>
                                    <p:anim calcmode="lin" valueType="num">
                                      <p:cBhvr additive="base">
                                        <p:cTn id="34"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10288932" cy="1158140"/>
          </a:xfrm>
        </p:spPr>
        <p:txBody>
          <a:bodyPr>
            <a:normAutofit/>
          </a:bodyPr>
          <a:lstStyle/>
          <a:p>
            <a:r>
              <a:rPr lang="en-US" sz="4800" dirty="0" smtClean="0"/>
              <a:t>Evaluation</a:t>
            </a:r>
            <a:endParaRPr lang="en-US" sz="4800" dirty="0"/>
          </a:p>
        </p:txBody>
      </p:sp>
      <p:graphicFrame>
        <p:nvGraphicFramePr>
          <p:cNvPr id="14" name="Content Placeholder 13"/>
          <p:cNvGraphicFramePr>
            <a:graphicFrameLocks noGrp="1"/>
          </p:cNvGraphicFramePr>
          <p:nvPr>
            <p:ph sz="quarter" idx="13"/>
            <p:extLst>
              <p:ext uri="{D42A27DB-BD31-4B8C-83A1-F6EECF244321}">
                <p14:modId xmlns:p14="http://schemas.microsoft.com/office/powerpoint/2010/main" val="3276420112"/>
              </p:ext>
            </p:extLst>
          </p:nvPr>
        </p:nvGraphicFramePr>
        <p:xfrm>
          <a:off x="0" y="1158140"/>
          <a:ext cx="5667206" cy="4217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p:cNvSpPr>
            <a:spLocks noGrp="1"/>
          </p:cNvSpPr>
          <p:nvPr>
            <p:ph sz="quarter" idx="14"/>
          </p:nvPr>
        </p:nvSpPr>
        <p:spPr>
          <a:xfrm>
            <a:off x="5416550" y="1158140"/>
            <a:ext cx="6216711" cy="4328260"/>
          </a:xfrm>
        </p:spPr>
        <p:txBody>
          <a:bodyPr>
            <a:noAutofit/>
          </a:bodyPr>
          <a:lstStyle/>
          <a:p>
            <a:r>
              <a:rPr lang="en-US" sz="2400" b="1" dirty="0" smtClean="0">
                <a:cs typeface="Aharoni" panose="02010803020104030203" pitchFamily="2" charset="-79"/>
              </a:rPr>
              <a:t>What were the outcomes?</a:t>
            </a:r>
          </a:p>
          <a:p>
            <a:pPr lvl="2"/>
            <a:r>
              <a:rPr lang="en-US" sz="2400" dirty="0" smtClean="0">
                <a:cs typeface="Aharoni" panose="02010803020104030203" pitchFamily="2" charset="-79"/>
              </a:rPr>
              <a:t>Effectiveness of Budget</a:t>
            </a:r>
          </a:p>
          <a:p>
            <a:pPr lvl="2"/>
            <a:r>
              <a:rPr lang="en-US" sz="2400" dirty="0" smtClean="0">
                <a:cs typeface="Aharoni" panose="02010803020104030203" pitchFamily="2" charset="-79"/>
              </a:rPr>
              <a:t>Budget Changes &amp; Amendments</a:t>
            </a:r>
          </a:p>
          <a:p>
            <a:r>
              <a:rPr lang="en-US" sz="2400" b="1" dirty="0" smtClean="0">
                <a:cs typeface="Aharoni" panose="02010803020104030203" pitchFamily="2" charset="-79"/>
              </a:rPr>
              <a:t>Were district goals met?</a:t>
            </a:r>
          </a:p>
          <a:p>
            <a:pPr lvl="2"/>
            <a:r>
              <a:rPr lang="en-US" sz="2400" dirty="0" smtClean="0">
                <a:cs typeface="Aharoni" panose="02010803020104030203" pitchFamily="2" charset="-79"/>
              </a:rPr>
              <a:t>Examine how funds were expended</a:t>
            </a:r>
          </a:p>
          <a:p>
            <a:pPr lvl="2"/>
            <a:r>
              <a:rPr lang="en-US" sz="2400" dirty="0" smtClean="0">
                <a:cs typeface="Aharoni" panose="02010803020104030203" pitchFamily="2" charset="-79"/>
              </a:rPr>
              <a:t>Drives next year’s planning phase</a:t>
            </a:r>
          </a:p>
        </p:txBody>
      </p:sp>
      <p:sp>
        <p:nvSpPr>
          <p:cNvPr id="7" name="Isosceles Triangle 6"/>
          <p:cNvSpPr/>
          <p:nvPr/>
        </p:nvSpPr>
        <p:spPr>
          <a:xfrm rot="5400000">
            <a:off x="21611260" y="9447859"/>
            <a:ext cx="1322070" cy="737211"/>
          </a:xfrm>
          <a:prstGeom prst="triangle">
            <a:avLst/>
          </a:prstGeom>
          <a:solidFill>
            <a:srgbClr val="950F0F"/>
          </a:solidFill>
          <a:ln>
            <a:solidFill>
              <a:srgbClr val="950F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344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additive="base">
                                        <p:cTn id="2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additive="base">
                                        <p:cTn id="2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 calcmode="lin" valueType="num">
                                      <p:cBhvr additive="base">
                                        <p:cTn id="3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 calcmode="lin" valueType="num">
                                      <p:cBhvr additive="base">
                                        <p:cTn id="36"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 calcmode="lin" valueType="num">
                                      <p:cBhvr additive="base">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P spid="1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2">
      <a:dk1>
        <a:sysClr val="windowText" lastClr="000000"/>
      </a:dk1>
      <a:lt1>
        <a:sysClr val="window" lastClr="FFFFFF"/>
      </a:lt1>
      <a:dk2>
        <a:srgbClr val="580A09"/>
      </a:dk2>
      <a:lt2>
        <a:srgbClr val="EBEBEB"/>
      </a:lt2>
      <a:accent1>
        <a:srgbClr val="B58E15"/>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ll Arial">
      <a:majorFont>
        <a:latin typeface="Arial"/>
        <a:ea typeface=""/>
        <a:cs typeface=""/>
      </a:majorFont>
      <a:minorFont>
        <a:latin typeface="Arial"/>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1103</TotalTime>
  <Words>1058</Words>
  <Application>Microsoft Office PowerPoint</Application>
  <PresentationFormat>Widescreen</PresentationFormat>
  <Paragraphs>209</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Aharoni</vt:lpstr>
      <vt:lpstr>Arial</vt:lpstr>
      <vt:lpstr>Calibri</vt:lpstr>
      <vt:lpstr>Main Event</vt:lpstr>
      <vt:lpstr>Donna independent school district</vt:lpstr>
      <vt:lpstr>agenda</vt:lpstr>
      <vt:lpstr>Purpose &amp; scope</vt:lpstr>
      <vt:lpstr>Budget committee </vt:lpstr>
      <vt:lpstr>Budget committee </vt:lpstr>
      <vt:lpstr>Budget process overview</vt:lpstr>
      <vt:lpstr>Planning</vt:lpstr>
      <vt:lpstr>Preparation</vt:lpstr>
      <vt:lpstr>Evaluation</vt:lpstr>
      <vt:lpstr>Evaluation: fy 2017 REVENUES</vt:lpstr>
      <vt:lpstr>Evaluation: fy 2017 REVENUES (continued)</vt:lpstr>
      <vt:lpstr>Evaluation: fy 2017 expenditures payroll cost</vt:lpstr>
      <vt:lpstr>Evaluation: fy 2017 expenditures other cost</vt:lpstr>
      <vt:lpstr>Planning: District Improvement Plan</vt:lpstr>
      <vt:lpstr>Planning: 2018 district goals</vt:lpstr>
      <vt:lpstr>Comprehensive needs assessment</vt:lpstr>
      <vt:lpstr>Comprehensive needs assessment</vt:lpstr>
      <vt:lpstr>ADA PROJECTIONS</vt:lpstr>
      <vt:lpstr>Budget calendar: Major Activities</vt:lpstr>
      <vt:lpstr>Budget calendar: upcoming activities</vt:lpstr>
      <vt:lpstr>Campus On-site visits</vt:lpstr>
      <vt:lpstr>Campus On-site visits</vt:lpstr>
      <vt:lpstr>Next meeting</vt:lpstr>
      <vt:lpstr>Question &amp;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Donna independent school district</dc:title>
  <dc:creator>NYDIA E. RODRIGUEZ</dc:creator>
  <cp:lastModifiedBy>MARIA E. GONZALES</cp:lastModifiedBy>
  <cp:revision>92</cp:revision>
  <cp:lastPrinted>2017-03-22T19:22:24Z</cp:lastPrinted>
  <dcterms:created xsi:type="dcterms:W3CDTF">2017-03-10T21:49:25Z</dcterms:created>
  <dcterms:modified xsi:type="dcterms:W3CDTF">2020-06-18T22:21:24Z</dcterms:modified>
</cp:coreProperties>
</file>