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1"/>
  </p:notesMasterIdLst>
  <p:handoutMasterIdLst>
    <p:handoutMasterId r:id="rId42"/>
  </p:handoutMasterIdLst>
  <p:sldIdLst>
    <p:sldId id="256" r:id="rId2"/>
    <p:sldId id="277" r:id="rId3"/>
    <p:sldId id="266" r:id="rId4"/>
    <p:sldId id="303" r:id="rId5"/>
    <p:sldId id="304" r:id="rId6"/>
    <p:sldId id="289" r:id="rId7"/>
    <p:sldId id="288" r:id="rId8"/>
    <p:sldId id="331" r:id="rId9"/>
    <p:sldId id="301" r:id="rId10"/>
    <p:sldId id="323" r:id="rId11"/>
    <p:sldId id="307" r:id="rId12"/>
    <p:sldId id="311" r:id="rId13"/>
    <p:sldId id="341" r:id="rId14"/>
    <p:sldId id="342" r:id="rId15"/>
    <p:sldId id="338" r:id="rId16"/>
    <p:sldId id="268" r:id="rId17"/>
    <p:sldId id="280" r:id="rId18"/>
    <p:sldId id="340" r:id="rId19"/>
    <p:sldId id="293" r:id="rId20"/>
    <p:sldId id="328" r:id="rId21"/>
    <p:sldId id="332" r:id="rId22"/>
    <p:sldId id="334" r:id="rId23"/>
    <p:sldId id="333" r:id="rId24"/>
    <p:sldId id="336" r:id="rId25"/>
    <p:sldId id="322" r:id="rId26"/>
    <p:sldId id="350" r:id="rId27"/>
    <p:sldId id="351" r:id="rId28"/>
    <p:sldId id="352" r:id="rId29"/>
    <p:sldId id="349" r:id="rId30"/>
    <p:sldId id="353" r:id="rId31"/>
    <p:sldId id="354" r:id="rId32"/>
    <p:sldId id="355" r:id="rId33"/>
    <p:sldId id="356" r:id="rId34"/>
    <p:sldId id="285" r:id="rId35"/>
    <p:sldId id="316" r:id="rId36"/>
    <p:sldId id="357" r:id="rId37"/>
    <p:sldId id="327" r:id="rId38"/>
    <p:sldId id="317" r:id="rId39"/>
    <p:sldId id="282" r:id="rId40"/>
  </p:sldIdLst>
  <p:sldSz cx="9144000" cy="5143500" type="screen16x9"/>
  <p:notesSz cx="7010400" cy="9296400"/>
  <p:embeddedFontLst>
    <p:embeddedFont>
      <p:font typeface="Arial Narrow" panose="020B0606020202030204" pitchFamily="34" charset="0"/>
      <p:regular r:id="rId43"/>
      <p:bold r:id="rId44"/>
      <p:italic r:id="rId45"/>
      <p:boldItalic r:id="rId46"/>
    </p:embeddedFont>
    <p:embeddedFont>
      <p:font typeface="Calibri" panose="020F0502020204030204" pitchFamily="34" charset="0"/>
      <p:regular r:id="rId47"/>
      <p:bold r:id="rId48"/>
      <p:italic r:id="rId49"/>
      <p:boldItalic r:id="rId50"/>
    </p:embeddedFont>
    <p:embeddedFont>
      <p:font typeface="Merriweather" panose="00000500000000000000" pitchFamily="2" charset="0"/>
      <p:regular r:id="rId51"/>
      <p:bold r:id="rId52"/>
      <p:italic r:id="rId53"/>
      <p:boldItalic r:id="rId54"/>
    </p:embeddedFont>
    <p:embeddedFont>
      <p:font typeface="Permanent Marker" panose="020B0604020202020204" charset="0"/>
      <p:regular r:id="rId55"/>
    </p:embeddedFont>
    <p:embeddedFont>
      <p:font typeface="Raleway" pitchFamily="2" charset="0"/>
      <p:regular r:id="rId56"/>
      <p:bold r:id="rId57"/>
      <p:italic r:id="rId58"/>
      <p:boldItalic r:id="rId59"/>
    </p:embeddedFont>
    <p:embeddedFont>
      <p:font typeface="Roboto" panose="02000000000000000000" pitchFamily="2" charset="0"/>
      <p:regular r:id="rId60"/>
      <p:bold r:id="rId61"/>
      <p:italic r:id="rId62"/>
      <p:boldItalic r:id="rId6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zanneblake" initials="s" lastIdx="2" clrIdx="0">
    <p:extLst>
      <p:ext uri="{19B8F6BF-5375-455C-9EA6-DF929625EA0E}">
        <p15:presenceInfo xmlns:p15="http://schemas.microsoft.com/office/powerpoint/2012/main" userId="S-1-5-21-1480115782-2586463595-3365633577-1950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0000"/>
    <a:srgbClr val="660033"/>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613" autoAdjust="0"/>
    <p:restoredTop sz="86293" autoAdjust="0"/>
  </p:normalViewPr>
  <p:slideViewPr>
    <p:cSldViewPr snapToGrid="0">
      <p:cViewPr varScale="1">
        <p:scale>
          <a:sx n="96" d="100"/>
          <a:sy n="96" d="100"/>
        </p:scale>
        <p:origin x="72" y="59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63" Type="http://schemas.openxmlformats.org/officeDocument/2006/relationships/font" Target="fonts/font21.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font" Target="fonts/font16.fntdata"/><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19.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64"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font" Target="fonts/font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59" Type="http://schemas.openxmlformats.org/officeDocument/2006/relationships/font" Target="fonts/font17.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font" Target="fonts/font12.fntdata"/><Relationship Id="rId62"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 Id="rId57" Type="http://schemas.openxmlformats.org/officeDocument/2006/relationships/font" Target="fonts/font15.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font" Target="fonts/font18.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blak\Downloads\5%20year%20Budget%20%20%20Information.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6-year Budget Comparison by Fund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523986487170301"/>
          <c:y val="0.1635025640367031"/>
          <c:w val="0.80647182769320447"/>
          <c:h val="0.68162936850239642"/>
        </c:manualLayout>
      </c:layout>
      <c:barChart>
        <c:barDir val="col"/>
        <c:grouping val="stacked"/>
        <c:varyColors val="0"/>
        <c:ser>
          <c:idx val="0"/>
          <c:order val="0"/>
          <c:tx>
            <c:strRef>
              <c:f>Sheet2!$A$4</c:f>
              <c:strCache>
                <c:ptCount val="1"/>
                <c:pt idx="0">
                  <c:v>Education</c:v>
                </c:pt>
              </c:strCache>
            </c:strRef>
          </c:tx>
          <c:spPr>
            <a:solidFill>
              <a:schemeClr val="accent1">
                <a:lumMod val="75000"/>
                <a:lumOff val="25000"/>
              </a:schemeClr>
            </a:solidFill>
            <a:ln>
              <a:solidFill>
                <a:srgbClr val="0070C0"/>
              </a:solidFill>
            </a:ln>
            <a:effectLst/>
          </c:spPr>
          <c:invertIfNegative val="0"/>
          <c:cat>
            <c:numRef>
              <c:f>Sheet2!$B$2:$F$2</c:f>
              <c:numCache>
                <c:formatCode>General</c:formatCode>
                <c:ptCount val="5"/>
                <c:pt idx="0">
                  <c:v>2022</c:v>
                </c:pt>
                <c:pt idx="1">
                  <c:v>2023</c:v>
                </c:pt>
                <c:pt idx="2">
                  <c:v>2024</c:v>
                </c:pt>
                <c:pt idx="3">
                  <c:v>2025</c:v>
                </c:pt>
                <c:pt idx="4">
                  <c:v>2026</c:v>
                </c:pt>
              </c:numCache>
            </c:numRef>
          </c:cat>
          <c:val>
            <c:numRef>
              <c:f>Sheet2!$B$4:$F$4</c:f>
              <c:numCache>
                <c:formatCode>"$"#,##0</c:formatCode>
                <c:ptCount val="5"/>
                <c:pt idx="0">
                  <c:v>13112600</c:v>
                </c:pt>
                <c:pt idx="1">
                  <c:v>12705591</c:v>
                </c:pt>
                <c:pt idx="2">
                  <c:v>12863800</c:v>
                </c:pt>
                <c:pt idx="3">
                  <c:v>15121716</c:v>
                </c:pt>
                <c:pt idx="4">
                  <c:v>12420747</c:v>
                </c:pt>
              </c:numCache>
            </c:numRef>
          </c:val>
          <c:extLst>
            <c:ext xmlns:c16="http://schemas.microsoft.com/office/drawing/2014/chart" uri="{C3380CC4-5D6E-409C-BE32-E72D297353CC}">
              <c16:uniqueId val="{00000000-FA49-45BD-9F98-36ADC90D6FAC}"/>
            </c:ext>
          </c:extLst>
        </c:ser>
        <c:ser>
          <c:idx val="1"/>
          <c:order val="1"/>
          <c:tx>
            <c:strRef>
              <c:f>Sheet2!$A$5</c:f>
              <c:strCache>
                <c:ptCount val="1"/>
                <c:pt idx="0">
                  <c:v>Debt Service</c:v>
                </c:pt>
              </c:strCache>
            </c:strRef>
          </c:tx>
          <c:spPr>
            <a:solidFill>
              <a:srgbClr val="92D050"/>
            </a:solidFill>
            <a:ln>
              <a:noFill/>
            </a:ln>
            <a:effectLst/>
          </c:spPr>
          <c:invertIfNegative val="0"/>
          <c:cat>
            <c:numRef>
              <c:f>Sheet2!$B$2:$F$2</c:f>
              <c:numCache>
                <c:formatCode>General</c:formatCode>
                <c:ptCount val="5"/>
                <c:pt idx="0">
                  <c:v>2022</c:v>
                </c:pt>
                <c:pt idx="1">
                  <c:v>2023</c:v>
                </c:pt>
                <c:pt idx="2">
                  <c:v>2024</c:v>
                </c:pt>
                <c:pt idx="3">
                  <c:v>2025</c:v>
                </c:pt>
                <c:pt idx="4">
                  <c:v>2026</c:v>
                </c:pt>
              </c:numCache>
            </c:numRef>
          </c:cat>
          <c:val>
            <c:numRef>
              <c:f>Sheet2!$B$5:$F$5</c:f>
              <c:numCache>
                <c:formatCode>"$"#,##0</c:formatCode>
                <c:ptCount val="5"/>
                <c:pt idx="0">
                  <c:v>1728224</c:v>
                </c:pt>
                <c:pt idx="1">
                  <c:v>1728503</c:v>
                </c:pt>
                <c:pt idx="2">
                  <c:v>1700650</c:v>
                </c:pt>
                <c:pt idx="3">
                  <c:v>1994525</c:v>
                </c:pt>
                <c:pt idx="4">
                  <c:v>2051650</c:v>
                </c:pt>
              </c:numCache>
            </c:numRef>
          </c:val>
          <c:extLst>
            <c:ext xmlns:c16="http://schemas.microsoft.com/office/drawing/2014/chart" uri="{C3380CC4-5D6E-409C-BE32-E72D297353CC}">
              <c16:uniqueId val="{00000001-FA49-45BD-9F98-36ADC90D6FAC}"/>
            </c:ext>
          </c:extLst>
        </c:ser>
        <c:ser>
          <c:idx val="2"/>
          <c:order val="2"/>
          <c:tx>
            <c:strRef>
              <c:f>Sheet2!$A$6</c:f>
              <c:strCache>
                <c:ptCount val="1"/>
                <c:pt idx="0">
                  <c:v>Operations</c:v>
                </c:pt>
              </c:strCache>
            </c:strRef>
          </c:tx>
          <c:spPr>
            <a:solidFill>
              <a:srgbClr val="FF6600">
                <a:alpha val="74902"/>
              </a:srgbClr>
            </a:solidFill>
            <a:ln>
              <a:noFill/>
            </a:ln>
            <a:effectLst/>
          </c:spPr>
          <c:invertIfNegative val="0"/>
          <c:cat>
            <c:numRef>
              <c:f>Sheet2!$B$2:$F$2</c:f>
              <c:numCache>
                <c:formatCode>General</c:formatCode>
                <c:ptCount val="5"/>
                <c:pt idx="0">
                  <c:v>2022</c:v>
                </c:pt>
                <c:pt idx="1">
                  <c:v>2023</c:v>
                </c:pt>
                <c:pt idx="2">
                  <c:v>2024</c:v>
                </c:pt>
                <c:pt idx="3">
                  <c:v>2025</c:v>
                </c:pt>
                <c:pt idx="4">
                  <c:v>2026</c:v>
                </c:pt>
              </c:numCache>
            </c:numRef>
          </c:cat>
          <c:val>
            <c:numRef>
              <c:f>Sheet2!$B$6:$F$6</c:f>
              <c:numCache>
                <c:formatCode>"$"#,##0</c:formatCode>
                <c:ptCount val="5"/>
                <c:pt idx="0">
                  <c:v>6767222</c:v>
                </c:pt>
                <c:pt idx="1">
                  <c:v>6946853</c:v>
                </c:pt>
                <c:pt idx="2">
                  <c:v>7213108</c:v>
                </c:pt>
                <c:pt idx="3">
                  <c:v>7509430</c:v>
                </c:pt>
                <c:pt idx="4">
                  <c:v>7966465</c:v>
                </c:pt>
              </c:numCache>
            </c:numRef>
          </c:val>
          <c:extLst>
            <c:ext xmlns:c16="http://schemas.microsoft.com/office/drawing/2014/chart" uri="{C3380CC4-5D6E-409C-BE32-E72D297353CC}">
              <c16:uniqueId val="{00000002-FA49-45BD-9F98-36ADC90D6FAC}"/>
            </c:ext>
          </c:extLst>
        </c:ser>
        <c:dLbls>
          <c:showLegendKey val="0"/>
          <c:showVal val="0"/>
          <c:showCatName val="0"/>
          <c:showSerName val="0"/>
          <c:showPercent val="0"/>
          <c:showBubbleSize val="0"/>
        </c:dLbls>
        <c:gapWidth val="150"/>
        <c:overlap val="100"/>
        <c:axId val="342656528"/>
        <c:axId val="342657008"/>
      </c:barChart>
      <c:catAx>
        <c:axId val="34265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2657008"/>
        <c:crosses val="autoZero"/>
        <c:auto val="1"/>
        <c:lblAlgn val="ctr"/>
        <c:lblOffset val="100"/>
        <c:noMultiLvlLbl val="0"/>
      </c:catAx>
      <c:valAx>
        <c:axId val="342657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265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0.51381</cdr:x>
      <cdr:y>0.28309</cdr:y>
    </cdr:from>
    <cdr:to>
      <cdr:x>0.60497</cdr:x>
      <cdr:y>0.34565</cdr:y>
    </cdr:to>
    <cdr:sp macro="" textlink="">
      <cdr:nvSpPr>
        <cdr:cNvPr id="2" name="TextBox 1">
          <a:extLst xmlns:a="http://schemas.openxmlformats.org/drawingml/2006/main">
            <a:ext uri="{FF2B5EF4-FFF2-40B4-BE49-F238E27FC236}">
              <a16:creationId xmlns:a16="http://schemas.microsoft.com/office/drawing/2014/main" id="{0EC6AEDB-E29C-9D01-FB1F-CCEE97BF9C1A}"/>
            </a:ext>
          </a:extLst>
        </cdr:cNvPr>
        <cdr:cNvSpPr txBox="1"/>
      </cdr:nvSpPr>
      <cdr:spPr>
        <a:xfrm xmlns:a="http://schemas.openxmlformats.org/drawingml/2006/main">
          <a:off x="2538483" y="903739"/>
          <a:ext cx="450377" cy="19972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0.40746</cdr:x>
      <cdr:y>0.35679</cdr:y>
    </cdr:from>
    <cdr:to>
      <cdr:x>0.59254</cdr:x>
      <cdr:y>0.64321</cdr:y>
    </cdr:to>
    <cdr:sp macro="" textlink="">
      <cdr:nvSpPr>
        <cdr:cNvPr id="3" name="TextBox 2">
          <a:extLst xmlns:a="http://schemas.openxmlformats.org/drawingml/2006/main">
            <a:ext uri="{FF2B5EF4-FFF2-40B4-BE49-F238E27FC236}">
              <a16:creationId xmlns:a16="http://schemas.microsoft.com/office/drawing/2014/main" id="{1FD68624-125E-953D-D38E-F085AA49A4BC}"/>
            </a:ext>
          </a:extLst>
        </cdr:cNvPr>
        <cdr:cNvSpPr txBox="1"/>
      </cdr:nvSpPr>
      <cdr:spPr>
        <a:xfrm xmlns:a="http://schemas.openxmlformats.org/drawingml/2006/main">
          <a:off x="2013045" y="1139013"/>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0.51036</cdr:x>
      <cdr:y>0.28969</cdr:y>
    </cdr:from>
    <cdr:to>
      <cdr:x>0.62086</cdr:x>
      <cdr:y>0.35718</cdr:y>
    </cdr:to>
    <cdr:sp macro="" textlink="">
      <cdr:nvSpPr>
        <cdr:cNvPr id="4" name="TextBox 3">
          <a:extLst xmlns:a="http://schemas.openxmlformats.org/drawingml/2006/main">
            <a:ext uri="{FF2B5EF4-FFF2-40B4-BE49-F238E27FC236}">
              <a16:creationId xmlns:a16="http://schemas.microsoft.com/office/drawing/2014/main" id="{A52FB31F-1571-3CB2-1718-198F3D8123D6}"/>
            </a:ext>
          </a:extLst>
        </cdr:cNvPr>
        <cdr:cNvSpPr txBox="1"/>
      </cdr:nvSpPr>
      <cdr:spPr>
        <a:xfrm xmlns:a="http://schemas.openxmlformats.org/drawingml/2006/main">
          <a:off x="2521424" y="924818"/>
          <a:ext cx="545911" cy="21544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800" kern="1200" dirty="0">
              <a:latin typeface="Arial "/>
            </a:rPr>
            <a:t>1.1222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C71A356-0146-4887-918F-83E2CDEE4609}" type="datetimeFigureOut">
              <a:rPr lang="en-US" smtClean="0"/>
              <a:t>3/9/2026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008309E-0186-4DAA-87D0-478AB41210DB}" type="slidenum">
              <a:rPr lang="en-US" smtClean="0"/>
              <a:t>‹#›</a:t>
            </a:fld>
            <a:endParaRPr lang="en-US"/>
          </a:p>
        </p:txBody>
      </p:sp>
    </p:spTree>
    <p:extLst>
      <p:ext uri="{BB962C8B-B14F-4D97-AF65-F5344CB8AC3E}">
        <p14:creationId xmlns:p14="http://schemas.microsoft.com/office/powerpoint/2010/main" val="20066162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cb9a0b074_1_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cb9a0b074_1_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0a2cb7f747_1_40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0a2cb7f747_1_407: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323675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3c679fc334_1_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23c679fc334_1_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3c679fc334_1_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23c679fc334_1_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1366161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3c679fc334_1_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23c679fc334_1_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447279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a:t>Show Bus Routes</a:t>
            </a:r>
            <a:endParaRPr lang="en-US" dirty="0"/>
          </a:p>
        </p:txBody>
      </p:sp>
    </p:spTree>
    <p:extLst>
      <p:ext uri="{BB962C8B-B14F-4D97-AF65-F5344CB8AC3E}">
        <p14:creationId xmlns:p14="http://schemas.microsoft.com/office/powerpoint/2010/main" val="831021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0a2cb7f747_1_40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0a2cb7f747_1_407: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185266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3c679fc334_1_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23c679fc334_1_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2026 thru 2031 projected annual ADM with 2% decrease</a:t>
            </a:r>
          </a:p>
          <a:p>
            <a:pPr marL="0" indent="0">
              <a:buNone/>
            </a:pPr>
            <a:r>
              <a:rPr lang="en-US" dirty="0"/>
              <a:t>Dec 2014 – Frank E </a:t>
            </a:r>
            <a:r>
              <a:rPr lang="en-US" dirty="0" err="1"/>
              <a:t>Ratts</a:t>
            </a:r>
            <a:r>
              <a:rPr lang="en-US" dirty="0"/>
              <a:t> Generating Station closed; demolition of the facility in late 2016 – early 2017 also impacted local AV</a:t>
            </a:r>
          </a:p>
          <a:p>
            <a:pPr marL="0" indent="0">
              <a:buNone/>
            </a:pPr>
            <a:r>
              <a:rPr lang="en-US" dirty="0" err="1"/>
              <a:t>Otwell</a:t>
            </a:r>
            <a:r>
              <a:rPr lang="en-US" dirty="0"/>
              <a:t> Elem – 120 students; closed in June 2016; community was upset and proceeded to form a charter school</a:t>
            </a:r>
          </a:p>
          <a:p>
            <a:pPr marL="0" indent="0">
              <a:buNone/>
            </a:pPr>
            <a:r>
              <a:rPr lang="en-US" dirty="0"/>
              <a:t>AES information  - # employees, 4 units</a:t>
            </a:r>
          </a:p>
          <a:p>
            <a:pPr marL="0" indent="0">
              <a:buNone/>
            </a:pPr>
            <a:endParaRPr dirty="0"/>
          </a:p>
        </p:txBody>
      </p:sp>
    </p:spTree>
    <p:extLst>
      <p:ext uri="{BB962C8B-B14F-4D97-AF65-F5344CB8AC3E}">
        <p14:creationId xmlns:p14="http://schemas.microsoft.com/office/powerpoint/2010/main" val="3430506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3c679fc334_1_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23c679fc334_1_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Top 5 listed – 168 students</a:t>
            </a:r>
          </a:p>
          <a:p>
            <a:pPr marL="0" indent="0">
              <a:buNone/>
            </a:pPr>
            <a:r>
              <a:rPr lang="en-US" dirty="0"/>
              <a:t>Charter – 105 (OMA), 25 (Indiana Connections Academy)</a:t>
            </a:r>
          </a:p>
          <a:p>
            <a:pPr marL="0" indent="0">
              <a:buNone/>
            </a:pPr>
            <a:endParaRPr lang="en-US" dirty="0"/>
          </a:p>
          <a:p>
            <a:pPr marL="0" indent="0">
              <a:buNone/>
            </a:pPr>
            <a:endParaRPr dirty="0"/>
          </a:p>
        </p:txBody>
      </p:sp>
    </p:spTree>
    <p:extLst>
      <p:ext uri="{BB962C8B-B14F-4D97-AF65-F5344CB8AC3E}">
        <p14:creationId xmlns:p14="http://schemas.microsoft.com/office/powerpoint/2010/main" val="1060662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3c679fc334_1_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23c679fc334_1_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Top 5 listed – 168 students</a:t>
            </a:r>
          </a:p>
          <a:p>
            <a:pPr marL="0" indent="0">
              <a:buNone/>
            </a:pPr>
            <a:r>
              <a:rPr lang="en-US" dirty="0"/>
              <a:t>Charter – 105 (OMA), 25 (Indiana Connections Academy)</a:t>
            </a:r>
          </a:p>
          <a:p>
            <a:pPr marL="0" indent="0">
              <a:buNone/>
            </a:pPr>
            <a:endParaRPr lang="en-US" dirty="0"/>
          </a:p>
          <a:p>
            <a:pPr marL="0" indent="0">
              <a:buNone/>
            </a:pPr>
            <a:endParaRPr dirty="0"/>
          </a:p>
        </p:txBody>
      </p:sp>
    </p:spTree>
    <p:extLst>
      <p:ext uri="{BB962C8B-B14F-4D97-AF65-F5344CB8AC3E}">
        <p14:creationId xmlns:p14="http://schemas.microsoft.com/office/powerpoint/2010/main" val="1865122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0a2cb7f747_1_40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0a2cb7f747_1_407: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787150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6896111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a:extLst>
            <a:ext uri="{FF2B5EF4-FFF2-40B4-BE49-F238E27FC236}">
              <a16:creationId xmlns:a16="http://schemas.microsoft.com/office/drawing/2014/main" id="{9CFF960C-1DA6-6546-5AA8-C0319978D6C5}"/>
            </a:ext>
          </a:extLst>
        </p:cNvPr>
        <p:cNvGrpSpPr/>
        <p:nvPr/>
      </p:nvGrpSpPr>
      <p:grpSpPr>
        <a:xfrm>
          <a:off x="0" y="0"/>
          <a:ext cx="0" cy="0"/>
          <a:chOff x="0" y="0"/>
          <a:chExt cx="0" cy="0"/>
        </a:xfrm>
      </p:grpSpPr>
      <p:sp>
        <p:nvSpPr>
          <p:cNvPr id="186" name="Google Shape;186;g23c8ebe08bb_0_16:notes">
            <a:extLst>
              <a:ext uri="{FF2B5EF4-FFF2-40B4-BE49-F238E27FC236}">
                <a16:creationId xmlns:a16="http://schemas.microsoft.com/office/drawing/2014/main" id="{FD72A60A-9463-328B-84D7-99CB251B9C8C}"/>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a:extLst>
              <a:ext uri="{FF2B5EF4-FFF2-40B4-BE49-F238E27FC236}">
                <a16:creationId xmlns:a16="http://schemas.microsoft.com/office/drawing/2014/main" id="{6D6148CE-1E24-2D92-0FDA-C5C1064D64B9}"/>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273701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a:extLst>
            <a:ext uri="{FF2B5EF4-FFF2-40B4-BE49-F238E27FC236}">
              <a16:creationId xmlns:a16="http://schemas.microsoft.com/office/drawing/2014/main" id="{184FB398-B6C0-A633-238D-F1B4904D482D}"/>
            </a:ext>
          </a:extLst>
        </p:cNvPr>
        <p:cNvGrpSpPr/>
        <p:nvPr/>
      </p:nvGrpSpPr>
      <p:grpSpPr>
        <a:xfrm>
          <a:off x="0" y="0"/>
          <a:ext cx="0" cy="0"/>
          <a:chOff x="0" y="0"/>
          <a:chExt cx="0" cy="0"/>
        </a:xfrm>
      </p:grpSpPr>
      <p:sp>
        <p:nvSpPr>
          <p:cNvPr id="186" name="Google Shape;186;g23c8ebe08bb_0_16:notes">
            <a:extLst>
              <a:ext uri="{FF2B5EF4-FFF2-40B4-BE49-F238E27FC236}">
                <a16:creationId xmlns:a16="http://schemas.microsoft.com/office/drawing/2014/main" id="{56117117-EEC4-2032-F281-C26B661B121D}"/>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a:extLst>
              <a:ext uri="{FF2B5EF4-FFF2-40B4-BE49-F238E27FC236}">
                <a16:creationId xmlns:a16="http://schemas.microsoft.com/office/drawing/2014/main" id="{203BCEEE-7231-1530-4976-A4AE69304E0D}"/>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936938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986227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0a2cb7f747_1_40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0a2cb7f747_1_407: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900696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a:extLst>
            <a:ext uri="{FF2B5EF4-FFF2-40B4-BE49-F238E27FC236}">
              <a16:creationId xmlns:a16="http://schemas.microsoft.com/office/drawing/2014/main" id="{056BE672-D08F-E5E8-0FFC-F10F27AC9C2B}"/>
            </a:ext>
          </a:extLst>
        </p:cNvPr>
        <p:cNvGrpSpPr/>
        <p:nvPr/>
      </p:nvGrpSpPr>
      <p:grpSpPr>
        <a:xfrm>
          <a:off x="0" y="0"/>
          <a:ext cx="0" cy="0"/>
          <a:chOff x="0" y="0"/>
          <a:chExt cx="0" cy="0"/>
        </a:xfrm>
      </p:grpSpPr>
      <p:sp>
        <p:nvSpPr>
          <p:cNvPr id="186" name="Google Shape;186;g23c8ebe08bb_0_16:notes">
            <a:extLst>
              <a:ext uri="{FF2B5EF4-FFF2-40B4-BE49-F238E27FC236}">
                <a16:creationId xmlns:a16="http://schemas.microsoft.com/office/drawing/2014/main" id="{C1AEE937-223E-FDF5-264A-BD7B780B57C1}"/>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a:extLst>
              <a:ext uri="{FF2B5EF4-FFF2-40B4-BE49-F238E27FC236}">
                <a16:creationId xmlns:a16="http://schemas.microsoft.com/office/drawing/2014/main" id="{01D3A20E-4265-4B1D-7573-433EE3E4B09A}"/>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AV increases are due to solar field developments, battery storage facility, housing improvements</a:t>
            </a:r>
          </a:p>
          <a:p>
            <a:pPr marL="0" indent="0">
              <a:buNone/>
            </a:pPr>
            <a:endParaRPr dirty="0"/>
          </a:p>
        </p:txBody>
      </p:sp>
    </p:spTree>
    <p:extLst>
      <p:ext uri="{BB962C8B-B14F-4D97-AF65-F5344CB8AC3E}">
        <p14:creationId xmlns:p14="http://schemas.microsoft.com/office/powerpoint/2010/main" val="13558082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4860729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Basic Grant – 86%</a:t>
            </a:r>
          </a:p>
          <a:p>
            <a:pPr marL="0" indent="0">
              <a:buNone/>
            </a:pPr>
            <a:r>
              <a:rPr lang="en-US" dirty="0"/>
              <a:t>Special Education – 10%</a:t>
            </a:r>
          </a:p>
          <a:p>
            <a:pPr marL="0" indent="0">
              <a:buNone/>
            </a:pPr>
            <a:r>
              <a:rPr lang="en-US" dirty="0"/>
              <a:t>CTE – 4%</a:t>
            </a:r>
          </a:p>
          <a:p>
            <a:pPr marL="0" indent="0">
              <a:buNone/>
            </a:pPr>
            <a:r>
              <a:rPr lang="en-US" dirty="0"/>
              <a:t>APG &amp; NESP - &lt; 1%</a:t>
            </a:r>
            <a:endParaRPr dirty="0"/>
          </a:p>
        </p:txBody>
      </p:sp>
    </p:spTree>
    <p:extLst>
      <p:ext uri="{BB962C8B-B14F-4D97-AF65-F5344CB8AC3E}">
        <p14:creationId xmlns:p14="http://schemas.microsoft.com/office/powerpoint/2010/main" val="22149470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2415287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923541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4146080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3765128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Currently working with county officials on a resolution to share captured revenue to the school corporation.</a:t>
            </a:r>
          </a:p>
          <a:p>
            <a:pPr marL="0" indent="0">
              <a:buNone/>
            </a:pPr>
            <a:r>
              <a:rPr lang="en-US" dirty="0"/>
              <a:t>Maximum distribution is 15%</a:t>
            </a:r>
          </a:p>
          <a:p>
            <a:pPr marL="0" indent="0">
              <a:buNone/>
            </a:pPr>
            <a:r>
              <a:rPr lang="en-US" dirty="0"/>
              <a:t>Capital funds may be used for a joint project agreed to by both groups (school &amp; county)</a:t>
            </a:r>
            <a:endParaRPr dirty="0"/>
          </a:p>
        </p:txBody>
      </p:sp>
    </p:spTree>
    <p:extLst>
      <p:ext uri="{BB962C8B-B14F-4D97-AF65-F5344CB8AC3E}">
        <p14:creationId xmlns:p14="http://schemas.microsoft.com/office/powerpoint/2010/main" val="4127498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Edit this slide – key points</a:t>
            </a:r>
            <a:endParaRPr dirty="0"/>
          </a:p>
        </p:txBody>
      </p:sp>
    </p:spTree>
    <p:extLst>
      <p:ext uri="{BB962C8B-B14F-4D97-AF65-F5344CB8AC3E}">
        <p14:creationId xmlns:p14="http://schemas.microsoft.com/office/powerpoint/2010/main" val="5048365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Edit this slide – key points</a:t>
            </a:r>
            <a:endParaRPr dirty="0"/>
          </a:p>
        </p:txBody>
      </p:sp>
    </p:spTree>
    <p:extLst>
      <p:ext uri="{BB962C8B-B14F-4D97-AF65-F5344CB8AC3E}">
        <p14:creationId xmlns:p14="http://schemas.microsoft.com/office/powerpoint/2010/main" val="40907319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The number of students enrolled in a school on “count day”.  There is a Fall count day and a Spring count day, but the Spring date has not always affected funding. Fall - formerly Sept 15, it’s now Oct 1 (since 2024).   Spring – February.   The State Board of Education sets the dates.</a:t>
            </a:r>
          </a:p>
          <a:p>
            <a:pPr marL="0" indent="0">
              <a:buNone/>
            </a:pPr>
            <a:r>
              <a:rPr lang="en-US" dirty="0"/>
              <a:t>Differentiation between in-person and virtual enrollment began with the 2019-2020 school year.</a:t>
            </a:r>
            <a:endParaRPr dirty="0"/>
          </a:p>
        </p:txBody>
      </p:sp>
    </p:spTree>
    <p:extLst>
      <p:ext uri="{BB962C8B-B14F-4D97-AF65-F5344CB8AC3E}">
        <p14:creationId xmlns:p14="http://schemas.microsoft.com/office/powerpoint/2010/main" val="6728287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Fund Balances as of December 31 of the year noted</a:t>
            </a:r>
            <a:endParaRPr dirty="0"/>
          </a:p>
        </p:txBody>
      </p:sp>
    </p:spTree>
    <p:extLst>
      <p:ext uri="{BB962C8B-B14F-4D97-AF65-F5344CB8AC3E}">
        <p14:creationId xmlns:p14="http://schemas.microsoft.com/office/powerpoint/2010/main" val="31967644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Comparison of revenue to expenditures on a calendar year basis, including whether the school corporation had an operating deficit or surplus for that year.</a:t>
            </a:r>
            <a:endParaRPr dirty="0"/>
          </a:p>
        </p:txBody>
      </p:sp>
    </p:spTree>
    <p:extLst>
      <p:ext uri="{BB962C8B-B14F-4D97-AF65-F5344CB8AC3E}">
        <p14:creationId xmlns:p14="http://schemas.microsoft.com/office/powerpoint/2010/main" val="10621797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Considers the ability of the school corporation to maintain operations in the event of delays in revenue by utilizing existing fund balance to fund operations.  Fund balances considered for this metric includes the Education Fund, Operating Referendum Fund, Operation Fund and Rainy Day Fund</a:t>
            </a:r>
            <a:endParaRPr dirty="0"/>
          </a:p>
        </p:txBody>
      </p:sp>
    </p:spTree>
    <p:extLst>
      <p:ext uri="{BB962C8B-B14F-4D97-AF65-F5344CB8AC3E}">
        <p14:creationId xmlns:p14="http://schemas.microsoft.com/office/powerpoint/2010/main" val="38664835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Local tax revenue includes: property tax, income tax, and other taxes as applicable.  Other local revenue includes rental income and sale of property. </a:t>
            </a:r>
          </a:p>
          <a:p>
            <a:pPr marL="0" indent="0">
              <a:buNone/>
            </a:pPr>
            <a:r>
              <a:rPr lang="en-US" dirty="0"/>
              <a:t>Debt revenue includes bond and loan proceeds.</a:t>
            </a:r>
          </a:p>
          <a:p>
            <a:pPr marL="0" indent="0">
              <a:buNone/>
            </a:pPr>
            <a:r>
              <a:rPr lang="en-US" dirty="0"/>
              <a:t>State revenue includes tuition support and other grants received form the State.</a:t>
            </a:r>
          </a:p>
          <a:p>
            <a:pPr marL="0" indent="0">
              <a:buNone/>
            </a:pPr>
            <a:r>
              <a:rPr lang="en-US" dirty="0"/>
              <a:t>Federal revenue includes grant funding received from the Federal government (food service, ESSER, Title grants, etc.)</a:t>
            </a:r>
            <a:endParaRPr dirty="0"/>
          </a:p>
        </p:txBody>
      </p:sp>
    </p:spTree>
    <p:extLst>
      <p:ext uri="{BB962C8B-B14F-4D97-AF65-F5344CB8AC3E}">
        <p14:creationId xmlns:p14="http://schemas.microsoft.com/office/powerpoint/2010/main" val="24544924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Edit this slide – key points</a:t>
            </a:r>
            <a:endParaRPr dirty="0"/>
          </a:p>
        </p:txBody>
      </p:sp>
    </p:spTree>
    <p:extLst>
      <p:ext uri="{BB962C8B-B14F-4D97-AF65-F5344CB8AC3E}">
        <p14:creationId xmlns:p14="http://schemas.microsoft.com/office/powerpoint/2010/main" val="40308563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The assignment of a Corrective Action Plan is a confidential plan as defined by statute.  We are not obligated to share this publicly.  As a school corporation, we feel the need to be transparent to our community.</a:t>
            </a:r>
            <a:endParaRPr dirty="0"/>
          </a:p>
        </p:txBody>
      </p:sp>
    </p:spTree>
    <p:extLst>
      <p:ext uri="{BB962C8B-B14F-4D97-AF65-F5344CB8AC3E}">
        <p14:creationId xmlns:p14="http://schemas.microsoft.com/office/powerpoint/2010/main" val="32802722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0a2cb7f747_1_40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0a2cb7f747_1_407: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8874591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c8ebe08bb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284197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a:extLst>
            <a:ext uri="{FF2B5EF4-FFF2-40B4-BE49-F238E27FC236}">
              <a16:creationId xmlns:a16="http://schemas.microsoft.com/office/drawing/2014/main" id="{D3B5C66A-1541-F3F6-9AFD-8154A41303AF}"/>
            </a:ext>
          </a:extLst>
        </p:cNvPr>
        <p:cNvGrpSpPr/>
        <p:nvPr/>
      </p:nvGrpSpPr>
      <p:grpSpPr>
        <a:xfrm>
          <a:off x="0" y="0"/>
          <a:ext cx="0" cy="0"/>
          <a:chOff x="0" y="0"/>
          <a:chExt cx="0" cy="0"/>
        </a:xfrm>
      </p:grpSpPr>
      <p:sp>
        <p:nvSpPr>
          <p:cNvPr id="186" name="Google Shape;186;g23c8ebe08bb_0_16:notes">
            <a:extLst>
              <a:ext uri="{FF2B5EF4-FFF2-40B4-BE49-F238E27FC236}">
                <a16:creationId xmlns:a16="http://schemas.microsoft.com/office/drawing/2014/main" id="{88D9E03A-CC6C-8A90-2C1B-B7F093214890}"/>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a:extLst>
              <a:ext uri="{FF2B5EF4-FFF2-40B4-BE49-F238E27FC236}">
                <a16:creationId xmlns:a16="http://schemas.microsoft.com/office/drawing/2014/main" id="{20C220D1-4A63-F9E5-5D62-E1147EA2A59C}"/>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3126349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a:extLst>
            <a:ext uri="{FF2B5EF4-FFF2-40B4-BE49-F238E27FC236}">
              <a16:creationId xmlns:a16="http://schemas.microsoft.com/office/drawing/2014/main" id="{D3B5C66A-1541-F3F6-9AFD-8154A41303AF}"/>
            </a:ext>
          </a:extLst>
        </p:cNvPr>
        <p:cNvGrpSpPr/>
        <p:nvPr/>
      </p:nvGrpSpPr>
      <p:grpSpPr>
        <a:xfrm>
          <a:off x="0" y="0"/>
          <a:ext cx="0" cy="0"/>
          <a:chOff x="0" y="0"/>
          <a:chExt cx="0" cy="0"/>
        </a:xfrm>
      </p:grpSpPr>
      <p:sp>
        <p:nvSpPr>
          <p:cNvPr id="186" name="Google Shape;186;g23c8ebe08bb_0_16:notes">
            <a:extLst>
              <a:ext uri="{FF2B5EF4-FFF2-40B4-BE49-F238E27FC236}">
                <a16:creationId xmlns:a16="http://schemas.microsoft.com/office/drawing/2014/main" id="{88D9E03A-CC6C-8A90-2C1B-B7F093214890}"/>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c8ebe08bb_0_16:notes">
            <a:extLst>
              <a:ext uri="{FF2B5EF4-FFF2-40B4-BE49-F238E27FC236}">
                <a16:creationId xmlns:a16="http://schemas.microsoft.com/office/drawing/2014/main" id="{20C220D1-4A63-F9E5-5D62-E1147EA2A59C}"/>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8737992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0a2cb7f747_1_40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0a2cb7f747_1_407: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557115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txBody>
          <a:bodyPr/>
          <a:lstStyle/>
          <a:p>
            <a:endParaRPr lang="en-US"/>
          </a:p>
        </p:txBody>
      </p:sp>
      <p:sp>
        <p:nvSpPr>
          <p:cNvPr id="11" name="Google Shape;11;p2"/>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2" name="Google Shape;12;p2"/>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14"/>
        <p:cNvGrpSpPr/>
        <p:nvPr/>
      </p:nvGrpSpPr>
      <p:grpSpPr>
        <a:xfrm>
          <a:off x="0" y="0"/>
          <a:ext cx="0" cy="0"/>
          <a:chOff x="0" y="0"/>
          <a:chExt cx="0" cy="0"/>
        </a:xfrm>
      </p:grpSpPr>
      <p:sp>
        <p:nvSpPr>
          <p:cNvPr id="15" name="Google Shape;15;p3"/>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7" name="Google Shape;17;p3"/>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Google Shape;23;p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4" name="Google Shape;24;p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0" name="Google Shape;30;p5"/>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0"/>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53" name="Google Shape;5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4"/>
        <p:cNvGrpSpPr/>
        <p:nvPr/>
      </p:nvGrpSpPr>
      <p:grpSpPr>
        <a:xfrm>
          <a:off x="0" y="0"/>
          <a:ext cx="0" cy="0"/>
          <a:chOff x="0" y="0"/>
          <a:chExt cx="0" cy="0"/>
        </a:xfrm>
      </p:grpSpPr>
      <p:sp>
        <p:nvSpPr>
          <p:cNvPr id="55" name="Google Shape;55;p11"/>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6" r:id="rId6"/>
    <p:sldLayoutId id="2147483657" r:id="rId7"/>
    <p:sldLayoutId id="2147483658"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8.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B0F00"/>
        </a:solidFill>
        <a:effectLst/>
      </p:bgPr>
    </p:bg>
    <p:spTree>
      <p:nvGrpSpPr>
        <p:cNvPr id="1" name="Shape 63"/>
        <p:cNvGrpSpPr/>
        <p:nvPr/>
      </p:nvGrpSpPr>
      <p:grpSpPr>
        <a:xfrm>
          <a:off x="0" y="0"/>
          <a:ext cx="0" cy="0"/>
          <a:chOff x="0" y="0"/>
          <a:chExt cx="0" cy="0"/>
        </a:xfrm>
      </p:grpSpPr>
      <p:sp>
        <p:nvSpPr>
          <p:cNvPr id="64" name="Google Shape;64;p13"/>
          <p:cNvSpPr txBox="1">
            <a:spLocks noGrp="1"/>
          </p:cNvSpPr>
          <p:nvPr>
            <p:ph type="ctrTitle"/>
          </p:nvPr>
        </p:nvSpPr>
        <p:spPr>
          <a:xfrm>
            <a:off x="311700" y="539725"/>
            <a:ext cx="8520600" cy="12825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b="1" dirty="0">
                <a:solidFill>
                  <a:schemeClr val="accent4">
                    <a:lumMod val="75000"/>
                  </a:schemeClr>
                </a:solidFill>
              </a:rPr>
              <a:t>Pike County School Corporation</a:t>
            </a:r>
            <a:br>
              <a:rPr lang="en" b="1" dirty="0">
                <a:solidFill>
                  <a:schemeClr val="accent4">
                    <a:lumMod val="75000"/>
                  </a:schemeClr>
                </a:solidFill>
              </a:rPr>
            </a:br>
            <a:r>
              <a:rPr lang="en" b="1" dirty="0">
                <a:solidFill>
                  <a:schemeClr val="accent4">
                    <a:lumMod val="75000"/>
                  </a:schemeClr>
                </a:solidFill>
              </a:rPr>
              <a:t> March 2026</a:t>
            </a:r>
            <a:endParaRPr b="1" dirty="0">
              <a:solidFill>
                <a:schemeClr val="accent4">
                  <a:lumMod val="75000"/>
                </a:schemeClr>
              </a:solidFill>
            </a:endParaRPr>
          </a:p>
        </p:txBody>
      </p:sp>
      <p:pic>
        <p:nvPicPr>
          <p:cNvPr id="65" name="Google Shape;65;p13"/>
          <p:cNvPicPr preferRelativeResize="0"/>
          <p:nvPr/>
        </p:nvPicPr>
        <p:blipFill>
          <a:blip r:embed="rId3">
            <a:alphaModFix/>
          </a:blip>
          <a:stretch>
            <a:fillRect/>
          </a:stretch>
        </p:blipFill>
        <p:spPr>
          <a:xfrm>
            <a:off x="5447900" y="1218074"/>
            <a:ext cx="4603975" cy="375750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B0F00"/>
        </a:solidFill>
        <a:effectLst/>
      </p:bgPr>
    </p:bg>
    <p:spTree>
      <p:nvGrpSpPr>
        <p:cNvPr id="1" name="Shape 195"/>
        <p:cNvGrpSpPr/>
        <p:nvPr/>
      </p:nvGrpSpPr>
      <p:grpSpPr>
        <a:xfrm>
          <a:off x="0" y="0"/>
          <a:ext cx="0" cy="0"/>
          <a:chOff x="0" y="0"/>
          <a:chExt cx="0" cy="0"/>
        </a:xfrm>
      </p:grpSpPr>
      <p:pic>
        <p:nvPicPr>
          <p:cNvPr id="196" name="Google Shape;196;p25"/>
          <p:cNvPicPr preferRelativeResize="0"/>
          <p:nvPr/>
        </p:nvPicPr>
        <p:blipFill>
          <a:blip r:embed="rId3">
            <a:alphaModFix/>
          </a:blip>
          <a:stretch>
            <a:fillRect/>
          </a:stretch>
        </p:blipFill>
        <p:spPr>
          <a:xfrm>
            <a:off x="2444700" y="162737"/>
            <a:ext cx="4254600" cy="4818038"/>
          </a:xfrm>
          <a:prstGeom prst="rect">
            <a:avLst/>
          </a:prstGeom>
          <a:noFill/>
          <a:ln>
            <a:noFill/>
          </a:ln>
        </p:spPr>
      </p:pic>
      <p:pic>
        <p:nvPicPr>
          <p:cNvPr id="197" name="Google Shape;197;p25" descr="Piece of duct tape sticking a note to the slide"/>
          <p:cNvPicPr preferRelativeResize="0"/>
          <p:nvPr/>
        </p:nvPicPr>
        <p:blipFill rotWithShape="1">
          <a:blip r:embed="rId4">
            <a:alphaModFix/>
          </a:blip>
          <a:srcRect l="9244" t="5926" r="2118" b="10011"/>
          <a:stretch/>
        </p:blipFill>
        <p:spPr>
          <a:xfrm rot="154828">
            <a:off x="3536000" y="147301"/>
            <a:ext cx="2072000" cy="736050"/>
          </a:xfrm>
          <a:prstGeom prst="rect">
            <a:avLst/>
          </a:prstGeom>
          <a:noFill/>
          <a:ln>
            <a:noFill/>
          </a:ln>
        </p:spPr>
      </p:pic>
      <p:sp>
        <p:nvSpPr>
          <p:cNvPr id="198" name="Google Shape;198;p25"/>
          <p:cNvSpPr txBox="1"/>
          <p:nvPr/>
        </p:nvSpPr>
        <p:spPr>
          <a:xfrm>
            <a:off x="2855550" y="687397"/>
            <a:ext cx="3432900"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endParaRPr sz="3000" b="1">
              <a:solidFill>
                <a:schemeClr val="lt2"/>
              </a:solidFill>
              <a:latin typeface="Raleway"/>
              <a:ea typeface="Raleway"/>
              <a:cs typeface="Raleway"/>
              <a:sym typeface="Raleway"/>
            </a:endParaRPr>
          </a:p>
        </p:txBody>
      </p:sp>
      <p:sp>
        <p:nvSpPr>
          <p:cNvPr id="199" name="Google Shape;199;p25"/>
          <p:cNvSpPr txBox="1">
            <a:spLocks noGrp="1"/>
          </p:cNvSpPr>
          <p:nvPr>
            <p:ph type="body" idx="4294967295"/>
          </p:nvPr>
        </p:nvSpPr>
        <p:spPr>
          <a:xfrm rot="21212962">
            <a:off x="2944666" y="929622"/>
            <a:ext cx="3457367" cy="3778555"/>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sz="3600" b="1" dirty="0">
                <a:latin typeface="Permanent Marker"/>
                <a:ea typeface="Permanent Marker"/>
                <a:cs typeface="Permanent Marker"/>
                <a:sym typeface="Permanent Marker"/>
              </a:rPr>
              <a:t>PCSC </a:t>
            </a:r>
          </a:p>
          <a:p>
            <a:pPr marL="571500" lvl="0" indent="-571500" algn="l" rtl="0">
              <a:spcBef>
                <a:spcPts val="0"/>
              </a:spcBef>
              <a:spcAft>
                <a:spcPts val="0"/>
              </a:spcAft>
              <a:buFont typeface="Wingdings" panose="05000000000000000000" pitchFamily="2" charset="2"/>
              <a:buChar char="ü"/>
            </a:pPr>
            <a:r>
              <a:rPr lang="en-US" sz="2800" b="1" dirty="0">
                <a:latin typeface="Permanent Marker"/>
                <a:ea typeface="Permanent Marker"/>
                <a:cs typeface="Permanent Marker"/>
                <a:sym typeface="Permanent Marker"/>
              </a:rPr>
              <a:t>Rural District</a:t>
            </a:r>
          </a:p>
          <a:p>
            <a:pPr lvl="0" indent="-457200" algn="l" rtl="0">
              <a:spcBef>
                <a:spcPts val="0"/>
              </a:spcBef>
              <a:spcAft>
                <a:spcPts val="0"/>
              </a:spcAft>
              <a:buFont typeface="Wingdings" panose="05000000000000000000" pitchFamily="2" charset="2"/>
              <a:buChar char="ü"/>
            </a:pPr>
            <a:r>
              <a:rPr lang="en-US" sz="2800" b="1" dirty="0">
                <a:latin typeface="Permanent Marker"/>
                <a:ea typeface="Permanent Marker"/>
                <a:cs typeface="Permanent Marker"/>
                <a:sym typeface="Permanent Marker"/>
              </a:rPr>
              <a:t> PK-12</a:t>
            </a:r>
          </a:p>
          <a:p>
            <a:pPr lvl="0" indent="-457200" algn="l" rtl="0">
              <a:spcBef>
                <a:spcPts val="0"/>
              </a:spcBef>
              <a:spcAft>
                <a:spcPts val="0"/>
              </a:spcAft>
              <a:buFont typeface="Wingdings" panose="05000000000000000000" pitchFamily="2" charset="2"/>
              <a:buChar char="ü"/>
            </a:pPr>
            <a:r>
              <a:rPr lang="en-US" sz="2800" b="1" dirty="0">
                <a:latin typeface="Permanent Marker"/>
                <a:ea typeface="Permanent Marker"/>
                <a:cs typeface="Permanent Marker"/>
                <a:sym typeface="Permanent Marker"/>
              </a:rPr>
              <a:t> County-wide</a:t>
            </a:r>
          </a:p>
          <a:p>
            <a:pPr lvl="0" indent="-457200" algn="l" rtl="0">
              <a:spcBef>
                <a:spcPts val="0"/>
              </a:spcBef>
              <a:spcAft>
                <a:spcPts val="0"/>
              </a:spcAft>
              <a:buFont typeface="Wingdings" panose="05000000000000000000" pitchFamily="2" charset="2"/>
              <a:buChar char="ü"/>
            </a:pPr>
            <a:r>
              <a:rPr lang="en-US" sz="2800" b="1" dirty="0">
                <a:latin typeface="Permanent Marker"/>
                <a:ea typeface="Permanent Marker"/>
                <a:cs typeface="Permanent Marker"/>
                <a:sym typeface="Permanent Marker"/>
              </a:rPr>
              <a:t> Largest </a:t>
            </a:r>
          </a:p>
          <a:p>
            <a:pPr marL="0" lvl="0" indent="0" algn="l" rtl="0">
              <a:spcBef>
                <a:spcPts val="0"/>
              </a:spcBef>
              <a:spcAft>
                <a:spcPts val="0"/>
              </a:spcAft>
              <a:buNone/>
            </a:pPr>
            <a:r>
              <a:rPr lang="en-US" sz="2800" b="1" dirty="0">
                <a:latin typeface="Permanent Marker"/>
                <a:ea typeface="Permanent Marker"/>
                <a:cs typeface="Permanent Marker"/>
                <a:sym typeface="Permanent Marker"/>
              </a:rPr>
              <a:t>         employer</a:t>
            </a:r>
          </a:p>
          <a:p>
            <a:pPr marL="0" lvl="0" indent="0" algn="l" rtl="0">
              <a:spcBef>
                <a:spcPts val="0"/>
              </a:spcBef>
              <a:spcAft>
                <a:spcPts val="0"/>
              </a:spcAft>
              <a:buNone/>
            </a:pPr>
            <a:r>
              <a:rPr lang="en-US" sz="1200" b="1" dirty="0">
                <a:latin typeface="Raleway"/>
                <a:ea typeface="Raleway"/>
                <a:cs typeface="Raleway"/>
                <a:sym typeface="Raleway"/>
              </a:rPr>
              <a:t>             </a:t>
            </a:r>
          </a:p>
        </p:txBody>
      </p:sp>
    </p:spTree>
    <p:extLst>
      <p:ext uri="{BB962C8B-B14F-4D97-AF65-F5344CB8AC3E}">
        <p14:creationId xmlns:p14="http://schemas.microsoft.com/office/powerpoint/2010/main" val="304377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3"/>
          <p:cNvSpPr txBox="1">
            <a:spLocks noGrp="1"/>
          </p:cNvSpPr>
          <p:nvPr>
            <p:ph type="title"/>
          </p:nvPr>
        </p:nvSpPr>
        <p:spPr>
          <a:xfrm>
            <a:off x="25" y="0"/>
            <a:ext cx="9144000" cy="1260389"/>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Pike County, Indiana</a:t>
            </a:r>
            <a:endParaRPr sz="3000" dirty="0">
              <a:solidFill>
                <a:srgbClr val="FFFFFF"/>
              </a:solidFill>
            </a:endParaRPr>
          </a:p>
        </p:txBody>
      </p:sp>
      <p:pic>
        <p:nvPicPr>
          <p:cNvPr id="3" name="Picture 2">
            <a:extLst>
              <a:ext uri="{FF2B5EF4-FFF2-40B4-BE49-F238E27FC236}">
                <a16:creationId xmlns:a16="http://schemas.microsoft.com/office/drawing/2014/main" id="{7BA067EA-B0C6-4FAB-813A-0FA1A3870690}"/>
              </a:ext>
            </a:extLst>
          </p:cNvPr>
          <p:cNvPicPr>
            <a:picLocks noChangeAspect="1"/>
          </p:cNvPicPr>
          <p:nvPr/>
        </p:nvPicPr>
        <p:blipFill>
          <a:blip r:embed="rId3"/>
          <a:stretch>
            <a:fillRect/>
          </a:stretch>
        </p:blipFill>
        <p:spPr>
          <a:xfrm>
            <a:off x="740981" y="1349100"/>
            <a:ext cx="2374091" cy="3637800"/>
          </a:xfrm>
          <a:prstGeom prst="rect">
            <a:avLst/>
          </a:prstGeom>
        </p:spPr>
      </p:pic>
      <p:sp>
        <p:nvSpPr>
          <p:cNvPr id="184" name="Google Shape;184;p23"/>
          <p:cNvSpPr txBox="1">
            <a:spLocks noGrp="1"/>
          </p:cNvSpPr>
          <p:nvPr>
            <p:ph type="body" idx="2"/>
          </p:nvPr>
        </p:nvSpPr>
        <p:spPr>
          <a:xfrm>
            <a:off x="3690551" y="1349100"/>
            <a:ext cx="5288692" cy="3756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sz="1400" b="1" u="sng" dirty="0">
                <a:solidFill>
                  <a:srgbClr val="5B0F00"/>
                </a:solidFill>
              </a:rPr>
              <a:t>Pike County</a:t>
            </a:r>
            <a:endParaRPr lang="en-US" sz="1400" b="1" dirty="0">
              <a:solidFill>
                <a:srgbClr val="5B0F00"/>
              </a:solidFill>
            </a:endParaRPr>
          </a:p>
          <a:p>
            <a:pPr marL="171450" lvl="0" indent="-171450">
              <a:buFont typeface="Wingdings" panose="05000000000000000000" pitchFamily="2" charset="2"/>
              <a:buChar char="ü"/>
            </a:pPr>
            <a:r>
              <a:rPr lang="en-US" sz="1200" b="1" dirty="0">
                <a:solidFill>
                  <a:srgbClr val="5B0F00"/>
                </a:solidFill>
              </a:rPr>
              <a:t>Located in SW Indiana</a:t>
            </a:r>
          </a:p>
          <a:p>
            <a:pPr marL="171450" lvl="0" indent="-171450">
              <a:buFont typeface="Wingdings" panose="05000000000000000000" pitchFamily="2" charset="2"/>
              <a:buChar char="ü"/>
            </a:pPr>
            <a:r>
              <a:rPr lang="en-US" sz="1200" b="1" dirty="0">
                <a:solidFill>
                  <a:srgbClr val="5B0F00"/>
                </a:solidFill>
              </a:rPr>
              <a:t>Exit 46 on I-69</a:t>
            </a:r>
          </a:p>
          <a:p>
            <a:pPr marL="171450" lvl="0" indent="-171450">
              <a:buFont typeface="Wingdings" panose="05000000000000000000" pitchFamily="2" charset="2"/>
              <a:buChar char="ü"/>
            </a:pPr>
            <a:r>
              <a:rPr lang="en-US" sz="1200" b="1" dirty="0">
                <a:solidFill>
                  <a:srgbClr val="5B0F00"/>
                </a:solidFill>
              </a:rPr>
              <a:t>Population: 12,250</a:t>
            </a:r>
          </a:p>
          <a:p>
            <a:pPr marL="171450" lvl="0" indent="-171450">
              <a:buFont typeface="Wingdings" panose="05000000000000000000" pitchFamily="2" charset="2"/>
              <a:buChar char="ü"/>
            </a:pPr>
            <a:r>
              <a:rPr lang="en-US" sz="1200" b="1" dirty="0">
                <a:solidFill>
                  <a:srgbClr val="5B0F00"/>
                </a:solidFill>
              </a:rPr>
              <a:t>Density: 36.65/sq mi</a:t>
            </a:r>
          </a:p>
          <a:p>
            <a:pPr marL="171450" lvl="0" indent="-171450">
              <a:buFont typeface="Wingdings" panose="05000000000000000000" pitchFamily="2" charset="2"/>
              <a:buChar char="ü"/>
            </a:pPr>
            <a:r>
              <a:rPr lang="en-US" sz="1200" b="1" dirty="0">
                <a:solidFill>
                  <a:srgbClr val="5B0F00"/>
                </a:solidFill>
              </a:rPr>
              <a:t>Area: 341.09 sq mi</a:t>
            </a:r>
          </a:p>
          <a:p>
            <a:pPr marL="0" lvl="0" indent="0">
              <a:buNone/>
            </a:pPr>
            <a:endParaRPr lang="en-US" sz="1200" b="1" dirty="0">
              <a:solidFill>
                <a:srgbClr val="5B0F00"/>
              </a:solidFill>
            </a:endParaRPr>
          </a:p>
          <a:p>
            <a:pPr marL="171450" lvl="0" indent="-171450">
              <a:buFont typeface="Wingdings" panose="05000000000000000000" pitchFamily="2" charset="2"/>
              <a:buChar char="ü"/>
            </a:pPr>
            <a:r>
              <a:rPr lang="en-US" sz="1200" b="1" dirty="0">
                <a:solidFill>
                  <a:srgbClr val="5B0F00"/>
                </a:solidFill>
              </a:rPr>
              <a:t>Industry – Farming &amp; Power Generation</a:t>
            </a:r>
          </a:p>
          <a:p>
            <a:pPr marL="171450" lvl="0" indent="-171450">
              <a:buFont typeface="Wingdings" panose="05000000000000000000" pitchFamily="2" charset="2"/>
              <a:buChar char="ü"/>
            </a:pPr>
            <a:endParaRPr lang="en-US" sz="1200" b="1" dirty="0">
              <a:solidFill>
                <a:srgbClr val="5B0F00"/>
              </a:solidFill>
            </a:endParaRPr>
          </a:p>
          <a:p>
            <a:pPr marL="171450" lvl="0" indent="-171450">
              <a:buFont typeface="Wingdings" panose="05000000000000000000" pitchFamily="2" charset="2"/>
              <a:buChar char="ü"/>
            </a:pPr>
            <a:r>
              <a:rPr lang="en-US" sz="1200" b="1" dirty="0">
                <a:solidFill>
                  <a:srgbClr val="5B0F00"/>
                </a:solidFill>
              </a:rPr>
              <a:t>Former Home of Hoosier Energy Power Generating Station</a:t>
            </a:r>
          </a:p>
          <a:p>
            <a:pPr marL="0" lvl="0" indent="0">
              <a:buNone/>
            </a:pPr>
            <a:r>
              <a:rPr lang="en-US" sz="1200" b="1" dirty="0">
                <a:solidFill>
                  <a:srgbClr val="5B0F00"/>
                </a:solidFill>
              </a:rPr>
              <a:t>         AES Petersburg (IPL) Power Generating Station</a:t>
            </a:r>
          </a:p>
          <a:p>
            <a:pPr marL="171450" lvl="0" indent="-171450">
              <a:buFont typeface="Wingdings" panose="05000000000000000000" pitchFamily="2" charset="2"/>
              <a:buChar char="ü"/>
            </a:pPr>
            <a:r>
              <a:rPr lang="en-US" sz="1200" b="1" dirty="0">
                <a:solidFill>
                  <a:srgbClr val="5B0F00"/>
                </a:solidFill>
              </a:rPr>
              <a:t>New: Solar Fields, Battery Storage, Gas Turbines</a:t>
            </a:r>
          </a:p>
          <a:p>
            <a:pPr marL="171450" lvl="0" indent="-171450">
              <a:buFont typeface="Wingdings" panose="05000000000000000000" pitchFamily="2" charset="2"/>
              <a:buChar char="ü"/>
            </a:pPr>
            <a:endParaRPr lang="en-US" sz="1200" b="1" dirty="0">
              <a:solidFill>
                <a:srgbClr val="5B0F00"/>
              </a:solidFill>
            </a:endParaRPr>
          </a:p>
          <a:p>
            <a:pPr marL="171450" lvl="0" indent="-171450">
              <a:buFont typeface="Wingdings" panose="05000000000000000000" pitchFamily="2" charset="2"/>
              <a:buChar char="ü"/>
            </a:pPr>
            <a:r>
              <a:rPr lang="en-US" sz="1200" b="1" dirty="0">
                <a:solidFill>
                  <a:srgbClr val="5B0F00"/>
                </a:solidFill>
              </a:rPr>
              <a:t>Current Economic struggles have impacted school district</a:t>
            </a:r>
          </a:p>
          <a:p>
            <a:pPr marL="171450" lvl="0" indent="-171450">
              <a:buFont typeface="Wingdings" panose="05000000000000000000" pitchFamily="2" charset="2"/>
              <a:buChar char="ü"/>
            </a:pPr>
            <a:r>
              <a:rPr lang="en-US" sz="1200" b="1" dirty="0">
                <a:solidFill>
                  <a:srgbClr val="5B0F00"/>
                </a:solidFill>
              </a:rPr>
              <a:t>Largest Employer: PCSC</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3"/>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Pike County School Corporation</a:t>
            </a:r>
            <a:endParaRPr sz="3000" dirty="0">
              <a:solidFill>
                <a:srgbClr val="FFFFFF"/>
              </a:solidFill>
            </a:endParaRPr>
          </a:p>
        </p:txBody>
      </p:sp>
      <p:sp>
        <p:nvSpPr>
          <p:cNvPr id="184" name="Google Shape;184;p23"/>
          <p:cNvSpPr txBox="1">
            <a:spLocks noGrp="1"/>
          </p:cNvSpPr>
          <p:nvPr>
            <p:ph type="body" idx="2"/>
          </p:nvPr>
        </p:nvSpPr>
        <p:spPr>
          <a:xfrm>
            <a:off x="3390139" y="1387346"/>
            <a:ext cx="3250686" cy="3557481"/>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US" sz="1600" b="1" u="sng" dirty="0">
                <a:solidFill>
                  <a:srgbClr val="5B0F00"/>
                </a:solidFill>
              </a:rPr>
              <a:t>Pike County School Corporation</a:t>
            </a:r>
            <a:endParaRPr lang="en-US" sz="1500" b="1" dirty="0">
              <a:solidFill>
                <a:srgbClr val="5B0F00"/>
              </a:solidFill>
            </a:endParaRPr>
          </a:p>
          <a:p>
            <a:pPr marL="0" lvl="0" indent="0">
              <a:buNone/>
            </a:pPr>
            <a:r>
              <a:rPr lang="en-US" sz="1500" b="1" dirty="0">
                <a:solidFill>
                  <a:srgbClr val="5B0F00"/>
                </a:solidFill>
              </a:rPr>
              <a:t>Rural School District</a:t>
            </a:r>
          </a:p>
          <a:p>
            <a:pPr marL="0" indent="0">
              <a:buNone/>
            </a:pPr>
            <a:r>
              <a:rPr lang="en-US" sz="1500" b="1" dirty="0">
                <a:solidFill>
                  <a:srgbClr val="5B0F00"/>
                </a:solidFill>
              </a:rPr>
              <a:t>IHSAA – 2A School</a:t>
            </a:r>
          </a:p>
          <a:p>
            <a:pPr marL="0" lvl="0" indent="0">
              <a:buNone/>
            </a:pPr>
            <a:endParaRPr lang="en-US" sz="1500" b="1" dirty="0">
              <a:solidFill>
                <a:srgbClr val="5B0F00"/>
              </a:solidFill>
            </a:endParaRPr>
          </a:p>
          <a:p>
            <a:pPr marL="0" lvl="0" indent="0">
              <a:buNone/>
            </a:pPr>
            <a:r>
              <a:rPr lang="en-US" sz="1500" b="1" dirty="0">
                <a:solidFill>
                  <a:srgbClr val="5B0F00"/>
                </a:solidFill>
              </a:rPr>
              <a:t>Pike Central HS (9-12)</a:t>
            </a:r>
          </a:p>
          <a:p>
            <a:pPr marL="0" lvl="0" indent="0">
              <a:buNone/>
            </a:pPr>
            <a:r>
              <a:rPr lang="en-US" sz="1500" b="1" dirty="0">
                <a:solidFill>
                  <a:srgbClr val="5B0F00"/>
                </a:solidFill>
              </a:rPr>
              <a:t>Pike Central MS (6-8)</a:t>
            </a:r>
          </a:p>
          <a:p>
            <a:pPr marL="0" lvl="0" indent="0">
              <a:buNone/>
            </a:pPr>
            <a:r>
              <a:rPr lang="en-US" sz="1500" b="1" dirty="0">
                <a:solidFill>
                  <a:srgbClr val="5B0F00"/>
                </a:solidFill>
              </a:rPr>
              <a:t>Petersburg ES  (PK-5)</a:t>
            </a:r>
          </a:p>
          <a:p>
            <a:pPr marL="0" lvl="0" indent="0">
              <a:buNone/>
            </a:pPr>
            <a:r>
              <a:rPr lang="en-US" sz="1500" b="1" dirty="0">
                <a:solidFill>
                  <a:srgbClr val="5B0F00"/>
                </a:solidFill>
              </a:rPr>
              <a:t>Winslow ES  (PK-5)</a:t>
            </a:r>
          </a:p>
          <a:p>
            <a:pPr marL="0" lvl="0" indent="0">
              <a:buNone/>
            </a:pPr>
            <a:endParaRPr lang="en-US" sz="1500" b="1" dirty="0">
              <a:solidFill>
                <a:srgbClr val="5B0F00"/>
              </a:solidFill>
            </a:endParaRPr>
          </a:p>
          <a:p>
            <a:pPr marL="0" lvl="0" indent="0">
              <a:buNone/>
            </a:pPr>
            <a:r>
              <a:rPr lang="en-US" sz="1500" b="1" dirty="0">
                <a:solidFill>
                  <a:srgbClr val="5B0F00"/>
                </a:solidFill>
              </a:rPr>
              <a:t>Alternative School (9-12)  - OPG </a:t>
            </a:r>
            <a:r>
              <a:rPr lang="en-US" sz="1500" b="1" dirty="0" err="1">
                <a:solidFill>
                  <a:srgbClr val="5B0F00"/>
                </a:solidFill>
              </a:rPr>
              <a:t>Bldg</a:t>
            </a:r>
            <a:endParaRPr lang="en-US" sz="1500" b="1" dirty="0">
              <a:solidFill>
                <a:srgbClr val="5B0F00"/>
              </a:solidFill>
            </a:endParaRPr>
          </a:p>
          <a:p>
            <a:pPr marL="0" lvl="0" indent="0">
              <a:buNone/>
            </a:pPr>
            <a:endParaRPr lang="en-US" sz="1500" b="1" dirty="0">
              <a:solidFill>
                <a:srgbClr val="5B0F00"/>
              </a:solidFill>
            </a:endParaRPr>
          </a:p>
          <a:p>
            <a:pPr marL="0" lvl="0" indent="0">
              <a:buNone/>
            </a:pPr>
            <a:r>
              <a:rPr lang="en-US" sz="1500" b="1" dirty="0">
                <a:solidFill>
                  <a:srgbClr val="5B0F00"/>
                </a:solidFill>
              </a:rPr>
              <a:t>Central Office</a:t>
            </a:r>
          </a:p>
          <a:p>
            <a:pPr marL="0" lvl="0" indent="0">
              <a:buNone/>
            </a:pPr>
            <a:endParaRPr lang="en-US" sz="1500" b="1" dirty="0">
              <a:solidFill>
                <a:srgbClr val="5B0F00"/>
              </a:solidFill>
            </a:endParaRPr>
          </a:p>
          <a:p>
            <a:pPr marL="0" lvl="0" indent="0">
              <a:buNone/>
            </a:pPr>
            <a:r>
              <a:rPr lang="en-US" sz="1500" b="1" dirty="0" err="1">
                <a:solidFill>
                  <a:srgbClr val="5B0F00"/>
                </a:solidFill>
              </a:rPr>
              <a:t>Otwell</a:t>
            </a:r>
            <a:r>
              <a:rPr lang="en-US" sz="1500" b="1" dirty="0">
                <a:solidFill>
                  <a:srgbClr val="5B0F00"/>
                </a:solidFill>
              </a:rPr>
              <a:t> ES – Vacant</a:t>
            </a:r>
          </a:p>
          <a:p>
            <a:pPr marL="0" lvl="0" indent="0">
              <a:buNone/>
            </a:pPr>
            <a:endParaRPr lang="en-US" sz="1500" b="1" dirty="0">
              <a:solidFill>
                <a:srgbClr val="5B0F00"/>
              </a:solidFill>
            </a:endParaRPr>
          </a:p>
          <a:p>
            <a:pPr marL="0" lvl="0" indent="0">
              <a:buNone/>
            </a:pPr>
            <a:endParaRPr lang="en-US" sz="1500" b="1" dirty="0">
              <a:solidFill>
                <a:srgbClr val="5B0F00"/>
              </a:solidFill>
            </a:endParaRPr>
          </a:p>
          <a:p>
            <a:pPr marL="0" lvl="0" indent="0">
              <a:buNone/>
            </a:pPr>
            <a:endParaRPr lang="en-US" sz="1500" b="1" dirty="0">
              <a:solidFill>
                <a:srgbClr val="5B0F00"/>
              </a:solidFill>
            </a:endParaRPr>
          </a:p>
          <a:p>
            <a:pPr marL="0" lvl="0" indent="0">
              <a:buNone/>
            </a:pPr>
            <a:endParaRPr lang="en-US" sz="1500" b="1" dirty="0">
              <a:solidFill>
                <a:srgbClr val="5B0F00"/>
              </a:solidFill>
            </a:endParaRPr>
          </a:p>
        </p:txBody>
      </p:sp>
      <p:pic>
        <p:nvPicPr>
          <p:cNvPr id="2" name="Picture 1">
            <a:extLst>
              <a:ext uri="{FF2B5EF4-FFF2-40B4-BE49-F238E27FC236}">
                <a16:creationId xmlns:a16="http://schemas.microsoft.com/office/drawing/2014/main" id="{C1C183D2-DB13-4448-A244-42390E1928B8}"/>
              </a:ext>
            </a:extLst>
          </p:cNvPr>
          <p:cNvPicPr>
            <a:picLocks noChangeAspect="1"/>
          </p:cNvPicPr>
          <p:nvPr/>
        </p:nvPicPr>
        <p:blipFill>
          <a:blip r:embed="rId3"/>
          <a:stretch>
            <a:fillRect/>
          </a:stretch>
        </p:blipFill>
        <p:spPr>
          <a:xfrm>
            <a:off x="286350" y="1387346"/>
            <a:ext cx="1371429" cy="1066667"/>
          </a:xfrm>
          <a:prstGeom prst="rect">
            <a:avLst/>
          </a:prstGeom>
        </p:spPr>
      </p:pic>
      <p:pic>
        <p:nvPicPr>
          <p:cNvPr id="4" name="Picture 3">
            <a:extLst>
              <a:ext uri="{FF2B5EF4-FFF2-40B4-BE49-F238E27FC236}">
                <a16:creationId xmlns:a16="http://schemas.microsoft.com/office/drawing/2014/main" id="{122351E7-C211-4622-8914-EE4AF0812471}"/>
              </a:ext>
            </a:extLst>
          </p:cNvPr>
          <p:cNvPicPr>
            <a:picLocks noChangeAspect="1"/>
          </p:cNvPicPr>
          <p:nvPr/>
        </p:nvPicPr>
        <p:blipFill>
          <a:blip r:embed="rId4"/>
          <a:stretch>
            <a:fillRect/>
          </a:stretch>
        </p:blipFill>
        <p:spPr>
          <a:xfrm>
            <a:off x="1812701" y="1387346"/>
            <a:ext cx="1380952" cy="1066667"/>
          </a:xfrm>
          <a:prstGeom prst="rect">
            <a:avLst/>
          </a:prstGeom>
        </p:spPr>
      </p:pic>
      <p:pic>
        <p:nvPicPr>
          <p:cNvPr id="5" name="Picture 4">
            <a:extLst>
              <a:ext uri="{FF2B5EF4-FFF2-40B4-BE49-F238E27FC236}">
                <a16:creationId xmlns:a16="http://schemas.microsoft.com/office/drawing/2014/main" id="{0F66F86B-7FCE-43B4-BB16-DBBC513D9F18}"/>
              </a:ext>
            </a:extLst>
          </p:cNvPr>
          <p:cNvPicPr>
            <a:picLocks noChangeAspect="1"/>
          </p:cNvPicPr>
          <p:nvPr/>
        </p:nvPicPr>
        <p:blipFill>
          <a:blip r:embed="rId5"/>
          <a:stretch>
            <a:fillRect/>
          </a:stretch>
        </p:blipFill>
        <p:spPr>
          <a:xfrm>
            <a:off x="264187" y="2805955"/>
            <a:ext cx="1400000" cy="1057143"/>
          </a:xfrm>
          <a:prstGeom prst="rect">
            <a:avLst/>
          </a:prstGeom>
        </p:spPr>
      </p:pic>
      <p:pic>
        <p:nvPicPr>
          <p:cNvPr id="6" name="Picture 5">
            <a:extLst>
              <a:ext uri="{FF2B5EF4-FFF2-40B4-BE49-F238E27FC236}">
                <a16:creationId xmlns:a16="http://schemas.microsoft.com/office/drawing/2014/main" id="{8D96015C-BB69-47E9-B8A5-BF566DB7B0CF}"/>
              </a:ext>
            </a:extLst>
          </p:cNvPr>
          <p:cNvPicPr>
            <a:picLocks noChangeAspect="1"/>
          </p:cNvPicPr>
          <p:nvPr/>
        </p:nvPicPr>
        <p:blipFill>
          <a:blip r:embed="rId6"/>
          <a:stretch>
            <a:fillRect/>
          </a:stretch>
        </p:blipFill>
        <p:spPr>
          <a:xfrm>
            <a:off x="1798415" y="2805956"/>
            <a:ext cx="1409524" cy="1057143"/>
          </a:xfrm>
          <a:prstGeom prst="rect">
            <a:avLst/>
          </a:prstGeom>
        </p:spPr>
      </p:pic>
      <p:sp>
        <p:nvSpPr>
          <p:cNvPr id="3" name="TextBox 2">
            <a:extLst>
              <a:ext uri="{FF2B5EF4-FFF2-40B4-BE49-F238E27FC236}">
                <a16:creationId xmlns:a16="http://schemas.microsoft.com/office/drawing/2014/main" id="{DE1AD452-BF71-4B33-8F1C-32EE15648C82}"/>
              </a:ext>
            </a:extLst>
          </p:cNvPr>
          <p:cNvSpPr txBox="1"/>
          <p:nvPr/>
        </p:nvSpPr>
        <p:spPr>
          <a:xfrm flipH="1">
            <a:off x="286350" y="2404314"/>
            <a:ext cx="1283420" cy="261610"/>
          </a:xfrm>
          <a:prstGeom prst="rect">
            <a:avLst/>
          </a:prstGeom>
          <a:noFill/>
        </p:spPr>
        <p:txBody>
          <a:bodyPr wrap="square" rtlCol="0">
            <a:spAutoFit/>
          </a:bodyPr>
          <a:lstStyle/>
          <a:p>
            <a:r>
              <a:rPr lang="en-US" sz="1100" dirty="0"/>
              <a:t>  Pike Central HS</a:t>
            </a:r>
          </a:p>
        </p:txBody>
      </p:sp>
      <p:sp>
        <p:nvSpPr>
          <p:cNvPr id="7" name="TextBox 6">
            <a:extLst>
              <a:ext uri="{FF2B5EF4-FFF2-40B4-BE49-F238E27FC236}">
                <a16:creationId xmlns:a16="http://schemas.microsoft.com/office/drawing/2014/main" id="{C77E7C95-897B-4B04-A4C6-64E6624A9726}"/>
              </a:ext>
            </a:extLst>
          </p:cNvPr>
          <p:cNvSpPr txBox="1"/>
          <p:nvPr/>
        </p:nvSpPr>
        <p:spPr>
          <a:xfrm>
            <a:off x="1766255" y="2417861"/>
            <a:ext cx="1322933" cy="261610"/>
          </a:xfrm>
          <a:prstGeom prst="rect">
            <a:avLst/>
          </a:prstGeom>
          <a:noFill/>
        </p:spPr>
        <p:txBody>
          <a:bodyPr wrap="square" rtlCol="0">
            <a:spAutoFit/>
          </a:bodyPr>
          <a:lstStyle/>
          <a:p>
            <a:r>
              <a:rPr lang="en-US" sz="1100" dirty="0"/>
              <a:t>   Pike Central MS</a:t>
            </a:r>
          </a:p>
        </p:txBody>
      </p:sp>
      <p:sp>
        <p:nvSpPr>
          <p:cNvPr id="8" name="TextBox 7">
            <a:extLst>
              <a:ext uri="{FF2B5EF4-FFF2-40B4-BE49-F238E27FC236}">
                <a16:creationId xmlns:a16="http://schemas.microsoft.com/office/drawing/2014/main" id="{7ADF25EA-CDB3-4B52-A1E1-D366F4F97EBD}"/>
              </a:ext>
            </a:extLst>
          </p:cNvPr>
          <p:cNvSpPr txBox="1"/>
          <p:nvPr/>
        </p:nvSpPr>
        <p:spPr>
          <a:xfrm>
            <a:off x="79085" y="3813278"/>
            <a:ext cx="1719330" cy="261610"/>
          </a:xfrm>
          <a:prstGeom prst="rect">
            <a:avLst/>
          </a:prstGeom>
          <a:noFill/>
        </p:spPr>
        <p:txBody>
          <a:bodyPr wrap="square" rtlCol="0">
            <a:spAutoFit/>
          </a:bodyPr>
          <a:lstStyle/>
          <a:p>
            <a:r>
              <a:rPr lang="en-US" sz="1100" dirty="0"/>
              <a:t>  Petersburg Elementary</a:t>
            </a:r>
          </a:p>
        </p:txBody>
      </p:sp>
      <p:sp>
        <p:nvSpPr>
          <p:cNvPr id="9" name="TextBox 8">
            <a:extLst>
              <a:ext uri="{FF2B5EF4-FFF2-40B4-BE49-F238E27FC236}">
                <a16:creationId xmlns:a16="http://schemas.microsoft.com/office/drawing/2014/main" id="{E03B3130-A31C-4694-83FB-12C6AE98BAC6}"/>
              </a:ext>
            </a:extLst>
          </p:cNvPr>
          <p:cNvSpPr txBox="1"/>
          <p:nvPr/>
        </p:nvSpPr>
        <p:spPr>
          <a:xfrm>
            <a:off x="1678473" y="3825680"/>
            <a:ext cx="1711666" cy="261610"/>
          </a:xfrm>
          <a:prstGeom prst="rect">
            <a:avLst/>
          </a:prstGeom>
          <a:noFill/>
        </p:spPr>
        <p:txBody>
          <a:bodyPr wrap="square" rtlCol="0">
            <a:spAutoFit/>
          </a:bodyPr>
          <a:lstStyle/>
          <a:p>
            <a:r>
              <a:rPr lang="en-US" sz="1100" dirty="0"/>
              <a:t>   Winslow Elementary</a:t>
            </a:r>
          </a:p>
        </p:txBody>
      </p:sp>
      <p:pic>
        <p:nvPicPr>
          <p:cNvPr id="10" name="Picture 9">
            <a:extLst>
              <a:ext uri="{FF2B5EF4-FFF2-40B4-BE49-F238E27FC236}">
                <a16:creationId xmlns:a16="http://schemas.microsoft.com/office/drawing/2014/main" id="{0F66FB78-FA1D-4F85-AC54-A38DB7BEBB3C}"/>
              </a:ext>
            </a:extLst>
          </p:cNvPr>
          <p:cNvPicPr>
            <a:picLocks noChangeAspect="1"/>
          </p:cNvPicPr>
          <p:nvPr/>
        </p:nvPicPr>
        <p:blipFill>
          <a:blip r:embed="rId7"/>
          <a:stretch>
            <a:fillRect/>
          </a:stretch>
        </p:blipFill>
        <p:spPr>
          <a:xfrm>
            <a:off x="966047" y="4133457"/>
            <a:ext cx="1537130" cy="930504"/>
          </a:xfrm>
          <a:prstGeom prst="rect">
            <a:avLst/>
          </a:prstGeom>
        </p:spPr>
      </p:pic>
      <p:sp>
        <p:nvSpPr>
          <p:cNvPr id="11" name="TextBox 10">
            <a:extLst>
              <a:ext uri="{FF2B5EF4-FFF2-40B4-BE49-F238E27FC236}">
                <a16:creationId xmlns:a16="http://schemas.microsoft.com/office/drawing/2014/main" id="{C7BAA051-2732-4960-A65B-7F5F98CDC230}"/>
              </a:ext>
            </a:extLst>
          </p:cNvPr>
          <p:cNvSpPr txBox="1"/>
          <p:nvPr/>
        </p:nvSpPr>
        <p:spPr>
          <a:xfrm>
            <a:off x="354117" y="4651323"/>
            <a:ext cx="665750" cy="430887"/>
          </a:xfrm>
          <a:prstGeom prst="rect">
            <a:avLst/>
          </a:prstGeom>
          <a:noFill/>
        </p:spPr>
        <p:txBody>
          <a:bodyPr wrap="square" rtlCol="0">
            <a:spAutoFit/>
          </a:bodyPr>
          <a:lstStyle/>
          <a:p>
            <a:pPr algn="r"/>
            <a:r>
              <a:rPr lang="en-US" sz="1100" dirty="0"/>
              <a:t>Central Office</a:t>
            </a:r>
          </a:p>
        </p:txBody>
      </p:sp>
      <p:pic>
        <p:nvPicPr>
          <p:cNvPr id="12" name="Picture 11">
            <a:extLst>
              <a:ext uri="{FF2B5EF4-FFF2-40B4-BE49-F238E27FC236}">
                <a16:creationId xmlns:a16="http://schemas.microsoft.com/office/drawing/2014/main" id="{31699A1B-39ED-418D-B141-F043125025FE}"/>
              </a:ext>
            </a:extLst>
          </p:cNvPr>
          <p:cNvPicPr>
            <a:picLocks noChangeAspect="1"/>
          </p:cNvPicPr>
          <p:nvPr/>
        </p:nvPicPr>
        <p:blipFill>
          <a:blip r:embed="rId8"/>
          <a:stretch>
            <a:fillRect/>
          </a:stretch>
        </p:blipFill>
        <p:spPr>
          <a:xfrm>
            <a:off x="6823025" y="1576392"/>
            <a:ext cx="1975275" cy="908383"/>
          </a:xfrm>
          <a:prstGeom prst="rect">
            <a:avLst/>
          </a:prstGeom>
        </p:spPr>
      </p:pic>
      <p:pic>
        <p:nvPicPr>
          <p:cNvPr id="13" name="Picture 12">
            <a:extLst>
              <a:ext uri="{FF2B5EF4-FFF2-40B4-BE49-F238E27FC236}">
                <a16:creationId xmlns:a16="http://schemas.microsoft.com/office/drawing/2014/main" id="{9B745042-0B14-43FF-A8DA-0F8E9C5E09A3}"/>
              </a:ext>
            </a:extLst>
          </p:cNvPr>
          <p:cNvPicPr>
            <a:picLocks noChangeAspect="1"/>
          </p:cNvPicPr>
          <p:nvPr/>
        </p:nvPicPr>
        <p:blipFill>
          <a:blip r:embed="rId9"/>
          <a:stretch>
            <a:fillRect/>
          </a:stretch>
        </p:blipFill>
        <p:spPr>
          <a:xfrm>
            <a:off x="6837311" y="3039738"/>
            <a:ext cx="1960989" cy="1267710"/>
          </a:xfrm>
          <a:prstGeom prst="rect">
            <a:avLst/>
          </a:prstGeom>
        </p:spPr>
      </p:pic>
      <p:sp>
        <p:nvSpPr>
          <p:cNvPr id="16" name="TextBox 15">
            <a:extLst>
              <a:ext uri="{FF2B5EF4-FFF2-40B4-BE49-F238E27FC236}">
                <a16:creationId xmlns:a16="http://schemas.microsoft.com/office/drawing/2014/main" id="{AD591709-8312-4621-998C-7FE2C10AECF4}"/>
              </a:ext>
            </a:extLst>
          </p:cNvPr>
          <p:cNvSpPr txBox="1"/>
          <p:nvPr/>
        </p:nvSpPr>
        <p:spPr>
          <a:xfrm>
            <a:off x="7148010" y="2454013"/>
            <a:ext cx="1650290" cy="261610"/>
          </a:xfrm>
          <a:prstGeom prst="rect">
            <a:avLst/>
          </a:prstGeom>
          <a:noFill/>
        </p:spPr>
        <p:txBody>
          <a:bodyPr wrap="square" rtlCol="0">
            <a:spAutoFit/>
          </a:bodyPr>
          <a:lstStyle/>
          <a:p>
            <a:r>
              <a:rPr lang="en-US" sz="1100" dirty="0" err="1"/>
              <a:t>Otwell</a:t>
            </a:r>
            <a:r>
              <a:rPr lang="en-US" sz="1100" dirty="0"/>
              <a:t> Elementary</a:t>
            </a:r>
          </a:p>
        </p:txBody>
      </p:sp>
      <p:sp>
        <p:nvSpPr>
          <p:cNvPr id="17" name="TextBox 16">
            <a:extLst>
              <a:ext uri="{FF2B5EF4-FFF2-40B4-BE49-F238E27FC236}">
                <a16:creationId xmlns:a16="http://schemas.microsoft.com/office/drawing/2014/main" id="{B1F9827C-6526-43EE-AE16-27B339E974E7}"/>
              </a:ext>
            </a:extLst>
          </p:cNvPr>
          <p:cNvSpPr txBox="1"/>
          <p:nvPr/>
        </p:nvSpPr>
        <p:spPr>
          <a:xfrm>
            <a:off x="6919880" y="4307448"/>
            <a:ext cx="1795849" cy="430887"/>
          </a:xfrm>
          <a:prstGeom prst="rect">
            <a:avLst/>
          </a:prstGeom>
          <a:noFill/>
        </p:spPr>
        <p:txBody>
          <a:bodyPr wrap="square" rtlCol="0">
            <a:spAutoFit/>
          </a:bodyPr>
          <a:lstStyle/>
          <a:p>
            <a:pPr algn="ctr"/>
            <a:r>
              <a:rPr lang="en-US" sz="1100" dirty="0"/>
              <a:t>Old Petersburg HS Gym         (OPG)</a:t>
            </a:r>
          </a:p>
        </p:txBody>
      </p:sp>
    </p:spTree>
    <p:extLst>
      <p:ext uri="{BB962C8B-B14F-4D97-AF65-F5344CB8AC3E}">
        <p14:creationId xmlns:p14="http://schemas.microsoft.com/office/powerpoint/2010/main" val="2321607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3"/>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Pike County School Corporation</a:t>
            </a:r>
            <a:endParaRPr sz="3000" dirty="0">
              <a:solidFill>
                <a:srgbClr val="FFFFFF"/>
              </a:solidFill>
            </a:endParaRPr>
          </a:p>
        </p:txBody>
      </p:sp>
      <p:sp>
        <p:nvSpPr>
          <p:cNvPr id="184" name="Google Shape;184;p23"/>
          <p:cNvSpPr txBox="1">
            <a:spLocks noGrp="1"/>
          </p:cNvSpPr>
          <p:nvPr>
            <p:ph type="body" idx="2"/>
          </p:nvPr>
        </p:nvSpPr>
        <p:spPr>
          <a:xfrm>
            <a:off x="134278" y="1280400"/>
            <a:ext cx="2452403" cy="3557481"/>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lang="en-US" sz="1600" b="1" u="sng" dirty="0">
              <a:solidFill>
                <a:srgbClr val="5B0F00"/>
              </a:solidFill>
            </a:endParaRPr>
          </a:p>
          <a:p>
            <a:pPr marL="0" lvl="0" indent="0" algn="l" rtl="0">
              <a:spcBef>
                <a:spcPts val="0"/>
              </a:spcBef>
              <a:spcAft>
                <a:spcPts val="0"/>
              </a:spcAft>
              <a:buNone/>
            </a:pPr>
            <a:endParaRPr lang="en-US" sz="1600" b="1" u="sng" dirty="0">
              <a:solidFill>
                <a:srgbClr val="5B0F00"/>
              </a:solidFill>
            </a:endParaRPr>
          </a:p>
          <a:p>
            <a:pPr marL="0" lvl="0" indent="0">
              <a:buNone/>
            </a:pPr>
            <a:endParaRPr lang="en-US" sz="1500" b="1" dirty="0">
              <a:solidFill>
                <a:srgbClr val="5B0F00"/>
              </a:solidFill>
            </a:endParaRPr>
          </a:p>
        </p:txBody>
      </p:sp>
      <p:pic>
        <p:nvPicPr>
          <p:cNvPr id="2" name="Picture 1">
            <a:extLst>
              <a:ext uri="{FF2B5EF4-FFF2-40B4-BE49-F238E27FC236}">
                <a16:creationId xmlns:a16="http://schemas.microsoft.com/office/drawing/2014/main" id="{EF09C1FD-A030-436E-9DC2-8BB03155FE32}"/>
              </a:ext>
            </a:extLst>
          </p:cNvPr>
          <p:cNvPicPr>
            <a:picLocks noChangeAspect="1"/>
          </p:cNvPicPr>
          <p:nvPr/>
        </p:nvPicPr>
        <p:blipFill>
          <a:blip r:embed="rId3"/>
          <a:stretch>
            <a:fillRect/>
          </a:stretch>
        </p:blipFill>
        <p:spPr>
          <a:xfrm>
            <a:off x="4816762" y="1280400"/>
            <a:ext cx="3481118" cy="3729001"/>
          </a:xfrm>
          <a:prstGeom prst="rect">
            <a:avLst/>
          </a:prstGeom>
        </p:spPr>
      </p:pic>
      <p:sp>
        <p:nvSpPr>
          <p:cNvPr id="3" name="Star: 5 Points 2">
            <a:extLst>
              <a:ext uri="{FF2B5EF4-FFF2-40B4-BE49-F238E27FC236}">
                <a16:creationId xmlns:a16="http://schemas.microsoft.com/office/drawing/2014/main" id="{BA04EC98-B73F-4793-B59D-D85B7691C158}"/>
              </a:ext>
            </a:extLst>
          </p:cNvPr>
          <p:cNvSpPr/>
          <p:nvPr/>
        </p:nvSpPr>
        <p:spPr>
          <a:xfrm>
            <a:off x="6532605" y="1960605"/>
            <a:ext cx="82379" cy="9885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9596FBC-A929-4D22-AE5E-451D2ECB2800}"/>
              </a:ext>
            </a:extLst>
          </p:cNvPr>
          <p:cNvPicPr>
            <a:picLocks noChangeAspect="1"/>
          </p:cNvPicPr>
          <p:nvPr/>
        </p:nvPicPr>
        <p:blipFill>
          <a:blip r:embed="rId4"/>
          <a:stretch>
            <a:fillRect/>
          </a:stretch>
        </p:blipFill>
        <p:spPr>
          <a:xfrm>
            <a:off x="8023654" y="2454876"/>
            <a:ext cx="122878" cy="103604"/>
          </a:xfrm>
          <a:prstGeom prst="rect">
            <a:avLst/>
          </a:prstGeom>
        </p:spPr>
      </p:pic>
      <p:pic>
        <p:nvPicPr>
          <p:cNvPr id="5" name="Picture 4">
            <a:extLst>
              <a:ext uri="{FF2B5EF4-FFF2-40B4-BE49-F238E27FC236}">
                <a16:creationId xmlns:a16="http://schemas.microsoft.com/office/drawing/2014/main" id="{32FAC07B-71D8-4C3F-B592-07D0366E4BA7}"/>
              </a:ext>
            </a:extLst>
          </p:cNvPr>
          <p:cNvPicPr>
            <a:picLocks noChangeAspect="1"/>
          </p:cNvPicPr>
          <p:nvPr/>
        </p:nvPicPr>
        <p:blipFill>
          <a:blip r:embed="rId4"/>
          <a:stretch>
            <a:fillRect/>
          </a:stretch>
        </p:blipFill>
        <p:spPr>
          <a:xfrm>
            <a:off x="6959288" y="3250375"/>
            <a:ext cx="176055" cy="148439"/>
          </a:xfrm>
          <a:prstGeom prst="rect">
            <a:avLst/>
          </a:prstGeom>
        </p:spPr>
      </p:pic>
      <p:pic>
        <p:nvPicPr>
          <p:cNvPr id="6" name="Picture 5">
            <a:extLst>
              <a:ext uri="{FF2B5EF4-FFF2-40B4-BE49-F238E27FC236}">
                <a16:creationId xmlns:a16="http://schemas.microsoft.com/office/drawing/2014/main" id="{511C02E8-7579-4EE9-8881-E312B3D29C01}"/>
              </a:ext>
            </a:extLst>
          </p:cNvPr>
          <p:cNvPicPr>
            <a:picLocks noChangeAspect="1"/>
          </p:cNvPicPr>
          <p:nvPr/>
        </p:nvPicPr>
        <p:blipFill>
          <a:blip r:embed="rId4"/>
          <a:stretch>
            <a:fillRect/>
          </a:stretch>
        </p:blipFill>
        <p:spPr>
          <a:xfrm>
            <a:off x="6751738" y="2581591"/>
            <a:ext cx="165113" cy="139213"/>
          </a:xfrm>
          <a:prstGeom prst="rect">
            <a:avLst/>
          </a:prstGeom>
        </p:spPr>
      </p:pic>
      <p:sp>
        <p:nvSpPr>
          <p:cNvPr id="7" name="TextBox 6">
            <a:extLst>
              <a:ext uri="{FF2B5EF4-FFF2-40B4-BE49-F238E27FC236}">
                <a16:creationId xmlns:a16="http://schemas.microsoft.com/office/drawing/2014/main" id="{5E220DAB-A869-4A19-AA29-3BF10B60D95D}"/>
              </a:ext>
            </a:extLst>
          </p:cNvPr>
          <p:cNvSpPr txBox="1"/>
          <p:nvPr/>
        </p:nvSpPr>
        <p:spPr>
          <a:xfrm>
            <a:off x="370703" y="1491049"/>
            <a:ext cx="3931821" cy="3323987"/>
          </a:xfrm>
          <a:prstGeom prst="rect">
            <a:avLst/>
          </a:prstGeom>
          <a:noFill/>
        </p:spPr>
        <p:txBody>
          <a:bodyPr wrap="square" rtlCol="0">
            <a:spAutoFit/>
          </a:bodyPr>
          <a:lstStyle/>
          <a:p>
            <a:r>
              <a:rPr lang="en-US" b="1" dirty="0">
                <a:solidFill>
                  <a:schemeClr val="accent4">
                    <a:lumMod val="50000"/>
                  </a:schemeClr>
                </a:solidFill>
                <a:latin typeface="Roboto" panose="02000000000000000000" pitchFamily="2" charset="0"/>
                <a:ea typeface="Roboto" panose="02000000000000000000" pitchFamily="2" charset="0"/>
              </a:rPr>
              <a:t>Petersburg – PES, CO, Alternative School</a:t>
            </a:r>
          </a:p>
          <a:p>
            <a:r>
              <a:rPr lang="en-US" b="1" dirty="0">
                <a:solidFill>
                  <a:schemeClr val="accent4">
                    <a:lumMod val="50000"/>
                  </a:schemeClr>
                </a:solidFill>
                <a:latin typeface="Roboto" panose="02000000000000000000" pitchFamily="2" charset="0"/>
                <a:ea typeface="Roboto" panose="02000000000000000000" pitchFamily="2" charset="0"/>
              </a:rPr>
              <a:t>Winslow – WES</a:t>
            </a:r>
          </a:p>
          <a:p>
            <a:r>
              <a:rPr lang="en-US" b="1" dirty="0">
                <a:solidFill>
                  <a:schemeClr val="accent4">
                    <a:lumMod val="50000"/>
                  </a:schemeClr>
                </a:solidFill>
                <a:latin typeface="Roboto" panose="02000000000000000000" pitchFamily="2" charset="0"/>
                <a:ea typeface="Roboto" panose="02000000000000000000" pitchFamily="2" charset="0"/>
              </a:rPr>
              <a:t>SR 61 &amp; SR 56 – PCHS/PCMS</a:t>
            </a:r>
          </a:p>
          <a:p>
            <a:endParaRPr lang="en-US" b="1" dirty="0">
              <a:solidFill>
                <a:schemeClr val="accent4">
                  <a:lumMod val="50000"/>
                </a:schemeClr>
              </a:solidFill>
              <a:latin typeface="Roboto" panose="02000000000000000000" pitchFamily="2" charset="0"/>
              <a:ea typeface="Roboto" panose="02000000000000000000" pitchFamily="2" charset="0"/>
            </a:endParaRPr>
          </a:p>
          <a:p>
            <a:r>
              <a:rPr lang="en-US" b="1" dirty="0" err="1">
                <a:solidFill>
                  <a:schemeClr val="accent4">
                    <a:lumMod val="50000"/>
                  </a:schemeClr>
                </a:solidFill>
                <a:latin typeface="Roboto" panose="02000000000000000000" pitchFamily="2" charset="0"/>
                <a:ea typeface="Roboto" panose="02000000000000000000" pitchFamily="2" charset="0"/>
              </a:rPr>
              <a:t>Otwell</a:t>
            </a:r>
            <a:r>
              <a:rPr lang="en-US" b="1" dirty="0">
                <a:solidFill>
                  <a:schemeClr val="accent4">
                    <a:lumMod val="50000"/>
                  </a:schemeClr>
                </a:solidFill>
                <a:latin typeface="Roboto" panose="02000000000000000000" pitchFamily="2" charset="0"/>
                <a:ea typeface="Roboto" panose="02000000000000000000" pitchFamily="2" charset="0"/>
              </a:rPr>
              <a:t> – Formerly OES; vacant building</a:t>
            </a:r>
          </a:p>
          <a:p>
            <a:endParaRPr lang="en-US" b="1" dirty="0">
              <a:solidFill>
                <a:schemeClr val="accent4">
                  <a:lumMod val="50000"/>
                </a:schemeClr>
              </a:solidFill>
              <a:latin typeface="Roboto" panose="02000000000000000000" pitchFamily="2" charset="0"/>
              <a:ea typeface="Roboto" panose="02000000000000000000" pitchFamily="2" charset="0"/>
            </a:endParaRPr>
          </a:p>
          <a:p>
            <a:r>
              <a:rPr lang="en-US" b="1" dirty="0">
                <a:solidFill>
                  <a:schemeClr val="accent4">
                    <a:lumMod val="50000"/>
                  </a:schemeClr>
                </a:solidFill>
                <a:latin typeface="Roboto" panose="02000000000000000000" pitchFamily="2" charset="0"/>
                <a:ea typeface="Roboto" panose="02000000000000000000" pitchFamily="2" charset="0"/>
              </a:rPr>
              <a:t>Residents North of Dividing Line – PES</a:t>
            </a:r>
          </a:p>
          <a:p>
            <a:r>
              <a:rPr lang="en-US" b="1" dirty="0">
                <a:solidFill>
                  <a:schemeClr val="accent4">
                    <a:lumMod val="50000"/>
                  </a:schemeClr>
                </a:solidFill>
                <a:latin typeface="Roboto" panose="02000000000000000000" pitchFamily="2" charset="0"/>
                <a:ea typeface="Roboto" panose="02000000000000000000" pitchFamily="2" charset="0"/>
              </a:rPr>
              <a:t>Residents South of Dividing Line – WES</a:t>
            </a:r>
          </a:p>
          <a:p>
            <a:endParaRPr lang="en-US" b="1" dirty="0">
              <a:solidFill>
                <a:schemeClr val="accent4">
                  <a:lumMod val="50000"/>
                </a:schemeClr>
              </a:solidFill>
              <a:latin typeface="Roboto" panose="02000000000000000000" pitchFamily="2" charset="0"/>
              <a:ea typeface="Roboto" panose="02000000000000000000" pitchFamily="2" charset="0"/>
            </a:endParaRPr>
          </a:p>
          <a:p>
            <a:r>
              <a:rPr lang="en-US" b="1" dirty="0">
                <a:solidFill>
                  <a:schemeClr val="accent4">
                    <a:lumMod val="50000"/>
                  </a:schemeClr>
                </a:solidFill>
                <a:latin typeface="Roboto" panose="02000000000000000000" pitchFamily="2" charset="0"/>
                <a:ea typeface="Roboto" panose="02000000000000000000" pitchFamily="2" charset="0"/>
              </a:rPr>
              <a:t>Students are allowed to attend outside the assigned “school district” but transportation is not provided by PCSC.</a:t>
            </a:r>
          </a:p>
          <a:p>
            <a:endParaRPr lang="en-US" dirty="0"/>
          </a:p>
          <a:p>
            <a:endParaRPr lang="en-US" dirty="0"/>
          </a:p>
          <a:p>
            <a:endParaRPr lang="en-US" dirty="0"/>
          </a:p>
        </p:txBody>
      </p:sp>
      <p:cxnSp>
        <p:nvCxnSpPr>
          <p:cNvPr id="9" name="Straight Connector 8">
            <a:extLst>
              <a:ext uri="{FF2B5EF4-FFF2-40B4-BE49-F238E27FC236}">
                <a16:creationId xmlns:a16="http://schemas.microsoft.com/office/drawing/2014/main" id="{738E0857-B08F-40A8-8200-574083C27B83}"/>
              </a:ext>
            </a:extLst>
          </p:cNvPr>
          <p:cNvCxnSpPr/>
          <p:nvPr/>
        </p:nvCxnSpPr>
        <p:spPr>
          <a:xfrm flipH="1">
            <a:off x="6751738" y="2581591"/>
            <a:ext cx="1546142"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933F42D8-E2CA-49E5-B58B-94BB0CA2E782}"/>
              </a:ext>
            </a:extLst>
          </p:cNvPr>
          <p:cNvCxnSpPr>
            <a:cxnSpLocks/>
          </p:cNvCxnSpPr>
          <p:nvPr/>
        </p:nvCxnSpPr>
        <p:spPr>
          <a:xfrm rot="5400000">
            <a:off x="6504134" y="2698791"/>
            <a:ext cx="364810" cy="143109"/>
          </a:xfrm>
          <a:prstGeom prst="bentConnector3">
            <a:avLst/>
          </a:prstGeom>
          <a:ln w="28575"/>
        </p:spPr>
        <p:style>
          <a:lnRef idx="1">
            <a:schemeClr val="accent1"/>
          </a:lnRef>
          <a:fillRef idx="0">
            <a:schemeClr val="accent1"/>
          </a:fillRef>
          <a:effectRef idx="0">
            <a:schemeClr val="accent1"/>
          </a:effectRef>
          <a:fontRef idx="minor">
            <a:schemeClr val="tx1"/>
          </a:fontRef>
        </p:style>
      </p:cxnSp>
      <p:cxnSp>
        <p:nvCxnSpPr>
          <p:cNvPr id="16" name="Connector: Elbow 15">
            <a:extLst>
              <a:ext uri="{FF2B5EF4-FFF2-40B4-BE49-F238E27FC236}">
                <a16:creationId xmlns:a16="http://schemas.microsoft.com/office/drawing/2014/main" id="{B646B6E5-06D4-4F18-8D83-1D8827061EFF}"/>
              </a:ext>
            </a:extLst>
          </p:cNvPr>
          <p:cNvCxnSpPr>
            <a:cxnSpLocks/>
          </p:cNvCxnSpPr>
          <p:nvPr/>
        </p:nvCxnSpPr>
        <p:spPr>
          <a:xfrm rot="10800000" flipV="1">
            <a:off x="6134101" y="2965449"/>
            <a:ext cx="480887" cy="284927"/>
          </a:xfrm>
          <a:prstGeom prst="bentConnector3">
            <a:avLst/>
          </a:prstGeom>
          <a:ln w="28575"/>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56519B0-4431-4F5E-B059-54B346BE00F8}"/>
              </a:ext>
            </a:extLst>
          </p:cNvPr>
          <p:cNvSpPr txBox="1"/>
          <p:nvPr/>
        </p:nvSpPr>
        <p:spPr>
          <a:xfrm>
            <a:off x="8297880" y="2397281"/>
            <a:ext cx="779445" cy="507831"/>
          </a:xfrm>
          <a:prstGeom prst="rect">
            <a:avLst/>
          </a:prstGeom>
          <a:noFill/>
        </p:spPr>
        <p:txBody>
          <a:bodyPr wrap="square" rtlCol="0">
            <a:spAutoFit/>
          </a:bodyPr>
          <a:lstStyle/>
          <a:p>
            <a:r>
              <a:rPr lang="en-US" sz="900" dirty="0"/>
              <a:t>Dividing Line PES/WES</a:t>
            </a:r>
          </a:p>
        </p:txBody>
      </p:sp>
      <p:sp>
        <p:nvSpPr>
          <p:cNvPr id="20" name="Oval 19">
            <a:extLst>
              <a:ext uri="{FF2B5EF4-FFF2-40B4-BE49-F238E27FC236}">
                <a16:creationId xmlns:a16="http://schemas.microsoft.com/office/drawing/2014/main" id="{BAAD0FF0-769C-4C5F-B819-65999C9D0117}"/>
              </a:ext>
            </a:extLst>
          </p:cNvPr>
          <p:cNvSpPr/>
          <p:nvPr/>
        </p:nvSpPr>
        <p:spPr>
          <a:xfrm>
            <a:off x="6088381" y="3263074"/>
            <a:ext cx="45719" cy="615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830ACE8-D41B-4C08-BDF6-E10C0158C0A1}"/>
              </a:ext>
            </a:extLst>
          </p:cNvPr>
          <p:cNvSpPr/>
          <p:nvPr/>
        </p:nvSpPr>
        <p:spPr>
          <a:xfrm>
            <a:off x="8255645" y="2533660"/>
            <a:ext cx="48591" cy="705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peech Bubble: Rectangle 7">
            <a:extLst>
              <a:ext uri="{FF2B5EF4-FFF2-40B4-BE49-F238E27FC236}">
                <a16:creationId xmlns:a16="http://schemas.microsoft.com/office/drawing/2014/main" id="{5D0EBC4B-AE25-4F08-998C-F002B7C961D7}"/>
              </a:ext>
            </a:extLst>
          </p:cNvPr>
          <p:cNvSpPr/>
          <p:nvPr/>
        </p:nvSpPr>
        <p:spPr>
          <a:xfrm>
            <a:off x="6263308" y="1459786"/>
            <a:ext cx="695980" cy="329647"/>
          </a:xfrm>
          <a:prstGeom prst="wedgeRectCallout">
            <a:avLst>
              <a:gd name="adj1" fmla="val -6547"/>
              <a:gd name="adj2" fmla="val 114228"/>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100" dirty="0">
                <a:latin typeface="Arial Narrow" panose="020B0606020202030204" pitchFamily="34" charset="0"/>
              </a:rPr>
              <a:t>PES, CO &amp; OPG</a:t>
            </a:r>
          </a:p>
        </p:txBody>
      </p:sp>
      <p:sp>
        <p:nvSpPr>
          <p:cNvPr id="10" name="Speech Bubble: Rectangle 9">
            <a:extLst>
              <a:ext uri="{FF2B5EF4-FFF2-40B4-BE49-F238E27FC236}">
                <a16:creationId xmlns:a16="http://schemas.microsoft.com/office/drawing/2014/main" id="{ACBFFF90-E9A4-48D7-86D7-7079A670C8B5}"/>
              </a:ext>
            </a:extLst>
          </p:cNvPr>
          <p:cNvSpPr/>
          <p:nvPr/>
        </p:nvSpPr>
        <p:spPr>
          <a:xfrm>
            <a:off x="6996374" y="2856779"/>
            <a:ext cx="514238" cy="297624"/>
          </a:xfrm>
          <a:prstGeom prst="wedgeRectCallout">
            <a:avLst>
              <a:gd name="adj1" fmla="val -34511"/>
              <a:gd name="adj2" fmla="val 106391"/>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100" dirty="0">
                <a:latin typeface="Arial Narrow" panose="020B0606020202030204" pitchFamily="34" charset="0"/>
              </a:rPr>
              <a:t>WES</a:t>
            </a:r>
          </a:p>
        </p:txBody>
      </p:sp>
      <p:sp>
        <p:nvSpPr>
          <p:cNvPr id="12" name="Speech Bubble: Rectangle 11">
            <a:extLst>
              <a:ext uri="{FF2B5EF4-FFF2-40B4-BE49-F238E27FC236}">
                <a16:creationId xmlns:a16="http://schemas.microsoft.com/office/drawing/2014/main" id="{4677E094-5E44-40DF-BEE0-9AA8C038E260}"/>
              </a:ext>
            </a:extLst>
          </p:cNvPr>
          <p:cNvSpPr/>
          <p:nvPr/>
        </p:nvSpPr>
        <p:spPr>
          <a:xfrm>
            <a:off x="6139542" y="2240782"/>
            <a:ext cx="525425" cy="324923"/>
          </a:xfrm>
          <a:prstGeom prst="wedgeRectCallout">
            <a:avLst>
              <a:gd name="adj1" fmla="val 70022"/>
              <a:gd name="adj2" fmla="val 7660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100" dirty="0">
                <a:latin typeface="Arial Narrow" panose="020B0606020202030204" pitchFamily="34" charset="0"/>
              </a:rPr>
              <a:t>PCHS PCMS</a:t>
            </a:r>
          </a:p>
        </p:txBody>
      </p:sp>
    </p:spTree>
    <p:extLst>
      <p:ext uri="{BB962C8B-B14F-4D97-AF65-F5344CB8AC3E}">
        <p14:creationId xmlns:p14="http://schemas.microsoft.com/office/powerpoint/2010/main" val="4252412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0" y="13725"/>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Transportation</a:t>
            </a:r>
            <a:endParaRPr sz="3000" dirty="0">
              <a:solidFill>
                <a:srgbClr val="FFFFFF"/>
              </a:solidFill>
            </a:endParaRPr>
          </a:p>
        </p:txBody>
      </p:sp>
      <p:sp>
        <p:nvSpPr>
          <p:cNvPr id="190" name="Google Shape;190;p24"/>
          <p:cNvSpPr txBox="1">
            <a:spLocks noGrp="1"/>
          </p:cNvSpPr>
          <p:nvPr>
            <p:ph type="body" idx="1"/>
          </p:nvPr>
        </p:nvSpPr>
        <p:spPr>
          <a:xfrm>
            <a:off x="701210" y="1315575"/>
            <a:ext cx="3356440" cy="3671325"/>
          </a:xfrm>
          <a:prstGeom prst="rect">
            <a:avLst/>
          </a:prstGeom>
        </p:spPr>
        <p:txBody>
          <a:bodyPr spcFirstLastPara="1" wrap="square" lIns="91425" tIns="91425" rIns="91425" bIns="91425" anchor="t" anchorCtr="0">
            <a:normAutofit/>
          </a:bodyPr>
          <a:lstStyle/>
          <a:p>
            <a:pPr marL="0" lvl="0" indent="0" algn="l" rtl="0">
              <a:lnSpc>
                <a:spcPct val="114000"/>
              </a:lnSpc>
              <a:buClr>
                <a:srgbClr val="5B0F00"/>
              </a:buClr>
              <a:buSzPts val="1500"/>
              <a:buNone/>
            </a:pPr>
            <a:r>
              <a:rPr lang="en-US" sz="1500" b="1" u="sng" dirty="0">
                <a:solidFill>
                  <a:srgbClr val="5B0F00"/>
                </a:solidFill>
              </a:rPr>
              <a:t>Transportation</a:t>
            </a:r>
          </a:p>
          <a:p>
            <a:pPr marL="283464" lvl="0" indent="-285750" algn="l" rtl="0">
              <a:lnSpc>
                <a:spcPct val="114000"/>
              </a:lnSpc>
              <a:buClr>
                <a:srgbClr val="5B0F00"/>
              </a:buClr>
              <a:buSzPts val="1500"/>
              <a:buFont typeface="Wingdings" panose="05000000000000000000" pitchFamily="2" charset="2"/>
              <a:buChar char="§"/>
            </a:pPr>
            <a:r>
              <a:rPr lang="en-US" sz="1500" b="1" dirty="0">
                <a:solidFill>
                  <a:srgbClr val="5B0F00"/>
                </a:solidFill>
              </a:rPr>
              <a:t>Travel 965 miles @ day</a:t>
            </a:r>
          </a:p>
          <a:p>
            <a:pPr marL="283464" lvl="0" indent="-285750" algn="l" rtl="0">
              <a:lnSpc>
                <a:spcPct val="114000"/>
              </a:lnSpc>
              <a:buClr>
                <a:srgbClr val="5B0F00"/>
              </a:buClr>
              <a:buSzPts val="1500"/>
              <a:buFont typeface="Wingdings" panose="05000000000000000000" pitchFamily="2" charset="2"/>
              <a:buChar char="§"/>
            </a:pPr>
            <a:r>
              <a:rPr lang="en-US" sz="1500" b="1" dirty="0">
                <a:solidFill>
                  <a:srgbClr val="5B0F00"/>
                </a:solidFill>
              </a:rPr>
              <a:t>Transport ≈ 800 students </a:t>
            </a:r>
          </a:p>
          <a:p>
            <a:pPr marL="283464" lvl="0" indent="-285750" algn="l" rtl="0">
              <a:lnSpc>
                <a:spcPct val="114000"/>
              </a:lnSpc>
              <a:buClr>
                <a:srgbClr val="5B0F00"/>
              </a:buClr>
              <a:buSzPts val="1500"/>
              <a:buFont typeface="Wingdings" panose="05000000000000000000" pitchFamily="2" charset="2"/>
              <a:buChar char="§"/>
            </a:pPr>
            <a:r>
              <a:rPr lang="en-US" sz="1500" b="1" dirty="0">
                <a:solidFill>
                  <a:srgbClr val="5B0F00"/>
                </a:solidFill>
              </a:rPr>
              <a:t>Avg Travel Time: 87 minutes</a:t>
            </a:r>
          </a:p>
          <a:p>
            <a:pPr marL="740664" lvl="1" indent="-285750">
              <a:lnSpc>
                <a:spcPct val="114000"/>
              </a:lnSpc>
              <a:buClr>
                <a:srgbClr val="5B0F00"/>
              </a:buClr>
              <a:buSzPts val="1500"/>
              <a:buFont typeface="Wingdings" panose="05000000000000000000" pitchFamily="2" charset="2"/>
              <a:buChar char="§"/>
            </a:pPr>
            <a:r>
              <a:rPr lang="en-US" sz="1300" b="1" dirty="0">
                <a:solidFill>
                  <a:srgbClr val="5B0F00"/>
                </a:solidFill>
              </a:rPr>
              <a:t>Shortest Route: 58 min</a:t>
            </a:r>
          </a:p>
          <a:p>
            <a:pPr marL="740664" lvl="1" indent="-285750">
              <a:lnSpc>
                <a:spcPct val="114000"/>
              </a:lnSpc>
              <a:buClr>
                <a:srgbClr val="5B0F00"/>
              </a:buClr>
              <a:buSzPts val="1500"/>
              <a:buFont typeface="Wingdings" panose="05000000000000000000" pitchFamily="2" charset="2"/>
              <a:buChar char="§"/>
            </a:pPr>
            <a:r>
              <a:rPr lang="en-US" sz="1300" b="1" dirty="0">
                <a:solidFill>
                  <a:srgbClr val="5B0F00"/>
                </a:solidFill>
              </a:rPr>
              <a:t>Longest Route: 114 min </a:t>
            </a:r>
          </a:p>
          <a:p>
            <a:pPr marL="283464" lvl="0" indent="-285750" algn="l" rtl="0">
              <a:lnSpc>
                <a:spcPct val="114000"/>
              </a:lnSpc>
              <a:buClr>
                <a:srgbClr val="5B0F00"/>
              </a:buClr>
              <a:buSzPts val="1500"/>
              <a:buFont typeface="Wingdings" panose="05000000000000000000" pitchFamily="2" charset="2"/>
              <a:buChar char="§"/>
            </a:pPr>
            <a:r>
              <a:rPr lang="en-US" sz="1500" b="1" dirty="0">
                <a:solidFill>
                  <a:srgbClr val="5B0F00"/>
                </a:solidFill>
              </a:rPr>
              <a:t>24 Bus Routes</a:t>
            </a:r>
          </a:p>
          <a:p>
            <a:pPr marL="283464" lvl="0" indent="-285750" algn="l" rtl="0">
              <a:lnSpc>
                <a:spcPct val="114000"/>
              </a:lnSpc>
              <a:buClr>
                <a:srgbClr val="5B0F00"/>
              </a:buClr>
              <a:buSzPts val="1500"/>
              <a:buFont typeface="Wingdings" panose="05000000000000000000" pitchFamily="2" charset="2"/>
              <a:buChar char="§"/>
            </a:pPr>
            <a:r>
              <a:rPr lang="en-US" sz="1500" b="1" dirty="0">
                <a:solidFill>
                  <a:srgbClr val="5B0F00"/>
                </a:solidFill>
              </a:rPr>
              <a:t>6 SE Bus Routes</a:t>
            </a:r>
          </a:p>
          <a:p>
            <a:pPr marL="283464" lvl="0" indent="-285750" algn="l" rtl="0">
              <a:lnSpc>
                <a:spcPct val="114000"/>
              </a:lnSpc>
              <a:buClr>
                <a:srgbClr val="5B0F00"/>
              </a:buClr>
              <a:buSzPts val="1500"/>
              <a:buFont typeface="Wingdings" panose="05000000000000000000" pitchFamily="2" charset="2"/>
              <a:buChar char="§"/>
            </a:pPr>
            <a:r>
              <a:rPr lang="en-US" sz="1500" b="1" dirty="0">
                <a:solidFill>
                  <a:srgbClr val="5B0F00"/>
                </a:solidFill>
              </a:rPr>
              <a:t>1 Bus Mechanic</a:t>
            </a:r>
          </a:p>
          <a:p>
            <a:pPr marL="283464" lvl="0" indent="-285750" algn="l" rtl="0">
              <a:lnSpc>
                <a:spcPct val="114000"/>
              </a:lnSpc>
              <a:buClr>
                <a:srgbClr val="5B0F00"/>
              </a:buClr>
              <a:buSzPts val="1500"/>
              <a:buFont typeface="Wingdings" panose="05000000000000000000" pitchFamily="2" charset="2"/>
              <a:buChar char="§"/>
            </a:pPr>
            <a:r>
              <a:rPr lang="en-US" sz="1500" b="1" dirty="0">
                <a:solidFill>
                  <a:srgbClr val="5B0F00"/>
                </a:solidFill>
              </a:rPr>
              <a:t>County Road Info</a:t>
            </a:r>
          </a:p>
          <a:p>
            <a:pPr marL="740664" lvl="1" indent="-285750">
              <a:lnSpc>
                <a:spcPct val="114000"/>
              </a:lnSpc>
              <a:buClr>
                <a:srgbClr val="5B0F00"/>
              </a:buClr>
              <a:buSzPts val="1500"/>
              <a:buFont typeface="Wingdings" panose="05000000000000000000" pitchFamily="2" charset="2"/>
              <a:buChar char="§"/>
            </a:pPr>
            <a:r>
              <a:rPr lang="en-US" sz="1300" b="1" dirty="0">
                <a:solidFill>
                  <a:srgbClr val="5B0F00"/>
                </a:solidFill>
              </a:rPr>
              <a:t>551 miles of road in Pike Co</a:t>
            </a:r>
          </a:p>
          <a:p>
            <a:pPr marL="740664" lvl="1" indent="-285750">
              <a:lnSpc>
                <a:spcPct val="114000"/>
              </a:lnSpc>
              <a:buClr>
                <a:srgbClr val="5B0F00"/>
              </a:buClr>
              <a:buSzPts val="1500"/>
              <a:buFont typeface="Wingdings" panose="05000000000000000000" pitchFamily="2" charset="2"/>
              <a:buChar char="§"/>
            </a:pPr>
            <a:r>
              <a:rPr lang="en-US" sz="1300" b="1" dirty="0">
                <a:solidFill>
                  <a:srgbClr val="5B0F00"/>
                </a:solidFill>
              </a:rPr>
              <a:t>247 miles are paved</a:t>
            </a:r>
          </a:p>
          <a:p>
            <a:pPr marL="740664" lvl="1" indent="-285750">
              <a:lnSpc>
                <a:spcPct val="114000"/>
              </a:lnSpc>
              <a:buClr>
                <a:srgbClr val="5B0F00"/>
              </a:buClr>
              <a:buSzPts val="1500"/>
              <a:buFont typeface="Wingdings" panose="05000000000000000000" pitchFamily="2" charset="2"/>
              <a:buChar char="§"/>
            </a:pPr>
            <a:r>
              <a:rPr lang="en-US" sz="1300" b="1" dirty="0">
                <a:solidFill>
                  <a:srgbClr val="5B0F00"/>
                </a:solidFill>
              </a:rPr>
              <a:t>284 miles are gravel</a:t>
            </a:r>
          </a:p>
          <a:p>
            <a:pPr marL="454914" lvl="1" indent="0">
              <a:lnSpc>
                <a:spcPct val="114000"/>
              </a:lnSpc>
              <a:buClr>
                <a:srgbClr val="5B0F00"/>
              </a:buClr>
              <a:buSzPts val="1500"/>
              <a:buNone/>
            </a:pPr>
            <a:endParaRPr lang="en-US" sz="1300" b="1" dirty="0">
              <a:solidFill>
                <a:srgbClr val="5B0F00"/>
              </a:solidFill>
            </a:endParaRPr>
          </a:p>
          <a:p>
            <a:pPr marL="457200" lvl="0" indent="-323850" algn="l" rtl="0">
              <a:spcBef>
                <a:spcPts val="0"/>
              </a:spcBef>
              <a:spcAft>
                <a:spcPts val="0"/>
              </a:spcAft>
              <a:buClr>
                <a:srgbClr val="5B0F00"/>
              </a:buClr>
              <a:buSzPts val="1500"/>
              <a:buChar char="●"/>
            </a:pPr>
            <a:endParaRPr lang="en" sz="1500" b="1" dirty="0">
              <a:solidFill>
                <a:srgbClr val="5B0F00"/>
              </a:solidFill>
            </a:endParaRPr>
          </a:p>
        </p:txBody>
      </p:sp>
      <p:sp>
        <p:nvSpPr>
          <p:cNvPr id="191" name="Google Shape;191;p24"/>
          <p:cNvSpPr txBox="1">
            <a:spLocks noGrp="1"/>
          </p:cNvSpPr>
          <p:nvPr>
            <p:ph type="body" idx="2"/>
          </p:nvPr>
        </p:nvSpPr>
        <p:spPr>
          <a:xfrm>
            <a:off x="4859450" y="1505700"/>
            <a:ext cx="3999900" cy="3076200"/>
          </a:xfrm>
          <a:prstGeom prst="rect">
            <a:avLst/>
          </a:prstGeom>
        </p:spPr>
        <p:txBody>
          <a:bodyPr spcFirstLastPara="1" wrap="square" lIns="91425" tIns="91425" rIns="91425" bIns="91425" anchor="t" anchorCtr="0">
            <a:normAutofit/>
          </a:bodyPr>
          <a:lstStyle/>
          <a:p>
            <a:pPr marL="0" lvl="0" indent="0">
              <a:buNone/>
            </a:pPr>
            <a:endParaRPr lang="en-US" sz="1600" b="1" dirty="0">
              <a:solidFill>
                <a:srgbClr val="5B0F00"/>
              </a:solidFill>
            </a:endParaRPr>
          </a:p>
          <a:p>
            <a:pPr marL="0" lvl="0" indent="0" algn="l" rtl="0">
              <a:spcBef>
                <a:spcPts val="0"/>
              </a:spcBef>
              <a:spcAft>
                <a:spcPts val="0"/>
              </a:spcAft>
              <a:buNone/>
            </a:pPr>
            <a:endParaRPr sz="1500" b="1" dirty="0">
              <a:solidFill>
                <a:srgbClr val="5B0F00"/>
              </a:solidFill>
            </a:endParaRPr>
          </a:p>
        </p:txBody>
      </p:sp>
      <p:pic>
        <p:nvPicPr>
          <p:cNvPr id="7" name="Picture 6">
            <a:extLst>
              <a:ext uri="{FF2B5EF4-FFF2-40B4-BE49-F238E27FC236}">
                <a16:creationId xmlns:a16="http://schemas.microsoft.com/office/drawing/2014/main" id="{3A4C28E3-441F-4A1B-8A2C-21F9A9FA918B}"/>
              </a:ext>
            </a:extLst>
          </p:cNvPr>
          <p:cNvPicPr>
            <a:picLocks noChangeAspect="1"/>
          </p:cNvPicPr>
          <p:nvPr/>
        </p:nvPicPr>
        <p:blipFill>
          <a:blip r:embed="rId3"/>
          <a:stretch>
            <a:fillRect/>
          </a:stretch>
        </p:blipFill>
        <p:spPr>
          <a:xfrm>
            <a:off x="4572000" y="1315575"/>
            <a:ext cx="3420368" cy="3814200"/>
          </a:xfrm>
          <a:prstGeom prst="rect">
            <a:avLst/>
          </a:prstGeom>
        </p:spPr>
      </p:pic>
    </p:spTree>
    <p:extLst>
      <p:ext uri="{BB962C8B-B14F-4D97-AF65-F5344CB8AC3E}">
        <p14:creationId xmlns:p14="http://schemas.microsoft.com/office/powerpoint/2010/main" val="3208970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5B0F00"/>
        </a:solidFill>
        <a:effectLst/>
      </p:bgPr>
    </p:bg>
    <p:spTree>
      <p:nvGrpSpPr>
        <p:cNvPr id="1" name="Shape 195"/>
        <p:cNvGrpSpPr/>
        <p:nvPr/>
      </p:nvGrpSpPr>
      <p:grpSpPr>
        <a:xfrm>
          <a:off x="0" y="0"/>
          <a:ext cx="0" cy="0"/>
          <a:chOff x="0" y="0"/>
          <a:chExt cx="0" cy="0"/>
        </a:xfrm>
      </p:grpSpPr>
      <p:pic>
        <p:nvPicPr>
          <p:cNvPr id="196" name="Google Shape;196;p25"/>
          <p:cNvPicPr preferRelativeResize="0"/>
          <p:nvPr/>
        </p:nvPicPr>
        <p:blipFill>
          <a:blip r:embed="rId3">
            <a:alphaModFix/>
          </a:blip>
          <a:stretch>
            <a:fillRect/>
          </a:stretch>
        </p:blipFill>
        <p:spPr>
          <a:xfrm>
            <a:off x="2444700" y="162737"/>
            <a:ext cx="4254600" cy="4818038"/>
          </a:xfrm>
          <a:prstGeom prst="rect">
            <a:avLst/>
          </a:prstGeom>
          <a:noFill/>
          <a:ln>
            <a:noFill/>
          </a:ln>
        </p:spPr>
      </p:pic>
      <p:pic>
        <p:nvPicPr>
          <p:cNvPr id="197" name="Google Shape;197;p25" descr="Piece of duct tape sticking a note to the slide"/>
          <p:cNvPicPr preferRelativeResize="0"/>
          <p:nvPr/>
        </p:nvPicPr>
        <p:blipFill rotWithShape="1">
          <a:blip r:embed="rId4">
            <a:alphaModFix/>
          </a:blip>
          <a:srcRect l="9244" t="5926" r="2118" b="10011"/>
          <a:stretch/>
        </p:blipFill>
        <p:spPr>
          <a:xfrm rot="154828">
            <a:off x="3536000" y="147301"/>
            <a:ext cx="2072000" cy="736050"/>
          </a:xfrm>
          <a:prstGeom prst="rect">
            <a:avLst/>
          </a:prstGeom>
          <a:noFill/>
          <a:ln>
            <a:noFill/>
          </a:ln>
        </p:spPr>
      </p:pic>
      <p:sp>
        <p:nvSpPr>
          <p:cNvPr id="198" name="Google Shape;198;p25"/>
          <p:cNvSpPr txBox="1"/>
          <p:nvPr/>
        </p:nvSpPr>
        <p:spPr>
          <a:xfrm>
            <a:off x="2855550" y="687397"/>
            <a:ext cx="3432900"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endParaRPr sz="3000" b="1">
              <a:solidFill>
                <a:schemeClr val="lt2"/>
              </a:solidFill>
              <a:latin typeface="Raleway"/>
              <a:ea typeface="Raleway"/>
              <a:cs typeface="Raleway"/>
              <a:sym typeface="Raleway"/>
            </a:endParaRPr>
          </a:p>
        </p:txBody>
      </p:sp>
      <p:sp>
        <p:nvSpPr>
          <p:cNvPr id="199" name="Google Shape;199;p25"/>
          <p:cNvSpPr txBox="1">
            <a:spLocks noGrp="1"/>
          </p:cNvSpPr>
          <p:nvPr>
            <p:ph type="body" idx="4294967295"/>
          </p:nvPr>
        </p:nvSpPr>
        <p:spPr>
          <a:xfrm rot="21212962">
            <a:off x="2944666" y="929622"/>
            <a:ext cx="3457367" cy="3778555"/>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sz="3600" b="1" dirty="0">
                <a:latin typeface="Permanent Marker" panose="020B0604020202020204" charset="0"/>
                <a:ea typeface="Raleway"/>
                <a:cs typeface="Raleway"/>
                <a:sym typeface="Raleway"/>
              </a:rPr>
              <a:t>    Enrollment</a:t>
            </a:r>
          </a:p>
          <a:p>
            <a:pPr marL="0" lvl="0" indent="0" algn="l" rtl="0">
              <a:spcBef>
                <a:spcPts val="0"/>
              </a:spcBef>
              <a:spcAft>
                <a:spcPts val="0"/>
              </a:spcAft>
              <a:buNone/>
            </a:pPr>
            <a:r>
              <a:rPr lang="en-US" sz="3600" b="1" dirty="0">
                <a:latin typeface="Permanent Marker" panose="020B0604020202020204" charset="0"/>
                <a:ea typeface="Raleway"/>
                <a:cs typeface="Raleway"/>
                <a:sym typeface="Raleway"/>
              </a:rPr>
              <a:t>Information</a:t>
            </a:r>
          </a:p>
          <a:p>
            <a:pPr marL="0" lvl="0" indent="0" algn="l" rtl="0">
              <a:spcBef>
                <a:spcPts val="0"/>
              </a:spcBef>
              <a:spcAft>
                <a:spcPts val="0"/>
              </a:spcAft>
              <a:buNone/>
            </a:pPr>
            <a:r>
              <a:rPr lang="en-US" sz="3600" b="1" dirty="0">
                <a:latin typeface="Permanent Marker" panose="020B0604020202020204" charset="0"/>
                <a:ea typeface="Raleway"/>
                <a:cs typeface="Raleway"/>
                <a:sym typeface="Raleway"/>
              </a:rPr>
              <a:t>         </a:t>
            </a:r>
            <a:endParaRPr sz="3600" b="1" dirty="0">
              <a:latin typeface="Permanent Marker" panose="020B0604020202020204" charset="0"/>
              <a:ea typeface="Raleway"/>
              <a:cs typeface="Raleway"/>
              <a:sym typeface="Raleway"/>
            </a:endParaRPr>
          </a:p>
        </p:txBody>
      </p:sp>
    </p:spTree>
    <p:extLst>
      <p:ext uri="{BB962C8B-B14F-4D97-AF65-F5344CB8AC3E}">
        <p14:creationId xmlns:p14="http://schemas.microsoft.com/office/powerpoint/2010/main" val="3497943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3"/>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Enrollment Data</a:t>
            </a:r>
            <a:endParaRPr sz="3000" dirty="0">
              <a:solidFill>
                <a:srgbClr val="FFFFFF"/>
              </a:solidFill>
            </a:endParaRPr>
          </a:p>
        </p:txBody>
      </p:sp>
      <p:sp>
        <p:nvSpPr>
          <p:cNvPr id="183" name="Google Shape;183;p23"/>
          <p:cNvSpPr txBox="1">
            <a:spLocks noGrp="1"/>
          </p:cNvSpPr>
          <p:nvPr>
            <p:ph type="body" idx="1"/>
          </p:nvPr>
        </p:nvSpPr>
        <p:spPr>
          <a:xfrm>
            <a:off x="311700" y="1505700"/>
            <a:ext cx="3999900" cy="3481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lang="en" sz="1500" b="1" dirty="0">
              <a:solidFill>
                <a:srgbClr val="5B0F00"/>
              </a:solidFill>
            </a:endParaRPr>
          </a:p>
          <a:p>
            <a:pPr marL="133350" lvl="0" indent="0" algn="l" rtl="0">
              <a:spcBef>
                <a:spcPts val="0"/>
              </a:spcBef>
              <a:spcAft>
                <a:spcPts val="0"/>
              </a:spcAft>
              <a:buClr>
                <a:srgbClr val="5B0F00"/>
              </a:buClr>
              <a:buSzPts val="1500"/>
              <a:buNone/>
            </a:pPr>
            <a:endParaRPr lang="en" sz="1500" b="1" u="sng" dirty="0">
              <a:solidFill>
                <a:srgbClr val="5B0F00"/>
              </a:solidFill>
            </a:endParaRPr>
          </a:p>
          <a:p>
            <a:pPr marL="0" lvl="0" indent="0" algn="l" rtl="0">
              <a:lnSpc>
                <a:spcPct val="100000"/>
              </a:lnSpc>
              <a:buNone/>
            </a:pPr>
            <a:endParaRPr sz="1500" b="1" dirty="0">
              <a:solidFill>
                <a:srgbClr val="5B0F00"/>
              </a:solidFill>
            </a:endParaRPr>
          </a:p>
        </p:txBody>
      </p:sp>
      <p:sp>
        <p:nvSpPr>
          <p:cNvPr id="4" name="TextBox 3">
            <a:extLst>
              <a:ext uri="{FF2B5EF4-FFF2-40B4-BE49-F238E27FC236}">
                <a16:creationId xmlns:a16="http://schemas.microsoft.com/office/drawing/2014/main" id="{AB268B1C-8162-4E59-B432-D7E368E8AB8D}"/>
              </a:ext>
            </a:extLst>
          </p:cNvPr>
          <p:cNvSpPr txBox="1"/>
          <p:nvPr/>
        </p:nvSpPr>
        <p:spPr>
          <a:xfrm>
            <a:off x="6977450" y="1683921"/>
            <a:ext cx="1854850" cy="2492990"/>
          </a:xfrm>
          <a:prstGeom prst="rect">
            <a:avLst/>
          </a:prstGeom>
          <a:noFill/>
        </p:spPr>
        <p:txBody>
          <a:bodyPr wrap="square" rtlCol="0">
            <a:spAutoFit/>
          </a:bodyPr>
          <a:lstStyle/>
          <a:p>
            <a:endParaRPr lang="en-US" sz="1200" b="1" dirty="0">
              <a:solidFill>
                <a:srgbClr val="600000"/>
              </a:solidFill>
            </a:endParaRPr>
          </a:p>
          <a:p>
            <a:r>
              <a:rPr lang="en-US" sz="1200" b="1" dirty="0">
                <a:solidFill>
                  <a:srgbClr val="600000"/>
                </a:solidFill>
              </a:rPr>
              <a:t>   </a:t>
            </a:r>
            <a:r>
              <a:rPr lang="en-US" sz="1200" b="1" u="sng" dirty="0">
                <a:solidFill>
                  <a:srgbClr val="600000"/>
                </a:solidFill>
              </a:rPr>
              <a:t>Year	    ADM  </a:t>
            </a:r>
          </a:p>
          <a:p>
            <a:endParaRPr lang="en-US" sz="1200" b="1" dirty="0">
              <a:solidFill>
                <a:srgbClr val="600000"/>
              </a:solidFill>
            </a:endParaRPr>
          </a:p>
          <a:p>
            <a:r>
              <a:rPr lang="en-US" sz="1200" b="1" dirty="0">
                <a:solidFill>
                  <a:srgbClr val="600000"/>
                </a:solidFill>
              </a:rPr>
              <a:t>   2010-2011        1865</a:t>
            </a:r>
          </a:p>
          <a:p>
            <a:endParaRPr lang="en-US" sz="1200" b="1" dirty="0">
              <a:solidFill>
                <a:srgbClr val="600000"/>
              </a:solidFill>
            </a:endParaRPr>
          </a:p>
          <a:p>
            <a:r>
              <a:rPr lang="en-US" sz="1200" b="1" dirty="0">
                <a:solidFill>
                  <a:srgbClr val="600000"/>
                </a:solidFill>
              </a:rPr>
              <a:t>   2015-2016        1868</a:t>
            </a:r>
          </a:p>
          <a:p>
            <a:endParaRPr lang="en-US" sz="1200" b="1" dirty="0">
              <a:solidFill>
                <a:srgbClr val="600000"/>
              </a:solidFill>
            </a:endParaRPr>
          </a:p>
          <a:p>
            <a:r>
              <a:rPr lang="en-US" sz="1200" b="1" dirty="0">
                <a:solidFill>
                  <a:srgbClr val="600000"/>
                </a:solidFill>
              </a:rPr>
              <a:t>   2020-2021	       1622   </a:t>
            </a:r>
          </a:p>
          <a:p>
            <a:r>
              <a:rPr lang="en-US" sz="1200" b="1" dirty="0">
                <a:solidFill>
                  <a:srgbClr val="600000"/>
                </a:solidFill>
              </a:rPr>
              <a:t>      Hybrid Learning</a:t>
            </a:r>
          </a:p>
          <a:p>
            <a:endParaRPr lang="en-US" sz="1200" b="1" dirty="0">
              <a:solidFill>
                <a:srgbClr val="600000"/>
              </a:solidFill>
            </a:endParaRPr>
          </a:p>
          <a:p>
            <a:r>
              <a:rPr lang="en-US" sz="1200" b="1" dirty="0">
                <a:solidFill>
                  <a:srgbClr val="600000"/>
                </a:solidFill>
              </a:rPr>
              <a:t>    2025-2026         1447</a:t>
            </a:r>
          </a:p>
          <a:p>
            <a:endParaRPr lang="en-US" sz="1200" b="1" dirty="0">
              <a:solidFill>
                <a:srgbClr val="600000"/>
              </a:solidFill>
            </a:endParaRPr>
          </a:p>
          <a:p>
            <a:r>
              <a:rPr lang="en-US" sz="1200" b="1" dirty="0">
                <a:solidFill>
                  <a:srgbClr val="600000"/>
                </a:solidFill>
              </a:rPr>
              <a:t>    2030-2031        1309</a:t>
            </a:r>
          </a:p>
        </p:txBody>
      </p:sp>
      <p:pic>
        <p:nvPicPr>
          <p:cNvPr id="7" name="Picture 6">
            <a:extLst>
              <a:ext uri="{FF2B5EF4-FFF2-40B4-BE49-F238E27FC236}">
                <a16:creationId xmlns:a16="http://schemas.microsoft.com/office/drawing/2014/main" id="{C90F2949-7E67-425A-8E2C-4DC745171F3F}"/>
              </a:ext>
            </a:extLst>
          </p:cNvPr>
          <p:cNvPicPr>
            <a:picLocks noChangeAspect="1"/>
          </p:cNvPicPr>
          <p:nvPr/>
        </p:nvPicPr>
        <p:blipFill>
          <a:blip r:embed="rId3"/>
          <a:stretch>
            <a:fillRect/>
          </a:stretch>
        </p:blipFill>
        <p:spPr>
          <a:xfrm>
            <a:off x="311700" y="1393453"/>
            <a:ext cx="6431837" cy="3705694"/>
          </a:xfrm>
          <a:prstGeom prst="rect">
            <a:avLst/>
          </a:prstGeom>
        </p:spPr>
      </p:pic>
      <p:sp>
        <p:nvSpPr>
          <p:cNvPr id="10" name="Speech Bubble: Rectangle 9">
            <a:extLst>
              <a:ext uri="{FF2B5EF4-FFF2-40B4-BE49-F238E27FC236}">
                <a16:creationId xmlns:a16="http://schemas.microsoft.com/office/drawing/2014/main" id="{4CCBD2C7-38E1-458F-B476-15C6C9334594}"/>
              </a:ext>
            </a:extLst>
          </p:cNvPr>
          <p:cNvSpPr/>
          <p:nvPr/>
        </p:nvSpPr>
        <p:spPr>
          <a:xfrm>
            <a:off x="1990374" y="705575"/>
            <a:ext cx="642551" cy="550111"/>
          </a:xfrm>
          <a:prstGeom prst="wedgeRectCallout">
            <a:avLst>
              <a:gd name="adj1" fmla="val -4544"/>
              <a:gd name="adj2" fmla="val 152262"/>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800" dirty="0" err="1"/>
              <a:t>Otwell</a:t>
            </a:r>
            <a:r>
              <a:rPr lang="en-US" sz="800" dirty="0"/>
              <a:t> Elem Closed</a:t>
            </a:r>
          </a:p>
        </p:txBody>
      </p:sp>
      <p:sp>
        <p:nvSpPr>
          <p:cNvPr id="11" name="Speech Bubble: Rectangle 10">
            <a:extLst>
              <a:ext uri="{FF2B5EF4-FFF2-40B4-BE49-F238E27FC236}">
                <a16:creationId xmlns:a16="http://schemas.microsoft.com/office/drawing/2014/main" id="{93541C31-C6E2-485B-86DB-1150F5248522}"/>
              </a:ext>
            </a:extLst>
          </p:cNvPr>
          <p:cNvSpPr/>
          <p:nvPr/>
        </p:nvSpPr>
        <p:spPr>
          <a:xfrm>
            <a:off x="1203256" y="899062"/>
            <a:ext cx="642551" cy="550111"/>
          </a:xfrm>
          <a:prstGeom prst="wedgeRectCallout">
            <a:avLst>
              <a:gd name="adj1" fmla="val 72791"/>
              <a:gd name="adj2" fmla="val 124088"/>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800" dirty="0"/>
              <a:t>Hoosier Energy Closed</a:t>
            </a:r>
          </a:p>
        </p:txBody>
      </p:sp>
      <p:sp>
        <p:nvSpPr>
          <p:cNvPr id="12" name="Speech Bubble: Rectangle 11">
            <a:extLst>
              <a:ext uri="{FF2B5EF4-FFF2-40B4-BE49-F238E27FC236}">
                <a16:creationId xmlns:a16="http://schemas.microsoft.com/office/drawing/2014/main" id="{BD31A79D-D267-4005-9C66-D7A68A4AF805}"/>
              </a:ext>
            </a:extLst>
          </p:cNvPr>
          <p:cNvSpPr/>
          <p:nvPr/>
        </p:nvSpPr>
        <p:spPr>
          <a:xfrm>
            <a:off x="2851631" y="946794"/>
            <a:ext cx="749643" cy="550111"/>
          </a:xfrm>
          <a:prstGeom prst="wedgeRectCallout">
            <a:avLst>
              <a:gd name="adj1" fmla="val -17059"/>
              <a:gd name="adj2" fmla="val 140370"/>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800" dirty="0"/>
              <a:t>Charter School Opened</a:t>
            </a:r>
          </a:p>
        </p:txBody>
      </p:sp>
      <p:sp>
        <p:nvSpPr>
          <p:cNvPr id="13" name="Speech Bubble: Rectangle 12">
            <a:extLst>
              <a:ext uri="{FF2B5EF4-FFF2-40B4-BE49-F238E27FC236}">
                <a16:creationId xmlns:a16="http://schemas.microsoft.com/office/drawing/2014/main" id="{11745300-AEE6-4D9A-92B0-7196BD0AF2C7}"/>
              </a:ext>
            </a:extLst>
          </p:cNvPr>
          <p:cNvSpPr/>
          <p:nvPr/>
        </p:nvSpPr>
        <p:spPr>
          <a:xfrm>
            <a:off x="3713535" y="1434012"/>
            <a:ext cx="598065" cy="550111"/>
          </a:xfrm>
          <a:prstGeom prst="wedgeRectCallout">
            <a:avLst>
              <a:gd name="adj1" fmla="val -12659"/>
              <a:gd name="adj2" fmla="val 88544"/>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800" dirty="0"/>
              <a:t>AES Shuts Down Unit 1</a:t>
            </a:r>
          </a:p>
        </p:txBody>
      </p:sp>
      <p:sp>
        <p:nvSpPr>
          <p:cNvPr id="14" name="Speech Bubble: Rectangle 13">
            <a:extLst>
              <a:ext uri="{FF2B5EF4-FFF2-40B4-BE49-F238E27FC236}">
                <a16:creationId xmlns:a16="http://schemas.microsoft.com/office/drawing/2014/main" id="{C88595AD-A06E-4691-B2DA-3B9B2CA197B7}"/>
              </a:ext>
            </a:extLst>
          </p:cNvPr>
          <p:cNvSpPr/>
          <p:nvPr/>
        </p:nvSpPr>
        <p:spPr>
          <a:xfrm>
            <a:off x="4423861" y="1434013"/>
            <a:ext cx="598065" cy="550110"/>
          </a:xfrm>
          <a:prstGeom prst="wedgeRectCallout">
            <a:avLst>
              <a:gd name="adj1" fmla="val -38740"/>
              <a:gd name="adj2" fmla="val 10592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800" dirty="0"/>
              <a:t>AES Shuts Down Unit 2</a:t>
            </a:r>
          </a:p>
        </p:txBody>
      </p:sp>
      <p:sp>
        <p:nvSpPr>
          <p:cNvPr id="15" name="Speech Bubble: Rectangle 14">
            <a:extLst>
              <a:ext uri="{FF2B5EF4-FFF2-40B4-BE49-F238E27FC236}">
                <a16:creationId xmlns:a16="http://schemas.microsoft.com/office/drawing/2014/main" id="{CAD8B66B-C127-4286-BDBD-0BACE78EC967}"/>
              </a:ext>
            </a:extLst>
          </p:cNvPr>
          <p:cNvSpPr/>
          <p:nvPr/>
        </p:nvSpPr>
        <p:spPr>
          <a:xfrm>
            <a:off x="5165855" y="1449173"/>
            <a:ext cx="657013" cy="457784"/>
          </a:xfrm>
          <a:prstGeom prst="wedgeRectCallout">
            <a:avLst>
              <a:gd name="adj1" fmla="val -60466"/>
              <a:gd name="adj2" fmla="val 149122"/>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800" dirty="0"/>
              <a:t>AES</a:t>
            </a:r>
          </a:p>
          <a:p>
            <a:pPr algn="ctr"/>
            <a:r>
              <a:rPr lang="en-US" sz="800" dirty="0"/>
              <a:t>Changes</a:t>
            </a:r>
          </a:p>
        </p:txBody>
      </p:sp>
    </p:spTree>
    <p:extLst>
      <p:ext uri="{BB962C8B-B14F-4D97-AF65-F5344CB8AC3E}">
        <p14:creationId xmlns:p14="http://schemas.microsoft.com/office/powerpoint/2010/main" val="2829499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3"/>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Out-of-County Transfer Data</a:t>
            </a:r>
            <a:endParaRPr sz="3000" dirty="0">
              <a:solidFill>
                <a:srgbClr val="FFFFFF"/>
              </a:solidFill>
            </a:endParaRPr>
          </a:p>
        </p:txBody>
      </p:sp>
      <p:sp>
        <p:nvSpPr>
          <p:cNvPr id="5" name="Text Placeholder 4">
            <a:extLst>
              <a:ext uri="{FF2B5EF4-FFF2-40B4-BE49-F238E27FC236}">
                <a16:creationId xmlns:a16="http://schemas.microsoft.com/office/drawing/2014/main" id="{8661A072-8902-4F7F-89B2-018E6F101E95}"/>
              </a:ext>
            </a:extLst>
          </p:cNvPr>
          <p:cNvSpPr>
            <a:spLocks noGrp="1"/>
          </p:cNvSpPr>
          <p:nvPr>
            <p:ph type="body" idx="2"/>
          </p:nvPr>
        </p:nvSpPr>
        <p:spPr>
          <a:xfrm>
            <a:off x="181235" y="1309121"/>
            <a:ext cx="4067760" cy="3635855"/>
          </a:xfrm>
        </p:spPr>
        <p:txBody>
          <a:bodyPr>
            <a:normAutofit lnSpcReduction="10000"/>
          </a:bodyPr>
          <a:lstStyle/>
          <a:p>
            <a:endParaRPr lang="en-US" b="1" dirty="0">
              <a:solidFill>
                <a:srgbClr val="660033"/>
              </a:solidFill>
            </a:endParaRPr>
          </a:p>
          <a:p>
            <a:r>
              <a:rPr lang="en-US" b="1" dirty="0">
                <a:solidFill>
                  <a:srgbClr val="660033"/>
                </a:solidFill>
              </a:rPr>
              <a:t>$2,950,740  Uncaptured funding for PCSC  (2024-2025)</a:t>
            </a:r>
          </a:p>
          <a:p>
            <a:endParaRPr lang="en-US" b="1" dirty="0">
              <a:solidFill>
                <a:srgbClr val="660033"/>
              </a:solidFill>
            </a:endParaRPr>
          </a:p>
          <a:p>
            <a:r>
              <a:rPr lang="en-US" b="1" dirty="0">
                <a:solidFill>
                  <a:srgbClr val="660033"/>
                </a:solidFill>
              </a:rPr>
              <a:t>Transfers Out of County</a:t>
            </a:r>
          </a:p>
          <a:p>
            <a:pPr lvl="1"/>
            <a:r>
              <a:rPr lang="en-US" b="1" dirty="0">
                <a:solidFill>
                  <a:srgbClr val="660033"/>
                </a:solidFill>
              </a:rPr>
              <a:t>221 – Parent Choice/Public Transfers</a:t>
            </a:r>
          </a:p>
          <a:p>
            <a:pPr lvl="2"/>
            <a:r>
              <a:rPr lang="en-US" b="1" dirty="0">
                <a:solidFill>
                  <a:srgbClr val="660033"/>
                </a:solidFill>
              </a:rPr>
              <a:t>Clarksville CSC</a:t>
            </a:r>
          </a:p>
          <a:p>
            <a:pPr lvl="2"/>
            <a:r>
              <a:rPr lang="en-US" b="1" dirty="0">
                <a:solidFill>
                  <a:srgbClr val="660033"/>
                </a:solidFill>
              </a:rPr>
              <a:t>SW Dubois CSC</a:t>
            </a:r>
          </a:p>
          <a:p>
            <a:pPr lvl="2"/>
            <a:r>
              <a:rPr lang="en-US" b="1" dirty="0">
                <a:solidFill>
                  <a:srgbClr val="660033"/>
                </a:solidFill>
              </a:rPr>
              <a:t>Greater Jasper CS</a:t>
            </a:r>
          </a:p>
          <a:p>
            <a:pPr lvl="2"/>
            <a:r>
              <a:rPr lang="en-US" b="1" dirty="0">
                <a:solidFill>
                  <a:srgbClr val="660033"/>
                </a:solidFill>
              </a:rPr>
              <a:t>East Gibson SC</a:t>
            </a:r>
          </a:p>
          <a:p>
            <a:pPr lvl="2"/>
            <a:r>
              <a:rPr lang="en-US" b="1" dirty="0">
                <a:solidFill>
                  <a:srgbClr val="660033"/>
                </a:solidFill>
              </a:rPr>
              <a:t>Union SC</a:t>
            </a:r>
          </a:p>
          <a:p>
            <a:pPr lvl="1"/>
            <a:r>
              <a:rPr lang="en-US" b="1" dirty="0">
                <a:solidFill>
                  <a:srgbClr val="660033"/>
                </a:solidFill>
              </a:rPr>
              <a:t>    4 – Other/Public Transfer</a:t>
            </a:r>
          </a:p>
          <a:p>
            <a:pPr lvl="1"/>
            <a:endParaRPr lang="en-US" b="1" dirty="0">
              <a:solidFill>
                <a:srgbClr val="660033"/>
              </a:solidFill>
            </a:endParaRPr>
          </a:p>
          <a:p>
            <a:pPr lvl="1"/>
            <a:r>
              <a:rPr lang="en-US" b="1" dirty="0">
                <a:solidFill>
                  <a:srgbClr val="660033"/>
                </a:solidFill>
              </a:rPr>
              <a:t>151 – Charter/Public Transfer</a:t>
            </a:r>
          </a:p>
          <a:p>
            <a:pPr lvl="2"/>
            <a:r>
              <a:rPr lang="en-US" b="1" dirty="0" err="1">
                <a:solidFill>
                  <a:srgbClr val="660033"/>
                </a:solidFill>
              </a:rPr>
              <a:t>Otwell</a:t>
            </a:r>
            <a:r>
              <a:rPr lang="en-US" b="1" dirty="0">
                <a:solidFill>
                  <a:srgbClr val="660033"/>
                </a:solidFill>
              </a:rPr>
              <a:t> Miller Academy</a:t>
            </a:r>
          </a:p>
          <a:p>
            <a:pPr lvl="2"/>
            <a:r>
              <a:rPr lang="en-US" b="1" dirty="0">
                <a:solidFill>
                  <a:srgbClr val="660033"/>
                </a:solidFill>
              </a:rPr>
              <a:t>Indiana Connections Academy</a:t>
            </a:r>
          </a:p>
          <a:p>
            <a:pPr marL="615950" lvl="1" indent="0">
              <a:buNone/>
            </a:pPr>
            <a:endParaRPr lang="en-US" b="1" dirty="0">
              <a:solidFill>
                <a:srgbClr val="660033"/>
              </a:solidFill>
            </a:endParaRPr>
          </a:p>
          <a:p>
            <a:pPr lvl="1"/>
            <a:r>
              <a:rPr lang="en-US" b="1" dirty="0">
                <a:solidFill>
                  <a:srgbClr val="660033"/>
                </a:solidFill>
              </a:rPr>
              <a:t>  14 – Choice Scholarship/Non-Public Transfer</a:t>
            </a:r>
          </a:p>
          <a:p>
            <a:endParaRPr lang="en-US" b="1" dirty="0">
              <a:solidFill>
                <a:srgbClr val="660033"/>
              </a:solidFill>
            </a:endParaRPr>
          </a:p>
          <a:p>
            <a:pPr lvl="1"/>
            <a:endParaRPr lang="en-US" b="1" dirty="0">
              <a:solidFill>
                <a:srgbClr val="660033"/>
              </a:solidFill>
            </a:endParaRPr>
          </a:p>
          <a:p>
            <a:pPr lvl="1"/>
            <a:endParaRPr lang="en-US" dirty="0"/>
          </a:p>
        </p:txBody>
      </p:sp>
      <p:pic>
        <p:nvPicPr>
          <p:cNvPr id="2" name="Picture 1">
            <a:extLst>
              <a:ext uri="{FF2B5EF4-FFF2-40B4-BE49-F238E27FC236}">
                <a16:creationId xmlns:a16="http://schemas.microsoft.com/office/drawing/2014/main" id="{4CB06D6C-A468-4773-BB16-F5AA2C77FDCB}"/>
              </a:ext>
            </a:extLst>
          </p:cNvPr>
          <p:cNvPicPr>
            <a:picLocks noChangeAspect="1"/>
          </p:cNvPicPr>
          <p:nvPr/>
        </p:nvPicPr>
        <p:blipFill>
          <a:blip r:embed="rId3"/>
          <a:stretch>
            <a:fillRect/>
          </a:stretch>
        </p:blipFill>
        <p:spPr>
          <a:xfrm>
            <a:off x="4727095" y="1527261"/>
            <a:ext cx="3127627" cy="3186883"/>
          </a:xfrm>
          <a:prstGeom prst="rect">
            <a:avLst/>
          </a:prstGeom>
        </p:spPr>
      </p:pic>
      <p:sp>
        <p:nvSpPr>
          <p:cNvPr id="4" name="TextBox 3">
            <a:extLst>
              <a:ext uri="{FF2B5EF4-FFF2-40B4-BE49-F238E27FC236}">
                <a16:creationId xmlns:a16="http://schemas.microsoft.com/office/drawing/2014/main" id="{2650B8EE-31B8-4A55-9F46-3F7433EFA55D}"/>
              </a:ext>
            </a:extLst>
          </p:cNvPr>
          <p:cNvSpPr txBox="1"/>
          <p:nvPr/>
        </p:nvSpPr>
        <p:spPr>
          <a:xfrm rot="16200000">
            <a:off x="7544522" y="2688782"/>
            <a:ext cx="891540" cy="230832"/>
          </a:xfrm>
          <a:prstGeom prst="rect">
            <a:avLst/>
          </a:prstGeom>
          <a:noFill/>
        </p:spPr>
        <p:txBody>
          <a:bodyPr wrap="square" rtlCol="0">
            <a:spAutoFit/>
          </a:bodyPr>
          <a:lstStyle/>
          <a:p>
            <a:r>
              <a:rPr lang="en-US" sz="900" dirty="0"/>
              <a:t>Dubois Co</a:t>
            </a:r>
          </a:p>
        </p:txBody>
      </p:sp>
      <p:sp>
        <p:nvSpPr>
          <p:cNvPr id="6" name="TextBox 5">
            <a:extLst>
              <a:ext uri="{FF2B5EF4-FFF2-40B4-BE49-F238E27FC236}">
                <a16:creationId xmlns:a16="http://schemas.microsoft.com/office/drawing/2014/main" id="{B3E7C6FF-1AB5-48BA-A5B0-77A37A6F212E}"/>
              </a:ext>
            </a:extLst>
          </p:cNvPr>
          <p:cNvSpPr txBox="1"/>
          <p:nvPr/>
        </p:nvSpPr>
        <p:spPr>
          <a:xfrm>
            <a:off x="6476475" y="4714144"/>
            <a:ext cx="994410" cy="230832"/>
          </a:xfrm>
          <a:prstGeom prst="rect">
            <a:avLst/>
          </a:prstGeom>
          <a:noFill/>
        </p:spPr>
        <p:txBody>
          <a:bodyPr wrap="square" rtlCol="0">
            <a:spAutoFit/>
          </a:bodyPr>
          <a:lstStyle/>
          <a:p>
            <a:r>
              <a:rPr lang="en-US" sz="900" dirty="0"/>
              <a:t>Warrick Co</a:t>
            </a:r>
          </a:p>
        </p:txBody>
      </p:sp>
      <p:sp>
        <p:nvSpPr>
          <p:cNvPr id="7" name="TextBox 6">
            <a:extLst>
              <a:ext uri="{FF2B5EF4-FFF2-40B4-BE49-F238E27FC236}">
                <a16:creationId xmlns:a16="http://schemas.microsoft.com/office/drawing/2014/main" id="{51C2AB69-6548-4813-B639-7AB555804650}"/>
              </a:ext>
            </a:extLst>
          </p:cNvPr>
          <p:cNvSpPr txBox="1"/>
          <p:nvPr/>
        </p:nvSpPr>
        <p:spPr>
          <a:xfrm>
            <a:off x="5852579" y="1360371"/>
            <a:ext cx="834390" cy="230832"/>
          </a:xfrm>
          <a:prstGeom prst="rect">
            <a:avLst/>
          </a:prstGeom>
          <a:noFill/>
        </p:spPr>
        <p:txBody>
          <a:bodyPr wrap="square" rtlCol="0">
            <a:spAutoFit/>
          </a:bodyPr>
          <a:lstStyle/>
          <a:p>
            <a:r>
              <a:rPr lang="en-US" sz="900" dirty="0"/>
              <a:t>Daviess Co</a:t>
            </a:r>
          </a:p>
        </p:txBody>
      </p:sp>
      <p:sp>
        <p:nvSpPr>
          <p:cNvPr id="8" name="TextBox 7">
            <a:extLst>
              <a:ext uri="{FF2B5EF4-FFF2-40B4-BE49-F238E27FC236}">
                <a16:creationId xmlns:a16="http://schemas.microsoft.com/office/drawing/2014/main" id="{153CB9B3-A997-4322-AD7F-231F65B9F577}"/>
              </a:ext>
            </a:extLst>
          </p:cNvPr>
          <p:cNvSpPr txBox="1"/>
          <p:nvPr/>
        </p:nvSpPr>
        <p:spPr>
          <a:xfrm rot="20167416">
            <a:off x="4395630" y="1410982"/>
            <a:ext cx="694031" cy="230832"/>
          </a:xfrm>
          <a:prstGeom prst="rect">
            <a:avLst/>
          </a:prstGeom>
          <a:noFill/>
        </p:spPr>
        <p:txBody>
          <a:bodyPr wrap="square" rtlCol="0">
            <a:spAutoFit/>
          </a:bodyPr>
          <a:lstStyle/>
          <a:p>
            <a:r>
              <a:rPr lang="en-US" sz="900" dirty="0"/>
              <a:t>Knox Co</a:t>
            </a:r>
          </a:p>
        </p:txBody>
      </p:sp>
      <p:sp>
        <p:nvSpPr>
          <p:cNvPr id="9" name="TextBox 8">
            <a:extLst>
              <a:ext uri="{FF2B5EF4-FFF2-40B4-BE49-F238E27FC236}">
                <a16:creationId xmlns:a16="http://schemas.microsoft.com/office/drawing/2014/main" id="{1D4914CB-FEFA-48B2-B351-0A51CF42693B}"/>
              </a:ext>
            </a:extLst>
          </p:cNvPr>
          <p:cNvSpPr txBox="1"/>
          <p:nvPr/>
        </p:nvSpPr>
        <p:spPr>
          <a:xfrm rot="2257577">
            <a:off x="4660906" y="3251619"/>
            <a:ext cx="860449" cy="230832"/>
          </a:xfrm>
          <a:prstGeom prst="rect">
            <a:avLst/>
          </a:prstGeom>
          <a:noFill/>
        </p:spPr>
        <p:txBody>
          <a:bodyPr wrap="square" rtlCol="0">
            <a:spAutoFit/>
          </a:bodyPr>
          <a:lstStyle/>
          <a:p>
            <a:r>
              <a:rPr lang="en-US" sz="900" dirty="0"/>
              <a:t>Gibson Co</a:t>
            </a:r>
          </a:p>
        </p:txBody>
      </p:sp>
      <p:sp>
        <p:nvSpPr>
          <p:cNvPr id="11" name="Star: 5 Points 10">
            <a:extLst>
              <a:ext uri="{FF2B5EF4-FFF2-40B4-BE49-F238E27FC236}">
                <a16:creationId xmlns:a16="http://schemas.microsoft.com/office/drawing/2014/main" id="{0A62B8CD-3ABD-429E-8DF1-6F643B821532}"/>
              </a:ext>
            </a:extLst>
          </p:cNvPr>
          <p:cNvSpPr/>
          <p:nvPr/>
        </p:nvSpPr>
        <p:spPr>
          <a:xfrm flipH="1">
            <a:off x="6221672" y="2124075"/>
            <a:ext cx="96203" cy="11498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5 Points 11">
            <a:extLst>
              <a:ext uri="{FF2B5EF4-FFF2-40B4-BE49-F238E27FC236}">
                <a16:creationId xmlns:a16="http://schemas.microsoft.com/office/drawing/2014/main" id="{D9B013CA-28F8-444A-AB02-AB8987070534}"/>
              </a:ext>
            </a:extLst>
          </p:cNvPr>
          <p:cNvSpPr/>
          <p:nvPr/>
        </p:nvSpPr>
        <p:spPr>
          <a:xfrm flipH="1">
            <a:off x="6686969" y="3101155"/>
            <a:ext cx="92401" cy="11541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5 Points 12">
            <a:extLst>
              <a:ext uri="{FF2B5EF4-FFF2-40B4-BE49-F238E27FC236}">
                <a16:creationId xmlns:a16="http://schemas.microsoft.com/office/drawing/2014/main" id="{6B914B37-8B83-4C85-842C-0E7FB526F8F8}"/>
              </a:ext>
            </a:extLst>
          </p:cNvPr>
          <p:cNvSpPr/>
          <p:nvPr/>
        </p:nvSpPr>
        <p:spPr>
          <a:xfrm flipH="1">
            <a:off x="6507480" y="2688783"/>
            <a:ext cx="92401" cy="11541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94125AE-D748-4FD5-B8A6-3E021B286845}"/>
              </a:ext>
            </a:extLst>
          </p:cNvPr>
          <p:cNvSpPr/>
          <p:nvPr/>
        </p:nvSpPr>
        <p:spPr>
          <a:xfrm>
            <a:off x="7600950" y="2495551"/>
            <a:ext cx="57150" cy="762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Tree>
    <p:extLst>
      <p:ext uri="{BB962C8B-B14F-4D97-AF65-F5344CB8AC3E}">
        <p14:creationId xmlns:p14="http://schemas.microsoft.com/office/powerpoint/2010/main" val="2451713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3"/>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Transfers to Adjacent School Districts</a:t>
            </a:r>
            <a:endParaRPr sz="3000" dirty="0">
              <a:solidFill>
                <a:srgbClr val="FFFFFF"/>
              </a:solidFill>
            </a:endParaRPr>
          </a:p>
        </p:txBody>
      </p:sp>
      <p:sp>
        <p:nvSpPr>
          <p:cNvPr id="5" name="Text Placeholder 4">
            <a:extLst>
              <a:ext uri="{FF2B5EF4-FFF2-40B4-BE49-F238E27FC236}">
                <a16:creationId xmlns:a16="http://schemas.microsoft.com/office/drawing/2014/main" id="{8661A072-8902-4F7F-89B2-018E6F101E95}"/>
              </a:ext>
            </a:extLst>
          </p:cNvPr>
          <p:cNvSpPr>
            <a:spLocks noGrp="1"/>
          </p:cNvSpPr>
          <p:nvPr>
            <p:ph type="body" idx="2"/>
          </p:nvPr>
        </p:nvSpPr>
        <p:spPr>
          <a:xfrm>
            <a:off x="252780" y="1543291"/>
            <a:ext cx="3287497" cy="3170853"/>
          </a:xfrm>
        </p:spPr>
        <p:txBody>
          <a:bodyPr>
            <a:normAutofit/>
          </a:bodyPr>
          <a:lstStyle/>
          <a:p>
            <a:r>
              <a:rPr lang="en-US" b="1" dirty="0">
                <a:solidFill>
                  <a:srgbClr val="660033"/>
                </a:solidFill>
              </a:rPr>
              <a:t>Proximity to Neighboring Districts</a:t>
            </a:r>
          </a:p>
          <a:p>
            <a:pPr lvl="1"/>
            <a:r>
              <a:rPr lang="en-US" b="1" dirty="0">
                <a:solidFill>
                  <a:srgbClr val="660033"/>
                </a:solidFill>
              </a:rPr>
              <a:t>Hazelton to Petersburg – 16 mi</a:t>
            </a:r>
          </a:p>
          <a:p>
            <a:pPr lvl="1"/>
            <a:r>
              <a:rPr lang="en-US" b="1" dirty="0">
                <a:solidFill>
                  <a:srgbClr val="660033"/>
                </a:solidFill>
              </a:rPr>
              <a:t>Spurgeon to Winslow –  10 mi</a:t>
            </a:r>
          </a:p>
          <a:p>
            <a:pPr lvl="1"/>
            <a:r>
              <a:rPr lang="en-US" b="1" dirty="0" err="1">
                <a:solidFill>
                  <a:srgbClr val="660033"/>
                </a:solidFill>
              </a:rPr>
              <a:t>Stendal</a:t>
            </a:r>
            <a:r>
              <a:rPr lang="en-US" b="1" dirty="0">
                <a:solidFill>
                  <a:srgbClr val="660033"/>
                </a:solidFill>
              </a:rPr>
              <a:t> to Winslow – 14 mi</a:t>
            </a:r>
          </a:p>
          <a:p>
            <a:pPr lvl="1"/>
            <a:r>
              <a:rPr lang="en-US" b="1" dirty="0" err="1">
                <a:solidFill>
                  <a:srgbClr val="660033"/>
                </a:solidFill>
              </a:rPr>
              <a:t>Otwell</a:t>
            </a:r>
            <a:r>
              <a:rPr lang="en-US" b="1" dirty="0">
                <a:solidFill>
                  <a:srgbClr val="660033"/>
                </a:solidFill>
              </a:rPr>
              <a:t> to Petersburg – 11 mi</a:t>
            </a:r>
          </a:p>
          <a:p>
            <a:endParaRPr lang="en-US" b="1" dirty="0">
              <a:solidFill>
                <a:srgbClr val="660033"/>
              </a:solidFill>
            </a:endParaRPr>
          </a:p>
          <a:p>
            <a:r>
              <a:rPr lang="en-US" b="1" dirty="0">
                <a:solidFill>
                  <a:srgbClr val="660033"/>
                </a:solidFill>
              </a:rPr>
              <a:t>Virtual/Online Programs</a:t>
            </a:r>
          </a:p>
          <a:p>
            <a:endParaRPr lang="en-US" b="1" dirty="0">
              <a:solidFill>
                <a:srgbClr val="660033"/>
              </a:solidFill>
            </a:endParaRPr>
          </a:p>
          <a:p>
            <a:r>
              <a:rPr lang="en-US" b="1" dirty="0">
                <a:solidFill>
                  <a:srgbClr val="660033"/>
                </a:solidFill>
              </a:rPr>
              <a:t>Charter School Created in </a:t>
            </a:r>
            <a:r>
              <a:rPr lang="en-US" b="1" dirty="0" err="1">
                <a:solidFill>
                  <a:srgbClr val="660033"/>
                </a:solidFill>
              </a:rPr>
              <a:t>Otwell</a:t>
            </a:r>
            <a:r>
              <a:rPr lang="en-US" b="1" dirty="0">
                <a:solidFill>
                  <a:srgbClr val="660033"/>
                </a:solidFill>
              </a:rPr>
              <a:t> </a:t>
            </a:r>
          </a:p>
          <a:p>
            <a:pPr lvl="1"/>
            <a:r>
              <a:rPr lang="en-US" b="1" dirty="0">
                <a:solidFill>
                  <a:srgbClr val="660033"/>
                </a:solidFill>
              </a:rPr>
              <a:t>Opened 2018-2019</a:t>
            </a:r>
          </a:p>
          <a:p>
            <a:pPr lvl="1"/>
            <a:r>
              <a:rPr lang="en-US" b="1" dirty="0">
                <a:solidFill>
                  <a:srgbClr val="660033"/>
                </a:solidFill>
              </a:rPr>
              <a:t>K-5 </a:t>
            </a:r>
          </a:p>
          <a:p>
            <a:pPr lvl="1"/>
            <a:r>
              <a:rPr lang="en-US" b="1" dirty="0">
                <a:solidFill>
                  <a:srgbClr val="660033"/>
                </a:solidFill>
              </a:rPr>
              <a:t>Provides Bus Transportation</a:t>
            </a:r>
          </a:p>
          <a:p>
            <a:pPr lvl="1"/>
            <a:endParaRPr lang="en-US" b="1" dirty="0">
              <a:solidFill>
                <a:srgbClr val="660033"/>
              </a:solidFill>
            </a:endParaRPr>
          </a:p>
          <a:p>
            <a:pPr lvl="1"/>
            <a:endParaRPr lang="en-US" dirty="0"/>
          </a:p>
        </p:txBody>
      </p:sp>
      <p:pic>
        <p:nvPicPr>
          <p:cNvPr id="2" name="Picture 1">
            <a:extLst>
              <a:ext uri="{FF2B5EF4-FFF2-40B4-BE49-F238E27FC236}">
                <a16:creationId xmlns:a16="http://schemas.microsoft.com/office/drawing/2014/main" id="{4CB06D6C-A468-4773-BB16-F5AA2C77FDCB}"/>
              </a:ext>
            </a:extLst>
          </p:cNvPr>
          <p:cNvPicPr>
            <a:picLocks noChangeAspect="1"/>
          </p:cNvPicPr>
          <p:nvPr/>
        </p:nvPicPr>
        <p:blipFill>
          <a:blip r:embed="rId3"/>
          <a:stretch>
            <a:fillRect/>
          </a:stretch>
        </p:blipFill>
        <p:spPr>
          <a:xfrm>
            <a:off x="4727095" y="1527261"/>
            <a:ext cx="3127627" cy="3186883"/>
          </a:xfrm>
          <a:prstGeom prst="rect">
            <a:avLst/>
          </a:prstGeom>
        </p:spPr>
      </p:pic>
      <p:sp>
        <p:nvSpPr>
          <p:cNvPr id="4" name="TextBox 3">
            <a:extLst>
              <a:ext uri="{FF2B5EF4-FFF2-40B4-BE49-F238E27FC236}">
                <a16:creationId xmlns:a16="http://schemas.microsoft.com/office/drawing/2014/main" id="{2650B8EE-31B8-4A55-9F46-3F7433EFA55D}"/>
              </a:ext>
            </a:extLst>
          </p:cNvPr>
          <p:cNvSpPr txBox="1"/>
          <p:nvPr/>
        </p:nvSpPr>
        <p:spPr>
          <a:xfrm rot="16200000">
            <a:off x="7551596" y="2991971"/>
            <a:ext cx="891540" cy="230832"/>
          </a:xfrm>
          <a:prstGeom prst="rect">
            <a:avLst/>
          </a:prstGeom>
          <a:noFill/>
        </p:spPr>
        <p:txBody>
          <a:bodyPr wrap="square" rtlCol="0">
            <a:spAutoFit/>
          </a:bodyPr>
          <a:lstStyle/>
          <a:p>
            <a:r>
              <a:rPr lang="en-US" sz="900" dirty="0"/>
              <a:t>Dubois Co</a:t>
            </a:r>
          </a:p>
        </p:txBody>
      </p:sp>
      <p:sp>
        <p:nvSpPr>
          <p:cNvPr id="6" name="TextBox 5">
            <a:extLst>
              <a:ext uri="{FF2B5EF4-FFF2-40B4-BE49-F238E27FC236}">
                <a16:creationId xmlns:a16="http://schemas.microsoft.com/office/drawing/2014/main" id="{B3E7C6FF-1AB5-48BA-A5B0-77A37A6F212E}"/>
              </a:ext>
            </a:extLst>
          </p:cNvPr>
          <p:cNvSpPr txBox="1"/>
          <p:nvPr/>
        </p:nvSpPr>
        <p:spPr>
          <a:xfrm>
            <a:off x="6476475" y="4714144"/>
            <a:ext cx="994410" cy="230832"/>
          </a:xfrm>
          <a:prstGeom prst="rect">
            <a:avLst/>
          </a:prstGeom>
          <a:noFill/>
        </p:spPr>
        <p:txBody>
          <a:bodyPr wrap="square" rtlCol="0">
            <a:spAutoFit/>
          </a:bodyPr>
          <a:lstStyle/>
          <a:p>
            <a:r>
              <a:rPr lang="en-US" sz="900" dirty="0"/>
              <a:t>Warrick Co</a:t>
            </a:r>
          </a:p>
        </p:txBody>
      </p:sp>
      <p:sp>
        <p:nvSpPr>
          <p:cNvPr id="7" name="TextBox 6">
            <a:extLst>
              <a:ext uri="{FF2B5EF4-FFF2-40B4-BE49-F238E27FC236}">
                <a16:creationId xmlns:a16="http://schemas.microsoft.com/office/drawing/2014/main" id="{51C2AB69-6548-4813-B639-7AB555804650}"/>
              </a:ext>
            </a:extLst>
          </p:cNvPr>
          <p:cNvSpPr txBox="1"/>
          <p:nvPr/>
        </p:nvSpPr>
        <p:spPr>
          <a:xfrm>
            <a:off x="7039770" y="1484206"/>
            <a:ext cx="834390" cy="230832"/>
          </a:xfrm>
          <a:prstGeom prst="rect">
            <a:avLst/>
          </a:prstGeom>
          <a:noFill/>
        </p:spPr>
        <p:txBody>
          <a:bodyPr wrap="square" rtlCol="0">
            <a:spAutoFit/>
          </a:bodyPr>
          <a:lstStyle/>
          <a:p>
            <a:r>
              <a:rPr lang="en-US" sz="900" dirty="0"/>
              <a:t>Daviess Co</a:t>
            </a:r>
          </a:p>
        </p:txBody>
      </p:sp>
      <p:sp>
        <p:nvSpPr>
          <p:cNvPr id="8" name="TextBox 7">
            <a:extLst>
              <a:ext uri="{FF2B5EF4-FFF2-40B4-BE49-F238E27FC236}">
                <a16:creationId xmlns:a16="http://schemas.microsoft.com/office/drawing/2014/main" id="{153CB9B3-A997-4322-AD7F-231F65B9F577}"/>
              </a:ext>
            </a:extLst>
          </p:cNvPr>
          <p:cNvSpPr txBox="1"/>
          <p:nvPr/>
        </p:nvSpPr>
        <p:spPr>
          <a:xfrm rot="20167416">
            <a:off x="4395630" y="1410982"/>
            <a:ext cx="694031" cy="230832"/>
          </a:xfrm>
          <a:prstGeom prst="rect">
            <a:avLst/>
          </a:prstGeom>
          <a:noFill/>
        </p:spPr>
        <p:txBody>
          <a:bodyPr wrap="square" rtlCol="0">
            <a:spAutoFit/>
          </a:bodyPr>
          <a:lstStyle/>
          <a:p>
            <a:r>
              <a:rPr lang="en-US" sz="900" dirty="0"/>
              <a:t>Knox Co</a:t>
            </a:r>
          </a:p>
        </p:txBody>
      </p:sp>
      <p:sp>
        <p:nvSpPr>
          <p:cNvPr id="9" name="TextBox 8">
            <a:extLst>
              <a:ext uri="{FF2B5EF4-FFF2-40B4-BE49-F238E27FC236}">
                <a16:creationId xmlns:a16="http://schemas.microsoft.com/office/drawing/2014/main" id="{1D4914CB-FEFA-48B2-B351-0A51CF42693B}"/>
              </a:ext>
            </a:extLst>
          </p:cNvPr>
          <p:cNvSpPr txBox="1"/>
          <p:nvPr/>
        </p:nvSpPr>
        <p:spPr>
          <a:xfrm rot="2257577">
            <a:off x="4454719" y="3002915"/>
            <a:ext cx="860449" cy="230832"/>
          </a:xfrm>
          <a:prstGeom prst="rect">
            <a:avLst/>
          </a:prstGeom>
          <a:noFill/>
        </p:spPr>
        <p:txBody>
          <a:bodyPr wrap="square" rtlCol="0">
            <a:spAutoFit/>
          </a:bodyPr>
          <a:lstStyle/>
          <a:p>
            <a:r>
              <a:rPr lang="en-US" sz="900" dirty="0"/>
              <a:t>Gibson Co</a:t>
            </a:r>
          </a:p>
        </p:txBody>
      </p:sp>
      <p:sp>
        <p:nvSpPr>
          <p:cNvPr id="11" name="Star: 5 Points 10">
            <a:extLst>
              <a:ext uri="{FF2B5EF4-FFF2-40B4-BE49-F238E27FC236}">
                <a16:creationId xmlns:a16="http://schemas.microsoft.com/office/drawing/2014/main" id="{0A62B8CD-3ABD-429E-8DF1-6F643B821532}"/>
              </a:ext>
            </a:extLst>
          </p:cNvPr>
          <p:cNvSpPr/>
          <p:nvPr/>
        </p:nvSpPr>
        <p:spPr>
          <a:xfrm flipH="1">
            <a:off x="6221672" y="2124075"/>
            <a:ext cx="96203" cy="11498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5 Points 11">
            <a:extLst>
              <a:ext uri="{FF2B5EF4-FFF2-40B4-BE49-F238E27FC236}">
                <a16:creationId xmlns:a16="http://schemas.microsoft.com/office/drawing/2014/main" id="{D9B013CA-28F8-444A-AB02-AB8987070534}"/>
              </a:ext>
            </a:extLst>
          </p:cNvPr>
          <p:cNvSpPr/>
          <p:nvPr/>
        </p:nvSpPr>
        <p:spPr>
          <a:xfrm flipH="1">
            <a:off x="6686969" y="3101155"/>
            <a:ext cx="92401" cy="11541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5 Points 12">
            <a:extLst>
              <a:ext uri="{FF2B5EF4-FFF2-40B4-BE49-F238E27FC236}">
                <a16:creationId xmlns:a16="http://schemas.microsoft.com/office/drawing/2014/main" id="{6B914B37-8B83-4C85-842C-0E7FB526F8F8}"/>
              </a:ext>
            </a:extLst>
          </p:cNvPr>
          <p:cNvSpPr/>
          <p:nvPr/>
        </p:nvSpPr>
        <p:spPr>
          <a:xfrm flipH="1">
            <a:off x="6489480" y="2628776"/>
            <a:ext cx="99266" cy="12426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94125AE-D748-4FD5-B8A6-3E021B286845}"/>
              </a:ext>
            </a:extLst>
          </p:cNvPr>
          <p:cNvSpPr/>
          <p:nvPr/>
        </p:nvSpPr>
        <p:spPr>
          <a:xfrm flipH="1">
            <a:off x="7638748" y="2548890"/>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3" name="TextBox 2">
            <a:extLst>
              <a:ext uri="{FF2B5EF4-FFF2-40B4-BE49-F238E27FC236}">
                <a16:creationId xmlns:a16="http://schemas.microsoft.com/office/drawing/2014/main" id="{B23964D5-F079-41E2-B9D8-D59100417FE3}"/>
              </a:ext>
            </a:extLst>
          </p:cNvPr>
          <p:cNvSpPr txBox="1"/>
          <p:nvPr/>
        </p:nvSpPr>
        <p:spPr>
          <a:xfrm>
            <a:off x="6139152" y="1902248"/>
            <a:ext cx="1095633" cy="215444"/>
          </a:xfrm>
          <a:prstGeom prst="rect">
            <a:avLst/>
          </a:prstGeom>
          <a:noFill/>
        </p:spPr>
        <p:txBody>
          <a:bodyPr wrap="square" rtlCol="0">
            <a:spAutoFit/>
          </a:bodyPr>
          <a:lstStyle/>
          <a:p>
            <a:r>
              <a:rPr lang="en-US" sz="800" b="1" dirty="0">
                <a:solidFill>
                  <a:srgbClr val="800000"/>
                </a:solidFill>
              </a:rPr>
              <a:t>Petersburg</a:t>
            </a:r>
          </a:p>
        </p:txBody>
      </p:sp>
      <p:sp>
        <p:nvSpPr>
          <p:cNvPr id="15" name="TextBox 14">
            <a:extLst>
              <a:ext uri="{FF2B5EF4-FFF2-40B4-BE49-F238E27FC236}">
                <a16:creationId xmlns:a16="http://schemas.microsoft.com/office/drawing/2014/main" id="{734BC2B6-5B95-44D9-A2FC-062DAB5BFB17}"/>
              </a:ext>
            </a:extLst>
          </p:cNvPr>
          <p:cNvSpPr txBox="1"/>
          <p:nvPr/>
        </p:nvSpPr>
        <p:spPr>
          <a:xfrm>
            <a:off x="6704780" y="2966051"/>
            <a:ext cx="939484" cy="215444"/>
          </a:xfrm>
          <a:prstGeom prst="rect">
            <a:avLst/>
          </a:prstGeom>
          <a:noFill/>
        </p:spPr>
        <p:txBody>
          <a:bodyPr wrap="square" rtlCol="0">
            <a:spAutoFit/>
          </a:bodyPr>
          <a:lstStyle/>
          <a:p>
            <a:r>
              <a:rPr lang="en-US" sz="800" b="1" dirty="0">
                <a:solidFill>
                  <a:srgbClr val="800000"/>
                </a:solidFill>
              </a:rPr>
              <a:t>Winslow</a:t>
            </a:r>
          </a:p>
        </p:txBody>
      </p:sp>
      <p:sp>
        <p:nvSpPr>
          <p:cNvPr id="17" name="TextBox 16">
            <a:extLst>
              <a:ext uri="{FF2B5EF4-FFF2-40B4-BE49-F238E27FC236}">
                <a16:creationId xmlns:a16="http://schemas.microsoft.com/office/drawing/2014/main" id="{F0B22CB5-B305-4719-840F-F5E6246FF2DB}"/>
              </a:ext>
            </a:extLst>
          </p:cNvPr>
          <p:cNvSpPr txBox="1"/>
          <p:nvPr/>
        </p:nvSpPr>
        <p:spPr>
          <a:xfrm>
            <a:off x="6532921" y="2533652"/>
            <a:ext cx="492897" cy="215444"/>
          </a:xfrm>
          <a:prstGeom prst="rect">
            <a:avLst/>
          </a:prstGeom>
          <a:noFill/>
        </p:spPr>
        <p:txBody>
          <a:bodyPr wrap="square" rtlCol="0">
            <a:spAutoFit/>
          </a:bodyPr>
          <a:lstStyle/>
          <a:p>
            <a:r>
              <a:rPr lang="en-US" sz="800" b="1" dirty="0">
                <a:solidFill>
                  <a:srgbClr val="800000"/>
                </a:solidFill>
              </a:rPr>
              <a:t>PC</a:t>
            </a:r>
          </a:p>
        </p:txBody>
      </p:sp>
      <p:sp>
        <p:nvSpPr>
          <p:cNvPr id="19" name="TextBox 18">
            <a:extLst>
              <a:ext uri="{FF2B5EF4-FFF2-40B4-BE49-F238E27FC236}">
                <a16:creationId xmlns:a16="http://schemas.microsoft.com/office/drawing/2014/main" id="{1DE855F1-006A-4850-8F0F-723CFDC80ACF}"/>
              </a:ext>
            </a:extLst>
          </p:cNvPr>
          <p:cNvSpPr txBox="1"/>
          <p:nvPr/>
        </p:nvSpPr>
        <p:spPr>
          <a:xfrm>
            <a:off x="7638748" y="2465644"/>
            <a:ext cx="948069" cy="338554"/>
          </a:xfrm>
          <a:prstGeom prst="rect">
            <a:avLst/>
          </a:prstGeom>
          <a:noFill/>
        </p:spPr>
        <p:txBody>
          <a:bodyPr wrap="square" rtlCol="0">
            <a:spAutoFit/>
          </a:bodyPr>
          <a:lstStyle/>
          <a:p>
            <a:r>
              <a:rPr lang="en-US" sz="800" b="1" dirty="0">
                <a:solidFill>
                  <a:schemeClr val="accent6">
                    <a:lumMod val="25000"/>
                  </a:schemeClr>
                </a:solidFill>
              </a:rPr>
              <a:t>Charter School</a:t>
            </a:r>
          </a:p>
          <a:p>
            <a:endParaRPr lang="en-US" sz="800" b="1" dirty="0">
              <a:solidFill>
                <a:schemeClr val="accent6">
                  <a:lumMod val="25000"/>
                </a:schemeClr>
              </a:solidFill>
            </a:endParaRPr>
          </a:p>
        </p:txBody>
      </p:sp>
      <p:sp>
        <p:nvSpPr>
          <p:cNvPr id="21" name="TextBox 20">
            <a:extLst>
              <a:ext uri="{FF2B5EF4-FFF2-40B4-BE49-F238E27FC236}">
                <a16:creationId xmlns:a16="http://schemas.microsoft.com/office/drawing/2014/main" id="{1C4B886C-EC2A-48FE-886F-293608DCE894}"/>
              </a:ext>
            </a:extLst>
          </p:cNvPr>
          <p:cNvSpPr txBox="1"/>
          <p:nvPr/>
        </p:nvSpPr>
        <p:spPr>
          <a:xfrm>
            <a:off x="7513132" y="2336537"/>
            <a:ext cx="559339" cy="215444"/>
          </a:xfrm>
          <a:prstGeom prst="rect">
            <a:avLst/>
          </a:prstGeom>
          <a:noFill/>
        </p:spPr>
        <p:txBody>
          <a:bodyPr wrap="square" rtlCol="0">
            <a:spAutoFit/>
          </a:bodyPr>
          <a:lstStyle/>
          <a:p>
            <a:r>
              <a:rPr lang="en-US" sz="800" b="1" dirty="0" err="1">
                <a:solidFill>
                  <a:srgbClr val="600000"/>
                </a:solidFill>
              </a:rPr>
              <a:t>Otwell</a:t>
            </a:r>
            <a:endParaRPr lang="en-US" sz="800" b="1" dirty="0">
              <a:solidFill>
                <a:srgbClr val="600000"/>
              </a:solidFill>
            </a:endParaRPr>
          </a:p>
        </p:txBody>
      </p:sp>
      <p:sp>
        <p:nvSpPr>
          <p:cNvPr id="22" name="Star: 5 Points 21">
            <a:extLst>
              <a:ext uri="{FF2B5EF4-FFF2-40B4-BE49-F238E27FC236}">
                <a16:creationId xmlns:a16="http://schemas.microsoft.com/office/drawing/2014/main" id="{3ECB9E1B-9AA5-40D1-9243-14103E2CA69B}"/>
              </a:ext>
            </a:extLst>
          </p:cNvPr>
          <p:cNvSpPr/>
          <p:nvPr/>
        </p:nvSpPr>
        <p:spPr>
          <a:xfrm>
            <a:off x="7513984" y="2430314"/>
            <a:ext cx="45719" cy="4571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Right 22">
            <a:extLst>
              <a:ext uri="{FF2B5EF4-FFF2-40B4-BE49-F238E27FC236}">
                <a16:creationId xmlns:a16="http://schemas.microsoft.com/office/drawing/2014/main" id="{E0A034BC-E4D6-4D38-BFE0-1913B6C0621A}"/>
              </a:ext>
            </a:extLst>
          </p:cNvPr>
          <p:cNvSpPr/>
          <p:nvPr/>
        </p:nvSpPr>
        <p:spPr>
          <a:xfrm rot="16905246">
            <a:off x="6568444" y="1495437"/>
            <a:ext cx="178872" cy="1309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id="{9392663C-71BB-477E-9179-EC4427406AAD}"/>
              </a:ext>
            </a:extLst>
          </p:cNvPr>
          <p:cNvSpPr/>
          <p:nvPr/>
        </p:nvSpPr>
        <p:spPr>
          <a:xfrm rot="14554228">
            <a:off x="6038070" y="1748080"/>
            <a:ext cx="178872" cy="1309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Right 25">
            <a:extLst>
              <a:ext uri="{FF2B5EF4-FFF2-40B4-BE49-F238E27FC236}">
                <a16:creationId xmlns:a16="http://schemas.microsoft.com/office/drawing/2014/main" id="{D59A50DB-1B6C-412A-9507-30F9BE9DEC08}"/>
              </a:ext>
            </a:extLst>
          </p:cNvPr>
          <p:cNvSpPr/>
          <p:nvPr/>
        </p:nvSpPr>
        <p:spPr>
          <a:xfrm>
            <a:off x="7874160" y="3923946"/>
            <a:ext cx="178872" cy="1309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Right 26">
            <a:extLst>
              <a:ext uri="{FF2B5EF4-FFF2-40B4-BE49-F238E27FC236}">
                <a16:creationId xmlns:a16="http://schemas.microsoft.com/office/drawing/2014/main" id="{16EAA101-DB7F-449C-B51B-FAC3D273B5E6}"/>
              </a:ext>
            </a:extLst>
          </p:cNvPr>
          <p:cNvSpPr/>
          <p:nvPr/>
        </p:nvSpPr>
        <p:spPr>
          <a:xfrm rot="5400000">
            <a:off x="6197732" y="4747434"/>
            <a:ext cx="178872" cy="1309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Right 27">
            <a:extLst>
              <a:ext uri="{FF2B5EF4-FFF2-40B4-BE49-F238E27FC236}">
                <a16:creationId xmlns:a16="http://schemas.microsoft.com/office/drawing/2014/main" id="{9D53D63C-5C82-4351-97BC-7DCE7654E94D}"/>
              </a:ext>
            </a:extLst>
          </p:cNvPr>
          <p:cNvSpPr/>
          <p:nvPr/>
        </p:nvSpPr>
        <p:spPr>
          <a:xfrm rot="21429507">
            <a:off x="7857859" y="2626435"/>
            <a:ext cx="178872" cy="1309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id="{EEA4E98C-11ED-433A-A24E-A163D374B312}"/>
              </a:ext>
            </a:extLst>
          </p:cNvPr>
          <p:cNvSpPr/>
          <p:nvPr/>
        </p:nvSpPr>
        <p:spPr>
          <a:xfrm rot="7091551">
            <a:off x="5611676" y="3282169"/>
            <a:ext cx="178872" cy="1309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Right 29">
            <a:extLst>
              <a:ext uri="{FF2B5EF4-FFF2-40B4-BE49-F238E27FC236}">
                <a16:creationId xmlns:a16="http://schemas.microsoft.com/office/drawing/2014/main" id="{E4797F44-5AD5-4E9E-89A5-D730AA65AA8D}"/>
              </a:ext>
            </a:extLst>
          </p:cNvPr>
          <p:cNvSpPr/>
          <p:nvPr/>
        </p:nvSpPr>
        <p:spPr>
          <a:xfrm rot="10800000">
            <a:off x="4548223" y="2137926"/>
            <a:ext cx="178872" cy="1309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1E16F217-5066-44DA-838B-DBC514107698}"/>
              </a:ext>
            </a:extLst>
          </p:cNvPr>
          <p:cNvSpPr txBox="1"/>
          <p:nvPr/>
        </p:nvSpPr>
        <p:spPr>
          <a:xfrm>
            <a:off x="5099472" y="1387692"/>
            <a:ext cx="1326292" cy="215444"/>
          </a:xfrm>
          <a:prstGeom prst="rect">
            <a:avLst/>
          </a:prstGeom>
          <a:noFill/>
        </p:spPr>
        <p:txBody>
          <a:bodyPr wrap="square" rtlCol="0">
            <a:spAutoFit/>
          </a:bodyPr>
          <a:lstStyle/>
          <a:p>
            <a:r>
              <a:rPr lang="en-US" sz="800" dirty="0">
                <a:latin typeface="Arial Narrow" panose="020B0606020202030204" pitchFamily="34" charset="0"/>
              </a:rPr>
              <a:t>South Knox – 15 mi </a:t>
            </a:r>
          </a:p>
        </p:txBody>
      </p:sp>
      <p:sp>
        <p:nvSpPr>
          <p:cNvPr id="32" name="TextBox 31">
            <a:extLst>
              <a:ext uri="{FF2B5EF4-FFF2-40B4-BE49-F238E27FC236}">
                <a16:creationId xmlns:a16="http://schemas.microsoft.com/office/drawing/2014/main" id="{BBC792FE-AC66-4F16-B317-56C1EE73CB14}"/>
              </a:ext>
            </a:extLst>
          </p:cNvPr>
          <p:cNvSpPr txBox="1"/>
          <p:nvPr/>
        </p:nvSpPr>
        <p:spPr>
          <a:xfrm>
            <a:off x="3497170" y="2095700"/>
            <a:ext cx="1326292" cy="215444"/>
          </a:xfrm>
          <a:prstGeom prst="rect">
            <a:avLst/>
          </a:prstGeom>
          <a:noFill/>
        </p:spPr>
        <p:txBody>
          <a:bodyPr wrap="square" rtlCol="0">
            <a:spAutoFit/>
          </a:bodyPr>
          <a:lstStyle/>
          <a:p>
            <a:r>
              <a:rPr lang="en-US" sz="800" dirty="0">
                <a:latin typeface="Arial Narrow" panose="020B0606020202030204" pitchFamily="34" charset="0"/>
              </a:rPr>
              <a:t>North Gibson – 12 mi</a:t>
            </a:r>
          </a:p>
        </p:txBody>
      </p:sp>
      <p:sp>
        <p:nvSpPr>
          <p:cNvPr id="33" name="TextBox 32">
            <a:extLst>
              <a:ext uri="{FF2B5EF4-FFF2-40B4-BE49-F238E27FC236}">
                <a16:creationId xmlns:a16="http://schemas.microsoft.com/office/drawing/2014/main" id="{9A0F1A0F-8E94-4E02-9361-C75A7054CFAA}"/>
              </a:ext>
            </a:extLst>
          </p:cNvPr>
          <p:cNvSpPr txBox="1"/>
          <p:nvPr/>
        </p:nvSpPr>
        <p:spPr>
          <a:xfrm>
            <a:off x="4960876" y="3457434"/>
            <a:ext cx="1326292" cy="215444"/>
          </a:xfrm>
          <a:prstGeom prst="rect">
            <a:avLst/>
          </a:prstGeom>
          <a:noFill/>
        </p:spPr>
        <p:txBody>
          <a:bodyPr wrap="square" rtlCol="0">
            <a:spAutoFit/>
          </a:bodyPr>
          <a:lstStyle/>
          <a:p>
            <a:r>
              <a:rPr lang="en-US" sz="800" dirty="0">
                <a:latin typeface="Arial Narrow" panose="020B0606020202030204" pitchFamily="34" charset="0"/>
              </a:rPr>
              <a:t>East Gibson – 11 mi</a:t>
            </a:r>
          </a:p>
        </p:txBody>
      </p:sp>
      <p:sp>
        <p:nvSpPr>
          <p:cNvPr id="34" name="TextBox 33">
            <a:extLst>
              <a:ext uri="{FF2B5EF4-FFF2-40B4-BE49-F238E27FC236}">
                <a16:creationId xmlns:a16="http://schemas.microsoft.com/office/drawing/2014/main" id="{52BFADF1-433D-4D55-B161-D777B821C0B2}"/>
              </a:ext>
            </a:extLst>
          </p:cNvPr>
          <p:cNvSpPr txBox="1"/>
          <p:nvPr/>
        </p:nvSpPr>
        <p:spPr>
          <a:xfrm>
            <a:off x="7980338" y="2641374"/>
            <a:ext cx="1466050" cy="338554"/>
          </a:xfrm>
          <a:prstGeom prst="rect">
            <a:avLst/>
          </a:prstGeom>
          <a:noFill/>
        </p:spPr>
        <p:txBody>
          <a:bodyPr wrap="square" rtlCol="0">
            <a:spAutoFit/>
          </a:bodyPr>
          <a:lstStyle/>
          <a:p>
            <a:r>
              <a:rPr lang="en-US" sz="800" dirty="0">
                <a:latin typeface="Arial Narrow" panose="020B0606020202030204" pitchFamily="34" charset="0"/>
              </a:rPr>
              <a:t>Greater Jasper </a:t>
            </a:r>
          </a:p>
          <a:p>
            <a:r>
              <a:rPr lang="en-US" sz="800" dirty="0">
                <a:latin typeface="Arial Narrow" panose="020B0606020202030204" pitchFamily="34" charset="0"/>
              </a:rPr>
              <a:t>          Comm – 6.7 mi</a:t>
            </a:r>
          </a:p>
        </p:txBody>
      </p:sp>
      <p:sp>
        <p:nvSpPr>
          <p:cNvPr id="35" name="TextBox 34">
            <a:extLst>
              <a:ext uri="{FF2B5EF4-FFF2-40B4-BE49-F238E27FC236}">
                <a16:creationId xmlns:a16="http://schemas.microsoft.com/office/drawing/2014/main" id="{156D3B8C-91E8-449F-ABF5-8001AE607BE4}"/>
              </a:ext>
            </a:extLst>
          </p:cNvPr>
          <p:cNvSpPr txBox="1"/>
          <p:nvPr/>
        </p:nvSpPr>
        <p:spPr>
          <a:xfrm>
            <a:off x="8085112" y="3881720"/>
            <a:ext cx="1326292" cy="215444"/>
          </a:xfrm>
          <a:prstGeom prst="rect">
            <a:avLst/>
          </a:prstGeom>
          <a:noFill/>
        </p:spPr>
        <p:txBody>
          <a:bodyPr wrap="square" rtlCol="0">
            <a:spAutoFit/>
          </a:bodyPr>
          <a:lstStyle/>
          <a:p>
            <a:r>
              <a:rPr lang="en-US" sz="800" dirty="0">
                <a:latin typeface="Arial Narrow" panose="020B0606020202030204" pitchFamily="34" charset="0"/>
              </a:rPr>
              <a:t>SW Dubois – 8 mi</a:t>
            </a:r>
          </a:p>
        </p:txBody>
      </p:sp>
      <p:sp>
        <p:nvSpPr>
          <p:cNvPr id="36" name="TextBox 35">
            <a:extLst>
              <a:ext uri="{FF2B5EF4-FFF2-40B4-BE49-F238E27FC236}">
                <a16:creationId xmlns:a16="http://schemas.microsoft.com/office/drawing/2014/main" id="{6EC67CAB-A3E9-425E-A62D-2EAC3B852A08}"/>
              </a:ext>
            </a:extLst>
          </p:cNvPr>
          <p:cNvSpPr txBox="1"/>
          <p:nvPr/>
        </p:nvSpPr>
        <p:spPr>
          <a:xfrm>
            <a:off x="6528430" y="1286849"/>
            <a:ext cx="1326292" cy="215444"/>
          </a:xfrm>
          <a:prstGeom prst="rect">
            <a:avLst/>
          </a:prstGeom>
          <a:noFill/>
        </p:spPr>
        <p:txBody>
          <a:bodyPr wrap="square" rtlCol="0">
            <a:spAutoFit/>
          </a:bodyPr>
          <a:lstStyle/>
          <a:p>
            <a:r>
              <a:rPr lang="en-US" sz="800" dirty="0">
                <a:latin typeface="Arial Narrow" panose="020B0606020202030204" pitchFamily="34" charset="0"/>
              </a:rPr>
              <a:t>Washington Comm – 13 mi</a:t>
            </a:r>
          </a:p>
        </p:txBody>
      </p:sp>
      <p:sp>
        <p:nvSpPr>
          <p:cNvPr id="37" name="TextBox 36">
            <a:extLst>
              <a:ext uri="{FF2B5EF4-FFF2-40B4-BE49-F238E27FC236}">
                <a16:creationId xmlns:a16="http://schemas.microsoft.com/office/drawing/2014/main" id="{06E5DB6C-1F83-4AC8-A972-015CB9D9E379}"/>
              </a:ext>
            </a:extLst>
          </p:cNvPr>
          <p:cNvSpPr txBox="1"/>
          <p:nvPr/>
        </p:nvSpPr>
        <p:spPr>
          <a:xfrm>
            <a:off x="5296148" y="4886618"/>
            <a:ext cx="1565189" cy="215444"/>
          </a:xfrm>
          <a:prstGeom prst="rect">
            <a:avLst/>
          </a:prstGeom>
          <a:noFill/>
        </p:spPr>
        <p:txBody>
          <a:bodyPr wrap="square" rtlCol="0">
            <a:spAutoFit/>
          </a:bodyPr>
          <a:lstStyle/>
          <a:p>
            <a:r>
              <a:rPr lang="en-US" sz="800" dirty="0">
                <a:latin typeface="Arial Narrow" panose="020B0606020202030204" pitchFamily="34" charset="0"/>
              </a:rPr>
              <a:t>Warrick Co (Tecumseh) – 8.6 mi</a:t>
            </a:r>
          </a:p>
        </p:txBody>
      </p:sp>
    </p:spTree>
    <p:extLst>
      <p:ext uri="{BB962C8B-B14F-4D97-AF65-F5344CB8AC3E}">
        <p14:creationId xmlns:p14="http://schemas.microsoft.com/office/powerpoint/2010/main" val="3544678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5B0F00"/>
        </a:solidFill>
        <a:effectLst/>
      </p:bgPr>
    </p:bg>
    <p:spTree>
      <p:nvGrpSpPr>
        <p:cNvPr id="1" name="Shape 195"/>
        <p:cNvGrpSpPr/>
        <p:nvPr/>
      </p:nvGrpSpPr>
      <p:grpSpPr>
        <a:xfrm>
          <a:off x="0" y="0"/>
          <a:ext cx="0" cy="0"/>
          <a:chOff x="0" y="0"/>
          <a:chExt cx="0" cy="0"/>
        </a:xfrm>
      </p:grpSpPr>
      <p:pic>
        <p:nvPicPr>
          <p:cNvPr id="196" name="Google Shape;196;p25"/>
          <p:cNvPicPr preferRelativeResize="0"/>
          <p:nvPr/>
        </p:nvPicPr>
        <p:blipFill>
          <a:blip r:embed="rId3">
            <a:alphaModFix/>
          </a:blip>
          <a:stretch>
            <a:fillRect/>
          </a:stretch>
        </p:blipFill>
        <p:spPr>
          <a:xfrm>
            <a:off x="2527078" y="162731"/>
            <a:ext cx="4254600" cy="4818038"/>
          </a:xfrm>
          <a:prstGeom prst="rect">
            <a:avLst/>
          </a:prstGeom>
          <a:noFill/>
          <a:ln>
            <a:noFill/>
          </a:ln>
        </p:spPr>
      </p:pic>
      <p:pic>
        <p:nvPicPr>
          <p:cNvPr id="197" name="Google Shape;197;p25" descr="Piece of duct tape sticking a note to the slide"/>
          <p:cNvPicPr preferRelativeResize="0"/>
          <p:nvPr/>
        </p:nvPicPr>
        <p:blipFill rotWithShape="1">
          <a:blip r:embed="rId4">
            <a:alphaModFix/>
          </a:blip>
          <a:srcRect l="9244" t="5926" r="2118" b="10011"/>
          <a:stretch/>
        </p:blipFill>
        <p:spPr>
          <a:xfrm rot="154828">
            <a:off x="3536000" y="147301"/>
            <a:ext cx="2072000" cy="736050"/>
          </a:xfrm>
          <a:prstGeom prst="rect">
            <a:avLst/>
          </a:prstGeom>
          <a:noFill/>
          <a:ln>
            <a:noFill/>
          </a:ln>
        </p:spPr>
      </p:pic>
      <p:sp>
        <p:nvSpPr>
          <p:cNvPr id="198" name="Google Shape;198;p25"/>
          <p:cNvSpPr txBox="1"/>
          <p:nvPr/>
        </p:nvSpPr>
        <p:spPr>
          <a:xfrm>
            <a:off x="2855550" y="687397"/>
            <a:ext cx="3432900"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endParaRPr sz="3000" b="1">
              <a:solidFill>
                <a:schemeClr val="lt2"/>
              </a:solidFill>
              <a:latin typeface="Raleway"/>
              <a:ea typeface="Raleway"/>
              <a:cs typeface="Raleway"/>
              <a:sym typeface="Raleway"/>
            </a:endParaRPr>
          </a:p>
        </p:txBody>
      </p:sp>
      <p:sp>
        <p:nvSpPr>
          <p:cNvPr id="199" name="Google Shape;199;p25"/>
          <p:cNvSpPr txBox="1">
            <a:spLocks noGrp="1"/>
          </p:cNvSpPr>
          <p:nvPr>
            <p:ph type="body" idx="4294967295"/>
          </p:nvPr>
        </p:nvSpPr>
        <p:spPr>
          <a:xfrm rot="-899969">
            <a:off x="3227714" y="1232685"/>
            <a:ext cx="3432243" cy="3327812"/>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sz="3600" b="1" dirty="0">
                <a:latin typeface="Permanent Marker"/>
                <a:ea typeface="Permanent Marker"/>
                <a:cs typeface="Permanent Marker"/>
                <a:sym typeface="Permanent Marker"/>
              </a:rPr>
              <a:t>Facility </a:t>
            </a:r>
            <a:r>
              <a:rPr lang="en-US" sz="3600" b="1" dirty="0" err="1">
                <a:latin typeface="Permanent Marker"/>
                <a:ea typeface="Permanent Marker"/>
                <a:cs typeface="Permanent Marker"/>
                <a:sym typeface="Permanent Marker"/>
              </a:rPr>
              <a:t>NEeds</a:t>
            </a:r>
            <a:endParaRPr sz="1200" b="1" dirty="0">
              <a:latin typeface="Raleway"/>
              <a:ea typeface="Raleway"/>
              <a:cs typeface="Raleway"/>
              <a:sym typeface="Raleway"/>
            </a:endParaRPr>
          </a:p>
        </p:txBody>
      </p:sp>
    </p:spTree>
    <p:extLst>
      <p:ext uri="{BB962C8B-B14F-4D97-AF65-F5344CB8AC3E}">
        <p14:creationId xmlns:p14="http://schemas.microsoft.com/office/powerpoint/2010/main" val="164837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Facility Needs</a:t>
            </a:r>
            <a:endParaRPr sz="3000" dirty="0">
              <a:solidFill>
                <a:srgbClr val="FFFFFF"/>
              </a:solidFill>
            </a:endParaRPr>
          </a:p>
        </p:txBody>
      </p:sp>
      <p:pic>
        <p:nvPicPr>
          <p:cNvPr id="4" name="Picture 3">
            <a:extLst>
              <a:ext uri="{FF2B5EF4-FFF2-40B4-BE49-F238E27FC236}">
                <a16:creationId xmlns:a16="http://schemas.microsoft.com/office/drawing/2014/main" id="{F3E383AC-9752-4E4D-B782-AA21CB8AB7B3}"/>
              </a:ext>
            </a:extLst>
          </p:cNvPr>
          <p:cNvPicPr>
            <a:picLocks noChangeAspect="1"/>
          </p:cNvPicPr>
          <p:nvPr/>
        </p:nvPicPr>
        <p:blipFill>
          <a:blip r:embed="rId3"/>
          <a:stretch>
            <a:fillRect/>
          </a:stretch>
        </p:blipFill>
        <p:spPr>
          <a:xfrm>
            <a:off x="1543680" y="1280400"/>
            <a:ext cx="5731763" cy="3316701"/>
          </a:xfrm>
          <a:prstGeom prst="rect">
            <a:avLst/>
          </a:prstGeom>
        </p:spPr>
      </p:pic>
      <p:sp>
        <p:nvSpPr>
          <p:cNvPr id="5" name="TextBox 4">
            <a:extLst>
              <a:ext uri="{FF2B5EF4-FFF2-40B4-BE49-F238E27FC236}">
                <a16:creationId xmlns:a16="http://schemas.microsoft.com/office/drawing/2014/main" id="{6C587FC0-2A09-4B3F-A709-B9CD6C4A0042}"/>
              </a:ext>
            </a:extLst>
          </p:cNvPr>
          <p:cNvSpPr txBox="1"/>
          <p:nvPr/>
        </p:nvSpPr>
        <p:spPr>
          <a:xfrm>
            <a:off x="2481371" y="4572506"/>
            <a:ext cx="4479432" cy="461665"/>
          </a:xfrm>
          <a:prstGeom prst="rect">
            <a:avLst/>
          </a:prstGeom>
          <a:noFill/>
        </p:spPr>
        <p:txBody>
          <a:bodyPr wrap="square" rtlCol="0">
            <a:spAutoFit/>
          </a:bodyPr>
          <a:lstStyle/>
          <a:p>
            <a:r>
              <a:rPr lang="en-US" sz="1200" dirty="0"/>
              <a:t>Facilities Study completed in 2023 by </a:t>
            </a:r>
            <a:r>
              <a:rPr lang="en-US" sz="1200" dirty="0" err="1"/>
              <a:t>SiteLogIQ</a:t>
            </a:r>
            <a:endParaRPr lang="en-US" sz="1200" dirty="0"/>
          </a:p>
          <a:p>
            <a:r>
              <a:rPr lang="en-US" sz="1200" dirty="0"/>
              <a:t>               High Priority Needs - $5,300,000</a:t>
            </a:r>
          </a:p>
        </p:txBody>
      </p:sp>
    </p:spTree>
    <p:extLst>
      <p:ext uri="{BB962C8B-B14F-4D97-AF65-F5344CB8AC3E}">
        <p14:creationId xmlns:p14="http://schemas.microsoft.com/office/powerpoint/2010/main" val="3499274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a:extLst>
            <a:ext uri="{FF2B5EF4-FFF2-40B4-BE49-F238E27FC236}">
              <a16:creationId xmlns:a16="http://schemas.microsoft.com/office/drawing/2014/main" id="{DC37AF5B-8A20-67AA-C70A-5C16B636D0B8}"/>
            </a:ext>
          </a:extLst>
        </p:cNvPr>
        <p:cNvGrpSpPr/>
        <p:nvPr/>
      </p:nvGrpSpPr>
      <p:grpSpPr>
        <a:xfrm>
          <a:off x="0" y="0"/>
          <a:ext cx="0" cy="0"/>
          <a:chOff x="0" y="0"/>
          <a:chExt cx="0" cy="0"/>
        </a:xfrm>
      </p:grpSpPr>
      <p:sp>
        <p:nvSpPr>
          <p:cNvPr id="189" name="Google Shape;189;p24">
            <a:extLst>
              <a:ext uri="{FF2B5EF4-FFF2-40B4-BE49-F238E27FC236}">
                <a16:creationId xmlns:a16="http://schemas.microsoft.com/office/drawing/2014/main" id="{13A57AEE-F6BB-CE84-8CCD-5C0D60C5F26A}"/>
              </a:ext>
            </a:extLst>
          </p:cNvPr>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Facility Needs</a:t>
            </a:r>
            <a:endParaRPr sz="3000" dirty="0">
              <a:solidFill>
                <a:srgbClr val="FFFFFF"/>
              </a:solidFill>
            </a:endParaRPr>
          </a:p>
        </p:txBody>
      </p:sp>
      <p:pic>
        <p:nvPicPr>
          <p:cNvPr id="4" name="Picture 3">
            <a:extLst>
              <a:ext uri="{FF2B5EF4-FFF2-40B4-BE49-F238E27FC236}">
                <a16:creationId xmlns:a16="http://schemas.microsoft.com/office/drawing/2014/main" id="{DA1369BB-E71A-4150-86F5-5AAA8F66871B}"/>
              </a:ext>
            </a:extLst>
          </p:cNvPr>
          <p:cNvPicPr>
            <a:picLocks noChangeAspect="1"/>
          </p:cNvPicPr>
          <p:nvPr/>
        </p:nvPicPr>
        <p:blipFill>
          <a:blip r:embed="rId3"/>
          <a:stretch>
            <a:fillRect/>
          </a:stretch>
        </p:blipFill>
        <p:spPr>
          <a:xfrm>
            <a:off x="1639882" y="1298095"/>
            <a:ext cx="5715148" cy="3383740"/>
          </a:xfrm>
          <a:prstGeom prst="rect">
            <a:avLst/>
          </a:prstGeom>
        </p:spPr>
      </p:pic>
      <p:sp>
        <p:nvSpPr>
          <p:cNvPr id="5" name="TextBox 4">
            <a:extLst>
              <a:ext uri="{FF2B5EF4-FFF2-40B4-BE49-F238E27FC236}">
                <a16:creationId xmlns:a16="http://schemas.microsoft.com/office/drawing/2014/main" id="{FA617970-7A19-4A2A-9F06-EA5A46E38841}"/>
              </a:ext>
            </a:extLst>
          </p:cNvPr>
          <p:cNvSpPr txBox="1"/>
          <p:nvPr/>
        </p:nvSpPr>
        <p:spPr>
          <a:xfrm>
            <a:off x="278295" y="4611758"/>
            <a:ext cx="7931427" cy="646331"/>
          </a:xfrm>
          <a:prstGeom prst="rect">
            <a:avLst/>
          </a:prstGeom>
          <a:noFill/>
        </p:spPr>
        <p:txBody>
          <a:bodyPr wrap="square" rtlCol="0">
            <a:spAutoFit/>
          </a:bodyPr>
          <a:lstStyle/>
          <a:p>
            <a:pPr algn="ctr"/>
            <a:r>
              <a:rPr lang="en-US" sz="1200" dirty="0"/>
              <a:t>Facilities Study completed in 2023 by </a:t>
            </a:r>
            <a:r>
              <a:rPr lang="en-US" sz="1200" dirty="0" err="1"/>
              <a:t>SiteLogIQ</a:t>
            </a:r>
            <a:endParaRPr lang="en-US" sz="1200" dirty="0"/>
          </a:p>
          <a:p>
            <a:pPr algn="ctr"/>
            <a:r>
              <a:rPr lang="en-US" sz="1200" dirty="0"/>
              <a:t>High Priority Needs - $5,300,000</a:t>
            </a:r>
          </a:p>
          <a:p>
            <a:endParaRPr lang="en-US" sz="1200" dirty="0"/>
          </a:p>
        </p:txBody>
      </p:sp>
    </p:spTree>
    <p:extLst>
      <p:ext uri="{BB962C8B-B14F-4D97-AF65-F5344CB8AC3E}">
        <p14:creationId xmlns:p14="http://schemas.microsoft.com/office/powerpoint/2010/main" val="3662044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a:extLst>
            <a:ext uri="{FF2B5EF4-FFF2-40B4-BE49-F238E27FC236}">
              <a16:creationId xmlns:a16="http://schemas.microsoft.com/office/drawing/2014/main" id="{E7A6B90E-303B-E200-9D19-C3837DB5D100}"/>
            </a:ext>
          </a:extLst>
        </p:cNvPr>
        <p:cNvGrpSpPr/>
        <p:nvPr/>
      </p:nvGrpSpPr>
      <p:grpSpPr>
        <a:xfrm>
          <a:off x="0" y="0"/>
          <a:ext cx="0" cy="0"/>
          <a:chOff x="0" y="0"/>
          <a:chExt cx="0" cy="0"/>
        </a:xfrm>
      </p:grpSpPr>
      <p:sp>
        <p:nvSpPr>
          <p:cNvPr id="189" name="Google Shape;189;p24">
            <a:extLst>
              <a:ext uri="{FF2B5EF4-FFF2-40B4-BE49-F238E27FC236}">
                <a16:creationId xmlns:a16="http://schemas.microsoft.com/office/drawing/2014/main" id="{41008186-E34D-CFBD-AFAA-FAA096A931A7}"/>
              </a:ext>
            </a:extLst>
          </p:cNvPr>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Facility Needs</a:t>
            </a:r>
            <a:endParaRPr sz="3000" dirty="0">
              <a:solidFill>
                <a:srgbClr val="FFFFFF"/>
              </a:solidFill>
            </a:endParaRPr>
          </a:p>
        </p:txBody>
      </p:sp>
      <p:pic>
        <p:nvPicPr>
          <p:cNvPr id="4" name="Picture 3">
            <a:extLst>
              <a:ext uri="{FF2B5EF4-FFF2-40B4-BE49-F238E27FC236}">
                <a16:creationId xmlns:a16="http://schemas.microsoft.com/office/drawing/2014/main" id="{C15A918D-4C8F-482F-8212-7BFA96AD360C}"/>
              </a:ext>
            </a:extLst>
          </p:cNvPr>
          <p:cNvPicPr>
            <a:picLocks noChangeAspect="1"/>
          </p:cNvPicPr>
          <p:nvPr/>
        </p:nvPicPr>
        <p:blipFill>
          <a:blip r:embed="rId3"/>
          <a:stretch>
            <a:fillRect/>
          </a:stretch>
        </p:blipFill>
        <p:spPr>
          <a:xfrm>
            <a:off x="1542459" y="1280400"/>
            <a:ext cx="6059081" cy="3467362"/>
          </a:xfrm>
          <a:prstGeom prst="rect">
            <a:avLst/>
          </a:prstGeom>
        </p:spPr>
      </p:pic>
      <p:sp>
        <p:nvSpPr>
          <p:cNvPr id="5" name="TextBox 4">
            <a:extLst>
              <a:ext uri="{FF2B5EF4-FFF2-40B4-BE49-F238E27FC236}">
                <a16:creationId xmlns:a16="http://schemas.microsoft.com/office/drawing/2014/main" id="{2F86DE81-538D-4345-8147-A421E7F49A36}"/>
              </a:ext>
            </a:extLst>
          </p:cNvPr>
          <p:cNvSpPr txBox="1"/>
          <p:nvPr/>
        </p:nvSpPr>
        <p:spPr>
          <a:xfrm>
            <a:off x="1679714" y="4516929"/>
            <a:ext cx="5506278" cy="461665"/>
          </a:xfrm>
          <a:prstGeom prst="rect">
            <a:avLst/>
          </a:prstGeom>
          <a:noFill/>
        </p:spPr>
        <p:txBody>
          <a:bodyPr wrap="square" rtlCol="0">
            <a:spAutoFit/>
          </a:bodyPr>
          <a:lstStyle/>
          <a:p>
            <a:pPr algn="ctr"/>
            <a:r>
              <a:rPr lang="en-US" sz="1200" dirty="0"/>
              <a:t>Facilities Study completed in 2023 by </a:t>
            </a:r>
            <a:r>
              <a:rPr lang="en-US" sz="1200" dirty="0" err="1"/>
              <a:t>SiteLogIQ</a:t>
            </a:r>
            <a:endParaRPr lang="en-US" sz="1200" dirty="0"/>
          </a:p>
          <a:p>
            <a:pPr algn="ctr"/>
            <a:r>
              <a:rPr lang="en-US" sz="1200" dirty="0"/>
              <a:t>High Priority Needs - $6,800,000</a:t>
            </a:r>
          </a:p>
        </p:txBody>
      </p:sp>
    </p:spTree>
    <p:extLst>
      <p:ext uri="{BB962C8B-B14F-4D97-AF65-F5344CB8AC3E}">
        <p14:creationId xmlns:p14="http://schemas.microsoft.com/office/powerpoint/2010/main" val="223646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Priority Facility Needs</a:t>
            </a:r>
            <a:endParaRPr sz="3000" dirty="0">
              <a:solidFill>
                <a:srgbClr val="FFFFFF"/>
              </a:solidFill>
            </a:endParaRPr>
          </a:p>
        </p:txBody>
      </p:sp>
      <p:sp>
        <p:nvSpPr>
          <p:cNvPr id="190" name="Google Shape;190;p24"/>
          <p:cNvSpPr txBox="1">
            <a:spLocks noGrp="1"/>
          </p:cNvSpPr>
          <p:nvPr>
            <p:ph type="body" idx="1"/>
          </p:nvPr>
        </p:nvSpPr>
        <p:spPr>
          <a:xfrm>
            <a:off x="0" y="1505700"/>
            <a:ext cx="4407244" cy="3481200"/>
          </a:xfrm>
          <a:prstGeom prst="rect">
            <a:avLst/>
          </a:prstGeom>
        </p:spPr>
        <p:txBody>
          <a:bodyPr spcFirstLastPara="1" wrap="square" lIns="91425" tIns="91425" rIns="91425" bIns="91425" anchor="t" anchorCtr="0">
            <a:normAutofit/>
          </a:bodyPr>
          <a:lstStyle/>
          <a:p>
            <a:pPr marL="876300" lvl="1" indent="-285750">
              <a:buClr>
                <a:srgbClr val="5B0F00"/>
              </a:buClr>
              <a:buSzPts val="1500"/>
              <a:buFont typeface="Wingdings" panose="05000000000000000000" pitchFamily="2" charset="2"/>
              <a:buChar char="§"/>
            </a:pPr>
            <a:r>
              <a:rPr lang="en-US" sz="1400" b="1" dirty="0">
                <a:solidFill>
                  <a:srgbClr val="5B0F00"/>
                </a:solidFill>
              </a:rPr>
              <a:t>PC Auditorium &amp; Gym Roofs - $250,000</a:t>
            </a:r>
          </a:p>
          <a:p>
            <a:pPr marL="876300" lvl="1" indent="-285750">
              <a:buClr>
                <a:srgbClr val="5B0F00"/>
              </a:buClr>
              <a:buSzPts val="1500"/>
              <a:buFont typeface="Wingdings" panose="05000000000000000000" pitchFamily="2" charset="2"/>
              <a:buChar char="§"/>
            </a:pPr>
            <a:r>
              <a:rPr lang="en-US" sz="1400" b="1" dirty="0">
                <a:solidFill>
                  <a:srgbClr val="5B0F00"/>
                </a:solidFill>
              </a:rPr>
              <a:t>PES Roof – $200,000</a:t>
            </a:r>
          </a:p>
          <a:p>
            <a:pPr marL="876300" lvl="1" indent="-285750">
              <a:buClr>
                <a:srgbClr val="5B0F00"/>
              </a:buClr>
              <a:buSzPts val="1500"/>
              <a:buFont typeface="Wingdings" panose="05000000000000000000" pitchFamily="2" charset="2"/>
              <a:buChar char="§"/>
            </a:pPr>
            <a:endParaRPr lang="en-US" sz="1400" b="1" dirty="0">
              <a:solidFill>
                <a:srgbClr val="5B0F00"/>
              </a:solidFill>
            </a:endParaRPr>
          </a:p>
          <a:p>
            <a:pPr marL="876300" lvl="1" indent="-285750">
              <a:buClr>
                <a:srgbClr val="5B0F00"/>
              </a:buClr>
              <a:buSzPts val="1500"/>
              <a:buFont typeface="Wingdings" panose="05000000000000000000" pitchFamily="2" charset="2"/>
              <a:buChar char="§"/>
            </a:pPr>
            <a:r>
              <a:rPr lang="en-US" sz="1400" b="1" dirty="0">
                <a:solidFill>
                  <a:srgbClr val="5B0F00"/>
                </a:solidFill>
              </a:rPr>
              <a:t>Carpeting- $400,000</a:t>
            </a:r>
          </a:p>
          <a:p>
            <a:pPr marL="876300" lvl="1" indent="-285750">
              <a:buClr>
                <a:srgbClr val="5B0F00"/>
              </a:buClr>
              <a:buSzPts val="1500"/>
              <a:buFont typeface="Wingdings" panose="05000000000000000000" pitchFamily="2" charset="2"/>
              <a:buChar char="§"/>
            </a:pPr>
            <a:r>
              <a:rPr lang="en-US" sz="1400" b="1" dirty="0">
                <a:solidFill>
                  <a:srgbClr val="5B0F00"/>
                </a:solidFill>
              </a:rPr>
              <a:t>Wall Covering/Painting - $150,000</a:t>
            </a:r>
          </a:p>
          <a:p>
            <a:pPr marL="876300" lvl="1" indent="-285750">
              <a:buClr>
                <a:srgbClr val="5B0F00"/>
              </a:buClr>
              <a:buSzPts val="1500"/>
              <a:buFont typeface="Wingdings" panose="05000000000000000000" pitchFamily="2" charset="2"/>
              <a:buChar char="§"/>
            </a:pPr>
            <a:endParaRPr lang="en-US" sz="1400" b="1" dirty="0">
              <a:solidFill>
                <a:srgbClr val="5B0F00"/>
              </a:solidFill>
            </a:endParaRPr>
          </a:p>
          <a:p>
            <a:pPr marL="876300" lvl="1" indent="-285750">
              <a:buClr>
                <a:srgbClr val="5B0F00"/>
              </a:buClr>
              <a:buSzPts val="1500"/>
              <a:buFont typeface="Wingdings" panose="05000000000000000000" pitchFamily="2" charset="2"/>
              <a:buChar char="§"/>
            </a:pPr>
            <a:r>
              <a:rPr lang="en-US" sz="1400" b="1" dirty="0">
                <a:solidFill>
                  <a:srgbClr val="5B0F00"/>
                </a:solidFill>
              </a:rPr>
              <a:t>PES Parking Area– $250,000</a:t>
            </a:r>
          </a:p>
          <a:p>
            <a:pPr marL="876300" lvl="1" indent="-285750">
              <a:buClr>
                <a:srgbClr val="5B0F00"/>
              </a:buClr>
              <a:buSzPts val="1500"/>
              <a:buFont typeface="Wingdings" panose="05000000000000000000" pitchFamily="2" charset="2"/>
              <a:buChar char="§"/>
            </a:pPr>
            <a:endParaRPr lang="en-US" sz="1400" b="1" dirty="0">
              <a:solidFill>
                <a:srgbClr val="5B0F00"/>
              </a:solidFill>
            </a:endParaRPr>
          </a:p>
          <a:p>
            <a:pPr marL="876300" lvl="1" indent="-285750">
              <a:buClr>
                <a:srgbClr val="5B0F00"/>
              </a:buClr>
              <a:buSzPts val="1500"/>
              <a:buFont typeface="Wingdings" panose="05000000000000000000" pitchFamily="2" charset="2"/>
              <a:buChar char="§"/>
            </a:pPr>
            <a:r>
              <a:rPr lang="en-US" sz="1400" b="1" dirty="0">
                <a:solidFill>
                  <a:srgbClr val="600000"/>
                </a:solidFill>
                <a:latin typeface="Roboto" panose="02000000000000000000" pitchFamily="2" charset="0"/>
                <a:ea typeface="Roboto" panose="02000000000000000000" pitchFamily="2" charset="0"/>
              </a:rPr>
              <a:t>Exterior Brick &amp; Tuckpointing - $175,000</a:t>
            </a:r>
          </a:p>
          <a:p>
            <a:pPr marL="876300" lvl="1" indent="-285750">
              <a:buClr>
                <a:srgbClr val="5B0F00"/>
              </a:buClr>
              <a:buSzPts val="1500"/>
              <a:buFont typeface="Wingdings" panose="05000000000000000000" pitchFamily="2" charset="2"/>
              <a:buChar char="§"/>
            </a:pPr>
            <a:endParaRPr lang="en-US" sz="1400" b="1" dirty="0">
              <a:solidFill>
                <a:srgbClr val="600000"/>
              </a:solidFill>
              <a:latin typeface="Roboto" panose="02000000000000000000" pitchFamily="2" charset="0"/>
              <a:ea typeface="Roboto" panose="02000000000000000000" pitchFamily="2" charset="0"/>
            </a:endParaRPr>
          </a:p>
          <a:p>
            <a:pPr marL="876300" lvl="1" indent="-285750">
              <a:buClr>
                <a:srgbClr val="5B0F00"/>
              </a:buClr>
              <a:buSzPts val="1500"/>
              <a:buFont typeface="Wingdings" panose="05000000000000000000" pitchFamily="2" charset="2"/>
              <a:buChar char="§"/>
            </a:pPr>
            <a:r>
              <a:rPr lang="en-US" sz="1400" b="1" dirty="0">
                <a:solidFill>
                  <a:srgbClr val="600000"/>
                </a:solidFill>
                <a:latin typeface="Roboto" panose="02000000000000000000" pitchFamily="2" charset="0"/>
                <a:ea typeface="Roboto" panose="02000000000000000000" pitchFamily="2" charset="0"/>
              </a:rPr>
              <a:t>ADA Ramp (Stage) - $180,000</a:t>
            </a:r>
            <a:endParaRPr lang="en-US" sz="1400" b="1" dirty="0">
              <a:solidFill>
                <a:srgbClr val="5B0F00"/>
              </a:solidFill>
            </a:endParaRPr>
          </a:p>
          <a:p>
            <a:pPr marL="133350" lvl="0" indent="0" algn="l" rtl="0">
              <a:spcBef>
                <a:spcPts val="0"/>
              </a:spcBef>
              <a:spcAft>
                <a:spcPts val="0"/>
              </a:spcAft>
              <a:buClr>
                <a:srgbClr val="5B0F00"/>
              </a:buClr>
              <a:buSzPts val="1500"/>
              <a:buNone/>
            </a:pPr>
            <a:endParaRPr lang="en" sz="1500" b="1" dirty="0">
              <a:solidFill>
                <a:srgbClr val="5B0F00"/>
              </a:solidFill>
            </a:endParaRPr>
          </a:p>
        </p:txBody>
      </p:sp>
      <p:sp>
        <p:nvSpPr>
          <p:cNvPr id="3" name="TextBox 2">
            <a:extLst>
              <a:ext uri="{FF2B5EF4-FFF2-40B4-BE49-F238E27FC236}">
                <a16:creationId xmlns:a16="http://schemas.microsoft.com/office/drawing/2014/main" id="{34E78B2C-5978-4D08-96D4-5940B7D7551A}"/>
              </a:ext>
            </a:extLst>
          </p:cNvPr>
          <p:cNvSpPr txBox="1"/>
          <p:nvPr/>
        </p:nvSpPr>
        <p:spPr>
          <a:xfrm>
            <a:off x="4736756" y="1606377"/>
            <a:ext cx="4089191" cy="2893100"/>
          </a:xfrm>
          <a:prstGeom prst="rect">
            <a:avLst/>
          </a:prstGeom>
          <a:noFill/>
        </p:spPr>
        <p:txBody>
          <a:bodyPr wrap="square" rtlCol="0">
            <a:spAutoFit/>
          </a:bodyPr>
          <a:lstStyle/>
          <a:p>
            <a:pPr marL="285750" indent="-285750">
              <a:buClr>
                <a:srgbClr val="660033"/>
              </a:buClr>
              <a:buFont typeface="Wingdings" panose="05000000000000000000" pitchFamily="2" charset="2"/>
              <a:buChar char="§"/>
            </a:pPr>
            <a:r>
              <a:rPr lang="en-US" b="1" dirty="0">
                <a:solidFill>
                  <a:srgbClr val="600000"/>
                </a:solidFill>
                <a:latin typeface="Roboto" panose="02000000000000000000" pitchFamily="2" charset="0"/>
                <a:ea typeface="Roboto" panose="02000000000000000000" pitchFamily="2" charset="0"/>
              </a:rPr>
              <a:t>Cafeteria Equipment  - $85,000</a:t>
            </a:r>
          </a:p>
          <a:p>
            <a:pPr marL="285750" indent="-285750">
              <a:buClr>
                <a:srgbClr val="660033"/>
              </a:buClr>
              <a:buFont typeface="Wingdings" panose="05000000000000000000" pitchFamily="2" charset="2"/>
              <a:buChar char="§"/>
            </a:pPr>
            <a:endParaRPr lang="en-US" b="1" dirty="0">
              <a:solidFill>
                <a:srgbClr val="600000"/>
              </a:solidFill>
              <a:latin typeface="Roboto" panose="02000000000000000000" pitchFamily="2" charset="0"/>
              <a:ea typeface="Roboto" panose="02000000000000000000" pitchFamily="2" charset="0"/>
            </a:endParaRPr>
          </a:p>
          <a:p>
            <a:pPr marL="285750" indent="-285750">
              <a:buClr>
                <a:srgbClr val="660033"/>
              </a:buClr>
              <a:buFont typeface="Wingdings" panose="05000000000000000000" pitchFamily="2" charset="2"/>
              <a:buChar char="§"/>
            </a:pPr>
            <a:r>
              <a:rPr lang="en-US" b="1" dirty="0">
                <a:solidFill>
                  <a:srgbClr val="600000"/>
                </a:solidFill>
                <a:latin typeface="Roboto" panose="02000000000000000000" pitchFamily="2" charset="0"/>
                <a:ea typeface="Roboto" panose="02000000000000000000" pitchFamily="2" charset="0"/>
              </a:rPr>
              <a:t>Restroom Renovations (PCHS) - $746,000</a:t>
            </a:r>
          </a:p>
          <a:p>
            <a:pPr marL="285750" indent="-285750">
              <a:buClr>
                <a:srgbClr val="660033"/>
              </a:buClr>
              <a:buFont typeface="Wingdings" panose="05000000000000000000" pitchFamily="2" charset="2"/>
              <a:buChar char="§"/>
            </a:pPr>
            <a:r>
              <a:rPr lang="en-US" b="1" dirty="0">
                <a:solidFill>
                  <a:srgbClr val="600000"/>
                </a:solidFill>
                <a:latin typeface="Roboto" panose="02000000000000000000" pitchFamily="2" charset="0"/>
                <a:ea typeface="Roboto" panose="02000000000000000000" pitchFamily="2" charset="0"/>
              </a:rPr>
              <a:t>Interior Plumbing – $450,000</a:t>
            </a:r>
          </a:p>
          <a:p>
            <a:pPr marL="285750" indent="-285750">
              <a:buClr>
                <a:srgbClr val="660033"/>
              </a:buClr>
              <a:buFont typeface="Wingdings" panose="05000000000000000000" pitchFamily="2" charset="2"/>
              <a:buChar char="§"/>
            </a:pPr>
            <a:endParaRPr lang="en-US" b="1" dirty="0">
              <a:solidFill>
                <a:srgbClr val="600000"/>
              </a:solidFill>
              <a:latin typeface="Roboto" panose="02000000000000000000" pitchFamily="2" charset="0"/>
              <a:ea typeface="Roboto" panose="02000000000000000000" pitchFamily="2" charset="0"/>
            </a:endParaRPr>
          </a:p>
          <a:p>
            <a:pPr marL="285750" indent="-285750">
              <a:buClr>
                <a:srgbClr val="660033"/>
              </a:buClr>
              <a:buFont typeface="Wingdings" panose="05000000000000000000" pitchFamily="2" charset="2"/>
              <a:buChar char="§"/>
            </a:pPr>
            <a:r>
              <a:rPr lang="en-US" b="1" dirty="0">
                <a:solidFill>
                  <a:srgbClr val="600000"/>
                </a:solidFill>
                <a:latin typeface="Roboto" panose="02000000000000000000" pitchFamily="2" charset="0"/>
                <a:ea typeface="Roboto" panose="02000000000000000000" pitchFamily="2" charset="0"/>
              </a:rPr>
              <a:t>Wastewater Treatment Facility - $905,000</a:t>
            </a:r>
          </a:p>
          <a:p>
            <a:pPr marL="285750" indent="-285750">
              <a:buClr>
                <a:srgbClr val="660033"/>
              </a:buClr>
              <a:buFont typeface="Wingdings" panose="05000000000000000000" pitchFamily="2" charset="2"/>
              <a:buChar char="§"/>
            </a:pPr>
            <a:endParaRPr lang="en-US" b="1" dirty="0">
              <a:solidFill>
                <a:srgbClr val="600000"/>
              </a:solidFill>
              <a:latin typeface="Roboto" panose="02000000000000000000" pitchFamily="2" charset="0"/>
              <a:ea typeface="Roboto" panose="02000000000000000000" pitchFamily="2" charset="0"/>
            </a:endParaRPr>
          </a:p>
          <a:p>
            <a:pPr marL="285750" indent="-285750">
              <a:buClr>
                <a:srgbClr val="660033"/>
              </a:buClr>
              <a:buFont typeface="Wingdings" panose="05000000000000000000" pitchFamily="2" charset="2"/>
              <a:buChar char="§"/>
            </a:pPr>
            <a:r>
              <a:rPr lang="en-US" b="1" dirty="0">
                <a:solidFill>
                  <a:srgbClr val="600000"/>
                </a:solidFill>
                <a:latin typeface="Roboto" panose="02000000000000000000" pitchFamily="2" charset="0"/>
                <a:ea typeface="Roboto" panose="02000000000000000000" pitchFamily="2" charset="0"/>
              </a:rPr>
              <a:t>Replace Football Concessions - $675,000</a:t>
            </a:r>
          </a:p>
          <a:p>
            <a:pPr marL="285750" indent="-285750">
              <a:buClr>
                <a:srgbClr val="660033"/>
              </a:buClr>
              <a:buFont typeface="Wingdings" panose="05000000000000000000" pitchFamily="2" charset="2"/>
              <a:buChar char="§"/>
            </a:pPr>
            <a:r>
              <a:rPr lang="en-US" b="1" dirty="0">
                <a:solidFill>
                  <a:srgbClr val="600000"/>
                </a:solidFill>
                <a:latin typeface="Roboto" panose="02000000000000000000" pitchFamily="2" charset="0"/>
                <a:ea typeface="Roboto" panose="02000000000000000000" pitchFamily="2" charset="0"/>
              </a:rPr>
              <a:t>Athletic Fencing - $140,000</a:t>
            </a:r>
          </a:p>
          <a:p>
            <a:pPr marL="285750" indent="-285750">
              <a:buClr>
                <a:srgbClr val="660033"/>
              </a:buClr>
              <a:buFont typeface="Wingdings" panose="05000000000000000000" pitchFamily="2" charset="2"/>
              <a:buChar char="§"/>
            </a:pPr>
            <a:r>
              <a:rPr lang="en-US" b="1" dirty="0">
                <a:solidFill>
                  <a:srgbClr val="600000"/>
                </a:solidFill>
                <a:latin typeface="Roboto" panose="02000000000000000000" pitchFamily="2" charset="0"/>
                <a:ea typeface="Roboto" panose="02000000000000000000" pitchFamily="2" charset="0"/>
              </a:rPr>
              <a:t>Outside Bleachers - $108,434</a:t>
            </a:r>
          </a:p>
          <a:p>
            <a:pPr marL="285750" indent="-285750">
              <a:buClr>
                <a:srgbClr val="660033"/>
              </a:buClr>
              <a:buFont typeface="Wingdings" panose="05000000000000000000" pitchFamily="2" charset="2"/>
              <a:buChar char="§"/>
            </a:pPr>
            <a:r>
              <a:rPr lang="en-US" b="1" dirty="0">
                <a:solidFill>
                  <a:srgbClr val="600000"/>
                </a:solidFill>
                <a:latin typeface="Roboto" panose="02000000000000000000" pitchFamily="2" charset="0"/>
                <a:ea typeface="Roboto" panose="02000000000000000000" pitchFamily="2" charset="0"/>
              </a:rPr>
              <a:t>Tennis Courts - $113,000</a:t>
            </a:r>
          </a:p>
          <a:p>
            <a:pPr marL="285750" indent="-285750">
              <a:buClr>
                <a:srgbClr val="660033"/>
              </a:buClr>
              <a:buFont typeface="Wingdings" panose="05000000000000000000" pitchFamily="2" charset="2"/>
              <a:buChar char="§"/>
            </a:pPr>
            <a:r>
              <a:rPr lang="en-US" b="1" dirty="0">
                <a:solidFill>
                  <a:srgbClr val="600000"/>
                </a:solidFill>
                <a:latin typeface="Roboto" panose="02000000000000000000" pitchFamily="2" charset="0"/>
                <a:ea typeface="Roboto" panose="02000000000000000000" pitchFamily="2" charset="0"/>
              </a:rPr>
              <a:t>Track – $114,500</a:t>
            </a:r>
          </a:p>
          <a:p>
            <a:pPr marL="285750" indent="-285750">
              <a:buClr>
                <a:srgbClr val="660033"/>
              </a:buClr>
              <a:buFont typeface="Wingdings" panose="05000000000000000000" pitchFamily="2" charset="2"/>
              <a:buChar char="§"/>
            </a:pPr>
            <a:endParaRPr lang="en-US" b="1" dirty="0">
              <a:solidFill>
                <a:srgbClr val="60000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891163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5B0F00"/>
        </a:solidFill>
        <a:effectLst/>
      </p:bgPr>
    </p:bg>
    <p:spTree>
      <p:nvGrpSpPr>
        <p:cNvPr id="1" name="Shape 195"/>
        <p:cNvGrpSpPr/>
        <p:nvPr/>
      </p:nvGrpSpPr>
      <p:grpSpPr>
        <a:xfrm>
          <a:off x="0" y="0"/>
          <a:ext cx="0" cy="0"/>
          <a:chOff x="0" y="0"/>
          <a:chExt cx="0" cy="0"/>
        </a:xfrm>
      </p:grpSpPr>
      <p:pic>
        <p:nvPicPr>
          <p:cNvPr id="196" name="Google Shape;196;p25"/>
          <p:cNvPicPr preferRelativeResize="0"/>
          <p:nvPr/>
        </p:nvPicPr>
        <p:blipFill>
          <a:blip r:embed="rId3">
            <a:alphaModFix/>
          </a:blip>
          <a:stretch>
            <a:fillRect/>
          </a:stretch>
        </p:blipFill>
        <p:spPr>
          <a:xfrm>
            <a:off x="2444700" y="162737"/>
            <a:ext cx="4254600" cy="4818038"/>
          </a:xfrm>
          <a:prstGeom prst="rect">
            <a:avLst/>
          </a:prstGeom>
          <a:noFill/>
          <a:ln>
            <a:noFill/>
          </a:ln>
        </p:spPr>
      </p:pic>
      <p:pic>
        <p:nvPicPr>
          <p:cNvPr id="197" name="Google Shape;197;p25" descr="Piece of duct tape sticking a note to the slide"/>
          <p:cNvPicPr preferRelativeResize="0"/>
          <p:nvPr/>
        </p:nvPicPr>
        <p:blipFill rotWithShape="1">
          <a:blip r:embed="rId4">
            <a:alphaModFix/>
          </a:blip>
          <a:srcRect l="9244" t="5926" r="2118" b="10011"/>
          <a:stretch/>
        </p:blipFill>
        <p:spPr>
          <a:xfrm rot="154828">
            <a:off x="3536000" y="147301"/>
            <a:ext cx="2072000" cy="736050"/>
          </a:xfrm>
          <a:prstGeom prst="rect">
            <a:avLst/>
          </a:prstGeom>
          <a:noFill/>
          <a:ln>
            <a:noFill/>
          </a:ln>
        </p:spPr>
      </p:pic>
      <p:sp>
        <p:nvSpPr>
          <p:cNvPr id="198" name="Google Shape;198;p25"/>
          <p:cNvSpPr txBox="1"/>
          <p:nvPr/>
        </p:nvSpPr>
        <p:spPr>
          <a:xfrm>
            <a:off x="2855550" y="687397"/>
            <a:ext cx="3432900"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endParaRPr sz="3000" b="1">
              <a:solidFill>
                <a:schemeClr val="lt2"/>
              </a:solidFill>
              <a:latin typeface="Raleway"/>
              <a:ea typeface="Raleway"/>
              <a:cs typeface="Raleway"/>
              <a:sym typeface="Raleway"/>
            </a:endParaRPr>
          </a:p>
        </p:txBody>
      </p:sp>
      <p:sp>
        <p:nvSpPr>
          <p:cNvPr id="199" name="Google Shape;199;p25"/>
          <p:cNvSpPr txBox="1">
            <a:spLocks noGrp="1"/>
          </p:cNvSpPr>
          <p:nvPr>
            <p:ph type="body" idx="4294967295"/>
          </p:nvPr>
        </p:nvSpPr>
        <p:spPr>
          <a:xfrm rot="-899969">
            <a:off x="3227715" y="1162701"/>
            <a:ext cx="3432243" cy="3327812"/>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sz="3600" b="1" dirty="0">
                <a:latin typeface="Permanent Marker"/>
                <a:ea typeface="Permanent Marker"/>
                <a:cs typeface="Permanent Marker"/>
                <a:sym typeface="Permanent Marker"/>
              </a:rPr>
              <a:t>Financial </a:t>
            </a:r>
          </a:p>
          <a:p>
            <a:pPr marL="0" lvl="0" indent="0" algn="l" rtl="0">
              <a:spcBef>
                <a:spcPts val="0"/>
              </a:spcBef>
              <a:spcAft>
                <a:spcPts val="0"/>
              </a:spcAft>
              <a:buNone/>
            </a:pPr>
            <a:r>
              <a:rPr lang="en-US" sz="3600" b="1" dirty="0">
                <a:latin typeface="Permanent Marker"/>
                <a:ea typeface="Raleway"/>
                <a:cs typeface="Raleway"/>
                <a:sym typeface="Permanent Marker"/>
              </a:rPr>
              <a:t>Information</a:t>
            </a:r>
          </a:p>
          <a:p>
            <a:pPr marL="0" lvl="0" indent="0" algn="l" rtl="0">
              <a:spcBef>
                <a:spcPts val="0"/>
              </a:spcBef>
              <a:spcAft>
                <a:spcPts val="0"/>
              </a:spcAft>
              <a:buNone/>
            </a:pPr>
            <a:endParaRPr sz="1200" b="1" dirty="0">
              <a:latin typeface="Raleway"/>
              <a:ea typeface="Raleway"/>
              <a:cs typeface="Raleway"/>
              <a:sym typeface="Raleway"/>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Financial Information</a:t>
            </a:r>
            <a:endParaRPr sz="3000" dirty="0">
              <a:solidFill>
                <a:srgbClr val="FFFFFF"/>
              </a:solidFill>
            </a:endParaRPr>
          </a:p>
        </p:txBody>
      </p:sp>
      <p:pic>
        <p:nvPicPr>
          <p:cNvPr id="2" name="Picture 1">
            <a:extLst>
              <a:ext uri="{FF2B5EF4-FFF2-40B4-BE49-F238E27FC236}">
                <a16:creationId xmlns:a16="http://schemas.microsoft.com/office/drawing/2014/main" id="{CF5709A8-D221-4FA9-B7F8-6D76F60701F0}"/>
              </a:ext>
            </a:extLst>
          </p:cNvPr>
          <p:cNvPicPr>
            <a:picLocks noChangeAspect="1"/>
          </p:cNvPicPr>
          <p:nvPr/>
        </p:nvPicPr>
        <p:blipFill>
          <a:blip r:embed="rId3"/>
          <a:stretch>
            <a:fillRect/>
          </a:stretch>
        </p:blipFill>
        <p:spPr>
          <a:xfrm>
            <a:off x="1746040" y="1280400"/>
            <a:ext cx="5201412" cy="3733104"/>
          </a:xfrm>
          <a:prstGeom prst="rect">
            <a:avLst/>
          </a:prstGeom>
        </p:spPr>
      </p:pic>
    </p:spTree>
    <p:extLst>
      <p:ext uri="{BB962C8B-B14F-4D97-AF65-F5344CB8AC3E}">
        <p14:creationId xmlns:p14="http://schemas.microsoft.com/office/powerpoint/2010/main" val="569772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8">
          <a:extLst>
            <a:ext uri="{FF2B5EF4-FFF2-40B4-BE49-F238E27FC236}">
              <a16:creationId xmlns:a16="http://schemas.microsoft.com/office/drawing/2014/main" id="{72A7930D-4CF8-3916-9A11-BAFD0A4952ED}"/>
            </a:ext>
          </a:extLst>
        </p:cNvPr>
        <p:cNvGrpSpPr/>
        <p:nvPr/>
      </p:nvGrpSpPr>
      <p:grpSpPr>
        <a:xfrm>
          <a:off x="0" y="0"/>
          <a:ext cx="0" cy="0"/>
          <a:chOff x="0" y="0"/>
          <a:chExt cx="0" cy="0"/>
        </a:xfrm>
      </p:grpSpPr>
      <p:sp>
        <p:nvSpPr>
          <p:cNvPr id="189" name="Google Shape;189;p24">
            <a:extLst>
              <a:ext uri="{FF2B5EF4-FFF2-40B4-BE49-F238E27FC236}">
                <a16:creationId xmlns:a16="http://schemas.microsoft.com/office/drawing/2014/main" id="{3A6F6EB3-5EFD-3E5D-4B7F-1C884C3A85BE}"/>
              </a:ext>
            </a:extLst>
          </p:cNvPr>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Budget Information</a:t>
            </a:r>
            <a:endParaRPr sz="3000" dirty="0">
              <a:solidFill>
                <a:srgbClr val="FFFFFF"/>
              </a:solidFill>
            </a:endParaRPr>
          </a:p>
        </p:txBody>
      </p:sp>
      <p:sp>
        <p:nvSpPr>
          <p:cNvPr id="191" name="Google Shape;191;p24">
            <a:extLst>
              <a:ext uri="{FF2B5EF4-FFF2-40B4-BE49-F238E27FC236}">
                <a16:creationId xmlns:a16="http://schemas.microsoft.com/office/drawing/2014/main" id="{81591B40-889E-2FC1-AE69-DB4C630940B9}"/>
              </a:ext>
            </a:extLst>
          </p:cNvPr>
          <p:cNvSpPr txBox="1">
            <a:spLocks noGrp="1"/>
          </p:cNvSpPr>
          <p:nvPr>
            <p:ph type="body" idx="2"/>
          </p:nvPr>
        </p:nvSpPr>
        <p:spPr>
          <a:xfrm>
            <a:off x="122830" y="1917511"/>
            <a:ext cx="3575713" cy="2142698"/>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sz="1100" b="1" u="sng" dirty="0">
                <a:solidFill>
                  <a:srgbClr val="5B0F00"/>
                </a:solidFill>
              </a:rPr>
              <a:t>Year</a:t>
            </a:r>
            <a:r>
              <a:rPr lang="en-US" sz="1100" b="1" dirty="0">
                <a:solidFill>
                  <a:srgbClr val="5B0F00"/>
                </a:solidFill>
              </a:rPr>
              <a:t>  	</a:t>
            </a:r>
            <a:r>
              <a:rPr lang="en-US" sz="1100" b="1" u="sng" dirty="0">
                <a:solidFill>
                  <a:srgbClr val="5B0F00"/>
                </a:solidFill>
              </a:rPr>
              <a:t>Assessed Value</a:t>
            </a:r>
            <a:r>
              <a:rPr lang="en-US" sz="1100" b="1" dirty="0">
                <a:solidFill>
                  <a:srgbClr val="5B0F00"/>
                </a:solidFill>
              </a:rPr>
              <a:t> 	</a:t>
            </a:r>
            <a:r>
              <a:rPr lang="en-US" sz="1100" b="1" u="sng" dirty="0">
                <a:solidFill>
                  <a:srgbClr val="5B0F00"/>
                </a:solidFill>
              </a:rPr>
              <a:t>Tax Rate</a:t>
            </a:r>
          </a:p>
          <a:p>
            <a:pPr marL="0" lvl="0" indent="0" algn="l" rtl="0">
              <a:spcBef>
                <a:spcPts val="0"/>
              </a:spcBef>
              <a:spcAft>
                <a:spcPts val="0"/>
              </a:spcAft>
              <a:buNone/>
            </a:pPr>
            <a:r>
              <a:rPr lang="en-US" sz="1100" b="1" dirty="0">
                <a:solidFill>
                  <a:srgbClr val="5B0F00"/>
                </a:solidFill>
              </a:rPr>
              <a:t>2022	   623,879,773	  	 1.2710</a:t>
            </a:r>
          </a:p>
          <a:p>
            <a:pPr marL="0" lvl="0" indent="0" algn="l" rtl="0">
              <a:spcBef>
                <a:spcPts val="0"/>
              </a:spcBef>
              <a:spcAft>
                <a:spcPts val="0"/>
              </a:spcAft>
              <a:buNone/>
            </a:pPr>
            <a:r>
              <a:rPr lang="en-US" sz="1100" b="1" dirty="0">
                <a:solidFill>
                  <a:srgbClr val="5B0F00"/>
                </a:solidFill>
              </a:rPr>
              <a:t>2023	   693,316,063    	 1.1971</a:t>
            </a:r>
          </a:p>
          <a:p>
            <a:pPr marL="0" lvl="0" indent="0" algn="l" rtl="0">
              <a:spcBef>
                <a:spcPts val="0"/>
              </a:spcBef>
              <a:spcAft>
                <a:spcPts val="0"/>
              </a:spcAft>
              <a:buNone/>
            </a:pPr>
            <a:r>
              <a:rPr lang="en-US" sz="1100" b="1" dirty="0">
                <a:solidFill>
                  <a:srgbClr val="5B0F00"/>
                </a:solidFill>
              </a:rPr>
              <a:t>2024	   715,243,583    	 1.1222</a:t>
            </a:r>
          </a:p>
          <a:p>
            <a:pPr marL="0" lvl="0" indent="0" algn="l" rtl="0">
              <a:spcBef>
                <a:spcPts val="0"/>
              </a:spcBef>
              <a:spcAft>
                <a:spcPts val="0"/>
              </a:spcAft>
              <a:buNone/>
            </a:pPr>
            <a:r>
              <a:rPr lang="en-US" sz="1100" b="1" dirty="0">
                <a:solidFill>
                  <a:srgbClr val="5B0F00"/>
                </a:solidFill>
              </a:rPr>
              <a:t>2025	   805,748,671	  	 1.1640</a:t>
            </a:r>
          </a:p>
          <a:p>
            <a:pPr marL="0" lvl="0" indent="0" algn="l" rtl="0">
              <a:spcBef>
                <a:spcPts val="0"/>
              </a:spcBef>
              <a:spcAft>
                <a:spcPts val="0"/>
              </a:spcAft>
              <a:buNone/>
            </a:pPr>
            <a:r>
              <a:rPr lang="en-US" sz="1100" b="1" dirty="0">
                <a:solidFill>
                  <a:srgbClr val="5B0F00"/>
                </a:solidFill>
              </a:rPr>
              <a:t>2026	   883,098,616	 	 1.0998</a:t>
            </a:r>
          </a:p>
          <a:p>
            <a:pPr marL="0" lvl="0" indent="0" algn="l" rtl="0">
              <a:spcBef>
                <a:spcPts val="0"/>
              </a:spcBef>
              <a:spcAft>
                <a:spcPts val="0"/>
              </a:spcAft>
              <a:buNone/>
            </a:pPr>
            <a:endParaRPr lang="en-US" sz="1100" b="1" dirty="0">
              <a:solidFill>
                <a:srgbClr val="5B0F00"/>
              </a:solidFill>
            </a:endParaRPr>
          </a:p>
          <a:p>
            <a:pPr marL="0" lvl="0" indent="0" algn="l" rtl="0">
              <a:spcBef>
                <a:spcPts val="0"/>
              </a:spcBef>
              <a:spcAft>
                <a:spcPts val="0"/>
              </a:spcAft>
              <a:buNone/>
            </a:pPr>
            <a:r>
              <a:rPr lang="en-US" sz="1100" b="1" dirty="0">
                <a:solidFill>
                  <a:srgbClr val="5B0F00"/>
                </a:solidFill>
              </a:rPr>
              <a:t>With AV increasing, property owners have experienced lower tax rates</a:t>
            </a:r>
          </a:p>
        </p:txBody>
      </p:sp>
      <p:graphicFrame>
        <p:nvGraphicFramePr>
          <p:cNvPr id="2" name="Chart 1">
            <a:extLst>
              <a:ext uri="{FF2B5EF4-FFF2-40B4-BE49-F238E27FC236}">
                <a16:creationId xmlns:a16="http://schemas.microsoft.com/office/drawing/2014/main" id="{9A0BBEB8-C366-7F0E-86AC-20FA4491D9FF}"/>
              </a:ext>
            </a:extLst>
          </p:cNvPr>
          <p:cNvGraphicFramePr>
            <a:graphicFrameLocks/>
          </p:cNvGraphicFramePr>
          <p:nvPr/>
        </p:nvGraphicFramePr>
        <p:xfrm>
          <a:off x="3957850" y="1468282"/>
          <a:ext cx="4940490" cy="3192427"/>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ABB3DD04-23F4-4C91-0161-97B5DD976813}"/>
              </a:ext>
            </a:extLst>
          </p:cNvPr>
          <p:cNvSpPr txBox="1"/>
          <p:nvPr/>
        </p:nvSpPr>
        <p:spPr>
          <a:xfrm>
            <a:off x="4865427" y="2431976"/>
            <a:ext cx="552734" cy="215444"/>
          </a:xfrm>
          <a:prstGeom prst="rect">
            <a:avLst/>
          </a:prstGeom>
          <a:noFill/>
        </p:spPr>
        <p:txBody>
          <a:bodyPr wrap="square" rtlCol="0">
            <a:spAutoFit/>
          </a:bodyPr>
          <a:lstStyle/>
          <a:p>
            <a:r>
              <a:rPr lang="en-US" sz="800" dirty="0"/>
              <a:t>1.2710</a:t>
            </a:r>
          </a:p>
        </p:txBody>
      </p:sp>
      <p:sp>
        <p:nvSpPr>
          <p:cNvPr id="6" name="TextBox 5">
            <a:extLst>
              <a:ext uri="{FF2B5EF4-FFF2-40B4-BE49-F238E27FC236}">
                <a16:creationId xmlns:a16="http://schemas.microsoft.com/office/drawing/2014/main" id="{EC11BC93-E887-C679-1EBC-147B4CB41E50}"/>
              </a:ext>
            </a:extLst>
          </p:cNvPr>
          <p:cNvSpPr txBox="1"/>
          <p:nvPr/>
        </p:nvSpPr>
        <p:spPr>
          <a:xfrm>
            <a:off x="5677468" y="2431976"/>
            <a:ext cx="552734" cy="215444"/>
          </a:xfrm>
          <a:prstGeom prst="rect">
            <a:avLst/>
          </a:prstGeom>
          <a:noFill/>
        </p:spPr>
        <p:txBody>
          <a:bodyPr wrap="square" rtlCol="0">
            <a:spAutoFit/>
          </a:bodyPr>
          <a:lstStyle/>
          <a:p>
            <a:r>
              <a:rPr lang="en-US" sz="800" dirty="0"/>
              <a:t>1.1971</a:t>
            </a:r>
          </a:p>
        </p:txBody>
      </p:sp>
      <p:sp>
        <p:nvSpPr>
          <p:cNvPr id="8" name="TextBox 7">
            <a:extLst>
              <a:ext uri="{FF2B5EF4-FFF2-40B4-BE49-F238E27FC236}">
                <a16:creationId xmlns:a16="http://schemas.microsoft.com/office/drawing/2014/main" id="{111B28A9-DD66-330B-0466-8AC2C12F4D4F}"/>
              </a:ext>
            </a:extLst>
          </p:cNvPr>
          <p:cNvSpPr txBox="1"/>
          <p:nvPr/>
        </p:nvSpPr>
        <p:spPr>
          <a:xfrm>
            <a:off x="7211338" y="2160973"/>
            <a:ext cx="552734" cy="215444"/>
          </a:xfrm>
          <a:prstGeom prst="rect">
            <a:avLst/>
          </a:prstGeom>
          <a:noFill/>
        </p:spPr>
        <p:txBody>
          <a:bodyPr wrap="square" rtlCol="0">
            <a:spAutoFit/>
          </a:bodyPr>
          <a:lstStyle/>
          <a:p>
            <a:r>
              <a:rPr lang="en-US" sz="800" dirty="0"/>
              <a:t>1.1640</a:t>
            </a:r>
          </a:p>
        </p:txBody>
      </p:sp>
      <p:sp>
        <p:nvSpPr>
          <p:cNvPr id="9" name="TextBox 8">
            <a:extLst>
              <a:ext uri="{FF2B5EF4-FFF2-40B4-BE49-F238E27FC236}">
                <a16:creationId xmlns:a16="http://schemas.microsoft.com/office/drawing/2014/main" id="{75535CBF-1C25-D1D2-AE9A-A9367F2089D7}"/>
              </a:ext>
            </a:extLst>
          </p:cNvPr>
          <p:cNvSpPr txBox="1"/>
          <p:nvPr/>
        </p:nvSpPr>
        <p:spPr>
          <a:xfrm>
            <a:off x="8055937" y="2356306"/>
            <a:ext cx="550537" cy="215444"/>
          </a:xfrm>
          <a:prstGeom prst="rect">
            <a:avLst/>
          </a:prstGeom>
          <a:noFill/>
        </p:spPr>
        <p:txBody>
          <a:bodyPr wrap="square" rtlCol="0">
            <a:spAutoFit/>
          </a:bodyPr>
          <a:lstStyle/>
          <a:p>
            <a:r>
              <a:rPr lang="en-US" sz="800" dirty="0"/>
              <a:t>1.0998</a:t>
            </a:r>
          </a:p>
        </p:txBody>
      </p:sp>
    </p:spTree>
    <p:extLst>
      <p:ext uri="{BB962C8B-B14F-4D97-AF65-F5344CB8AC3E}">
        <p14:creationId xmlns:p14="http://schemas.microsoft.com/office/powerpoint/2010/main" val="3088905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Budget Information</a:t>
            </a:r>
            <a:endParaRPr sz="3000" dirty="0">
              <a:solidFill>
                <a:srgbClr val="FFFFFF"/>
              </a:solidFill>
            </a:endParaRPr>
          </a:p>
        </p:txBody>
      </p:sp>
      <p:sp>
        <p:nvSpPr>
          <p:cNvPr id="191" name="Google Shape;191;p24"/>
          <p:cNvSpPr txBox="1">
            <a:spLocks noGrp="1"/>
          </p:cNvSpPr>
          <p:nvPr>
            <p:ph type="body" idx="2"/>
          </p:nvPr>
        </p:nvSpPr>
        <p:spPr>
          <a:xfrm>
            <a:off x="5222240" y="1434164"/>
            <a:ext cx="3799839" cy="345547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sz="1500" b="1" dirty="0">
                <a:solidFill>
                  <a:srgbClr val="5B0F00"/>
                </a:solidFill>
              </a:rPr>
              <a:t>65% rule – PCSC expends 77.92%</a:t>
            </a:r>
          </a:p>
          <a:p>
            <a:pPr marL="0" lvl="0" indent="0" algn="l" rtl="0">
              <a:spcBef>
                <a:spcPts val="0"/>
              </a:spcBef>
              <a:spcAft>
                <a:spcPts val="0"/>
              </a:spcAft>
              <a:buNone/>
            </a:pPr>
            <a:endParaRPr lang="en-US" sz="1500" b="1" dirty="0">
              <a:solidFill>
                <a:srgbClr val="5B0F00"/>
              </a:solidFill>
            </a:endParaRPr>
          </a:p>
          <a:p>
            <a:pPr marL="0" lvl="0" indent="0" algn="l" rtl="0">
              <a:spcBef>
                <a:spcPts val="0"/>
              </a:spcBef>
              <a:spcAft>
                <a:spcPts val="0"/>
              </a:spcAft>
              <a:buNone/>
            </a:pPr>
            <a:endParaRPr lang="en-US" sz="1500" b="1" dirty="0">
              <a:solidFill>
                <a:srgbClr val="5B0F00"/>
              </a:solidFill>
            </a:endParaRPr>
          </a:p>
          <a:p>
            <a:pPr marL="0" lvl="0" indent="0" algn="l" rtl="0">
              <a:spcBef>
                <a:spcPts val="0"/>
              </a:spcBef>
              <a:spcAft>
                <a:spcPts val="0"/>
              </a:spcAft>
              <a:buNone/>
            </a:pPr>
            <a:r>
              <a:rPr lang="en-US" sz="1500" b="1" dirty="0">
                <a:solidFill>
                  <a:srgbClr val="5B0F00"/>
                </a:solidFill>
              </a:rPr>
              <a:t>PCSC meets Funding Floor 2025</a:t>
            </a:r>
          </a:p>
          <a:p>
            <a:pPr marL="0" lvl="0" indent="0" algn="l" rtl="0">
              <a:spcBef>
                <a:spcPts val="0"/>
              </a:spcBef>
              <a:spcAft>
                <a:spcPts val="0"/>
              </a:spcAft>
              <a:buNone/>
            </a:pPr>
            <a:endParaRPr lang="en-US" sz="1500" b="1" dirty="0">
              <a:solidFill>
                <a:srgbClr val="5B0F00"/>
              </a:solidFill>
            </a:endParaRPr>
          </a:p>
          <a:p>
            <a:pPr marL="0" lvl="0" indent="0" algn="l" rtl="0">
              <a:spcBef>
                <a:spcPts val="0"/>
              </a:spcBef>
              <a:spcAft>
                <a:spcPts val="0"/>
              </a:spcAft>
              <a:buNone/>
            </a:pPr>
            <a:endParaRPr lang="en-US" sz="1500" b="1" dirty="0">
              <a:solidFill>
                <a:srgbClr val="5B0F00"/>
              </a:solidFill>
            </a:endParaRPr>
          </a:p>
          <a:p>
            <a:pPr marL="0" lvl="0" indent="0" algn="l" rtl="0">
              <a:spcBef>
                <a:spcPts val="0"/>
              </a:spcBef>
              <a:spcAft>
                <a:spcPts val="0"/>
              </a:spcAft>
              <a:buNone/>
            </a:pPr>
            <a:r>
              <a:rPr lang="en-US" sz="1500" b="1" dirty="0">
                <a:solidFill>
                  <a:srgbClr val="5B0F00"/>
                </a:solidFill>
              </a:rPr>
              <a:t>PCSC does not meet minimum teacher salary defined by SB 146</a:t>
            </a:r>
            <a:endParaRPr sz="1500" b="1" dirty="0">
              <a:solidFill>
                <a:srgbClr val="5B0F00"/>
              </a:solidFill>
            </a:endParaRPr>
          </a:p>
        </p:txBody>
      </p:sp>
      <p:pic>
        <p:nvPicPr>
          <p:cNvPr id="2" name="Picture 1">
            <a:extLst>
              <a:ext uri="{FF2B5EF4-FFF2-40B4-BE49-F238E27FC236}">
                <a16:creationId xmlns:a16="http://schemas.microsoft.com/office/drawing/2014/main" id="{39343577-780D-4337-A382-0EAE715C4A22}"/>
              </a:ext>
            </a:extLst>
          </p:cNvPr>
          <p:cNvPicPr>
            <a:picLocks noChangeAspect="1"/>
          </p:cNvPicPr>
          <p:nvPr/>
        </p:nvPicPr>
        <p:blipFill>
          <a:blip r:embed="rId3"/>
          <a:stretch>
            <a:fillRect/>
          </a:stretch>
        </p:blipFill>
        <p:spPr>
          <a:xfrm>
            <a:off x="270066" y="1555626"/>
            <a:ext cx="4708334" cy="3229734"/>
          </a:xfrm>
          <a:prstGeom prst="rect">
            <a:avLst/>
          </a:prstGeom>
        </p:spPr>
      </p:pic>
    </p:spTree>
    <p:extLst>
      <p:ext uri="{BB962C8B-B14F-4D97-AF65-F5344CB8AC3E}">
        <p14:creationId xmlns:p14="http://schemas.microsoft.com/office/powerpoint/2010/main" val="42427821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Budget Information – State Tuition</a:t>
            </a:r>
            <a:endParaRPr sz="3000" dirty="0">
              <a:solidFill>
                <a:srgbClr val="FFFFFF"/>
              </a:solidFill>
            </a:endParaRPr>
          </a:p>
        </p:txBody>
      </p:sp>
      <p:sp>
        <p:nvSpPr>
          <p:cNvPr id="191" name="Google Shape;191;p24"/>
          <p:cNvSpPr txBox="1">
            <a:spLocks noGrp="1"/>
          </p:cNvSpPr>
          <p:nvPr>
            <p:ph type="body" idx="2"/>
          </p:nvPr>
        </p:nvSpPr>
        <p:spPr>
          <a:xfrm>
            <a:off x="6271146" y="1434164"/>
            <a:ext cx="2579995" cy="3455470"/>
          </a:xfrm>
          <a:prstGeom prst="rect">
            <a:avLst/>
          </a:prstGeom>
        </p:spPr>
        <p:txBody>
          <a:bodyPr spcFirstLastPara="1" wrap="square" lIns="91425" tIns="91425" rIns="91425" bIns="91425" anchor="t" anchorCtr="0">
            <a:normAutofit/>
          </a:bodyPr>
          <a:lstStyle/>
          <a:p>
            <a:pPr marL="0" indent="0">
              <a:buNone/>
            </a:pPr>
            <a:endParaRPr lang="en-US" sz="1500" i="1" dirty="0">
              <a:solidFill>
                <a:schemeClr val="tx1"/>
              </a:solidFill>
            </a:endParaRPr>
          </a:p>
          <a:p>
            <a:pPr marL="0" indent="0">
              <a:buNone/>
            </a:pPr>
            <a:r>
              <a:rPr lang="en-US" sz="1200" b="1" dirty="0">
                <a:solidFill>
                  <a:srgbClr val="5B0F00"/>
                </a:solidFill>
              </a:rPr>
              <a:t>Education Fund </a:t>
            </a:r>
          </a:p>
          <a:p>
            <a:pPr marL="0" indent="0">
              <a:buNone/>
            </a:pPr>
            <a:r>
              <a:rPr lang="en-US" sz="1200" b="1" dirty="0">
                <a:solidFill>
                  <a:srgbClr val="5B0F00"/>
                </a:solidFill>
              </a:rPr>
              <a:t>   ADM (Basic Grant)</a:t>
            </a:r>
          </a:p>
          <a:p>
            <a:pPr marL="0" indent="0">
              <a:buNone/>
            </a:pPr>
            <a:r>
              <a:rPr lang="en-US" sz="1200" b="1" dirty="0">
                <a:solidFill>
                  <a:srgbClr val="5B0F00"/>
                </a:solidFill>
              </a:rPr>
              <a:t>   Academic Progress Grant</a:t>
            </a:r>
          </a:p>
          <a:p>
            <a:pPr marL="0" indent="0">
              <a:buNone/>
            </a:pPr>
            <a:r>
              <a:rPr lang="en-US" sz="1200" b="1" dirty="0">
                <a:solidFill>
                  <a:srgbClr val="5B0F00"/>
                </a:solidFill>
              </a:rPr>
              <a:t>   Special Education Grant</a:t>
            </a:r>
          </a:p>
          <a:p>
            <a:pPr marL="0" indent="0">
              <a:buNone/>
            </a:pPr>
            <a:r>
              <a:rPr lang="en-US" sz="1200" b="1" dirty="0">
                <a:solidFill>
                  <a:srgbClr val="5B0F00"/>
                </a:solidFill>
              </a:rPr>
              <a:t>   CTE Grant</a:t>
            </a:r>
          </a:p>
          <a:p>
            <a:pPr marL="0" indent="0">
              <a:buNone/>
            </a:pPr>
            <a:r>
              <a:rPr lang="en-US" sz="1200" b="1" dirty="0">
                <a:solidFill>
                  <a:srgbClr val="5B0F00"/>
                </a:solidFill>
              </a:rPr>
              <a:t>    NESP Grant</a:t>
            </a:r>
          </a:p>
          <a:p>
            <a:pPr marL="0" indent="0">
              <a:buNone/>
            </a:pPr>
            <a:r>
              <a:rPr lang="en-US" sz="1200" b="1" dirty="0">
                <a:solidFill>
                  <a:srgbClr val="5B0F00"/>
                </a:solidFill>
              </a:rPr>
              <a:t>   </a:t>
            </a:r>
          </a:p>
          <a:p>
            <a:pPr marL="0" lvl="0" indent="0" algn="l" rtl="0">
              <a:spcBef>
                <a:spcPts val="0"/>
              </a:spcBef>
              <a:spcAft>
                <a:spcPts val="0"/>
              </a:spcAft>
              <a:buNone/>
            </a:pPr>
            <a:r>
              <a:rPr lang="en-US" sz="1200" b="1" dirty="0">
                <a:solidFill>
                  <a:srgbClr val="5B0F00"/>
                </a:solidFill>
              </a:rPr>
              <a:t>Increase Revenue</a:t>
            </a:r>
          </a:p>
          <a:p>
            <a:pPr marL="0" lvl="0" indent="0" algn="l" rtl="0">
              <a:spcBef>
                <a:spcPts val="0"/>
              </a:spcBef>
              <a:spcAft>
                <a:spcPts val="0"/>
              </a:spcAft>
              <a:buNone/>
            </a:pPr>
            <a:r>
              <a:rPr lang="en-US" sz="1200" b="1" dirty="0">
                <a:solidFill>
                  <a:srgbClr val="5B0F00"/>
                </a:solidFill>
              </a:rPr>
              <a:t>Reduce Expenditures</a:t>
            </a:r>
          </a:p>
          <a:p>
            <a:pPr marL="0" lvl="0" indent="0" algn="l" rtl="0">
              <a:spcBef>
                <a:spcPts val="0"/>
              </a:spcBef>
              <a:spcAft>
                <a:spcPts val="0"/>
              </a:spcAft>
              <a:buNone/>
            </a:pPr>
            <a:r>
              <a:rPr lang="en-US" sz="1200" b="1" dirty="0">
                <a:solidFill>
                  <a:srgbClr val="5B0F00"/>
                </a:solidFill>
              </a:rPr>
              <a:t>   </a:t>
            </a:r>
          </a:p>
          <a:p>
            <a:pPr marL="0" lvl="0" indent="0" algn="l" rtl="0">
              <a:spcBef>
                <a:spcPts val="0"/>
              </a:spcBef>
              <a:spcAft>
                <a:spcPts val="0"/>
              </a:spcAft>
              <a:buNone/>
            </a:pPr>
            <a:r>
              <a:rPr lang="en-US" sz="1200" b="1" dirty="0">
                <a:solidFill>
                  <a:srgbClr val="5B0F00"/>
                </a:solidFill>
              </a:rPr>
              <a:t>Right-size Adjustments Needed</a:t>
            </a:r>
          </a:p>
          <a:p>
            <a:pPr marL="0" lvl="0" indent="0" algn="l" rtl="0">
              <a:spcBef>
                <a:spcPts val="0"/>
              </a:spcBef>
              <a:spcAft>
                <a:spcPts val="0"/>
              </a:spcAft>
              <a:buNone/>
            </a:pPr>
            <a:endParaRPr lang="en-US" sz="1200" b="1" dirty="0">
              <a:solidFill>
                <a:srgbClr val="5B0F00"/>
              </a:solidFill>
            </a:endParaRPr>
          </a:p>
          <a:p>
            <a:pPr marL="0" lvl="0" indent="0" algn="l" rtl="0">
              <a:spcBef>
                <a:spcPts val="0"/>
              </a:spcBef>
              <a:spcAft>
                <a:spcPts val="0"/>
              </a:spcAft>
              <a:buNone/>
            </a:pPr>
            <a:endParaRPr lang="en-US" sz="1200" b="1" dirty="0">
              <a:solidFill>
                <a:srgbClr val="5B0F00"/>
              </a:solidFill>
            </a:endParaRPr>
          </a:p>
          <a:p>
            <a:pPr marL="0" lvl="0" indent="0" algn="l" rtl="0">
              <a:spcBef>
                <a:spcPts val="0"/>
              </a:spcBef>
              <a:spcAft>
                <a:spcPts val="0"/>
              </a:spcAft>
              <a:buNone/>
            </a:pPr>
            <a:r>
              <a:rPr lang="en-US" sz="1200" b="1" dirty="0">
                <a:solidFill>
                  <a:srgbClr val="5B0F00"/>
                </a:solidFill>
              </a:rPr>
              <a:t>CEP School District – 44.3%</a:t>
            </a:r>
          </a:p>
          <a:p>
            <a:pPr marL="0" lvl="0" indent="0" algn="l" rtl="0">
              <a:spcBef>
                <a:spcPts val="0"/>
              </a:spcBef>
              <a:spcAft>
                <a:spcPts val="0"/>
              </a:spcAft>
              <a:buNone/>
            </a:pPr>
            <a:endParaRPr sz="1200" b="1" dirty="0">
              <a:solidFill>
                <a:srgbClr val="5B0F00"/>
              </a:solidFill>
            </a:endParaRPr>
          </a:p>
        </p:txBody>
      </p:sp>
      <p:pic>
        <p:nvPicPr>
          <p:cNvPr id="2" name="Picture 1">
            <a:extLst>
              <a:ext uri="{FF2B5EF4-FFF2-40B4-BE49-F238E27FC236}">
                <a16:creationId xmlns:a16="http://schemas.microsoft.com/office/drawing/2014/main" id="{757F0394-5289-48CC-ADD9-E966B11D54F3}"/>
              </a:ext>
            </a:extLst>
          </p:cNvPr>
          <p:cNvPicPr>
            <a:picLocks noChangeAspect="1"/>
          </p:cNvPicPr>
          <p:nvPr/>
        </p:nvPicPr>
        <p:blipFill>
          <a:blip r:embed="rId3"/>
          <a:stretch>
            <a:fillRect/>
          </a:stretch>
        </p:blipFill>
        <p:spPr>
          <a:xfrm>
            <a:off x="292859" y="1314651"/>
            <a:ext cx="5640802" cy="3694496"/>
          </a:xfrm>
          <a:prstGeom prst="rect">
            <a:avLst/>
          </a:prstGeom>
        </p:spPr>
      </p:pic>
    </p:spTree>
    <p:extLst>
      <p:ext uri="{BB962C8B-B14F-4D97-AF65-F5344CB8AC3E}">
        <p14:creationId xmlns:p14="http://schemas.microsoft.com/office/powerpoint/2010/main" val="2863249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SEA 1 (2025)   Implications for Schools</a:t>
            </a:r>
            <a:endParaRPr sz="3000" dirty="0">
              <a:solidFill>
                <a:srgbClr val="FFFFFF"/>
              </a:solidFill>
            </a:endParaRPr>
          </a:p>
        </p:txBody>
      </p:sp>
      <p:sp>
        <p:nvSpPr>
          <p:cNvPr id="191" name="Google Shape;191;p24"/>
          <p:cNvSpPr txBox="1">
            <a:spLocks noGrp="1"/>
          </p:cNvSpPr>
          <p:nvPr>
            <p:ph type="body" idx="2"/>
          </p:nvPr>
        </p:nvSpPr>
        <p:spPr>
          <a:xfrm>
            <a:off x="459740" y="1280400"/>
            <a:ext cx="8568930" cy="3637809"/>
          </a:xfrm>
          <a:prstGeom prst="rect">
            <a:avLst/>
          </a:prstGeom>
        </p:spPr>
        <p:txBody>
          <a:bodyPr spcFirstLastPara="1" wrap="square" lIns="91425" tIns="91425" rIns="91425" bIns="91425" anchor="t" anchorCtr="0">
            <a:normAutofit/>
          </a:bodyPr>
          <a:lstStyle/>
          <a:p>
            <a:pPr marL="285750" lvl="0" indent="-285750" algn="l" rtl="0">
              <a:spcBef>
                <a:spcPts val="0"/>
              </a:spcBef>
              <a:spcAft>
                <a:spcPts val="0"/>
              </a:spcAft>
              <a:buFont typeface="Wingdings" panose="05000000000000000000" pitchFamily="2" charset="2"/>
              <a:buChar char="§"/>
            </a:pPr>
            <a:r>
              <a:rPr lang="en-US" sz="1500" b="1" dirty="0">
                <a:solidFill>
                  <a:srgbClr val="5B0F00"/>
                </a:solidFill>
              </a:rPr>
              <a:t>Debt Service Rate</a:t>
            </a:r>
          </a:p>
          <a:p>
            <a:pPr marL="742950" lvl="1" indent="-285750">
              <a:buFont typeface="Wingdings" panose="05000000000000000000" pitchFamily="2" charset="2"/>
              <a:buChar char="§"/>
            </a:pPr>
            <a:r>
              <a:rPr lang="en-US" sz="1300" b="1" dirty="0">
                <a:solidFill>
                  <a:srgbClr val="5B0F00"/>
                </a:solidFill>
              </a:rPr>
              <a:t>Any school with debt service tax rate over $0.70 will be required to place debt issues on referendum ballot; may lessen a school’s borrowing capacity due to rate constraints</a:t>
            </a:r>
          </a:p>
          <a:p>
            <a:pPr marL="742950" lvl="1" indent="-285750">
              <a:buFont typeface="Wingdings" panose="05000000000000000000" pitchFamily="2" charset="2"/>
              <a:buChar char="§"/>
            </a:pPr>
            <a:r>
              <a:rPr lang="en-US" sz="1300" b="1" dirty="0">
                <a:solidFill>
                  <a:srgbClr val="5B0F00"/>
                </a:solidFill>
              </a:rPr>
              <a:t>Debt service rate may be &lt; .70 one year and &gt; .70 the following year due to NAV</a:t>
            </a:r>
          </a:p>
          <a:p>
            <a:pPr marL="742950" lvl="1" indent="-285750">
              <a:buFont typeface="Wingdings" panose="05000000000000000000" pitchFamily="2" charset="2"/>
              <a:buChar char="§"/>
            </a:pPr>
            <a:r>
              <a:rPr lang="en-US" sz="1300" b="1" dirty="0">
                <a:solidFill>
                  <a:srgbClr val="5B0F00"/>
                </a:solidFill>
              </a:rPr>
              <a:t>Increases the likelihood that a school will need a capital referendum to fund projects which could increase taxpayer rate if at property tax cap</a:t>
            </a:r>
          </a:p>
          <a:p>
            <a:pPr marL="285750" lvl="0" indent="-285750" algn="l" rtl="0">
              <a:spcBef>
                <a:spcPts val="0"/>
              </a:spcBef>
              <a:spcAft>
                <a:spcPts val="0"/>
              </a:spcAft>
              <a:buFont typeface="Wingdings" panose="05000000000000000000" pitchFamily="2" charset="2"/>
              <a:buChar char="§"/>
            </a:pPr>
            <a:endParaRPr lang="en-US" sz="1500" b="1" dirty="0">
              <a:solidFill>
                <a:srgbClr val="5B0F00"/>
              </a:solidFill>
            </a:endParaRPr>
          </a:p>
          <a:p>
            <a:pPr marL="285750" lvl="0" indent="-285750" algn="l" rtl="0">
              <a:spcBef>
                <a:spcPts val="0"/>
              </a:spcBef>
              <a:spcAft>
                <a:spcPts val="0"/>
              </a:spcAft>
              <a:buFont typeface="Wingdings" panose="05000000000000000000" pitchFamily="2" charset="2"/>
              <a:buChar char="§"/>
            </a:pPr>
            <a:r>
              <a:rPr lang="en-US" sz="1500" b="1" dirty="0">
                <a:solidFill>
                  <a:srgbClr val="5B0F00"/>
                </a:solidFill>
              </a:rPr>
              <a:t>Assessed Value Changes</a:t>
            </a:r>
          </a:p>
          <a:p>
            <a:pPr marL="742950" lvl="1" indent="-285750">
              <a:buFont typeface="Wingdings" panose="05000000000000000000" pitchFamily="2" charset="2"/>
              <a:buChar char="§"/>
            </a:pPr>
            <a:r>
              <a:rPr lang="en-US" sz="1300" b="1" dirty="0">
                <a:solidFill>
                  <a:srgbClr val="5B0F00"/>
                </a:solidFill>
              </a:rPr>
              <a:t>Changes to Homesteads, Farmland and 2% properties, and Commercial properties may create a need for schools to increase their tax rate significantly to generate the same levy, due to the decrease in net assessed value</a:t>
            </a:r>
          </a:p>
          <a:p>
            <a:pPr marL="742950" lvl="1" indent="-285750">
              <a:buFont typeface="Wingdings" panose="05000000000000000000" pitchFamily="2" charset="2"/>
              <a:buChar char="§"/>
            </a:pPr>
            <a:r>
              <a:rPr lang="en-US" sz="1300" b="1" dirty="0">
                <a:solidFill>
                  <a:srgbClr val="5B0F00"/>
                </a:solidFill>
              </a:rPr>
              <a:t>May increase circuit breaker loss for schools</a:t>
            </a:r>
          </a:p>
          <a:p>
            <a:pPr marL="742950" lvl="1" indent="-285750">
              <a:buFont typeface="Wingdings" panose="05000000000000000000" pitchFamily="2" charset="2"/>
              <a:buChar char="§"/>
            </a:pPr>
            <a:r>
              <a:rPr lang="en-US" sz="1300" b="1" dirty="0">
                <a:solidFill>
                  <a:srgbClr val="5B0F00"/>
                </a:solidFill>
              </a:rPr>
              <a:t>May cause current referendums to generate less revenue than expected due to lower AV</a:t>
            </a:r>
          </a:p>
          <a:p>
            <a:pPr marL="742950" lvl="1" indent="-285750">
              <a:buFont typeface="Wingdings" panose="05000000000000000000" pitchFamily="2" charset="2"/>
              <a:buChar char="§"/>
            </a:pPr>
            <a:r>
              <a:rPr lang="en-US" sz="1300" b="1" dirty="0">
                <a:solidFill>
                  <a:srgbClr val="5B0F00"/>
                </a:solidFill>
              </a:rPr>
              <a:t>Lower NAV will reduce schools’ general obligation bond capacity</a:t>
            </a:r>
          </a:p>
          <a:p>
            <a:pPr marL="285750" lvl="0" indent="-285750" algn="l" rtl="0">
              <a:spcBef>
                <a:spcPts val="0"/>
              </a:spcBef>
              <a:spcAft>
                <a:spcPts val="0"/>
              </a:spcAft>
              <a:buFont typeface="Wingdings" panose="05000000000000000000" pitchFamily="2" charset="2"/>
              <a:buChar char="§"/>
            </a:pPr>
            <a:endParaRPr lang="en-US" sz="1500" b="1" dirty="0">
              <a:solidFill>
                <a:srgbClr val="5B0F00"/>
              </a:solidFill>
            </a:endParaRPr>
          </a:p>
          <a:p>
            <a:pPr marL="285750" lvl="0" indent="-285750" algn="l" rtl="0">
              <a:spcBef>
                <a:spcPts val="0"/>
              </a:spcBef>
              <a:spcAft>
                <a:spcPts val="0"/>
              </a:spcAft>
              <a:buFont typeface="Wingdings" panose="05000000000000000000" pitchFamily="2" charset="2"/>
              <a:buChar char="§"/>
            </a:pPr>
            <a:endParaRPr lang="en-US" sz="1500" b="1" dirty="0">
              <a:solidFill>
                <a:srgbClr val="5B0F00"/>
              </a:solidFill>
            </a:endParaRPr>
          </a:p>
          <a:p>
            <a:pPr marL="0" lvl="0" indent="0" algn="l" rtl="0">
              <a:spcBef>
                <a:spcPts val="0"/>
              </a:spcBef>
              <a:spcAft>
                <a:spcPts val="0"/>
              </a:spcAft>
              <a:buNone/>
            </a:pPr>
            <a:endParaRPr lang="en-US" sz="1500" b="1" dirty="0">
              <a:solidFill>
                <a:srgbClr val="5B0F00"/>
              </a:solidFill>
            </a:endParaRPr>
          </a:p>
        </p:txBody>
      </p:sp>
    </p:spTree>
    <p:extLst>
      <p:ext uri="{BB962C8B-B14F-4D97-AF65-F5344CB8AC3E}">
        <p14:creationId xmlns:p14="http://schemas.microsoft.com/office/powerpoint/2010/main" val="2058476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SEA 1 (2025) -  Implications for Schools</a:t>
            </a:r>
            <a:endParaRPr sz="3000" dirty="0">
              <a:solidFill>
                <a:srgbClr val="FFFFFF"/>
              </a:solidFill>
            </a:endParaRPr>
          </a:p>
        </p:txBody>
      </p:sp>
      <p:sp>
        <p:nvSpPr>
          <p:cNvPr id="191" name="Google Shape;191;p24"/>
          <p:cNvSpPr txBox="1">
            <a:spLocks noGrp="1"/>
          </p:cNvSpPr>
          <p:nvPr>
            <p:ph type="body" idx="2"/>
          </p:nvPr>
        </p:nvSpPr>
        <p:spPr>
          <a:xfrm>
            <a:off x="459740" y="1383957"/>
            <a:ext cx="8568930" cy="3534252"/>
          </a:xfrm>
          <a:prstGeom prst="rect">
            <a:avLst/>
          </a:prstGeom>
        </p:spPr>
        <p:txBody>
          <a:bodyPr spcFirstLastPara="1" wrap="square" lIns="91425" tIns="91425" rIns="91425" bIns="91425" anchor="t" anchorCtr="0">
            <a:normAutofit/>
          </a:bodyPr>
          <a:lstStyle/>
          <a:p>
            <a:pPr marL="285750" lvl="0" indent="-285750" algn="l" rtl="0">
              <a:spcBef>
                <a:spcPts val="0"/>
              </a:spcBef>
              <a:spcAft>
                <a:spcPts val="0"/>
              </a:spcAft>
              <a:buFont typeface="Wingdings" panose="05000000000000000000" pitchFamily="2" charset="2"/>
              <a:buChar char="§"/>
            </a:pPr>
            <a:r>
              <a:rPr lang="en-US" sz="1500" b="1" dirty="0">
                <a:solidFill>
                  <a:srgbClr val="5B0F00"/>
                </a:solidFill>
              </a:rPr>
              <a:t>Operations Fund</a:t>
            </a:r>
          </a:p>
          <a:p>
            <a:pPr marL="742950" lvl="1" indent="-285750">
              <a:buFont typeface="Wingdings" panose="05000000000000000000" pitchFamily="2" charset="2"/>
              <a:buChar char="§"/>
            </a:pPr>
            <a:r>
              <a:rPr lang="en-US" sz="1300" b="1" dirty="0">
                <a:solidFill>
                  <a:srgbClr val="5B0F00"/>
                </a:solidFill>
              </a:rPr>
              <a:t>Max Levy Growth Quotient (MLGQ) is capped at 4% in 2026.  </a:t>
            </a:r>
          </a:p>
          <a:p>
            <a:pPr marL="742950" lvl="1" indent="-285750">
              <a:buFont typeface="Wingdings" panose="05000000000000000000" pitchFamily="2" charset="2"/>
              <a:buChar char="§"/>
            </a:pPr>
            <a:r>
              <a:rPr lang="en-US" sz="1300" b="1" dirty="0">
                <a:solidFill>
                  <a:srgbClr val="5B0F00"/>
                </a:solidFill>
              </a:rPr>
              <a:t>Schools will have to share revenue from the operations fund beginning in 2028</a:t>
            </a:r>
          </a:p>
          <a:p>
            <a:pPr marL="457200" lvl="1" indent="0">
              <a:buNone/>
            </a:pPr>
            <a:endParaRPr lang="en-US" sz="1300" b="1" dirty="0">
              <a:solidFill>
                <a:srgbClr val="5B0F00"/>
              </a:solidFill>
            </a:endParaRPr>
          </a:p>
          <a:p>
            <a:pPr marL="285750" lvl="0" indent="-285750" algn="l" rtl="0">
              <a:spcBef>
                <a:spcPts val="0"/>
              </a:spcBef>
              <a:spcAft>
                <a:spcPts val="0"/>
              </a:spcAft>
              <a:buFont typeface="Wingdings" panose="05000000000000000000" pitchFamily="2" charset="2"/>
              <a:buChar char="§"/>
            </a:pPr>
            <a:r>
              <a:rPr lang="en-US" sz="1500" b="1" dirty="0">
                <a:solidFill>
                  <a:srgbClr val="5B0F00"/>
                </a:solidFill>
              </a:rPr>
              <a:t>Referendum</a:t>
            </a:r>
          </a:p>
          <a:p>
            <a:pPr marL="742950" lvl="1" indent="-285750">
              <a:buFont typeface="Wingdings" panose="05000000000000000000" pitchFamily="2" charset="2"/>
              <a:buChar char="§"/>
            </a:pPr>
            <a:r>
              <a:rPr lang="en-US" sz="1300" b="1" dirty="0">
                <a:solidFill>
                  <a:srgbClr val="5B0F00"/>
                </a:solidFill>
              </a:rPr>
              <a:t>All referendums must be held on a general election; timing requirement may impact renewal as well as new referendums</a:t>
            </a:r>
          </a:p>
          <a:p>
            <a:pPr marL="742950" lvl="1" indent="-285750">
              <a:buFont typeface="Wingdings" panose="05000000000000000000" pitchFamily="2" charset="2"/>
              <a:buChar char="§"/>
            </a:pPr>
            <a:r>
              <a:rPr lang="en-US" sz="1300" b="1" dirty="0">
                <a:solidFill>
                  <a:srgbClr val="5B0F00"/>
                </a:solidFill>
              </a:rPr>
              <a:t>Schools will be required to share with charter schools after Jan 1, 2027, if a school has the greater of 100 students or 2% of spring ADM attending non-virtual charter schools</a:t>
            </a:r>
          </a:p>
          <a:p>
            <a:pPr marL="457200" lvl="1" indent="0">
              <a:buNone/>
            </a:pPr>
            <a:endParaRPr lang="en-US" sz="1300" b="1" dirty="0">
              <a:solidFill>
                <a:srgbClr val="5B0F00"/>
              </a:solidFill>
            </a:endParaRPr>
          </a:p>
          <a:p>
            <a:pPr marL="285750" lvl="0" indent="-285750" algn="l" rtl="0">
              <a:spcBef>
                <a:spcPts val="0"/>
              </a:spcBef>
              <a:spcAft>
                <a:spcPts val="0"/>
              </a:spcAft>
              <a:buFont typeface="Wingdings" panose="05000000000000000000" pitchFamily="2" charset="2"/>
              <a:buChar char="§"/>
            </a:pPr>
            <a:r>
              <a:rPr lang="en-US" sz="1500" b="1" dirty="0">
                <a:solidFill>
                  <a:srgbClr val="5B0F00"/>
                </a:solidFill>
              </a:rPr>
              <a:t>General Obligation Bonds</a:t>
            </a:r>
          </a:p>
          <a:p>
            <a:pPr marL="742950" lvl="1" indent="-285750">
              <a:buFont typeface="Wingdings" panose="05000000000000000000" pitchFamily="2" charset="2"/>
              <a:buChar char="§"/>
            </a:pPr>
            <a:r>
              <a:rPr lang="en-US" sz="1300" b="1" dirty="0">
                <a:solidFill>
                  <a:srgbClr val="5B0F00"/>
                </a:solidFill>
              </a:rPr>
              <a:t>Limitations will be in place on certain general obligation (GO) bond issuances</a:t>
            </a:r>
          </a:p>
          <a:p>
            <a:pPr marL="0" lvl="0" indent="0" algn="l" rtl="0">
              <a:spcBef>
                <a:spcPts val="0"/>
              </a:spcBef>
              <a:spcAft>
                <a:spcPts val="0"/>
              </a:spcAft>
              <a:buNone/>
            </a:pPr>
            <a:endParaRPr lang="en-US" sz="1500" b="1" dirty="0">
              <a:solidFill>
                <a:srgbClr val="5B0F00"/>
              </a:solidFill>
            </a:endParaRPr>
          </a:p>
        </p:txBody>
      </p:sp>
    </p:spTree>
    <p:extLst>
      <p:ext uri="{BB962C8B-B14F-4D97-AF65-F5344CB8AC3E}">
        <p14:creationId xmlns:p14="http://schemas.microsoft.com/office/powerpoint/2010/main" val="4287042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SEA 1 (2025) – Implications for Schools</a:t>
            </a:r>
            <a:endParaRPr sz="3000" dirty="0">
              <a:solidFill>
                <a:srgbClr val="FFFFFF"/>
              </a:solidFill>
            </a:endParaRPr>
          </a:p>
        </p:txBody>
      </p:sp>
      <p:sp>
        <p:nvSpPr>
          <p:cNvPr id="191" name="Google Shape;191;p24"/>
          <p:cNvSpPr txBox="1">
            <a:spLocks noGrp="1"/>
          </p:cNvSpPr>
          <p:nvPr>
            <p:ph type="body" idx="2"/>
          </p:nvPr>
        </p:nvSpPr>
        <p:spPr>
          <a:xfrm>
            <a:off x="459740" y="1342768"/>
            <a:ext cx="8354746" cy="3575441"/>
          </a:xfrm>
          <a:prstGeom prst="rect">
            <a:avLst/>
          </a:prstGeom>
        </p:spPr>
        <p:txBody>
          <a:bodyPr spcFirstLastPara="1" wrap="square" lIns="91425" tIns="91425" rIns="91425" bIns="91425" anchor="t" anchorCtr="0">
            <a:normAutofit/>
          </a:bodyPr>
          <a:lstStyle/>
          <a:p>
            <a:pPr marL="285750" lvl="0" indent="-285750" algn="l" rtl="0">
              <a:spcBef>
                <a:spcPts val="0"/>
              </a:spcBef>
              <a:spcAft>
                <a:spcPts val="0"/>
              </a:spcAft>
              <a:buFont typeface="Wingdings" panose="05000000000000000000" pitchFamily="2" charset="2"/>
              <a:buChar char="§"/>
            </a:pPr>
            <a:r>
              <a:rPr lang="en-US" sz="1500" b="1" dirty="0">
                <a:solidFill>
                  <a:srgbClr val="5B0F00"/>
                </a:solidFill>
              </a:rPr>
              <a:t>Levy Appeals</a:t>
            </a:r>
          </a:p>
          <a:p>
            <a:pPr marL="742950" lvl="1" indent="-285750">
              <a:buFont typeface="Wingdings" panose="05000000000000000000" pitchFamily="2" charset="2"/>
              <a:buChar char="§"/>
            </a:pPr>
            <a:r>
              <a:rPr lang="en-US" sz="1300" b="1" dirty="0">
                <a:solidFill>
                  <a:srgbClr val="5B0F00"/>
                </a:solidFill>
              </a:rPr>
              <a:t>Phases out tax levy appeals for AV growth and bus/transportation levy</a:t>
            </a:r>
          </a:p>
          <a:p>
            <a:pPr marL="742950" lvl="1" indent="-285750">
              <a:buFont typeface="Wingdings" panose="05000000000000000000" pitchFamily="2" charset="2"/>
              <a:buChar char="§"/>
            </a:pPr>
            <a:r>
              <a:rPr lang="en-US" sz="1300" b="1" dirty="0">
                <a:solidFill>
                  <a:srgbClr val="5B0F00"/>
                </a:solidFill>
              </a:rPr>
              <a:t>Schools that have increased transportation costs will not be able to qualify for a levy appeal</a:t>
            </a:r>
          </a:p>
          <a:p>
            <a:pPr marL="285750" lvl="0" indent="-285750" algn="l" rtl="0">
              <a:spcBef>
                <a:spcPts val="0"/>
              </a:spcBef>
              <a:spcAft>
                <a:spcPts val="0"/>
              </a:spcAft>
              <a:buFont typeface="Wingdings" panose="05000000000000000000" pitchFamily="2" charset="2"/>
              <a:buChar char="§"/>
            </a:pPr>
            <a:endParaRPr lang="en-US" sz="1500" b="1" dirty="0">
              <a:solidFill>
                <a:srgbClr val="5B0F00"/>
              </a:solidFill>
            </a:endParaRPr>
          </a:p>
          <a:p>
            <a:pPr marL="285750" lvl="0" indent="-285750" algn="l" rtl="0">
              <a:spcBef>
                <a:spcPts val="0"/>
              </a:spcBef>
              <a:spcAft>
                <a:spcPts val="0"/>
              </a:spcAft>
              <a:buFont typeface="Wingdings" panose="05000000000000000000" pitchFamily="2" charset="2"/>
              <a:buChar char="§"/>
            </a:pPr>
            <a:r>
              <a:rPr lang="en-US" sz="1500" b="1" dirty="0">
                <a:solidFill>
                  <a:srgbClr val="5B0F00"/>
                </a:solidFill>
              </a:rPr>
              <a:t>Credits</a:t>
            </a:r>
          </a:p>
          <a:p>
            <a:pPr marL="742950" lvl="1" indent="-285750">
              <a:buFont typeface="Wingdings" panose="05000000000000000000" pitchFamily="2" charset="2"/>
              <a:buChar char="§"/>
            </a:pPr>
            <a:r>
              <a:rPr lang="en-US" sz="1300" b="1" dirty="0">
                <a:solidFill>
                  <a:srgbClr val="5B0F00"/>
                </a:solidFill>
              </a:rPr>
              <a:t>Homeowners Credit and Over 65 Credit will be applied proportionally to all tax funds</a:t>
            </a:r>
          </a:p>
          <a:p>
            <a:pPr marL="285750" lvl="0" indent="-285750" algn="l" rtl="0">
              <a:spcBef>
                <a:spcPts val="0"/>
              </a:spcBef>
              <a:spcAft>
                <a:spcPts val="0"/>
              </a:spcAft>
              <a:buFont typeface="Wingdings" panose="05000000000000000000" pitchFamily="2" charset="2"/>
              <a:buChar char="§"/>
            </a:pPr>
            <a:endParaRPr lang="en-US" sz="1500" b="1" dirty="0">
              <a:solidFill>
                <a:srgbClr val="5B0F00"/>
              </a:solidFill>
            </a:endParaRPr>
          </a:p>
          <a:p>
            <a:pPr marL="285750" lvl="0" indent="-285750" algn="l" rtl="0">
              <a:spcBef>
                <a:spcPts val="0"/>
              </a:spcBef>
              <a:spcAft>
                <a:spcPts val="0"/>
              </a:spcAft>
              <a:buFont typeface="Wingdings" panose="05000000000000000000" pitchFamily="2" charset="2"/>
              <a:buChar char="§"/>
            </a:pPr>
            <a:r>
              <a:rPr lang="en-US" sz="1500" b="1" dirty="0">
                <a:solidFill>
                  <a:srgbClr val="5B0F00"/>
                </a:solidFill>
              </a:rPr>
              <a:t>LIT Revenue</a:t>
            </a:r>
          </a:p>
          <a:p>
            <a:pPr marL="742950" lvl="1" indent="-285750">
              <a:buFont typeface="Wingdings" panose="05000000000000000000" pitchFamily="2" charset="2"/>
              <a:buChar char="§"/>
            </a:pPr>
            <a:r>
              <a:rPr lang="en-US" sz="1300" b="1" dirty="0">
                <a:solidFill>
                  <a:srgbClr val="5B0F00"/>
                </a:solidFill>
              </a:rPr>
              <a:t>Schools can no longer receive Local Income Tax Revenue as of 2028</a:t>
            </a:r>
          </a:p>
          <a:p>
            <a:pPr marL="285750" lvl="0" indent="-285750" algn="l" rtl="0">
              <a:spcBef>
                <a:spcPts val="0"/>
              </a:spcBef>
              <a:spcAft>
                <a:spcPts val="0"/>
              </a:spcAft>
              <a:buFont typeface="Wingdings" panose="05000000000000000000" pitchFamily="2" charset="2"/>
              <a:buChar char="§"/>
            </a:pPr>
            <a:endParaRPr lang="en-US" sz="1500" b="1" dirty="0">
              <a:solidFill>
                <a:srgbClr val="5B0F00"/>
              </a:solidFill>
            </a:endParaRPr>
          </a:p>
          <a:p>
            <a:pPr marL="285750" lvl="0" indent="-285750" algn="l" rtl="0">
              <a:spcBef>
                <a:spcPts val="0"/>
              </a:spcBef>
              <a:spcAft>
                <a:spcPts val="0"/>
              </a:spcAft>
              <a:buFont typeface="Wingdings" panose="05000000000000000000" pitchFamily="2" charset="2"/>
              <a:buChar char="§"/>
            </a:pPr>
            <a:r>
              <a:rPr lang="en-US" sz="1500" b="1" dirty="0">
                <a:solidFill>
                  <a:srgbClr val="5B0F00"/>
                </a:solidFill>
              </a:rPr>
              <a:t>Budget Process</a:t>
            </a:r>
          </a:p>
          <a:p>
            <a:pPr marL="742950" lvl="1" indent="-285750">
              <a:buFont typeface="Wingdings" panose="05000000000000000000" pitchFamily="2" charset="2"/>
              <a:buChar char="§"/>
            </a:pPr>
            <a:r>
              <a:rPr lang="en-US" sz="1300" b="1" dirty="0">
                <a:solidFill>
                  <a:srgbClr val="5B0F00"/>
                </a:solidFill>
              </a:rPr>
              <a:t>Requires that a school have a decrease in tax rate for each year there was an increase in NAV</a:t>
            </a:r>
          </a:p>
          <a:p>
            <a:pPr marL="742950" lvl="1" indent="-285750">
              <a:buFont typeface="Wingdings" panose="05000000000000000000" pitchFamily="2" charset="2"/>
              <a:buChar char="§"/>
            </a:pPr>
            <a:r>
              <a:rPr lang="en-US" sz="1300" b="1" dirty="0">
                <a:solidFill>
                  <a:srgbClr val="5B0F00"/>
                </a:solidFill>
              </a:rPr>
              <a:t>Requires additional steps and hearings for budget process if the levy exceeds the prior year</a:t>
            </a:r>
          </a:p>
          <a:p>
            <a:pPr marL="0" lvl="0" indent="0" algn="l" rtl="0">
              <a:spcBef>
                <a:spcPts val="0"/>
              </a:spcBef>
              <a:spcAft>
                <a:spcPts val="0"/>
              </a:spcAft>
              <a:buNone/>
            </a:pPr>
            <a:endParaRPr lang="en-US" sz="1500" b="1" dirty="0">
              <a:solidFill>
                <a:srgbClr val="5B0F00"/>
              </a:solidFill>
            </a:endParaRPr>
          </a:p>
        </p:txBody>
      </p:sp>
    </p:spTree>
    <p:extLst>
      <p:ext uri="{BB962C8B-B14F-4D97-AF65-F5344CB8AC3E}">
        <p14:creationId xmlns:p14="http://schemas.microsoft.com/office/powerpoint/2010/main" val="21844713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US" sz="3000" dirty="0">
                <a:solidFill>
                  <a:srgbClr val="FFFFFF"/>
                </a:solidFill>
              </a:rPr>
              <a:t>SEA 1 (2025) – Implications for PCSC</a:t>
            </a:r>
            <a:endParaRPr sz="3000" dirty="0">
              <a:solidFill>
                <a:srgbClr val="FFFFFF"/>
              </a:solidFill>
            </a:endParaRPr>
          </a:p>
        </p:txBody>
      </p:sp>
      <p:pic>
        <p:nvPicPr>
          <p:cNvPr id="3" name="Picture 2">
            <a:extLst>
              <a:ext uri="{FF2B5EF4-FFF2-40B4-BE49-F238E27FC236}">
                <a16:creationId xmlns:a16="http://schemas.microsoft.com/office/drawing/2014/main" id="{5E85AE92-7457-457D-8785-E58F13E30507}"/>
              </a:ext>
            </a:extLst>
          </p:cNvPr>
          <p:cNvPicPr>
            <a:picLocks noChangeAspect="1"/>
          </p:cNvPicPr>
          <p:nvPr/>
        </p:nvPicPr>
        <p:blipFill>
          <a:blip r:embed="rId3"/>
          <a:stretch>
            <a:fillRect/>
          </a:stretch>
        </p:blipFill>
        <p:spPr>
          <a:xfrm>
            <a:off x="263387" y="1371840"/>
            <a:ext cx="8617226" cy="3771660"/>
          </a:xfrm>
          <a:prstGeom prst="rect">
            <a:avLst/>
          </a:prstGeom>
        </p:spPr>
      </p:pic>
      <p:pic>
        <p:nvPicPr>
          <p:cNvPr id="4" name="Picture 3">
            <a:extLst>
              <a:ext uri="{FF2B5EF4-FFF2-40B4-BE49-F238E27FC236}">
                <a16:creationId xmlns:a16="http://schemas.microsoft.com/office/drawing/2014/main" id="{A977BB3B-65A3-4FEB-B0D1-F3E192E5D242}"/>
              </a:ext>
            </a:extLst>
          </p:cNvPr>
          <p:cNvPicPr>
            <a:picLocks noChangeAspect="1"/>
          </p:cNvPicPr>
          <p:nvPr/>
        </p:nvPicPr>
        <p:blipFill>
          <a:blip r:embed="rId4"/>
          <a:stretch>
            <a:fillRect/>
          </a:stretch>
        </p:blipFill>
        <p:spPr>
          <a:xfrm>
            <a:off x="7200900" y="1280400"/>
            <a:ext cx="1943100" cy="752475"/>
          </a:xfrm>
          <a:prstGeom prst="rect">
            <a:avLst/>
          </a:prstGeom>
        </p:spPr>
      </p:pic>
    </p:spTree>
    <p:extLst>
      <p:ext uri="{BB962C8B-B14F-4D97-AF65-F5344CB8AC3E}">
        <p14:creationId xmlns:p14="http://schemas.microsoft.com/office/powerpoint/2010/main" val="3872959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8" name="Picture 7">
            <a:extLst>
              <a:ext uri="{FF2B5EF4-FFF2-40B4-BE49-F238E27FC236}">
                <a16:creationId xmlns:a16="http://schemas.microsoft.com/office/drawing/2014/main" id="{5A2135DC-2895-4E1A-9940-B3999B6426D6}"/>
              </a:ext>
            </a:extLst>
          </p:cNvPr>
          <p:cNvPicPr>
            <a:picLocks noChangeAspect="1"/>
          </p:cNvPicPr>
          <p:nvPr/>
        </p:nvPicPr>
        <p:blipFill>
          <a:blip r:embed="rId3"/>
          <a:stretch>
            <a:fillRect/>
          </a:stretch>
        </p:blipFill>
        <p:spPr>
          <a:xfrm>
            <a:off x="1419740" y="1305920"/>
            <a:ext cx="5697752" cy="3340221"/>
          </a:xfrm>
          <a:prstGeom prst="rect">
            <a:avLst/>
          </a:prstGeom>
        </p:spPr>
      </p:pic>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Budget Information –TIF</a:t>
            </a:r>
            <a:endParaRPr sz="3000" dirty="0">
              <a:solidFill>
                <a:srgbClr val="FFFFFF"/>
              </a:solidFill>
            </a:endParaRPr>
          </a:p>
        </p:txBody>
      </p:sp>
      <p:sp>
        <p:nvSpPr>
          <p:cNvPr id="2" name="Speech Bubble: Rectangle 1">
            <a:extLst>
              <a:ext uri="{FF2B5EF4-FFF2-40B4-BE49-F238E27FC236}">
                <a16:creationId xmlns:a16="http://schemas.microsoft.com/office/drawing/2014/main" id="{FBBA2847-C725-4EC2-A95B-A70013AD9493}"/>
              </a:ext>
            </a:extLst>
          </p:cNvPr>
          <p:cNvSpPr/>
          <p:nvPr/>
        </p:nvSpPr>
        <p:spPr>
          <a:xfrm>
            <a:off x="237095" y="1395508"/>
            <a:ext cx="1482810" cy="790832"/>
          </a:xfrm>
          <a:prstGeom prst="wedgeRectCallout">
            <a:avLst>
              <a:gd name="adj1" fmla="val 49167"/>
              <a:gd name="adj2" fmla="val 108333"/>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1000" dirty="0"/>
              <a:t>2 current AES projects eligible to be designated as a TIF project</a:t>
            </a:r>
          </a:p>
        </p:txBody>
      </p:sp>
      <p:sp>
        <p:nvSpPr>
          <p:cNvPr id="4" name="Speech Bubble: Rectangle 3">
            <a:extLst>
              <a:ext uri="{FF2B5EF4-FFF2-40B4-BE49-F238E27FC236}">
                <a16:creationId xmlns:a16="http://schemas.microsoft.com/office/drawing/2014/main" id="{329A6192-68D5-4C34-A89C-815B5D796059}"/>
              </a:ext>
            </a:extLst>
          </p:cNvPr>
          <p:cNvSpPr/>
          <p:nvPr/>
        </p:nvSpPr>
        <p:spPr>
          <a:xfrm>
            <a:off x="7216346" y="1685196"/>
            <a:ext cx="1437735" cy="543698"/>
          </a:xfrm>
          <a:prstGeom prst="wedgeRectCallout">
            <a:avLst>
              <a:gd name="adj1" fmla="val -74693"/>
              <a:gd name="adj2" fmla="val 71959"/>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1000" dirty="0"/>
              <a:t>5 year proposal</a:t>
            </a:r>
          </a:p>
        </p:txBody>
      </p:sp>
      <p:sp>
        <p:nvSpPr>
          <p:cNvPr id="5" name="Speech Bubble: Rectangle 4">
            <a:extLst>
              <a:ext uri="{FF2B5EF4-FFF2-40B4-BE49-F238E27FC236}">
                <a16:creationId xmlns:a16="http://schemas.microsoft.com/office/drawing/2014/main" id="{B6ED5E9B-5C82-45D7-B85B-064AB814343D}"/>
              </a:ext>
            </a:extLst>
          </p:cNvPr>
          <p:cNvSpPr/>
          <p:nvPr/>
        </p:nvSpPr>
        <p:spPr>
          <a:xfrm>
            <a:off x="237095" y="3352576"/>
            <a:ext cx="1083791" cy="444843"/>
          </a:xfrm>
          <a:prstGeom prst="wedgeRectCallout">
            <a:avLst>
              <a:gd name="adj1" fmla="val 75699"/>
              <a:gd name="adj2" fmla="val 64352"/>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1000" dirty="0"/>
              <a:t>Max 15% distribution</a:t>
            </a:r>
          </a:p>
        </p:txBody>
      </p:sp>
      <p:sp>
        <p:nvSpPr>
          <p:cNvPr id="6" name="Speech Bubble: Rectangle 5">
            <a:extLst>
              <a:ext uri="{FF2B5EF4-FFF2-40B4-BE49-F238E27FC236}">
                <a16:creationId xmlns:a16="http://schemas.microsoft.com/office/drawing/2014/main" id="{7EEFD970-98D0-406A-BEEC-D34AE0A5BDC6}"/>
              </a:ext>
            </a:extLst>
          </p:cNvPr>
          <p:cNvSpPr/>
          <p:nvPr/>
        </p:nvSpPr>
        <p:spPr>
          <a:xfrm>
            <a:off x="7342372" y="3459668"/>
            <a:ext cx="1437736" cy="675502"/>
          </a:xfrm>
          <a:prstGeom prst="wedgeRectCallout">
            <a:avLst>
              <a:gd name="adj1" fmla="val -75754"/>
              <a:gd name="adj2" fmla="val 60275"/>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1000" dirty="0"/>
              <a:t>Additional funds possible if joint project for “community good”</a:t>
            </a:r>
          </a:p>
        </p:txBody>
      </p:sp>
      <p:sp>
        <p:nvSpPr>
          <p:cNvPr id="7" name="TextBox 6">
            <a:extLst>
              <a:ext uri="{FF2B5EF4-FFF2-40B4-BE49-F238E27FC236}">
                <a16:creationId xmlns:a16="http://schemas.microsoft.com/office/drawing/2014/main" id="{7D3F27AD-FBBA-44CA-A939-07CBF0402B5D}"/>
              </a:ext>
            </a:extLst>
          </p:cNvPr>
          <p:cNvSpPr txBox="1"/>
          <p:nvPr/>
        </p:nvSpPr>
        <p:spPr>
          <a:xfrm>
            <a:off x="177164" y="4702045"/>
            <a:ext cx="2287444" cy="261610"/>
          </a:xfrm>
          <a:prstGeom prst="rect">
            <a:avLst/>
          </a:prstGeom>
          <a:noFill/>
        </p:spPr>
        <p:txBody>
          <a:bodyPr wrap="square" rtlCol="0">
            <a:spAutoFit/>
          </a:bodyPr>
          <a:lstStyle/>
          <a:p>
            <a:r>
              <a:rPr lang="en-US" sz="1100" dirty="0"/>
              <a:t>TIF Established – Dec 2025</a:t>
            </a:r>
          </a:p>
        </p:txBody>
      </p:sp>
    </p:spTree>
    <p:extLst>
      <p:ext uri="{BB962C8B-B14F-4D97-AF65-F5344CB8AC3E}">
        <p14:creationId xmlns:p14="http://schemas.microsoft.com/office/powerpoint/2010/main" val="3763329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Distressed Unit Appeal Board (DUAB)</a:t>
            </a:r>
            <a:endParaRPr sz="3000" dirty="0">
              <a:solidFill>
                <a:srgbClr val="FFFFFF"/>
              </a:solidFill>
            </a:endParaRPr>
          </a:p>
        </p:txBody>
      </p:sp>
      <p:pic>
        <p:nvPicPr>
          <p:cNvPr id="9" name="Picture 8">
            <a:extLst>
              <a:ext uri="{FF2B5EF4-FFF2-40B4-BE49-F238E27FC236}">
                <a16:creationId xmlns:a16="http://schemas.microsoft.com/office/drawing/2014/main" id="{5275A7FF-060D-4494-8CED-2CFD03CB30E6}"/>
              </a:ext>
            </a:extLst>
          </p:cNvPr>
          <p:cNvPicPr>
            <a:picLocks noChangeAspect="1"/>
          </p:cNvPicPr>
          <p:nvPr/>
        </p:nvPicPr>
        <p:blipFill>
          <a:blip r:embed="rId3"/>
          <a:stretch>
            <a:fillRect/>
          </a:stretch>
        </p:blipFill>
        <p:spPr>
          <a:xfrm>
            <a:off x="854765" y="1066955"/>
            <a:ext cx="7434469" cy="4076545"/>
          </a:xfrm>
          <a:prstGeom prst="rect">
            <a:avLst/>
          </a:prstGeom>
        </p:spPr>
      </p:pic>
    </p:spTree>
    <p:extLst>
      <p:ext uri="{BB962C8B-B14F-4D97-AF65-F5344CB8AC3E}">
        <p14:creationId xmlns:p14="http://schemas.microsoft.com/office/powerpoint/2010/main" val="4974268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dirty="0">
                <a:solidFill>
                  <a:srgbClr val="FFFFFF"/>
                </a:solidFill>
              </a:rPr>
              <a:t>DUAB Fiscal Indicators – Basic Information</a:t>
            </a:r>
            <a:endParaRPr dirty="0">
              <a:solidFill>
                <a:srgbClr val="FFFFFF"/>
              </a:solidFill>
            </a:endParaRPr>
          </a:p>
        </p:txBody>
      </p:sp>
      <p:pic>
        <p:nvPicPr>
          <p:cNvPr id="3" name="Picture 2">
            <a:extLst>
              <a:ext uri="{FF2B5EF4-FFF2-40B4-BE49-F238E27FC236}">
                <a16:creationId xmlns:a16="http://schemas.microsoft.com/office/drawing/2014/main" id="{62EA28A6-16B9-4291-8228-815080795FDF}"/>
              </a:ext>
            </a:extLst>
          </p:cNvPr>
          <p:cNvPicPr>
            <a:picLocks noChangeAspect="1"/>
          </p:cNvPicPr>
          <p:nvPr/>
        </p:nvPicPr>
        <p:blipFill>
          <a:blip r:embed="rId3"/>
          <a:stretch>
            <a:fillRect/>
          </a:stretch>
        </p:blipFill>
        <p:spPr>
          <a:xfrm>
            <a:off x="496956" y="1118318"/>
            <a:ext cx="8150087" cy="3559623"/>
          </a:xfrm>
          <a:prstGeom prst="rect">
            <a:avLst/>
          </a:prstGeom>
        </p:spPr>
      </p:pic>
    </p:spTree>
    <p:extLst>
      <p:ext uri="{BB962C8B-B14F-4D97-AF65-F5344CB8AC3E}">
        <p14:creationId xmlns:p14="http://schemas.microsoft.com/office/powerpoint/2010/main" val="3403764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dirty="0">
                <a:solidFill>
                  <a:srgbClr val="FFFFFF"/>
                </a:solidFill>
              </a:rPr>
              <a:t>DUAB Fiscal Indicators - ADM</a:t>
            </a:r>
            <a:endParaRPr dirty="0">
              <a:solidFill>
                <a:srgbClr val="FFFFFF"/>
              </a:solidFill>
            </a:endParaRPr>
          </a:p>
        </p:txBody>
      </p:sp>
      <p:pic>
        <p:nvPicPr>
          <p:cNvPr id="3" name="Picture 2">
            <a:extLst>
              <a:ext uri="{FF2B5EF4-FFF2-40B4-BE49-F238E27FC236}">
                <a16:creationId xmlns:a16="http://schemas.microsoft.com/office/drawing/2014/main" id="{C84AE347-796C-46AE-97A6-024A546EE0E1}"/>
              </a:ext>
            </a:extLst>
          </p:cNvPr>
          <p:cNvPicPr>
            <a:picLocks noChangeAspect="1"/>
          </p:cNvPicPr>
          <p:nvPr/>
        </p:nvPicPr>
        <p:blipFill>
          <a:blip r:embed="rId3"/>
          <a:stretch>
            <a:fillRect/>
          </a:stretch>
        </p:blipFill>
        <p:spPr>
          <a:xfrm>
            <a:off x="742950" y="917023"/>
            <a:ext cx="7658100" cy="4226477"/>
          </a:xfrm>
          <a:prstGeom prst="rect">
            <a:avLst/>
          </a:prstGeom>
        </p:spPr>
      </p:pic>
    </p:spTree>
    <p:extLst>
      <p:ext uri="{BB962C8B-B14F-4D97-AF65-F5344CB8AC3E}">
        <p14:creationId xmlns:p14="http://schemas.microsoft.com/office/powerpoint/2010/main" val="17884602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US" dirty="0">
                <a:solidFill>
                  <a:srgbClr val="FFFFFF"/>
                </a:solidFill>
              </a:rPr>
              <a:t>DUAB Fiscal Indicators – Fund Balances</a:t>
            </a:r>
            <a:endParaRPr dirty="0">
              <a:solidFill>
                <a:srgbClr val="FFFFFF"/>
              </a:solidFill>
            </a:endParaRPr>
          </a:p>
        </p:txBody>
      </p:sp>
      <p:pic>
        <p:nvPicPr>
          <p:cNvPr id="9" name="Picture 8">
            <a:extLst>
              <a:ext uri="{FF2B5EF4-FFF2-40B4-BE49-F238E27FC236}">
                <a16:creationId xmlns:a16="http://schemas.microsoft.com/office/drawing/2014/main" id="{FED51603-9B9E-4A62-AD13-2969E82A7BAA}"/>
              </a:ext>
            </a:extLst>
          </p:cNvPr>
          <p:cNvPicPr>
            <a:picLocks noChangeAspect="1"/>
          </p:cNvPicPr>
          <p:nvPr/>
        </p:nvPicPr>
        <p:blipFill>
          <a:blip r:embed="rId3"/>
          <a:stretch>
            <a:fillRect/>
          </a:stretch>
        </p:blipFill>
        <p:spPr>
          <a:xfrm>
            <a:off x="695739" y="944217"/>
            <a:ext cx="7702826" cy="4233051"/>
          </a:xfrm>
          <a:prstGeom prst="rect">
            <a:avLst/>
          </a:prstGeom>
        </p:spPr>
      </p:pic>
    </p:spTree>
    <p:extLst>
      <p:ext uri="{BB962C8B-B14F-4D97-AF65-F5344CB8AC3E}">
        <p14:creationId xmlns:p14="http://schemas.microsoft.com/office/powerpoint/2010/main" val="4255669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dirty="0">
                <a:solidFill>
                  <a:srgbClr val="FFFFFF"/>
                </a:solidFill>
              </a:rPr>
              <a:t>DUAB Fiscal Indicators – Annual Deficit/Surplus</a:t>
            </a:r>
            <a:endParaRPr dirty="0">
              <a:solidFill>
                <a:srgbClr val="FFFFFF"/>
              </a:solidFill>
            </a:endParaRPr>
          </a:p>
        </p:txBody>
      </p:sp>
      <p:pic>
        <p:nvPicPr>
          <p:cNvPr id="4" name="Picture 3">
            <a:extLst>
              <a:ext uri="{FF2B5EF4-FFF2-40B4-BE49-F238E27FC236}">
                <a16:creationId xmlns:a16="http://schemas.microsoft.com/office/drawing/2014/main" id="{FB47B38A-5741-4E67-B28F-32E62CD727B1}"/>
              </a:ext>
            </a:extLst>
          </p:cNvPr>
          <p:cNvPicPr>
            <a:picLocks noChangeAspect="1"/>
          </p:cNvPicPr>
          <p:nvPr/>
        </p:nvPicPr>
        <p:blipFill>
          <a:blip r:embed="rId3"/>
          <a:stretch>
            <a:fillRect/>
          </a:stretch>
        </p:blipFill>
        <p:spPr>
          <a:xfrm>
            <a:off x="461224" y="869819"/>
            <a:ext cx="8221552" cy="4273681"/>
          </a:xfrm>
          <a:prstGeom prst="rect">
            <a:avLst/>
          </a:prstGeom>
        </p:spPr>
      </p:pic>
    </p:spTree>
    <p:extLst>
      <p:ext uri="{BB962C8B-B14F-4D97-AF65-F5344CB8AC3E}">
        <p14:creationId xmlns:p14="http://schemas.microsoft.com/office/powerpoint/2010/main" val="7160060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dirty="0">
                <a:solidFill>
                  <a:srgbClr val="FFFFFF"/>
                </a:solidFill>
              </a:rPr>
              <a:t>DUAB Fiscal Indicators – Fund Balance as % of Expenditures</a:t>
            </a:r>
            <a:endParaRPr dirty="0">
              <a:solidFill>
                <a:srgbClr val="FFFFFF"/>
              </a:solidFill>
            </a:endParaRPr>
          </a:p>
        </p:txBody>
      </p:sp>
      <p:pic>
        <p:nvPicPr>
          <p:cNvPr id="4" name="Picture 3">
            <a:extLst>
              <a:ext uri="{FF2B5EF4-FFF2-40B4-BE49-F238E27FC236}">
                <a16:creationId xmlns:a16="http://schemas.microsoft.com/office/drawing/2014/main" id="{0AAD5DF1-5A34-4F24-8073-18CD21E14B32}"/>
              </a:ext>
            </a:extLst>
          </p:cNvPr>
          <p:cNvPicPr>
            <a:picLocks noChangeAspect="1"/>
          </p:cNvPicPr>
          <p:nvPr/>
        </p:nvPicPr>
        <p:blipFill>
          <a:blip r:embed="rId3"/>
          <a:stretch>
            <a:fillRect/>
          </a:stretch>
        </p:blipFill>
        <p:spPr>
          <a:xfrm>
            <a:off x="805069" y="1143000"/>
            <a:ext cx="7533861" cy="3883941"/>
          </a:xfrm>
          <a:prstGeom prst="rect">
            <a:avLst/>
          </a:prstGeom>
        </p:spPr>
      </p:pic>
    </p:spTree>
    <p:extLst>
      <p:ext uri="{BB962C8B-B14F-4D97-AF65-F5344CB8AC3E}">
        <p14:creationId xmlns:p14="http://schemas.microsoft.com/office/powerpoint/2010/main" val="26946029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dirty="0">
                <a:solidFill>
                  <a:srgbClr val="FFFFFF"/>
                </a:solidFill>
              </a:rPr>
              <a:t>DUAB Fiscal Indicators – Revenue by Type</a:t>
            </a:r>
            <a:endParaRPr dirty="0">
              <a:solidFill>
                <a:srgbClr val="FFFFFF"/>
              </a:solidFill>
            </a:endParaRPr>
          </a:p>
        </p:txBody>
      </p:sp>
      <p:pic>
        <p:nvPicPr>
          <p:cNvPr id="4" name="Picture 3">
            <a:extLst>
              <a:ext uri="{FF2B5EF4-FFF2-40B4-BE49-F238E27FC236}">
                <a16:creationId xmlns:a16="http://schemas.microsoft.com/office/drawing/2014/main" id="{04C2B21A-8C2A-4F3D-8E7C-90C0C7C13D52}"/>
              </a:ext>
            </a:extLst>
          </p:cNvPr>
          <p:cNvPicPr>
            <a:picLocks noChangeAspect="1"/>
          </p:cNvPicPr>
          <p:nvPr/>
        </p:nvPicPr>
        <p:blipFill>
          <a:blip r:embed="rId3"/>
          <a:stretch>
            <a:fillRect/>
          </a:stretch>
        </p:blipFill>
        <p:spPr>
          <a:xfrm>
            <a:off x="909855" y="901493"/>
            <a:ext cx="7349562" cy="4219644"/>
          </a:xfrm>
          <a:prstGeom prst="rect">
            <a:avLst/>
          </a:prstGeom>
        </p:spPr>
      </p:pic>
    </p:spTree>
    <p:extLst>
      <p:ext uri="{BB962C8B-B14F-4D97-AF65-F5344CB8AC3E}">
        <p14:creationId xmlns:p14="http://schemas.microsoft.com/office/powerpoint/2010/main" val="785036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dirty="0">
                <a:solidFill>
                  <a:srgbClr val="FFFFFF"/>
                </a:solidFill>
              </a:rPr>
              <a:t>DUAB Fiscal Indicators – Operating Referendum</a:t>
            </a:r>
            <a:endParaRPr dirty="0">
              <a:solidFill>
                <a:srgbClr val="FFFFFF"/>
              </a:solidFill>
            </a:endParaRPr>
          </a:p>
        </p:txBody>
      </p:sp>
      <p:pic>
        <p:nvPicPr>
          <p:cNvPr id="4" name="Picture 3">
            <a:extLst>
              <a:ext uri="{FF2B5EF4-FFF2-40B4-BE49-F238E27FC236}">
                <a16:creationId xmlns:a16="http://schemas.microsoft.com/office/drawing/2014/main" id="{6B2FFAEB-4073-405D-BE5D-DC9C4EC84EE9}"/>
              </a:ext>
            </a:extLst>
          </p:cNvPr>
          <p:cNvPicPr>
            <a:picLocks noChangeAspect="1"/>
          </p:cNvPicPr>
          <p:nvPr/>
        </p:nvPicPr>
        <p:blipFill>
          <a:blip r:embed="rId3"/>
          <a:stretch>
            <a:fillRect/>
          </a:stretch>
        </p:blipFill>
        <p:spPr>
          <a:xfrm>
            <a:off x="941640" y="934278"/>
            <a:ext cx="7260720" cy="4040257"/>
          </a:xfrm>
          <a:prstGeom prst="rect">
            <a:avLst/>
          </a:prstGeom>
        </p:spPr>
      </p:pic>
    </p:spTree>
    <p:extLst>
      <p:ext uri="{BB962C8B-B14F-4D97-AF65-F5344CB8AC3E}">
        <p14:creationId xmlns:p14="http://schemas.microsoft.com/office/powerpoint/2010/main" val="8718215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sz="3000" dirty="0">
                <a:solidFill>
                  <a:srgbClr val="FFFFFF"/>
                </a:solidFill>
              </a:rPr>
              <a:t>DUAB Corrective Action Plan</a:t>
            </a:r>
            <a:endParaRPr sz="3000" dirty="0">
              <a:solidFill>
                <a:srgbClr val="FFFFFF"/>
              </a:solidFill>
            </a:endParaRPr>
          </a:p>
        </p:txBody>
      </p:sp>
      <p:sp>
        <p:nvSpPr>
          <p:cNvPr id="190" name="Google Shape;190;p24"/>
          <p:cNvSpPr txBox="1">
            <a:spLocks noGrp="1"/>
          </p:cNvSpPr>
          <p:nvPr>
            <p:ph type="body" idx="1"/>
          </p:nvPr>
        </p:nvSpPr>
        <p:spPr>
          <a:xfrm>
            <a:off x="148281" y="1342768"/>
            <a:ext cx="8690919" cy="3644132"/>
          </a:xfrm>
          <a:prstGeom prst="rect">
            <a:avLst/>
          </a:prstGeom>
        </p:spPr>
        <p:txBody>
          <a:bodyPr spcFirstLastPara="1" wrap="square" lIns="91425" tIns="91425" rIns="91425" bIns="91425" anchor="t" anchorCtr="0">
            <a:normAutofit/>
          </a:bodyPr>
          <a:lstStyle/>
          <a:p>
            <a:pPr marL="0" indent="0">
              <a:lnSpc>
                <a:spcPct val="107000"/>
              </a:lnSpc>
              <a:buNone/>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DBE81E73-560D-4EDA-B708-E46D0A664C71}"/>
              </a:ext>
            </a:extLst>
          </p:cNvPr>
          <p:cNvSpPr txBox="1"/>
          <p:nvPr/>
        </p:nvSpPr>
        <p:spPr>
          <a:xfrm>
            <a:off x="304800" y="1280400"/>
            <a:ext cx="8550965" cy="401648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800" b="1" dirty="0">
                <a:solidFill>
                  <a:srgbClr val="600000"/>
                </a:solidFill>
              </a:rPr>
              <a:t>Notified – October 21, 2025</a:t>
            </a:r>
          </a:p>
          <a:p>
            <a:pPr marL="285750" indent="-285750">
              <a:buFont typeface="Arial" panose="020B0604020202020204" pitchFamily="34" charset="0"/>
              <a:buChar char="•"/>
            </a:pPr>
            <a:r>
              <a:rPr lang="en-US" sz="1800" b="1" dirty="0">
                <a:solidFill>
                  <a:srgbClr val="600000"/>
                </a:solidFill>
              </a:rPr>
              <a:t>Began weekly meetings – November 3, 2025</a:t>
            </a:r>
          </a:p>
          <a:p>
            <a:r>
              <a:rPr lang="en-US" sz="1600" b="1" dirty="0">
                <a:solidFill>
                  <a:srgbClr val="600000"/>
                </a:solidFill>
              </a:rPr>
              <a:t>	Superintendent</a:t>
            </a:r>
          </a:p>
          <a:p>
            <a:r>
              <a:rPr lang="en-US" sz="1600" b="1" dirty="0">
                <a:solidFill>
                  <a:srgbClr val="600000"/>
                </a:solidFill>
              </a:rPr>
              <a:t>	Treasurer</a:t>
            </a:r>
          </a:p>
          <a:p>
            <a:pPr>
              <a:lnSpc>
                <a:spcPct val="150000"/>
              </a:lnSpc>
            </a:pPr>
            <a:r>
              <a:rPr lang="en-US" sz="1600" b="1" dirty="0">
                <a:solidFill>
                  <a:srgbClr val="600000"/>
                </a:solidFill>
              </a:rPr>
              <a:t>	School Board President or Designee</a:t>
            </a:r>
          </a:p>
          <a:p>
            <a:pPr marL="285750" indent="-285750">
              <a:spcBef>
                <a:spcPts val="600"/>
              </a:spcBef>
              <a:buFont typeface="Arial" panose="020B0604020202020204" pitchFamily="34" charset="0"/>
              <a:buChar char="•"/>
            </a:pPr>
            <a:r>
              <a:rPr lang="en-US" sz="1800" b="1" dirty="0">
                <a:solidFill>
                  <a:srgbClr val="600000"/>
                </a:solidFill>
              </a:rPr>
              <a:t>Develop a Corrective Action Plan to submit to DUAB (90 days) – submitted January 20, 2026</a:t>
            </a:r>
          </a:p>
          <a:p>
            <a:pPr marL="285750" indent="-285750">
              <a:lnSpc>
                <a:spcPct val="150000"/>
              </a:lnSpc>
              <a:buFont typeface="Arial" panose="020B0604020202020204" pitchFamily="34" charset="0"/>
              <a:buChar char="•"/>
            </a:pPr>
            <a:r>
              <a:rPr lang="en-US" sz="1800" b="1" dirty="0">
                <a:solidFill>
                  <a:srgbClr val="600000"/>
                </a:solidFill>
              </a:rPr>
              <a:t>Present to DUAB – March 3, 2026</a:t>
            </a:r>
          </a:p>
          <a:p>
            <a:pPr marL="285750" indent="-285750">
              <a:lnSpc>
                <a:spcPct val="150000"/>
              </a:lnSpc>
              <a:buFont typeface="Arial" panose="020B0604020202020204" pitchFamily="34" charset="0"/>
              <a:buChar char="•"/>
            </a:pPr>
            <a:r>
              <a:rPr lang="en-US" sz="1800" b="1" dirty="0">
                <a:solidFill>
                  <a:srgbClr val="600000"/>
                </a:solidFill>
              </a:rPr>
              <a:t>Will be notified in April 2026 if plan is approved</a:t>
            </a:r>
          </a:p>
          <a:p>
            <a:pPr marL="285750" indent="-285750">
              <a:lnSpc>
                <a:spcPct val="150000"/>
              </a:lnSpc>
              <a:buFont typeface="Arial" panose="020B0604020202020204" pitchFamily="34" charset="0"/>
              <a:buChar char="•"/>
            </a:pPr>
            <a:r>
              <a:rPr lang="en-US" sz="1800" b="1" dirty="0">
                <a:solidFill>
                  <a:srgbClr val="600000"/>
                </a:solidFill>
              </a:rPr>
              <a:t>Will be given time to implement plan – 4-5 year plan</a:t>
            </a:r>
          </a:p>
          <a:p>
            <a:endParaRPr lang="en-US" sz="1800" dirty="0"/>
          </a:p>
          <a:p>
            <a:endParaRPr lang="en-US" dirty="0"/>
          </a:p>
        </p:txBody>
      </p:sp>
    </p:spTree>
    <p:extLst>
      <p:ext uri="{BB962C8B-B14F-4D97-AF65-F5344CB8AC3E}">
        <p14:creationId xmlns:p14="http://schemas.microsoft.com/office/powerpoint/2010/main" val="26924205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5B0F00"/>
        </a:solidFill>
        <a:effectLst/>
      </p:bgPr>
    </p:bg>
    <p:spTree>
      <p:nvGrpSpPr>
        <p:cNvPr id="1" name="Shape 195"/>
        <p:cNvGrpSpPr/>
        <p:nvPr/>
      </p:nvGrpSpPr>
      <p:grpSpPr>
        <a:xfrm>
          <a:off x="0" y="0"/>
          <a:ext cx="0" cy="0"/>
          <a:chOff x="0" y="0"/>
          <a:chExt cx="0" cy="0"/>
        </a:xfrm>
      </p:grpSpPr>
      <p:pic>
        <p:nvPicPr>
          <p:cNvPr id="196" name="Google Shape;196;p25"/>
          <p:cNvPicPr preferRelativeResize="0"/>
          <p:nvPr/>
        </p:nvPicPr>
        <p:blipFill>
          <a:blip r:embed="rId3">
            <a:alphaModFix/>
          </a:blip>
          <a:stretch>
            <a:fillRect/>
          </a:stretch>
        </p:blipFill>
        <p:spPr>
          <a:xfrm>
            <a:off x="2444700" y="162737"/>
            <a:ext cx="4254600" cy="4818038"/>
          </a:xfrm>
          <a:prstGeom prst="rect">
            <a:avLst/>
          </a:prstGeom>
          <a:noFill/>
          <a:ln>
            <a:noFill/>
          </a:ln>
        </p:spPr>
      </p:pic>
      <p:pic>
        <p:nvPicPr>
          <p:cNvPr id="197" name="Google Shape;197;p25" descr="Piece of duct tape sticking a note to the slide"/>
          <p:cNvPicPr preferRelativeResize="0"/>
          <p:nvPr/>
        </p:nvPicPr>
        <p:blipFill rotWithShape="1">
          <a:blip r:embed="rId4">
            <a:alphaModFix/>
          </a:blip>
          <a:srcRect l="9244" t="5926" r="2118" b="10011"/>
          <a:stretch/>
        </p:blipFill>
        <p:spPr>
          <a:xfrm rot="154828">
            <a:off x="3536000" y="147301"/>
            <a:ext cx="2072000" cy="736050"/>
          </a:xfrm>
          <a:prstGeom prst="rect">
            <a:avLst/>
          </a:prstGeom>
          <a:noFill/>
          <a:ln>
            <a:noFill/>
          </a:ln>
        </p:spPr>
      </p:pic>
      <p:sp>
        <p:nvSpPr>
          <p:cNvPr id="198" name="Google Shape;198;p25"/>
          <p:cNvSpPr txBox="1"/>
          <p:nvPr/>
        </p:nvSpPr>
        <p:spPr>
          <a:xfrm>
            <a:off x="2855550" y="687397"/>
            <a:ext cx="3432900"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endParaRPr sz="3000" b="1">
              <a:solidFill>
                <a:schemeClr val="lt2"/>
              </a:solidFill>
              <a:latin typeface="Raleway"/>
              <a:ea typeface="Raleway"/>
              <a:cs typeface="Raleway"/>
              <a:sym typeface="Raleway"/>
            </a:endParaRPr>
          </a:p>
        </p:txBody>
      </p:sp>
      <p:sp>
        <p:nvSpPr>
          <p:cNvPr id="199" name="Google Shape;199;p25"/>
          <p:cNvSpPr txBox="1">
            <a:spLocks noGrp="1"/>
          </p:cNvSpPr>
          <p:nvPr>
            <p:ph type="body" idx="4294967295"/>
          </p:nvPr>
        </p:nvSpPr>
        <p:spPr>
          <a:xfrm rot="21212962">
            <a:off x="2944666" y="929622"/>
            <a:ext cx="3457367" cy="3778555"/>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sz="3600" b="1" dirty="0">
                <a:latin typeface="Permanent Marker" panose="020B0604020202020204" charset="0"/>
                <a:ea typeface="Raleway"/>
                <a:cs typeface="Raleway"/>
                <a:sym typeface="Raleway"/>
              </a:rPr>
              <a:t>Action Plan</a:t>
            </a:r>
          </a:p>
          <a:p>
            <a:pPr marL="0" lvl="0" indent="0" algn="l" rtl="0">
              <a:spcBef>
                <a:spcPts val="0"/>
              </a:spcBef>
              <a:spcAft>
                <a:spcPts val="0"/>
              </a:spcAft>
              <a:buNone/>
            </a:pPr>
            <a:r>
              <a:rPr lang="en-US" sz="3600" b="1" dirty="0">
                <a:latin typeface="Permanent Marker" panose="020B0604020202020204" charset="0"/>
                <a:ea typeface="Raleway"/>
                <a:cs typeface="Raleway"/>
                <a:sym typeface="Raleway"/>
              </a:rPr>
              <a:t>      For </a:t>
            </a:r>
          </a:p>
          <a:p>
            <a:pPr marL="0" lvl="0" indent="0" algn="l" rtl="0">
              <a:spcBef>
                <a:spcPts val="0"/>
              </a:spcBef>
              <a:spcAft>
                <a:spcPts val="0"/>
              </a:spcAft>
              <a:buNone/>
            </a:pPr>
            <a:r>
              <a:rPr lang="en-US" sz="3600" b="1" dirty="0">
                <a:latin typeface="Permanent Marker" panose="020B0604020202020204" charset="0"/>
                <a:ea typeface="Raleway"/>
                <a:cs typeface="Raleway"/>
                <a:sym typeface="Raleway"/>
              </a:rPr>
              <a:t>Right-Sizing</a:t>
            </a:r>
          </a:p>
          <a:p>
            <a:pPr marL="0" lvl="0" indent="0" algn="l" rtl="0">
              <a:spcBef>
                <a:spcPts val="0"/>
              </a:spcBef>
              <a:spcAft>
                <a:spcPts val="0"/>
              </a:spcAft>
              <a:buNone/>
            </a:pPr>
            <a:r>
              <a:rPr lang="en-US" sz="3600" b="1" dirty="0">
                <a:latin typeface="Permanent Marker" panose="020B0604020202020204" charset="0"/>
                <a:ea typeface="Raleway"/>
                <a:cs typeface="Raleway"/>
                <a:sym typeface="Raleway"/>
              </a:rPr>
              <a:t>         </a:t>
            </a:r>
            <a:endParaRPr sz="3600" b="1" dirty="0">
              <a:latin typeface="Permanent Marker" panose="020B0604020202020204" charset="0"/>
              <a:ea typeface="Raleway"/>
              <a:cs typeface="Raleway"/>
              <a:sym typeface="Raleway"/>
            </a:endParaRPr>
          </a:p>
        </p:txBody>
      </p:sp>
    </p:spTree>
    <p:extLst>
      <p:ext uri="{BB962C8B-B14F-4D97-AF65-F5344CB8AC3E}">
        <p14:creationId xmlns:p14="http://schemas.microsoft.com/office/powerpoint/2010/main" val="17148364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dirty="0">
                <a:solidFill>
                  <a:srgbClr val="FFFFFF"/>
                </a:solidFill>
              </a:rPr>
              <a:t>Phase 0 – Steps Already Taken (2025-2026)</a:t>
            </a:r>
            <a:endParaRPr dirty="0">
              <a:solidFill>
                <a:srgbClr val="FFFFFF"/>
              </a:solidFill>
            </a:endParaRPr>
          </a:p>
        </p:txBody>
      </p:sp>
      <p:sp>
        <p:nvSpPr>
          <p:cNvPr id="190" name="Google Shape;190;p24"/>
          <p:cNvSpPr txBox="1">
            <a:spLocks noGrp="1"/>
          </p:cNvSpPr>
          <p:nvPr>
            <p:ph type="body" idx="1"/>
          </p:nvPr>
        </p:nvSpPr>
        <p:spPr>
          <a:xfrm>
            <a:off x="148281" y="1342768"/>
            <a:ext cx="8690919" cy="3644132"/>
          </a:xfrm>
          <a:prstGeom prst="rect">
            <a:avLst/>
          </a:prstGeom>
        </p:spPr>
        <p:txBody>
          <a:bodyPr spcFirstLastPara="1" wrap="square" lIns="91425" tIns="91425" rIns="91425" bIns="91425" anchor="t" anchorCtr="0">
            <a:normAutofit lnSpcReduction="10000"/>
          </a:bodyPr>
          <a:lstStyle/>
          <a:p>
            <a:pPr marL="342900" marR="0" lvl="0" indent="-342900">
              <a:lnSpc>
                <a:spcPct val="107000"/>
              </a:lnSpc>
              <a:spcBef>
                <a:spcPts val="0"/>
              </a:spcBef>
              <a:spcAft>
                <a:spcPts val="0"/>
              </a:spcAft>
              <a:buFont typeface="Symbol" panose="05050102010706020507" pitchFamily="18" charset="2"/>
              <a:buChar char=""/>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Attrition of positions 				</a:t>
            </a:r>
          </a:p>
          <a:p>
            <a:pPr marL="342900" marR="0" lvl="0" indent="-342900">
              <a:lnSpc>
                <a:spcPct val="107000"/>
              </a:lnSpc>
              <a:spcBef>
                <a:spcPts val="0"/>
              </a:spcBef>
              <a:spcAft>
                <a:spcPts val="0"/>
              </a:spcAft>
              <a:buFont typeface="Symbol" panose="05050102010706020507" pitchFamily="18" charset="2"/>
              <a:buChar char=""/>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Wages frozen – Certified Staff effective 2025-2026  		</a:t>
            </a:r>
          </a:p>
          <a:p>
            <a:pPr marL="342900" marR="0" lvl="0" indent="-342900">
              <a:lnSpc>
                <a:spcPct val="107000"/>
              </a:lnSpc>
              <a:spcBef>
                <a:spcPts val="0"/>
              </a:spcBef>
              <a:spcAft>
                <a:spcPts val="0"/>
              </a:spcAft>
              <a:buFont typeface="Symbol" panose="05050102010706020507" pitchFamily="18" charset="2"/>
              <a:buChar char=""/>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Wages frozen – Administration effective 2024-2025 		</a:t>
            </a:r>
          </a:p>
          <a:p>
            <a:pPr marL="342900" marR="0" lvl="0" indent="-342900">
              <a:lnSpc>
                <a:spcPct val="107000"/>
              </a:lnSpc>
              <a:spcBef>
                <a:spcPts val="0"/>
              </a:spcBef>
              <a:spcAft>
                <a:spcPts val="0"/>
              </a:spcAft>
              <a:buFont typeface="Symbol" panose="05050102010706020507" pitchFamily="18" charset="2"/>
              <a:buChar char=""/>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Wages frozen – Noncertified Staff effective 2024-2025      	</a:t>
            </a:r>
          </a:p>
          <a:p>
            <a:pPr marL="342900" marR="0" lvl="0" indent="-342900">
              <a:lnSpc>
                <a:spcPct val="107000"/>
              </a:lnSpc>
              <a:spcBef>
                <a:spcPts val="0"/>
              </a:spcBef>
              <a:spcAft>
                <a:spcPts val="0"/>
              </a:spcAft>
              <a:buFont typeface="Symbol" panose="05050102010706020507" pitchFamily="18" charset="2"/>
              <a:buChar char=""/>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Adjusted mileage reimbursement rate – reduced from 0.79 to 0.40	</a:t>
            </a:r>
          </a:p>
          <a:p>
            <a:pPr marL="342900" marR="0" lvl="0" indent="-342900">
              <a:lnSpc>
                <a:spcPct val="107000"/>
              </a:lnSpc>
              <a:spcBef>
                <a:spcPts val="0"/>
              </a:spcBef>
              <a:spcAft>
                <a:spcPts val="0"/>
              </a:spcAft>
              <a:buFont typeface="Symbol" panose="05050102010706020507" pitchFamily="18" charset="2"/>
              <a:buChar char=""/>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Develop &amp; Promote Virtual School option- increase ADM</a:t>
            </a:r>
          </a:p>
          <a:p>
            <a:pPr marR="0" indent="0">
              <a:lnSpc>
                <a:spcPct val="107000"/>
              </a:lnSpc>
              <a:spcBef>
                <a:spcPts val="0"/>
              </a:spcBef>
              <a:spcAft>
                <a:spcPts val="0"/>
              </a:spcAft>
              <a:buNone/>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	 $7569 per student  x 10 students			</a:t>
            </a:r>
          </a:p>
          <a:p>
            <a:pPr marL="0" marR="0" indent="0">
              <a:lnSpc>
                <a:spcPct val="107000"/>
              </a:lnSpc>
              <a:spcBef>
                <a:spcPts val="0"/>
              </a:spcBef>
              <a:spcAft>
                <a:spcPts val="0"/>
              </a:spcAft>
              <a:buNone/>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 </a:t>
            </a:r>
          </a:p>
          <a:p>
            <a:pPr marL="285750" indent="-285750">
              <a:lnSpc>
                <a:spcPct val="107000"/>
              </a:lnSpc>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Develop Policies for Debt, Investment, Budget (working with CCHA)</a:t>
            </a:r>
          </a:p>
          <a:p>
            <a:pPr marL="285750" indent="-285750">
              <a:lnSpc>
                <a:spcPct val="107000"/>
              </a:lnSpc>
            </a:pPr>
            <a:r>
              <a:rPr lang="en-US" sz="1800" b="1" dirty="0">
                <a:solidFill>
                  <a:srgbClr val="600000"/>
                </a:solidFill>
                <a:latin typeface="Calibri" panose="020F0502020204030204" pitchFamily="34" charset="0"/>
                <a:ea typeface="Calibri" panose="020F0502020204030204" pitchFamily="34" charset="0"/>
                <a:cs typeface="Times New Roman" panose="02020603050405020304" pitchFamily="18" charset="0"/>
              </a:rPr>
              <a:t>Moved from 2-tier Health Insurance plan to 4-tier Health Insurance plan (CBA 2025-2026)</a:t>
            </a:r>
          </a:p>
          <a:p>
            <a:pPr marL="285750" indent="-285750">
              <a:lnSpc>
                <a:spcPct val="107000"/>
              </a:lnSpc>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Reviewed current Contracted Services agreements for cost-efficiency</a:t>
            </a:r>
          </a:p>
          <a:p>
            <a:pPr marL="0" indent="0">
              <a:lnSpc>
                <a:spcPct val="107000"/>
              </a:lnSpc>
              <a:buNone/>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635978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88">
          <a:extLst>
            <a:ext uri="{FF2B5EF4-FFF2-40B4-BE49-F238E27FC236}">
              <a16:creationId xmlns:a16="http://schemas.microsoft.com/office/drawing/2014/main" id="{0935E05D-438C-9F80-808A-0A0033318359}"/>
            </a:ext>
          </a:extLst>
        </p:cNvPr>
        <p:cNvGrpSpPr/>
        <p:nvPr/>
      </p:nvGrpSpPr>
      <p:grpSpPr>
        <a:xfrm>
          <a:off x="0" y="0"/>
          <a:ext cx="0" cy="0"/>
          <a:chOff x="0" y="0"/>
          <a:chExt cx="0" cy="0"/>
        </a:xfrm>
      </p:grpSpPr>
      <p:sp>
        <p:nvSpPr>
          <p:cNvPr id="189" name="Google Shape;189;p24">
            <a:extLst>
              <a:ext uri="{FF2B5EF4-FFF2-40B4-BE49-F238E27FC236}">
                <a16:creationId xmlns:a16="http://schemas.microsoft.com/office/drawing/2014/main" id="{0FB2309A-F0EC-2571-21C4-D585352DC63E}"/>
              </a:ext>
            </a:extLst>
          </p:cNvPr>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dirty="0">
                <a:solidFill>
                  <a:srgbClr val="FFFFFF"/>
                </a:solidFill>
              </a:rPr>
              <a:t>Phase 1 – Steps for 2026-2027</a:t>
            </a:r>
            <a:endParaRPr dirty="0">
              <a:solidFill>
                <a:srgbClr val="FFFFFF"/>
              </a:solidFill>
            </a:endParaRPr>
          </a:p>
        </p:txBody>
      </p:sp>
      <p:sp>
        <p:nvSpPr>
          <p:cNvPr id="190" name="Google Shape;190;p24">
            <a:extLst>
              <a:ext uri="{FF2B5EF4-FFF2-40B4-BE49-F238E27FC236}">
                <a16:creationId xmlns:a16="http://schemas.microsoft.com/office/drawing/2014/main" id="{8CAC7040-2A25-1C1B-E53C-EF3C3FDA5EB3}"/>
              </a:ext>
            </a:extLst>
          </p:cNvPr>
          <p:cNvSpPr txBox="1">
            <a:spLocks noGrp="1"/>
          </p:cNvSpPr>
          <p:nvPr>
            <p:ph type="body" idx="1"/>
          </p:nvPr>
        </p:nvSpPr>
        <p:spPr>
          <a:xfrm>
            <a:off x="311698" y="1505700"/>
            <a:ext cx="7909663" cy="3481200"/>
          </a:xfrm>
          <a:prstGeom prst="rect">
            <a:avLst/>
          </a:prstGeom>
        </p:spPr>
        <p:txBody>
          <a:bodyPr spcFirstLastPara="1" wrap="square" lIns="91425" tIns="91425" rIns="91425" bIns="91425" anchor="t" anchorCtr="0">
            <a:normAutofit/>
          </a:bodyPr>
          <a:lstStyle/>
          <a:p>
            <a:pPr marL="342900" marR="0" lvl="0" indent="-342900">
              <a:lnSpc>
                <a:spcPct val="107000"/>
              </a:lnSpc>
              <a:spcBef>
                <a:spcPts val="0"/>
              </a:spcBef>
              <a:spcAft>
                <a:spcPts val="0"/>
              </a:spcAft>
              <a:buFont typeface="Symbol" panose="05050102010706020507" pitchFamily="18" charset="2"/>
              <a:buChar char=""/>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Early Retirement Incentive</a:t>
            </a:r>
          </a:p>
          <a:p>
            <a:pPr marL="342900" marR="0" lvl="0" indent="-342900">
              <a:lnSpc>
                <a:spcPct val="107000"/>
              </a:lnSpc>
              <a:spcBef>
                <a:spcPts val="0"/>
              </a:spcBef>
              <a:spcAft>
                <a:spcPts val="0"/>
              </a:spcAft>
              <a:buFont typeface="Symbol" panose="05050102010706020507" pitchFamily="18" charset="2"/>
              <a:buChar char=""/>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Reduce Administrative Contracts (Education)			</a:t>
            </a:r>
          </a:p>
          <a:p>
            <a:pPr marL="342900" marR="0" lvl="0" indent="-342900">
              <a:lnSpc>
                <a:spcPct val="107000"/>
              </a:lnSpc>
              <a:spcBef>
                <a:spcPts val="0"/>
              </a:spcBef>
              <a:spcAft>
                <a:spcPts val="0"/>
              </a:spcAft>
              <a:buFont typeface="Symbol" panose="05050102010706020507" pitchFamily="18" charset="2"/>
              <a:buChar char=""/>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Reduce Administrative Contracts (Operations)		</a:t>
            </a:r>
          </a:p>
          <a:p>
            <a:pPr marL="342900" marR="0" lvl="0" indent="-342900">
              <a:lnSpc>
                <a:spcPct val="107000"/>
              </a:lnSpc>
              <a:spcBef>
                <a:spcPts val="0"/>
              </a:spcBef>
              <a:spcAft>
                <a:spcPts val="0"/>
              </a:spcAft>
              <a:buFont typeface="Symbol" panose="05050102010706020507" pitchFamily="18" charset="2"/>
              <a:buChar char=""/>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Attrition of positions 				</a:t>
            </a:r>
          </a:p>
          <a:p>
            <a:pPr marL="342900" marR="0" lvl="0" indent="-342900">
              <a:lnSpc>
                <a:spcPct val="107000"/>
              </a:lnSpc>
              <a:spcBef>
                <a:spcPts val="0"/>
              </a:spcBef>
              <a:spcAft>
                <a:spcPts val="0"/>
              </a:spcAft>
              <a:buFont typeface="Symbol" panose="05050102010706020507" pitchFamily="18" charset="2"/>
              <a:buChar char=""/>
            </a:pPr>
            <a:r>
              <a:rPr lang="en-US" sz="1800" b="1" dirty="0">
                <a:solidFill>
                  <a:srgbClr val="600000"/>
                </a:solidFill>
                <a:latin typeface="Calibri" panose="020F0502020204030204" pitchFamily="34" charset="0"/>
                <a:ea typeface="Calibri" panose="020F0502020204030204" pitchFamily="34" charset="0"/>
                <a:cs typeface="Times New Roman" panose="02020603050405020304" pitchFamily="18" charset="0"/>
              </a:rPr>
              <a:t>Reduce Technology/Software expenses			</a:t>
            </a:r>
          </a:p>
          <a:p>
            <a:pPr marL="342900" marR="0" lvl="0" indent="-342900">
              <a:lnSpc>
                <a:spcPct val="107000"/>
              </a:lnSpc>
              <a:spcBef>
                <a:spcPts val="0"/>
              </a:spcBef>
              <a:spcAft>
                <a:spcPts val="0"/>
              </a:spcAft>
              <a:buFont typeface="Symbol" panose="05050102010706020507" pitchFamily="18" charset="2"/>
              <a:buChar char=""/>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Sale vacant building – </a:t>
            </a:r>
            <a:r>
              <a:rPr lang="en-US" sz="1800" b="1" dirty="0" err="1">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Otwell</a:t>
            </a: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nSpc>
                <a:spcPct val="107000"/>
              </a:lnSpc>
              <a:spcBef>
                <a:spcPts val="0"/>
              </a:spcBef>
              <a:spcAft>
                <a:spcPts val="0"/>
              </a:spcAft>
              <a:buNone/>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b="1" dirty="0">
              <a:solidFill>
                <a:srgbClr val="600000"/>
              </a:solidFill>
            </a:endParaRPr>
          </a:p>
          <a:p>
            <a:pPr marL="342900" marR="0" lvl="0" indent="-342900">
              <a:lnSpc>
                <a:spcPct val="107000"/>
              </a:lnSpc>
              <a:spcBef>
                <a:spcPts val="0"/>
              </a:spcBef>
              <a:spcAft>
                <a:spcPts val="0"/>
              </a:spcAft>
              <a:buFont typeface="Symbol" panose="05050102010706020507" pitchFamily="18" charset="2"/>
              <a:buChar char=""/>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Consider Referendum Options – Fall 2026			</a:t>
            </a:r>
          </a:p>
          <a:p>
            <a:pPr marL="342900" marR="0" lvl="0" indent="-342900">
              <a:lnSpc>
                <a:spcPct val="107000"/>
              </a:lnSpc>
              <a:spcBef>
                <a:spcPts val="0"/>
              </a:spcBef>
              <a:spcAft>
                <a:spcPts val="0"/>
              </a:spcAft>
              <a:buFont typeface="Symbol" panose="05050102010706020507" pitchFamily="18" charset="2"/>
              <a:buChar char=""/>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Develop &amp; Implement Marketing Plan- increase ADM </a:t>
            </a:r>
          </a:p>
          <a:p>
            <a:pPr marL="603250" marR="0" indent="0">
              <a:lnSpc>
                <a:spcPct val="107000"/>
              </a:lnSpc>
              <a:spcBef>
                <a:spcPts val="0"/>
              </a:spcBef>
              <a:spcAft>
                <a:spcPts val="0"/>
              </a:spcAft>
              <a:buNone/>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	Est  $7967 per student x 10 students				</a:t>
            </a:r>
          </a:p>
          <a:p>
            <a:pPr marL="133350" lvl="0" indent="0" algn="l" rtl="0">
              <a:spcBef>
                <a:spcPts val="0"/>
              </a:spcBef>
              <a:spcAft>
                <a:spcPts val="0"/>
              </a:spcAft>
              <a:buClr>
                <a:srgbClr val="5B0F00"/>
              </a:buClr>
              <a:buSzPts val="1500"/>
              <a:buNone/>
            </a:pPr>
            <a:endParaRPr lang="en" sz="1500" b="1" dirty="0">
              <a:solidFill>
                <a:srgbClr val="5B0F00"/>
              </a:solidFill>
            </a:endParaRPr>
          </a:p>
        </p:txBody>
      </p:sp>
    </p:spTree>
    <p:extLst>
      <p:ext uri="{BB962C8B-B14F-4D97-AF65-F5344CB8AC3E}">
        <p14:creationId xmlns:p14="http://schemas.microsoft.com/office/powerpoint/2010/main" val="39893016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88">
          <a:extLst>
            <a:ext uri="{FF2B5EF4-FFF2-40B4-BE49-F238E27FC236}">
              <a16:creationId xmlns:a16="http://schemas.microsoft.com/office/drawing/2014/main" id="{0935E05D-438C-9F80-808A-0A0033318359}"/>
            </a:ext>
          </a:extLst>
        </p:cNvPr>
        <p:cNvGrpSpPr/>
        <p:nvPr/>
      </p:nvGrpSpPr>
      <p:grpSpPr>
        <a:xfrm>
          <a:off x="0" y="0"/>
          <a:ext cx="0" cy="0"/>
          <a:chOff x="0" y="0"/>
          <a:chExt cx="0" cy="0"/>
        </a:xfrm>
      </p:grpSpPr>
      <p:sp>
        <p:nvSpPr>
          <p:cNvPr id="189" name="Google Shape;189;p24">
            <a:extLst>
              <a:ext uri="{FF2B5EF4-FFF2-40B4-BE49-F238E27FC236}">
                <a16:creationId xmlns:a16="http://schemas.microsoft.com/office/drawing/2014/main" id="{0FB2309A-F0EC-2571-21C4-D585352DC63E}"/>
              </a:ext>
            </a:extLst>
          </p:cNvPr>
          <p:cNvSpPr txBox="1">
            <a:spLocks noGrp="1"/>
          </p:cNvSpPr>
          <p:nvPr>
            <p:ph type="title"/>
          </p:nvPr>
        </p:nvSpPr>
        <p:spPr>
          <a:xfrm>
            <a:off x="25" y="0"/>
            <a:ext cx="9144000" cy="1280400"/>
          </a:xfrm>
          <a:prstGeom prst="rect">
            <a:avLst/>
          </a:prstGeom>
          <a:solidFill>
            <a:srgbClr val="5B0F00"/>
          </a:solidFill>
        </p:spPr>
        <p:txBody>
          <a:bodyPr spcFirstLastPara="1" wrap="square" lIns="91425" tIns="91425" rIns="91425" bIns="91425" anchor="ctr" anchorCtr="0">
            <a:normAutofit/>
          </a:bodyPr>
          <a:lstStyle/>
          <a:p>
            <a:pPr marL="0" lvl="0" indent="0" algn="ctr" rtl="0">
              <a:spcBef>
                <a:spcPts val="0"/>
              </a:spcBef>
              <a:spcAft>
                <a:spcPts val="0"/>
              </a:spcAft>
              <a:buNone/>
            </a:pPr>
            <a:r>
              <a:rPr lang="en" dirty="0">
                <a:solidFill>
                  <a:srgbClr val="FFFFFF"/>
                </a:solidFill>
              </a:rPr>
              <a:t>Phase 1 – Steps for 2026-2027</a:t>
            </a:r>
            <a:endParaRPr dirty="0">
              <a:solidFill>
                <a:srgbClr val="FFFFFF"/>
              </a:solidFill>
            </a:endParaRPr>
          </a:p>
        </p:txBody>
      </p:sp>
      <p:sp>
        <p:nvSpPr>
          <p:cNvPr id="190" name="Google Shape;190;p24">
            <a:extLst>
              <a:ext uri="{FF2B5EF4-FFF2-40B4-BE49-F238E27FC236}">
                <a16:creationId xmlns:a16="http://schemas.microsoft.com/office/drawing/2014/main" id="{8CAC7040-2A25-1C1B-E53C-EF3C3FDA5EB3}"/>
              </a:ext>
            </a:extLst>
          </p:cNvPr>
          <p:cNvSpPr txBox="1">
            <a:spLocks noGrp="1"/>
          </p:cNvSpPr>
          <p:nvPr>
            <p:ph type="body" idx="1"/>
          </p:nvPr>
        </p:nvSpPr>
        <p:spPr>
          <a:xfrm>
            <a:off x="311699" y="1505700"/>
            <a:ext cx="7621339" cy="3481200"/>
          </a:xfrm>
          <a:prstGeom prst="rect">
            <a:avLst/>
          </a:prstGeom>
        </p:spPr>
        <p:txBody>
          <a:bodyPr spcFirstLastPara="1" wrap="square" lIns="91425" tIns="91425" rIns="91425" bIns="91425" anchor="t" anchorCtr="0">
            <a:normAutofit fontScale="92500" lnSpcReduction="10000"/>
          </a:bodyPr>
          <a:lstStyle/>
          <a:p>
            <a:pPr marL="133350" lvl="0" indent="0" algn="l" rtl="0">
              <a:spcBef>
                <a:spcPts val="0"/>
              </a:spcBef>
              <a:spcAft>
                <a:spcPts val="0"/>
              </a:spcAft>
              <a:buClr>
                <a:srgbClr val="5B0F00"/>
              </a:buClr>
              <a:buSzPts val="1500"/>
              <a:buNone/>
            </a:pPr>
            <a:endParaRPr lang="en" sz="1500" b="1" u="sng" dirty="0">
              <a:solidFill>
                <a:srgbClr val="5B0F00"/>
              </a:solidFill>
            </a:endParaRPr>
          </a:p>
          <a:p>
            <a:pPr marL="342900" indent="-342900">
              <a:lnSpc>
                <a:spcPct val="150000"/>
              </a:lnSpc>
              <a:buFont typeface="Symbol" panose="05050102010706020507" pitchFamily="18" charset="2"/>
              <a:buChar char=""/>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Reduce Extended Contracts (defined in CBA)			</a:t>
            </a:r>
          </a:p>
          <a:p>
            <a:pPr marL="342900" marR="0" lvl="0" indent="-342900">
              <a:lnSpc>
                <a:spcPct val="150000"/>
              </a:lnSpc>
              <a:spcBef>
                <a:spcPts val="0"/>
              </a:spcBef>
              <a:spcAft>
                <a:spcPts val="0"/>
              </a:spcAft>
              <a:buFont typeface="Symbol" panose="05050102010706020507" pitchFamily="18" charset="2"/>
              <a:buChar char=""/>
            </a:pPr>
            <a:r>
              <a:rPr lang="en-US" sz="1800" b="1" dirty="0">
                <a:solidFill>
                  <a:srgbClr val="600000"/>
                </a:solidFill>
                <a:latin typeface="Calibri" panose="020F0502020204030204" pitchFamily="34" charset="0"/>
                <a:ea typeface="Calibri" panose="020F0502020204030204" pitchFamily="34" charset="0"/>
                <a:cs typeface="Times New Roman" panose="02020603050405020304" pitchFamily="18" charset="0"/>
              </a:rPr>
              <a:t>Suspend 3% TRF/PERF employer contribution (defined in CBA)	</a:t>
            </a:r>
            <a:endPar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Suspend 401(a) contributions	 (defined in CBA)		</a:t>
            </a:r>
          </a:p>
          <a:p>
            <a:pPr marL="342900" marR="0" lvl="0" indent="-342900">
              <a:lnSpc>
                <a:spcPct val="150000"/>
              </a:lnSpc>
              <a:spcBef>
                <a:spcPts val="0"/>
              </a:spcBef>
              <a:spcAft>
                <a:spcPts val="0"/>
              </a:spcAft>
              <a:buFont typeface="Symbol" panose="05050102010706020507" pitchFamily="18" charset="2"/>
              <a:buChar char=""/>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Suspend VEBA contributions	(defined in CBA)		</a:t>
            </a:r>
          </a:p>
          <a:p>
            <a:pPr marL="342900" marR="0" lvl="0" indent="-342900">
              <a:lnSpc>
                <a:spcPct val="150000"/>
              </a:lnSpc>
              <a:spcBef>
                <a:spcPts val="0"/>
              </a:spcBef>
              <a:spcAft>
                <a:spcPts val="0"/>
              </a:spcAft>
              <a:buFont typeface="Symbol" panose="05050102010706020507" pitchFamily="18" charset="2"/>
              <a:buChar char=""/>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Adjust Health Insurance Premiums - 5% to 2% (defined in CBA)   	</a:t>
            </a:r>
          </a:p>
          <a:p>
            <a:pPr marL="342900" marR="0" lvl="0" indent="-342900">
              <a:lnSpc>
                <a:spcPct val="150000"/>
              </a:lnSpc>
              <a:spcBef>
                <a:spcPts val="0"/>
              </a:spcBef>
              <a:spcAft>
                <a:spcPts val="0"/>
              </a:spcAft>
              <a:buFont typeface="Symbol" panose="05050102010706020507" pitchFamily="18" charset="2"/>
              <a:buChar char=""/>
            </a:pPr>
            <a:r>
              <a:rPr lang="en-US" sz="18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rPr>
              <a:t>Ensure self-insurance fund balance is sufficient</a:t>
            </a:r>
          </a:p>
          <a:p>
            <a:pPr marL="342900" marR="0" lvl="0" indent="-342900">
              <a:lnSpc>
                <a:spcPct val="150000"/>
              </a:lnSpc>
              <a:spcBef>
                <a:spcPts val="0"/>
              </a:spcBef>
              <a:spcAft>
                <a:spcPts val="0"/>
              </a:spcAft>
              <a:buFont typeface="Symbol" panose="05050102010706020507" pitchFamily="18" charset="2"/>
              <a:buChar char=""/>
            </a:pPr>
            <a:endParaRPr lang="en-US" sz="14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endParaRPr>
          </a:p>
          <a:p>
            <a:pPr marL="146050" marR="0" indent="0">
              <a:lnSpc>
                <a:spcPct val="150000"/>
              </a:lnSpc>
              <a:spcBef>
                <a:spcPts val="0"/>
              </a:spcBef>
              <a:spcAft>
                <a:spcPts val="0"/>
              </a:spcAft>
              <a:buNone/>
            </a:pPr>
            <a:endParaRPr lang="en-US" sz="1500" b="1" dirty="0">
              <a:solidFill>
                <a:srgbClr val="6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50000"/>
              </a:lnSpc>
              <a:spcBef>
                <a:spcPts val="0"/>
              </a:spcBef>
              <a:spcAft>
                <a:spcPts val="0"/>
              </a:spcAft>
              <a:buNone/>
            </a:pPr>
            <a:r>
              <a:rPr lang="en-US" sz="1500" b="1" dirty="0">
                <a:solidFill>
                  <a:srgbClr val="660033"/>
                </a:solidFill>
                <a:effectLst/>
                <a:latin typeface="Calibri" panose="020F0502020204030204" pitchFamily="34" charset="0"/>
                <a:ea typeface="Calibri" panose="020F0502020204030204" pitchFamily="34" charset="0"/>
                <a:cs typeface="Times New Roman" panose="02020603050405020304" pitchFamily="18" charset="0"/>
              </a:rPr>
              <a:t> </a:t>
            </a:r>
          </a:p>
          <a:p>
            <a:pPr marL="457200" lvl="0" indent="-323850" algn="l" rtl="0">
              <a:spcBef>
                <a:spcPts val="0"/>
              </a:spcBef>
              <a:spcAft>
                <a:spcPts val="0"/>
              </a:spcAft>
              <a:buClr>
                <a:srgbClr val="5B0F00"/>
              </a:buClr>
              <a:buSzPts val="1500"/>
              <a:buChar char="●"/>
            </a:pPr>
            <a:endParaRPr lang="en" sz="1500" b="1" dirty="0">
              <a:solidFill>
                <a:srgbClr val="5B0F00"/>
              </a:solidFill>
            </a:endParaRPr>
          </a:p>
        </p:txBody>
      </p:sp>
    </p:spTree>
    <p:extLst>
      <p:ext uri="{BB962C8B-B14F-4D97-AF65-F5344CB8AC3E}">
        <p14:creationId xmlns:p14="http://schemas.microsoft.com/office/powerpoint/2010/main" val="11112987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5B0F00"/>
        </a:solidFill>
        <a:effectLst/>
      </p:bgPr>
    </p:bg>
    <p:spTree>
      <p:nvGrpSpPr>
        <p:cNvPr id="1" name="Shape 195"/>
        <p:cNvGrpSpPr/>
        <p:nvPr/>
      </p:nvGrpSpPr>
      <p:grpSpPr>
        <a:xfrm>
          <a:off x="0" y="0"/>
          <a:ext cx="0" cy="0"/>
          <a:chOff x="0" y="0"/>
          <a:chExt cx="0" cy="0"/>
        </a:xfrm>
      </p:grpSpPr>
      <p:pic>
        <p:nvPicPr>
          <p:cNvPr id="196" name="Google Shape;196;p25"/>
          <p:cNvPicPr preferRelativeResize="0"/>
          <p:nvPr/>
        </p:nvPicPr>
        <p:blipFill>
          <a:blip r:embed="rId3">
            <a:alphaModFix/>
          </a:blip>
          <a:stretch>
            <a:fillRect/>
          </a:stretch>
        </p:blipFill>
        <p:spPr>
          <a:xfrm>
            <a:off x="2444700" y="162737"/>
            <a:ext cx="4254600" cy="4818038"/>
          </a:xfrm>
          <a:prstGeom prst="rect">
            <a:avLst/>
          </a:prstGeom>
          <a:noFill/>
          <a:ln>
            <a:noFill/>
          </a:ln>
        </p:spPr>
      </p:pic>
      <p:pic>
        <p:nvPicPr>
          <p:cNvPr id="197" name="Google Shape;197;p25" descr="Piece of duct tape sticking a note to the slide"/>
          <p:cNvPicPr preferRelativeResize="0"/>
          <p:nvPr/>
        </p:nvPicPr>
        <p:blipFill rotWithShape="1">
          <a:blip r:embed="rId4">
            <a:alphaModFix/>
          </a:blip>
          <a:srcRect l="9244" t="5926" r="2118" b="10011"/>
          <a:stretch/>
        </p:blipFill>
        <p:spPr>
          <a:xfrm rot="154828">
            <a:off x="3536000" y="147301"/>
            <a:ext cx="2072000" cy="736050"/>
          </a:xfrm>
          <a:prstGeom prst="rect">
            <a:avLst/>
          </a:prstGeom>
          <a:noFill/>
          <a:ln>
            <a:noFill/>
          </a:ln>
        </p:spPr>
      </p:pic>
      <p:sp>
        <p:nvSpPr>
          <p:cNvPr id="198" name="Google Shape;198;p25"/>
          <p:cNvSpPr txBox="1"/>
          <p:nvPr/>
        </p:nvSpPr>
        <p:spPr>
          <a:xfrm rot="20489995">
            <a:off x="3234111" y="1918666"/>
            <a:ext cx="3432900"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US" sz="3000" b="1" dirty="0">
                <a:solidFill>
                  <a:schemeClr val="lt2"/>
                </a:solidFill>
                <a:latin typeface="Permanent Marker" panose="020B0604020202020204" charset="0"/>
                <a:ea typeface="Raleway"/>
                <a:cs typeface="Raleway"/>
                <a:sym typeface="Raleway"/>
              </a:rPr>
              <a:t>Questions?</a:t>
            </a:r>
            <a:endParaRPr sz="3000" b="1" dirty="0">
              <a:solidFill>
                <a:schemeClr val="lt2"/>
              </a:solidFill>
              <a:latin typeface="Permanent Marker" panose="020B0604020202020204" charset="0"/>
              <a:ea typeface="Raleway"/>
              <a:cs typeface="Raleway"/>
              <a:sym typeface="Raleway"/>
            </a:endParaRPr>
          </a:p>
        </p:txBody>
      </p:sp>
      <p:sp>
        <p:nvSpPr>
          <p:cNvPr id="199" name="Google Shape;199;p25"/>
          <p:cNvSpPr txBox="1">
            <a:spLocks noGrp="1"/>
          </p:cNvSpPr>
          <p:nvPr>
            <p:ph type="body" idx="4294967295"/>
          </p:nvPr>
        </p:nvSpPr>
        <p:spPr>
          <a:xfrm>
            <a:off x="2970392" y="1031105"/>
            <a:ext cx="3432243" cy="3327812"/>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lang="en-US" sz="1200" b="1" dirty="0">
              <a:latin typeface="Raleway"/>
              <a:ea typeface="Raleway"/>
              <a:cs typeface="Raleway"/>
              <a:sym typeface="Raleway"/>
            </a:endParaRPr>
          </a:p>
          <a:p>
            <a:pPr marL="0" lvl="0" indent="0" algn="l" rtl="0">
              <a:spcBef>
                <a:spcPts val="0"/>
              </a:spcBef>
              <a:spcAft>
                <a:spcPts val="0"/>
              </a:spcAft>
              <a:buNone/>
            </a:pPr>
            <a:endParaRPr lang="en-US" sz="1200" b="1" dirty="0">
              <a:latin typeface="Raleway"/>
              <a:ea typeface="Raleway"/>
              <a:cs typeface="Raleway"/>
              <a:sym typeface="Raleway"/>
            </a:endParaRPr>
          </a:p>
          <a:p>
            <a:pPr marL="0" lvl="0" indent="0" algn="l" rtl="0">
              <a:spcBef>
                <a:spcPts val="0"/>
              </a:spcBef>
              <a:spcAft>
                <a:spcPts val="0"/>
              </a:spcAft>
              <a:buNone/>
            </a:pPr>
            <a:endParaRPr lang="en-US" sz="1200" b="1" dirty="0">
              <a:latin typeface="Raleway"/>
              <a:ea typeface="Raleway"/>
              <a:cs typeface="Raleway"/>
              <a:sym typeface="Raleway"/>
            </a:endParaRPr>
          </a:p>
          <a:p>
            <a:pPr marL="0" lvl="0" indent="0" algn="l" rtl="0">
              <a:spcBef>
                <a:spcPts val="0"/>
              </a:spcBef>
              <a:spcAft>
                <a:spcPts val="0"/>
              </a:spcAft>
              <a:buNone/>
            </a:pPr>
            <a:endParaRPr lang="en-US" sz="1200" b="1" dirty="0">
              <a:latin typeface="Raleway"/>
              <a:ea typeface="Raleway"/>
              <a:cs typeface="Raleway"/>
              <a:sym typeface="Raleway"/>
            </a:endParaRPr>
          </a:p>
          <a:p>
            <a:pPr marL="0" lvl="0" indent="0" algn="l" rtl="0">
              <a:spcBef>
                <a:spcPts val="0"/>
              </a:spcBef>
              <a:spcAft>
                <a:spcPts val="0"/>
              </a:spcAft>
              <a:buNone/>
            </a:pPr>
            <a:endParaRPr lang="en-US" sz="1200" b="1" dirty="0">
              <a:latin typeface="Raleway"/>
              <a:ea typeface="Raleway"/>
              <a:cs typeface="Raleway"/>
              <a:sym typeface="Raleway"/>
            </a:endParaRPr>
          </a:p>
          <a:p>
            <a:pPr marL="0" lvl="0" indent="0" algn="l" rtl="0">
              <a:spcBef>
                <a:spcPts val="0"/>
              </a:spcBef>
              <a:spcAft>
                <a:spcPts val="0"/>
              </a:spcAft>
              <a:buNone/>
            </a:pPr>
            <a:endParaRPr lang="en-US" sz="1200" b="1" dirty="0">
              <a:latin typeface="Raleway"/>
              <a:ea typeface="Raleway"/>
              <a:cs typeface="Raleway"/>
              <a:sym typeface="Raleway"/>
            </a:endParaRPr>
          </a:p>
          <a:p>
            <a:pPr marL="0" lvl="0" indent="0" algn="l" rtl="0">
              <a:spcBef>
                <a:spcPts val="0"/>
              </a:spcBef>
              <a:spcAft>
                <a:spcPts val="0"/>
              </a:spcAft>
              <a:buNone/>
            </a:pPr>
            <a:endParaRPr sz="1200" b="1" dirty="0">
              <a:latin typeface="Raleway"/>
              <a:ea typeface="Raleway"/>
              <a:cs typeface="Raleway"/>
              <a:sym typeface="Raleway"/>
            </a:endParaRPr>
          </a:p>
        </p:txBody>
      </p:sp>
    </p:spTree>
    <p:extLst>
      <p:ext uri="{BB962C8B-B14F-4D97-AF65-F5344CB8AC3E}">
        <p14:creationId xmlns:p14="http://schemas.microsoft.com/office/powerpoint/2010/main" val="18603125"/>
      </p:ext>
    </p:extLst>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12625</TotalTime>
  <Words>2113</Words>
  <Application>Microsoft Office PowerPoint</Application>
  <PresentationFormat>On-screen Show (16:9)</PresentationFormat>
  <Paragraphs>371</Paragraphs>
  <Slides>39</Slides>
  <Notes>39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39</vt:i4>
      </vt:variant>
    </vt:vector>
  </HeadingPairs>
  <TitlesOfParts>
    <vt:vector size="50" baseType="lpstr">
      <vt:lpstr>Merriweather</vt:lpstr>
      <vt:lpstr>Symbol</vt:lpstr>
      <vt:lpstr>Calibri</vt:lpstr>
      <vt:lpstr>Raleway</vt:lpstr>
      <vt:lpstr>Wingdings</vt:lpstr>
      <vt:lpstr>Roboto</vt:lpstr>
      <vt:lpstr>Arial Narrow</vt:lpstr>
      <vt:lpstr>Arial </vt:lpstr>
      <vt:lpstr>Arial</vt:lpstr>
      <vt:lpstr>Permanent Marker</vt:lpstr>
      <vt:lpstr>Paradigm</vt:lpstr>
      <vt:lpstr>Pike County School Corporation  March 2026</vt:lpstr>
      <vt:lpstr>PowerPoint Presentation</vt:lpstr>
      <vt:lpstr>Pike County, Indiana</vt:lpstr>
      <vt:lpstr>Pike County School Corporation</vt:lpstr>
      <vt:lpstr>Pike County School Corporation</vt:lpstr>
      <vt:lpstr>Transportation</vt:lpstr>
      <vt:lpstr>PowerPoint Presentation</vt:lpstr>
      <vt:lpstr>Enrollment Data</vt:lpstr>
      <vt:lpstr>Out-of-County Transfer Data</vt:lpstr>
      <vt:lpstr>Transfers to Adjacent School Districts</vt:lpstr>
      <vt:lpstr>PowerPoint Presentation</vt:lpstr>
      <vt:lpstr>Facility Needs</vt:lpstr>
      <vt:lpstr>Facility Needs</vt:lpstr>
      <vt:lpstr>Facility Needs</vt:lpstr>
      <vt:lpstr>Priority Facility Needs</vt:lpstr>
      <vt:lpstr>PowerPoint Presentation</vt:lpstr>
      <vt:lpstr>Financial Information</vt:lpstr>
      <vt:lpstr>Budget Information</vt:lpstr>
      <vt:lpstr>Budget Information</vt:lpstr>
      <vt:lpstr>Budget Information – State Tuition</vt:lpstr>
      <vt:lpstr>SEA 1 (2025)   Implications for Schools</vt:lpstr>
      <vt:lpstr>SEA 1 (2025) -  Implications for Schools</vt:lpstr>
      <vt:lpstr>SEA 1 (2025) – Implications for Schools</vt:lpstr>
      <vt:lpstr>SEA 1 (2025) – Implications for PCSC</vt:lpstr>
      <vt:lpstr>Budget Information –TIF</vt:lpstr>
      <vt:lpstr>Distressed Unit Appeal Board (DUAB)</vt:lpstr>
      <vt:lpstr>DUAB Fiscal Indicators – Basic Information</vt:lpstr>
      <vt:lpstr>DUAB Fiscal Indicators - ADM</vt:lpstr>
      <vt:lpstr>DUAB Fiscal Indicators – Fund Balances</vt:lpstr>
      <vt:lpstr>DUAB Fiscal Indicators – Annual Deficit/Surplus</vt:lpstr>
      <vt:lpstr>DUAB Fiscal Indicators – Fund Balance as % of Expenditures</vt:lpstr>
      <vt:lpstr>DUAB Fiscal Indicators – Revenue by Type</vt:lpstr>
      <vt:lpstr>DUAB Fiscal Indicators – Operating Referendum</vt:lpstr>
      <vt:lpstr>DUAB Corrective Action Plan</vt:lpstr>
      <vt:lpstr>PowerPoint Presentation</vt:lpstr>
      <vt:lpstr>Phase 0 – Steps Already Taken (2025-2026)</vt:lpstr>
      <vt:lpstr>Phase 1 – Steps for 2026-2027</vt:lpstr>
      <vt:lpstr>Phase 1 – Steps for 2026-2027</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PCSC Planning Session May 2023</dc:title>
  <dc:creator>suzanneblake</dc:creator>
  <cp:lastModifiedBy>suzanneblake</cp:lastModifiedBy>
  <cp:revision>169</cp:revision>
  <cp:lastPrinted>2026-03-09T14:23:57Z</cp:lastPrinted>
  <dcterms:modified xsi:type="dcterms:W3CDTF">2026-03-09T14:52:52Z</dcterms:modified>
</cp:coreProperties>
</file>