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handoutMasterIdLst>
    <p:handoutMasterId r:id="rId21"/>
  </p:handoutMasterIdLst>
  <p:sldIdLst>
    <p:sldId id="256" r:id="rId2"/>
    <p:sldId id="288" r:id="rId3"/>
    <p:sldId id="331" r:id="rId4"/>
    <p:sldId id="301" r:id="rId5"/>
    <p:sldId id="323" r:id="rId6"/>
    <p:sldId id="268" r:id="rId7"/>
    <p:sldId id="340" r:id="rId8"/>
    <p:sldId id="328" r:id="rId9"/>
    <p:sldId id="315" r:id="rId10"/>
    <p:sldId id="314" r:id="rId11"/>
    <p:sldId id="325" r:id="rId12"/>
    <p:sldId id="284" r:id="rId13"/>
    <p:sldId id="348" r:id="rId14"/>
    <p:sldId id="333" r:id="rId15"/>
    <p:sldId id="350" r:id="rId16"/>
    <p:sldId id="349" r:id="rId17"/>
    <p:sldId id="347" r:id="rId18"/>
    <p:sldId id="282" r:id="rId19"/>
  </p:sldIdLst>
  <p:sldSz cx="9144000" cy="5143500" type="screen16x9"/>
  <p:notesSz cx="7010400" cy="9296400"/>
  <p:embeddedFontLst>
    <p:embeddedFont>
      <p:font typeface="Arial Narrow" panose="020B0606020202030204" pitchFamily="34" charset="0"/>
      <p:regular r:id="rId22"/>
      <p:bold r:id="rId23"/>
      <p:italic r:id="rId24"/>
      <p:boldItalic r:id="rId25"/>
    </p:embeddedFont>
    <p:embeddedFont>
      <p:font typeface="Merriweather" panose="00000500000000000000" pitchFamily="2" charset="0"/>
      <p:regular r:id="rId26"/>
      <p:bold r:id="rId27"/>
      <p:italic r:id="rId28"/>
      <p:boldItalic r:id="rId29"/>
    </p:embeddedFont>
    <p:embeddedFont>
      <p:font typeface="Permanent Marker" panose="020B0604020202020204" charset="0"/>
      <p:regular r:id="rId30"/>
    </p:embeddedFont>
    <p:embeddedFont>
      <p:font typeface="Raleway" pitchFamily="2" charset="0"/>
      <p:regular r:id="rId31"/>
      <p:bold r:id="rId32"/>
      <p:italic r:id="rId33"/>
      <p:boldItalic r:id="rId34"/>
    </p:embeddedFont>
    <p:embeddedFont>
      <p:font typeface="Roboto" panose="02000000000000000000" pitchFamily="2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zanneblake" initials="s" lastIdx="2" clrIdx="0">
    <p:extLst>
      <p:ext uri="{19B8F6BF-5375-455C-9EA6-DF929625EA0E}">
        <p15:presenceInfo xmlns:p15="http://schemas.microsoft.com/office/powerpoint/2012/main" userId="S-1-5-21-1480115782-2586463595-3365633577-1950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60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13" autoAdjust="0"/>
    <p:restoredTop sz="86293" autoAdjust="0"/>
  </p:normalViewPr>
  <p:slideViewPr>
    <p:cSldViewPr snapToGrid="0">
      <p:cViewPr varScale="1">
        <p:scale>
          <a:sx n="96" d="100"/>
          <a:sy n="96" d="100"/>
        </p:scale>
        <p:origin x="90" y="6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commentAuthors" Target="commentAuthors.xml"/><Relationship Id="rId21" Type="http://schemas.openxmlformats.org/officeDocument/2006/relationships/handoutMaster" Target="handoutMasters/handoutMaster1.xml"/><Relationship Id="rId34" Type="http://schemas.openxmlformats.org/officeDocument/2006/relationships/font" Target="fonts/font13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blak\Downloads\5%20year%20Budget%20%20%20Information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6-year Budget Comparison by Fund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23986487170301"/>
          <c:y val="0.1635025640367031"/>
          <c:w val="0.80647182769320447"/>
          <c:h val="0.6816293685023964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Sheet2!$A$4</c:f>
              <c:strCache>
                <c:ptCount val="1"/>
                <c:pt idx="0">
                  <c:v>Education</c:v>
                </c:pt>
              </c:strCache>
            </c:strRef>
          </c:tx>
          <c:spPr>
            <a:solidFill>
              <a:schemeClr val="accent1">
                <a:lumMod val="75000"/>
                <a:lumOff val="25000"/>
              </a:schemeClr>
            </a:solidFill>
            <a:ln>
              <a:solidFill>
                <a:srgbClr val="0070C0"/>
              </a:solidFill>
            </a:ln>
            <a:effectLst/>
          </c:spPr>
          <c:invertIfNegative val="0"/>
          <c:cat>
            <c:numRef>
              <c:f>Sheet2!$B$2:$F$2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Sheet2!$B$4:$F$4</c:f>
              <c:numCache>
                <c:formatCode>"$"#,##0</c:formatCode>
                <c:ptCount val="5"/>
                <c:pt idx="0">
                  <c:v>13112600</c:v>
                </c:pt>
                <c:pt idx="1">
                  <c:v>12705591</c:v>
                </c:pt>
                <c:pt idx="2">
                  <c:v>12863800</c:v>
                </c:pt>
                <c:pt idx="3">
                  <c:v>15121716</c:v>
                </c:pt>
                <c:pt idx="4">
                  <c:v>12420747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49-45BD-9F98-36ADC90D6FAC}"/>
            </c:ext>
          </c:extLst>
        </c:ser>
        <c:ser>
          <c:idx val="1"/>
          <c:order val="1"/>
          <c:tx>
            <c:strRef>
              <c:f>Sheet2!$A$5</c:f>
              <c:strCache>
                <c:ptCount val="1"/>
                <c:pt idx="0">
                  <c:v>Debt Service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numRef>
              <c:f>Sheet2!$B$2:$F$2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Sheet2!$B$5:$F$5</c:f>
              <c:numCache>
                <c:formatCode>"$"#,##0</c:formatCode>
                <c:ptCount val="5"/>
                <c:pt idx="0">
                  <c:v>1728224</c:v>
                </c:pt>
                <c:pt idx="1">
                  <c:v>1728503</c:v>
                </c:pt>
                <c:pt idx="2">
                  <c:v>1700650</c:v>
                </c:pt>
                <c:pt idx="3">
                  <c:v>1994525</c:v>
                </c:pt>
                <c:pt idx="4">
                  <c:v>2051650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49-45BD-9F98-36ADC90D6FAC}"/>
            </c:ext>
          </c:extLst>
        </c:ser>
        <c:ser>
          <c:idx val="2"/>
          <c:order val="2"/>
          <c:tx>
            <c:strRef>
              <c:f>Sheet2!$A$6</c:f>
              <c:strCache>
                <c:ptCount val="1"/>
                <c:pt idx="0">
                  <c:v>Operations</c:v>
                </c:pt>
              </c:strCache>
            </c:strRef>
          </c:tx>
          <c:spPr>
            <a:solidFill>
              <a:srgbClr val="FF6600">
                <a:alpha val="74902"/>
              </a:srgbClr>
            </a:solidFill>
            <a:ln>
              <a:noFill/>
            </a:ln>
            <a:effectLst/>
          </c:spPr>
          <c:invertIfNegative val="0"/>
          <c:cat>
            <c:numRef>
              <c:f>Sheet2!$B$2:$F$2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Sheet2!$B$6:$F$6</c:f>
              <c:numCache>
                <c:formatCode>"$"#,##0</c:formatCode>
                <c:ptCount val="5"/>
                <c:pt idx="0">
                  <c:v>6767222</c:v>
                </c:pt>
                <c:pt idx="1">
                  <c:v>6946853</c:v>
                </c:pt>
                <c:pt idx="2">
                  <c:v>7213108</c:v>
                </c:pt>
                <c:pt idx="3">
                  <c:v>7509430</c:v>
                </c:pt>
                <c:pt idx="4">
                  <c:v>7966465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49-45BD-9F98-36ADC90D6F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656528"/>
        <c:axId val="342657008"/>
      </c:barChart>
      <c:catAx>
        <c:axId val="342656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57008"/>
        <c:crosses val="autoZero"/>
        <c:auto val="1"/>
        <c:lblAlgn val="ctr"/>
        <c:lblOffset val="100"/>
        <c:noMultiLvlLbl val="0"/>
      </c:catAx>
      <c:valAx>
        <c:axId val="34265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5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0.51381</cdr:x>
      <cdr:y>0.28309</cdr:y>
    </cdr:from>
    <cdr:to>
      <cdr:x>0.60497</cdr:x>
      <cdr:y>0.34565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EC6AEDB-E29C-9D01-FB1F-CCEE97BF9C1A}"/>
            </a:ext>
          </a:extLst>
        </cdr:cNvPr>
        <cdr:cNvSpPr txBox="1"/>
      </cdr:nvSpPr>
      <cdr:spPr>
        <a:xfrm xmlns:a="http://schemas.openxmlformats.org/drawingml/2006/main">
          <a:off x="2538483" y="903739"/>
          <a:ext cx="450377" cy="1997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kern="1200" dirty="0"/>
        </a:p>
      </cdr:txBody>
    </cdr:sp>
  </cdr:relSizeAnchor>
  <cdr:relSizeAnchor xmlns:cdr="http://schemas.openxmlformats.org/drawingml/2006/chartDrawing">
    <cdr:from>
      <cdr:x>0.40746</cdr:x>
      <cdr:y>0.35679</cdr:y>
    </cdr:from>
    <cdr:to>
      <cdr:x>0.59254</cdr:x>
      <cdr:y>0.64321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1FD68624-125E-953D-D38E-F085AA49A4BC}"/>
            </a:ext>
          </a:extLst>
        </cdr:cNvPr>
        <cdr:cNvSpPr txBox="1"/>
      </cdr:nvSpPr>
      <cdr:spPr>
        <a:xfrm xmlns:a="http://schemas.openxmlformats.org/drawingml/2006/main">
          <a:off x="2013045" y="113901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kern="1200" dirty="0"/>
        </a:p>
      </cdr:txBody>
    </cdr:sp>
  </cdr:relSizeAnchor>
  <cdr:relSizeAnchor xmlns:cdr="http://schemas.openxmlformats.org/drawingml/2006/chartDrawing">
    <cdr:from>
      <cdr:x>0.51036</cdr:x>
      <cdr:y>0.28969</cdr:y>
    </cdr:from>
    <cdr:to>
      <cdr:x>0.62086</cdr:x>
      <cdr:y>0.35718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A52FB31F-1571-3CB2-1718-198F3D8123D6}"/>
            </a:ext>
          </a:extLst>
        </cdr:cNvPr>
        <cdr:cNvSpPr txBox="1"/>
      </cdr:nvSpPr>
      <cdr:spPr>
        <a:xfrm xmlns:a="http://schemas.openxmlformats.org/drawingml/2006/main">
          <a:off x="2521424" y="924818"/>
          <a:ext cx="545911" cy="2154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800" kern="1200" dirty="0">
              <a:latin typeface="Arial "/>
            </a:rPr>
            <a:t>1.1222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C71A356-0146-4887-918F-83E2CDEE4609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008309E-0186-4DAA-87D0-478AB4121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6162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cb9a0b07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cb9a0b074_1_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0a2cb7f747_1_4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0a2cb7f747_1_40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85266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3c679fc334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3c679fc334_1_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30506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3c679fc334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3c679fc334_1_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Top 5 listed – 168 students</a:t>
            </a:r>
          </a:p>
          <a:p>
            <a:pPr marL="0" indent="0">
              <a:buNone/>
            </a:pPr>
            <a:r>
              <a:rPr lang="en-US" dirty="0"/>
              <a:t>Charter – 105 (OMA), 25 (Indiana Connections Academy)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606627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3c679fc334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3c679fc334_1_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Top 5 listed – 168 students</a:t>
            </a:r>
          </a:p>
          <a:p>
            <a:pPr marL="0" indent="0">
              <a:buNone/>
            </a:pPr>
            <a:r>
              <a:rPr lang="en-US" dirty="0"/>
              <a:t>Charter – 105 (OMA), 25 (Indiana Connections Academy)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5122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0a2cb7f747_1_4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0a2cb7f747_1_40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056BE672-D08F-E5E8-0FFC-F10F27AC9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>
            <a:extLst>
              <a:ext uri="{FF2B5EF4-FFF2-40B4-BE49-F238E27FC236}">
                <a16:creationId xmlns:a16="http://schemas.microsoft.com/office/drawing/2014/main" id="{C1AEE937-223E-FDF5-264A-BD7B780B57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>
            <a:extLst>
              <a:ext uri="{FF2B5EF4-FFF2-40B4-BE49-F238E27FC236}">
                <a16:creationId xmlns:a16="http://schemas.microsoft.com/office/drawing/2014/main" id="{01D3A20E-4265-4B1D-7573-433EE3E4B0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AV increases are due to solar field developments, battery storage facility, housing improvements</a:t>
            </a:r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55808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Basic Grant – 86%</a:t>
            </a:r>
          </a:p>
          <a:p>
            <a:pPr marL="0" indent="0">
              <a:buNone/>
            </a:pPr>
            <a:r>
              <a:rPr lang="en-US" dirty="0"/>
              <a:t>Special Education – 10%</a:t>
            </a:r>
          </a:p>
          <a:p>
            <a:pPr marL="0" indent="0">
              <a:buNone/>
            </a:pPr>
            <a:r>
              <a:rPr lang="en-US" dirty="0"/>
              <a:t>CTE – 4%</a:t>
            </a:r>
          </a:p>
          <a:p>
            <a:pPr marL="0" indent="0">
              <a:buNone/>
            </a:pPr>
            <a:r>
              <a:rPr lang="en-US" dirty="0"/>
              <a:t>APG &amp; NESP - &lt; 1%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149470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2019 Added elementary Reading Specialists &amp; Interventionists – Title 1 funds</a:t>
            </a:r>
          </a:p>
          <a:p>
            <a:pPr marL="0" indent="0">
              <a:buNone/>
            </a:pPr>
            <a:r>
              <a:rPr lang="en-US" dirty="0"/>
              <a:t>2019 Added elementary Computer Science teachers</a:t>
            </a:r>
          </a:p>
          <a:p>
            <a:pPr marL="0" indent="0">
              <a:buNone/>
            </a:pPr>
            <a:r>
              <a:rPr lang="en-US" dirty="0"/>
              <a:t>2020-2021 – Virtual option</a:t>
            </a:r>
          </a:p>
          <a:p>
            <a:pPr marL="0" indent="0">
              <a:buNone/>
            </a:pPr>
            <a:r>
              <a:rPr lang="en-US" dirty="0"/>
              <a:t>2021 Added Math Specialists &amp; Interventionists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Added SE teachers and instructional assistants as needed to meet needs</a:t>
            </a:r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00976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Without Ops to Ed transfer – Oct revenue would have been $1,111,276.84</a:t>
            </a:r>
          </a:p>
        </p:txBody>
      </p:sp>
    </p:spTree>
    <p:extLst>
      <p:ext uri="{BB962C8B-B14F-4D97-AF65-F5344CB8AC3E}">
        <p14:creationId xmlns:p14="http://schemas.microsoft.com/office/powerpoint/2010/main" val="306661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836924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Edit this slide – key points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00898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Without Ops to Ed transfer – Oct revenue would have been $1,111,276.84</a:t>
            </a:r>
          </a:p>
        </p:txBody>
      </p:sp>
    </p:spTree>
    <p:extLst>
      <p:ext uri="{BB962C8B-B14F-4D97-AF65-F5344CB8AC3E}">
        <p14:creationId xmlns:p14="http://schemas.microsoft.com/office/powerpoint/2010/main" val="23831938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46080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10067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59698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3c8ebe08b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3c8ebe08bb_0_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Add Graph/Summary</a:t>
            </a:r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47215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0a2cb7f747_1_4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0a2cb7f747_1_40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7115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6" r:id="rId6"/>
    <p:sldLayoutId id="2147483657" r:id="rId7"/>
    <p:sldLayoutId id="214748365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accent4">
                    <a:lumMod val="75000"/>
                  </a:schemeClr>
                </a:solidFill>
              </a:rPr>
              <a:t>Pike County School Corporation</a:t>
            </a:r>
            <a:br>
              <a:rPr lang="en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" b="1" dirty="0">
                <a:solidFill>
                  <a:schemeClr val="accent4">
                    <a:lumMod val="75000"/>
                  </a:schemeClr>
                </a:solidFill>
              </a:rPr>
              <a:t>May 2026</a:t>
            </a:r>
            <a:endParaRPr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7900" y="1218074"/>
            <a:ext cx="4603975" cy="3757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4700" y="162737"/>
            <a:ext cx="4254600" cy="481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5" descr="Piece of duct tape sticking a note to the slide"/>
          <p:cNvPicPr preferRelativeResize="0"/>
          <p:nvPr/>
        </p:nvPicPr>
        <p:blipFill rotWithShape="1">
          <a:blip r:embed="rId4">
            <a:alphaModFix/>
          </a:blip>
          <a:srcRect l="9244" t="5926" r="2118" b="10011"/>
          <a:stretch/>
        </p:blipFill>
        <p:spPr>
          <a:xfrm rot="154828">
            <a:off x="3536000" y="147301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5"/>
          <p:cNvSpPr txBox="1"/>
          <p:nvPr/>
        </p:nvSpPr>
        <p:spPr>
          <a:xfrm>
            <a:off x="2855550" y="687397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9" name="Google Shape;199;p25"/>
          <p:cNvSpPr txBox="1">
            <a:spLocks noGrp="1"/>
          </p:cNvSpPr>
          <p:nvPr>
            <p:ph type="body" idx="4294967295"/>
          </p:nvPr>
        </p:nvSpPr>
        <p:spPr>
          <a:xfrm rot="21212962">
            <a:off x="2944666" y="929622"/>
            <a:ext cx="3457367" cy="37785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latin typeface="Permanent Marker" panose="020B0604020202020204" charset="0"/>
                <a:ea typeface="Raleway"/>
                <a:cs typeface="Raleway"/>
                <a:sym typeface="Raleway"/>
              </a:rPr>
              <a:t>   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latin typeface="Permanent Marker" panose="020B0604020202020204" charset="0"/>
                <a:ea typeface="Raleway"/>
                <a:cs typeface="Raleway"/>
                <a:sym typeface="Raleway"/>
              </a:rPr>
              <a:t>education fund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latin typeface="Permanent Marker" panose="020B0604020202020204" charset="0"/>
                <a:ea typeface="Raleway"/>
                <a:cs typeface="Raleway"/>
                <a:sym typeface="Raleway"/>
              </a:rPr>
              <a:t>         </a:t>
            </a:r>
            <a:endParaRPr sz="3600" b="1" dirty="0">
              <a:latin typeface="Permanent Marker" panose="020B0604020202020204" charset="0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3497943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3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Enrollment Data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183" name="Google Shape;183;p23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1500" b="1" dirty="0">
              <a:solidFill>
                <a:srgbClr val="5B0F00"/>
              </a:solidFill>
            </a:endParaRPr>
          </a:p>
          <a:p>
            <a:pPr marL="133350" lvl="0" indent="0" algn="l" rtl="0">
              <a:spcBef>
                <a:spcPts val="0"/>
              </a:spcBef>
              <a:spcAft>
                <a:spcPts val="0"/>
              </a:spcAft>
              <a:buClr>
                <a:srgbClr val="5B0F00"/>
              </a:buClr>
              <a:buSzPts val="1500"/>
              <a:buNone/>
            </a:pPr>
            <a:endParaRPr lang="en" sz="1500" b="1" u="sng" dirty="0">
              <a:solidFill>
                <a:srgbClr val="5B0F00"/>
              </a:solidFill>
            </a:endParaRPr>
          </a:p>
          <a:p>
            <a:pPr marL="0" lvl="0" indent="0" algn="l" rtl="0">
              <a:lnSpc>
                <a:spcPct val="100000"/>
              </a:lnSpc>
              <a:buNone/>
            </a:pPr>
            <a:endParaRPr sz="1500" b="1" dirty="0">
              <a:solidFill>
                <a:srgbClr val="5B0F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268B1C-8162-4E59-B432-D7E368E8AB8D}"/>
              </a:ext>
            </a:extLst>
          </p:cNvPr>
          <p:cNvSpPr txBox="1"/>
          <p:nvPr/>
        </p:nvSpPr>
        <p:spPr>
          <a:xfrm>
            <a:off x="6977450" y="1683921"/>
            <a:ext cx="185485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b="1" dirty="0">
              <a:solidFill>
                <a:srgbClr val="600000"/>
              </a:solidFill>
            </a:endParaRPr>
          </a:p>
          <a:p>
            <a:r>
              <a:rPr lang="en-US" sz="1200" b="1" dirty="0">
                <a:solidFill>
                  <a:srgbClr val="600000"/>
                </a:solidFill>
              </a:rPr>
              <a:t>   </a:t>
            </a:r>
            <a:r>
              <a:rPr lang="en-US" sz="1200" b="1" u="sng" dirty="0">
                <a:solidFill>
                  <a:srgbClr val="600000"/>
                </a:solidFill>
              </a:rPr>
              <a:t>Year	    ADM  </a:t>
            </a:r>
          </a:p>
          <a:p>
            <a:endParaRPr lang="en-US" sz="1200" b="1" dirty="0">
              <a:solidFill>
                <a:srgbClr val="600000"/>
              </a:solidFill>
            </a:endParaRPr>
          </a:p>
          <a:p>
            <a:r>
              <a:rPr lang="en-US" sz="1200" b="1" dirty="0">
                <a:solidFill>
                  <a:srgbClr val="600000"/>
                </a:solidFill>
              </a:rPr>
              <a:t>   2010-2011        1865</a:t>
            </a:r>
          </a:p>
          <a:p>
            <a:endParaRPr lang="en-US" sz="1200" b="1" dirty="0">
              <a:solidFill>
                <a:srgbClr val="600000"/>
              </a:solidFill>
            </a:endParaRPr>
          </a:p>
          <a:p>
            <a:r>
              <a:rPr lang="en-US" sz="1200" b="1" dirty="0">
                <a:solidFill>
                  <a:srgbClr val="600000"/>
                </a:solidFill>
              </a:rPr>
              <a:t>   2015-2016        1868</a:t>
            </a:r>
          </a:p>
          <a:p>
            <a:endParaRPr lang="en-US" sz="1200" b="1" dirty="0">
              <a:solidFill>
                <a:srgbClr val="600000"/>
              </a:solidFill>
            </a:endParaRPr>
          </a:p>
          <a:p>
            <a:r>
              <a:rPr lang="en-US" sz="1200" b="1" dirty="0">
                <a:solidFill>
                  <a:srgbClr val="600000"/>
                </a:solidFill>
              </a:rPr>
              <a:t>    2020-2021	       1622   </a:t>
            </a:r>
          </a:p>
          <a:p>
            <a:r>
              <a:rPr lang="en-US" sz="1200" b="1" dirty="0">
                <a:solidFill>
                  <a:srgbClr val="600000"/>
                </a:solidFill>
              </a:rPr>
              <a:t>      Hybrid Learning</a:t>
            </a:r>
          </a:p>
          <a:p>
            <a:endParaRPr lang="en-US" sz="1200" b="1" dirty="0">
              <a:solidFill>
                <a:srgbClr val="600000"/>
              </a:solidFill>
            </a:endParaRPr>
          </a:p>
          <a:p>
            <a:r>
              <a:rPr lang="en-US" sz="1200" b="1" dirty="0">
                <a:solidFill>
                  <a:srgbClr val="600000"/>
                </a:solidFill>
              </a:rPr>
              <a:t>    2025-2026         1447</a:t>
            </a:r>
          </a:p>
          <a:p>
            <a:endParaRPr lang="en-US" sz="1200" b="1" dirty="0">
              <a:solidFill>
                <a:srgbClr val="600000"/>
              </a:solidFill>
            </a:endParaRPr>
          </a:p>
          <a:p>
            <a:r>
              <a:rPr lang="en-US" sz="1200" b="1" dirty="0">
                <a:solidFill>
                  <a:srgbClr val="600000"/>
                </a:solidFill>
              </a:rPr>
              <a:t>     2030-2031        1309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0F2949-7E67-425A-8E2C-4DC745171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00" y="1393453"/>
            <a:ext cx="6431837" cy="3705694"/>
          </a:xfrm>
          <a:prstGeom prst="rect">
            <a:avLst/>
          </a:prstGeom>
        </p:spPr>
      </p:pic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4CCBD2C7-38E1-458F-B476-15C6C9334594}"/>
              </a:ext>
            </a:extLst>
          </p:cNvPr>
          <p:cNvSpPr/>
          <p:nvPr/>
        </p:nvSpPr>
        <p:spPr>
          <a:xfrm>
            <a:off x="1990374" y="705575"/>
            <a:ext cx="642551" cy="550111"/>
          </a:xfrm>
          <a:prstGeom prst="wedgeRectCallout">
            <a:avLst>
              <a:gd name="adj1" fmla="val -4544"/>
              <a:gd name="adj2" fmla="val 15226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 err="1"/>
              <a:t>Otwell</a:t>
            </a:r>
            <a:r>
              <a:rPr lang="en-US" sz="800" dirty="0"/>
              <a:t> Elem Closed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93541C31-C6E2-485B-86DB-1150F5248522}"/>
              </a:ext>
            </a:extLst>
          </p:cNvPr>
          <p:cNvSpPr/>
          <p:nvPr/>
        </p:nvSpPr>
        <p:spPr>
          <a:xfrm>
            <a:off x="1203256" y="899062"/>
            <a:ext cx="642551" cy="550111"/>
          </a:xfrm>
          <a:prstGeom prst="wedgeRectCallout">
            <a:avLst>
              <a:gd name="adj1" fmla="val 72791"/>
              <a:gd name="adj2" fmla="val 12408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/>
              <a:t>Hoosier Energy Closed</a:t>
            </a:r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BD31A79D-D267-4005-9C66-D7A68A4AF805}"/>
              </a:ext>
            </a:extLst>
          </p:cNvPr>
          <p:cNvSpPr/>
          <p:nvPr/>
        </p:nvSpPr>
        <p:spPr>
          <a:xfrm>
            <a:off x="2851631" y="946794"/>
            <a:ext cx="749643" cy="550111"/>
          </a:xfrm>
          <a:prstGeom prst="wedgeRectCallout">
            <a:avLst>
              <a:gd name="adj1" fmla="val -17059"/>
              <a:gd name="adj2" fmla="val 14037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/>
              <a:t>Charter School Opened</a:t>
            </a:r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11745300-AEE6-4D9A-92B0-7196BD0AF2C7}"/>
              </a:ext>
            </a:extLst>
          </p:cNvPr>
          <p:cNvSpPr/>
          <p:nvPr/>
        </p:nvSpPr>
        <p:spPr>
          <a:xfrm>
            <a:off x="3713535" y="1434012"/>
            <a:ext cx="598065" cy="550111"/>
          </a:xfrm>
          <a:prstGeom prst="wedgeRectCallout">
            <a:avLst>
              <a:gd name="adj1" fmla="val -12659"/>
              <a:gd name="adj2" fmla="val 8854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/>
              <a:t>AES Shuts Down Unit 1</a:t>
            </a:r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C88595AD-A06E-4691-B2DA-3B9B2CA197B7}"/>
              </a:ext>
            </a:extLst>
          </p:cNvPr>
          <p:cNvSpPr/>
          <p:nvPr/>
        </p:nvSpPr>
        <p:spPr>
          <a:xfrm>
            <a:off x="4423861" y="1434013"/>
            <a:ext cx="598065" cy="550110"/>
          </a:xfrm>
          <a:prstGeom prst="wedgeRectCallout">
            <a:avLst>
              <a:gd name="adj1" fmla="val -38740"/>
              <a:gd name="adj2" fmla="val 10592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/>
              <a:t>AES Shuts Down Unit 2</a:t>
            </a:r>
          </a:p>
        </p:txBody>
      </p:sp>
      <p:sp>
        <p:nvSpPr>
          <p:cNvPr id="15" name="Speech Bubble: Rectangle 14">
            <a:extLst>
              <a:ext uri="{FF2B5EF4-FFF2-40B4-BE49-F238E27FC236}">
                <a16:creationId xmlns:a16="http://schemas.microsoft.com/office/drawing/2014/main" id="{CAD8B66B-C127-4286-BDBD-0BACE78EC967}"/>
              </a:ext>
            </a:extLst>
          </p:cNvPr>
          <p:cNvSpPr/>
          <p:nvPr/>
        </p:nvSpPr>
        <p:spPr>
          <a:xfrm>
            <a:off x="5165855" y="1449173"/>
            <a:ext cx="657013" cy="457784"/>
          </a:xfrm>
          <a:prstGeom prst="wedgeRectCallout">
            <a:avLst>
              <a:gd name="adj1" fmla="val -60466"/>
              <a:gd name="adj2" fmla="val 14912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/>
              <a:t>AES Reduction in Force</a:t>
            </a:r>
          </a:p>
        </p:txBody>
      </p:sp>
    </p:spTree>
    <p:extLst>
      <p:ext uri="{BB962C8B-B14F-4D97-AF65-F5344CB8AC3E}">
        <p14:creationId xmlns:p14="http://schemas.microsoft.com/office/powerpoint/2010/main" val="2829499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3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Out-of-County Transfer Data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61A072-8902-4F7F-89B2-018E6F101E9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81235" y="1309121"/>
            <a:ext cx="4067760" cy="3635855"/>
          </a:xfrm>
        </p:spPr>
        <p:txBody>
          <a:bodyPr>
            <a:normAutofit lnSpcReduction="10000"/>
          </a:bodyPr>
          <a:lstStyle/>
          <a:p>
            <a:endParaRPr lang="en-US" b="1" dirty="0">
              <a:solidFill>
                <a:srgbClr val="660033"/>
              </a:solidFill>
            </a:endParaRPr>
          </a:p>
          <a:p>
            <a:r>
              <a:rPr lang="en-US" b="1" dirty="0">
                <a:solidFill>
                  <a:srgbClr val="660033"/>
                </a:solidFill>
              </a:rPr>
              <a:t>$2,950,740  Uncaptured funding for PCSC  (2024-2025)</a:t>
            </a:r>
          </a:p>
          <a:p>
            <a:endParaRPr lang="en-US" b="1" dirty="0">
              <a:solidFill>
                <a:srgbClr val="660033"/>
              </a:solidFill>
            </a:endParaRPr>
          </a:p>
          <a:p>
            <a:r>
              <a:rPr lang="en-US" b="1" dirty="0">
                <a:solidFill>
                  <a:srgbClr val="660033"/>
                </a:solidFill>
              </a:rPr>
              <a:t>Transfers Out of County</a:t>
            </a:r>
          </a:p>
          <a:p>
            <a:pPr lvl="1"/>
            <a:r>
              <a:rPr lang="en-US" b="1" dirty="0">
                <a:solidFill>
                  <a:srgbClr val="660033"/>
                </a:solidFill>
              </a:rPr>
              <a:t>221 – Parent Choice/Public Transfers</a:t>
            </a:r>
          </a:p>
          <a:p>
            <a:pPr lvl="2"/>
            <a:r>
              <a:rPr lang="en-US" b="1" dirty="0">
                <a:solidFill>
                  <a:srgbClr val="660033"/>
                </a:solidFill>
              </a:rPr>
              <a:t>Clarksville CSC</a:t>
            </a:r>
          </a:p>
          <a:p>
            <a:pPr lvl="2"/>
            <a:r>
              <a:rPr lang="en-US" b="1" dirty="0">
                <a:solidFill>
                  <a:srgbClr val="660033"/>
                </a:solidFill>
              </a:rPr>
              <a:t>SW Dubois CSC</a:t>
            </a:r>
          </a:p>
          <a:p>
            <a:pPr lvl="2"/>
            <a:r>
              <a:rPr lang="en-US" b="1" dirty="0">
                <a:solidFill>
                  <a:srgbClr val="660033"/>
                </a:solidFill>
              </a:rPr>
              <a:t>Greater Jasper CS</a:t>
            </a:r>
          </a:p>
          <a:p>
            <a:pPr lvl="2"/>
            <a:r>
              <a:rPr lang="en-US" b="1" dirty="0">
                <a:solidFill>
                  <a:srgbClr val="660033"/>
                </a:solidFill>
              </a:rPr>
              <a:t>East Gibson SC</a:t>
            </a:r>
          </a:p>
          <a:p>
            <a:pPr lvl="2"/>
            <a:r>
              <a:rPr lang="en-US" b="1" dirty="0">
                <a:solidFill>
                  <a:srgbClr val="660033"/>
                </a:solidFill>
              </a:rPr>
              <a:t>Union SC</a:t>
            </a:r>
          </a:p>
          <a:p>
            <a:pPr lvl="1"/>
            <a:r>
              <a:rPr lang="en-US" b="1" dirty="0">
                <a:solidFill>
                  <a:srgbClr val="660033"/>
                </a:solidFill>
              </a:rPr>
              <a:t>    4 – Other/Public Transfer</a:t>
            </a:r>
          </a:p>
          <a:p>
            <a:pPr lvl="1"/>
            <a:endParaRPr lang="en-US" b="1" dirty="0">
              <a:solidFill>
                <a:srgbClr val="660033"/>
              </a:solidFill>
            </a:endParaRPr>
          </a:p>
          <a:p>
            <a:pPr lvl="1"/>
            <a:r>
              <a:rPr lang="en-US" b="1" dirty="0">
                <a:solidFill>
                  <a:srgbClr val="660033"/>
                </a:solidFill>
              </a:rPr>
              <a:t>151 – Charter/Public Transfer</a:t>
            </a:r>
          </a:p>
          <a:p>
            <a:pPr lvl="2"/>
            <a:r>
              <a:rPr lang="en-US" b="1" dirty="0" err="1">
                <a:solidFill>
                  <a:srgbClr val="660033"/>
                </a:solidFill>
              </a:rPr>
              <a:t>Otwell</a:t>
            </a:r>
            <a:r>
              <a:rPr lang="en-US" b="1" dirty="0">
                <a:solidFill>
                  <a:srgbClr val="660033"/>
                </a:solidFill>
              </a:rPr>
              <a:t> Miller Academy</a:t>
            </a:r>
          </a:p>
          <a:p>
            <a:pPr lvl="2"/>
            <a:r>
              <a:rPr lang="en-US" b="1" dirty="0">
                <a:solidFill>
                  <a:srgbClr val="660033"/>
                </a:solidFill>
              </a:rPr>
              <a:t>Indiana Connections Academy</a:t>
            </a:r>
          </a:p>
          <a:p>
            <a:pPr marL="615950" lvl="1" indent="0">
              <a:buNone/>
            </a:pPr>
            <a:endParaRPr lang="en-US" b="1" dirty="0">
              <a:solidFill>
                <a:srgbClr val="660033"/>
              </a:solidFill>
            </a:endParaRPr>
          </a:p>
          <a:p>
            <a:pPr lvl="1"/>
            <a:r>
              <a:rPr lang="en-US" b="1" dirty="0">
                <a:solidFill>
                  <a:srgbClr val="660033"/>
                </a:solidFill>
              </a:rPr>
              <a:t>  14 – Choice Scholarship/Non-Public Transfer</a:t>
            </a:r>
          </a:p>
          <a:p>
            <a:endParaRPr lang="en-US" b="1" dirty="0">
              <a:solidFill>
                <a:srgbClr val="660033"/>
              </a:solidFill>
            </a:endParaRPr>
          </a:p>
          <a:p>
            <a:pPr lvl="1"/>
            <a:endParaRPr lang="en-US" b="1" dirty="0">
              <a:solidFill>
                <a:srgbClr val="660033"/>
              </a:solidFill>
            </a:endParaRPr>
          </a:p>
          <a:p>
            <a:pPr lvl="1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B06D6C-A468-4773-BB16-F5AA2C77F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095" y="1527261"/>
            <a:ext cx="3127627" cy="31868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50B8EE-31B8-4A55-9F46-3F7433EFA55D}"/>
              </a:ext>
            </a:extLst>
          </p:cNvPr>
          <p:cNvSpPr txBox="1"/>
          <p:nvPr/>
        </p:nvSpPr>
        <p:spPr>
          <a:xfrm rot="16200000">
            <a:off x="7544522" y="2688782"/>
            <a:ext cx="8915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Dubois Co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E7C6FF-1AB5-48BA-A5B0-77A37A6F212E}"/>
              </a:ext>
            </a:extLst>
          </p:cNvPr>
          <p:cNvSpPr txBox="1"/>
          <p:nvPr/>
        </p:nvSpPr>
        <p:spPr>
          <a:xfrm>
            <a:off x="6476475" y="4714144"/>
            <a:ext cx="9944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Warrick Co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C2AB69-6548-4813-B639-7AB555804650}"/>
              </a:ext>
            </a:extLst>
          </p:cNvPr>
          <p:cNvSpPr txBox="1"/>
          <p:nvPr/>
        </p:nvSpPr>
        <p:spPr>
          <a:xfrm>
            <a:off x="5852579" y="1360371"/>
            <a:ext cx="8343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Daviess Co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3CB9B3-A997-4322-AD7F-231F65B9F577}"/>
              </a:ext>
            </a:extLst>
          </p:cNvPr>
          <p:cNvSpPr txBox="1"/>
          <p:nvPr/>
        </p:nvSpPr>
        <p:spPr>
          <a:xfrm rot="20167416">
            <a:off x="4395630" y="1410982"/>
            <a:ext cx="6940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Knox 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4914CB-FEFA-48B2-B351-0A51CF42693B}"/>
              </a:ext>
            </a:extLst>
          </p:cNvPr>
          <p:cNvSpPr txBox="1"/>
          <p:nvPr/>
        </p:nvSpPr>
        <p:spPr>
          <a:xfrm rot="2257577">
            <a:off x="4660906" y="3251619"/>
            <a:ext cx="8604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Gibson Co</a:t>
            </a:r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0A62B8CD-3ABD-429E-8DF1-6F643B821532}"/>
              </a:ext>
            </a:extLst>
          </p:cNvPr>
          <p:cNvSpPr/>
          <p:nvPr/>
        </p:nvSpPr>
        <p:spPr>
          <a:xfrm flipH="1">
            <a:off x="6221672" y="2124075"/>
            <a:ext cx="96203" cy="11498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D9B013CA-28F8-444A-AB02-AB8987070534}"/>
              </a:ext>
            </a:extLst>
          </p:cNvPr>
          <p:cNvSpPr/>
          <p:nvPr/>
        </p:nvSpPr>
        <p:spPr>
          <a:xfrm flipH="1">
            <a:off x="6686969" y="3101155"/>
            <a:ext cx="92401" cy="11541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6B914B37-8B83-4C85-842C-0E7FB526F8F8}"/>
              </a:ext>
            </a:extLst>
          </p:cNvPr>
          <p:cNvSpPr/>
          <p:nvPr/>
        </p:nvSpPr>
        <p:spPr>
          <a:xfrm flipH="1">
            <a:off x="6507480" y="2688783"/>
            <a:ext cx="92401" cy="11541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94125AE-D748-4FD5-B8A6-3E021B286845}"/>
              </a:ext>
            </a:extLst>
          </p:cNvPr>
          <p:cNvSpPr/>
          <p:nvPr/>
        </p:nvSpPr>
        <p:spPr>
          <a:xfrm>
            <a:off x="7600950" y="2495551"/>
            <a:ext cx="57150" cy="762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713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3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Transfers to Adjacent School Districts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61A072-8902-4F7F-89B2-018E6F101E9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52780" y="1543291"/>
            <a:ext cx="3287497" cy="317085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660033"/>
                </a:solidFill>
              </a:rPr>
              <a:t>Proximity to Neighboring Districts</a:t>
            </a:r>
          </a:p>
          <a:p>
            <a:pPr lvl="1"/>
            <a:r>
              <a:rPr lang="en-US" b="1" dirty="0">
                <a:solidFill>
                  <a:srgbClr val="660033"/>
                </a:solidFill>
              </a:rPr>
              <a:t>Hazelton to Petersburg – 16 mi</a:t>
            </a:r>
          </a:p>
          <a:p>
            <a:pPr lvl="1"/>
            <a:r>
              <a:rPr lang="en-US" b="1" dirty="0">
                <a:solidFill>
                  <a:srgbClr val="660033"/>
                </a:solidFill>
              </a:rPr>
              <a:t>Spurgeon to Winslow –  10 mi</a:t>
            </a:r>
          </a:p>
          <a:p>
            <a:pPr lvl="1"/>
            <a:r>
              <a:rPr lang="en-US" b="1" dirty="0" err="1">
                <a:solidFill>
                  <a:srgbClr val="660033"/>
                </a:solidFill>
              </a:rPr>
              <a:t>Stendal</a:t>
            </a:r>
            <a:r>
              <a:rPr lang="en-US" b="1" dirty="0">
                <a:solidFill>
                  <a:srgbClr val="660033"/>
                </a:solidFill>
              </a:rPr>
              <a:t> to Winslow – 14 mi</a:t>
            </a:r>
          </a:p>
          <a:p>
            <a:pPr lvl="1"/>
            <a:r>
              <a:rPr lang="en-US" b="1" dirty="0" err="1">
                <a:solidFill>
                  <a:srgbClr val="660033"/>
                </a:solidFill>
              </a:rPr>
              <a:t>Otwell</a:t>
            </a:r>
            <a:r>
              <a:rPr lang="en-US" b="1" dirty="0">
                <a:solidFill>
                  <a:srgbClr val="660033"/>
                </a:solidFill>
              </a:rPr>
              <a:t> to Petersburg – 11 mi</a:t>
            </a:r>
          </a:p>
          <a:p>
            <a:endParaRPr lang="en-US" b="1" dirty="0">
              <a:solidFill>
                <a:srgbClr val="660033"/>
              </a:solidFill>
            </a:endParaRPr>
          </a:p>
          <a:p>
            <a:r>
              <a:rPr lang="en-US" b="1" dirty="0">
                <a:solidFill>
                  <a:srgbClr val="660033"/>
                </a:solidFill>
              </a:rPr>
              <a:t>Virtual/Online Programs</a:t>
            </a:r>
          </a:p>
          <a:p>
            <a:endParaRPr lang="en-US" b="1" dirty="0">
              <a:solidFill>
                <a:srgbClr val="660033"/>
              </a:solidFill>
            </a:endParaRPr>
          </a:p>
          <a:p>
            <a:r>
              <a:rPr lang="en-US" b="1" dirty="0">
                <a:solidFill>
                  <a:srgbClr val="660033"/>
                </a:solidFill>
              </a:rPr>
              <a:t>Charter School Created in </a:t>
            </a:r>
            <a:r>
              <a:rPr lang="en-US" b="1" dirty="0" err="1">
                <a:solidFill>
                  <a:srgbClr val="660033"/>
                </a:solidFill>
              </a:rPr>
              <a:t>Otwell</a:t>
            </a:r>
            <a:r>
              <a:rPr lang="en-US" b="1" dirty="0">
                <a:solidFill>
                  <a:srgbClr val="660033"/>
                </a:solidFill>
              </a:rPr>
              <a:t> </a:t>
            </a:r>
          </a:p>
          <a:p>
            <a:pPr lvl="1"/>
            <a:r>
              <a:rPr lang="en-US" b="1" dirty="0">
                <a:solidFill>
                  <a:srgbClr val="660033"/>
                </a:solidFill>
              </a:rPr>
              <a:t>Opened 2018-2019</a:t>
            </a:r>
          </a:p>
          <a:p>
            <a:pPr lvl="1"/>
            <a:r>
              <a:rPr lang="en-US" b="1" dirty="0">
                <a:solidFill>
                  <a:srgbClr val="660033"/>
                </a:solidFill>
              </a:rPr>
              <a:t>K-5 </a:t>
            </a:r>
          </a:p>
          <a:p>
            <a:pPr lvl="1"/>
            <a:r>
              <a:rPr lang="en-US" b="1" dirty="0">
                <a:solidFill>
                  <a:srgbClr val="660033"/>
                </a:solidFill>
              </a:rPr>
              <a:t>Provides Bus Transportation</a:t>
            </a:r>
          </a:p>
          <a:p>
            <a:pPr lvl="1"/>
            <a:endParaRPr lang="en-US" b="1" dirty="0">
              <a:solidFill>
                <a:srgbClr val="660033"/>
              </a:solidFill>
            </a:endParaRPr>
          </a:p>
          <a:p>
            <a:pPr lvl="1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B06D6C-A468-4773-BB16-F5AA2C77F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095" y="1527261"/>
            <a:ext cx="3127627" cy="31868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50B8EE-31B8-4A55-9F46-3F7433EFA55D}"/>
              </a:ext>
            </a:extLst>
          </p:cNvPr>
          <p:cNvSpPr txBox="1"/>
          <p:nvPr/>
        </p:nvSpPr>
        <p:spPr>
          <a:xfrm rot="16200000">
            <a:off x="7551596" y="2991971"/>
            <a:ext cx="8915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Dubois Co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E7C6FF-1AB5-48BA-A5B0-77A37A6F212E}"/>
              </a:ext>
            </a:extLst>
          </p:cNvPr>
          <p:cNvSpPr txBox="1"/>
          <p:nvPr/>
        </p:nvSpPr>
        <p:spPr>
          <a:xfrm>
            <a:off x="6476475" y="4714144"/>
            <a:ext cx="9944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Warrick Co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C2AB69-6548-4813-B639-7AB555804650}"/>
              </a:ext>
            </a:extLst>
          </p:cNvPr>
          <p:cNvSpPr txBox="1"/>
          <p:nvPr/>
        </p:nvSpPr>
        <p:spPr>
          <a:xfrm>
            <a:off x="7039770" y="1484206"/>
            <a:ext cx="8343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Daviess Co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3CB9B3-A997-4322-AD7F-231F65B9F577}"/>
              </a:ext>
            </a:extLst>
          </p:cNvPr>
          <p:cNvSpPr txBox="1"/>
          <p:nvPr/>
        </p:nvSpPr>
        <p:spPr>
          <a:xfrm rot="20167416">
            <a:off x="4395630" y="1410982"/>
            <a:ext cx="6940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Knox 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4914CB-FEFA-48B2-B351-0A51CF42693B}"/>
              </a:ext>
            </a:extLst>
          </p:cNvPr>
          <p:cNvSpPr txBox="1"/>
          <p:nvPr/>
        </p:nvSpPr>
        <p:spPr>
          <a:xfrm rot="2257577">
            <a:off x="4454719" y="3002915"/>
            <a:ext cx="8604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Gibson Co</a:t>
            </a:r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0A62B8CD-3ABD-429E-8DF1-6F643B821532}"/>
              </a:ext>
            </a:extLst>
          </p:cNvPr>
          <p:cNvSpPr/>
          <p:nvPr/>
        </p:nvSpPr>
        <p:spPr>
          <a:xfrm flipH="1">
            <a:off x="6221672" y="2124075"/>
            <a:ext cx="96203" cy="11498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D9B013CA-28F8-444A-AB02-AB8987070534}"/>
              </a:ext>
            </a:extLst>
          </p:cNvPr>
          <p:cNvSpPr/>
          <p:nvPr/>
        </p:nvSpPr>
        <p:spPr>
          <a:xfrm flipH="1">
            <a:off x="6686969" y="3101155"/>
            <a:ext cx="92401" cy="11541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6B914B37-8B83-4C85-842C-0E7FB526F8F8}"/>
              </a:ext>
            </a:extLst>
          </p:cNvPr>
          <p:cNvSpPr/>
          <p:nvPr/>
        </p:nvSpPr>
        <p:spPr>
          <a:xfrm flipH="1">
            <a:off x="6489480" y="2628776"/>
            <a:ext cx="99266" cy="12426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94125AE-D748-4FD5-B8A6-3E021B286845}"/>
              </a:ext>
            </a:extLst>
          </p:cNvPr>
          <p:cNvSpPr/>
          <p:nvPr/>
        </p:nvSpPr>
        <p:spPr>
          <a:xfrm flipH="1">
            <a:off x="7638748" y="2548890"/>
            <a:ext cx="45719" cy="4571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3964D5-F079-41E2-B9D8-D59100417FE3}"/>
              </a:ext>
            </a:extLst>
          </p:cNvPr>
          <p:cNvSpPr txBox="1"/>
          <p:nvPr/>
        </p:nvSpPr>
        <p:spPr>
          <a:xfrm>
            <a:off x="6139152" y="1902248"/>
            <a:ext cx="10956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rgbClr val="800000"/>
                </a:solidFill>
              </a:rPr>
              <a:t>Petersburg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4BC2B6-5B95-44D9-A2FC-062DAB5BFB17}"/>
              </a:ext>
            </a:extLst>
          </p:cNvPr>
          <p:cNvSpPr txBox="1"/>
          <p:nvPr/>
        </p:nvSpPr>
        <p:spPr>
          <a:xfrm>
            <a:off x="6704780" y="2966051"/>
            <a:ext cx="9394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rgbClr val="800000"/>
                </a:solidFill>
              </a:rPr>
              <a:t>Winslow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B22CB5-B305-4719-840F-F5E6246FF2DB}"/>
              </a:ext>
            </a:extLst>
          </p:cNvPr>
          <p:cNvSpPr txBox="1"/>
          <p:nvPr/>
        </p:nvSpPr>
        <p:spPr>
          <a:xfrm>
            <a:off x="6532921" y="2533652"/>
            <a:ext cx="4928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rgbClr val="800000"/>
                </a:solidFill>
              </a:rPr>
              <a:t>PC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DE855F1-006A-4850-8F0F-723CFDC80ACF}"/>
              </a:ext>
            </a:extLst>
          </p:cNvPr>
          <p:cNvSpPr txBox="1"/>
          <p:nvPr/>
        </p:nvSpPr>
        <p:spPr>
          <a:xfrm>
            <a:off x="7638748" y="2465644"/>
            <a:ext cx="948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6">
                    <a:lumMod val="25000"/>
                  </a:schemeClr>
                </a:solidFill>
              </a:rPr>
              <a:t>Charter School</a:t>
            </a:r>
          </a:p>
          <a:p>
            <a:endParaRPr lang="en-US" sz="800" b="1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C4B886C-EC2A-48FE-886F-293608DCE894}"/>
              </a:ext>
            </a:extLst>
          </p:cNvPr>
          <p:cNvSpPr txBox="1"/>
          <p:nvPr/>
        </p:nvSpPr>
        <p:spPr>
          <a:xfrm>
            <a:off x="7513132" y="2336537"/>
            <a:ext cx="5593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err="1">
                <a:solidFill>
                  <a:srgbClr val="600000"/>
                </a:solidFill>
              </a:rPr>
              <a:t>Otwell</a:t>
            </a:r>
            <a:endParaRPr lang="en-US" sz="800" b="1" dirty="0">
              <a:solidFill>
                <a:srgbClr val="600000"/>
              </a:solidFill>
            </a:endParaRPr>
          </a:p>
        </p:txBody>
      </p: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3ECB9E1B-9AA5-40D1-9243-14103E2CA69B}"/>
              </a:ext>
            </a:extLst>
          </p:cNvPr>
          <p:cNvSpPr/>
          <p:nvPr/>
        </p:nvSpPr>
        <p:spPr>
          <a:xfrm>
            <a:off x="7513984" y="2430314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E0A034BC-E4D6-4D38-BFE0-1913B6C0621A}"/>
              </a:ext>
            </a:extLst>
          </p:cNvPr>
          <p:cNvSpPr/>
          <p:nvPr/>
        </p:nvSpPr>
        <p:spPr>
          <a:xfrm rot="16905246">
            <a:off x="6568444" y="1495437"/>
            <a:ext cx="178872" cy="1309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9392663C-71BB-477E-9179-EC4427406AAD}"/>
              </a:ext>
            </a:extLst>
          </p:cNvPr>
          <p:cNvSpPr/>
          <p:nvPr/>
        </p:nvSpPr>
        <p:spPr>
          <a:xfrm rot="14554228">
            <a:off x="6038070" y="1748080"/>
            <a:ext cx="178872" cy="1309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D59A50DB-1B6C-412A-9507-30F9BE9DEC08}"/>
              </a:ext>
            </a:extLst>
          </p:cNvPr>
          <p:cNvSpPr/>
          <p:nvPr/>
        </p:nvSpPr>
        <p:spPr>
          <a:xfrm>
            <a:off x="7874160" y="3923946"/>
            <a:ext cx="178872" cy="1309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16EAA101-DB7F-449C-B51B-FAC3D273B5E6}"/>
              </a:ext>
            </a:extLst>
          </p:cNvPr>
          <p:cNvSpPr/>
          <p:nvPr/>
        </p:nvSpPr>
        <p:spPr>
          <a:xfrm rot="5400000">
            <a:off x="6197732" y="4747434"/>
            <a:ext cx="178872" cy="1309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9D53D63C-5C82-4351-97BC-7DCE7654E94D}"/>
              </a:ext>
            </a:extLst>
          </p:cNvPr>
          <p:cNvSpPr/>
          <p:nvPr/>
        </p:nvSpPr>
        <p:spPr>
          <a:xfrm rot="21429507">
            <a:off x="7857859" y="2626435"/>
            <a:ext cx="178872" cy="1309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EEA4E98C-11ED-433A-A24E-A163D374B312}"/>
              </a:ext>
            </a:extLst>
          </p:cNvPr>
          <p:cNvSpPr/>
          <p:nvPr/>
        </p:nvSpPr>
        <p:spPr>
          <a:xfrm rot="7091551">
            <a:off x="5611676" y="3282169"/>
            <a:ext cx="178872" cy="1309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E4797F44-5AD5-4E9E-89A5-D730AA65AA8D}"/>
              </a:ext>
            </a:extLst>
          </p:cNvPr>
          <p:cNvSpPr/>
          <p:nvPr/>
        </p:nvSpPr>
        <p:spPr>
          <a:xfrm rot="10800000">
            <a:off x="4548223" y="2137926"/>
            <a:ext cx="178872" cy="1309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16F217-5066-44DA-838B-DBC514107698}"/>
              </a:ext>
            </a:extLst>
          </p:cNvPr>
          <p:cNvSpPr txBox="1"/>
          <p:nvPr/>
        </p:nvSpPr>
        <p:spPr>
          <a:xfrm>
            <a:off x="5099472" y="1387692"/>
            <a:ext cx="13262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 Narrow" panose="020B0606020202030204" pitchFamily="34" charset="0"/>
              </a:rPr>
              <a:t>South Knox – 15 mi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BC792FE-AC66-4F16-B317-56C1EE73CB14}"/>
              </a:ext>
            </a:extLst>
          </p:cNvPr>
          <p:cNvSpPr txBox="1"/>
          <p:nvPr/>
        </p:nvSpPr>
        <p:spPr>
          <a:xfrm>
            <a:off x="3497170" y="2095700"/>
            <a:ext cx="13262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 Narrow" panose="020B0606020202030204" pitchFamily="34" charset="0"/>
              </a:rPr>
              <a:t>North Gibson – 12 mi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A0F1A0F-8E94-4E02-9361-C75A7054CFAA}"/>
              </a:ext>
            </a:extLst>
          </p:cNvPr>
          <p:cNvSpPr txBox="1"/>
          <p:nvPr/>
        </p:nvSpPr>
        <p:spPr>
          <a:xfrm>
            <a:off x="4960876" y="3457434"/>
            <a:ext cx="13262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 Narrow" panose="020B0606020202030204" pitchFamily="34" charset="0"/>
              </a:rPr>
              <a:t>East Gibson – 11 mi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2BFADF1-433D-4D55-B161-D777B821C0B2}"/>
              </a:ext>
            </a:extLst>
          </p:cNvPr>
          <p:cNvSpPr txBox="1"/>
          <p:nvPr/>
        </p:nvSpPr>
        <p:spPr>
          <a:xfrm>
            <a:off x="7980338" y="2641374"/>
            <a:ext cx="1466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 Narrow" panose="020B0606020202030204" pitchFamily="34" charset="0"/>
              </a:rPr>
              <a:t>Greater Jasper </a:t>
            </a:r>
          </a:p>
          <a:p>
            <a:r>
              <a:rPr lang="en-US" sz="800" dirty="0">
                <a:latin typeface="Arial Narrow" panose="020B0606020202030204" pitchFamily="34" charset="0"/>
              </a:rPr>
              <a:t>          Comm – 6.7 mi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56D3B8C-91E8-449F-ABF5-8001AE607BE4}"/>
              </a:ext>
            </a:extLst>
          </p:cNvPr>
          <p:cNvSpPr txBox="1"/>
          <p:nvPr/>
        </p:nvSpPr>
        <p:spPr>
          <a:xfrm>
            <a:off x="8085112" y="3881720"/>
            <a:ext cx="13262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 Narrow" panose="020B0606020202030204" pitchFamily="34" charset="0"/>
              </a:rPr>
              <a:t>SW Dubois – 8 mi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C67CAB-A3E9-425E-A62D-2EAC3B852A08}"/>
              </a:ext>
            </a:extLst>
          </p:cNvPr>
          <p:cNvSpPr txBox="1"/>
          <p:nvPr/>
        </p:nvSpPr>
        <p:spPr>
          <a:xfrm>
            <a:off x="6528430" y="1286849"/>
            <a:ext cx="13262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 Narrow" panose="020B0606020202030204" pitchFamily="34" charset="0"/>
              </a:rPr>
              <a:t>Washington Comm – 13 mi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6E5DB6C-1F83-4AC8-A972-015CB9D9E379}"/>
              </a:ext>
            </a:extLst>
          </p:cNvPr>
          <p:cNvSpPr txBox="1"/>
          <p:nvPr/>
        </p:nvSpPr>
        <p:spPr>
          <a:xfrm>
            <a:off x="5296148" y="4886618"/>
            <a:ext cx="15651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 Narrow" panose="020B0606020202030204" pitchFamily="34" charset="0"/>
              </a:rPr>
              <a:t>Warrick Co (Tecumseh) – 8.6 mi</a:t>
            </a:r>
          </a:p>
        </p:txBody>
      </p:sp>
    </p:spTree>
    <p:extLst>
      <p:ext uri="{BB962C8B-B14F-4D97-AF65-F5344CB8AC3E}">
        <p14:creationId xmlns:p14="http://schemas.microsoft.com/office/powerpoint/2010/main" val="3544678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4700" y="162737"/>
            <a:ext cx="4254600" cy="481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5" descr="Piece of duct tape sticking a note to the slide"/>
          <p:cNvPicPr preferRelativeResize="0"/>
          <p:nvPr/>
        </p:nvPicPr>
        <p:blipFill rotWithShape="1">
          <a:blip r:embed="rId4">
            <a:alphaModFix/>
          </a:blip>
          <a:srcRect l="9244" t="5926" r="2118" b="10011"/>
          <a:stretch/>
        </p:blipFill>
        <p:spPr>
          <a:xfrm rot="154828">
            <a:off x="3536000" y="147301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5"/>
          <p:cNvSpPr txBox="1"/>
          <p:nvPr/>
        </p:nvSpPr>
        <p:spPr>
          <a:xfrm>
            <a:off x="2855550" y="687397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9" name="Google Shape;199;p25"/>
          <p:cNvSpPr txBox="1">
            <a:spLocks noGrp="1"/>
          </p:cNvSpPr>
          <p:nvPr>
            <p:ph type="body" idx="4294967295"/>
          </p:nvPr>
        </p:nvSpPr>
        <p:spPr>
          <a:xfrm rot="-899969">
            <a:off x="2801337" y="1218832"/>
            <a:ext cx="3866011" cy="33278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3600" b="1" dirty="0">
              <a:latin typeface="Permanent Marker"/>
              <a:ea typeface="Raleway"/>
              <a:cs typeface="Raleway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latin typeface="Permanent Marker"/>
                <a:ea typeface="Raleway"/>
                <a:cs typeface="Raleway"/>
                <a:sym typeface="Permanent Marker"/>
              </a:rPr>
              <a:t>Financial information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>
          <a:extLst>
            <a:ext uri="{FF2B5EF4-FFF2-40B4-BE49-F238E27FC236}">
              <a16:creationId xmlns:a16="http://schemas.microsoft.com/office/drawing/2014/main" id="{72A7930D-4CF8-3916-9A11-BAFD0A495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>
            <a:extLst>
              <a:ext uri="{FF2B5EF4-FFF2-40B4-BE49-F238E27FC236}">
                <a16:creationId xmlns:a16="http://schemas.microsoft.com/office/drawing/2014/main" id="{3A6F6EB3-5EFD-3E5D-4B7F-1C884C3A85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Budget Information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191" name="Google Shape;191;p24">
            <a:extLst>
              <a:ext uri="{FF2B5EF4-FFF2-40B4-BE49-F238E27FC236}">
                <a16:creationId xmlns:a16="http://schemas.microsoft.com/office/drawing/2014/main" id="{81591B40-889E-2FC1-AE69-DB4C630940B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22830" y="1917511"/>
            <a:ext cx="3575713" cy="21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u="sng" dirty="0">
                <a:solidFill>
                  <a:srgbClr val="5B0F00"/>
                </a:solidFill>
              </a:rPr>
              <a:t>Year</a:t>
            </a:r>
            <a:r>
              <a:rPr lang="en-US" sz="1100" b="1" dirty="0">
                <a:solidFill>
                  <a:srgbClr val="5B0F00"/>
                </a:solidFill>
              </a:rPr>
              <a:t>  	</a:t>
            </a:r>
            <a:r>
              <a:rPr lang="en-US" sz="1100" b="1" u="sng" dirty="0">
                <a:solidFill>
                  <a:srgbClr val="5B0F00"/>
                </a:solidFill>
              </a:rPr>
              <a:t>Assessed Value</a:t>
            </a:r>
            <a:r>
              <a:rPr lang="en-US" sz="1100" b="1" dirty="0">
                <a:solidFill>
                  <a:srgbClr val="5B0F00"/>
                </a:solidFill>
              </a:rPr>
              <a:t> 	</a:t>
            </a:r>
            <a:r>
              <a:rPr lang="en-US" sz="1100" b="1" u="sng" dirty="0">
                <a:solidFill>
                  <a:srgbClr val="5B0F00"/>
                </a:solidFill>
              </a:rPr>
              <a:t>Tax Rate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5B0F00"/>
                </a:solidFill>
              </a:rPr>
              <a:t>2022	   623,879,773	  	 1.2710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5B0F00"/>
                </a:solidFill>
              </a:rPr>
              <a:t>2023	   693,316,063    	 1.1971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5B0F00"/>
                </a:solidFill>
              </a:rPr>
              <a:t>2024	   715,243,583    	 1.1222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5B0F00"/>
                </a:solidFill>
              </a:rPr>
              <a:t>2025	   805,748,671	  	 1.1640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5B0F00"/>
                </a:solidFill>
              </a:rPr>
              <a:t>2026	   883,098,616	 	 1.0998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100" b="1" dirty="0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5B0F00"/>
                </a:solidFill>
              </a:rPr>
              <a:t>With AV increasing, property owners have experienced lower tax rates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A0BBEB8-C366-7F0E-86AC-20FA4491D9FF}"/>
              </a:ext>
            </a:extLst>
          </p:cNvPr>
          <p:cNvGraphicFramePr>
            <a:graphicFrameLocks/>
          </p:cNvGraphicFramePr>
          <p:nvPr/>
        </p:nvGraphicFramePr>
        <p:xfrm>
          <a:off x="3957850" y="1468282"/>
          <a:ext cx="4940490" cy="3192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BB3DD04-23F4-4C91-0161-97B5DD976813}"/>
              </a:ext>
            </a:extLst>
          </p:cNvPr>
          <p:cNvSpPr txBox="1"/>
          <p:nvPr/>
        </p:nvSpPr>
        <p:spPr>
          <a:xfrm>
            <a:off x="4865427" y="2431976"/>
            <a:ext cx="5527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1.2710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11BC93-E887-C679-1EBC-147B4CB41E50}"/>
              </a:ext>
            </a:extLst>
          </p:cNvPr>
          <p:cNvSpPr txBox="1"/>
          <p:nvPr/>
        </p:nvSpPr>
        <p:spPr>
          <a:xfrm>
            <a:off x="5677468" y="2431976"/>
            <a:ext cx="5527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1.1971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1B28A9-DD66-330B-0466-8AC2C12F4D4F}"/>
              </a:ext>
            </a:extLst>
          </p:cNvPr>
          <p:cNvSpPr txBox="1"/>
          <p:nvPr/>
        </p:nvSpPr>
        <p:spPr>
          <a:xfrm>
            <a:off x="7211338" y="2160973"/>
            <a:ext cx="5527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1.1640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535CBF-1C25-D1D2-AE9A-A9367F2089D7}"/>
              </a:ext>
            </a:extLst>
          </p:cNvPr>
          <p:cNvSpPr txBox="1"/>
          <p:nvPr/>
        </p:nvSpPr>
        <p:spPr>
          <a:xfrm>
            <a:off x="8055937" y="2356306"/>
            <a:ext cx="5505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1.0998</a:t>
            </a:r>
          </a:p>
        </p:txBody>
      </p:sp>
    </p:spTree>
    <p:extLst>
      <p:ext uri="{BB962C8B-B14F-4D97-AF65-F5344CB8AC3E}">
        <p14:creationId xmlns:p14="http://schemas.microsoft.com/office/powerpoint/2010/main" val="3088905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Budget Information – State Tuition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191" name="Google Shape;191;p24"/>
          <p:cNvSpPr txBox="1">
            <a:spLocks noGrp="1"/>
          </p:cNvSpPr>
          <p:nvPr>
            <p:ph type="body" idx="2"/>
          </p:nvPr>
        </p:nvSpPr>
        <p:spPr>
          <a:xfrm>
            <a:off x="6271146" y="1434164"/>
            <a:ext cx="2579995" cy="34554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buNone/>
            </a:pPr>
            <a:endParaRPr lang="en-US" sz="1500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rgbClr val="5B0F00"/>
                </a:solidFill>
              </a:rPr>
              <a:t>Education Fund </a:t>
            </a:r>
          </a:p>
          <a:p>
            <a:pPr marL="0" indent="0">
              <a:buNone/>
            </a:pPr>
            <a:r>
              <a:rPr lang="en-US" sz="1200" b="1" dirty="0">
                <a:solidFill>
                  <a:srgbClr val="5B0F00"/>
                </a:solidFill>
              </a:rPr>
              <a:t>   ADM (Basic Grant) – 86%</a:t>
            </a:r>
          </a:p>
          <a:p>
            <a:pPr marL="0" indent="0">
              <a:buNone/>
            </a:pPr>
            <a:r>
              <a:rPr lang="en-US" sz="1200" b="1" dirty="0">
                <a:solidFill>
                  <a:srgbClr val="5B0F00"/>
                </a:solidFill>
              </a:rPr>
              <a:t>   Academic Progress Grant  - &lt; 1%</a:t>
            </a:r>
          </a:p>
          <a:p>
            <a:pPr marL="0" indent="0">
              <a:buNone/>
            </a:pPr>
            <a:r>
              <a:rPr lang="en-US" sz="1200" b="1" dirty="0">
                <a:solidFill>
                  <a:srgbClr val="5B0F00"/>
                </a:solidFill>
              </a:rPr>
              <a:t>   Special Education Grant – 10%</a:t>
            </a:r>
          </a:p>
          <a:p>
            <a:pPr marL="0" indent="0">
              <a:buNone/>
            </a:pPr>
            <a:r>
              <a:rPr lang="en-US" sz="1200" b="1" dirty="0">
                <a:solidFill>
                  <a:srgbClr val="5B0F00"/>
                </a:solidFill>
              </a:rPr>
              <a:t>   CTE Grant – 4 %</a:t>
            </a:r>
          </a:p>
          <a:p>
            <a:pPr marL="0" indent="0">
              <a:buNone/>
            </a:pPr>
            <a:r>
              <a:rPr lang="en-US" sz="1200" b="1" dirty="0">
                <a:solidFill>
                  <a:srgbClr val="5B0F00"/>
                </a:solidFill>
              </a:rPr>
              <a:t>   NESP Grant - &lt; 1%</a:t>
            </a:r>
          </a:p>
          <a:p>
            <a:pPr marL="0" indent="0">
              <a:buNone/>
            </a:pPr>
            <a:r>
              <a:rPr lang="en-US" sz="1200" b="1" dirty="0">
                <a:solidFill>
                  <a:srgbClr val="5B0F00"/>
                </a:solidFill>
              </a:rPr>
              <a:t> 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5B0F00"/>
                </a:solidFill>
              </a:rPr>
              <a:t>Increase Revenue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5B0F00"/>
                </a:solidFill>
              </a:rPr>
              <a:t>Reduce Expenditures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5B0F00"/>
                </a:solidFill>
              </a:rPr>
              <a:t> 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5B0F00"/>
                </a:solidFill>
              </a:rPr>
              <a:t>Right-size Adjustments Needed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dirty="0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dirty="0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5B0F00"/>
                </a:solidFill>
              </a:rPr>
              <a:t>CEP School District – 44.3%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rgbClr val="5B0F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7F0394-5289-48CC-ADD9-E966B11D5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59" y="1314651"/>
            <a:ext cx="5640802" cy="369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249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Education Fund – Staffing Trend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04988A-B988-4DA4-936C-D96561B7557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772150" y="1505699"/>
            <a:ext cx="3060150" cy="3235983"/>
          </a:xfrm>
        </p:spPr>
        <p:txBody>
          <a:bodyPr>
            <a:normAutofit/>
          </a:bodyPr>
          <a:lstStyle/>
          <a:p>
            <a:pPr marL="146050" indent="0">
              <a:buNone/>
            </a:pPr>
            <a:r>
              <a:rPr lang="en-US" sz="1100" b="1" dirty="0">
                <a:solidFill>
                  <a:srgbClr val="600000"/>
                </a:solidFill>
              </a:rPr>
              <a:t>June 2016 – </a:t>
            </a:r>
            <a:r>
              <a:rPr lang="en-US" sz="1100" b="1" dirty="0" err="1">
                <a:solidFill>
                  <a:srgbClr val="600000"/>
                </a:solidFill>
              </a:rPr>
              <a:t>Otwell</a:t>
            </a:r>
            <a:r>
              <a:rPr lang="en-US" sz="1100" b="1" dirty="0">
                <a:solidFill>
                  <a:srgbClr val="600000"/>
                </a:solidFill>
              </a:rPr>
              <a:t> Elem closed;</a:t>
            </a:r>
          </a:p>
          <a:p>
            <a:pPr marL="146050" indent="0">
              <a:buNone/>
            </a:pPr>
            <a:r>
              <a:rPr lang="en-US" sz="1100" b="1" dirty="0">
                <a:solidFill>
                  <a:srgbClr val="600000"/>
                </a:solidFill>
              </a:rPr>
              <a:t>     anticipated loss of 100 students;</a:t>
            </a:r>
          </a:p>
          <a:p>
            <a:pPr marL="146050" indent="0">
              <a:buNone/>
            </a:pPr>
            <a:r>
              <a:rPr lang="en-US" sz="1100" b="1" dirty="0">
                <a:solidFill>
                  <a:srgbClr val="600000"/>
                </a:solidFill>
              </a:rPr>
              <a:t>      RIF of staff</a:t>
            </a:r>
          </a:p>
          <a:p>
            <a:pPr marL="146050" indent="0">
              <a:buNone/>
            </a:pPr>
            <a:endParaRPr lang="en-US" sz="1100" b="1" dirty="0">
              <a:solidFill>
                <a:srgbClr val="600000"/>
              </a:solidFill>
            </a:endParaRPr>
          </a:p>
          <a:p>
            <a:pPr marL="146050" indent="0">
              <a:buNone/>
            </a:pPr>
            <a:r>
              <a:rPr lang="en-US" sz="1100" b="1" dirty="0">
                <a:solidFill>
                  <a:srgbClr val="600000"/>
                </a:solidFill>
              </a:rPr>
              <a:t>August 2016 – Enrollment did not </a:t>
            </a:r>
          </a:p>
          <a:p>
            <a:pPr marL="146050" indent="0">
              <a:buNone/>
            </a:pPr>
            <a:r>
              <a:rPr lang="en-US" sz="1100" b="1" dirty="0">
                <a:solidFill>
                  <a:srgbClr val="600000"/>
                </a:solidFill>
              </a:rPr>
              <a:t>     decrease; hired back staff</a:t>
            </a:r>
          </a:p>
          <a:p>
            <a:pPr marL="146050" indent="0">
              <a:buNone/>
            </a:pPr>
            <a:endParaRPr lang="en-US" sz="1100" b="1" dirty="0">
              <a:solidFill>
                <a:srgbClr val="600000"/>
              </a:solidFill>
            </a:endParaRPr>
          </a:p>
          <a:p>
            <a:pPr marL="146050" indent="0">
              <a:buNone/>
            </a:pPr>
            <a:endParaRPr lang="en-US" sz="1100" b="1" dirty="0">
              <a:solidFill>
                <a:srgbClr val="600000"/>
              </a:solidFill>
            </a:endParaRPr>
          </a:p>
          <a:p>
            <a:pPr marL="146050" indent="0">
              <a:buNone/>
            </a:pPr>
            <a:r>
              <a:rPr lang="en-US" sz="1100" b="1" dirty="0">
                <a:solidFill>
                  <a:srgbClr val="600000"/>
                </a:solidFill>
              </a:rPr>
              <a:t>Consideration is given to enrollment and statute requirements before filling any staff vacancies.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000" b="1" dirty="0">
                <a:solidFill>
                  <a:srgbClr val="600000"/>
                </a:solidFill>
              </a:rPr>
              <a:t>Specialists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000" b="1" dirty="0">
                <a:solidFill>
                  <a:srgbClr val="600000"/>
                </a:solidFill>
              </a:rPr>
              <a:t>Computer Science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000" b="1" dirty="0">
                <a:solidFill>
                  <a:srgbClr val="600000"/>
                </a:solidFill>
              </a:rPr>
              <a:t>Graduation Pathways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169AA5-B993-33FF-4454-895C0C6EE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11" y="1379129"/>
            <a:ext cx="5619139" cy="336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27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Budget Information – Education Fund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191" name="Google Shape;191;p24"/>
          <p:cNvSpPr txBox="1">
            <a:spLocks noGrp="1"/>
          </p:cNvSpPr>
          <p:nvPr>
            <p:ph type="body" idx="2"/>
          </p:nvPr>
        </p:nvSpPr>
        <p:spPr>
          <a:xfrm>
            <a:off x="5222240" y="1434164"/>
            <a:ext cx="3799839" cy="34554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5B0F00"/>
                </a:solidFill>
              </a:rPr>
              <a:t>3 pay months – spike in Expenses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500" b="1" dirty="0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5B0F00"/>
                </a:solidFill>
              </a:rPr>
              <a:t>Ops to Ed Transfer – October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5B0F00"/>
                </a:solidFill>
              </a:rPr>
              <a:t>    $1,694,109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500" b="1" dirty="0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5B0F00"/>
                </a:solidFill>
              </a:rPr>
              <a:t>State Tuition Changes from projected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5B0F00"/>
                </a:solidFill>
              </a:rPr>
              <a:t>     Jan &amp; July -  Exp = Rev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500" b="1" dirty="0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5B0F00"/>
                </a:solidFill>
              </a:rPr>
              <a:t>Reports impacting Funding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300" b="1" dirty="0">
                <a:solidFill>
                  <a:srgbClr val="5B0F00"/>
                </a:solidFill>
              </a:rPr>
              <a:t>Oct - ADM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300" b="1" dirty="0">
                <a:solidFill>
                  <a:srgbClr val="5B0F00"/>
                </a:solidFill>
              </a:rPr>
              <a:t>Nov – CTE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300" b="1" dirty="0">
                <a:solidFill>
                  <a:srgbClr val="5B0F00"/>
                </a:solidFill>
              </a:rPr>
              <a:t>Dec – SE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300" b="1" dirty="0">
                <a:solidFill>
                  <a:srgbClr val="5B0F00"/>
                </a:solidFill>
              </a:rPr>
              <a:t>Feb - ADM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097621-AF50-4740-B8D8-27075D9B7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1" y="1434164"/>
            <a:ext cx="4916976" cy="326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712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Budget Information –</a:t>
            </a:r>
            <a:br>
              <a:rPr lang="en" sz="3000" dirty="0">
                <a:solidFill>
                  <a:srgbClr val="FFFFFF"/>
                </a:solidFill>
              </a:rPr>
            </a:br>
            <a:r>
              <a:rPr lang="en" sz="3000" dirty="0">
                <a:solidFill>
                  <a:srgbClr val="FFFFFF"/>
                </a:solidFill>
              </a:rPr>
              <a:t>Education Fund Projections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191" name="Google Shape;191;p24"/>
          <p:cNvSpPr txBox="1">
            <a:spLocks noGrp="1"/>
          </p:cNvSpPr>
          <p:nvPr>
            <p:ph type="body" idx="2"/>
          </p:nvPr>
        </p:nvSpPr>
        <p:spPr>
          <a:xfrm>
            <a:off x="140678" y="1375964"/>
            <a:ext cx="2721792" cy="35548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5B0F00"/>
                </a:solidFill>
              </a:rPr>
              <a:t>Monitor State Tuition Support Categories: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rgbClr val="5B0F00"/>
                </a:solidFill>
              </a:rPr>
              <a:t>        Basic Grant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rgbClr val="5B0F00"/>
                </a:solidFill>
              </a:rPr>
              <a:t>        Academic Progress Grant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rgbClr val="5B0F00"/>
                </a:solidFill>
              </a:rPr>
              <a:t>        CTE Grant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rgbClr val="5B0F00"/>
                </a:solidFill>
              </a:rPr>
              <a:t>        NESP Grant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rgbClr val="5B0F00"/>
                </a:solidFill>
              </a:rPr>
              <a:t>        Special Education Grant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500" b="1" dirty="0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5B0F00"/>
                </a:solidFill>
              </a:rPr>
              <a:t>3 pay months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500" b="1" dirty="0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5B0F00"/>
                </a:solidFill>
              </a:rPr>
              <a:t>Ops to Ed transfer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500" b="1" dirty="0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500" b="1" dirty="0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500" i="1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500" b="1" dirty="0">
              <a:solidFill>
                <a:srgbClr val="5B0F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E4AB8D-F3D4-4949-B80A-ECE61D7C6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1861" y="1375964"/>
            <a:ext cx="5926967" cy="356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369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FFFFFF"/>
                </a:solidFill>
              </a:rPr>
              <a:t>LSA Projections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190" name="Google Shape;190;p24"/>
          <p:cNvSpPr txBox="1">
            <a:spLocks noGrp="1"/>
          </p:cNvSpPr>
          <p:nvPr>
            <p:ph type="body" idx="1"/>
          </p:nvPr>
        </p:nvSpPr>
        <p:spPr>
          <a:xfrm>
            <a:off x="815792" y="1280400"/>
            <a:ext cx="5982284" cy="386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33350" lvl="0" indent="0" algn="l" rtl="0">
              <a:spcBef>
                <a:spcPts val="0"/>
              </a:spcBef>
              <a:spcAft>
                <a:spcPts val="0"/>
              </a:spcAft>
              <a:buClr>
                <a:srgbClr val="5B0F00"/>
              </a:buClr>
              <a:buSzPts val="1500"/>
              <a:buNone/>
            </a:pPr>
            <a:endParaRPr lang="en" sz="1500" b="1" u="sng" dirty="0">
              <a:solidFill>
                <a:srgbClr val="5B0F00"/>
              </a:solidFill>
            </a:endParaRPr>
          </a:p>
          <a:p>
            <a:pPr lvl="1" indent="-323850">
              <a:buClr>
                <a:srgbClr val="5B0F00"/>
              </a:buClr>
              <a:buSzPts val="1500"/>
              <a:buChar char="●"/>
            </a:pPr>
            <a:endParaRPr lang="en-US" sz="1300" b="1" dirty="0">
              <a:solidFill>
                <a:srgbClr val="5B0F00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5B0F00"/>
              </a:buClr>
              <a:buSzPts val="1500"/>
              <a:buChar char="●"/>
            </a:pPr>
            <a:endParaRPr lang="en" sz="1500" b="1" dirty="0">
              <a:solidFill>
                <a:srgbClr val="5B0F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A497A5-528C-4933-9E28-3538DEFD1898}"/>
              </a:ext>
            </a:extLst>
          </p:cNvPr>
          <p:cNvSpPr txBox="1"/>
          <p:nvPr/>
        </p:nvSpPr>
        <p:spPr>
          <a:xfrm>
            <a:off x="6798076" y="1709205"/>
            <a:ext cx="230659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b="1" dirty="0">
                <a:solidFill>
                  <a:schemeClr val="accent4">
                    <a:lumMod val="50000"/>
                  </a:schemeClr>
                </a:solidFill>
              </a:rPr>
              <a:t>3% Enrollment Decline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2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b="1" dirty="0">
                <a:solidFill>
                  <a:schemeClr val="accent4">
                    <a:lumMod val="50000"/>
                  </a:schemeClr>
                </a:solidFill>
              </a:rPr>
              <a:t>Complexity Index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2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b="1" dirty="0">
                <a:solidFill>
                  <a:schemeClr val="accent4">
                    <a:lumMod val="50000"/>
                  </a:schemeClr>
                </a:solidFill>
              </a:rPr>
              <a:t>Subgroups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2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b="1" dirty="0">
                <a:solidFill>
                  <a:schemeClr val="accent4">
                    <a:lumMod val="50000"/>
                  </a:schemeClr>
                </a:solidFill>
              </a:rPr>
              <a:t>Curricular materials funding impact - $217,950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2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b="1" dirty="0">
                <a:solidFill>
                  <a:schemeClr val="accent4">
                    <a:lumMod val="50000"/>
                  </a:schemeClr>
                </a:solidFill>
              </a:rPr>
              <a:t> % change = 0.8% IF enrollment was 1489 but ADM dropped as well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3A01DC-49EE-4521-B6A1-AAB4AA9CF8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14" y="1334513"/>
            <a:ext cx="6398943" cy="308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013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Budget Information – Education Fund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191" name="Google Shape;191;p24"/>
          <p:cNvSpPr txBox="1">
            <a:spLocks noGrp="1"/>
          </p:cNvSpPr>
          <p:nvPr>
            <p:ph type="body" idx="2"/>
          </p:nvPr>
        </p:nvSpPr>
        <p:spPr>
          <a:xfrm>
            <a:off x="6460435" y="1441582"/>
            <a:ext cx="2561644" cy="34480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5B0F00"/>
                </a:solidFill>
              </a:rPr>
              <a:t>Reports impacting Funding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300" b="1" dirty="0">
                <a:solidFill>
                  <a:srgbClr val="5B0F00"/>
                </a:solidFill>
              </a:rPr>
              <a:t>Oct - ADM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300" b="1" dirty="0">
                <a:solidFill>
                  <a:srgbClr val="5B0F00"/>
                </a:solidFill>
              </a:rPr>
              <a:t>Nov – CTE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300" b="1" dirty="0">
                <a:solidFill>
                  <a:srgbClr val="5B0F00"/>
                </a:solidFill>
              </a:rPr>
              <a:t>Dec – SE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300" b="1" dirty="0">
                <a:solidFill>
                  <a:srgbClr val="5B0F00"/>
                </a:solidFill>
              </a:rPr>
              <a:t>Feb - ADM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9A96CA-3892-4E8D-BCAB-01CA67249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1" y="1441583"/>
            <a:ext cx="6093468" cy="35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739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Funding – Legislative Impact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191" name="Google Shape;191;p24"/>
          <p:cNvSpPr txBox="1">
            <a:spLocks noGrp="1"/>
          </p:cNvSpPr>
          <p:nvPr>
            <p:ph type="body" idx="2"/>
          </p:nvPr>
        </p:nvSpPr>
        <p:spPr>
          <a:xfrm>
            <a:off x="459740" y="1342768"/>
            <a:ext cx="8354746" cy="35754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Curricular Materials Expense  - no reimbursement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sz="1500" b="1" dirty="0">
              <a:solidFill>
                <a:srgbClr val="5B0F00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2% based on stable ADM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loss of 0.86% (2026) &amp; loss of 0.94% (2027)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sz="1300" b="1" dirty="0">
              <a:solidFill>
                <a:srgbClr val="5B0F00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Loss of  $434,000 – Enrollment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sz="1500" b="1" dirty="0">
              <a:solidFill>
                <a:srgbClr val="5B0F00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CTE Funding changes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sz="1500" b="1" dirty="0">
              <a:solidFill>
                <a:srgbClr val="5B0F00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SE funding changes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sz="1500" b="1" dirty="0">
              <a:solidFill>
                <a:srgbClr val="5B0F00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Academic Funding – AHD, THD, Core 40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500" b="1" dirty="0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500" b="1" dirty="0">
              <a:solidFill>
                <a:srgbClr val="5B0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471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Funding – Options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191" name="Google Shape;191;p24"/>
          <p:cNvSpPr txBox="1">
            <a:spLocks noGrp="1"/>
          </p:cNvSpPr>
          <p:nvPr>
            <p:ph type="body" idx="2"/>
          </p:nvPr>
        </p:nvSpPr>
        <p:spPr>
          <a:xfrm>
            <a:off x="459740" y="1342768"/>
            <a:ext cx="8354746" cy="35754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500" b="1" dirty="0">
              <a:solidFill>
                <a:srgbClr val="5B0F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500" b="1" dirty="0">
              <a:solidFill>
                <a:srgbClr val="5B0F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9AC44D-1299-4D75-9372-5073F5263C0D}"/>
              </a:ext>
            </a:extLst>
          </p:cNvPr>
          <p:cNvSpPr txBox="1"/>
          <p:nvPr/>
        </p:nvSpPr>
        <p:spPr>
          <a:xfrm>
            <a:off x="665923" y="1450850"/>
            <a:ext cx="6192078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660033"/>
                </a:solidFill>
              </a:rPr>
              <a:t>Increase enrollment</a:t>
            </a:r>
          </a:p>
          <a:p>
            <a:pPr lvl="3"/>
            <a:r>
              <a:rPr lang="en-US" sz="1600" b="1" dirty="0">
                <a:solidFill>
                  <a:srgbClr val="660033"/>
                </a:solidFill>
              </a:rPr>
              <a:t>         Marketing campaign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b="1" dirty="0">
              <a:solidFill>
                <a:srgbClr val="660033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660033"/>
                </a:solidFill>
              </a:rPr>
              <a:t>Reduce expenses</a:t>
            </a:r>
          </a:p>
          <a:p>
            <a:r>
              <a:rPr lang="en-US" sz="1600" b="1" dirty="0">
                <a:solidFill>
                  <a:srgbClr val="660033"/>
                </a:solidFill>
              </a:rPr>
              <a:t>         Staffing</a:t>
            </a:r>
          </a:p>
          <a:p>
            <a:r>
              <a:rPr lang="en-US" sz="1600" b="1" dirty="0">
                <a:solidFill>
                  <a:srgbClr val="660033"/>
                </a:solidFill>
              </a:rPr>
              <a:t>         Salary &amp; Benefits</a:t>
            </a:r>
          </a:p>
          <a:p>
            <a:r>
              <a:rPr lang="en-US" sz="1600" b="1" dirty="0">
                <a:solidFill>
                  <a:srgbClr val="660033"/>
                </a:solidFill>
              </a:rPr>
              <a:t>         Programs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b="1" dirty="0">
              <a:solidFill>
                <a:srgbClr val="660033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660033"/>
                </a:solidFill>
              </a:rPr>
              <a:t>Operating referendum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b="1" dirty="0">
              <a:solidFill>
                <a:srgbClr val="660033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660033"/>
                </a:solidFill>
              </a:rPr>
              <a:t>Consolidation or Reconfiguration</a:t>
            </a:r>
          </a:p>
          <a:p>
            <a:r>
              <a:rPr lang="en-US" sz="1600" b="1" dirty="0">
                <a:solidFill>
                  <a:srgbClr val="660033"/>
                </a:solidFill>
              </a:rPr>
              <a:t>          Best use of Space &amp; Resources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607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SEA 1 (2025) – Implications for Schools</a:t>
            </a:r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191" name="Google Shape;191;p24"/>
          <p:cNvSpPr txBox="1">
            <a:spLocks noGrp="1"/>
          </p:cNvSpPr>
          <p:nvPr>
            <p:ph type="body" idx="2"/>
          </p:nvPr>
        </p:nvSpPr>
        <p:spPr>
          <a:xfrm>
            <a:off x="459740" y="1342768"/>
            <a:ext cx="8354746" cy="35754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Impacts to Operations &amp; Debt Service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Levy Appeals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Credits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LIT Revenue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5B0F00"/>
                </a:solidFill>
              </a:rPr>
              <a:t>Budget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sz="1500" b="1" dirty="0">
              <a:solidFill>
                <a:srgbClr val="5B0F00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500" b="1" dirty="0">
                <a:solidFill>
                  <a:srgbClr val="5B0F00"/>
                </a:solidFill>
              </a:rPr>
              <a:t>Indirect Impact to Education (ability to transfer to Education)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500" b="1" dirty="0">
              <a:solidFill>
                <a:srgbClr val="5B0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1777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25" y="0"/>
            <a:ext cx="9144000" cy="1280400"/>
          </a:xfrm>
          <a:prstGeom prst="rect">
            <a:avLst/>
          </a:prstGeom>
          <a:solidFill>
            <a:srgbClr val="5B0F00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FFFFFF"/>
                </a:solidFill>
              </a:rPr>
              <a:t>Financial Summary &amp; Projections</a:t>
            </a:r>
            <a:endParaRPr sz="3000" dirty="0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A57847-D748-4582-A925-F7401CDE1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424" y="1280400"/>
            <a:ext cx="5206435" cy="373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059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0F00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4700" y="162737"/>
            <a:ext cx="4254600" cy="481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5" descr="Piece of duct tape sticking a note to the slide"/>
          <p:cNvPicPr preferRelativeResize="0"/>
          <p:nvPr/>
        </p:nvPicPr>
        <p:blipFill rotWithShape="1">
          <a:blip r:embed="rId4">
            <a:alphaModFix/>
          </a:blip>
          <a:srcRect l="9244" t="5926" r="2118" b="10011"/>
          <a:stretch/>
        </p:blipFill>
        <p:spPr>
          <a:xfrm rot="154828">
            <a:off x="3536000" y="147301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5"/>
          <p:cNvSpPr txBox="1"/>
          <p:nvPr/>
        </p:nvSpPr>
        <p:spPr>
          <a:xfrm rot="20489995">
            <a:off x="3234111" y="1918666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chemeClr val="lt2"/>
                </a:solidFill>
                <a:latin typeface="Permanent Marker" panose="020B0604020202020204" charset="0"/>
                <a:ea typeface="Raleway"/>
                <a:cs typeface="Raleway"/>
                <a:sym typeface="Raleway"/>
              </a:rPr>
              <a:t>Questions?</a:t>
            </a:r>
            <a:endParaRPr sz="3000" b="1" dirty="0">
              <a:solidFill>
                <a:schemeClr val="lt2"/>
              </a:solidFill>
              <a:latin typeface="Permanent Marker" panose="020B0604020202020204" charset="0"/>
              <a:ea typeface="Raleway"/>
              <a:cs typeface="Raleway"/>
              <a:sym typeface="Raleway"/>
            </a:endParaRPr>
          </a:p>
        </p:txBody>
      </p:sp>
      <p:sp>
        <p:nvSpPr>
          <p:cNvPr id="199" name="Google Shape;199;p25"/>
          <p:cNvSpPr txBox="1">
            <a:spLocks noGrp="1"/>
          </p:cNvSpPr>
          <p:nvPr>
            <p:ph type="body" idx="4294967295"/>
          </p:nvPr>
        </p:nvSpPr>
        <p:spPr>
          <a:xfrm>
            <a:off x="2970392" y="1031105"/>
            <a:ext cx="3432243" cy="33278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18603125"/>
      </p:ext>
    </p:extLst>
  </p:cSld>
  <p:clrMapOvr>
    <a:masterClrMapping/>
  </p:clrMapOvr>
</p:sld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12600</TotalTime>
  <Words>827</Words>
  <Application>Microsoft Office PowerPoint</Application>
  <PresentationFormat>On-screen Show (16:9)</PresentationFormat>
  <Paragraphs>230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 Narrow</vt:lpstr>
      <vt:lpstr>Permanent Marker</vt:lpstr>
      <vt:lpstr>Wingdings</vt:lpstr>
      <vt:lpstr>Raleway</vt:lpstr>
      <vt:lpstr>Arial</vt:lpstr>
      <vt:lpstr>Merriweather</vt:lpstr>
      <vt:lpstr>Arial </vt:lpstr>
      <vt:lpstr>Roboto</vt:lpstr>
      <vt:lpstr>Paradigm</vt:lpstr>
      <vt:lpstr>Pike County School Corporation May 2026</vt:lpstr>
      <vt:lpstr>PowerPoint Presentation</vt:lpstr>
      <vt:lpstr>Enrollment Data</vt:lpstr>
      <vt:lpstr>Out-of-County Transfer Data</vt:lpstr>
      <vt:lpstr>Transfers to Adjacent School Districts</vt:lpstr>
      <vt:lpstr>PowerPoint Presentation</vt:lpstr>
      <vt:lpstr>Budget Information</vt:lpstr>
      <vt:lpstr>Budget Information – State Tuition</vt:lpstr>
      <vt:lpstr>Education Fund – Staffing Trend</vt:lpstr>
      <vt:lpstr>Budget Information – Education Fund</vt:lpstr>
      <vt:lpstr>Budget Information – Education Fund Projections</vt:lpstr>
      <vt:lpstr>LSA Projections</vt:lpstr>
      <vt:lpstr>Budget Information – Education Fund</vt:lpstr>
      <vt:lpstr>Funding – Legislative Impact</vt:lpstr>
      <vt:lpstr>Funding – Options</vt:lpstr>
      <vt:lpstr>SEA 1 (2025) – Implications for Schools</vt:lpstr>
      <vt:lpstr>Financial Summary &amp; Projections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PCSC Planning Session May 2023</dc:title>
  <dc:creator>suzanneblake</dc:creator>
  <cp:lastModifiedBy>suzanneblake</cp:lastModifiedBy>
  <cp:revision>165</cp:revision>
  <cp:lastPrinted>2026-01-20T14:13:25Z</cp:lastPrinted>
  <dcterms:modified xsi:type="dcterms:W3CDTF">2026-05-11T16:50:05Z</dcterms:modified>
</cp:coreProperties>
</file>