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3"/>
  </p:notesMasterIdLst>
  <p:handoutMasterIdLst>
    <p:handoutMasterId r:id="rId24"/>
  </p:handoutMasterIdLst>
  <p:sldIdLst>
    <p:sldId id="256" r:id="rId2"/>
    <p:sldId id="350" r:id="rId3"/>
    <p:sldId id="289" r:id="rId4"/>
    <p:sldId id="351" r:id="rId5"/>
    <p:sldId id="311" r:id="rId6"/>
    <p:sldId id="341" r:id="rId7"/>
    <p:sldId id="342" r:id="rId8"/>
    <p:sldId id="338" r:id="rId9"/>
    <p:sldId id="268" r:id="rId10"/>
    <p:sldId id="280" r:id="rId11"/>
    <p:sldId id="293" r:id="rId12"/>
    <p:sldId id="340" r:id="rId13"/>
    <p:sldId id="349" r:id="rId14"/>
    <p:sldId id="330" r:id="rId15"/>
    <p:sldId id="332" r:id="rId16"/>
    <p:sldId id="334" r:id="rId17"/>
    <p:sldId id="336" r:id="rId18"/>
    <p:sldId id="322" r:id="rId19"/>
    <p:sldId id="326" r:id="rId20"/>
    <p:sldId id="348" r:id="rId21"/>
    <p:sldId id="282" r:id="rId22"/>
  </p:sldIdLst>
  <p:sldSz cx="9144000" cy="5143500" type="screen16x9"/>
  <p:notesSz cx="7010400" cy="9296400"/>
  <p:embeddedFontLst>
    <p:embeddedFont>
      <p:font typeface="Merriweather" panose="00000500000000000000" pitchFamily="2" charset="0"/>
      <p:regular r:id="rId25"/>
      <p:bold r:id="rId26"/>
      <p:italic r:id="rId27"/>
      <p:boldItalic r:id="rId28"/>
    </p:embeddedFont>
    <p:embeddedFont>
      <p:font typeface="Permanent Marker" panose="020B0604020202020204" charset="0"/>
      <p:regular r:id="rId29"/>
    </p:embeddedFont>
    <p:embeddedFont>
      <p:font typeface="Raleway" pitchFamily="2" charset="0"/>
      <p:regular r:id="rId30"/>
      <p:bold r:id="rId31"/>
      <p:italic r:id="rId32"/>
      <p:boldItalic r:id="rId33"/>
    </p:embeddedFont>
    <p:embeddedFont>
      <p:font typeface="Roboto" panose="02000000000000000000" pitchFamily="2" charset="0"/>
      <p:regular r:id="rId34"/>
      <p:bold r:id="rId35"/>
      <p:italic r:id="rId36"/>
      <p:boldItalic r:id="rId3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uzanneblake" initials="s" lastIdx="2" clrIdx="0">
    <p:extLst>
      <p:ext uri="{19B8F6BF-5375-455C-9EA6-DF929625EA0E}">
        <p15:presenceInfo xmlns:p15="http://schemas.microsoft.com/office/powerpoint/2012/main" userId="S-1-5-21-1480115782-2586463595-3365633577-1950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00"/>
    <a:srgbClr val="600000"/>
    <a:srgbClr val="66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613" autoAdjust="0"/>
    <p:restoredTop sz="86293" autoAdjust="0"/>
  </p:normalViewPr>
  <p:slideViewPr>
    <p:cSldViewPr snapToGrid="0">
      <p:cViewPr varScale="1">
        <p:scale>
          <a:sx n="96" d="100"/>
          <a:sy n="96" d="100"/>
        </p:scale>
        <p:origin x="90" y="46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font" Target="fonts/font10.fntdata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32" Type="http://schemas.openxmlformats.org/officeDocument/2006/relationships/font" Target="fonts/font8.fntdata"/><Relationship Id="rId37" Type="http://schemas.openxmlformats.org/officeDocument/2006/relationships/font" Target="fonts/font13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4.fntdata"/><Relationship Id="rId36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font" Target="fonts/font11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blak\Downloads\5%20year%20Budget%20%20%20Information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6-year Budget Comparison by Fund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523986487170301"/>
          <c:y val="0.1635025640367031"/>
          <c:w val="0.80647182769320447"/>
          <c:h val="0.6816293685023964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Sheet2!$A$4</c:f>
              <c:strCache>
                <c:ptCount val="1"/>
                <c:pt idx="0">
                  <c:v>Education</c:v>
                </c:pt>
              </c:strCache>
            </c:strRef>
          </c:tx>
          <c:spPr>
            <a:solidFill>
              <a:schemeClr val="accent1">
                <a:lumMod val="75000"/>
                <a:lumOff val="25000"/>
              </a:schemeClr>
            </a:solidFill>
            <a:ln>
              <a:solidFill>
                <a:srgbClr val="0070C0"/>
              </a:solidFill>
            </a:ln>
            <a:effectLst/>
          </c:spPr>
          <c:invertIfNegative val="0"/>
          <c:cat>
            <c:numRef>
              <c:f>Sheet2!$B$2:$F$2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Sheet2!$B$4:$F$4</c:f>
              <c:numCache>
                <c:formatCode>"$"#,##0</c:formatCode>
                <c:ptCount val="5"/>
                <c:pt idx="0">
                  <c:v>13112600</c:v>
                </c:pt>
                <c:pt idx="1">
                  <c:v>12705591</c:v>
                </c:pt>
                <c:pt idx="2">
                  <c:v>12863800</c:v>
                </c:pt>
                <c:pt idx="3">
                  <c:v>15121716</c:v>
                </c:pt>
                <c:pt idx="4">
                  <c:v>12420747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A49-45BD-9F98-36ADC90D6FAC}"/>
            </c:ext>
          </c:extLst>
        </c:ser>
        <c:ser>
          <c:idx val="1"/>
          <c:order val="1"/>
          <c:tx>
            <c:strRef>
              <c:f>Sheet2!$A$5</c:f>
              <c:strCache>
                <c:ptCount val="1"/>
                <c:pt idx="0">
                  <c:v>Debt Service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cat>
            <c:numRef>
              <c:f>Sheet2!$B$2:$F$2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Sheet2!$B$5:$F$5</c:f>
              <c:numCache>
                <c:formatCode>"$"#,##0</c:formatCode>
                <c:ptCount val="5"/>
                <c:pt idx="0">
                  <c:v>1728224</c:v>
                </c:pt>
                <c:pt idx="1">
                  <c:v>1728503</c:v>
                </c:pt>
                <c:pt idx="2">
                  <c:v>1700650</c:v>
                </c:pt>
                <c:pt idx="3">
                  <c:v>1994525</c:v>
                </c:pt>
                <c:pt idx="4">
                  <c:v>2051650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A49-45BD-9F98-36ADC90D6FAC}"/>
            </c:ext>
          </c:extLst>
        </c:ser>
        <c:ser>
          <c:idx val="2"/>
          <c:order val="2"/>
          <c:tx>
            <c:strRef>
              <c:f>Sheet2!$A$6</c:f>
              <c:strCache>
                <c:ptCount val="1"/>
                <c:pt idx="0">
                  <c:v>Operations</c:v>
                </c:pt>
              </c:strCache>
            </c:strRef>
          </c:tx>
          <c:spPr>
            <a:solidFill>
              <a:srgbClr val="FF6600">
                <a:alpha val="74902"/>
              </a:srgbClr>
            </a:solidFill>
            <a:ln>
              <a:noFill/>
            </a:ln>
            <a:effectLst/>
          </c:spPr>
          <c:invertIfNegative val="0"/>
          <c:cat>
            <c:numRef>
              <c:f>Sheet2!$B$2:$F$2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Sheet2!$B$6:$F$6</c:f>
              <c:numCache>
                <c:formatCode>"$"#,##0</c:formatCode>
                <c:ptCount val="5"/>
                <c:pt idx="0">
                  <c:v>6767222</c:v>
                </c:pt>
                <c:pt idx="1">
                  <c:v>6946853</c:v>
                </c:pt>
                <c:pt idx="2">
                  <c:v>7213108</c:v>
                </c:pt>
                <c:pt idx="3">
                  <c:v>7509430</c:v>
                </c:pt>
                <c:pt idx="4">
                  <c:v>7966465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A49-45BD-9F98-36ADC90D6F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2656528"/>
        <c:axId val="342657008"/>
      </c:barChart>
      <c:catAx>
        <c:axId val="342656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657008"/>
        <c:crosses val="autoZero"/>
        <c:auto val="1"/>
        <c:lblAlgn val="ctr"/>
        <c:lblOffset val="100"/>
        <c:noMultiLvlLbl val="0"/>
      </c:catAx>
      <c:valAx>
        <c:axId val="342657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$&quot;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656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0.51381</cdr:x>
      <cdr:y>0.28309</cdr:y>
    </cdr:from>
    <cdr:to>
      <cdr:x>0.60497</cdr:x>
      <cdr:y>0.34565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0EC6AEDB-E29C-9D01-FB1F-CCEE97BF9C1A}"/>
            </a:ext>
          </a:extLst>
        </cdr:cNvPr>
        <cdr:cNvSpPr txBox="1"/>
      </cdr:nvSpPr>
      <cdr:spPr>
        <a:xfrm xmlns:a="http://schemas.openxmlformats.org/drawingml/2006/main">
          <a:off x="2538483" y="903739"/>
          <a:ext cx="450377" cy="19972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 kern="1200" dirty="0"/>
        </a:p>
      </cdr:txBody>
    </cdr:sp>
  </cdr:relSizeAnchor>
  <cdr:relSizeAnchor xmlns:cdr="http://schemas.openxmlformats.org/drawingml/2006/chartDrawing">
    <cdr:from>
      <cdr:x>0.40746</cdr:x>
      <cdr:y>0.35679</cdr:y>
    </cdr:from>
    <cdr:to>
      <cdr:x>0.59254</cdr:x>
      <cdr:y>0.64321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1FD68624-125E-953D-D38E-F085AA49A4BC}"/>
            </a:ext>
          </a:extLst>
        </cdr:cNvPr>
        <cdr:cNvSpPr txBox="1"/>
      </cdr:nvSpPr>
      <cdr:spPr>
        <a:xfrm xmlns:a="http://schemas.openxmlformats.org/drawingml/2006/main">
          <a:off x="2013045" y="1139013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 kern="1200" dirty="0"/>
        </a:p>
      </cdr:txBody>
    </cdr:sp>
  </cdr:relSizeAnchor>
  <cdr:relSizeAnchor xmlns:cdr="http://schemas.openxmlformats.org/drawingml/2006/chartDrawing">
    <cdr:from>
      <cdr:x>0.51036</cdr:x>
      <cdr:y>0.28969</cdr:y>
    </cdr:from>
    <cdr:to>
      <cdr:x>0.62086</cdr:x>
      <cdr:y>0.35718</cdr:y>
    </cdr:to>
    <cdr:sp macro="" textlink="">
      <cdr:nvSpPr>
        <cdr:cNvPr id="4" name="TextBox 3">
          <a:extLst xmlns:a="http://schemas.openxmlformats.org/drawingml/2006/main">
            <a:ext uri="{FF2B5EF4-FFF2-40B4-BE49-F238E27FC236}">
              <a16:creationId xmlns:a16="http://schemas.microsoft.com/office/drawing/2014/main" id="{A52FB31F-1571-3CB2-1718-198F3D8123D6}"/>
            </a:ext>
          </a:extLst>
        </cdr:cNvPr>
        <cdr:cNvSpPr txBox="1"/>
      </cdr:nvSpPr>
      <cdr:spPr>
        <a:xfrm xmlns:a="http://schemas.openxmlformats.org/drawingml/2006/main">
          <a:off x="2521424" y="924818"/>
          <a:ext cx="545911" cy="21544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800" kern="1200" dirty="0">
              <a:latin typeface="Arial "/>
            </a:rPr>
            <a:t>1.1222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DC71A356-0146-4887-918F-83E2CDEE4609}" type="datetimeFigureOut">
              <a:rPr lang="en-US" smtClean="0"/>
              <a:t>4/8/2026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008309E-0186-4DAA-87D0-478AB41210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6162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9188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93162" rIns="93162" bIns="93162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cb9a0b074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cb9a0b074_1_0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20a2cb7f747_1_4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20a2cb7f747_1_407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24953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23c8ebe08bb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23c8ebe08bb_0_16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r>
              <a:rPr lang="en-US"/>
              <a:t>Show Bus Routes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10219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23c8ebe08bb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23c8ebe08bb_0_16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r>
              <a:rPr lang="en-US"/>
              <a:t>Show Bus Routes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66947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23c8ebe08bb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23c8ebe08bb_0_16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896111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>
          <a:extLst>
            <a:ext uri="{FF2B5EF4-FFF2-40B4-BE49-F238E27FC236}">
              <a16:creationId xmlns:a16="http://schemas.microsoft.com/office/drawing/2014/main" id="{9CFF960C-1DA6-6546-5AA8-C0319978D6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23c8ebe08bb_0_16:notes">
            <a:extLst>
              <a:ext uri="{FF2B5EF4-FFF2-40B4-BE49-F238E27FC236}">
                <a16:creationId xmlns:a16="http://schemas.microsoft.com/office/drawing/2014/main" id="{FD72A60A-9463-328B-84D7-99CB251B9C8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23c8ebe08bb_0_16:notes">
            <a:extLst>
              <a:ext uri="{FF2B5EF4-FFF2-40B4-BE49-F238E27FC236}">
                <a16:creationId xmlns:a16="http://schemas.microsoft.com/office/drawing/2014/main" id="{6D6148CE-1E24-2D92-0FDA-C5C1064D64B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737012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>
          <a:extLst>
            <a:ext uri="{FF2B5EF4-FFF2-40B4-BE49-F238E27FC236}">
              <a16:creationId xmlns:a16="http://schemas.microsoft.com/office/drawing/2014/main" id="{184FB398-B6C0-A633-238D-F1B4904D48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23c8ebe08bb_0_16:notes">
            <a:extLst>
              <a:ext uri="{FF2B5EF4-FFF2-40B4-BE49-F238E27FC236}">
                <a16:creationId xmlns:a16="http://schemas.microsoft.com/office/drawing/2014/main" id="{56117117-EEC4-2032-F281-C26B661B121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23c8ebe08bb_0_16:notes">
            <a:extLst>
              <a:ext uri="{FF2B5EF4-FFF2-40B4-BE49-F238E27FC236}">
                <a16:creationId xmlns:a16="http://schemas.microsoft.com/office/drawing/2014/main" id="{203BCEEE-7231-1530-4976-A4AE69304E0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369381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23c8ebe08bb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23c8ebe08bb_0_16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862275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20a2cb7f747_1_4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20a2cb7f747_1_407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23c8ebe08bb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23c8ebe08bb_0_16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006960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23c8ebe08bb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23c8ebe08bb_0_16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860729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>
          <a:extLst>
            <a:ext uri="{FF2B5EF4-FFF2-40B4-BE49-F238E27FC236}">
              <a16:creationId xmlns:a16="http://schemas.microsoft.com/office/drawing/2014/main" id="{056BE672-D08F-E5E8-0FFC-F10F27AC9C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23c8ebe08bb_0_16:notes">
            <a:extLst>
              <a:ext uri="{FF2B5EF4-FFF2-40B4-BE49-F238E27FC236}">
                <a16:creationId xmlns:a16="http://schemas.microsoft.com/office/drawing/2014/main" id="{C1AEE937-223E-FDF5-264A-BD7B780B57C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23c8ebe08bb_0_16:notes">
            <a:extLst>
              <a:ext uri="{FF2B5EF4-FFF2-40B4-BE49-F238E27FC236}">
                <a16:creationId xmlns:a16="http://schemas.microsoft.com/office/drawing/2014/main" id="{01D3A20E-4265-4B1D-7573-433EE3E4B09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r>
              <a:rPr lang="en-US" dirty="0"/>
              <a:t>AV increases are due to solar field developments, battery storage facility, housing improvements</a:t>
            </a:r>
          </a:p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558082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>
          <a:extLst>
            <a:ext uri="{FF2B5EF4-FFF2-40B4-BE49-F238E27FC236}">
              <a16:creationId xmlns:a16="http://schemas.microsoft.com/office/drawing/2014/main" id="{056BE672-D08F-E5E8-0FFC-F10F27AC9C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23c8ebe08bb_0_16:notes">
            <a:extLst>
              <a:ext uri="{FF2B5EF4-FFF2-40B4-BE49-F238E27FC236}">
                <a16:creationId xmlns:a16="http://schemas.microsoft.com/office/drawing/2014/main" id="{C1AEE937-223E-FDF5-264A-BD7B780B57C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23c8ebe08bb_0_16:notes">
            <a:extLst>
              <a:ext uri="{FF2B5EF4-FFF2-40B4-BE49-F238E27FC236}">
                <a16:creationId xmlns:a16="http://schemas.microsoft.com/office/drawing/2014/main" id="{01D3A20E-4265-4B1D-7573-433EE3E4B09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r>
              <a:rPr lang="en-US" dirty="0"/>
              <a:t>AV increases are due to solar field developments, battery storage facility, housing improvements</a:t>
            </a:r>
          </a:p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783784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23c8ebe08bb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23c8ebe08bb_0_16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4299437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23c8ebe08bb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23c8ebe08bb_0_16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4152874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23c8ebe08bb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23c8ebe08bb_0_16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235410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23c8ebe08bb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23c8ebe08bb_0_16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7651283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23c8ebe08bb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23c8ebe08bb_0_16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r>
              <a:rPr lang="en-US" dirty="0"/>
              <a:t>Edit this slide – key points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274988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23c8ebe08bb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23c8ebe08bb_0_16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2693508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23c8ebe08bb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23c8ebe08bb_0_16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696358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20a2cb7f747_1_4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20a2cb7f747_1_407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571155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-125" y="0"/>
            <a:ext cx="9144250" cy="4398100"/>
          </a:xfrm>
          <a:custGeom>
            <a:avLst/>
            <a:gdLst/>
            <a:ahLst/>
            <a:cxnLst/>
            <a:rect l="l" t="t" r="r" b="b"/>
            <a:pathLst>
              <a:path w="365770" h="175924" extrusionOk="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311700" y="1878560"/>
            <a:ext cx="4242600" cy="73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accent3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/>
          <p:nvPr/>
        </p:nvSpPr>
        <p:spPr>
          <a:xfrm>
            <a:off x="0" y="48099"/>
            <a:ext cx="9144250" cy="4398100"/>
          </a:xfrm>
          <a:custGeom>
            <a:avLst/>
            <a:gdLst/>
            <a:ahLst/>
            <a:cxnLst/>
            <a:rect l="l" t="t" r="r" b="b"/>
            <a:pathLst>
              <a:path w="365770" h="175924" extrusionOk="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16" name="Google Shape;16;p3"/>
          <p:cNvSpPr/>
          <p:nvPr/>
        </p:nvSpPr>
        <p:spPr>
          <a:xfrm>
            <a:off x="0" y="0"/>
            <a:ext cx="9144250" cy="4398100"/>
          </a:xfrm>
          <a:custGeom>
            <a:avLst/>
            <a:gdLst/>
            <a:ahLst/>
            <a:cxnLst/>
            <a:rect l="l" t="t" r="r" b="b"/>
            <a:pathLst>
              <a:path w="365770" h="175924" extrusionOk="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</p:sp>
      <p:sp>
        <p:nvSpPr>
          <p:cNvPr id="17" name="Google Shape;17;p3"/>
          <p:cNvSpPr txBox="1">
            <a:spLocks noGrp="1"/>
          </p:cNvSpPr>
          <p:nvPr>
            <p:ph type="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>
            <a:off x="0" y="0"/>
            <a:ext cx="4314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4"/>
          <p:cNvSpPr/>
          <p:nvPr/>
        </p:nvSpPr>
        <p:spPr>
          <a:xfrm>
            <a:off x="0" y="44125"/>
            <a:ext cx="4313625" cy="4399375"/>
          </a:xfrm>
          <a:custGeom>
            <a:avLst/>
            <a:gdLst/>
            <a:ahLst/>
            <a:cxnLst/>
            <a:rect l="l" t="t" r="r" b="b"/>
            <a:pathLst>
              <a:path w="172545" h="175975" extrusionOk="0">
                <a:moveTo>
                  <a:pt x="0" y="157"/>
                </a:moveTo>
                <a:lnTo>
                  <a:pt x="172419" y="0"/>
                </a:lnTo>
                <a:lnTo>
                  <a:pt x="172545" y="126541"/>
                </a:lnTo>
                <a:lnTo>
                  <a:pt x="0" y="1759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</p:sp>
      <p:sp>
        <p:nvSpPr>
          <p:cNvPr id="22" name="Google Shape;22;p4"/>
          <p:cNvSpPr/>
          <p:nvPr/>
        </p:nvSpPr>
        <p:spPr>
          <a:xfrm>
            <a:off x="-125" y="0"/>
            <a:ext cx="4316900" cy="4395600"/>
          </a:xfrm>
          <a:custGeom>
            <a:avLst/>
            <a:gdLst/>
            <a:ahLst/>
            <a:cxnLst/>
            <a:rect l="l" t="t" r="r" b="b"/>
            <a:pathLst>
              <a:path w="172676" h="175824" extrusionOk="0">
                <a:moveTo>
                  <a:pt x="0" y="6"/>
                </a:moveTo>
                <a:lnTo>
                  <a:pt x="172676" y="0"/>
                </a:lnTo>
                <a:lnTo>
                  <a:pt x="172562" y="126442"/>
                </a:lnTo>
                <a:lnTo>
                  <a:pt x="0" y="175824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</p:sp>
      <p:sp>
        <p:nvSpPr>
          <p:cNvPr id="23" name="Google Shape;23;p4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body" idx="1"/>
          </p:nvPr>
        </p:nvSpPr>
        <p:spPr>
          <a:xfrm>
            <a:off x="4644675" y="500925"/>
            <a:ext cx="4166400" cy="409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"/>
          <p:cNvSpPr/>
          <p:nvPr/>
        </p:nvSpPr>
        <p:spPr>
          <a:xfrm>
            <a:off x="0" y="0"/>
            <a:ext cx="9144000" cy="1277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311700" y="1505700"/>
            <a:ext cx="3999900" cy="307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body" idx="2"/>
          </p:nvPr>
        </p:nvSpPr>
        <p:spPr>
          <a:xfrm>
            <a:off x="4832400" y="1505700"/>
            <a:ext cx="3999900" cy="307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6"/>
          <p:cNvSpPr/>
          <p:nvPr/>
        </p:nvSpPr>
        <p:spPr>
          <a:xfrm>
            <a:off x="0" y="0"/>
            <a:ext cx="9144000" cy="1277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"/>
          <p:cNvSpPr/>
          <p:nvPr/>
        </p:nvSpPr>
        <p:spPr>
          <a:xfrm>
            <a:off x="0" y="4369000"/>
            <a:ext cx="9144000" cy="7743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10"/>
          <p:cNvSpPr txBox="1">
            <a:spLocks noGrp="1"/>
          </p:cNvSpPr>
          <p:nvPr>
            <p:ph type="body" idx="1"/>
          </p:nvPr>
        </p:nvSpPr>
        <p:spPr>
          <a:xfrm>
            <a:off x="311700" y="4521400"/>
            <a:ext cx="7979400" cy="46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Merriweather"/>
              <a:buNone/>
              <a:defRPr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</a:lstStyle>
          <a:p>
            <a:endParaRPr/>
          </a:p>
        </p:txBody>
      </p:sp>
      <p:sp>
        <p:nvSpPr>
          <p:cNvPr id="53" name="Google Shape;5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dk1"/>
        </a:solidFill>
        <a:effectLst/>
      </p:bgPr>
    </p:bg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>
            <a:spLocks noGrp="1"/>
          </p:cNvSpPr>
          <p:nvPr>
            <p:ph type="title" hasCustomPrompt="1"/>
          </p:nvPr>
        </p:nvSpPr>
        <p:spPr>
          <a:xfrm>
            <a:off x="311750" y="831175"/>
            <a:ext cx="5334900" cy="1244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6" name="Google Shape;56;p11"/>
          <p:cNvSpPr txBox="1">
            <a:spLocks noGrp="1"/>
          </p:cNvSpPr>
          <p:nvPr>
            <p:ph type="body" idx="1"/>
          </p:nvPr>
        </p:nvSpPr>
        <p:spPr>
          <a:xfrm>
            <a:off x="311700" y="2121425"/>
            <a:ext cx="5334900" cy="94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●"/>
              <a:defRPr>
                <a:solidFill>
                  <a:schemeClr val="accen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57" name="Google Shape;5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paradigm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oboto"/>
              <a:buChar char="●"/>
              <a:defRPr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●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●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6" r:id="rId6"/>
    <p:sldLayoutId id="2147483657" r:id="rId7"/>
    <p:sldLayoutId id="2147483658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B0F00"/>
        </a:solidFill>
        <a:effectLst/>
      </p:bgPr>
    </p:bg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3"/>
          <p:cNvSpPr txBox="1">
            <a:spLocks noGrp="1"/>
          </p:cNvSpPr>
          <p:nvPr>
            <p:ph type="ctr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chemeClr val="accent4">
                    <a:lumMod val="75000"/>
                  </a:schemeClr>
                </a:solidFill>
              </a:rPr>
              <a:t>Pike County School Corporation</a:t>
            </a:r>
            <a:br>
              <a:rPr lang="en" b="1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en" b="1" dirty="0">
                <a:solidFill>
                  <a:schemeClr val="accent4">
                    <a:lumMod val="75000"/>
                  </a:schemeClr>
                </a:solidFill>
              </a:rPr>
              <a:t>April 2026</a:t>
            </a:r>
            <a:endParaRPr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65" name="Google Shape;6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47900" y="1218074"/>
            <a:ext cx="4603975" cy="37575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B0F00"/>
        </a:solidFill>
        <a:effectLst/>
      </p:bgPr>
    </p:bg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Google Shape;196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44700" y="162737"/>
            <a:ext cx="4254600" cy="4818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25" descr="Piece of duct tape sticking a note to the slide"/>
          <p:cNvPicPr preferRelativeResize="0"/>
          <p:nvPr/>
        </p:nvPicPr>
        <p:blipFill rotWithShape="1">
          <a:blip r:embed="rId4">
            <a:alphaModFix/>
          </a:blip>
          <a:srcRect l="9244" t="5926" r="2118" b="10011"/>
          <a:stretch/>
        </p:blipFill>
        <p:spPr>
          <a:xfrm rot="154828">
            <a:off x="3536000" y="147301"/>
            <a:ext cx="2072000" cy="736050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25"/>
          <p:cNvSpPr txBox="1"/>
          <p:nvPr/>
        </p:nvSpPr>
        <p:spPr>
          <a:xfrm>
            <a:off x="2855550" y="687397"/>
            <a:ext cx="3432900" cy="7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000" b="1">
              <a:solidFill>
                <a:schemeClr val="lt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9" name="Google Shape;199;p25"/>
          <p:cNvSpPr txBox="1">
            <a:spLocks noGrp="1"/>
          </p:cNvSpPr>
          <p:nvPr>
            <p:ph type="body" idx="4294967295"/>
          </p:nvPr>
        </p:nvSpPr>
        <p:spPr>
          <a:xfrm rot="-899969">
            <a:off x="3227715" y="1162701"/>
            <a:ext cx="3432243" cy="332781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latin typeface="Permanent Marker"/>
                <a:ea typeface="Permanent Marker"/>
                <a:cs typeface="Permanent Marker"/>
                <a:sym typeface="Permanent Marker"/>
              </a:rPr>
              <a:t>Operations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latin typeface="Permanent Marker"/>
                <a:ea typeface="Raleway"/>
                <a:cs typeface="Raleway"/>
                <a:sym typeface="Permanent Marker"/>
              </a:rPr>
              <a:t>      Fund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 dirty="0">
              <a:latin typeface="Raleway"/>
              <a:ea typeface="Raleway"/>
              <a:cs typeface="Raleway"/>
              <a:sym typeface="Raleway"/>
            </a:endParaRPr>
          </a:p>
        </p:txBody>
      </p:sp>
    </p:spTree>
    <p:extLst>
      <p:ext uri="{BB962C8B-B14F-4D97-AF65-F5344CB8AC3E}">
        <p14:creationId xmlns:p14="http://schemas.microsoft.com/office/powerpoint/2010/main" val="38268401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4"/>
          <p:cNvSpPr txBox="1">
            <a:spLocks noGrp="1"/>
          </p:cNvSpPr>
          <p:nvPr>
            <p:ph type="title"/>
          </p:nvPr>
        </p:nvSpPr>
        <p:spPr>
          <a:xfrm>
            <a:off x="0" y="13725"/>
            <a:ext cx="9144000" cy="1280400"/>
          </a:xfrm>
          <a:prstGeom prst="rect">
            <a:avLst/>
          </a:prstGeom>
          <a:solidFill>
            <a:srgbClr val="5B0F00"/>
          </a:solidFill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dirty="0">
                <a:solidFill>
                  <a:srgbClr val="FFFFFF"/>
                </a:solidFill>
              </a:rPr>
              <a:t>Transportation</a:t>
            </a:r>
            <a:endParaRPr sz="3000" dirty="0">
              <a:solidFill>
                <a:srgbClr val="FFFFFF"/>
              </a:solidFill>
            </a:endParaRPr>
          </a:p>
        </p:txBody>
      </p:sp>
      <p:sp>
        <p:nvSpPr>
          <p:cNvPr id="190" name="Google Shape;190;p24"/>
          <p:cNvSpPr txBox="1">
            <a:spLocks noGrp="1"/>
          </p:cNvSpPr>
          <p:nvPr>
            <p:ph type="body" idx="1"/>
          </p:nvPr>
        </p:nvSpPr>
        <p:spPr>
          <a:xfrm>
            <a:off x="701210" y="1315575"/>
            <a:ext cx="3356440" cy="36713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4000"/>
              </a:lnSpc>
              <a:buClr>
                <a:srgbClr val="5B0F00"/>
              </a:buClr>
              <a:buSzPts val="1500"/>
              <a:buNone/>
            </a:pPr>
            <a:r>
              <a:rPr lang="en-US" sz="1500" b="1" u="sng" dirty="0">
                <a:solidFill>
                  <a:srgbClr val="5B0F00"/>
                </a:solidFill>
              </a:rPr>
              <a:t>Transportation</a:t>
            </a:r>
          </a:p>
          <a:p>
            <a:pPr marL="283464" lvl="0" indent="-285750" algn="l" rtl="0">
              <a:lnSpc>
                <a:spcPct val="114000"/>
              </a:lnSpc>
              <a:buClr>
                <a:srgbClr val="5B0F00"/>
              </a:buClr>
              <a:buSzPts val="1500"/>
              <a:buFont typeface="Wingdings" panose="05000000000000000000" pitchFamily="2" charset="2"/>
              <a:buChar char="§"/>
            </a:pPr>
            <a:r>
              <a:rPr lang="en-US" sz="1500" b="1" dirty="0">
                <a:solidFill>
                  <a:srgbClr val="5B0F00"/>
                </a:solidFill>
              </a:rPr>
              <a:t>Travel 965 miles @ day</a:t>
            </a:r>
          </a:p>
          <a:p>
            <a:pPr marL="283464" lvl="0" indent="-285750" algn="l" rtl="0">
              <a:lnSpc>
                <a:spcPct val="114000"/>
              </a:lnSpc>
              <a:buClr>
                <a:srgbClr val="5B0F00"/>
              </a:buClr>
              <a:buSzPts val="1500"/>
              <a:buFont typeface="Wingdings" panose="05000000000000000000" pitchFamily="2" charset="2"/>
              <a:buChar char="§"/>
            </a:pPr>
            <a:r>
              <a:rPr lang="en-US" sz="1500" b="1" dirty="0">
                <a:solidFill>
                  <a:srgbClr val="5B0F00"/>
                </a:solidFill>
              </a:rPr>
              <a:t>Transport ≈ 800 students </a:t>
            </a:r>
          </a:p>
          <a:p>
            <a:pPr marL="283464" lvl="0" indent="-285750" algn="l" rtl="0">
              <a:lnSpc>
                <a:spcPct val="114000"/>
              </a:lnSpc>
              <a:buClr>
                <a:srgbClr val="5B0F00"/>
              </a:buClr>
              <a:buSzPts val="1500"/>
              <a:buFont typeface="Wingdings" panose="05000000000000000000" pitchFamily="2" charset="2"/>
              <a:buChar char="§"/>
            </a:pPr>
            <a:r>
              <a:rPr lang="en-US" sz="1500" b="1" dirty="0">
                <a:solidFill>
                  <a:srgbClr val="5B0F00"/>
                </a:solidFill>
              </a:rPr>
              <a:t>Avg Travel Time: 87 minutes</a:t>
            </a:r>
          </a:p>
          <a:p>
            <a:pPr marL="740664" lvl="1" indent="-285750">
              <a:lnSpc>
                <a:spcPct val="114000"/>
              </a:lnSpc>
              <a:buClr>
                <a:srgbClr val="5B0F00"/>
              </a:buClr>
              <a:buSzPts val="1500"/>
              <a:buFont typeface="Wingdings" panose="05000000000000000000" pitchFamily="2" charset="2"/>
              <a:buChar char="§"/>
            </a:pPr>
            <a:r>
              <a:rPr lang="en-US" sz="1300" b="1" dirty="0">
                <a:solidFill>
                  <a:srgbClr val="5B0F00"/>
                </a:solidFill>
              </a:rPr>
              <a:t>Shortest Route: 58 min</a:t>
            </a:r>
          </a:p>
          <a:p>
            <a:pPr marL="740664" lvl="1" indent="-285750">
              <a:lnSpc>
                <a:spcPct val="114000"/>
              </a:lnSpc>
              <a:buClr>
                <a:srgbClr val="5B0F00"/>
              </a:buClr>
              <a:buSzPts val="1500"/>
              <a:buFont typeface="Wingdings" panose="05000000000000000000" pitchFamily="2" charset="2"/>
              <a:buChar char="§"/>
            </a:pPr>
            <a:r>
              <a:rPr lang="en-US" sz="1300" b="1" dirty="0">
                <a:solidFill>
                  <a:srgbClr val="5B0F00"/>
                </a:solidFill>
              </a:rPr>
              <a:t>Longest Route: 114 min </a:t>
            </a:r>
          </a:p>
          <a:p>
            <a:pPr marL="283464" lvl="0" indent="-285750" algn="l" rtl="0">
              <a:lnSpc>
                <a:spcPct val="114000"/>
              </a:lnSpc>
              <a:buClr>
                <a:srgbClr val="5B0F00"/>
              </a:buClr>
              <a:buSzPts val="1500"/>
              <a:buFont typeface="Wingdings" panose="05000000000000000000" pitchFamily="2" charset="2"/>
              <a:buChar char="§"/>
            </a:pPr>
            <a:r>
              <a:rPr lang="en-US" sz="1500" b="1" dirty="0">
                <a:solidFill>
                  <a:srgbClr val="5B0F00"/>
                </a:solidFill>
              </a:rPr>
              <a:t>24 Bus Routes</a:t>
            </a:r>
          </a:p>
          <a:p>
            <a:pPr marL="283464" lvl="0" indent="-285750" algn="l" rtl="0">
              <a:lnSpc>
                <a:spcPct val="114000"/>
              </a:lnSpc>
              <a:buClr>
                <a:srgbClr val="5B0F00"/>
              </a:buClr>
              <a:buSzPts val="1500"/>
              <a:buFont typeface="Wingdings" panose="05000000000000000000" pitchFamily="2" charset="2"/>
              <a:buChar char="§"/>
            </a:pPr>
            <a:r>
              <a:rPr lang="en-US" sz="1500" b="1" dirty="0">
                <a:solidFill>
                  <a:srgbClr val="5B0F00"/>
                </a:solidFill>
              </a:rPr>
              <a:t>6 SE Bus Routes</a:t>
            </a:r>
          </a:p>
          <a:p>
            <a:pPr marL="283464" lvl="0" indent="-285750" algn="l" rtl="0">
              <a:lnSpc>
                <a:spcPct val="114000"/>
              </a:lnSpc>
              <a:buClr>
                <a:srgbClr val="5B0F00"/>
              </a:buClr>
              <a:buSzPts val="1500"/>
              <a:buFont typeface="Wingdings" panose="05000000000000000000" pitchFamily="2" charset="2"/>
              <a:buChar char="§"/>
            </a:pPr>
            <a:r>
              <a:rPr lang="en-US" sz="1500" b="1" dirty="0">
                <a:solidFill>
                  <a:srgbClr val="5B0F00"/>
                </a:solidFill>
              </a:rPr>
              <a:t>1 Bus Mechanic</a:t>
            </a:r>
          </a:p>
          <a:p>
            <a:pPr marL="283464" lvl="0" indent="-285750" algn="l" rtl="0">
              <a:lnSpc>
                <a:spcPct val="114000"/>
              </a:lnSpc>
              <a:buClr>
                <a:srgbClr val="5B0F00"/>
              </a:buClr>
              <a:buSzPts val="1500"/>
              <a:buFont typeface="Wingdings" panose="05000000000000000000" pitchFamily="2" charset="2"/>
              <a:buChar char="§"/>
            </a:pPr>
            <a:r>
              <a:rPr lang="en-US" sz="1500" b="1" dirty="0">
                <a:solidFill>
                  <a:srgbClr val="5B0F00"/>
                </a:solidFill>
              </a:rPr>
              <a:t>County Road Info</a:t>
            </a:r>
          </a:p>
          <a:p>
            <a:pPr marL="740664" lvl="1" indent="-285750">
              <a:lnSpc>
                <a:spcPct val="114000"/>
              </a:lnSpc>
              <a:buClr>
                <a:srgbClr val="5B0F00"/>
              </a:buClr>
              <a:buSzPts val="1500"/>
              <a:buFont typeface="Wingdings" panose="05000000000000000000" pitchFamily="2" charset="2"/>
              <a:buChar char="§"/>
            </a:pPr>
            <a:r>
              <a:rPr lang="en-US" sz="1300" b="1" dirty="0">
                <a:solidFill>
                  <a:srgbClr val="5B0F00"/>
                </a:solidFill>
              </a:rPr>
              <a:t>551 miles of road in Pike Co</a:t>
            </a:r>
          </a:p>
          <a:p>
            <a:pPr marL="740664" lvl="1" indent="-285750">
              <a:lnSpc>
                <a:spcPct val="114000"/>
              </a:lnSpc>
              <a:buClr>
                <a:srgbClr val="5B0F00"/>
              </a:buClr>
              <a:buSzPts val="1500"/>
              <a:buFont typeface="Wingdings" panose="05000000000000000000" pitchFamily="2" charset="2"/>
              <a:buChar char="§"/>
            </a:pPr>
            <a:r>
              <a:rPr lang="en-US" sz="1300" b="1" dirty="0">
                <a:solidFill>
                  <a:srgbClr val="5B0F00"/>
                </a:solidFill>
              </a:rPr>
              <a:t>247 miles are paved</a:t>
            </a:r>
          </a:p>
          <a:p>
            <a:pPr marL="740664" lvl="1" indent="-285750">
              <a:lnSpc>
                <a:spcPct val="114000"/>
              </a:lnSpc>
              <a:buClr>
                <a:srgbClr val="5B0F00"/>
              </a:buClr>
              <a:buSzPts val="1500"/>
              <a:buFont typeface="Wingdings" panose="05000000000000000000" pitchFamily="2" charset="2"/>
              <a:buChar char="§"/>
            </a:pPr>
            <a:r>
              <a:rPr lang="en-US" sz="1300" b="1" dirty="0">
                <a:solidFill>
                  <a:srgbClr val="5B0F00"/>
                </a:solidFill>
              </a:rPr>
              <a:t>284 miles are gravel</a:t>
            </a:r>
          </a:p>
          <a:p>
            <a:pPr marL="454914" lvl="1" indent="0">
              <a:lnSpc>
                <a:spcPct val="114000"/>
              </a:lnSpc>
              <a:buClr>
                <a:srgbClr val="5B0F00"/>
              </a:buClr>
              <a:buSzPts val="1500"/>
              <a:buNone/>
            </a:pPr>
            <a:endParaRPr lang="en-US" sz="1300" b="1" dirty="0">
              <a:solidFill>
                <a:srgbClr val="5B0F00"/>
              </a:solidFill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rgbClr val="5B0F00"/>
              </a:buClr>
              <a:buSzPts val="1500"/>
              <a:buChar char="●"/>
            </a:pPr>
            <a:endParaRPr lang="en" sz="1500" b="1" dirty="0">
              <a:solidFill>
                <a:srgbClr val="5B0F00"/>
              </a:solidFill>
            </a:endParaRPr>
          </a:p>
        </p:txBody>
      </p:sp>
      <p:sp>
        <p:nvSpPr>
          <p:cNvPr id="191" name="Google Shape;191;p24"/>
          <p:cNvSpPr txBox="1">
            <a:spLocks noGrp="1"/>
          </p:cNvSpPr>
          <p:nvPr>
            <p:ph type="body" idx="2"/>
          </p:nvPr>
        </p:nvSpPr>
        <p:spPr>
          <a:xfrm>
            <a:off x="4859450" y="1505700"/>
            <a:ext cx="3999900" cy="307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>
              <a:buNone/>
            </a:pPr>
            <a:endParaRPr lang="en-US" sz="1600" b="1" dirty="0">
              <a:solidFill>
                <a:srgbClr val="5B0F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 b="1" dirty="0">
              <a:solidFill>
                <a:srgbClr val="5B0F0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A4C28E3-441F-4A1B-8A2C-21F9A9FA91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315575"/>
            <a:ext cx="3420368" cy="381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9702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4"/>
          <p:cNvSpPr txBox="1">
            <a:spLocks noGrp="1"/>
          </p:cNvSpPr>
          <p:nvPr>
            <p:ph type="title"/>
          </p:nvPr>
        </p:nvSpPr>
        <p:spPr>
          <a:xfrm>
            <a:off x="0" y="13725"/>
            <a:ext cx="9144000" cy="1280400"/>
          </a:xfrm>
          <a:prstGeom prst="rect">
            <a:avLst/>
          </a:prstGeom>
          <a:solidFill>
            <a:srgbClr val="5B0F00"/>
          </a:solidFill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dirty="0">
                <a:solidFill>
                  <a:srgbClr val="FFFFFF"/>
                </a:solidFill>
              </a:rPr>
              <a:t>Transportation</a:t>
            </a:r>
            <a:endParaRPr sz="3000" dirty="0">
              <a:solidFill>
                <a:srgbClr val="FFFFFF"/>
              </a:solidFill>
            </a:endParaRPr>
          </a:p>
        </p:txBody>
      </p:sp>
      <p:sp>
        <p:nvSpPr>
          <p:cNvPr id="190" name="Google Shape;190;p24"/>
          <p:cNvSpPr txBox="1">
            <a:spLocks noGrp="1"/>
          </p:cNvSpPr>
          <p:nvPr>
            <p:ph type="body" idx="1"/>
          </p:nvPr>
        </p:nvSpPr>
        <p:spPr>
          <a:xfrm>
            <a:off x="701210" y="1315575"/>
            <a:ext cx="3356440" cy="36713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4000"/>
              </a:lnSpc>
              <a:buClr>
                <a:srgbClr val="5B0F00"/>
              </a:buClr>
              <a:buSzPts val="1500"/>
              <a:buNone/>
            </a:pPr>
            <a:r>
              <a:rPr lang="en-US" sz="1500" b="1" u="sng" dirty="0">
                <a:solidFill>
                  <a:srgbClr val="5B0F00"/>
                </a:solidFill>
              </a:rPr>
              <a:t>Bus Purchases</a:t>
            </a:r>
          </a:p>
          <a:p>
            <a:pPr marL="283464" lvl="0" indent="-285750" algn="l" rtl="0">
              <a:lnSpc>
                <a:spcPct val="114000"/>
              </a:lnSpc>
              <a:buClr>
                <a:srgbClr val="5B0F00"/>
              </a:buClr>
              <a:buSzPts val="1500"/>
              <a:buFont typeface="Wingdings" panose="05000000000000000000" pitchFamily="2" charset="2"/>
              <a:buChar char="§"/>
            </a:pPr>
            <a:r>
              <a:rPr lang="en-US" sz="1500" b="1" dirty="0">
                <a:solidFill>
                  <a:srgbClr val="5B0F00"/>
                </a:solidFill>
              </a:rPr>
              <a:t>2025 Lease</a:t>
            </a:r>
          </a:p>
          <a:p>
            <a:pPr marL="740664" lvl="1" indent="-285750">
              <a:lnSpc>
                <a:spcPct val="114000"/>
              </a:lnSpc>
              <a:buClr>
                <a:srgbClr val="5B0F00"/>
              </a:buClr>
              <a:buSzPts val="1500"/>
              <a:buFont typeface="Wingdings" panose="05000000000000000000" pitchFamily="2" charset="2"/>
              <a:buChar char="§"/>
            </a:pPr>
            <a:r>
              <a:rPr lang="en-US" sz="1300" b="1" dirty="0">
                <a:solidFill>
                  <a:srgbClr val="5B0F00"/>
                </a:solidFill>
              </a:rPr>
              <a:t>13 buses</a:t>
            </a:r>
          </a:p>
          <a:p>
            <a:pPr marL="283464" lvl="0" indent="-285750" algn="l" rtl="0">
              <a:lnSpc>
                <a:spcPct val="114000"/>
              </a:lnSpc>
              <a:buClr>
                <a:srgbClr val="5B0F00"/>
              </a:buClr>
              <a:buSzPts val="1500"/>
              <a:buFont typeface="Wingdings" panose="05000000000000000000" pitchFamily="2" charset="2"/>
              <a:buChar char="§"/>
            </a:pPr>
            <a:r>
              <a:rPr lang="en-US" sz="1500" b="1" dirty="0">
                <a:solidFill>
                  <a:srgbClr val="5B0F00"/>
                </a:solidFill>
              </a:rPr>
              <a:t>2026 Lease</a:t>
            </a:r>
          </a:p>
          <a:p>
            <a:pPr marL="740664" lvl="1" indent="-285750">
              <a:lnSpc>
                <a:spcPct val="114000"/>
              </a:lnSpc>
              <a:buClr>
                <a:srgbClr val="5B0F00"/>
              </a:buClr>
              <a:buSzPts val="1500"/>
              <a:buFont typeface="Wingdings" panose="05000000000000000000" pitchFamily="2" charset="2"/>
              <a:buChar char="§"/>
            </a:pPr>
            <a:r>
              <a:rPr lang="en-US" sz="1300" b="1" dirty="0">
                <a:solidFill>
                  <a:srgbClr val="5B0F00"/>
                </a:solidFill>
              </a:rPr>
              <a:t>17 buses</a:t>
            </a:r>
          </a:p>
          <a:p>
            <a:pPr marL="283464" lvl="0" indent="-285750" algn="l" rtl="0">
              <a:lnSpc>
                <a:spcPct val="114000"/>
              </a:lnSpc>
              <a:buClr>
                <a:srgbClr val="5B0F00"/>
              </a:buClr>
              <a:buSzPts val="1500"/>
              <a:buFont typeface="Wingdings" panose="05000000000000000000" pitchFamily="2" charset="2"/>
              <a:buChar char="§"/>
            </a:pPr>
            <a:r>
              <a:rPr lang="en-US" sz="1500" b="1" dirty="0">
                <a:solidFill>
                  <a:srgbClr val="5B0F00"/>
                </a:solidFill>
              </a:rPr>
              <a:t>Activity Buses</a:t>
            </a:r>
          </a:p>
          <a:p>
            <a:pPr marL="740664" lvl="1" indent="-285750">
              <a:lnSpc>
                <a:spcPct val="114000"/>
              </a:lnSpc>
              <a:buClr>
                <a:srgbClr val="5B0F00"/>
              </a:buClr>
              <a:buSzPts val="1500"/>
              <a:buFont typeface="Wingdings" panose="05000000000000000000" pitchFamily="2" charset="2"/>
              <a:buChar char="§"/>
            </a:pPr>
            <a:r>
              <a:rPr lang="en-US" sz="1300" b="1" dirty="0">
                <a:solidFill>
                  <a:srgbClr val="5B0F00"/>
                </a:solidFill>
              </a:rPr>
              <a:t>4 buses</a:t>
            </a:r>
          </a:p>
          <a:p>
            <a:pPr marL="454914" lvl="1" indent="0">
              <a:lnSpc>
                <a:spcPct val="114000"/>
              </a:lnSpc>
              <a:buClr>
                <a:srgbClr val="5B0F00"/>
              </a:buClr>
              <a:buSzPts val="1500"/>
              <a:buNone/>
            </a:pPr>
            <a:endParaRPr lang="en-US" sz="1300" b="1" dirty="0">
              <a:solidFill>
                <a:srgbClr val="5B0F00"/>
              </a:solidFill>
            </a:endParaRPr>
          </a:p>
          <a:p>
            <a:pPr marL="0" lvl="0" indent="0" algn="l" rtl="0">
              <a:lnSpc>
                <a:spcPct val="114000"/>
              </a:lnSpc>
              <a:buClr>
                <a:srgbClr val="5B0F00"/>
              </a:buClr>
              <a:buSzPts val="1500"/>
              <a:buNone/>
            </a:pPr>
            <a:r>
              <a:rPr lang="en-US" sz="1500" b="1" u="sng" dirty="0">
                <a:solidFill>
                  <a:srgbClr val="5B0F00"/>
                </a:solidFill>
              </a:rPr>
              <a:t>Other Vehicles</a:t>
            </a:r>
          </a:p>
          <a:p>
            <a:pPr marL="283464" lvl="0" indent="-285750" algn="l" rtl="0">
              <a:lnSpc>
                <a:spcPct val="114000"/>
              </a:lnSpc>
              <a:buClr>
                <a:srgbClr val="5B0F00"/>
              </a:buClr>
              <a:buSzPts val="1500"/>
              <a:buFont typeface="Wingdings" panose="05000000000000000000" pitchFamily="2" charset="2"/>
              <a:buChar char="§"/>
            </a:pPr>
            <a:r>
              <a:rPr lang="en-US" sz="1500" b="1" dirty="0">
                <a:solidFill>
                  <a:srgbClr val="5B0F00"/>
                </a:solidFill>
              </a:rPr>
              <a:t>School Van</a:t>
            </a:r>
          </a:p>
          <a:p>
            <a:pPr marL="283464" lvl="0" indent="-285750" algn="l" rtl="0">
              <a:lnSpc>
                <a:spcPct val="114000"/>
              </a:lnSpc>
              <a:buClr>
                <a:srgbClr val="5B0F00"/>
              </a:buClr>
              <a:buSzPts val="1500"/>
              <a:buFont typeface="Wingdings" panose="05000000000000000000" pitchFamily="2" charset="2"/>
              <a:buChar char="§"/>
            </a:pPr>
            <a:r>
              <a:rPr lang="en-US" sz="1500" b="1" dirty="0">
                <a:solidFill>
                  <a:srgbClr val="5B0F00"/>
                </a:solidFill>
              </a:rPr>
              <a:t>School Car</a:t>
            </a:r>
          </a:p>
          <a:p>
            <a:pPr marL="283464" lvl="0" indent="-285750" algn="l" rtl="0">
              <a:lnSpc>
                <a:spcPct val="114000"/>
              </a:lnSpc>
              <a:buClr>
                <a:srgbClr val="5B0F00"/>
              </a:buClr>
              <a:buSzPts val="1500"/>
              <a:buFont typeface="Wingdings" panose="05000000000000000000" pitchFamily="2" charset="2"/>
              <a:buChar char="§"/>
            </a:pPr>
            <a:r>
              <a:rPr lang="en-US" sz="1500" b="1" dirty="0">
                <a:solidFill>
                  <a:srgbClr val="5B0F00"/>
                </a:solidFill>
              </a:rPr>
              <a:t>Maintenance Vehicles</a:t>
            </a:r>
          </a:p>
          <a:p>
            <a:pPr marL="283464" lvl="0" indent="-285750" algn="l" rtl="0">
              <a:lnSpc>
                <a:spcPct val="114000"/>
              </a:lnSpc>
              <a:buClr>
                <a:srgbClr val="5B0F00"/>
              </a:buClr>
              <a:buSzPts val="1500"/>
              <a:buFont typeface="Wingdings" panose="05000000000000000000" pitchFamily="2" charset="2"/>
              <a:buChar char="§"/>
            </a:pPr>
            <a:r>
              <a:rPr lang="en-US" sz="1500" b="1" dirty="0">
                <a:solidFill>
                  <a:srgbClr val="5B0F00"/>
                </a:solidFill>
              </a:rPr>
              <a:t>Equipment</a:t>
            </a:r>
          </a:p>
        </p:txBody>
      </p:sp>
      <p:sp>
        <p:nvSpPr>
          <p:cNvPr id="191" name="Google Shape;191;p24"/>
          <p:cNvSpPr txBox="1">
            <a:spLocks noGrp="1"/>
          </p:cNvSpPr>
          <p:nvPr>
            <p:ph type="body" idx="2"/>
          </p:nvPr>
        </p:nvSpPr>
        <p:spPr>
          <a:xfrm>
            <a:off x="4859450" y="1505700"/>
            <a:ext cx="3999900" cy="307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>
              <a:buNone/>
            </a:pPr>
            <a:endParaRPr lang="en-US" sz="1600" b="1" dirty="0">
              <a:solidFill>
                <a:srgbClr val="5B0F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 b="1" dirty="0">
              <a:solidFill>
                <a:srgbClr val="5B0F0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A4C28E3-441F-4A1B-8A2C-21F9A9FA91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315575"/>
            <a:ext cx="3420368" cy="381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7895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4"/>
          <p:cNvSpPr txBox="1">
            <a:spLocks noGrp="1"/>
          </p:cNvSpPr>
          <p:nvPr>
            <p:ph type="title"/>
          </p:nvPr>
        </p:nvSpPr>
        <p:spPr>
          <a:xfrm>
            <a:off x="25" y="0"/>
            <a:ext cx="9144000" cy="1280400"/>
          </a:xfrm>
          <a:prstGeom prst="rect">
            <a:avLst/>
          </a:prstGeom>
          <a:solidFill>
            <a:srgbClr val="5B0F00"/>
          </a:solidFill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dirty="0">
                <a:solidFill>
                  <a:srgbClr val="FFFFFF"/>
                </a:solidFill>
              </a:rPr>
              <a:t>Facility Needs</a:t>
            </a:r>
            <a:endParaRPr sz="3000" dirty="0">
              <a:solidFill>
                <a:srgbClr val="FFFFFF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3E383AC-9752-4E4D-B782-AA21CB8AB7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3680" y="1280400"/>
            <a:ext cx="5731763" cy="331670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C587FC0-2A09-4B3F-A709-B9CD6C4A0042}"/>
              </a:ext>
            </a:extLst>
          </p:cNvPr>
          <p:cNvSpPr txBox="1"/>
          <p:nvPr/>
        </p:nvSpPr>
        <p:spPr>
          <a:xfrm>
            <a:off x="2481371" y="4572506"/>
            <a:ext cx="44794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Facilities Study completed in 2023 by </a:t>
            </a:r>
            <a:r>
              <a:rPr lang="en-US" sz="1200" dirty="0" err="1"/>
              <a:t>SiteLogIQ</a:t>
            </a:r>
            <a:endParaRPr lang="en-US" sz="1200" dirty="0"/>
          </a:p>
          <a:p>
            <a:r>
              <a:rPr lang="en-US" sz="1200" dirty="0"/>
              <a:t>               High Priority Needs - $5,300,000</a:t>
            </a:r>
          </a:p>
        </p:txBody>
      </p:sp>
    </p:spTree>
    <p:extLst>
      <p:ext uri="{BB962C8B-B14F-4D97-AF65-F5344CB8AC3E}">
        <p14:creationId xmlns:p14="http://schemas.microsoft.com/office/powerpoint/2010/main" val="34992749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>
          <a:extLst>
            <a:ext uri="{FF2B5EF4-FFF2-40B4-BE49-F238E27FC236}">
              <a16:creationId xmlns:a16="http://schemas.microsoft.com/office/drawing/2014/main" id="{DC37AF5B-8A20-67AA-C70A-5C16B636D0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4">
            <a:extLst>
              <a:ext uri="{FF2B5EF4-FFF2-40B4-BE49-F238E27FC236}">
                <a16:creationId xmlns:a16="http://schemas.microsoft.com/office/drawing/2014/main" id="{13A57AEE-F6BB-CE84-8CCD-5C0D60C5F26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" y="0"/>
            <a:ext cx="9144000" cy="1280400"/>
          </a:xfrm>
          <a:prstGeom prst="rect">
            <a:avLst/>
          </a:prstGeom>
          <a:solidFill>
            <a:srgbClr val="5B0F00"/>
          </a:solidFill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dirty="0">
                <a:solidFill>
                  <a:srgbClr val="FFFFFF"/>
                </a:solidFill>
              </a:rPr>
              <a:t>Facility Needs</a:t>
            </a:r>
            <a:endParaRPr sz="3000" dirty="0">
              <a:solidFill>
                <a:srgbClr val="FFFFFF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A1369BB-E71A-4150-86F5-5AAA8F6687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9882" y="1298095"/>
            <a:ext cx="5715148" cy="338374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A617970-7A19-4A2A-9F06-EA5A46E38841}"/>
              </a:ext>
            </a:extLst>
          </p:cNvPr>
          <p:cNvSpPr txBox="1"/>
          <p:nvPr/>
        </p:nvSpPr>
        <p:spPr>
          <a:xfrm>
            <a:off x="278295" y="4611758"/>
            <a:ext cx="79314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Facilities Study completed in 2023 by </a:t>
            </a:r>
            <a:r>
              <a:rPr lang="en-US" sz="1200" dirty="0" err="1"/>
              <a:t>SiteLogIQ</a:t>
            </a:r>
            <a:endParaRPr lang="en-US" sz="1200" dirty="0"/>
          </a:p>
          <a:p>
            <a:pPr algn="ctr"/>
            <a:r>
              <a:rPr lang="en-US" sz="1200" dirty="0"/>
              <a:t>High Priority Needs - $5,300,000</a:t>
            </a:r>
          </a:p>
          <a:p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6620444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>
          <a:extLst>
            <a:ext uri="{FF2B5EF4-FFF2-40B4-BE49-F238E27FC236}">
              <a16:creationId xmlns:a16="http://schemas.microsoft.com/office/drawing/2014/main" id="{E7A6B90E-303B-E200-9D19-C3837DB5D1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4">
            <a:extLst>
              <a:ext uri="{FF2B5EF4-FFF2-40B4-BE49-F238E27FC236}">
                <a16:creationId xmlns:a16="http://schemas.microsoft.com/office/drawing/2014/main" id="{41008186-E34D-CFBD-AFAA-FAA096A931A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" y="0"/>
            <a:ext cx="9144000" cy="1280400"/>
          </a:xfrm>
          <a:prstGeom prst="rect">
            <a:avLst/>
          </a:prstGeom>
          <a:solidFill>
            <a:srgbClr val="5B0F00"/>
          </a:solidFill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dirty="0">
                <a:solidFill>
                  <a:srgbClr val="FFFFFF"/>
                </a:solidFill>
              </a:rPr>
              <a:t>Facility Needs</a:t>
            </a:r>
            <a:endParaRPr sz="3000" dirty="0">
              <a:solidFill>
                <a:srgbClr val="FFFFFF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15A918D-4C8F-482F-8212-7BFA96AD36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2459" y="1280400"/>
            <a:ext cx="6059081" cy="346736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F86DE81-538D-4345-8147-A421E7F49A36}"/>
              </a:ext>
            </a:extLst>
          </p:cNvPr>
          <p:cNvSpPr txBox="1"/>
          <p:nvPr/>
        </p:nvSpPr>
        <p:spPr>
          <a:xfrm>
            <a:off x="1679714" y="4516929"/>
            <a:ext cx="5506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Facilities Study completed in 2023 by </a:t>
            </a:r>
            <a:r>
              <a:rPr lang="en-US" sz="1200" dirty="0" err="1"/>
              <a:t>SiteLogIQ</a:t>
            </a:r>
            <a:endParaRPr lang="en-US" sz="1200" dirty="0"/>
          </a:p>
          <a:p>
            <a:pPr algn="ctr"/>
            <a:r>
              <a:rPr lang="en-US" sz="1200" dirty="0"/>
              <a:t>High Priority Needs - $6,800,000</a:t>
            </a:r>
          </a:p>
        </p:txBody>
      </p:sp>
    </p:spTree>
    <p:extLst>
      <p:ext uri="{BB962C8B-B14F-4D97-AF65-F5344CB8AC3E}">
        <p14:creationId xmlns:p14="http://schemas.microsoft.com/office/powerpoint/2010/main" val="2236464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4"/>
          <p:cNvSpPr txBox="1">
            <a:spLocks noGrp="1"/>
          </p:cNvSpPr>
          <p:nvPr>
            <p:ph type="title"/>
          </p:nvPr>
        </p:nvSpPr>
        <p:spPr>
          <a:xfrm>
            <a:off x="25" y="0"/>
            <a:ext cx="9144000" cy="1280400"/>
          </a:xfrm>
          <a:prstGeom prst="rect">
            <a:avLst/>
          </a:prstGeom>
          <a:solidFill>
            <a:srgbClr val="5B0F00"/>
          </a:solidFill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dirty="0">
                <a:solidFill>
                  <a:srgbClr val="FFFFFF"/>
                </a:solidFill>
              </a:rPr>
              <a:t>Priority Facility Needs</a:t>
            </a:r>
            <a:endParaRPr sz="3000" dirty="0">
              <a:solidFill>
                <a:srgbClr val="FFFFFF"/>
              </a:solidFill>
            </a:endParaRPr>
          </a:p>
        </p:txBody>
      </p:sp>
      <p:sp>
        <p:nvSpPr>
          <p:cNvPr id="190" name="Google Shape;190;p24"/>
          <p:cNvSpPr txBox="1">
            <a:spLocks noGrp="1"/>
          </p:cNvSpPr>
          <p:nvPr>
            <p:ph type="body" idx="1"/>
          </p:nvPr>
        </p:nvSpPr>
        <p:spPr>
          <a:xfrm>
            <a:off x="0" y="1505700"/>
            <a:ext cx="4407244" cy="348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876300" lvl="1" indent="-285750">
              <a:buClr>
                <a:srgbClr val="5B0F00"/>
              </a:buClr>
              <a:buSzPts val="1500"/>
              <a:buFont typeface="Wingdings" panose="05000000000000000000" pitchFamily="2" charset="2"/>
              <a:buChar char="§"/>
            </a:pPr>
            <a:r>
              <a:rPr lang="en-US" sz="1400" b="1" dirty="0">
                <a:solidFill>
                  <a:srgbClr val="5B0F00"/>
                </a:solidFill>
              </a:rPr>
              <a:t>PES Roof – $200,000</a:t>
            </a:r>
          </a:p>
          <a:p>
            <a:pPr marL="876300" lvl="1" indent="-285750">
              <a:buClr>
                <a:srgbClr val="5B0F00"/>
              </a:buClr>
              <a:buSzPts val="1500"/>
              <a:buFont typeface="Wingdings" panose="05000000000000000000" pitchFamily="2" charset="2"/>
              <a:buChar char="§"/>
            </a:pPr>
            <a:endParaRPr lang="en-US" sz="1400" b="1" dirty="0">
              <a:solidFill>
                <a:srgbClr val="5B0F00"/>
              </a:solidFill>
            </a:endParaRPr>
          </a:p>
          <a:p>
            <a:pPr marL="876300" lvl="1" indent="-285750">
              <a:buClr>
                <a:srgbClr val="5B0F00"/>
              </a:buClr>
              <a:buSzPts val="1500"/>
              <a:buFont typeface="Wingdings" panose="05000000000000000000" pitchFamily="2" charset="2"/>
              <a:buChar char="§"/>
            </a:pPr>
            <a:r>
              <a:rPr lang="en-US" sz="1400" b="1" dirty="0">
                <a:solidFill>
                  <a:srgbClr val="5B0F00"/>
                </a:solidFill>
              </a:rPr>
              <a:t>Carpeting- $400,000</a:t>
            </a:r>
          </a:p>
          <a:p>
            <a:pPr marL="876300" lvl="1" indent="-285750">
              <a:buClr>
                <a:srgbClr val="5B0F00"/>
              </a:buClr>
              <a:buSzPts val="1500"/>
              <a:buFont typeface="Wingdings" panose="05000000000000000000" pitchFamily="2" charset="2"/>
              <a:buChar char="§"/>
            </a:pPr>
            <a:r>
              <a:rPr lang="en-US" sz="1400" b="1" dirty="0">
                <a:solidFill>
                  <a:srgbClr val="5B0F00"/>
                </a:solidFill>
              </a:rPr>
              <a:t>Wall Covering/Painting - $150,000</a:t>
            </a:r>
          </a:p>
          <a:p>
            <a:pPr marL="876300" lvl="1" indent="-285750">
              <a:buClr>
                <a:srgbClr val="5B0F00"/>
              </a:buClr>
              <a:buSzPts val="1500"/>
              <a:buFont typeface="Wingdings" panose="05000000000000000000" pitchFamily="2" charset="2"/>
              <a:buChar char="§"/>
            </a:pPr>
            <a:endParaRPr lang="en-US" sz="1400" b="1" dirty="0">
              <a:solidFill>
                <a:srgbClr val="5B0F00"/>
              </a:solidFill>
            </a:endParaRPr>
          </a:p>
          <a:p>
            <a:pPr marL="876300" lvl="1" indent="-285750">
              <a:buClr>
                <a:srgbClr val="5B0F00"/>
              </a:buClr>
              <a:buSzPts val="1500"/>
              <a:buFont typeface="Wingdings" panose="05000000000000000000" pitchFamily="2" charset="2"/>
              <a:buChar char="§"/>
            </a:pPr>
            <a:r>
              <a:rPr lang="en-US" sz="1400" b="1" dirty="0">
                <a:solidFill>
                  <a:srgbClr val="5B0F00"/>
                </a:solidFill>
              </a:rPr>
              <a:t>PES Parking Area– $250,000</a:t>
            </a:r>
          </a:p>
          <a:p>
            <a:pPr marL="876300" lvl="1" indent="-285750">
              <a:buClr>
                <a:srgbClr val="5B0F00"/>
              </a:buClr>
              <a:buSzPts val="1500"/>
              <a:buFont typeface="Wingdings" panose="05000000000000000000" pitchFamily="2" charset="2"/>
              <a:buChar char="§"/>
            </a:pPr>
            <a:endParaRPr lang="en-US" sz="1400" b="1" dirty="0">
              <a:solidFill>
                <a:srgbClr val="5B0F00"/>
              </a:solidFill>
            </a:endParaRPr>
          </a:p>
          <a:p>
            <a:pPr marL="876300" lvl="1" indent="-285750">
              <a:buClr>
                <a:srgbClr val="5B0F00"/>
              </a:buClr>
              <a:buSzPts val="1500"/>
              <a:buFont typeface="Wingdings" panose="05000000000000000000" pitchFamily="2" charset="2"/>
              <a:buChar char="§"/>
            </a:pPr>
            <a:r>
              <a:rPr lang="en-US" sz="1400" b="1" dirty="0">
                <a:solidFill>
                  <a:srgbClr val="6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Exterior Brick &amp; Tuckpointing - $175,000</a:t>
            </a:r>
          </a:p>
          <a:p>
            <a:pPr marL="876300" lvl="1" indent="-285750">
              <a:buClr>
                <a:srgbClr val="5B0F00"/>
              </a:buClr>
              <a:buSzPts val="1500"/>
              <a:buFont typeface="Wingdings" panose="05000000000000000000" pitchFamily="2" charset="2"/>
              <a:buChar char="§"/>
            </a:pPr>
            <a:endParaRPr lang="en-US" sz="1400" b="1" dirty="0">
              <a:solidFill>
                <a:srgbClr val="60000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876300" lvl="1" indent="-285750">
              <a:buClr>
                <a:srgbClr val="5B0F00"/>
              </a:buClr>
              <a:buSzPts val="1500"/>
              <a:buFont typeface="Wingdings" panose="05000000000000000000" pitchFamily="2" charset="2"/>
              <a:buChar char="§"/>
            </a:pPr>
            <a:r>
              <a:rPr lang="en-US" sz="1400" b="1" dirty="0">
                <a:solidFill>
                  <a:srgbClr val="6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ADA Ramp (Stage) - $180,000</a:t>
            </a:r>
            <a:endParaRPr lang="en-US" sz="1400" b="1" dirty="0">
              <a:solidFill>
                <a:srgbClr val="5B0F00"/>
              </a:solidFill>
            </a:endParaRPr>
          </a:p>
          <a:p>
            <a:pPr marL="133350" lvl="0" indent="0" algn="l" rtl="0">
              <a:spcBef>
                <a:spcPts val="0"/>
              </a:spcBef>
              <a:spcAft>
                <a:spcPts val="0"/>
              </a:spcAft>
              <a:buClr>
                <a:srgbClr val="5B0F00"/>
              </a:buClr>
              <a:buSzPts val="1500"/>
              <a:buNone/>
            </a:pPr>
            <a:endParaRPr lang="en" sz="1500" b="1" dirty="0">
              <a:solidFill>
                <a:srgbClr val="5B0F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4E78B2C-5978-4D08-96D4-5940B7D7551A}"/>
              </a:ext>
            </a:extLst>
          </p:cNvPr>
          <p:cNvSpPr txBox="1"/>
          <p:nvPr/>
        </p:nvSpPr>
        <p:spPr>
          <a:xfrm>
            <a:off x="4736756" y="1606377"/>
            <a:ext cx="4089191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660033"/>
              </a:buClr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rgbClr val="6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Cafeteria Equipment  - $85,000</a:t>
            </a:r>
          </a:p>
          <a:p>
            <a:pPr marL="285750" indent="-285750">
              <a:buClr>
                <a:srgbClr val="660033"/>
              </a:buClr>
              <a:buFont typeface="Wingdings" panose="05000000000000000000" pitchFamily="2" charset="2"/>
              <a:buChar char="§"/>
            </a:pPr>
            <a:endParaRPr lang="en-US" b="1" dirty="0">
              <a:solidFill>
                <a:srgbClr val="60000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indent="-285750">
              <a:buClr>
                <a:srgbClr val="660033"/>
              </a:buClr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rgbClr val="6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Restroom Renovations (PCHS) - $746,000</a:t>
            </a:r>
          </a:p>
          <a:p>
            <a:pPr marL="285750" indent="-285750">
              <a:buClr>
                <a:srgbClr val="660033"/>
              </a:buClr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rgbClr val="6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Interior Plumbing – $450,000</a:t>
            </a:r>
          </a:p>
          <a:p>
            <a:pPr marL="285750" indent="-285750">
              <a:buClr>
                <a:srgbClr val="660033"/>
              </a:buClr>
              <a:buFont typeface="Wingdings" panose="05000000000000000000" pitchFamily="2" charset="2"/>
              <a:buChar char="§"/>
            </a:pPr>
            <a:endParaRPr lang="en-US" b="1" dirty="0">
              <a:solidFill>
                <a:srgbClr val="60000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indent="-285750">
              <a:buClr>
                <a:srgbClr val="660033"/>
              </a:buClr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rgbClr val="6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Wastewater Treatment Facility - $905,000</a:t>
            </a:r>
          </a:p>
          <a:p>
            <a:pPr marL="285750" indent="-285750">
              <a:buClr>
                <a:srgbClr val="660033"/>
              </a:buClr>
              <a:buFont typeface="Wingdings" panose="05000000000000000000" pitchFamily="2" charset="2"/>
              <a:buChar char="§"/>
            </a:pPr>
            <a:endParaRPr lang="en-US" b="1" dirty="0">
              <a:solidFill>
                <a:srgbClr val="60000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indent="-285750">
              <a:buClr>
                <a:srgbClr val="660033"/>
              </a:buClr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rgbClr val="6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Replace Football Concessions - $675,000</a:t>
            </a:r>
          </a:p>
          <a:p>
            <a:pPr marL="285750" indent="-285750">
              <a:buClr>
                <a:srgbClr val="660033"/>
              </a:buClr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rgbClr val="6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Athletic Fencing - $140,000</a:t>
            </a:r>
          </a:p>
          <a:p>
            <a:pPr marL="285750" indent="-285750">
              <a:buClr>
                <a:srgbClr val="660033"/>
              </a:buClr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rgbClr val="6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Outside Bleachers - $108,434</a:t>
            </a:r>
          </a:p>
          <a:p>
            <a:pPr marL="285750" indent="-285750">
              <a:buClr>
                <a:srgbClr val="660033"/>
              </a:buClr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rgbClr val="6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Tennis Courts - $113,000</a:t>
            </a:r>
          </a:p>
          <a:p>
            <a:pPr marL="285750" indent="-285750">
              <a:buClr>
                <a:srgbClr val="660033"/>
              </a:buClr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rgbClr val="6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Track – $114,500</a:t>
            </a:r>
          </a:p>
          <a:p>
            <a:pPr marL="285750" indent="-285750">
              <a:buClr>
                <a:srgbClr val="660033"/>
              </a:buClr>
              <a:buFont typeface="Wingdings" panose="05000000000000000000" pitchFamily="2" charset="2"/>
              <a:buChar char="§"/>
            </a:pPr>
            <a:endParaRPr lang="en-US" b="1" dirty="0">
              <a:solidFill>
                <a:srgbClr val="60000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11639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B0F00"/>
        </a:solidFill>
        <a:effectLst/>
      </p:bgPr>
    </p:bg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Google Shape;196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44700" y="162737"/>
            <a:ext cx="4254600" cy="4818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25" descr="Piece of duct tape sticking a note to the slide"/>
          <p:cNvPicPr preferRelativeResize="0"/>
          <p:nvPr/>
        </p:nvPicPr>
        <p:blipFill rotWithShape="1">
          <a:blip r:embed="rId4">
            <a:alphaModFix/>
          </a:blip>
          <a:srcRect l="9244" t="5926" r="2118" b="10011"/>
          <a:stretch/>
        </p:blipFill>
        <p:spPr>
          <a:xfrm rot="154828">
            <a:off x="3536000" y="147301"/>
            <a:ext cx="2072000" cy="736050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25"/>
          <p:cNvSpPr txBox="1"/>
          <p:nvPr/>
        </p:nvSpPr>
        <p:spPr>
          <a:xfrm>
            <a:off x="2855550" y="687397"/>
            <a:ext cx="3432900" cy="7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000" b="1">
              <a:solidFill>
                <a:schemeClr val="lt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9" name="Google Shape;199;p25"/>
          <p:cNvSpPr txBox="1">
            <a:spLocks noGrp="1"/>
          </p:cNvSpPr>
          <p:nvPr>
            <p:ph type="body" idx="4294967295"/>
          </p:nvPr>
        </p:nvSpPr>
        <p:spPr>
          <a:xfrm rot="-899969">
            <a:off x="3227715" y="1162701"/>
            <a:ext cx="3432243" cy="332781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latin typeface="Permanent Marker"/>
                <a:ea typeface="Permanent Marker"/>
                <a:cs typeface="Permanent Marker"/>
                <a:sym typeface="Permanent Marker"/>
              </a:rPr>
              <a:t>Financial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latin typeface="Permanent Marker"/>
                <a:ea typeface="Raleway"/>
                <a:cs typeface="Raleway"/>
                <a:sym typeface="Permanent Marker"/>
              </a:rPr>
              <a:t>Information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 dirty="0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4"/>
          <p:cNvSpPr txBox="1">
            <a:spLocks noGrp="1"/>
          </p:cNvSpPr>
          <p:nvPr>
            <p:ph type="title"/>
          </p:nvPr>
        </p:nvSpPr>
        <p:spPr>
          <a:xfrm>
            <a:off x="25" y="0"/>
            <a:ext cx="9144000" cy="1280400"/>
          </a:xfrm>
          <a:prstGeom prst="rect">
            <a:avLst/>
          </a:prstGeom>
          <a:solidFill>
            <a:srgbClr val="5B0F00"/>
          </a:solidFill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dirty="0">
                <a:solidFill>
                  <a:srgbClr val="FFFFFF"/>
                </a:solidFill>
              </a:rPr>
              <a:t>Financial Information</a:t>
            </a:r>
            <a:endParaRPr sz="3000" dirty="0">
              <a:solidFill>
                <a:srgbClr val="FFFFFF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F5709A8-D221-4FA9-B7F8-6D76F60701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6040" y="1280400"/>
            <a:ext cx="5201412" cy="3733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7722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4"/>
          <p:cNvSpPr txBox="1">
            <a:spLocks noGrp="1"/>
          </p:cNvSpPr>
          <p:nvPr>
            <p:ph type="title"/>
          </p:nvPr>
        </p:nvSpPr>
        <p:spPr>
          <a:xfrm>
            <a:off x="25" y="0"/>
            <a:ext cx="9144000" cy="1280400"/>
          </a:xfrm>
          <a:prstGeom prst="rect">
            <a:avLst/>
          </a:prstGeom>
          <a:solidFill>
            <a:srgbClr val="5B0F00"/>
          </a:solidFill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dirty="0">
                <a:solidFill>
                  <a:srgbClr val="FFFFFF"/>
                </a:solidFill>
              </a:rPr>
              <a:t>Budget Information</a:t>
            </a:r>
            <a:endParaRPr sz="3000" dirty="0">
              <a:solidFill>
                <a:srgbClr val="FFFFFF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9343577-780D-4337-A382-0EAE715C4A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7607" y="1278652"/>
            <a:ext cx="5422758" cy="374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7821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>
          <a:extLst>
            <a:ext uri="{FF2B5EF4-FFF2-40B4-BE49-F238E27FC236}">
              <a16:creationId xmlns:a16="http://schemas.microsoft.com/office/drawing/2014/main" id="{72A7930D-4CF8-3916-9A11-BAFD0A4952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4">
            <a:extLst>
              <a:ext uri="{FF2B5EF4-FFF2-40B4-BE49-F238E27FC236}">
                <a16:creationId xmlns:a16="http://schemas.microsoft.com/office/drawing/2014/main" id="{3A6F6EB3-5EFD-3E5D-4B7F-1C884C3A85B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" y="0"/>
            <a:ext cx="9144000" cy="1280400"/>
          </a:xfrm>
          <a:prstGeom prst="rect">
            <a:avLst/>
          </a:prstGeom>
          <a:solidFill>
            <a:srgbClr val="5B0F00"/>
          </a:solidFill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dirty="0">
                <a:solidFill>
                  <a:srgbClr val="FFFFFF"/>
                </a:solidFill>
              </a:rPr>
              <a:t>Budget Information</a:t>
            </a:r>
            <a:endParaRPr sz="3000" dirty="0">
              <a:solidFill>
                <a:srgbClr val="FFFFFF"/>
              </a:solidFill>
            </a:endParaRPr>
          </a:p>
        </p:txBody>
      </p:sp>
      <p:sp>
        <p:nvSpPr>
          <p:cNvPr id="191" name="Google Shape;191;p24">
            <a:extLst>
              <a:ext uri="{FF2B5EF4-FFF2-40B4-BE49-F238E27FC236}">
                <a16:creationId xmlns:a16="http://schemas.microsoft.com/office/drawing/2014/main" id="{81591B40-889E-2FC1-AE69-DB4C630940B9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122830" y="1381539"/>
            <a:ext cx="3575713" cy="335942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u="sng" dirty="0">
                <a:solidFill>
                  <a:srgbClr val="5B0F00"/>
                </a:solidFill>
              </a:rPr>
              <a:t>Year</a:t>
            </a:r>
            <a:r>
              <a:rPr lang="en-US" sz="1100" b="1" dirty="0">
                <a:solidFill>
                  <a:srgbClr val="5B0F00"/>
                </a:solidFill>
              </a:rPr>
              <a:t>  	</a:t>
            </a:r>
            <a:r>
              <a:rPr lang="en-US" sz="1100" b="1" u="sng" dirty="0">
                <a:solidFill>
                  <a:srgbClr val="5B0F00"/>
                </a:solidFill>
              </a:rPr>
              <a:t>Assessed Value</a:t>
            </a:r>
            <a:r>
              <a:rPr lang="en-US" sz="1100" b="1" dirty="0">
                <a:solidFill>
                  <a:srgbClr val="5B0F00"/>
                </a:solidFill>
              </a:rPr>
              <a:t> 	</a:t>
            </a:r>
            <a:r>
              <a:rPr lang="en-US" sz="1100" b="1" u="sng" dirty="0">
                <a:solidFill>
                  <a:srgbClr val="5B0F00"/>
                </a:solidFill>
              </a:rPr>
              <a:t>Tax Rate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dirty="0">
                <a:solidFill>
                  <a:srgbClr val="5B0F00"/>
                </a:solidFill>
              </a:rPr>
              <a:t>2022	   623,879,773	  	 1.2710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dirty="0">
                <a:solidFill>
                  <a:srgbClr val="5B0F00"/>
                </a:solidFill>
              </a:rPr>
              <a:t>2023	   693,316,063    	 1.1971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dirty="0">
                <a:solidFill>
                  <a:srgbClr val="5B0F00"/>
                </a:solidFill>
              </a:rPr>
              <a:t>2024	   715,243,583    	 1.1222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dirty="0">
                <a:solidFill>
                  <a:srgbClr val="5B0F00"/>
                </a:solidFill>
              </a:rPr>
              <a:t>2025	   805,748,671	  	 1.1640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dirty="0">
                <a:solidFill>
                  <a:srgbClr val="5B0F00"/>
                </a:solidFill>
              </a:rPr>
              <a:t>2026	   883,098,616	 	 1.0998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100" b="1" dirty="0">
              <a:solidFill>
                <a:srgbClr val="5B0F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dirty="0">
                <a:solidFill>
                  <a:srgbClr val="5B0F00"/>
                </a:solidFill>
              </a:rPr>
              <a:t>With AV increasing, property owners have experienced lower tax rates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100" b="1" dirty="0">
              <a:solidFill>
                <a:srgbClr val="5B0F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dirty="0">
                <a:solidFill>
                  <a:srgbClr val="5B0F00"/>
                </a:solidFill>
              </a:rPr>
              <a:t>Operations Funding Sources –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dirty="0">
                <a:solidFill>
                  <a:srgbClr val="5B0F00"/>
                </a:solidFill>
              </a:rPr>
              <a:t>         Property Tax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dirty="0">
                <a:solidFill>
                  <a:srgbClr val="5B0F00"/>
                </a:solidFill>
              </a:rPr>
              <a:t>         FIT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dirty="0">
                <a:solidFill>
                  <a:srgbClr val="5B0F00"/>
                </a:solidFill>
              </a:rPr>
              <a:t>         CVET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dirty="0">
                <a:solidFill>
                  <a:srgbClr val="5B0F00"/>
                </a:solidFill>
              </a:rPr>
              <a:t>         License Excise Tax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100" b="1" dirty="0">
              <a:solidFill>
                <a:srgbClr val="5B0F00"/>
              </a:solidFill>
            </a:endParaRP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9A0BBEB8-C366-7F0E-86AC-20FA4491D9FF}"/>
              </a:ext>
            </a:extLst>
          </p:cNvPr>
          <p:cNvGraphicFramePr>
            <a:graphicFrameLocks/>
          </p:cNvGraphicFramePr>
          <p:nvPr/>
        </p:nvGraphicFramePr>
        <p:xfrm>
          <a:off x="3957850" y="1468282"/>
          <a:ext cx="4940490" cy="31924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ABB3DD04-23F4-4C91-0161-97B5DD976813}"/>
              </a:ext>
            </a:extLst>
          </p:cNvPr>
          <p:cNvSpPr txBox="1"/>
          <p:nvPr/>
        </p:nvSpPr>
        <p:spPr>
          <a:xfrm>
            <a:off x="4865427" y="2431976"/>
            <a:ext cx="5527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1.2710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C11BC93-E887-C679-1EBC-147B4CB41E50}"/>
              </a:ext>
            </a:extLst>
          </p:cNvPr>
          <p:cNvSpPr txBox="1"/>
          <p:nvPr/>
        </p:nvSpPr>
        <p:spPr>
          <a:xfrm>
            <a:off x="5677468" y="2431976"/>
            <a:ext cx="5527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1.1971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11B28A9-DD66-330B-0466-8AC2C12F4D4F}"/>
              </a:ext>
            </a:extLst>
          </p:cNvPr>
          <p:cNvSpPr txBox="1"/>
          <p:nvPr/>
        </p:nvSpPr>
        <p:spPr>
          <a:xfrm>
            <a:off x="7211338" y="2160973"/>
            <a:ext cx="5527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1.1640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5535CBF-1C25-D1D2-AE9A-A9367F2089D7}"/>
              </a:ext>
            </a:extLst>
          </p:cNvPr>
          <p:cNvSpPr txBox="1"/>
          <p:nvPr/>
        </p:nvSpPr>
        <p:spPr>
          <a:xfrm>
            <a:off x="8055937" y="2356306"/>
            <a:ext cx="55053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1.0998</a:t>
            </a:r>
          </a:p>
        </p:txBody>
      </p:sp>
    </p:spTree>
    <p:extLst>
      <p:ext uri="{BB962C8B-B14F-4D97-AF65-F5344CB8AC3E}">
        <p14:creationId xmlns:p14="http://schemas.microsoft.com/office/powerpoint/2010/main" val="30889054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>
          <a:extLst>
            <a:ext uri="{FF2B5EF4-FFF2-40B4-BE49-F238E27FC236}">
              <a16:creationId xmlns:a16="http://schemas.microsoft.com/office/drawing/2014/main" id="{72A7930D-4CF8-3916-9A11-BAFD0A4952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4">
            <a:extLst>
              <a:ext uri="{FF2B5EF4-FFF2-40B4-BE49-F238E27FC236}">
                <a16:creationId xmlns:a16="http://schemas.microsoft.com/office/drawing/2014/main" id="{3A6F6EB3-5EFD-3E5D-4B7F-1C884C3A85B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" y="0"/>
            <a:ext cx="9144000" cy="1280400"/>
          </a:xfrm>
          <a:prstGeom prst="rect">
            <a:avLst/>
          </a:prstGeom>
          <a:solidFill>
            <a:srgbClr val="5B0F00"/>
          </a:solidFill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dirty="0">
                <a:solidFill>
                  <a:srgbClr val="FFFFFF"/>
                </a:solidFill>
              </a:rPr>
              <a:t>Budget Information</a:t>
            </a:r>
            <a:endParaRPr sz="3000" dirty="0">
              <a:solidFill>
                <a:srgbClr val="FFFFFF"/>
              </a:solidFill>
            </a:endParaRPr>
          </a:p>
        </p:txBody>
      </p:sp>
      <p:sp>
        <p:nvSpPr>
          <p:cNvPr id="191" name="Google Shape;191;p24">
            <a:extLst>
              <a:ext uri="{FF2B5EF4-FFF2-40B4-BE49-F238E27FC236}">
                <a16:creationId xmlns:a16="http://schemas.microsoft.com/office/drawing/2014/main" id="{81591B40-889E-2FC1-AE69-DB4C630940B9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122830" y="1361661"/>
            <a:ext cx="4001909" cy="369735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u="sng" dirty="0">
                <a:solidFill>
                  <a:srgbClr val="5B0F00"/>
                </a:solidFill>
              </a:rPr>
              <a:t>Year</a:t>
            </a:r>
            <a:r>
              <a:rPr lang="en-US" sz="1200" b="1" dirty="0">
                <a:solidFill>
                  <a:srgbClr val="5B0F00"/>
                </a:solidFill>
              </a:rPr>
              <a:t>  	</a:t>
            </a:r>
            <a:r>
              <a:rPr lang="en-US" sz="1200" b="1" u="sng" dirty="0">
                <a:solidFill>
                  <a:srgbClr val="5B0F00"/>
                </a:solidFill>
              </a:rPr>
              <a:t>Assessed Value</a:t>
            </a:r>
            <a:r>
              <a:rPr lang="en-US" sz="1200" b="1" dirty="0">
                <a:solidFill>
                  <a:srgbClr val="5B0F00"/>
                </a:solidFill>
              </a:rPr>
              <a:t> 	</a:t>
            </a:r>
            <a:r>
              <a:rPr lang="en-US" sz="1200" b="1" u="sng" dirty="0">
                <a:solidFill>
                  <a:srgbClr val="5B0F00"/>
                </a:solidFill>
              </a:rPr>
              <a:t>Tax Rate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>
                <a:solidFill>
                  <a:srgbClr val="5B0F00"/>
                </a:solidFill>
              </a:rPr>
              <a:t>2022	   623,879,773	 1.2710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>
                <a:solidFill>
                  <a:srgbClr val="5B0F00"/>
                </a:solidFill>
              </a:rPr>
              <a:t>2023	   693,316,063    	 1.1971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>
                <a:solidFill>
                  <a:srgbClr val="5B0F00"/>
                </a:solidFill>
              </a:rPr>
              <a:t>2024	   715,243,583    	 1.1222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>
                <a:solidFill>
                  <a:srgbClr val="5B0F00"/>
                </a:solidFill>
              </a:rPr>
              <a:t>2025	   805,748,671	 1.1640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>
                <a:solidFill>
                  <a:srgbClr val="5B0F00"/>
                </a:solidFill>
              </a:rPr>
              <a:t>2026	   883,098,616	 1.0998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200" b="1" dirty="0">
              <a:solidFill>
                <a:srgbClr val="5B0F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>
                <a:solidFill>
                  <a:srgbClr val="5B0F00"/>
                </a:solidFill>
              </a:rPr>
              <a:t>With AV increasing, property owners have experienced lower tax rates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200" b="1" dirty="0">
              <a:solidFill>
                <a:srgbClr val="5B0F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>
                <a:solidFill>
                  <a:srgbClr val="5B0F00"/>
                </a:solidFill>
              </a:rPr>
              <a:t>When preparing the budget, we use 65% - 75% of AV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200" b="1" dirty="0">
              <a:solidFill>
                <a:srgbClr val="5B0F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>
                <a:solidFill>
                  <a:srgbClr val="5B0F00"/>
                </a:solidFill>
              </a:rPr>
              <a:t>Circuit Breaker Impact (Property Tax Caps)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>
                <a:solidFill>
                  <a:srgbClr val="5B0F00"/>
                </a:solidFill>
              </a:rPr>
              <a:t>    $1,569,300    -  increase of 3.9% from 2025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>
                <a:solidFill>
                  <a:srgbClr val="5B0F00"/>
                </a:solidFill>
              </a:rPr>
              <a:t>1%  Homesteads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>
                <a:solidFill>
                  <a:srgbClr val="5B0F00"/>
                </a:solidFill>
              </a:rPr>
              <a:t>2%  Rental/Agriculture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>
                <a:solidFill>
                  <a:srgbClr val="5B0F00"/>
                </a:solidFill>
              </a:rPr>
              <a:t>3% Business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9D5EFB5-1F87-4EE6-9C9B-F046D5CEB2CD}"/>
              </a:ext>
            </a:extLst>
          </p:cNvPr>
          <p:cNvSpPr/>
          <p:nvPr/>
        </p:nvSpPr>
        <p:spPr>
          <a:xfrm>
            <a:off x="4572000" y="1441172"/>
            <a:ext cx="4174434" cy="495520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2400" b="1" cap="none" spc="0" dirty="0">
                <a:ln/>
                <a:solidFill>
                  <a:schemeClr val="accent4"/>
                </a:solidFill>
                <a:effectLst/>
              </a:rPr>
              <a:t>AV  x  Rate = Levy</a:t>
            </a:r>
          </a:p>
          <a:p>
            <a:pPr algn="ctr"/>
            <a:endParaRPr lang="en-US" sz="2800" b="1" dirty="0">
              <a:ln/>
              <a:solidFill>
                <a:schemeClr val="accent4"/>
              </a:solidFill>
            </a:endParaRPr>
          </a:p>
          <a:p>
            <a:pPr algn="ctr"/>
            <a:r>
              <a:rPr lang="en-US" sz="1800" b="1" dirty="0">
                <a:ln/>
                <a:solidFill>
                  <a:srgbClr val="800000"/>
                </a:solidFill>
                <a:latin typeface="+mn-lt"/>
              </a:rPr>
              <a:t>Determine Amount of Levy Needed</a:t>
            </a:r>
          </a:p>
          <a:p>
            <a:pPr algn="ctr"/>
            <a:endParaRPr lang="en-US" sz="1800" b="1" dirty="0">
              <a:ln/>
              <a:solidFill>
                <a:srgbClr val="800000"/>
              </a:solidFill>
              <a:latin typeface="+mn-lt"/>
            </a:endParaRPr>
          </a:p>
          <a:p>
            <a:pPr algn="ctr"/>
            <a:r>
              <a:rPr lang="en-US" sz="1800" b="1" dirty="0">
                <a:ln/>
                <a:solidFill>
                  <a:srgbClr val="800000"/>
                </a:solidFill>
                <a:latin typeface="+mn-lt"/>
              </a:rPr>
              <a:t>  Example          $6,200,000</a:t>
            </a:r>
          </a:p>
          <a:p>
            <a:pPr algn="ctr"/>
            <a:endParaRPr lang="en-US" sz="1800" b="1" dirty="0">
              <a:ln/>
              <a:solidFill>
                <a:srgbClr val="800000"/>
              </a:solidFill>
              <a:latin typeface="+mn-lt"/>
            </a:endParaRPr>
          </a:p>
          <a:p>
            <a:pPr algn="ctr"/>
            <a:r>
              <a:rPr lang="en-US" sz="1800" b="1" u="sng" dirty="0">
                <a:ln/>
                <a:solidFill>
                  <a:srgbClr val="800000"/>
                </a:solidFill>
                <a:latin typeface="+mn-lt"/>
              </a:rPr>
              <a:t>Levy</a:t>
            </a:r>
            <a:r>
              <a:rPr lang="en-US" sz="1800" b="1" dirty="0">
                <a:ln/>
                <a:solidFill>
                  <a:srgbClr val="800000"/>
                </a:solidFill>
                <a:latin typeface="+mn-lt"/>
              </a:rPr>
              <a:t>   =   Tax Rate</a:t>
            </a:r>
            <a:endParaRPr lang="en-US" sz="1800" b="1" u="sng" dirty="0">
              <a:ln/>
              <a:solidFill>
                <a:srgbClr val="800000"/>
              </a:solidFill>
              <a:latin typeface="+mn-lt"/>
            </a:endParaRPr>
          </a:p>
          <a:p>
            <a:r>
              <a:rPr lang="en-US" sz="1800" b="1" dirty="0">
                <a:ln/>
                <a:solidFill>
                  <a:srgbClr val="800000"/>
                </a:solidFill>
                <a:latin typeface="+mn-lt"/>
              </a:rPr>
              <a:t>                 AV  </a:t>
            </a:r>
          </a:p>
          <a:p>
            <a:endParaRPr lang="en-US" sz="1800" b="1" dirty="0">
              <a:ln/>
              <a:solidFill>
                <a:srgbClr val="800000"/>
              </a:solidFill>
              <a:latin typeface="+mn-lt"/>
            </a:endParaRPr>
          </a:p>
          <a:p>
            <a:pPr algn="ctr"/>
            <a:r>
              <a:rPr lang="en-US" sz="1800" b="1" u="sng" dirty="0">
                <a:ln/>
                <a:solidFill>
                  <a:srgbClr val="800000"/>
                </a:solidFill>
                <a:latin typeface="+mn-lt"/>
              </a:rPr>
              <a:t> 6,200,000 </a:t>
            </a:r>
            <a:r>
              <a:rPr lang="en-US" sz="1800" b="1" dirty="0">
                <a:ln/>
                <a:solidFill>
                  <a:srgbClr val="800000"/>
                </a:solidFill>
                <a:latin typeface="+mn-lt"/>
              </a:rPr>
              <a:t>  =  0.0108</a:t>
            </a:r>
          </a:p>
          <a:p>
            <a:r>
              <a:rPr lang="en-US" sz="1800" b="1" dirty="0">
                <a:ln/>
                <a:solidFill>
                  <a:srgbClr val="800000"/>
                </a:solidFill>
                <a:latin typeface="+mn-lt"/>
              </a:rPr>
              <a:t>             574,014,100   </a:t>
            </a:r>
          </a:p>
          <a:p>
            <a:pPr algn="ctr"/>
            <a:endParaRPr lang="en-US" sz="2800" b="1" cap="none" spc="0" dirty="0">
              <a:ln/>
              <a:solidFill>
                <a:schemeClr val="accent4"/>
              </a:solidFill>
              <a:effectLst/>
            </a:endParaRPr>
          </a:p>
          <a:p>
            <a:pPr algn="ctr"/>
            <a:endParaRPr lang="en-US" sz="2800" b="1" dirty="0">
              <a:ln/>
              <a:solidFill>
                <a:schemeClr val="accent4"/>
              </a:solidFill>
            </a:endParaRPr>
          </a:p>
          <a:p>
            <a:pPr algn="ctr"/>
            <a:endParaRPr lang="en-US" sz="2800" b="1" cap="none" spc="0" dirty="0">
              <a:ln/>
              <a:solidFill>
                <a:schemeClr val="accent4"/>
              </a:solidFill>
              <a:effectLst/>
            </a:endParaRPr>
          </a:p>
          <a:p>
            <a:pPr algn="ctr"/>
            <a:endParaRPr lang="en-US" sz="1800" b="1" cap="none" spc="0" dirty="0">
              <a:ln/>
              <a:solidFill>
                <a:schemeClr val="accent4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0486417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4"/>
          <p:cNvSpPr txBox="1">
            <a:spLocks noGrp="1"/>
          </p:cNvSpPr>
          <p:nvPr>
            <p:ph type="title"/>
          </p:nvPr>
        </p:nvSpPr>
        <p:spPr>
          <a:xfrm>
            <a:off x="25" y="0"/>
            <a:ext cx="9144000" cy="1280400"/>
          </a:xfrm>
          <a:prstGeom prst="rect">
            <a:avLst/>
          </a:prstGeom>
          <a:solidFill>
            <a:srgbClr val="5B0F00"/>
          </a:solidFill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dirty="0">
                <a:solidFill>
                  <a:srgbClr val="FFFFFF"/>
                </a:solidFill>
              </a:rPr>
              <a:t>Budget Information – </a:t>
            </a:r>
            <a:br>
              <a:rPr lang="en" sz="3000" dirty="0">
                <a:solidFill>
                  <a:srgbClr val="FFFFFF"/>
                </a:solidFill>
              </a:rPr>
            </a:br>
            <a:r>
              <a:rPr lang="en" sz="3000" dirty="0">
                <a:solidFill>
                  <a:srgbClr val="FFFFFF"/>
                </a:solidFill>
              </a:rPr>
              <a:t>Operations Fund Projections</a:t>
            </a:r>
            <a:endParaRPr sz="3000" dirty="0">
              <a:solidFill>
                <a:srgbClr val="FFFFFF"/>
              </a:solidFill>
            </a:endParaRPr>
          </a:p>
        </p:txBody>
      </p:sp>
      <p:sp>
        <p:nvSpPr>
          <p:cNvPr id="191" name="Google Shape;191;p24"/>
          <p:cNvSpPr txBox="1">
            <a:spLocks noGrp="1"/>
          </p:cNvSpPr>
          <p:nvPr>
            <p:ph type="body" idx="2"/>
          </p:nvPr>
        </p:nvSpPr>
        <p:spPr>
          <a:xfrm>
            <a:off x="5845908" y="1434164"/>
            <a:ext cx="3176171" cy="345547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dirty="0">
                <a:solidFill>
                  <a:srgbClr val="5B0F00"/>
                </a:solidFill>
              </a:rPr>
              <a:t>Mirrors 2025 Operations Fund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500" b="1" dirty="0">
              <a:solidFill>
                <a:srgbClr val="5B0F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dirty="0">
                <a:solidFill>
                  <a:srgbClr val="5B0F00"/>
                </a:solidFill>
              </a:rPr>
              <a:t>Property Tax Revenue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dirty="0">
                <a:solidFill>
                  <a:srgbClr val="5B0F00"/>
                </a:solidFill>
              </a:rPr>
              <a:t>     June &amp; December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500" b="1" dirty="0">
              <a:solidFill>
                <a:srgbClr val="5B0F00"/>
              </a:solidFill>
            </a:endParaRPr>
          </a:p>
          <a:p>
            <a:pPr marL="0" indent="0">
              <a:buNone/>
            </a:pPr>
            <a:r>
              <a:rPr lang="en-US" sz="1500" b="1" dirty="0">
                <a:solidFill>
                  <a:srgbClr val="5B0F00"/>
                </a:solidFill>
              </a:rPr>
              <a:t>May consider Ops to Ed Transfers  </a:t>
            </a:r>
          </a:p>
          <a:p>
            <a:pPr marL="0" indent="0">
              <a:buNone/>
            </a:pPr>
            <a:r>
              <a:rPr lang="en-US" sz="1500" b="1" dirty="0">
                <a:solidFill>
                  <a:srgbClr val="5B0F00"/>
                </a:solidFill>
              </a:rPr>
              <a:t>       if necessary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500" b="1" dirty="0">
              <a:solidFill>
                <a:srgbClr val="5B0F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220FBAE-CF59-4606-A957-D96FC43AB8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498" y="1280400"/>
            <a:ext cx="5487667" cy="3609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1602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4"/>
          <p:cNvSpPr txBox="1">
            <a:spLocks noGrp="1"/>
          </p:cNvSpPr>
          <p:nvPr>
            <p:ph type="title"/>
          </p:nvPr>
        </p:nvSpPr>
        <p:spPr>
          <a:xfrm>
            <a:off x="25" y="0"/>
            <a:ext cx="9144000" cy="1280400"/>
          </a:xfrm>
          <a:prstGeom prst="rect">
            <a:avLst/>
          </a:prstGeom>
          <a:solidFill>
            <a:srgbClr val="5B0F00"/>
          </a:solidFill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dirty="0">
                <a:solidFill>
                  <a:srgbClr val="FFFFFF"/>
                </a:solidFill>
              </a:rPr>
              <a:t>SEA 1 (2025)   Implications for Schools</a:t>
            </a:r>
            <a:endParaRPr sz="3000" dirty="0">
              <a:solidFill>
                <a:srgbClr val="FFFFFF"/>
              </a:solidFill>
            </a:endParaRPr>
          </a:p>
        </p:txBody>
      </p:sp>
      <p:sp>
        <p:nvSpPr>
          <p:cNvPr id="191" name="Google Shape;191;p24"/>
          <p:cNvSpPr txBox="1">
            <a:spLocks noGrp="1"/>
          </p:cNvSpPr>
          <p:nvPr>
            <p:ph type="body" idx="2"/>
          </p:nvPr>
        </p:nvSpPr>
        <p:spPr>
          <a:xfrm>
            <a:off x="459740" y="1280400"/>
            <a:ext cx="8568930" cy="363780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1500" b="1" dirty="0">
                <a:solidFill>
                  <a:srgbClr val="5B0F00"/>
                </a:solidFill>
              </a:rPr>
              <a:t>Assessed Value Changes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sz="1300" b="1" dirty="0">
                <a:solidFill>
                  <a:srgbClr val="5B0F00"/>
                </a:solidFill>
              </a:rPr>
              <a:t>Changes to Homesteads, Farmland and 2% properties, and Commercial properties may create a need for schools to increase their tax rate significantly to generate the same levy, due to the decrease in net assessed value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sz="1300" b="1" dirty="0">
                <a:solidFill>
                  <a:srgbClr val="5B0F00"/>
                </a:solidFill>
              </a:rPr>
              <a:t>May increase circuit breaker loss for schools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sz="1300" b="1" dirty="0">
                <a:solidFill>
                  <a:srgbClr val="5B0F00"/>
                </a:solidFill>
              </a:rPr>
              <a:t>May cause current referendums to generate less revenue than expected due to lower AV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sz="1300" b="1" dirty="0">
                <a:solidFill>
                  <a:srgbClr val="5B0F00"/>
                </a:solidFill>
              </a:rPr>
              <a:t>Lower NAV will reduce schools’ general obligation bond capacity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endParaRPr lang="en-US" sz="1500" b="1" dirty="0">
              <a:solidFill>
                <a:srgbClr val="5B0F00"/>
              </a:solidFill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1500" b="1" dirty="0">
                <a:solidFill>
                  <a:srgbClr val="5B0F00"/>
                </a:solidFill>
              </a:rPr>
              <a:t>Operations Fund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sz="1300" b="1" dirty="0">
                <a:solidFill>
                  <a:srgbClr val="5B0F00"/>
                </a:solidFill>
              </a:rPr>
              <a:t>Max Levy Growth Quotient (MLGQ) is capped at 4% in 2026.  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sz="1300" b="1" dirty="0">
                <a:solidFill>
                  <a:srgbClr val="5B0F00"/>
                </a:solidFill>
              </a:rPr>
              <a:t>Schools will have to share revenue from the operations fund beginning in 2028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endParaRPr lang="en-US" sz="1500" b="1" dirty="0">
              <a:solidFill>
                <a:srgbClr val="5B0F00"/>
              </a:solidFill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endParaRPr lang="en-US" sz="1500" b="1" dirty="0">
              <a:solidFill>
                <a:srgbClr val="5B0F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500" b="1" dirty="0">
              <a:solidFill>
                <a:srgbClr val="5B0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84766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4"/>
          <p:cNvSpPr txBox="1">
            <a:spLocks noGrp="1"/>
          </p:cNvSpPr>
          <p:nvPr>
            <p:ph type="title"/>
          </p:nvPr>
        </p:nvSpPr>
        <p:spPr>
          <a:xfrm>
            <a:off x="25" y="0"/>
            <a:ext cx="9144000" cy="1280400"/>
          </a:xfrm>
          <a:prstGeom prst="rect">
            <a:avLst/>
          </a:prstGeom>
          <a:solidFill>
            <a:srgbClr val="5B0F00"/>
          </a:solidFill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dirty="0">
                <a:solidFill>
                  <a:srgbClr val="FFFFFF"/>
                </a:solidFill>
              </a:rPr>
              <a:t>SEA 1 (2025) -  Implications for Schools</a:t>
            </a:r>
            <a:endParaRPr sz="3000" dirty="0">
              <a:solidFill>
                <a:srgbClr val="FFFFFF"/>
              </a:solidFill>
            </a:endParaRPr>
          </a:p>
        </p:txBody>
      </p:sp>
      <p:sp>
        <p:nvSpPr>
          <p:cNvPr id="191" name="Google Shape;191;p24"/>
          <p:cNvSpPr txBox="1">
            <a:spLocks noGrp="1"/>
          </p:cNvSpPr>
          <p:nvPr>
            <p:ph type="body" idx="2"/>
          </p:nvPr>
        </p:nvSpPr>
        <p:spPr>
          <a:xfrm>
            <a:off x="459740" y="1383957"/>
            <a:ext cx="8568930" cy="353425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1" indent="0">
              <a:buNone/>
            </a:pPr>
            <a:endParaRPr lang="en-US" sz="1300" b="1" dirty="0">
              <a:solidFill>
                <a:srgbClr val="5B0F00"/>
              </a:solidFill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1500" b="1" dirty="0">
                <a:solidFill>
                  <a:srgbClr val="5B0F00"/>
                </a:solidFill>
              </a:rPr>
              <a:t>Referendum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sz="1300" b="1" dirty="0">
                <a:solidFill>
                  <a:srgbClr val="5B0F00"/>
                </a:solidFill>
              </a:rPr>
              <a:t>All referendums must be held on a general election; timing requirement may impact renewal as well as new referendums  -  Nov 2026 or Nov 2028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sz="1300" b="1" dirty="0">
                <a:solidFill>
                  <a:srgbClr val="5B0F00"/>
                </a:solidFill>
              </a:rPr>
              <a:t>Ballot question must be submitted by Aug 1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sz="1300" b="1" dirty="0">
                <a:solidFill>
                  <a:srgbClr val="5B0F00"/>
                </a:solidFill>
              </a:rPr>
              <a:t>Question must note the median value of a home in the district  to the nearest $50,000  and must reference the amount of increase for that home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sz="1300" b="1" dirty="0">
                <a:solidFill>
                  <a:srgbClr val="5B0F00"/>
                </a:solidFill>
              </a:rPr>
              <a:t>Question is to state purpose of funding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sz="1300" b="1" dirty="0">
                <a:solidFill>
                  <a:srgbClr val="5B0F00"/>
                </a:solidFill>
              </a:rPr>
              <a:t>Schools will be required to share with charter schools after Jan 1, 2027, if a school has the greater of 100 students or 2% of spring ADM attending non-virtual charter schools</a:t>
            </a:r>
          </a:p>
          <a:p>
            <a:pPr marL="457200" lvl="1" indent="0">
              <a:buNone/>
            </a:pPr>
            <a:endParaRPr lang="en-US" sz="1300" b="1" dirty="0">
              <a:solidFill>
                <a:srgbClr val="5B0F00"/>
              </a:solidFill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1500" b="1" dirty="0">
                <a:solidFill>
                  <a:srgbClr val="5B0F00"/>
                </a:solidFill>
              </a:rPr>
              <a:t>General Obligation Bonds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sz="1300" b="1" dirty="0">
                <a:solidFill>
                  <a:srgbClr val="5B0F00"/>
                </a:solidFill>
              </a:rPr>
              <a:t>Limitations will be in place on certain general obligation (GO) bond issuances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sz="1300" b="1" dirty="0">
                <a:solidFill>
                  <a:srgbClr val="5B0F00"/>
                </a:solidFill>
              </a:rPr>
              <a:t>Cooling-off period required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500" b="1" dirty="0">
              <a:solidFill>
                <a:srgbClr val="5B0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0422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4"/>
          <p:cNvSpPr txBox="1">
            <a:spLocks noGrp="1"/>
          </p:cNvSpPr>
          <p:nvPr>
            <p:ph type="title"/>
          </p:nvPr>
        </p:nvSpPr>
        <p:spPr>
          <a:xfrm>
            <a:off x="25" y="0"/>
            <a:ext cx="9144000" cy="1280400"/>
          </a:xfrm>
          <a:prstGeom prst="rect">
            <a:avLst/>
          </a:prstGeom>
          <a:solidFill>
            <a:srgbClr val="5B0F00"/>
          </a:solidFill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dirty="0">
                <a:solidFill>
                  <a:srgbClr val="FFFFFF"/>
                </a:solidFill>
              </a:rPr>
              <a:t>SEA 1 (2025) – Implications for PCSC</a:t>
            </a:r>
            <a:endParaRPr sz="3000" dirty="0">
              <a:solidFill>
                <a:srgbClr val="FFFFFF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E85AE92-7457-457D-8785-E58F13E305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387" y="1371840"/>
            <a:ext cx="8617226" cy="377166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977BB3B-65A3-4FEB-B0D1-F3E192E5D2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0900" y="1280400"/>
            <a:ext cx="1943100" cy="752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9590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A2135DC-2895-4E1A-9940-B3999B6426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9740" y="1305920"/>
            <a:ext cx="5697752" cy="3340221"/>
          </a:xfrm>
          <a:prstGeom prst="rect">
            <a:avLst/>
          </a:prstGeom>
        </p:spPr>
      </p:pic>
      <p:sp>
        <p:nvSpPr>
          <p:cNvPr id="189" name="Google Shape;189;p24"/>
          <p:cNvSpPr txBox="1">
            <a:spLocks noGrp="1"/>
          </p:cNvSpPr>
          <p:nvPr>
            <p:ph type="title"/>
          </p:nvPr>
        </p:nvSpPr>
        <p:spPr>
          <a:xfrm>
            <a:off x="25" y="0"/>
            <a:ext cx="9144000" cy="1280400"/>
          </a:xfrm>
          <a:prstGeom prst="rect">
            <a:avLst/>
          </a:prstGeom>
          <a:solidFill>
            <a:srgbClr val="5B0F00"/>
          </a:solidFill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dirty="0">
                <a:solidFill>
                  <a:srgbClr val="FFFFFF"/>
                </a:solidFill>
              </a:rPr>
              <a:t>Budget Information –TIF</a:t>
            </a:r>
            <a:endParaRPr sz="3000" dirty="0">
              <a:solidFill>
                <a:srgbClr val="FFFFFF"/>
              </a:solidFill>
            </a:endParaRPr>
          </a:p>
        </p:txBody>
      </p:sp>
      <p:sp>
        <p:nvSpPr>
          <p:cNvPr id="2" name="Speech Bubble: Rectangle 1">
            <a:extLst>
              <a:ext uri="{FF2B5EF4-FFF2-40B4-BE49-F238E27FC236}">
                <a16:creationId xmlns:a16="http://schemas.microsoft.com/office/drawing/2014/main" id="{FBBA2847-C725-4EC2-A95B-A70013AD9493}"/>
              </a:ext>
            </a:extLst>
          </p:cNvPr>
          <p:cNvSpPr/>
          <p:nvPr/>
        </p:nvSpPr>
        <p:spPr>
          <a:xfrm>
            <a:off x="237095" y="1395508"/>
            <a:ext cx="1482810" cy="790832"/>
          </a:xfrm>
          <a:prstGeom prst="wedgeRectCallout">
            <a:avLst>
              <a:gd name="adj1" fmla="val 49167"/>
              <a:gd name="adj2" fmla="val 108333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00" dirty="0"/>
              <a:t>2 current AES projects eligible to be designated as a TIF project</a:t>
            </a:r>
          </a:p>
        </p:txBody>
      </p:sp>
      <p:sp>
        <p:nvSpPr>
          <p:cNvPr id="4" name="Speech Bubble: Rectangle 3">
            <a:extLst>
              <a:ext uri="{FF2B5EF4-FFF2-40B4-BE49-F238E27FC236}">
                <a16:creationId xmlns:a16="http://schemas.microsoft.com/office/drawing/2014/main" id="{329A6192-68D5-4C34-A89C-815B5D796059}"/>
              </a:ext>
            </a:extLst>
          </p:cNvPr>
          <p:cNvSpPr/>
          <p:nvPr/>
        </p:nvSpPr>
        <p:spPr>
          <a:xfrm>
            <a:off x="7216346" y="1685196"/>
            <a:ext cx="1437735" cy="543698"/>
          </a:xfrm>
          <a:prstGeom prst="wedgeRectCallout">
            <a:avLst>
              <a:gd name="adj1" fmla="val -74693"/>
              <a:gd name="adj2" fmla="val 71959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00" dirty="0"/>
              <a:t>5 year proposal</a:t>
            </a:r>
          </a:p>
        </p:txBody>
      </p:sp>
      <p:sp>
        <p:nvSpPr>
          <p:cNvPr id="5" name="Speech Bubble: Rectangle 4">
            <a:extLst>
              <a:ext uri="{FF2B5EF4-FFF2-40B4-BE49-F238E27FC236}">
                <a16:creationId xmlns:a16="http://schemas.microsoft.com/office/drawing/2014/main" id="{B6ED5E9B-5C82-45D7-B85B-064AB814343D}"/>
              </a:ext>
            </a:extLst>
          </p:cNvPr>
          <p:cNvSpPr/>
          <p:nvPr/>
        </p:nvSpPr>
        <p:spPr>
          <a:xfrm>
            <a:off x="237095" y="3352576"/>
            <a:ext cx="1083791" cy="444843"/>
          </a:xfrm>
          <a:prstGeom prst="wedgeRectCallout">
            <a:avLst>
              <a:gd name="adj1" fmla="val 75699"/>
              <a:gd name="adj2" fmla="val 64352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00" dirty="0"/>
              <a:t>Max 15% distribution</a:t>
            </a:r>
          </a:p>
        </p:txBody>
      </p:sp>
      <p:sp>
        <p:nvSpPr>
          <p:cNvPr id="6" name="Speech Bubble: Rectangle 5">
            <a:extLst>
              <a:ext uri="{FF2B5EF4-FFF2-40B4-BE49-F238E27FC236}">
                <a16:creationId xmlns:a16="http://schemas.microsoft.com/office/drawing/2014/main" id="{7EEFD970-98D0-406A-BEEC-D34AE0A5BDC6}"/>
              </a:ext>
            </a:extLst>
          </p:cNvPr>
          <p:cNvSpPr/>
          <p:nvPr/>
        </p:nvSpPr>
        <p:spPr>
          <a:xfrm>
            <a:off x="7342372" y="3459668"/>
            <a:ext cx="1437736" cy="675502"/>
          </a:xfrm>
          <a:prstGeom prst="wedgeRectCallout">
            <a:avLst>
              <a:gd name="adj1" fmla="val -75754"/>
              <a:gd name="adj2" fmla="val 60275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00" dirty="0"/>
              <a:t>Additional funds possible if joint project for “community good”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D3F27AD-FBBA-44CA-A939-07CBF0402B5D}"/>
              </a:ext>
            </a:extLst>
          </p:cNvPr>
          <p:cNvSpPr txBox="1"/>
          <p:nvPr/>
        </p:nvSpPr>
        <p:spPr>
          <a:xfrm>
            <a:off x="177164" y="4702045"/>
            <a:ext cx="22874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TIF Established – Dec 2025</a:t>
            </a:r>
          </a:p>
        </p:txBody>
      </p:sp>
    </p:spTree>
    <p:extLst>
      <p:ext uri="{BB962C8B-B14F-4D97-AF65-F5344CB8AC3E}">
        <p14:creationId xmlns:p14="http://schemas.microsoft.com/office/powerpoint/2010/main" val="37633298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4"/>
          <p:cNvSpPr txBox="1">
            <a:spLocks noGrp="1"/>
          </p:cNvSpPr>
          <p:nvPr>
            <p:ph type="title"/>
          </p:nvPr>
        </p:nvSpPr>
        <p:spPr>
          <a:xfrm>
            <a:off x="25" y="0"/>
            <a:ext cx="9144000" cy="1280400"/>
          </a:xfrm>
          <a:prstGeom prst="rect">
            <a:avLst/>
          </a:prstGeom>
          <a:solidFill>
            <a:srgbClr val="5B0F00"/>
          </a:solidFill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dirty="0">
                <a:solidFill>
                  <a:srgbClr val="FFFFFF"/>
                </a:solidFill>
              </a:rPr>
              <a:t>Capital Projects</a:t>
            </a:r>
            <a:endParaRPr sz="3000" dirty="0">
              <a:solidFill>
                <a:srgbClr val="FFFFFF"/>
              </a:solidFill>
            </a:endParaRPr>
          </a:p>
        </p:txBody>
      </p:sp>
      <p:sp>
        <p:nvSpPr>
          <p:cNvPr id="190" name="Google Shape;190;p24"/>
          <p:cNvSpPr txBox="1">
            <a:spLocks noGrp="1"/>
          </p:cNvSpPr>
          <p:nvPr>
            <p:ph type="body" idx="1"/>
          </p:nvPr>
        </p:nvSpPr>
        <p:spPr>
          <a:xfrm>
            <a:off x="634314" y="1280400"/>
            <a:ext cx="6944346" cy="358816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rgbClr val="5B0F00"/>
              </a:buClr>
              <a:buSzPts val="1500"/>
              <a:buChar char="●"/>
            </a:pPr>
            <a:r>
              <a:rPr lang="en" sz="1600" b="1" dirty="0">
                <a:solidFill>
                  <a:srgbClr val="5B0F00"/>
                </a:solidFill>
              </a:rPr>
              <a:t>Building Upgrades – GO Bond, Rainy Day, Operations</a:t>
            </a:r>
          </a:p>
          <a:p>
            <a:pPr lvl="1" indent="-323850">
              <a:buClr>
                <a:srgbClr val="5B0F00"/>
              </a:buClr>
              <a:buSzPts val="1500"/>
              <a:buChar char="●"/>
            </a:pPr>
            <a:r>
              <a:rPr lang="en" sz="1600" b="1" dirty="0">
                <a:solidFill>
                  <a:srgbClr val="5B0F00"/>
                </a:solidFill>
              </a:rPr>
              <a:t>HS Bleachers 			2019</a:t>
            </a:r>
          </a:p>
          <a:p>
            <a:pPr lvl="1" indent="-323850">
              <a:buClr>
                <a:srgbClr val="5B0F00"/>
              </a:buClr>
              <a:buSzPts val="1500"/>
              <a:buChar char="●"/>
            </a:pPr>
            <a:r>
              <a:rPr lang="en" sz="1600" b="1" dirty="0">
                <a:solidFill>
                  <a:srgbClr val="5B0F00"/>
                </a:solidFill>
              </a:rPr>
              <a:t>Pool				2020</a:t>
            </a:r>
          </a:p>
          <a:p>
            <a:pPr lvl="1" indent="-323850">
              <a:buClr>
                <a:srgbClr val="5B0F00"/>
              </a:buClr>
              <a:buSzPts val="1500"/>
              <a:buChar char="●"/>
            </a:pPr>
            <a:r>
              <a:rPr lang="en" sz="1600" b="1" dirty="0">
                <a:solidFill>
                  <a:srgbClr val="5B0F00"/>
                </a:solidFill>
              </a:rPr>
              <a:t>Auditorium			2022 </a:t>
            </a:r>
          </a:p>
          <a:p>
            <a:pPr lvl="1" indent="-323850">
              <a:buClr>
                <a:srgbClr val="5B0F00"/>
              </a:buClr>
              <a:buSzPts val="1500"/>
              <a:buChar char="●"/>
            </a:pPr>
            <a:r>
              <a:rPr lang="en" sz="1600" b="1" dirty="0">
                <a:solidFill>
                  <a:srgbClr val="5B0F00"/>
                </a:solidFill>
              </a:rPr>
              <a:t>WES Roof				2022</a:t>
            </a:r>
          </a:p>
          <a:p>
            <a:pPr lvl="1" indent="-323850">
              <a:buClr>
                <a:srgbClr val="5B0F00"/>
              </a:buClr>
              <a:buSzPts val="1500"/>
              <a:buChar char="●"/>
            </a:pPr>
            <a:r>
              <a:rPr lang="en" sz="1600" b="1" dirty="0">
                <a:solidFill>
                  <a:srgbClr val="5B0F00"/>
                </a:solidFill>
              </a:rPr>
              <a:t>PES Gym Roof 			2025</a:t>
            </a:r>
          </a:p>
          <a:p>
            <a:pPr lvl="1" indent="-323850">
              <a:buClr>
                <a:srgbClr val="5B0F00"/>
              </a:buClr>
              <a:buSzPts val="1500"/>
              <a:buChar char="●"/>
            </a:pPr>
            <a:r>
              <a:rPr lang="en" sz="1600" b="1" dirty="0">
                <a:solidFill>
                  <a:srgbClr val="5B0F00"/>
                </a:solidFill>
              </a:rPr>
              <a:t>Pike Central Roof Coating		2021</a:t>
            </a:r>
          </a:p>
          <a:p>
            <a:pPr lvl="1" indent="-323850">
              <a:buClr>
                <a:srgbClr val="5B0F00"/>
              </a:buClr>
              <a:buSzPts val="1500"/>
              <a:buChar char="●"/>
            </a:pPr>
            <a:r>
              <a:rPr lang="en" sz="1600" b="1" dirty="0">
                <a:solidFill>
                  <a:srgbClr val="5B0F00"/>
                </a:solidFill>
              </a:rPr>
              <a:t>Electrical Panel Replacement		2024</a:t>
            </a:r>
          </a:p>
          <a:p>
            <a:pPr lvl="1" indent="-323850">
              <a:buClr>
                <a:srgbClr val="5B0F00"/>
              </a:buClr>
              <a:buSzPts val="1500"/>
              <a:buChar char="●"/>
            </a:pPr>
            <a:r>
              <a:rPr lang="en" sz="1600" b="1" dirty="0">
                <a:solidFill>
                  <a:srgbClr val="5B0F00"/>
                </a:solidFill>
              </a:rPr>
              <a:t>HVAC Replacements		2021-2025</a:t>
            </a:r>
          </a:p>
          <a:p>
            <a:pPr lvl="1" indent="-323850">
              <a:buClr>
                <a:srgbClr val="5B0F00"/>
              </a:buClr>
              <a:buSzPts val="1500"/>
              <a:buChar char="●"/>
            </a:pPr>
            <a:r>
              <a:rPr lang="en" sz="1600" b="1" dirty="0">
                <a:solidFill>
                  <a:srgbClr val="5B0F00"/>
                </a:solidFill>
              </a:rPr>
              <a:t>Fire Panel Replacements		2019-2022</a:t>
            </a:r>
          </a:p>
          <a:p>
            <a:pPr lvl="1" indent="-323850">
              <a:buClr>
                <a:srgbClr val="5B0F00"/>
              </a:buClr>
              <a:buSzPts val="1500"/>
              <a:buChar char="●"/>
            </a:pPr>
            <a:r>
              <a:rPr lang="en" sz="1600" b="1" dirty="0">
                <a:solidFill>
                  <a:srgbClr val="5B0F00"/>
                </a:solidFill>
              </a:rPr>
              <a:t>Parking Lots			2021</a:t>
            </a:r>
            <a:br>
              <a:rPr lang="en" sz="1600" b="1" dirty="0">
                <a:solidFill>
                  <a:srgbClr val="5B0F00"/>
                </a:solidFill>
              </a:rPr>
            </a:br>
            <a:endParaRPr lang="en" sz="1600" b="1" dirty="0">
              <a:solidFill>
                <a:srgbClr val="5B0F00"/>
              </a:solidFill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rgbClr val="5B0F00"/>
              </a:buClr>
              <a:buSzPts val="1500"/>
              <a:buChar char="●"/>
            </a:pPr>
            <a:endParaRPr lang="en" sz="1500" b="1" dirty="0">
              <a:solidFill>
                <a:srgbClr val="5B0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7598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4"/>
          <p:cNvSpPr txBox="1">
            <a:spLocks noGrp="1"/>
          </p:cNvSpPr>
          <p:nvPr>
            <p:ph type="title"/>
          </p:nvPr>
        </p:nvSpPr>
        <p:spPr>
          <a:xfrm>
            <a:off x="25" y="0"/>
            <a:ext cx="9144000" cy="1280400"/>
          </a:xfrm>
          <a:prstGeom prst="rect">
            <a:avLst/>
          </a:prstGeom>
          <a:solidFill>
            <a:srgbClr val="5B0F00"/>
          </a:solidFill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dirty="0">
                <a:solidFill>
                  <a:srgbClr val="FFFFFF"/>
                </a:solidFill>
              </a:rPr>
              <a:t>Safety Projects</a:t>
            </a:r>
            <a:endParaRPr sz="3000" dirty="0">
              <a:solidFill>
                <a:srgbClr val="FFFFFF"/>
              </a:solidFill>
            </a:endParaRPr>
          </a:p>
        </p:txBody>
      </p:sp>
      <p:sp>
        <p:nvSpPr>
          <p:cNvPr id="190" name="Google Shape;190;p24"/>
          <p:cNvSpPr txBox="1">
            <a:spLocks noGrp="1"/>
          </p:cNvSpPr>
          <p:nvPr>
            <p:ph type="body" idx="1"/>
          </p:nvPr>
        </p:nvSpPr>
        <p:spPr>
          <a:xfrm>
            <a:off x="634313" y="1280400"/>
            <a:ext cx="7326929" cy="358816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rgbClr val="5B0F00"/>
              </a:buClr>
              <a:buSzPts val="1500"/>
              <a:buChar char="●"/>
            </a:pPr>
            <a:r>
              <a:rPr lang="en" sz="1600" b="1" dirty="0">
                <a:solidFill>
                  <a:srgbClr val="5B0F00"/>
                </a:solidFill>
              </a:rPr>
              <a:t>Safety– GO Bond, Rainy Day, Secured School Safety Grant, Operations</a:t>
            </a:r>
          </a:p>
          <a:p>
            <a:pPr lvl="1" indent="-323850">
              <a:buClr>
                <a:srgbClr val="5B0F00"/>
              </a:buClr>
              <a:buSzPts val="1500"/>
              <a:buChar char="●"/>
            </a:pPr>
            <a:r>
              <a:rPr lang="en" sz="1600" b="1" dirty="0">
                <a:solidFill>
                  <a:srgbClr val="5B0F00"/>
                </a:solidFill>
              </a:rPr>
              <a:t>SROs				2014	</a:t>
            </a:r>
          </a:p>
          <a:p>
            <a:pPr lvl="1" indent="-323850">
              <a:buClr>
                <a:srgbClr val="5B0F00"/>
              </a:buClr>
              <a:buSzPts val="1500"/>
              <a:buChar char="●"/>
            </a:pPr>
            <a:r>
              <a:rPr lang="en" sz="1600" b="1" dirty="0">
                <a:solidFill>
                  <a:srgbClr val="5B0F00"/>
                </a:solidFill>
              </a:rPr>
              <a:t>BallistiGlass			2020</a:t>
            </a:r>
          </a:p>
          <a:p>
            <a:pPr lvl="1" indent="-323850">
              <a:buClr>
                <a:srgbClr val="5B0F00"/>
              </a:buClr>
              <a:buSzPts val="1500"/>
              <a:buChar char="●"/>
            </a:pPr>
            <a:r>
              <a:rPr lang="en" sz="1600" b="1" dirty="0">
                <a:solidFill>
                  <a:srgbClr val="5B0F00"/>
                </a:solidFill>
              </a:rPr>
              <a:t>NetTalon				2018-2021</a:t>
            </a:r>
          </a:p>
          <a:p>
            <a:pPr lvl="1" indent="-323850">
              <a:buClr>
                <a:srgbClr val="5B0F00"/>
              </a:buClr>
              <a:buSzPts val="1500"/>
              <a:buChar char="●"/>
            </a:pPr>
            <a:r>
              <a:rPr lang="en" sz="1600" b="1" dirty="0">
                <a:solidFill>
                  <a:srgbClr val="5B0F00"/>
                </a:solidFill>
              </a:rPr>
              <a:t>ZeroEyes				2022</a:t>
            </a:r>
          </a:p>
          <a:p>
            <a:pPr lvl="1" indent="-323850">
              <a:buClr>
                <a:srgbClr val="5B0F00"/>
              </a:buClr>
              <a:buSzPts val="1500"/>
              <a:buFont typeface="Roboto"/>
              <a:buChar char="●"/>
            </a:pPr>
            <a:r>
              <a:rPr lang="en" sz="1600" b="1" dirty="0">
                <a:solidFill>
                  <a:srgbClr val="5B0F00"/>
                </a:solidFill>
              </a:rPr>
              <a:t>Radio System Upgrades		2022		</a:t>
            </a:r>
          </a:p>
          <a:p>
            <a:pPr lvl="1" indent="-323850">
              <a:buClr>
                <a:srgbClr val="5B0F00"/>
              </a:buClr>
              <a:buSzPts val="1500"/>
              <a:buChar char="●"/>
            </a:pPr>
            <a:r>
              <a:rPr lang="en" sz="1600" b="1" dirty="0">
                <a:solidFill>
                  <a:srgbClr val="5B0F00"/>
                </a:solidFill>
              </a:rPr>
              <a:t>Reinforced Doors			2021</a:t>
            </a:r>
          </a:p>
          <a:p>
            <a:pPr lvl="1" indent="-323850">
              <a:buClr>
                <a:srgbClr val="5B0F00"/>
              </a:buClr>
              <a:buSzPts val="1500"/>
              <a:buChar char="●"/>
            </a:pPr>
            <a:r>
              <a:rPr lang="en" sz="1600" b="1" dirty="0">
                <a:solidFill>
                  <a:srgbClr val="5B0F00"/>
                </a:solidFill>
              </a:rPr>
              <a:t>Lock protection – classroom doors	2023</a:t>
            </a:r>
          </a:p>
          <a:p>
            <a:pPr lvl="1" indent="-323850">
              <a:buClr>
                <a:srgbClr val="5B0F00"/>
              </a:buClr>
              <a:buSzPts val="1500"/>
              <a:buChar char="●"/>
            </a:pPr>
            <a:r>
              <a:rPr lang="en" sz="1600" b="1" dirty="0">
                <a:solidFill>
                  <a:srgbClr val="5B0F00"/>
                </a:solidFill>
              </a:rPr>
              <a:t>Security cameras			2022</a:t>
            </a:r>
          </a:p>
          <a:p>
            <a:pPr lvl="1" indent="-323850">
              <a:buClr>
                <a:srgbClr val="5B0F00"/>
              </a:buClr>
              <a:buSzPts val="1500"/>
              <a:buChar char="●"/>
            </a:pPr>
            <a:r>
              <a:rPr lang="en" sz="1600" b="1" dirty="0">
                <a:solidFill>
                  <a:srgbClr val="5B0F00"/>
                </a:solidFill>
              </a:rPr>
              <a:t>Bus Cameras 			2020, 2021, 2025	</a:t>
            </a:r>
          </a:p>
          <a:p>
            <a:pPr lvl="1" indent="-323850">
              <a:buClr>
                <a:srgbClr val="5B0F00"/>
              </a:buClr>
              <a:buSzPts val="1500"/>
              <a:buChar char="●"/>
            </a:pPr>
            <a:r>
              <a:rPr lang="en" sz="1600" b="1" dirty="0">
                <a:solidFill>
                  <a:srgbClr val="5B0F00"/>
                </a:solidFill>
              </a:rPr>
              <a:t>Bus Lease			2020, 2021, 2025, 2026</a:t>
            </a:r>
          </a:p>
          <a:p>
            <a:pPr marL="590550" lvl="1" indent="0">
              <a:buClr>
                <a:srgbClr val="5B0F00"/>
              </a:buClr>
              <a:buSzPts val="1500"/>
              <a:buNone/>
            </a:pPr>
            <a:r>
              <a:rPr lang="en" sz="1600" b="1" dirty="0">
                <a:solidFill>
                  <a:srgbClr val="5B0F00"/>
                </a:solidFill>
              </a:rPr>
              <a:t>	</a:t>
            </a: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rgbClr val="5B0F00"/>
              </a:buClr>
              <a:buSzPts val="1500"/>
              <a:buChar char="●"/>
            </a:pPr>
            <a:endParaRPr lang="en" sz="1500" b="1" dirty="0">
              <a:solidFill>
                <a:srgbClr val="5B0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07155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B0F00"/>
        </a:solidFill>
        <a:effectLst/>
      </p:bgPr>
    </p:bg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Google Shape;196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44700" y="162737"/>
            <a:ext cx="4254600" cy="4818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25" descr="Piece of duct tape sticking a note to the slide"/>
          <p:cNvPicPr preferRelativeResize="0"/>
          <p:nvPr/>
        </p:nvPicPr>
        <p:blipFill rotWithShape="1">
          <a:blip r:embed="rId4">
            <a:alphaModFix/>
          </a:blip>
          <a:srcRect l="9244" t="5926" r="2118" b="10011"/>
          <a:stretch/>
        </p:blipFill>
        <p:spPr>
          <a:xfrm rot="154828">
            <a:off x="3536000" y="147301"/>
            <a:ext cx="2072000" cy="736050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25"/>
          <p:cNvSpPr txBox="1"/>
          <p:nvPr/>
        </p:nvSpPr>
        <p:spPr>
          <a:xfrm rot="20489995">
            <a:off x="3234111" y="1918666"/>
            <a:ext cx="3432900" cy="7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dirty="0">
                <a:solidFill>
                  <a:schemeClr val="lt2"/>
                </a:solidFill>
                <a:latin typeface="Permanent Marker" panose="020B0604020202020204" charset="0"/>
                <a:ea typeface="Raleway"/>
                <a:cs typeface="Raleway"/>
                <a:sym typeface="Raleway"/>
              </a:rPr>
              <a:t>Questions?</a:t>
            </a:r>
            <a:endParaRPr sz="3000" b="1" dirty="0">
              <a:solidFill>
                <a:schemeClr val="lt2"/>
              </a:solidFill>
              <a:latin typeface="Permanent Marker" panose="020B0604020202020204" charset="0"/>
              <a:ea typeface="Raleway"/>
              <a:cs typeface="Raleway"/>
              <a:sym typeface="Raleway"/>
            </a:endParaRPr>
          </a:p>
        </p:txBody>
      </p:sp>
      <p:sp>
        <p:nvSpPr>
          <p:cNvPr id="199" name="Google Shape;199;p25"/>
          <p:cNvSpPr txBox="1">
            <a:spLocks noGrp="1"/>
          </p:cNvSpPr>
          <p:nvPr>
            <p:ph type="body" idx="4294967295"/>
          </p:nvPr>
        </p:nvSpPr>
        <p:spPr>
          <a:xfrm>
            <a:off x="2970392" y="1031105"/>
            <a:ext cx="3432243" cy="332781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200" b="1" dirty="0"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200" b="1" dirty="0"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200" b="1" dirty="0"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200" b="1" dirty="0"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200" b="1" dirty="0"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200" b="1" dirty="0"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 dirty="0">
              <a:latin typeface="Raleway"/>
              <a:ea typeface="Raleway"/>
              <a:cs typeface="Raleway"/>
              <a:sym typeface="Raleway"/>
            </a:endParaRPr>
          </a:p>
        </p:txBody>
      </p:sp>
    </p:spTree>
    <p:extLst>
      <p:ext uri="{BB962C8B-B14F-4D97-AF65-F5344CB8AC3E}">
        <p14:creationId xmlns:p14="http://schemas.microsoft.com/office/powerpoint/2010/main" val="18603125"/>
      </p:ext>
    </p:extLst>
  </p:cSld>
  <p:clrMapOvr>
    <a:masterClrMapping/>
  </p:clrMapOvr>
</p:sld>
</file>

<file path=ppt/theme/theme1.xml><?xml version="1.0" encoding="utf-8"?>
<a:theme xmlns:a="http://schemas.openxmlformats.org/drawingml/2006/main" name="Paradigm">
  <a:themeElements>
    <a:clrScheme name="Paradigm">
      <a:dk1>
        <a:srgbClr val="31394D"/>
      </a:dk1>
      <a:lt1>
        <a:srgbClr val="FFFFFF"/>
      </a:lt1>
      <a:dk2>
        <a:srgbClr val="666666"/>
      </a:dk2>
      <a:lt2>
        <a:srgbClr val="626B73"/>
      </a:lt2>
      <a:accent1>
        <a:srgbClr val="002F4A"/>
      </a:accent1>
      <a:accent2>
        <a:srgbClr val="D9C4B1"/>
      </a:accent2>
      <a:accent3>
        <a:srgbClr val="EDE3DA"/>
      </a:accent3>
      <a:accent4>
        <a:srgbClr val="B85741"/>
      </a:accent4>
      <a:accent5>
        <a:srgbClr val="009384"/>
      </a:accent5>
      <a:accent6>
        <a:srgbClr val="D0F6FF"/>
      </a:accent6>
      <a:hlink>
        <a:srgbClr val="009384"/>
      </a:hlink>
      <a:folHlink>
        <a:srgbClr val="00938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21828</TotalTime>
  <Words>966</Words>
  <Application>Microsoft Office PowerPoint</Application>
  <PresentationFormat>On-screen Show (16:9)</PresentationFormat>
  <Paragraphs>192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Raleway</vt:lpstr>
      <vt:lpstr>Wingdings</vt:lpstr>
      <vt:lpstr>Roboto</vt:lpstr>
      <vt:lpstr>Merriweather</vt:lpstr>
      <vt:lpstr>Arial </vt:lpstr>
      <vt:lpstr>Permanent Marker</vt:lpstr>
      <vt:lpstr>Arial</vt:lpstr>
      <vt:lpstr>Paradigm</vt:lpstr>
      <vt:lpstr>Pike County School Corporation April 2026</vt:lpstr>
      <vt:lpstr>PowerPoint Presentation</vt:lpstr>
      <vt:lpstr>Transportation</vt:lpstr>
      <vt:lpstr>Transportation</vt:lpstr>
      <vt:lpstr>Facility Needs</vt:lpstr>
      <vt:lpstr>Facility Needs</vt:lpstr>
      <vt:lpstr>Facility Needs</vt:lpstr>
      <vt:lpstr>Priority Facility Needs</vt:lpstr>
      <vt:lpstr>PowerPoint Presentation</vt:lpstr>
      <vt:lpstr>Financial Information</vt:lpstr>
      <vt:lpstr>Budget Information</vt:lpstr>
      <vt:lpstr>Budget Information</vt:lpstr>
      <vt:lpstr>Budget Information</vt:lpstr>
      <vt:lpstr>Budget Information –  Operations Fund Projections</vt:lpstr>
      <vt:lpstr>SEA 1 (2025)   Implications for Schools</vt:lpstr>
      <vt:lpstr>SEA 1 (2025) -  Implications for Schools</vt:lpstr>
      <vt:lpstr>SEA 1 (2025) – Implications for PCSC</vt:lpstr>
      <vt:lpstr>Budget Information –TIF</vt:lpstr>
      <vt:lpstr>Capital Projects</vt:lpstr>
      <vt:lpstr>Safety Projects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PCSC Planning Session May 2023</dc:title>
  <dc:creator>suzanneblake</dc:creator>
  <cp:lastModifiedBy>suzanneblake</cp:lastModifiedBy>
  <cp:revision>169</cp:revision>
  <cp:lastPrinted>2026-04-14T20:55:32Z</cp:lastPrinted>
  <dcterms:modified xsi:type="dcterms:W3CDTF">2026-04-14T21:00:21Z</dcterms:modified>
</cp:coreProperties>
</file>