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257" r:id="rId2"/>
    <p:sldId id="258" r:id="rId3"/>
    <p:sldId id="259" r:id="rId4"/>
    <p:sldId id="260" r:id="rId5"/>
    <p:sldId id="264" r:id="rId6"/>
    <p:sldId id="261" r:id="rId7"/>
    <p:sldId id="262" r:id="rId8"/>
    <p:sldId id="263" r:id="rId9"/>
  </p:sldIdLst>
  <p:sldSz cx="6858000" cy="9144000" type="letter"/>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p:scale>
          <a:sx n="90" d="100"/>
          <a:sy n="90" d="100"/>
        </p:scale>
        <p:origin x="1196" y="-1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D9FECD02-BB72-4353-A95D-C59DBC8431B2}" type="datetimeFigureOut">
              <a:rPr lang="en-US" smtClean="0"/>
              <a:t>2/2/2026</a:t>
            </a:fld>
            <a:endParaRPr lang="en-US"/>
          </a:p>
        </p:txBody>
      </p:sp>
      <p:sp>
        <p:nvSpPr>
          <p:cNvPr id="4" name="Slide Image Placeholder 3"/>
          <p:cNvSpPr>
            <a:spLocks noGrp="1" noRot="1" noChangeAspect="1"/>
          </p:cNvSpPr>
          <p:nvPr>
            <p:ph type="sldImg" idx="2"/>
          </p:nvPr>
        </p:nvSpPr>
        <p:spPr>
          <a:xfrm>
            <a:off x="2328863" y="1162050"/>
            <a:ext cx="23526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5714CEC2-310E-43B7-8734-9ABD14586F42}" type="slidenum">
              <a:rPr lang="en-US" smtClean="0"/>
              <a:t>‹#›</a:t>
            </a:fld>
            <a:endParaRPr lang="en-US"/>
          </a:p>
        </p:txBody>
      </p:sp>
    </p:spTree>
    <p:extLst>
      <p:ext uri="{BB962C8B-B14F-4D97-AF65-F5344CB8AC3E}">
        <p14:creationId xmlns:p14="http://schemas.microsoft.com/office/powerpoint/2010/main" val="40788210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0B62C82-0421-4F63-94D3-15640A4916DA}" type="slidenum">
              <a:rPr lang="en-US" smtClean="0"/>
              <a:t>4</a:t>
            </a:fld>
            <a:endParaRPr lang="en-US"/>
          </a:p>
        </p:txBody>
      </p:sp>
    </p:spTree>
    <p:extLst>
      <p:ext uri="{BB962C8B-B14F-4D97-AF65-F5344CB8AC3E}">
        <p14:creationId xmlns:p14="http://schemas.microsoft.com/office/powerpoint/2010/main" val="10691232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34AE5D-DA2C-7D88-A5BC-62B0615C4F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2F9CDB-5A50-ABA4-1323-0BB7BF815E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E842A9-E6B4-8F6E-6975-7568D703950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72B1E9F-795B-4537-C6FC-86F536C535D4}"/>
              </a:ext>
            </a:extLst>
          </p:cNvPr>
          <p:cNvSpPr>
            <a:spLocks noGrp="1"/>
          </p:cNvSpPr>
          <p:nvPr>
            <p:ph type="sldNum" sz="quarter" idx="5"/>
          </p:nvPr>
        </p:nvSpPr>
        <p:spPr/>
        <p:txBody>
          <a:bodyPr/>
          <a:lstStyle/>
          <a:p>
            <a:fld id="{70B62C82-0421-4F63-94D3-15640A4916DA}" type="slidenum">
              <a:rPr lang="en-US" smtClean="0"/>
              <a:t>5</a:t>
            </a:fld>
            <a:endParaRPr lang="en-US"/>
          </a:p>
        </p:txBody>
      </p:sp>
    </p:spTree>
    <p:extLst>
      <p:ext uri="{BB962C8B-B14F-4D97-AF65-F5344CB8AC3E}">
        <p14:creationId xmlns:p14="http://schemas.microsoft.com/office/powerpoint/2010/main" val="10103605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A4466B4-D61B-4200-958F-1B311AE39F87}" type="datetimeFigureOut">
              <a:rPr lang="en-US" smtClean="0"/>
              <a:t>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AB09E8-20F3-4B92-A509-9541024E8123}" type="slidenum">
              <a:rPr lang="en-US" smtClean="0"/>
              <a:t>‹#›</a:t>
            </a:fld>
            <a:endParaRPr lang="en-US"/>
          </a:p>
        </p:txBody>
      </p:sp>
    </p:spTree>
    <p:extLst>
      <p:ext uri="{BB962C8B-B14F-4D97-AF65-F5344CB8AC3E}">
        <p14:creationId xmlns:p14="http://schemas.microsoft.com/office/powerpoint/2010/main" val="23085036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A4466B4-D61B-4200-958F-1B311AE39F87}" type="datetimeFigureOut">
              <a:rPr lang="en-US" smtClean="0"/>
              <a:t>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AB09E8-20F3-4B92-A509-9541024E8123}" type="slidenum">
              <a:rPr lang="en-US" smtClean="0"/>
              <a:t>‹#›</a:t>
            </a:fld>
            <a:endParaRPr lang="en-US"/>
          </a:p>
        </p:txBody>
      </p:sp>
    </p:spTree>
    <p:extLst>
      <p:ext uri="{BB962C8B-B14F-4D97-AF65-F5344CB8AC3E}">
        <p14:creationId xmlns:p14="http://schemas.microsoft.com/office/powerpoint/2010/main" val="33035391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A4466B4-D61B-4200-958F-1B311AE39F87}" type="datetimeFigureOut">
              <a:rPr lang="en-US" smtClean="0"/>
              <a:t>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AB09E8-20F3-4B92-A509-9541024E8123}" type="slidenum">
              <a:rPr lang="en-US" smtClean="0"/>
              <a:t>‹#›</a:t>
            </a:fld>
            <a:endParaRPr lang="en-US"/>
          </a:p>
        </p:txBody>
      </p:sp>
    </p:spTree>
    <p:extLst>
      <p:ext uri="{BB962C8B-B14F-4D97-AF65-F5344CB8AC3E}">
        <p14:creationId xmlns:p14="http://schemas.microsoft.com/office/powerpoint/2010/main" val="16127927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A4466B4-D61B-4200-958F-1B311AE39F87}" type="datetimeFigureOut">
              <a:rPr lang="en-US" smtClean="0"/>
              <a:t>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AB09E8-20F3-4B92-A509-9541024E8123}" type="slidenum">
              <a:rPr lang="en-US" smtClean="0"/>
              <a:t>‹#›</a:t>
            </a:fld>
            <a:endParaRPr lang="en-US"/>
          </a:p>
        </p:txBody>
      </p:sp>
    </p:spTree>
    <p:extLst>
      <p:ext uri="{BB962C8B-B14F-4D97-AF65-F5344CB8AC3E}">
        <p14:creationId xmlns:p14="http://schemas.microsoft.com/office/powerpoint/2010/main" val="16458747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4466B4-D61B-4200-958F-1B311AE39F87}" type="datetimeFigureOut">
              <a:rPr lang="en-US" smtClean="0"/>
              <a:t>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6AB09E8-20F3-4B92-A509-9541024E8123}" type="slidenum">
              <a:rPr lang="en-US" smtClean="0"/>
              <a:t>‹#›</a:t>
            </a:fld>
            <a:endParaRPr lang="en-US"/>
          </a:p>
        </p:txBody>
      </p:sp>
    </p:spTree>
    <p:extLst>
      <p:ext uri="{BB962C8B-B14F-4D97-AF65-F5344CB8AC3E}">
        <p14:creationId xmlns:p14="http://schemas.microsoft.com/office/powerpoint/2010/main" val="3954633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A4466B4-D61B-4200-958F-1B311AE39F87}" type="datetimeFigureOut">
              <a:rPr lang="en-US" smtClean="0"/>
              <a:t>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6AB09E8-20F3-4B92-A509-9541024E8123}" type="slidenum">
              <a:rPr lang="en-US" smtClean="0"/>
              <a:t>‹#›</a:t>
            </a:fld>
            <a:endParaRPr lang="en-US"/>
          </a:p>
        </p:txBody>
      </p:sp>
    </p:spTree>
    <p:extLst>
      <p:ext uri="{BB962C8B-B14F-4D97-AF65-F5344CB8AC3E}">
        <p14:creationId xmlns:p14="http://schemas.microsoft.com/office/powerpoint/2010/main" val="38832206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4466B4-D61B-4200-958F-1B311AE39F87}" type="datetimeFigureOut">
              <a:rPr lang="en-US" smtClean="0"/>
              <a:t>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6AB09E8-20F3-4B92-A509-9541024E8123}" type="slidenum">
              <a:rPr lang="en-US" smtClean="0"/>
              <a:t>‹#›</a:t>
            </a:fld>
            <a:endParaRPr lang="en-US"/>
          </a:p>
        </p:txBody>
      </p:sp>
    </p:spTree>
    <p:extLst>
      <p:ext uri="{BB962C8B-B14F-4D97-AF65-F5344CB8AC3E}">
        <p14:creationId xmlns:p14="http://schemas.microsoft.com/office/powerpoint/2010/main" val="32575624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8A4466B4-D61B-4200-958F-1B311AE39F87}" type="datetimeFigureOut">
              <a:rPr lang="en-US" smtClean="0"/>
              <a:t>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AB09E8-20F3-4B92-A509-9541024E8123}" type="slidenum">
              <a:rPr lang="en-US" smtClean="0"/>
              <a:t>‹#›</a:t>
            </a:fld>
            <a:endParaRPr lang="en-US"/>
          </a:p>
        </p:txBody>
      </p:sp>
    </p:spTree>
    <p:extLst>
      <p:ext uri="{BB962C8B-B14F-4D97-AF65-F5344CB8AC3E}">
        <p14:creationId xmlns:p14="http://schemas.microsoft.com/office/powerpoint/2010/main" val="13814931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8A4466B4-D61B-4200-958F-1B311AE39F87}" type="datetimeFigureOut">
              <a:rPr lang="en-US" smtClean="0"/>
              <a:t>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AB09E8-20F3-4B92-A509-9541024E8123}" type="slidenum">
              <a:rPr lang="en-US" smtClean="0"/>
              <a:t>‹#›</a:t>
            </a:fld>
            <a:endParaRPr lang="en-US"/>
          </a:p>
        </p:txBody>
      </p:sp>
    </p:spTree>
    <p:extLst>
      <p:ext uri="{BB962C8B-B14F-4D97-AF65-F5344CB8AC3E}">
        <p14:creationId xmlns:p14="http://schemas.microsoft.com/office/powerpoint/2010/main" val="10653700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A4466B4-D61B-4200-958F-1B311AE39F87}" type="datetimeFigureOut">
              <a:rPr lang="en-US" smtClean="0"/>
              <a:t>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AB09E8-20F3-4B92-A509-9541024E8123}" type="slidenum">
              <a:rPr lang="en-US" smtClean="0"/>
              <a:t>‹#›</a:t>
            </a:fld>
            <a:endParaRPr lang="en-US"/>
          </a:p>
        </p:txBody>
      </p:sp>
    </p:spTree>
    <p:extLst>
      <p:ext uri="{BB962C8B-B14F-4D97-AF65-F5344CB8AC3E}">
        <p14:creationId xmlns:p14="http://schemas.microsoft.com/office/powerpoint/2010/main" val="4150449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A4466B4-D61B-4200-958F-1B311AE39F87}" type="datetimeFigureOut">
              <a:rPr lang="en-US" smtClean="0"/>
              <a:t>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AB09E8-20F3-4B92-A509-9541024E8123}" type="slidenum">
              <a:rPr lang="en-US" smtClean="0"/>
              <a:t>‹#›</a:t>
            </a:fld>
            <a:endParaRPr lang="en-US"/>
          </a:p>
        </p:txBody>
      </p:sp>
    </p:spTree>
    <p:extLst>
      <p:ext uri="{BB962C8B-B14F-4D97-AF65-F5344CB8AC3E}">
        <p14:creationId xmlns:p14="http://schemas.microsoft.com/office/powerpoint/2010/main" val="18772915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82000"/>
                  </a:schemeClr>
                </a:solidFill>
              </a:defRPr>
            </a:lvl1pPr>
          </a:lstStyle>
          <a:p>
            <a:fld id="{8A4466B4-D61B-4200-958F-1B311AE39F87}" type="datetimeFigureOut">
              <a:rPr lang="en-US" smtClean="0"/>
              <a:t>2/2/2026</a:t>
            </a:fld>
            <a:endParaRPr lang="en-US"/>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82000"/>
                  </a:schemeClr>
                </a:solidFill>
              </a:defRPr>
            </a:lvl1pPr>
          </a:lstStyle>
          <a:p>
            <a:fld id="{F6AB09E8-20F3-4B92-A509-9541024E8123}" type="slidenum">
              <a:rPr lang="en-US" smtClean="0"/>
              <a:t>‹#›</a:t>
            </a:fld>
            <a:endParaRPr lang="en-US"/>
          </a:p>
        </p:txBody>
      </p:sp>
    </p:spTree>
    <p:extLst>
      <p:ext uri="{BB962C8B-B14F-4D97-AF65-F5344CB8AC3E}">
        <p14:creationId xmlns:p14="http://schemas.microsoft.com/office/powerpoint/2010/main" val="5889809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image" Target="../media/image8.jpe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image" Target="../media/image8.jpe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06F97A25-49CD-4150-8215-AE936F9FC66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0920" b="29155"/>
          <a:stretch/>
        </p:blipFill>
        <p:spPr bwMode="auto">
          <a:xfrm>
            <a:off x="2929515" y="-8452"/>
            <a:ext cx="3429000" cy="171191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60BC2E0-75A5-4F31-89E1-D0FA78CED673}"/>
              </a:ext>
            </a:extLst>
          </p:cNvPr>
          <p:cNvSpPr txBox="1"/>
          <p:nvPr/>
        </p:nvSpPr>
        <p:spPr>
          <a:xfrm>
            <a:off x="3638900" y="1496324"/>
            <a:ext cx="2090444" cy="369332"/>
          </a:xfrm>
          <a:prstGeom prst="rect">
            <a:avLst/>
          </a:prstGeom>
          <a:noFill/>
        </p:spPr>
        <p:txBody>
          <a:bodyPr wrap="none" rtlCol="0">
            <a:spAutoFit/>
          </a:bodyPr>
          <a:lstStyle/>
          <a:p>
            <a:r>
              <a:rPr lang="en-US" dirty="0"/>
              <a:t>Volume 1, Edition 7</a:t>
            </a:r>
          </a:p>
        </p:txBody>
      </p:sp>
      <p:pic>
        <p:nvPicPr>
          <p:cNvPr id="6" name="Picture 5" descr="A logo of a mission road elementary&#10;&#10;Description automatically generated">
            <a:extLst>
              <a:ext uri="{FF2B5EF4-FFF2-40B4-BE49-F238E27FC236}">
                <a16:creationId xmlns:a16="http://schemas.microsoft.com/office/drawing/2014/main" id="{AE0847F9-242A-46ED-97FA-DEFD0E31E5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9913" y="113508"/>
            <a:ext cx="1709531" cy="1711917"/>
          </a:xfrm>
          <a:prstGeom prst="rect">
            <a:avLst/>
          </a:prstGeom>
        </p:spPr>
      </p:pic>
      <p:sp>
        <p:nvSpPr>
          <p:cNvPr id="7" name="Rectangle 6">
            <a:extLst>
              <a:ext uri="{FF2B5EF4-FFF2-40B4-BE49-F238E27FC236}">
                <a16:creationId xmlns:a16="http://schemas.microsoft.com/office/drawing/2014/main" id="{AE3E1D3C-1430-445C-A9B7-599FEFCB1227}"/>
              </a:ext>
            </a:extLst>
          </p:cNvPr>
          <p:cNvSpPr/>
          <p:nvPr/>
        </p:nvSpPr>
        <p:spPr>
          <a:xfrm>
            <a:off x="-21396" y="1825426"/>
            <a:ext cx="3808207" cy="769441"/>
          </a:xfrm>
          <a:prstGeom prst="rect">
            <a:avLst/>
          </a:prstGeom>
          <a:noFill/>
        </p:spPr>
        <p:txBody>
          <a:bodyPr wrap="square" lIns="91440" tIns="45720" rIns="91440" bIns="45720">
            <a:spAutoFit/>
          </a:bodyPr>
          <a:lstStyle/>
          <a:p>
            <a:pPr algn="ctr"/>
            <a:r>
              <a:rPr lang="en-US" sz="4400" dirty="0">
                <a:ln w="0"/>
                <a:effectLst>
                  <a:outerShdw blurRad="38100" dist="19050" dir="2700000" algn="tl" rotWithShape="0">
                    <a:schemeClr val="dk1">
                      <a:alpha val="40000"/>
                    </a:schemeClr>
                  </a:outerShdw>
                </a:effectLst>
                <a:latin typeface="Bahnschrift SemiBold SemiConden" panose="020B0502040204020203" pitchFamily="34" charset="0"/>
              </a:rPr>
              <a:t>February 2026</a:t>
            </a:r>
          </a:p>
        </p:txBody>
      </p:sp>
      <p:sp>
        <p:nvSpPr>
          <p:cNvPr id="9" name="TextBox 8">
            <a:extLst>
              <a:ext uri="{FF2B5EF4-FFF2-40B4-BE49-F238E27FC236}">
                <a16:creationId xmlns:a16="http://schemas.microsoft.com/office/drawing/2014/main" id="{AA0E711A-7A65-46D8-8D6A-67CA7F14FBBB}"/>
              </a:ext>
            </a:extLst>
          </p:cNvPr>
          <p:cNvSpPr txBox="1"/>
          <p:nvPr/>
        </p:nvSpPr>
        <p:spPr>
          <a:xfrm>
            <a:off x="510600" y="2519957"/>
            <a:ext cx="2724107" cy="307777"/>
          </a:xfrm>
          <a:prstGeom prst="rect">
            <a:avLst/>
          </a:prstGeom>
          <a:noFill/>
        </p:spPr>
        <p:txBody>
          <a:bodyPr wrap="square" rtlCol="0">
            <a:spAutoFit/>
          </a:bodyPr>
          <a:lstStyle/>
          <a:p>
            <a:pPr algn="ctr" defTabSz="914377">
              <a:defRPr/>
            </a:pPr>
            <a:r>
              <a:rPr lang="en-US" sz="1400" kern="0" dirty="0">
                <a:solidFill>
                  <a:prstClr val="black"/>
                </a:solidFill>
                <a:latin typeface="Agency FB" panose="020B0503020202020204" pitchFamily="34" charset="0"/>
                <a:ea typeface="Calibri"/>
                <a:cs typeface="Times New Roman"/>
              </a:rPr>
              <a:t>Excellence Every Day, That’s the Wildcat Way!</a:t>
            </a:r>
            <a:endParaRPr lang="en-US" sz="1400" kern="0" dirty="0">
              <a:solidFill>
                <a:prstClr val="black"/>
              </a:solidFill>
              <a:latin typeface="Agency FB" panose="020B0503020202020204" pitchFamily="34" charset="0"/>
            </a:endParaRPr>
          </a:p>
        </p:txBody>
      </p:sp>
      <p:sp>
        <p:nvSpPr>
          <p:cNvPr id="10" name="Text Box 6">
            <a:extLst>
              <a:ext uri="{FF2B5EF4-FFF2-40B4-BE49-F238E27FC236}">
                <a16:creationId xmlns:a16="http://schemas.microsoft.com/office/drawing/2014/main" id="{806BE7B8-732C-4922-BF95-9FF565FBFE1A}"/>
              </a:ext>
            </a:extLst>
          </p:cNvPr>
          <p:cNvSpPr txBox="1">
            <a:spLocks noChangeArrowheads="1"/>
          </p:cNvSpPr>
          <p:nvPr/>
        </p:nvSpPr>
        <p:spPr bwMode="auto">
          <a:xfrm>
            <a:off x="201966" y="2913749"/>
            <a:ext cx="3436935" cy="3635386"/>
          </a:xfrm>
          <a:prstGeom prst="rect">
            <a:avLst/>
          </a:prstGeom>
          <a:solidFill>
            <a:schemeClr val="bg1"/>
          </a:solidFill>
          <a:ln w="57150">
            <a:solidFill>
              <a:schemeClr val="tx1"/>
            </a:solidFill>
          </a:ln>
        </p:spPr>
        <p:txBody>
          <a:bodyPr rot="0" vert="horz" wrap="square" lIns="91440" tIns="45720" rIns="91440" bIns="45720" anchor="t" anchorCtr="0" upright="1">
            <a:noAutofit/>
          </a:bodyPr>
          <a:lstStyle/>
          <a:p>
            <a:pPr algn="ctr"/>
            <a:r>
              <a:rPr lang="en-US" sz="1050" b="1" u="sng" dirty="0">
                <a:solidFill>
                  <a:srgbClr val="000000"/>
                </a:solidFill>
                <a:latin typeface="Century Gothic"/>
                <a:ea typeface="Times New Roman"/>
              </a:rPr>
              <a:t>Dates to Remember</a:t>
            </a:r>
          </a:p>
          <a:p>
            <a:pPr algn="ctr"/>
            <a:endParaRPr lang="en-US" sz="400" dirty="0">
              <a:latin typeface="Times New Roman"/>
              <a:ea typeface="Times New Roman"/>
            </a:endParaRPr>
          </a:p>
          <a:p>
            <a:r>
              <a:rPr lang="en-US" sz="800" dirty="0">
                <a:solidFill>
                  <a:srgbClr val="000000"/>
                </a:solidFill>
                <a:latin typeface="Comic Sans MS"/>
                <a:ea typeface="Times New Roman"/>
              </a:rPr>
              <a:t>February 2</a:t>
            </a:r>
            <a:r>
              <a:rPr lang="en-US" sz="800" baseline="30000" dirty="0">
                <a:solidFill>
                  <a:srgbClr val="000000"/>
                </a:solidFill>
                <a:latin typeface="Comic Sans MS"/>
                <a:ea typeface="Times New Roman"/>
              </a:rPr>
              <a:t>nd</a:t>
            </a:r>
            <a:r>
              <a:rPr lang="en-US" sz="800" dirty="0">
                <a:solidFill>
                  <a:srgbClr val="000000"/>
                </a:solidFill>
                <a:latin typeface="Comic Sans MS"/>
                <a:ea typeface="Times New Roman"/>
              </a:rPr>
              <a:t> – 28</a:t>
            </a:r>
            <a:r>
              <a:rPr lang="en-US" sz="800" baseline="30000" dirty="0">
                <a:solidFill>
                  <a:srgbClr val="000000"/>
                </a:solidFill>
                <a:latin typeface="Comic Sans MS"/>
                <a:ea typeface="Times New Roman"/>
              </a:rPr>
              <a:t>th</a:t>
            </a:r>
            <a:r>
              <a:rPr lang="en-US" sz="800" dirty="0">
                <a:solidFill>
                  <a:srgbClr val="000000"/>
                </a:solidFill>
                <a:latin typeface="Comic Sans MS"/>
                <a:ea typeface="Times New Roman"/>
              </a:rPr>
              <a:t> 	Art Show @ Bartow Library</a:t>
            </a:r>
          </a:p>
          <a:p>
            <a:endParaRPr lang="en-US" sz="800" dirty="0">
              <a:solidFill>
                <a:srgbClr val="000000"/>
              </a:solidFill>
              <a:latin typeface="Comic Sans MS"/>
              <a:ea typeface="Times New Roman"/>
            </a:endParaRPr>
          </a:p>
          <a:p>
            <a:r>
              <a:rPr lang="en-US" sz="800" dirty="0">
                <a:solidFill>
                  <a:srgbClr val="000000"/>
                </a:solidFill>
                <a:latin typeface="Comic Sans MS"/>
                <a:ea typeface="Times New Roman"/>
              </a:rPr>
              <a:t>February 9</a:t>
            </a:r>
            <a:r>
              <a:rPr lang="en-US" sz="800" baseline="30000" dirty="0">
                <a:solidFill>
                  <a:srgbClr val="000000"/>
                </a:solidFill>
                <a:latin typeface="Comic Sans MS"/>
                <a:ea typeface="Times New Roman"/>
              </a:rPr>
              <a:t>th</a:t>
            </a:r>
            <a:r>
              <a:rPr lang="en-US" sz="800" dirty="0">
                <a:solidFill>
                  <a:srgbClr val="000000"/>
                </a:solidFill>
                <a:latin typeface="Comic Sans MS"/>
                <a:ea typeface="Times New Roman"/>
              </a:rPr>
              <a:t> 		FCA </a:t>
            </a:r>
          </a:p>
          <a:p>
            <a:endParaRPr lang="en-US" sz="800" dirty="0">
              <a:solidFill>
                <a:srgbClr val="000000"/>
              </a:solidFill>
              <a:latin typeface="Comic Sans MS"/>
              <a:ea typeface="Times New Roman"/>
            </a:endParaRPr>
          </a:p>
          <a:p>
            <a:r>
              <a:rPr lang="en-US" sz="800" dirty="0">
                <a:solidFill>
                  <a:srgbClr val="000000"/>
                </a:solidFill>
                <a:latin typeface="Comic Sans MS"/>
                <a:ea typeface="Times New Roman"/>
              </a:rPr>
              <a:t>February 13</a:t>
            </a:r>
            <a:r>
              <a:rPr lang="en-US" sz="800" baseline="30000" dirty="0">
                <a:solidFill>
                  <a:srgbClr val="000000"/>
                </a:solidFill>
                <a:latin typeface="Comic Sans MS"/>
                <a:ea typeface="Times New Roman"/>
              </a:rPr>
              <a:t>th</a:t>
            </a:r>
            <a:r>
              <a:rPr lang="en-US" sz="800" dirty="0">
                <a:solidFill>
                  <a:srgbClr val="000000"/>
                </a:solidFill>
                <a:latin typeface="Comic Sans MS"/>
                <a:ea typeface="Times New Roman"/>
              </a:rPr>
              <a:t> 		4</a:t>
            </a:r>
            <a:r>
              <a:rPr lang="en-US" sz="800" baseline="30000" dirty="0">
                <a:solidFill>
                  <a:srgbClr val="000000"/>
                </a:solidFill>
                <a:latin typeface="Comic Sans MS"/>
                <a:ea typeface="Times New Roman"/>
              </a:rPr>
              <a:t>th</a:t>
            </a:r>
            <a:r>
              <a:rPr lang="en-US" sz="800" dirty="0">
                <a:solidFill>
                  <a:srgbClr val="000000"/>
                </a:solidFill>
                <a:latin typeface="Comic Sans MS"/>
                <a:ea typeface="Times New Roman"/>
              </a:rPr>
              <a:t> Grade Tellus Field Trip</a:t>
            </a:r>
          </a:p>
          <a:p>
            <a:endParaRPr lang="en-US" sz="800" dirty="0">
              <a:solidFill>
                <a:srgbClr val="000000"/>
              </a:solidFill>
              <a:latin typeface="Comic Sans MS"/>
              <a:ea typeface="Times New Roman"/>
            </a:endParaRPr>
          </a:p>
          <a:p>
            <a:r>
              <a:rPr lang="en-US" sz="800" dirty="0">
                <a:solidFill>
                  <a:srgbClr val="000000"/>
                </a:solidFill>
                <a:latin typeface="Comic Sans MS"/>
                <a:ea typeface="Times New Roman"/>
              </a:rPr>
              <a:t>February 13</a:t>
            </a:r>
            <a:r>
              <a:rPr lang="en-US" sz="800" baseline="30000" dirty="0">
                <a:solidFill>
                  <a:srgbClr val="000000"/>
                </a:solidFill>
                <a:latin typeface="Comic Sans MS"/>
                <a:ea typeface="Times New Roman"/>
              </a:rPr>
              <a:t>th</a:t>
            </a:r>
            <a:r>
              <a:rPr lang="en-US" sz="800" dirty="0">
                <a:solidFill>
                  <a:srgbClr val="000000"/>
                </a:solidFill>
                <a:latin typeface="Comic Sans MS"/>
                <a:ea typeface="Times New Roman"/>
              </a:rPr>
              <a:t> 		4H</a:t>
            </a:r>
          </a:p>
          <a:p>
            <a:endParaRPr lang="en-US" sz="800" dirty="0">
              <a:solidFill>
                <a:srgbClr val="000000"/>
              </a:solidFill>
              <a:latin typeface="Comic Sans MS"/>
              <a:ea typeface="Times New Roman"/>
            </a:endParaRPr>
          </a:p>
          <a:p>
            <a:r>
              <a:rPr lang="en-US" sz="800" dirty="0">
                <a:solidFill>
                  <a:srgbClr val="000000"/>
                </a:solidFill>
                <a:latin typeface="Comic Sans MS"/>
                <a:ea typeface="Times New Roman"/>
              </a:rPr>
              <a:t>February 13</a:t>
            </a:r>
            <a:r>
              <a:rPr lang="en-US" sz="800" baseline="30000" dirty="0">
                <a:solidFill>
                  <a:srgbClr val="000000"/>
                </a:solidFill>
                <a:latin typeface="Comic Sans MS"/>
                <a:ea typeface="Times New Roman"/>
              </a:rPr>
              <a:t>th</a:t>
            </a:r>
            <a:r>
              <a:rPr lang="en-US" sz="800" dirty="0">
                <a:solidFill>
                  <a:srgbClr val="000000"/>
                </a:solidFill>
                <a:latin typeface="Comic Sans MS"/>
                <a:ea typeface="Times New Roman"/>
              </a:rPr>
              <a:t> 		Sweetheart Dance – 4</a:t>
            </a:r>
            <a:r>
              <a:rPr lang="en-US" sz="800" baseline="30000" dirty="0">
                <a:solidFill>
                  <a:srgbClr val="000000"/>
                </a:solidFill>
                <a:latin typeface="Comic Sans MS"/>
                <a:ea typeface="Times New Roman"/>
              </a:rPr>
              <a:t>th</a:t>
            </a:r>
            <a:r>
              <a:rPr lang="en-US" sz="800" dirty="0">
                <a:solidFill>
                  <a:srgbClr val="000000"/>
                </a:solidFill>
                <a:latin typeface="Comic Sans MS"/>
                <a:ea typeface="Times New Roman"/>
              </a:rPr>
              <a:t>/5</a:t>
            </a:r>
            <a:r>
              <a:rPr lang="en-US" sz="800" baseline="30000" dirty="0">
                <a:solidFill>
                  <a:srgbClr val="000000"/>
                </a:solidFill>
                <a:latin typeface="Comic Sans MS"/>
                <a:ea typeface="Times New Roman"/>
              </a:rPr>
              <a:t>th</a:t>
            </a:r>
            <a:r>
              <a:rPr lang="en-US" sz="800" dirty="0">
                <a:solidFill>
                  <a:srgbClr val="000000"/>
                </a:solidFill>
                <a:latin typeface="Comic Sans MS"/>
                <a:ea typeface="Times New Roman"/>
              </a:rPr>
              <a:t> grade</a:t>
            </a:r>
          </a:p>
          <a:p>
            <a:r>
              <a:rPr lang="en-US" sz="800" dirty="0">
                <a:solidFill>
                  <a:srgbClr val="000000"/>
                </a:solidFill>
                <a:latin typeface="Comic Sans MS"/>
                <a:ea typeface="Times New Roman"/>
              </a:rPr>
              <a:t>			6:00pm-7:30pm</a:t>
            </a:r>
          </a:p>
          <a:p>
            <a:endParaRPr lang="en-US" sz="800" dirty="0">
              <a:solidFill>
                <a:srgbClr val="000000"/>
              </a:solidFill>
              <a:latin typeface="Comic Sans MS"/>
              <a:ea typeface="Times New Roman"/>
            </a:endParaRPr>
          </a:p>
          <a:p>
            <a:r>
              <a:rPr lang="en-US" sz="800" dirty="0">
                <a:solidFill>
                  <a:srgbClr val="000000"/>
                </a:solidFill>
                <a:latin typeface="Comic Sans MS"/>
                <a:ea typeface="Times New Roman"/>
              </a:rPr>
              <a:t>February 16</a:t>
            </a:r>
            <a:r>
              <a:rPr lang="en-US" sz="800" baseline="30000" dirty="0">
                <a:solidFill>
                  <a:srgbClr val="000000"/>
                </a:solidFill>
                <a:latin typeface="Comic Sans MS"/>
                <a:ea typeface="Times New Roman"/>
              </a:rPr>
              <a:t>th</a:t>
            </a:r>
            <a:r>
              <a:rPr lang="en-US" sz="800" dirty="0">
                <a:solidFill>
                  <a:srgbClr val="000000"/>
                </a:solidFill>
                <a:latin typeface="Comic Sans MS"/>
                <a:ea typeface="Times New Roman"/>
              </a:rPr>
              <a:t> – 20</a:t>
            </a:r>
            <a:r>
              <a:rPr lang="en-US" sz="800" baseline="30000" dirty="0">
                <a:solidFill>
                  <a:srgbClr val="000000"/>
                </a:solidFill>
                <a:latin typeface="Comic Sans MS"/>
                <a:ea typeface="Times New Roman"/>
              </a:rPr>
              <a:t>th</a:t>
            </a:r>
            <a:r>
              <a:rPr lang="en-US" sz="800" dirty="0">
                <a:solidFill>
                  <a:srgbClr val="000000"/>
                </a:solidFill>
                <a:latin typeface="Comic Sans MS"/>
                <a:ea typeface="Times New Roman"/>
              </a:rPr>
              <a:t> 	Winter Break – No School</a:t>
            </a:r>
          </a:p>
          <a:p>
            <a:endParaRPr lang="en-US" sz="800" dirty="0">
              <a:solidFill>
                <a:srgbClr val="000000"/>
              </a:solidFill>
              <a:latin typeface="Comic Sans MS"/>
              <a:ea typeface="Times New Roman"/>
            </a:endParaRPr>
          </a:p>
          <a:p>
            <a:r>
              <a:rPr lang="en-US" sz="800" dirty="0">
                <a:solidFill>
                  <a:srgbClr val="000000"/>
                </a:solidFill>
                <a:latin typeface="Comic Sans MS"/>
                <a:ea typeface="Times New Roman"/>
              </a:rPr>
              <a:t>February 26</a:t>
            </a:r>
            <a:r>
              <a:rPr lang="en-US" sz="800" baseline="30000" dirty="0">
                <a:solidFill>
                  <a:srgbClr val="000000"/>
                </a:solidFill>
                <a:latin typeface="Comic Sans MS"/>
                <a:ea typeface="Times New Roman"/>
              </a:rPr>
              <a:t>th</a:t>
            </a:r>
            <a:r>
              <a:rPr lang="en-US" sz="800" dirty="0">
                <a:solidFill>
                  <a:srgbClr val="000000"/>
                </a:solidFill>
                <a:latin typeface="Comic Sans MS"/>
                <a:ea typeface="Times New Roman"/>
              </a:rPr>
              <a:t> 		STEM Night</a:t>
            </a:r>
          </a:p>
          <a:p>
            <a:endParaRPr lang="en-US" sz="800" dirty="0">
              <a:solidFill>
                <a:srgbClr val="000000"/>
              </a:solidFill>
              <a:latin typeface="Comic Sans MS"/>
              <a:ea typeface="Times New Roman"/>
            </a:endParaRPr>
          </a:p>
          <a:p>
            <a:r>
              <a:rPr lang="en-US" sz="800" dirty="0">
                <a:solidFill>
                  <a:srgbClr val="000000"/>
                </a:solidFill>
                <a:latin typeface="Comic Sans MS"/>
                <a:ea typeface="Times New Roman"/>
              </a:rPr>
              <a:t>February 28</a:t>
            </a:r>
            <a:r>
              <a:rPr lang="en-US" sz="800" baseline="30000" dirty="0">
                <a:solidFill>
                  <a:srgbClr val="000000"/>
                </a:solidFill>
                <a:latin typeface="Comic Sans MS"/>
                <a:ea typeface="Times New Roman"/>
              </a:rPr>
              <a:t>th</a:t>
            </a:r>
            <a:r>
              <a:rPr lang="en-US" sz="800" dirty="0">
                <a:solidFill>
                  <a:srgbClr val="000000"/>
                </a:solidFill>
                <a:latin typeface="Comic Sans MS"/>
                <a:ea typeface="Times New Roman"/>
              </a:rPr>
              <a:t> 		Robotics Showcase at GHC</a:t>
            </a:r>
          </a:p>
          <a:p>
            <a:endParaRPr lang="en-US" sz="800" dirty="0">
              <a:solidFill>
                <a:srgbClr val="000000"/>
              </a:solidFill>
              <a:latin typeface="Comic Sans MS"/>
              <a:ea typeface="Times New Roman"/>
            </a:endParaRPr>
          </a:p>
          <a:p>
            <a:pPr algn="ctr"/>
            <a:endParaRPr lang="en-US" sz="800" dirty="0">
              <a:solidFill>
                <a:srgbClr val="000000"/>
              </a:solidFill>
              <a:latin typeface="Comic Sans MS"/>
              <a:ea typeface="Times New Roman"/>
            </a:endParaRPr>
          </a:p>
          <a:p>
            <a:pPr algn="ctr"/>
            <a:endParaRPr lang="en-US" sz="800" b="1" u="sng" dirty="0">
              <a:solidFill>
                <a:srgbClr val="000000"/>
              </a:solidFill>
              <a:latin typeface="Comic Sans MS"/>
              <a:ea typeface="Times New Roman"/>
            </a:endParaRPr>
          </a:p>
          <a:p>
            <a:pPr algn="ctr"/>
            <a:r>
              <a:rPr lang="en-US" sz="1050" b="1" u="sng" dirty="0">
                <a:solidFill>
                  <a:srgbClr val="000000"/>
                </a:solidFill>
                <a:latin typeface="Century Gothic" panose="020B0502020202020204" pitchFamily="34" charset="0"/>
                <a:ea typeface="Times New Roman"/>
              </a:rPr>
              <a:t>A Look Ahead</a:t>
            </a:r>
          </a:p>
          <a:p>
            <a:endParaRPr lang="en-US" sz="800" b="1" u="sng" dirty="0">
              <a:solidFill>
                <a:srgbClr val="000000"/>
              </a:solidFill>
              <a:latin typeface="Comic Sans MS" panose="030F0702030302020204" pitchFamily="66" charset="0"/>
              <a:ea typeface="Times New Roman"/>
            </a:endParaRPr>
          </a:p>
          <a:p>
            <a:r>
              <a:rPr lang="en-US" sz="800" dirty="0">
                <a:solidFill>
                  <a:srgbClr val="000000"/>
                </a:solidFill>
                <a:latin typeface="Comic Sans MS"/>
                <a:ea typeface="Times New Roman"/>
              </a:rPr>
              <a:t>March 2</a:t>
            </a:r>
            <a:r>
              <a:rPr lang="en-US" sz="800" baseline="30000" dirty="0">
                <a:solidFill>
                  <a:srgbClr val="000000"/>
                </a:solidFill>
                <a:latin typeface="Comic Sans MS"/>
                <a:ea typeface="Times New Roman"/>
              </a:rPr>
              <a:t>nd</a:t>
            </a:r>
            <a:r>
              <a:rPr lang="en-US" sz="800" dirty="0">
                <a:solidFill>
                  <a:srgbClr val="000000"/>
                </a:solidFill>
                <a:latin typeface="Comic Sans MS"/>
                <a:ea typeface="Times New Roman"/>
              </a:rPr>
              <a:t> – 6</a:t>
            </a:r>
            <a:r>
              <a:rPr lang="en-US" sz="800" baseline="30000" dirty="0">
                <a:solidFill>
                  <a:srgbClr val="000000"/>
                </a:solidFill>
                <a:latin typeface="Comic Sans MS"/>
                <a:ea typeface="Times New Roman"/>
              </a:rPr>
              <a:t>th</a:t>
            </a:r>
            <a:r>
              <a:rPr lang="en-US" sz="800" dirty="0">
                <a:solidFill>
                  <a:srgbClr val="000000"/>
                </a:solidFill>
                <a:latin typeface="Comic Sans MS"/>
                <a:ea typeface="Times New Roman"/>
              </a:rPr>
              <a:t> 		Read Across America Week</a:t>
            </a:r>
          </a:p>
          <a:p>
            <a:endParaRPr lang="en-US" sz="800" dirty="0">
              <a:solidFill>
                <a:srgbClr val="000000"/>
              </a:solidFill>
              <a:latin typeface="Comic Sans MS"/>
              <a:ea typeface="Times New Roman"/>
            </a:endParaRPr>
          </a:p>
          <a:p>
            <a:r>
              <a:rPr lang="en-US" sz="800" dirty="0">
                <a:solidFill>
                  <a:srgbClr val="000000"/>
                </a:solidFill>
                <a:latin typeface="Comic Sans MS"/>
                <a:ea typeface="Times New Roman"/>
              </a:rPr>
              <a:t>March 9</a:t>
            </a:r>
            <a:r>
              <a:rPr lang="en-US" sz="800" baseline="30000" dirty="0">
                <a:solidFill>
                  <a:srgbClr val="000000"/>
                </a:solidFill>
                <a:latin typeface="Comic Sans MS"/>
                <a:ea typeface="Times New Roman"/>
              </a:rPr>
              <a:t>th</a:t>
            </a:r>
            <a:r>
              <a:rPr lang="en-US" sz="800" dirty="0">
                <a:solidFill>
                  <a:srgbClr val="000000"/>
                </a:solidFill>
                <a:latin typeface="Comic Sans MS"/>
                <a:ea typeface="Times New Roman"/>
              </a:rPr>
              <a:t> – 13</a:t>
            </a:r>
            <a:r>
              <a:rPr lang="en-US" sz="800" baseline="30000" dirty="0">
                <a:solidFill>
                  <a:srgbClr val="000000"/>
                </a:solidFill>
                <a:latin typeface="Comic Sans MS"/>
                <a:ea typeface="Times New Roman"/>
              </a:rPr>
              <a:t>th</a:t>
            </a:r>
            <a:r>
              <a:rPr lang="en-US" sz="800" dirty="0">
                <a:solidFill>
                  <a:srgbClr val="000000"/>
                </a:solidFill>
                <a:latin typeface="Comic Sans MS"/>
                <a:ea typeface="Times New Roman"/>
              </a:rPr>
              <a:t> 		Spring Book Fair</a:t>
            </a:r>
          </a:p>
          <a:p>
            <a:endParaRPr lang="en-US" sz="800" dirty="0">
              <a:solidFill>
                <a:srgbClr val="000000"/>
              </a:solidFill>
              <a:latin typeface="Comic Sans MS"/>
              <a:ea typeface="Times New Roman"/>
            </a:endParaRPr>
          </a:p>
          <a:p>
            <a:r>
              <a:rPr lang="en-US" sz="800" dirty="0">
                <a:solidFill>
                  <a:srgbClr val="000000"/>
                </a:solidFill>
                <a:latin typeface="Comic Sans MS"/>
                <a:ea typeface="Times New Roman"/>
              </a:rPr>
              <a:t>March 13</a:t>
            </a:r>
            <a:r>
              <a:rPr lang="en-US" sz="800" baseline="30000" dirty="0">
                <a:solidFill>
                  <a:srgbClr val="000000"/>
                </a:solidFill>
                <a:latin typeface="Comic Sans MS"/>
                <a:ea typeface="Times New Roman"/>
              </a:rPr>
              <a:t>th</a:t>
            </a:r>
            <a:r>
              <a:rPr lang="en-US" sz="800" dirty="0">
                <a:solidFill>
                  <a:srgbClr val="000000"/>
                </a:solidFill>
                <a:latin typeface="Comic Sans MS"/>
                <a:ea typeface="Times New Roman"/>
              </a:rPr>
              <a:t> 		Math Fest at GHC</a:t>
            </a:r>
            <a:endParaRPr lang="en-US" sz="1200" dirty="0">
              <a:solidFill>
                <a:srgbClr val="000000"/>
              </a:solidFill>
              <a:latin typeface="Comic Sans MS"/>
              <a:ea typeface="Times New Roman"/>
            </a:endParaRPr>
          </a:p>
          <a:p>
            <a:endParaRPr lang="en-US" sz="1100" dirty="0">
              <a:solidFill>
                <a:srgbClr val="000000"/>
              </a:solidFill>
              <a:latin typeface="Comic Sans MS"/>
              <a:ea typeface="Times New Roman"/>
            </a:endParaRPr>
          </a:p>
          <a:p>
            <a:endParaRPr lang="en-US" sz="1200" dirty="0">
              <a:solidFill>
                <a:srgbClr val="000000"/>
              </a:solidFill>
              <a:latin typeface="Comic Sans MS"/>
              <a:ea typeface="Times New Roman"/>
            </a:endParaRPr>
          </a:p>
          <a:p>
            <a:endParaRPr lang="en-US" sz="1200" dirty="0">
              <a:solidFill>
                <a:srgbClr val="000000"/>
              </a:solidFill>
              <a:latin typeface="Comic Sans MS"/>
              <a:ea typeface="Times New Roman"/>
            </a:endParaRPr>
          </a:p>
          <a:p>
            <a:endParaRPr lang="en-US" sz="1600" b="1" dirty="0">
              <a:solidFill>
                <a:srgbClr val="000000"/>
              </a:solidFill>
              <a:latin typeface="Century Gothic"/>
              <a:ea typeface="Times New Roman"/>
            </a:endParaRPr>
          </a:p>
          <a:p>
            <a:endParaRPr lang="en-US" sz="1600" b="1" dirty="0">
              <a:solidFill>
                <a:srgbClr val="000000"/>
              </a:solidFill>
              <a:latin typeface="Century Gothic"/>
              <a:ea typeface="Times New Roman"/>
            </a:endParaRPr>
          </a:p>
          <a:p>
            <a:endParaRPr lang="en-US" sz="1100" dirty="0">
              <a:latin typeface="Times New Roman"/>
              <a:ea typeface="Times New Roman"/>
            </a:endParaRPr>
          </a:p>
          <a:p>
            <a:r>
              <a:rPr lang="en-US" sz="1100" dirty="0">
                <a:solidFill>
                  <a:srgbClr val="000000"/>
                </a:solidFill>
                <a:latin typeface="Rockwell"/>
                <a:ea typeface="Times New Roman"/>
              </a:rPr>
              <a:t> </a:t>
            </a:r>
            <a:endParaRPr lang="en-US" sz="1100" dirty="0">
              <a:latin typeface="Times New Roman"/>
              <a:ea typeface="Times New Roman"/>
            </a:endParaRPr>
          </a:p>
          <a:p>
            <a:r>
              <a:rPr lang="en-US" sz="1100" dirty="0">
                <a:latin typeface="Times New Roman"/>
                <a:ea typeface="Times New Roman"/>
              </a:rPr>
              <a:t> </a:t>
            </a:r>
          </a:p>
        </p:txBody>
      </p:sp>
      <p:sp>
        <p:nvSpPr>
          <p:cNvPr id="13" name="Text Box 6">
            <a:extLst>
              <a:ext uri="{FF2B5EF4-FFF2-40B4-BE49-F238E27FC236}">
                <a16:creationId xmlns:a16="http://schemas.microsoft.com/office/drawing/2014/main" id="{5F2B4A15-81F1-4327-9AB9-5CD2DE5C4B51}"/>
              </a:ext>
            </a:extLst>
          </p:cNvPr>
          <p:cNvSpPr txBox="1">
            <a:spLocks noChangeArrowheads="1"/>
          </p:cNvSpPr>
          <p:nvPr/>
        </p:nvSpPr>
        <p:spPr bwMode="auto">
          <a:xfrm>
            <a:off x="3863652" y="2193799"/>
            <a:ext cx="2843853" cy="4802424"/>
          </a:xfrm>
          <a:prstGeom prst="rect">
            <a:avLst/>
          </a:prstGeom>
          <a:solidFill>
            <a:schemeClr val="bg1"/>
          </a:solidFill>
          <a:ln w="57150">
            <a:solidFill>
              <a:schemeClr val="tx1"/>
            </a:solidFill>
          </a:ln>
        </p:spPr>
        <p:txBody>
          <a:bodyPr rot="0" vert="horz" wrap="square" lIns="91440" tIns="45720" rIns="91440" bIns="45720" anchor="t" anchorCtr="0" upright="1">
            <a:noAutofit/>
          </a:bodyPr>
          <a:lstStyle/>
          <a:p>
            <a:pPr algn="ctr">
              <a:lnSpc>
                <a:spcPct val="115000"/>
              </a:lnSpc>
            </a:pPr>
            <a:r>
              <a:rPr lang="en-US" sz="1400" u="sng" dirty="0">
                <a:solidFill>
                  <a:srgbClr val="000000"/>
                </a:solidFill>
                <a:latin typeface="Congenial Black" panose="02000503040000020004" pitchFamily="2" charset="0"/>
                <a:ea typeface="Calibri" panose="020F0502020204030204" pitchFamily="34" charset="0"/>
                <a:cs typeface="Poppins" panose="00000500000000000000" pitchFamily="2" charset="0"/>
              </a:rPr>
              <a:t>Cafeteria Buzz</a:t>
            </a: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p:txBody>
      </p:sp>
      <p:pic>
        <p:nvPicPr>
          <p:cNvPr id="11" name="Picture 10">
            <a:extLst>
              <a:ext uri="{FF2B5EF4-FFF2-40B4-BE49-F238E27FC236}">
                <a16:creationId xmlns:a16="http://schemas.microsoft.com/office/drawing/2014/main" id="{58454372-4AB5-4B91-B3F1-2560907254C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052148" y="2537057"/>
            <a:ext cx="2466859" cy="3224049"/>
          </a:xfrm>
          <a:prstGeom prst="rect">
            <a:avLst/>
          </a:prstGeom>
          <a:noFill/>
          <a:ln>
            <a:noFill/>
          </a:ln>
        </p:spPr>
      </p:pic>
      <p:sp>
        <p:nvSpPr>
          <p:cNvPr id="12" name="Text Box 10">
            <a:extLst>
              <a:ext uri="{FF2B5EF4-FFF2-40B4-BE49-F238E27FC236}">
                <a16:creationId xmlns:a16="http://schemas.microsoft.com/office/drawing/2014/main" id="{09B62F33-95C1-4E20-B495-C6EECAD174C6}"/>
              </a:ext>
            </a:extLst>
          </p:cNvPr>
          <p:cNvSpPr txBox="1">
            <a:spLocks noChangeArrowheads="1"/>
          </p:cNvSpPr>
          <p:nvPr/>
        </p:nvSpPr>
        <p:spPr bwMode="auto">
          <a:xfrm>
            <a:off x="4226963" y="5910338"/>
            <a:ext cx="2165612" cy="991340"/>
          </a:xfrm>
          <a:prstGeom prst="rect">
            <a:avLst/>
          </a:prstGeom>
          <a:solidFill>
            <a:schemeClr val="bg1"/>
          </a:solidFill>
          <a:ln w="57150">
            <a:solidFill>
              <a:schemeClr val="tx1"/>
            </a:solidFill>
          </a:ln>
        </p:spPr>
        <p:txBody>
          <a:bodyPr rot="0" vert="horz" wrap="square" lIns="91440" tIns="45720" rIns="91440" bIns="45720" anchor="t" anchorCtr="0" upright="1">
            <a:noAutofit/>
          </a:bodyPr>
          <a:lstStyle/>
          <a:p>
            <a:pPr algn="ctr"/>
            <a:r>
              <a:rPr lang="en-US" sz="1600" dirty="0">
                <a:solidFill>
                  <a:srgbClr val="1E1E1F"/>
                </a:solidFill>
                <a:latin typeface="Tw Cen MT Condensed Extra Bold" panose="020B0803020202020204" pitchFamily="34" charset="0"/>
              </a:rPr>
              <a:t>Cost</a:t>
            </a:r>
          </a:p>
          <a:p>
            <a:pPr algn="ctr"/>
            <a:r>
              <a:rPr lang="en-US" sz="1100" dirty="0">
                <a:solidFill>
                  <a:srgbClr val="1E1E1F"/>
                </a:solidFill>
                <a:latin typeface="Lato" panose="020F0502020204030203" pitchFamily="34" charset="0"/>
              </a:rPr>
              <a:t>Elementary Breakfast: $1.50 </a:t>
            </a:r>
          </a:p>
          <a:p>
            <a:pPr algn="ctr"/>
            <a:r>
              <a:rPr lang="en-US" sz="1100" dirty="0">
                <a:solidFill>
                  <a:srgbClr val="1E1E1F"/>
                </a:solidFill>
                <a:latin typeface="Lato" panose="020F0502020204030203" pitchFamily="34" charset="0"/>
              </a:rPr>
              <a:t>Elementary Lunch: $2.50</a:t>
            </a:r>
          </a:p>
          <a:p>
            <a:pPr algn="ctr"/>
            <a:r>
              <a:rPr lang="en-US" sz="1100" dirty="0">
                <a:solidFill>
                  <a:srgbClr val="1E1E1F"/>
                </a:solidFill>
                <a:latin typeface="Lato" panose="020F0502020204030203" pitchFamily="34" charset="0"/>
              </a:rPr>
              <a:t>Adult Breakfast: $3.00</a:t>
            </a:r>
          </a:p>
          <a:p>
            <a:pPr algn="ctr"/>
            <a:r>
              <a:rPr lang="en-US" sz="1100" dirty="0">
                <a:solidFill>
                  <a:srgbClr val="1E1E1F"/>
                </a:solidFill>
                <a:latin typeface="Lato" panose="020F0502020204030203" pitchFamily="34" charset="0"/>
              </a:rPr>
              <a:t>Adult Lunch: $4.00</a:t>
            </a:r>
            <a:endParaRPr lang="en-US" sz="1100" dirty="0">
              <a:solidFill>
                <a:srgbClr val="1E1E1F"/>
              </a:solidFill>
            </a:endParaRPr>
          </a:p>
          <a:p>
            <a:pPr algn="ctr"/>
            <a:br>
              <a:rPr lang="en-US" sz="1400" dirty="0"/>
            </a:br>
            <a:endParaRPr lang="en-US" sz="1400" b="1" dirty="0"/>
          </a:p>
        </p:txBody>
      </p:sp>
      <p:sp>
        <p:nvSpPr>
          <p:cNvPr id="3" name="Text Box 10">
            <a:extLst>
              <a:ext uri="{FF2B5EF4-FFF2-40B4-BE49-F238E27FC236}">
                <a16:creationId xmlns:a16="http://schemas.microsoft.com/office/drawing/2014/main" id="{D51F4812-407A-F03D-3E31-94F10196FAC5}"/>
              </a:ext>
            </a:extLst>
          </p:cNvPr>
          <p:cNvSpPr txBox="1">
            <a:spLocks noChangeArrowheads="1"/>
          </p:cNvSpPr>
          <p:nvPr/>
        </p:nvSpPr>
        <p:spPr bwMode="auto">
          <a:xfrm>
            <a:off x="3887842" y="7086594"/>
            <a:ext cx="2843853" cy="1961714"/>
          </a:xfrm>
          <a:prstGeom prst="rect">
            <a:avLst/>
          </a:prstGeom>
          <a:solidFill>
            <a:schemeClr val="bg1"/>
          </a:solidFill>
          <a:ln w="57150">
            <a:solidFill>
              <a:schemeClr val="tx1"/>
            </a:solidFill>
          </a:ln>
        </p:spPr>
        <p:txBody>
          <a:bodyPr rot="0" vert="horz" wrap="square" lIns="107576" tIns="107576" rIns="107576" bIns="53789" anchor="t" anchorCtr="0" upright="1">
            <a:noAutofit/>
          </a:bodyPr>
          <a:lstStyle/>
          <a:p>
            <a:pPr algn="ctr" defTabSz="1075793"/>
            <a:br>
              <a:rPr lang="en-US" sz="1884" dirty="0">
                <a:solidFill>
                  <a:prstClr val="black"/>
                </a:solidFill>
                <a:latin typeface="Calibri"/>
              </a:rPr>
            </a:br>
            <a:endParaRPr lang="en-US" sz="1884" b="1" dirty="0">
              <a:solidFill>
                <a:prstClr val="black"/>
              </a:solidFill>
              <a:latin typeface="Calibri"/>
            </a:endParaRPr>
          </a:p>
        </p:txBody>
      </p:sp>
      <p:sp>
        <p:nvSpPr>
          <p:cNvPr id="18" name="TextBox 17">
            <a:extLst>
              <a:ext uri="{FF2B5EF4-FFF2-40B4-BE49-F238E27FC236}">
                <a16:creationId xmlns:a16="http://schemas.microsoft.com/office/drawing/2014/main" id="{57ABEDA3-2880-2113-1EA6-2B4F7AE422FA}"/>
              </a:ext>
            </a:extLst>
          </p:cNvPr>
          <p:cNvSpPr txBox="1"/>
          <p:nvPr/>
        </p:nvSpPr>
        <p:spPr>
          <a:xfrm>
            <a:off x="3906469" y="7954546"/>
            <a:ext cx="2806598" cy="1015663"/>
          </a:xfrm>
          <a:prstGeom prst="rect">
            <a:avLst/>
          </a:prstGeom>
          <a:noFill/>
        </p:spPr>
        <p:txBody>
          <a:bodyPr wrap="square" rtlCol="0">
            <a:spAutoFit/>
          </a:bodyPr>
          <a:lstStyle/>
          <a:p>
            <a:pPr algn="ctr"/>
            <a:r>
              <a:rPr lang="en-US" sz="1200" dirty="0">
                <a:latin typeface="Seaford" panose="00000500000000000000" pitchFamily="2" charset="0"/>
                <a:ea typeface="Calibri" panose="020F0502020204030204" pitchFamily="34" charset="0"/>
              </a:rPr>
              <a:t>The Art Show will be on display at the Downtown Cartersville Library from February 2</a:t>
            </a:r>
            <a:r>
              <a:rPr lang="en-US" sz="1200" baseline="30000" dirty="0">
                <a:latin typeface="Seaford" panose="00000500000000000000" pitchFamily="2" charset="0"/>
                <a:ea typeface="Calibri" panose="020F0502020204030204" pitchFamily="34" charset="0"/>
              </a:rPr>
              <a:t>nd</a:t>
            </a:r>
            <a:r>
              <a:rPr lang="en-US" sz="1200" dirty="0">
                <a:latin typeface="Seaford" panose="00000500000000000000" pitchFamily="2" charset="0"/>
                <a:ea typeface="Calibri" panose="020F0502020204030204" pitchFamily="34" charset="0"/>
              </a:rPr>
              <a:t> – February 28</a:t>
            </a:r>
            <a:r>
              <a:rPr lang="en-US" sz="1200" baseline="30000" dirty="0">
                <a:latin typeface="Seaford" panose="00000500000000000000" pitchFamily="2" charset="0"/>
                <a:ea typeface="Calibri" panose="020F0502020204030204" pitchFamily="34" charset="0"/>
              </a:rPr>
              <a:t>th</a:t>
            </a:r>
            <a:r>
              <a:rPr lang="en-US" sz="1200" dirty="0">
                <a:latin typeface="Seaford" panose="00000500000000000000" pitchFamily="2" charset="0"/>
                <a:ea typeface="Calibri" panose="020F0502020204030204" pitchFamily="34" charset="0"/>
              </a:rPr>
              <a:t>.Stop by to see the wonderful work of MRES artists! </a:t>
            </a:r>
          </a:p>
        </p:txBody>
      </p:sp>
      <p:pic>
        <p:nvPicPr>
          <p:cNvPr id="20" name="Picture 19" descr="2024 Miamisburg Art Gallery Student Art Exhibition">
            <a:extLst>
              <a:ext uri="{FF2B5EF4-FFF2-40B4-BE49-F238E27FC236}">
                <a16:creationId xmlns:a16="http://schemas.microsoft.com/office/drawing/2014/main" id="{79C8B4F1-C365-F2E4-B75E-922BB9A53A6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26963" y="7099589"/>
            <a:ext cx="2217099" cy="773932"/>
          </a:xfrm>
          <a:prstGeom prst="rect">
            <a:avLst/>
          </a:prstGeom>
          <a:noFill/>
          <a:extLst>
            <a:ext uri="{909E8E84-426E-40DD-AFC4-6F175D3DCCD1}">
              <a14:hiddenFill xmlns:a14="http://schemas.microsoft.com/office/drawing/2010/main">
                <a:solidFill>
                  <a:srgbClr val="FFFFFF"/>
                </a:solidFill>
              </a14:hiddenFill>
            </a:ext>
          </a:extLst>
        </p:spPr>
      </p:pic>
      <p:sp>
        <p:nvSpPr>
          <p:cNvPr id="2" name="Text Box 10">
            <a:extLst>
              <a:ext uri="{FF2B5EF4-FFF2-40B4-BE49-F238E27FC236}">
                <a16:creationId xmlns:a16="http://schemas.microsoft.com/office/drawing/2014/main" id="{FC26D634-CF55-DC9E-160B-8718DE38592D}"/>
              </a:ext>
            </a:extLst>
          </p:cNvPr>
          <p:cNvSpPr txBox="1">
            <a:spLocks noChangeArrowheads="1"/>
          </p:cNvSpPr>
          <p:nvPr/>
        </p:nvSpPr>
        <p:spPr bwMode="auto">
          <a:xfrm>
            <a:off x="201966" y="6687787"/>
            <a:ext cx="3416870" cy="2282422"/>
          </a:xfrm>
          <a:prstGeom prst="rect">
            <a:avLst/>
          </a:prstGeom>
          <a:solidFill>
            <a:schemeClr val="bg1"/>
          </a:solidFill>
          <a:ln w="57150">
            <a:solidFill>
              <a:schemeClr val="tx1"/>
            </a:solidFill>
          </a:ln>
        </p:spPr>
        <p:txBody>
          <a:bodyPr rot="0" vert="horz" wrap="square" lIns="322729" tIns="215156" rIns="215156" bIns="53789" anchor="t" anchorCtr="0" upright="1">
            <a:noAutofit/>
          </a:bodyPr>
          <a:lstStyle/>
          <a:p>
            <a:pPr algn="ctr"/>
            <a:endParaRPr lang="en-US" sz="1400" dirty="0"/>
          </a:p>
          <a:p>
            <a:pPr algn="ctr"/>
            <a:endParaRPr lang="en-US" sz="1400" dirty="0"/>
          </a:p>
          <a:p>
            <a:endParaRPr lang="en-US" sz="800" dirty="0">
              <a:latin typeface="Times New Roman"/>
              <a:ea typeface="Times New Roman"/>
            </a:endParaRPr>
          </a:p>
          <a:p>
            <a:pPr algn="ctr" defTabSz="1075820"/>
            <a:r>
              <a:rPr lang="en-US" sz="1588" b="1" dirty="0">
                <a:solidFill>
                  <a:srgbClr val="1E1E1F"/>
                </a:solidFill>
                <a:latin typeface="Lato" panose="020F0502020204030203" pitchFamily="34" charset="0"/>
              </a:rPr>
              <a:t>					</a:t>
            </a:r>
          </a:p>
          <a:p>
            <a:pPr defTabSz="1075820"/>
            <a:endParaRPr lang="en-US" sz="1648" b="1" dirty="0">
              <a:solidFill>
                <a:srgbClr val="1E1E1F"/>
              </a:solidFill>
              <a:latin typeface="Lato" panose="020F0502020204030203" pitchFamily="34" charset="0"/>
            </a:endParaRPr>
          </a:p>
          <a:p>
            <a:pPr defTabSz="1075820"/>
            <a:endParaRPr lang="en-US" sz="1648" b="1" dirty="0">
              <a:solidFill>
                <a:srgbClr val="1E1E1F"/>
              </a:solidFill>
              <a:latin typeface="Lato" panose="020F0502020204030203" pitchFamily="34" charset="0"/>
            </a:endParaRPr>
          </a:p>
          <a:p>
            <a:pPr defTabSz="1075820"/>
            <a:endParaRPr lang="en-US" sz="1648" b="1" dirty="0">
              <a:solidFill>
                <a:srgbClr val="1E1E1F"/>
              </a:solidFill>
              <a:latin typeface="Lato" panose="020F0502020204030203" pitchFamily="34" charset="0"/>
            </a:endParaRPr>
          </a:p>
          <a:p>
            <a:pPr defTabSz="1075820"/>
            <a:endParaRPr lang="en-US" sz="1648" b="1" dirty="0">
              <a:solidFill>
                <a:srgbClr val="1E1E1F"/>
              </a:solidFill>
              <a:latin typeface="Lato" panose="020F0502020204030203" pitchFamily="34" charset="0"/>
            </a:endParaRPr>
          </a:p>
        </p:txBody>
      </p:sp>
      <p:pic>
        <p:nvPicPr>
          <p:cNvPr id="1028" name="Picture 4" descr="news-family-stem-night – Frank Elementary School">
            <a:extLst>
              <a:ext uri="{FF2B5EF4-FFF2-40B4-BE49-F238E27FC236}">
                <a16:creationId xmlns:a16="http://schemas.microsoft.com/office/drawing/2014/main" id="{CFEC068A-E293-99ED-8CB6-6014484D0EF2}"/>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2318" b="32661"/>
          <a:stretch>
            <a:fillRect/>
          </a:stretch>
        </p:blipFill>
        <p:spPr bwMode="auto">
          <a:xfrm>
            <a:off x="1028422" y="6740822"/>
            <a:ext cx="1777113" cy="1155503"/>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124E1306-427B-2AFC-350A-41907A549B22}"/>
              </a:ext>
            </a:extLst>
          </p:cNvPr>
          <p:cNvSpPr txBox="1"/>
          <p:nvPr/>
        </p:nvSpPr>
        <p:spPr>
          <a:xfrm>
            <a:off x="298427" y="8446989"/>
            <a:ext cx="3291042" cy="523220"/>
          </a:xfrm>
          <a:prstGeom prst="rect">
            <a:avLst/>
          </a:prstGeom>
          <a:noFill/>
        </p:spPr>
        <p:txBody>
          <a:bodyPr wrap="square">
            <a:spAutoFit/>
          </a:bodyPr>
          <a:lstStyle/>
          <a:p>
            <a:pPr algn="ctr"/>
            <a:r>
              <a:rPr lang="en-US" sz="1400" dirty="0"/>
              <a:t>Visit a variety of STEM stations and enjoy a night of family fun!</a:t>
            </a:r>
          </a:p>
        </p:txBody>
      </p:sp>
      <p:sp>
        <p:nvSpPr>
          <p:cNvPr id="22" name="TextBox 21">
            <a:extLst>
              <a:ext uri="{FF2B5EF4-FFF2-40B4-BE49-F238E27FC236}">
                <a16:creationId xmlns:a16="http://schemas.microsoft.com/office/drawing/2014/main" id="{0EFBF51B-85F4-0C7F-9F7F-B130E1CFE7A0}"/>
              </a:ext>
            </a:extLst>
          </p:cNvPr>
          <p:cNvSpPr txBox="1"/>
          <p:nvPr/>
        </p:nvSpPr>
        <p:spPr>
          <a:xfrm>
            <a:off x="255567" y="7873521"/>
            <a:ext cx="3372583" cy="646331"/>
          </a:xfrm>
          <a:prstGeom prst="rect">
            <a:avLst/>
          </a:prstGeom>
          <a:noFill/>
        </p:spPr>
        <p:txBody>
          <a:bodyPr wrap="square">
            <a:spAutoFit/>
          </a:bodyPr>
          <a:lstStyle/>
          <a:p>
            <a:pPr algn="ctr"/>
            <a:r>
              <a:rPr lang="en-US" b="1" dirty="0"/>
              <a:t>Thursday, February 26</a:t>
            </a:r>
            <a:r>
              <a:rPr lang="en-US" b="1" baseline="30000" dirty="0"/>
              <a:t>th</a:t>
            </a:r>
            <a:r>
              <a:rPr lang="en-US" b="1" dirty="0"/>
              <a:t> </a:t>
            </a:r>
          </a:p>
          <a:p>
            <a:pPr algn="ctr"/>
            <a:r>
              <a:rPr lang="en-US" b="1" dirty="0"/>
              <a:t>6pm-8pm</a:t>
            </a:r>
          </a:p>
        </p:txBody>
      </p:sp>
    </p:spTree>
    <p:extLst>
      <p:ext uri="{BB962C8B-B14F-4D97-AF65-F5344CB8AC3E}">
        <p14:creationId xmlns:p14="http://schemas.microsoft.com/office/powerpoint/2010/main" val="27009776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6">
            <a:extLst>
              <a:ext uri="{FF2B5EF4-FFF2-40B4-BE49-F238E27FC236}">
                <a16:creationId xmlns:a16="http://schemas.microsoft.com/office/drawing/2014/main" id="{AA0D2D4A-35BC-43A7-812C-786A3697AF02}"/>
              </a:ext>
            </a:extLst>
          </p:cNvPr>
          <p:cNvSpPr txBox="1">
            <a:spLocks noChangeArrowheads="1"/>
          </p:cNvSpPr>
          <p:nvPr/>
        </p:nvSpPr>
        <p:spPr bwMode="auto">
          <a:xfrm>
            <a:off x="255155" y="130050"/>
            <a:ext cx="6347689" cy="4926552"/>
          </a:xfrm>
          <a:prstGeom prst="rect">
            <a:avLst/>
          </a:prstGeom>
          <a:solidFill>
            <a:sysClr val="window" lastClr="FFFFFF"/>
          </a:solidFill>
          <a:ln w="76200">
            <a:solidFill>
              <a:sysClr val="windowText" lastClr="000000"/>
            </a:solidFill>
            <a:miter lim="800000"/>
            <a:headEnd/>
            <a:tailEnd/>
          </a:ln>
        </p:spPr>
        <p:txBody>
          <a:bodyPr rot="0" vert="horz" wrap="square" lIns="91440" tIns="91440" rIns="91440" bIns="91440" anchor="t" anchorCtr="0" upright="1">
            <a:noAutofit/>
          </a:bodyPr>
          <a:lstStyle/>
          <a:p>
            <a:pPr marL="0" marR="0" lvl="0" indent="0" algn="ctr" defTabSz="914400" eaLnBrk="1" fontAlgn="auto" latinLnBrk="0" hangingPunct="1">
              <a:lnSpc>
                <a:spcPct val="100000"/>
              </a:lnSpc>
              <a:spcBef>
                <a:spcPts val="0"/>
              </a:spcBef>
              <a:spcAft>
                <a:spcPts val="0"/>
              </a:spcAft>
              <a:buClrTx/>
              <a:buSzTx/>
              <a:buFontTx/>
              <a:buNone/>
              <a:tabLst>
                <a:tab pos="2971800" algn="ctr"/>
                <a:tab pos="5943600" algn="r"/>
              </a:tabLst>
              <a:defRPr/>
            </a:pPr>
            <a:endParaRPr kumimoji="0" lang="en-US" sz="1800" b="0" i="0" u="none" strike="noStrike" kern="0" cap="none" spc="0" normalizeH="0" baseline="0" noProof="0" dirty="0">
              <a:ln>
                <a:noFill/>
              </a:ln>
              <a:solidFill>
                <a:prstClr val="black"/>
              </a:solidFill>
              <a:effectLst/>
              <a:uLnTx/>
              <a:uFillTx/>
              <a:latin typeface="Eras Bold ITC"/>
              <a:ea typeface="Calibri"/>
              <a:cs typeface="Times New Roman"/>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black"/>
                </a:solidFill>
                <a:effectLst/>
                <a:uLnTx/>
                <a:uFillTx/>
                <a:latin typeface="Eras Light ITC"/>
                <a:ea typeface="Times New Roman"/>
              </a:rPr>
              <a:t> </a:t>
            </a:r>
            <a:endParaRPr kumimoji="0" lang="en-US" sz="1200" b="0" i="0" u="none" strike="noStrike" kern="0" cap="none" spc="0" normalizeH="0" baseline="0" noProof="0" dirty="0">
              <a:ln>
                <a:noFill/>
              </a:ln>
              <a:solidFill>
                <a:prstClr val="black"/>
              </a:solidFill>
              <a:effectLst/>
              <a:uLnTx/>
              <a:uFillTx/>
              <a:latin typeface="Times New Roman"/>
              <a:ea typeface="Times New Roman"/>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prstClr val="black"/>
              </a:solidFill>
              <a:effectLst/>
              <a:uLnTx/>
              <a:uFillTx/>
              <a:latin typeface="Eras Light ITC"/>
              <a:ea typeface="Times New Roman"/>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prstClr val="black"/>
              </a:solidFill>
              <a:effectLst/>
              <a:uLnTx/>
              <a:uFillTx/>
              <a:latin typeface="Eras Light ITC"/>
              <a:ea typeface="Times New Roman"/>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prstClr val="black"/>
              </a:solidFill>
              <a:effectLst/>
              <a:uLnTx/>
              <a:uFillTx/>
              <a:latin typeface="Eras Light ITC"/>
              <a:ea typeface="Times New Roman"/>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prstClr val="black"/>
              </a:solidFill>
              <a:effectLst/>
              <a:uLnTx/>
              <a:uFillTx/>
              <a:latin typeface="Eras Light ITC"/>
              <a:ea typeface="Times New Roman"/>
            </a:endParaRPr>
          </a:p>
          <a:p>
            <a:pPr marL="0" marR="0" lvl="0" indent="0" defTabSz="914400" eaLnBrk="1" fontAlgn="auto" latinLnBrk="0" hangingPunct="1">
              <a:lnSpc>
                <a:spcPct val="100000"/>
              </a:lnSpc>
              <a:spcBef>
                <a:spcPts val="0"/>
              </a:spcBef>
              <a:spcAft>
                <a:spcPts val="0"/>
              </a:spcAft>
              <a:buClrTx/>
              <a:buSzTx/>
              <a:buFontTx/>
              <a:buNone/>
              <a:tabLst/>
              <a:defRPr/>
            </a:pPr>
            <a:endParaRPr lang="en-US" sz="1100" dirty="0"/>
          </a:p>
          <a:p>
            <a:pPr marL="0" marR="0" lvl="0" indent="0" defTabSz="914400" eaLnBrk="1" fontAlgn="auto" latinLnBrk="0" hangingPunct="1">
              <a:lnSpc>
                <a:spcPct val="100000"/>
              </a:lnSpc>
              <a:spcBef>
                <a:spcPts val="0"/>
              </a:spcBef>
              <a:spcAft>
                <a:spcPts val="0"/>
              </a:spcAft>
              <a:buClrTx/>
              <a:buSzTx/>
              <a:buFontTx/>
              <a:buNone/>
              <a:tabLst/>
              <a:defRPr/>
            </a:pPr>
            <a:r>
              <a:rPr lang="en-US" sz="1100" dirty="0"/>
              <a:t>Hello families and staff! </a:t>
            </a:r>
          </a:p>
          <a:p>
            <a:r>
              <a:rPr lang="en-US" sz="1100" dirty="0"/>
              <a:t> </a:t>
            </a:r>
          </a:p>
          <a:p>
            <a:pPr marL="0" marR="0">
              <a:buNone/>
            </a:pPr>
            <a:r>
              <a:rPr lang="en-US" sz="1100" dirty="0">
                <a:effectLst/>
                <a:latin typeface="Aptos" panose="020B0004020202020204" pitchFamily="34" charset="0"/>
                <a:ea typeface="Aptos" panose="020B0004020202020204" pitchFamily="34" charset="0"/>
                <a:cs typeface="Aptos" panose="020B0004020202020204" pitchFamily="34" charset="0"/>
              </a:rPr>
              <a:t>February is a wonderful time to focus on generosity, especially as we celebrate Valentine’s Day. This is a reminder that kindness and caring matter every day. Generosity isn’t just about gifts; it’s about sharing kind words, offering help, and showing respect to others both in person and online. This month, students will be learning how generosity connects to digital citizenship, including being thoughtful with their words, making responsible choices online, and treating others with kindness in digital spaces. When we practice generosity, we help make our school and online communities safe, positive, and welcoming for everyone.</a:t>
            </a:r>
          </a:p>
          <a:p>
            <a:endParaRPr lang="en-US" sz="1100" dirty="0"/>
          </a:p>
          <a:p>
            <a:r>
              <a:rPr lang="en-US" sz="1100" dirty="0"/>
              <a:t>Mrs. Trevino</a:t>
            </a:r>
          </a:p>
          <a:p>
            <a:r>
              <a:rPr lang="en-US" sz="1100" dirty="0"/>
              <a:t> </a:t>
            </a:r>
          </a:p>
          <a:p>
            <a:r>
              <a:rPr lang="en-US" sz="1100" dirty="0"/>
              <a:t>Tip of the Month: </a:t>
            </a:r>
            <a:r>
              <a:rPr lang="en-US" sz="1100" dirty="0">
                <a:effectLst/>
                <a:latin typeface="Aptos" panose="020B0004020202020204" pitchFamily="34" charset="0"/>
                <a:ea typeface="Aptos" panose="020B0004020202020204" pitchFamily="34" charset="0"/>
                <a:cs typeface="Aptos" panose="020B0004020202020204" pitchFamily="34" charset="0"/>
              </a:rPr>
              <a:t>Encourage students to show generosity through kind actions and words at school, at home, and online. Remind them that being a good digital citizen means spreading kindness, including others, and thinking before posting or commenting. A little kindness can go a long way!</a:t>
            </a:r>
            <a:r>
              <a:rPr lang="en-US" sz="1100" dirty="0"/>
              <a:t> </a:t>
            </a:r>
          </a:p>
          <a:p>
            <a:endParaRPr lang="en-US" sz="1100" dirty="0"/>
          </a:p>
          <a:p>
            <a:r>
              <a:rPr lang="en-US" sz="1100" dirty="0"/>
              <a:t>Counseling Topics</a:t>
            </a:r>
          </a:p>
          <a:p>
            <a:r>
              <a:rPr lang="en-US" sz="1100" dirty="0"/>
              <a:t>Character Word of February: Generosity</a:t>
            </a:r>
          </a:p>
          <a:p>
            <a:r>
              <a:rPr lang="en-US" sz="1100" dirty="0"/>
              <a:t>February Lesson: Digital Citizenship</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uLnTx/>
              <a:uFillTx/>
              <a:latin typeface="Times New Roman"/>
              <a:ea typeface="Times New Roman"/>
            </a:endParaRPr>
          </a:p>
        </p:txBody>
      </p:sp>
      <p:pic>
        <p:nvPicPr>
          <p:cNvPr id="3" name="Picture 2" descr="A cartoon of a tiger wearing a jersey&#10;&#10;Description automatically generated">
            <a:extLst>
              <a:ext uri="{FF2B5EF4-FFF2-40B4-BE49-F238E27FC236}">
                <a16:creationId xmlns:a16="http://schemas.microsoft.com/office/drawing/2014/main" id="{FDD0CFFE-CB3C-4AEA-AA10-2989CBBCC4E8}"/>
              </a:ext>
            </a:extLst>
          </p:cNvPr>
          <p:cNvPicPr>
            <a:picLocks noChangeAspect="1"/>
          </p:cNvPicPr>
          <p:nvPr/>
        </p:nvPicPr>
        <p:blipFill rotWithShape="1">
          <a:blip r:embed="rId2">
            <a:extLst>
              <a:ext uri="{28A0092B-C50C-407E-A947-70E740481C1C}">
                <a14:useLocalDpi xmlns:a14="http://schemas.microsoft.com/office/drawing/2010/main" val="0"/>
              </a:ext>
            </a:extLst>
          </a:blip>
          <a:srcRect l="26446" t="23775" r="27562" b="37058"/>
          <a:stretch/>
        </p:blipFill>
        <p:spPr>
          <a:xfrm>
            <a:off x="853009" y="273958"/>
            <a:ext cx="858001" cy="1129327"/>
          </a:xfrm>
          <a:prstGeom prst="rect">
            <a:avLst/>
          </a:prstGeom>
        </p:spPr>
      </p:pic>
      <p:sp>
        <p:nvSpPr>
          <p:cNvPr id="4" name="TextBox 3">
            <a:extLst>
              <a:ext uri="{FF2B5EF4-FFF2-40B4-BE49-F238E27FC236}">
                <a16:creationId xmlns:a16="http://schemas.microsoft.com/office/drawing/2014/main" id="{E5889E7E-7940-4A5D-BB83-B75E4E62AD11}"/>
              </a:ext>
            </a:extLst>
          </p:cNvPr>
          <p:cNvSpPr txBox="1"/>
          <p:nvPr/>
        </p:nvSpPr>
        <p:spPr>
          <a:xfrm>
            <a:off x="2064401" y="273958"/>
            <a:ext cx="4059860" cy="92333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err="1">
                <a:ln>
                  <a:noFill/>
                </a:ln>
                <a:solidFill>
                  <a:prstClr val="black"/>
                </a:solidFill>
                <a:effectLst/>
                <a:uLnTx/>
                <a:uFillTx/>
                <a:latin typeface="Berlin Sans FB" panose="020E0602020502020306" pitchFamily="34" charset="0"/>
                <a:ea typeface="Calibri"/>
                <a:cs typeface="Times New Roman"/>
              </a:rPr>
              <a:t>Pawsitive</a:t>
            </a:r>
            <a:r>
              <a:rPr kumimoji="0" lang="en-US" sz="2000" b="0" i="0" u="none" strike="noStrike" kern="0" cap="none" spc="0" normalizeH="0" baseline="0" noProof="0" dirty="0">
                <a:ln>
                  <a:noFill/>
                </a:ln>
                <a:solidFill>
                  <a:prstClr val="black"/>
                </a:solidFill>
                <a:effectLst/>
                <a:uLnTx/>
                <a:uFillTx/>
                <a:latin typeface="Berlin Sans FB" panose="020E0602020502020306" pitchFamily="34" charset="0"/>
                <a:ea typeface="Calibri"/>
                <a:cs typeface="Times New Roman"/>
              </a:rPr>
              <a:t> Pathways</a:t>
            </a:r>
          </a:p>
          <a:p>
            <a:pPr marL="0" marR="0" lvl="0" indent="0" algn="ctr" defTabSz="914400" eaLnBrk="1" fontAlgn="auto" latinLnBrk="0" hangingPunct="1">
              <a:lnSpc>
                <a:spcPct val="100000"/>
              </a:lnSpc>
              <a:spcBef>
                <a:spcPts val="0"/>
              </a:spcBef>
              <a:spcAft>
                <a:spcPts val="0"/>
              </a:spcAft>
              <a:buClrTx/>
              <a:buSzTx/>
              <a:buFontTx/>
              <a:buNone/>
              <a:tabLst/>
              <a:defRPr/>
            </a:pPr>
            <a:r>
              <a:rPr lang="en-US" sz="1600" kern="0" dirty="0">
                <a:solidFill>
                  <a:prstClr val="black"/>
                </a:solidFill>
                <a:latin typeface="Berlin Sans FB" panose="020E0602020502020306" pitchFamily="34" charset="0"/>
                <a:ea typeface="Calibri"/>
                <a:cs typeface="Times New Roman"/>
              </a:rPr>
              <a:t>Counselor’s Corner</a:t>
            </a:r>
            <a:r>
              <a:rPr kumimoji="0" lang="en-US" sz="1600" b="0" i="0" u="none" strike="noStrike" kern="0" cap="none" spc="0" normalizeH="0" baseline="0" noProof="0" dirty="0">
                <a:ln>
                  <a:noFill/>
                </a:ln>
                <a:solidFill>
                  <a:prstClr val="black"/>
                </a:solidFill>
                <a:effectLst/>
                <a:uLnTx/>
                <a:uFillTx/>
                <a:latin typeface="Forte" panose="03060902040502070203" pitchFamily="66" charset="0"/>
                <a:ea typeface="Calibri"/>
                <a:cs typeface="Times New Roman"/>
              </a:rPr>
              <a:t>
</a:t>
            </a:r>
            <a:r>
              <a:rPr kumimoji="0" lang="en-US" b="0" i="0" u="none" strike="noStrike" kern="0" cap="none" spc="0" normalizeH="0" baseline="0" noProof="0" dirty="0">
                <a:ln>
                  <a:noFill/>
                </a:ln>
                <a:solidFill>
                  <a:prstClr val="black"/>
                </a:solidFill>
                <a:effectLst/>
                <a:uLnTx/>
                <a:uFillTx/>
                <a:latin typeface="Agency FB" panose="020B0503020202020204" pitchFamily="34" charset="0"/>
                <a:ea typeface="Calibri"/>
                <a:cs typeface="Times New Roman"/>
              </a:rPr>
              <a:t>Excellence Every Day, That’s the Wildcat Way!</a:t>
            </a:r>
            <a:endParaRPr kumimoji="0" lang="en-US" b="0" i="0" u="none" strike="noStrike" kern="0" cap="none" spc="0" normalizeH="0" baseline="0" noProof="0" dirty="0">
              <a:ln>
                <a:noFill/>
              </a:ln>
              <a:solidFill>
                <a:prstClr val="black"/>
              </a:solidFill>
              <a:effectLst/>
              <a:uLnTx/>
              <a:uFillTx/>
              <a:latin typeface="Agency FB" panose="020B0503020202020204" pitchFamily="34" charset="0"/>
            </a:endParaRPr>
          </a:p>
        </p:txBody>
      </p:sp>
      <p:sp>
        <p:nvSpPr>
          <p:cNvPr id="5" name="Text Box 10">
            <a:extLst>
              <a:ext uri="{FF2B5EF4-FFF2-40B4-BE49-F238E27FC236}">
                <a16:creationId xmlns:a16="http://schemas.microsoft.com/office/drawing/2014/main" id="{06A6F2EA-E98E-4496-8C3B-9EBB7CEE71DD}"/>
              </a:ext>
            </a:extLst>
          </p:cNvPr>
          <p:cNvSpPr txBox="1">
            <a:spLocks noChangeArrowheads="1"/>
          </p:cNvSpPr>
          <p:nvPr/>
        </p:nvSpPr>
        <p:spPr bwMode="auto">
          <a:xfrm>
            <a:off x="255155" y="5252178"/>
            <a:ext cx="2894999" cy="3646423"/>
          </a:xfrm>
          <a:prstGeom prst="rect">
            <a:avLst/>
          </a:prstGeom>
          <a:solidFill>
            <a:schemeClr val="bg1"/>
          </a:solidFill>
          <a:ln w="57150">
            <a:solidFill>
              <a:schemeClr val="tx1"/>
            </a:solidFill>
          </a:ln>
        </p:spPr>
        <p:txBody>
          <a:bodyPr rot="0" vert="horz" wrap="square" lIns="322729" tIns="215156" rIns="215156" bIns="53789" anchor="t" anchorCtr="0" upright="1">
            <a:noAutofit/>
          </a:bodyPr>
          <a:lstStyle/>
          <a:p>
            <a:pPr algn="ctr"/>
            <a:endParaRPr lang="en-US" sz="1400" dirty="0"/>
          </a:p>
          <a:p>
            <a:pPr algn="ctr"/>
            <a:endParaRPr lang="en-US" sz="1400" dirty="0"/>
          </a:p>
          <a:p>
            <a:endParaRPr lang="en-US" sz="800" dirty="0">
              <a:latin typeface="Times New Roman"/>
              <a:ea typeface="Times New Roman"/>
            </a:endParaRPr>
          </a:p>
          <a:p>
            <a:pPr algn="ctr" defTabSz="1075820"/>
            <a:r>
              <a:rPr lang="en-US" sz="1588" b="1" dirty="0">
                <a:solidFill>
                  <a:srgbClr val="1E1E1F"/>
                </a:solidFill>
                <a:latin typeface="Lato" panose="020F0502020204030203" pitchFamily="34" charset="0"/>
              </a:rPr>
              <a:t>					</a:t>
            </a:r>
          </a:p>
          <a:p>
            <a:pPr defTabSz="1075820"/>
            <a:endParaRPr lang="en-US" sz="1648" b="1" dirty="0">
              <a:solidFill>
                <a:srgbClr val="1E1E1F"/>
              </a:solidFill>
              <a:latin typeface="Lato" panose="020F0502020204030203" pitchFamily="34" charset="0"/>
            </a:endParaRPr>
          </a:p>
          <a:p>
            <a:pPr defTabSz="1075820"/>
            <a:endParaRPr lang="en-US" sz="1648" b="1" dirty="0">
              <a:solidFill>
                <a:srgbClr val="1E1E1F"/>
              </a:solidFill>
              <a:latin typeface="Lato" panose="020F0502020204030203" pitchFamily="34" charset="0"/>
            </a:endParaRPr>
          </a:p>
          <a:p>
            <a:pPr defTabSz="1075820"/>
            <a:endParaRPr lang="en-US" sz="1648" b="1" dirty="0">
              <a:solidFill>
                <a:srgbClr val="1E1E1F"/>
              </a:solidFill>
              <a:latin typeface="Lato" panose="020F0502020204030203" pitchFamily="34" charset="0"/>
            </a:endParaRPr>
          </a:p>
          <a:p>
            <a:pPr defTabSz="1075820"/>
            <a:endParaRPr lang="en-US" sz="1648" b="1" dirty="0">
              <a:solidFill>
                <a:srgbClr val="1E1E1F"/>
              </a:solidFill>
              <a:latin typeface="Lato" panose="020F0502020204030203" pitchFamily="34" charset="0"/>
            </a:endParaRPr>
          </a:p>
        </p:txBody>
      </p:sp>
      <p:pic>
        <p:nvPicPr>
          <p:cNvPr id="9" name="Picture 4" descr="Nurses Notes">
            <a:extLst>
              <a:ext uri="{FF2B5EF4-FFF2-40B4-BE49-F238E27FC236}">
                <a16:creationId xmlns:a16="http://schemas.microsoft.com/office/drawing/2014/main" id="{5453EAA0-A522-1670-02DE-5A32CCD4AF22}"/>
              </a:ext>
            </a:extLst>
          </p:cNvPr>
          <p:cNvPicPr>
            <a:picLocks noChangeAspect="1" noChangeArrowheads="1"/>
          </p:cNvPicPr>
          <p:nvPr/>
        </p:nvPicPr>
        <p:blipFill rotWithShape="1">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t="10794"/>
          <a:stretch/>
        </p:blipFill>
        <p:spPr bwMode="auto">
          <a:xfrm>
            <a:off x="78430" y="5295527"/>
            <a:ext cx="3265159" cy="723182"/>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a16="http://schemas.microsoft.com/office/drawing/2014/main" id="{5114847F-9B25-8A2E-EA14-E8C3D0509051}"/>
              </a:ext>
            </a:extLst>
          </p:cNvPr>
          <p:cNvSpPr txBox="1"/>
          <p:nvPr/>
        </p:nvSpPr>
        <p:spPr>
          <a:xfrm>
            <a:off x="494652" y="5951951"/>
            <a:ext cx="2386335" cy="2677656"/>
          </a:xfrm>
          <a:prstGeom prst="rect">
            <a:avLst/>
          </a:prstGeom>
          <a:noFill/>
        </p:spPr>
        <p:txBody>
          <a:bodyPr wrap="square">
            <a:spAutoFit/>
          </a:bodyPr>
          <a:lstStyle/>
          <a:p>
            <a:pPr algn="ctr"/>
            <a:r>
              <a:rPr lang="en-US" sz="1200" dirty="0">
                <a:solidFill>
                  <a:srgbClr val="000000"/>
                </a:solidFill>
                <a:latin typeface="Calibri"/>
                <a:ea typeface="Times New Roman"/>
                <a:cs typeface="Times New Roman"/>
              </a:rPr>
              <a:t>Please remember that if your child is sick, please keep them at home.  All children should be fever free or not vomiting for 24 hours </a:t>
            </a:r>
            <a:r>
              <a:rPr lang="en-US" sz="1200" i="1" dirty="0">
                <a:solidFill>
                  <a:srgbClr val="000000"/>
                </a:solidFill>
                <a:latin typeface="Calibri"/>
                <a:ea typeface="Times New Roman"/>
                <a:cs typeface="Times New Roman"/>
              </a:rPr>
              <a:t>without </a:t>
            </a:r>
            <a:r>
              <a:rPr lang="en-US" sz="1200" dirty="0">
                <a:solidFill>
                  <a:srgbClr val="000000"/>
                </a:solidFill>
                <a:latin typeface="Calibri"/>
                <a:ea typeface="Times New Roman"/>
                <a:cs typeface="Times New Roman"/>
              </a:rPr>
              <a:t>the use of medication before returning to school.</a:t>
            </a:r>
          </a:p>
          <a:p>
            <a:pPr algn="ctr"/>
            <a:br>
              <a:rPr lang="en-US" sz="1200" dirty="0">
                <a:solidFill>
                  <a:srgbClr val="000000"/>
                </a:solidFill>
                <a:latin typeface="Calibri"/>
                <a:ea typeface="Times New Roman"/>
                <a:cs typeface="Times New Roman"/>
              </a:rPr>
            </a:br>
            <a:r>
              <a:rPr lang="en-US" sz="1200" dirty="0">
                <a:solidFill>
                  <a:srgbClr val="000000"/>
                </a:solidFill>
                <a:latin typeface="Calibri"/>
                <a:ea typeface="Times New Roman"/>
                <a:cs typeface="Times New Roman"/>
              </a:rPr>
              <a:t>If you have any questions or concerns, </a:t>
            </a:r>
          </a:p>
          <a:p>
            <a:pPr algn="ctr"/>
            <a:r>
              <a:rPr lang="en-US" sz="1200" dirty="0">
                <a:solidFill>
                  <a:srgbClr val="000000"/>
                </a:solidFill>
                <a:latin typeface="Calibri"/>
                <a:ea typeface="Times New Roman"/>
                <a:cs typeface="Times New Roman"/>
              </a:rPr>
              <a:t> please contact </a:t>
            </a:r>
            <a:br>
              <a:rPr lang="en-US" sz="1200" dirty="0">
                <a:solidFill>
                  <a:srgbClr val="000000"/>
                </a:solidFill>
                <a:latin typeface="Calibri"/>
                <a:ea typeface="Times New Roman"/>
                <a:cs typeface="Times New Roman"/>
              </a:rPr>
            </a:br>
            <a:r>
              <a:rPr lang="en-US" sz="1200" dirty="0">
                <a:solidFill>
                  <a:srgbClr val="000000"/>
                </a:solidFill>
                <a:latin typeface="Calibri"/>
                <a:ea typeface="Times New Roman"/>
                <a:cs typeface="Times New Roman"/>
              </a:rPr>
              <a:t>Nurse Truedisha</a:t>
            </a:r>
          </a:p>
          <a:p>
            <a:pPr algn="ctr"/>
            <a:r>
              <a:rPr lang="en-US" sz="1200" dirty="0">
                <a:solidFill>
                  <a:srgbClr val="000000"/>
                </a:solidFill>
                <a:latin typeface="Calibri"/>
                <a:ea typeface="Times New Roman"/>
                <a:cs typeface="Times New Roman"/>
              </a:rPr>
              <a:t>770-606-5864</a:t>
            </a:r>
          </a:p>
          <a:p>
            <a:pPr algn="ctr"/>
            <a:r>
              <a:rPr lang="en-US" sz="1200" dirty="0">
                <a:solidFill>
                  <a:srgbClr val="000000"/>
                </a:solidFill>
                <a:latin typeface="Calibri"/>
                <a:ea typeface="Times New Roman"/>
                <a:cs typeface="Times New Roman"/>
              </a:rPr>
              <a:t> truedisha.knight@bartow.k12.ga.us</a:t>
            </a:r>
            <a:endParaRPr lang="en-US" sz="1200" dirty="0"/>
          </a:p>
        </p:txBody>
      </p:sp>
      <p:sp>
        <p:nvSpPr>
          <p:cNvPr id="6" name="Text Box 10">
            <a:extLst>
              <a:ext uri="{FF2B5EF4-FFF2-40B4-BE49-F238E27FC236}">
                <a16:creationId xmlns:a16="http://schemas.microsoft.com/office/drawing/2014/main" id="{B93EE5A0-4E85-340D-E3A0-1275D4491D0C}"/>
              </a:ext>
            </a:extLst>
          </p:cNvPr>
          <p:cNvSpPr txBox="1">
            <a:spLocks noChangeArrowheads="1"/>
          </p:cNvSpPr>
          <p:nvPr/>
        </p:nvSpPr>
        <p:spPr bwMode="auto">
          <a:xfrm>
            <a:off x="3294551" y="5252178"/>
            <a:ext cx="3305711" cy="3646424"/>
          </a:xfrm>
          <a:prstGeom prst="rect">
            <a:avLst/>
          </a:prstGeom>
          <a:solidFill>
            <a:schemeClr val="bg1"/>
          </a:solidFill>
          <a:ln w="57150">
            <a:solidFill>
              <a:schemeClr val="tx1"/>
            </a:solidFill>
          </a:ln>
        </p:spPr>
        <p:txBody>
          <a:bodyPr rot="0" vert="horz" wrap="square" lIns="322729" tIns="215156" rIns="215156" bIns="53789" anchor="t" anchorCtr="0" upright="1">
            <a:noAutofit/>
          </a:bodyPr>
          <a:lstStyle/>
          <a:p>
            <a:pPr algn="ctr"/>
            <a:endParaRPr lang="en-US" sz="1400" dirty="0"/>
          </a:p>
          <a:p>
            <a:pPr algn="ctr"/>
            <a:endParaRPr lang="en-US" sz="1400" dirty="0"/>
          </a:p>
          <a:p>
            <a:endParaRPr lang="en-US" sz="800" dirty="0">
              <a:latin typeface="Times New Roman"/>
              <a:ea typeface="Times New Roman"/>
            </a:endParaRPr>
          </a:p>
          <a:p>
            <a:pPr algn="ctr" defTabSz="1075820"/>
            <a:r>
              <a:rPr lang="en-US" sz="1588" b="1" dirty="0">
                <a:solidFill>
                  <a:srgbClr val="1E1E1F"/>
                </a:solidFill>
                <a:latin typeface="Lato" panose="020F0502020204030203" pitchFamily="34" charset="0"/>
              </a:rPr>
              <a:t>					</a:t>
            </a:r>
          </a:p>
          <a:p>
            <a:pPr defTabSz="1075820"/>
            <a:endParaRPr lang="en-US" sz="1648" b="1" dirty="0">
              <a:solidFill>
                <a:srgbClr val="1E1E1F"/>
              </a:solidFill>
              <a:latin typeface="Lato" panose="020F0502020204030203" pitchFamily="34" charset="0"/>
            </a:endParaRPr>
          </a:p>
          <a:p>
            <a:pPr defTabSz="1075820"/>
            <a:endParaRPr lang="en-US" sz="1648" b="1" dirty="0">
              <a:solidFill>
                <a:srgbClr val="1E1E1F"/>
              </a:solidFill>
              <a:latin typeface="Lato" panose="020F0502020204030203" pitchFamily="34" charset="0"/>
            </a:endParaRPr>
          </a:p>
          <a:p>
            <a:pPr defTabSz="1075820"/>
            <a:endParaRPr lang="en-US" sz="1648" b="1" dirty="0">
              <a:solidFill>
                <a:srgbClr val="1E1E1F"/>
              </a:solidFill>
              <a:latin typeface="Lato" panose="020F0502020204030203" pitchFamily="34" charset="0"/>
            </a:endParaRPr>
          </a:p>
          <a:p>
            <a:pPr defTabSz="1075820"/>
            <a:endParaRPr lang="en-US" sz="1648" b="1" dirty="0">
              <a:solidFill>
                <a:srgbClr val="1E1E1F"/>
              </a:solidFill>
              <a:latin typeface="Lato" panose="020F0502020204030203" pitchFamily="34" charset="0"/>
            </a:endParaRPr>
          </a:p>
        </p:txBody>
      </p:sp>
      <p:sp>
        <p:nvSpPr>
          <p:cNvPr id="8" name="TextBox 7">
            <a:extLst>
              <a:ext uri="{FF2B5EF4-FFF2-40B4-BE49-F238E27FC236}">
                <a16:creationId xmlns:a16="http://schemas.microsoft.com/office/drawing/2014/main" id="{96778CEC-BC28-CBD3-CB77-22F65093A3FA}"/>
              </a:ext>
            </a:extLst>
          </p:cNvPr>
          <p:cNvSpPr txBox="1"/>
          <p:nvPr/>
        </p:nvSpPr>
        <p:spPr>
          <a:xfrm>
            <a:off x="3852533" y="6012113"/>
            <a:ext cx="2189746" cy="1323439"/>
          </a:xfrm>
          <a:prstGeom prst="rect">
            <a:avLst/>
          </a:prstGeom>
          <a:noFill/>
        </p:spPr>
        <p:txBody>
          <a:bodyPr wrap="square">
            <a:spAutoFit/>
          </a:bodyPr>
          <a:lstStyle/>
          <a:p>
            <a:pPr algn="ctr"/>
            <a:r>
              <a:rPr lang="en-US" sz="800" b="1" dirty="0"/>
              <a:t>Out of Zone </a:t>
            </a:r>
            <a:r>
              <a:rPr lang="en-US" sz="800" dirty="0"/>
              <a:t>(You live in Bartow County school district) applications are </a:t>
            </a:r>
            <a:r>
              <a:rPr lang="en-US" sz="800" b="1" u="sng" dirty="0"/>
              <a:t>online only</a:t>
            </a:r>
            <a:r>
              <a:rPr lang="en-US" sz="800" dirty="0"/>
              <a:t>.</a:t>
            </a:r>
          </a:p>
          <a:p>
            <a:pPr algn="ctr"/>
            <a:r>
              <a:rPr lang="en-US" sz="800" dirty="0"/>
              <a:t> </a:t>
            </a:r>
          </a:p>
          <a:p>
            <a:pPr algn="ctr"/>
            <a:r>
              <a:rPr lang="en-US" sz="800" b="1" dirty="0"/>
              <a:t>Out of District </a:t>
            </a:r>
            <a:r>
              <a:rPr lang="en-US" sz="800" dirty="0"/>
              <a:t>(you live in Cartersville City or adjacent county)  applications can be </a:t>
            </a:r>
            <a:r>
              <a:rPr lang="en-US" sz="800" u="sng" dirty="0"/>
              <a:t>picked up at the school</a:t>
            </a:r>
            <a:r>
              <a:rPr lang="en-US" sz="800" dirty="0"/>
              <a:t>.</a:t>
            </a:r>
          </a:p>
          <a:p>
            <a:pPr algn="ctr"/>
            <a:endParaRPr lang="en-US" sz="800" dirty="0"/>
          </a:p>
          <a:p>
            <a:pPr algn="ctr"/>
            <a:r>
              <a:rPr lang="en-US" sz="800" b="1" dirty="0"/>
              <a:t>All applications must be submitted by 3:00pm on Friday, February 27th. </a:t>
            </a:r>
          </a:p>
          <a:p>
            <a:pPr algn="ctr"/>
            <a:r>
              <a:rPr lang="en-US" sz="800" b="1" dirty="0"/>
              <a:t>No exceptions!</a:t>
            </a:r>
          </a:p>
        </p:txBody>
      </p:sp>
      <p:sp>
        <p:nvSpPr>
          <p:cNvPr id="10" name="Rectangle 9">
            <a:extLst>
              <a:ext uri="{FF2B5EF4-FFF2-40B4-BE49-F238E27FC236}">
                <a16:creationId xmlns:a16="http://schemas.microsoft.com/office/drawing/2014/main" id="{CDA0DCA2-87C7-72A6-D8AD-7630825DEDE0}"/>
              </a:ext>
            </a:extLst>
          </p:cNvPr>
          <p:cNvSpPr/>
          <p:nvPr/>
        </p:nvSpPr>
        <p:spPr>
          <a:xfrm>
            <a:off x="3306169" y="5290231"/>
            <a:ext cx="3294093" cy="400110"/>
          </a:xfrm>
          <a:prstGeom prst="rect">
            <a:avLst/>
          </a:prstGeom>
          <a:noFill/>
        </p:spPr>
        <p:txBody>
          <a:bodyPr wrap="square" lIns="91440" tIns="45720" rIns="91440" bIns="45720">
            <a:spAutoFit/>
          </a:bodyPr>
          <a:lstStyle/>
          <a:p>
            <a:pPr algn="ctr"/>
            <a:r>
              <a:rPr lang="en-US" sz="2000" b="1" cap="none" spc="0" dirty="0">
                <a:ln w="22225">
                  <a:solidFill>
                    <a:schemeClr val="accent2"/>
                  </a:solidFill>
                  <a:prstDash val="solid"/>
                </a:ln>
                <a:solidFill>
                  <a:schemeClr val="accent2">
                    <a:lumMod val="40000"/>
                    <a:lumOff val="60000"/>
                  </a:schemeClr>
                </a:solidFill>
                <a:effectLst/>
                <a:latin typeface="Alasassy Caps" pitchFamily="2" charset="0"/>
              </a:rPr>
              <a:t>2026-2027 Registration Reminders</a:t>
            </a:r>
          </a:p>
        </p:txBody>
      </p:sp>
      <p:sp>
        <p:nvSpPr>
          <p:cNvPr id="11" name="Rectangle 10">
            <a:extLst>
              <a:ext uri="{FF2B5EF4-FFF2-40B4-BE49-F238E27FC236}">
                <a16:creationId xmlns:a16="http://schemas.microsoft.com/office/drawing/2014/main" id="{31F45C75-B181-7853-A4CC-608A54310ABC}"/>
              </a:ext>
            </a:extLst>
          </p:cNvPr>
          <p:cNvSpPr/>
          <p:nvPr/>
        </p:nvSpPr>
        <p:spPr>
          <a:xfrm>
            <a:off x="4479802" y="5786327"/>
            <a:ext cx="984245" cy="307777"/>
          </a:xfrm>
          <a:prstGeom prst="rect">
            <a:avLst/>
          </a:prstGeom>
          <a:noFill/>
        </p:spPr>
        <p:txBody>
          <a:bodyPr wrap="none" lIns="91440" tIns="45720" rIns="91440" bIns="45720">
            <a:spAutoFit/>
          </a:bodyPr>
          <a:lstStyle/>
          <a:p>
            <a:pPr algn="ctr"/>
            <a:r>
              <a:rPr lang="en-US" sz="1400" cap="none" spc="0" dirty="0">
                <a:ln w="22225">
                  <a:solidFill>
                    <a:schemeClr val="accent2"/>
                  </a:solidFill>
                  <a:prstDash val="solid"/>
                </a:ln>
                <a:solidFill>
                  <a:schemeClr val="accent2">
                    <a:lumMod val="40000"/>
                    <a:lumOff val="60000"/>
                  </a:schemeClr>
                </a:solidFill>
                <a:effectLst/>
                <a:latin typeface="Aptos" panose="020B0004020202020204" pitchFamily="34" charset="0"/>
                <a:cs typeface="Aldhabi" panose="020F0502020204030204" pitchFamily="2" charset="-78"/>
              </a:rPr>
              <a:t>OOZ/OOD</a:t>
            </a:r>
          </a:p>
        </p:txBody>
      </p:sp>
      <p:sp>
        <p:nvSpPr>
          <p:cNvPr id="12" name="TextBox 11">
            <a:extLst>
              <a:ext uri="{FF2B5EF4-FFF2-40B4-BE49-F238E27FC236}">
                <a16:creationId xmlns:a16="http://schemas.microsoft.com/office/drawing/2014/main" id="{3D51369A-25D4-CD3F-AC66-AA3DC34FE4D7}"/>
              </a:ext>
            </a:extLst>
          </p:cNvPr>
          <p:cNvSpPr txBox="1"/>
          <p:nvPr/>
        </p:nvSpPr>
        <p:spPr>
          <a:xfrm>
            <a:off x="4010082" y="5578728"/>
            <a:ext cx="1904424" cy="261610"/>
          </a:xfrm>
          <a:prstGeom prst="rect">
            <a:avLst/>
          </a:prstGeom>
          <a:noFill/>
        </p:spPr>
        <p:txBody>
          <a:bodyPr wrap="square">
            <a:spAutoFit/>
          </a:bodyPr>
          <a:lstStyle/>
          <a:p>
            <a:r>
              <a:rPr lang="en-US" sz="1100" dirty="0">
                <a:latin typeface="Abadi" panose="020B0604020104020204" pitchFamily="34" charset="0"/>
              </a:rPr>
              <a:t>February 2 - February 27th</a:t>
            </a:r>
          </a:p>
        </p:txBody>
      </p:sp>
      <p:sp>
        <p:nvSpPr>
          <p:cNvPr id="13" name="TextBox 12">
            <a:extLst>
              <a:ext uri="{FF2B5EF4-FFF2-40B4-BE49-F238E27FC236}">
                <a16:creationId xmlns:a16="http://schemas.microsoft.com/office/drawing/2014/main" id="{46CEC681-7BD0-57A9-40A5-5D5909BF8938}"/>
              </a:ext>
            </a:extLst>
          </p:cNvPr>
          <p:cNvSpPr txBox="1"/>
          <p:nvPr/>
        </p:nvSpPr>
        <p:spPr>
          <a:xfrm>
            <a:off x="3379567" y="7597827"/>
            <a:ext cx="1561487" cy="1200329"/>
          </a:xfrm>
          <a:prstGeom prst="rect">
            <a:avLst/>
          </a:prstGeom>
          <a:noFill/>
        </p:spPr>
        <p:txBody>
          <a:bodyPr wrap="square">
            <a:spAutoFit/>
          </a:bodyPr>
          <a:lstStyle/>
          <a:p>
            <a:pPr algn="ctr"/>
            <a:r>
              <a:rPr lang="en-US" sz="900" dirty="0"/>
              <a:t>February 9</a:t>
            </a:r>
            <a:r>
              <a:rPr lang="en-US" sz="900" baseline="30000" dirty="0"/>
              <a:t>th</a:t>
            </a:r>
            <a:r>
              <a:rPr lang="en-US" sz="900" dirty="0"/>
              <a:t> – February 12</a:t>
            </a:r>
            <a:r>
              <a:rPr lang="en-US" sz="900" baseline="30000" dirty="0"/>
              <a:t>th</a:t>
            </a:r>
            <a:r>
              <a:rPr lang="en-US" sz="900" dirty="0"/>
              <a:t> </a:t>
            </a:r>
          </a:p>
          <a:p>
            <a:pPr algn="ctr"/>
            <a:r>
              <a:rPr lang="en-US" sz="900" dirty="0"/>
              <a:t>8:30 - 2:00 pm Feb. 9th - 12th 8:30 - 12:00 p.m.   Feb. 13th</a:t>
            </a:r>
          </a:p>
          <a:p>
            <a:pPr algn="ctr"/>
            <a:r>
              <a:rPr lang="en-US" sz="900" dirty="0"/>
              <a:t>Please see the Bartow County webpage or the MRES Facebook page for items needed.</a:t>
            </a:r>
          </a:p>
        </p:txBody>
      </p:sp>
      <p:sp>
        <p:nvSpPr>
          <p:cNvPr id="14" name="TextBox 13">
            <a:extLst>
              <a:ext uri="{FF2B5EF4-FFF2-40B4-BE49-F238E27FC236}">
                <a16:creationId xmlns:a16="http://schemas.microsoft.com/office/drawing/2014/main" id="{15FE2776-A77A-78F2-1EC7-EA0E799E6B99}"/>
              </a:ext>
            </a:extLst>
          </p:cNvPr>
          <p:cNvSpPr txBox="1"/>
          <p:nvPr/>
        </p:nvSpPr>
        <p:spPr>
          <a:xfrm>
            <a:off x="4971925" y="7597827"/>
            <a:ext cx="1637968" cy="1338828"/>
          </a:xfrm>
          <a:prstGeom prst="rect">
            <a:avLst/>
          </a:prstGeom>
          <a:noFill/>
        </p:spPr>
        <p:txBody>
          <a:bodyPr wrap="square">
            <a:spAutoFit/>
          </a:bodyPr>
          <a:lstStyle/>
          <a:p>
            <a:pPr algn="ctr"/>
            <a:r>
              <a:rPr lang="en-US" sz="900" dirty="0"/>
              <a:t>Early Kindergarten Registration    </a:t>
            </a:r>
          </a:p>
          <a:p>
            <a:pPr algn="ctr"/>
            <a:r>
              <a:rPr lang="en-US" sz="900" dirty="0"/>
              <a:t>February 2</a:t>
            </a:r>
            <a:r>
              <a:rPr lang="en-US" sz="900" baseline="30000" dirty="0"/>
              <a:t>nd</a:t>
            </a:r>
            <a:r>
              <a:rPr lang="en-US" sz="900" dirty="0"/>
              <a:t> – February 27</a:t>
            </a:r>
            <a:r>
              <a:rPr lang="en-US" sz="900" baseline="30000" dirty="0"/>
              <a:t>th </a:t>
            </a:r>
            <a:r>
              <a:rPr lang="en-US" sz="900" b="1" dirty="0"/>
              <a:t>at Central Registration</a:t>
            </a:r>
            <a:r>
              <a:rPr lang="en-US" sz="900" dirty="0"/>
              <a:t>.</a:t>
            </a:r>
          </a:p>
          <a:p>
            <a:pPr algn="ctr"/>
            <a:r>
              <a:rPr lang="en-US" sz="900" dirty="0"/>
              <a:t>Please see Bartow county webpage or the MRES Facebook Page for information on items needed and times.</a:t>
            </a:r>
          </a:p>
        </p:txBody>
      </p:sp>
      <p:sp>
        <p:nvSpPr>
          <p:cNvPr id="15" name="Rectangle 14">
            <a:extLst>
              <a:ext uri="{FF2B5EF4-FFF2-40B4-BE49-F238E27FC236}">
                <a16:creationId xmlns:a16="http://schemas.microsoft.com/office/drawing/2014/main" id="{AB92BE46-BE3C-02D2-BEF6-56FE0F49BA8E}"/>
              </a:ext>
            </a:extLst>
          </p:cNvPr>
          <p:cNvSpPr/>
          <p:nvPr/>
        </p:nvSpPr>
        <p:spPr>
          <a:xfrm>
            <a:off x="3852533" y="7408103"/>
            <a:ext cx="514885" cy="261610"/>
          </a:xfrm>
          <a:prstGeom prst="rect">
            <a:avLst/>
          </a:prstGeom>
          <a:noFill/>
        </p:spPr>
        <p:txBody>
          <a:bodyPr wrap="none" lIns="91440" tIns="45720" rIns="91440" bIns="45720">
            <a:spAutoFit/>
          </a:bodyPr>
          <a:lstStyle/>
          <a:p>
            <a:pPr algn="ctr"/>
            <a:r>
              <a:rPr lang="en-US" sz="1100" cap="none" spc="0" dirty="0">
                <a:ln w="22225">
                  <a:solidFill>
                    <a:schemeClr val="accent2"/>
                  </a:solidFill>
                  <a:prstDash val="solid"/>
                </a:ln>
                <a:solidFill>
                  <a:schemeClr val="accent2">
                    <a:lumMod val="40000"/>
                    <a:lumOff val="60000"/>
                  </a:schemeClr>
                </a:solidFill>
                <a:effectLst/>
                <a:latin typeface="Aptos" panose="020B0004020202020204" pitchFamily="34" charset="0"/>
              </a:rPr>
              <a:t>Pre-K</a:t>
            </a:r>
          </a:p>
        </p:txBody>
      </p:sp>
      <p:sp>
        <p:nvSpPr>
          <p:cNvPr id="16" name="Rectangle 15">
            <a:extLst>
              <a:ext uri="{FF2B5EF4-FFF2-40B4-BE49-F238E27FC236}">
                <a16:creationId xmlns:a16="http://schemas.microsoft.com/office/drawing/2014/main" id="{F6401D27-1F3A-A322-CE54-E3A55D47ADE9}"/>
              </a:ext>
            </a:extLst>
          </p:cNvPr>
          <p:cNvSpPr/>
          <p:nvPr/>
        </p:nvSpPr>
        <p:spPr>
          <a:xfrm>
            <a:off x="5309047" y="7408103"/>
            <a:ext cx="963725" cy="261610"/>
          </a:xfrm>
          <a:prstGeom prst="rect">
            <a:avLst/>
          </a:prstGeom>
          <a:noFill/>
        </p:spPr>
        <p:txBody>
          <a:bodyPr wrap="none" lIns="91440" tIns="45720" rIns="91440" bIns="45720">
            <a:spAutoFit/>
          </a:bodyPr>
          <a:lstStyle/>
          <a:p>
            <a:pPr algn="ctr"/>
            <a:r>
              <a:rPr lang="en-US" sz="1100" cap="none" spc="0" dirty="0">
                <a:ln w="22225">
                  <a:solidFill>
                    <a:schemeClr val="accent2"/>
                  </a:solidFill>
                  <a:prstDash val="solid"/>
                </a:ln>
                <a:solidFill>
                  <a:schemeClr val="accent2">
                    <a:lumMod val="40000"/>
                    <a:lumOff val="60000"/>
                  </a:schemeClr>
                </a:solidFill>
                <a:effectLst/>
                <a:latin typeface="Aptos" panose="020B0004020202020204" pitchFamily="34" charset="0"/>
              </a:rPr>
              <a:t>Kindergarten</a:t>
            </a:r>
          </a:p>
        </p:txBody>
      </p:sp>
    </p:spTree>
    <p:extLst>
      <p:ext uri="{BB962C8B-B14F-4D97-AF65-F5344CB8AC3E}">
        <p14:creationId xmlns:p14="http://schemas.microsoft.com/office/powerpoint/2010/main" val="5686272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cavamh Community Corner">
            <a:extLst>
              <a:ext uri="{FF2B5EF4-FFF2-40B4-BE49-F238E27FC236}">
                <a16:creationId xmlns:a16="http://schemas.microsoft.com/office/drawing/2014/main" id="{1DB459C5-7042-4CAA-BB00-87D361103E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7230" y="4036978"/>
            <a:ext cx="1194179" cy="1086946"/>
          </a:xfrm>
          <a:prstGeom prst="rect">
            <a:avLst/>
          </a:prstGeom>
          <a:noFill/>
          <a:extLst>
            <a:ext uri="{909E8E84-426E-40DD-AFC4-6F175D3DCCD1}">
              <a14:hiddenFill xmlns:a14="http://schemas.microsoft.com/office/drawing/2010/main">
                <a:solidFill>
                  <a:srgbClr val="FFFFFF"/>
                </a:solidFill>
              </a14:hiddenFill>
            </a:ext>
          </a:extLst>
        </p:spPr>
      </p:pic>
      <p:sp>
        <p:nvSpPr>
          <p:cNvPr id="10" name="Text Box 10">
            <a:extLst>
              <a:ext uri="{FF2B5EF4-FFF2-40B4-BE49-F238E27FC236}">
                <a16:creationId xmlns:a16="http://schemas.microsoft.com/office/drawing/2014/main" id="{4F2B9848-ED08-4A75-AB3C-63AB44213291}"/>
              </a:ext>
            </a:extLst>
          </p:cNvPr>
          <p:cNvSpPr txBox="1">
            <a:spLocks noChangeArrowheads="1"/>
          </p:cNvSpPr>
          <p:nvPr/>
        </p:nvSpPr>
        <p:spPr bwMode="auto">
          <a:xfrm>
            <a:off x="300206" y="5212167"/>
            <a:ext cx="3266758" cy="3806419"/>
          </a:xfrm>
          <a:prstGeom prst="rect">
            <a:avLst/>
          </a:prstGeom>
          <a:solidFill>
            <a:sysClr val="window" lastClr="FFFFFF"/>
          </a:solidFill>
          <a:ln w="57150">
            <a:solidFill>
              <a:sysClr val="windowText" lastClr="000000"/>
            </a:solidFill>
          </a:ln>
        </p:spPr>
        <p:txBody>
          <a:bodyPr rot="0" vert="horz" wrap="square" lIns="91440" tIns="45720" rIns="91440" bIns="45720" anchor="t" anchorCtr="0" upright="1">
            <a:noAutofit/>
          </a:bodyPr>
          <a:lstStyle/>
          <a:p>
            <a:pPr algn="ctr"/>
            <a:r>
              <a:rPr lang="en-US" sz="1400" dirty="0"/>
              <a:t>Thank you to Farrell’s Frames and Design in Rome! They donated our new “Excellence Everyday, That’s the Wildcat Way” sign in the lobby. What a great reminder to have as we enter the building each day!</a:t>
            </a:r>
          </a:p>
          <a:p>
            <a:pPr algn="ctr"/>
            <a:endParaRPr lang="en-US" sz="1400" dirty="0"/>
          </a:p>
          <a:p>
            <a:pPr algn="ctr"/>
            <a:endParaRPr lang="en-US" sz="1400" dirty="0"/>
          </a:p>
          <a:p>
            <a:pPr algn="ctr"/>
            <a:endParaRPr lang="en-US" sz="1400" dirty="0"/>
          </a:p>
          <a:p>
            <a:pPr algn="ctr"/>
            <a:endParaRPr lang="en-US" sz="1400" dirty="0"/>
          </a:p>
          <a:p>
            <a:pPr algn="ctr"/>
            <a:endParaRPr lang="en-US" sz="1400" dirty="0"/>
          </a:p>
          <a:p>
            <a:pPr algn="ctr"/>
            <a:endParaRPr lang="en-US" sz="1400" dirty="0"/>
          </a:p>
          <a:p>
            <a:pPr algn="ctr"/>
            <a:r>
              <a:rPr lang="en-US" sz="1400" dirty="0"/>
              <a:t>Thank you ATCO Baptist Church for providing biscuits for our staff breakfast. </a:t>
            </a:r>
            <a:br>
              <a:rPr lang="en-US" sz="1100" dirty="0"/>
            </a:br>
            <a:br>
              <a:rPr lang="en-US" sz="1100" dirty="0"/>
            </a:br>
            <a:endParaRPr lang="en-US" sz="1400" kern="0" dirty="0">
              <a:solidFill>
                <a:prstClr val="black"/>
              </a:solidFill>
              <a:latin typeface="Trebuchet MS" panose="020B0603020202020204" pitchFamily="34" charset="0"/>
              <a:ea typeface="Times New Roman"/>
            </a:endParaRPr>
          </a:p>
          <a:p>
            <a:pPr algn="ctr" defTabSz="914400">
              <a:defRPr/>
            </a:pPr>
            <a:endParaRPr lang="en-US" sz="1400" kern="0" dirty="0">
              <a:solidFill>
                <a:prstClr val="black"/>
              </a:solidFill>
              <a:latin typeface="Trebuchet MS" panose="020B0603020202020204" pitchFamily="34" charset="0"/>
              <a:ea typeface="Times New Roman"/>
            </a:endParaRPr>
          </a:p>
          <a:p>
            <a:pPr algn="ctr" defTabSz="914400">
              <a:defRPr/>
            </a:pPr>
            <a:endParaRPr lang="en-US" sz="1400" kern="0" dirty="0">
              <a:solidFill>
                <a:prstClr val="black"/>
              </a:solidFill>
              <a:latin typeface="Trebuchet MS" panose="020B0603020202020204" pitchFamily="34" charset="0"/>
              <a:ea typeface="Times New Roman"/>
            </a:endParaRPr>
          </a:p>
          <a:p>
            <a:pPr algn="ctr" defTabSz="914400">
              <a:defRPr/>
            </a:pPr>
            <a:endParaRPr lang="en-US" sz="1400" kern="0" dirty="0">
              <a:solidFill>
                <a:prstClr val="black"/>
              </a:solidFill>
              <a:latin typeface="Trebuchet MS" panose="020B0603020202020204" pitchFamily="34" charset="0"/>
              <a:ea typeface="Times New Roman"/>
            </a:endParaRPr>
          </a:p>
          <a:p>
            <a:pPr algn="ctr" defTabSz="914400">
              <a:defRPr/>
            </a:pPr>
            <a:endParaRPr lang="en-US" sz="1400" kern="0" dirty="0">
              <a:solidFill>
                <a:prstClr val="black"/>
              </a:solidFill>
              <a:latin typeface="Trebuchet MS" panose="020B0603020202020204" pitchFamily="34" charset="0"/>
              <a:ea typeface="Times New Roman"/>
            </a:endParaRPr>
          </a:p>
          <a:p>
            <a:pPr marL="0" marR="0" lvl="0" indent="0" algn="ctr" defTabSz="914400" eaLnBrk="1" fontAlgn="auto" latinLnBrk="0" hangingPunct="1">
              <a:lnSpc>
                <a:spcPct val="100000"/>
              </a:lnSpc>
              <a:spcBef>
                <a:spcPts val="0"/>
              </a:spcBef>
              <a:spcAft>
                <a:spcPts val="0"/>
              </a:spcAft>
              <a:buClrTx/>
              <a:buSzTx/>
              <a:buFontTx/>
              <a:buNone/>
              <a:tabLst/>
              <a:defRPr/>
            </a:pPr>
            <a:endParaRPr lang="en-US" sz="1400" kern="0" dirty="0">
              <a:solidFill>
                <a:prstClr val="black"/>
              </a:solidFill>
              <a:latin typeface="Trebuchet MS" panose="020B0603020202020204" pitchFamily="34" charset="0"/>
              <a:ea typeface="Times New Roman"/>
            </a:endParaRPr>
          </a:p>
          <a:p>
            <a:pPr marL="0" marR="0" lvl="0" indent="0" algn="ctr" defTabSz="914400" eaLnBrk="1" fontAlgn="auto" latinLnBrk="0" hangingPunct="1">
              <a:lnSpc>
                <a:spcPct val="100000"/>
              </a:lnSpc>
              <a:spcBef>
                <a:spcPts val="0"/>
              </a:spcBef>
              <a:spcAft>
                <a:spcPts val="0"/>
              </a:spcAft>
              <a:buClrTx/>
              <a:buSzTx/>
              <a:buFontTx/>
              <a:buNone/>
              <a:tabLst/>
              <a:defRPr/>
            </a:pPr>
            <a:endParaRPr lang="en-US" sz="1400" kern="0" dirty="0">
              <a:solidFill>
                <a:prstClr val="black"/>
              </a:solidFill>
              <a:latin typeface="Trebuchet MS" panose="020B0603020202020204" pitchFamily="34" charset="0"/>
              <a:ea typeface="Times New Roman"/>
            </a:endParaRPr>
          </a:p>
          <a:p>
            <a:pPr marL="0" marR="0" lvl="0" indent="0" algn="ctr" defTabSz="914400" eaLnBrk="1" fontAlgn="auto" latinLnBrk="0" hangingPunct="1">
              <a:lnSpc>
                <a:spcPct val="100000"/>
              </a:lnSpc>
              <a:spcBef>
                <a:spcPts val="0"/>
              </a:spcBef>
              <a:spcAft>
                <a:spcPts val="0"/>
              </a:spcAft>
              <a:buClrTx/>
              <a:buSzTx/>
              <a:buFontTx/>
              <a:buNone/>
              <a:tabLst/>
              <a:defRPr/>
            </a:pPr>
            <a:endParaRPr lang="en-US" sz="1400" kern="0" dirty="0">
              <a:solidFill>
                <a:prstClr val="black"/>
              </a:solidFill>
              <a:latin typeface="Trebuchet MS" panose="020B0603020202020204" pitchFamily="34" charset="0"/>
              <a:ea typeface="Times New Roman"/>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prstClr val="black"/>
              </a:solidFill>
              <a:effectLst/>
              <a:uLnTx/>
              <a:uFillTx/>
              <a:latin typeface="Trebuchet MS" panose="020B0603020202020204" pitchFamily="34" charset="0"/>
              <a:ea typeface="Times New Roman"/>
            </a:endParaRPr>
          </a:p>
        </p:txBody>
      </p:sp>
      <p:sp>
        <p:nvSpPr>
          <p:cNvPr id="16" name="Text Box 2">
            <a:extLst>
              <a:ext uri="{FF2B5EF4-FFF2-40B4-BE49-F238E27FC236}">
                <a16:creationId xmlns:a16="http://schemas.microsoft.com/office/drawing/2014/main" id="{654DF91B-BBBA-473F-B8DD-070AEF65884C}"/>
              </a:ext>
            </a:extLst>
          </p:cNvPr>
          <p:cNvSpPr txBox="1">
            <a:spLocks noChangeArrowheads="1"/>
          </p:cNvSpPr>
          <p:nvPr/>
        </p:nvSpPr>
        <p:spPr bwMode="auto">
          <a:xfrm>
            <a:off x="1058848" y="160647"/>
            <a:ext cx="1730217" cy="361033"/>
          </a:xfrm>
          <a:prstGeom prst="rect">
            <a:avLst/>
          </a:prstGeom>
          <a:solidFill>
            <a:schemeClr val="bg1"/>
          </a:solidFill>
          <a:ln w="57150">
            <a:solidFill>
              <a:schemeClr val="tx1"/>
            </a:solidFill>
          </a:ln>
        </p:spPr>
        <p:txBody>
          <a:bodyPr rot="0" vert="horz" wrap="square" lIns="91440" tIns="45720" rIns="91440" bIns="45720" anchor="t" anchorCtr="0" upright="1">
            <a:noAutofit/>
          </a:bodyPr>
          <a:lstStyle/>
          <a:p>
            <a:pPr marL="0" marR="0" algn="ctr">
              <a:spcBef>
                <a:spcPts val="0"/>
              </a:spcBef>
              <a:spcAft>
                <a:spcPts val="0"/>
              </a:spcAft>
            </a:pPr>
            <a:r>
              <a:rPr lang="en-US" sz="2000" b="1" dirty="0">
                <a:ln w="9525" cap="flat" cmpd="sng" algn="ctr">
                  <a:solidFill>
                    <a:srgbClr val="BFBFBF">
                      <a:alpha val="50000"/>
                    </a:srgbClr>
                  </a:solidFill>
                  <a:prstDash val="solid"/>
                  <a:round/>
                </a:ln>
                <a:solidFill>
                  <a:srgbClr val="000000"/>
                </a:solidFill>
                <a:effectLst>
                  <a:outerShdw dist="25400" dir="2700000" sx="0" sy="0">
                    <a:srgbClr val="000000">
                      <a:alpha val="50000"/>
                    </a:srgbClr>
                  </a:outerShdw>
                </a:effectLst>
                <a:latin typeface="Dreaming Outloud Pro" panose="03050502040302030504" pitchFamily="66" charset="0"/>
                <a:ea typeface="Times New Roman"/>
                <a:cs typeface="Dreaming Outloud Pro" panose="03050502040302030504" pitchFamily="66" charset="0"/>
              </a:rPr>
              <a:t>Wildcat Wins!</a:t>
            </a:r>
          </a:p>
        </p:txBody>
      </p:sp>
      <p:sp>
        <p:nvSpPr>
          <p:cNvPr id="17" name="Text Box 10">
            <a:extLst>
              <a:ext uri="{FF2B5EF4-FFF2-40B4-BE49-F238E27FC236}">
                <a16:creationId xmlns:a16="http://schemas.microsoft.com/office/drawing/2014/main" id="{DFA70076-F640-45D1-A8F3-4C3345182215}"/>
              </a:ext>
            </a:extLst>
          </p:cNvPr>
          <p:cNvSpPr txBox="1">
            <a:spLocks noChangeArrowheads="1"/>
          </p:cNvSpPr>
          <p:nvPr/>
        </p:nvSpPr>
        <p:spPr bwMode="auto">
          <a:xfrm>
            <a:off x="300206" y="603906"/>
            <a:ext cx="3266758" cy="3363160"/>
          </a:xfrm>
          <a:prstGeom prst="rect">
            <a:avLst/>
          </a:prstGeom>
          <a:solidFill>
            <a:sysClr val="window" lastClr="FFFFFF"/>
          </a:solidFill>
          <a:ln w="57150">
            <a:solidFill>
              <a:sysClr val="windowText" lastClr="000000"/>
            </a:solidFill>
          </a:ln>
        </p:spPr>
        <p:txBody>
          <a:bodyPr rot="0" vert="horz" wrap="square" lIns="91440" tIns="45720" rIns="91440" bIns="45720" anchor="t" anchorCtr="0" upright="1">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en-US" sz="1400" kern="0" dirty="0">
              <a:solidFill>
                <a:prstClr val="black"/>
              </a:solidFill>
              <a:latin typeface="Trebuchet MS" panose="020B0603020202020204" pitchFamily="34" charset="0"/>
              <a:ea typeface="Times New Roman"/>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prstClr val="black"/>
              </a:solidFill>
              <a:effectLst/>
              <a:uLnTx/>
              <a:uFillTx/>
              <a:latin typeface="Trebuchet MS" panose="020B0603020202020204" pitchFamily="34" charset="0"/>
              <a:ea typeface="Times New Roman"/>
            </a:endParaRPr>
          </a:p>
        </p:txBody>
      </p:sp>
      <p:pic>
        <p:nvPicPr>
          <p:cNvPr id="18" name="Picture 4" descr="Clip Art Dog Paw - Cliparts.co">
            <a:extLst>
              <a:ext uri="{FF2B5EF4-FFF2-40B4-BE49-F238E27FC236}">
                <a16:creationId xmlns:a16="http://schemas.microsoft.com/office/drawing/2014/main" id="{3FB8F6B0-3838-4839-91D5-E59967D2CF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189918">
            <a:off x="3280288" y="278416"/>
            <a:ext cx="573354" cy="562736"/>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4" descr="Clip Art Dog Paw - Cliparts.co">
            <a:extLst>
              <a:ext uri="{FF2B5EF4-FFF2-40B4-BE49-F238E27FC236}">
                <a16:creationId xmlns:a16="http://schemas.microsoft.com/office/drawing/2014/main" id="{83BE353B-50C5-4782-B900-54802C014F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379470">
            <a:off x="13529" y="341184"/>
            <a:ext cx="573354" cy="562736"/>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Clip Art Dog Paw - Cliparts.co">
            <a:extLst>
              <a:ext uri="{FF2B5EF4-FFF2-40B4-BE49-F238E27FC236}">
                <a16:creationId xmlns:a16="http://schemas.microsoft.com/office/drawing/2014/main" id="{98E5A91F-4B8F-4AD8-B98B-AA2A2AFDAC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066757">
            <a:off x="13529" y="3640247"/>
            <a:ext cx="573354" cy="562736"/>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descr="Clip Art Dog Paw - Cliparts.co">
            <a:extLst>
              <a:ext uri="{FF2B5EF4-FFF2-40B4-BE49-F238E27FC236}">
                <a16:creationId xmlns:a16="http://schemas.microsoft.com/office/drawing/2014/main" id="{4793DA89-68F1-4C3F-910A-BA335E57C1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189918">
            <a:off x="3379848" y="3606621"/>
            <a:ext cx="573354" cy="562736"/>
          </a:xfrm>
          <a:prstGeom prst="rect">
            <a:avLst/>
          </a:prstGeom>
          <a:noFill/>
          <a:extLst>
            <a:ext uri="{909E8E84-426E-40DD-AFC4-6F175D3DCCD1}">
              <a14:hiddenFill xmlns:a14="http://schemas.microsoft.com/office/drawing/2010/main">
                <a:solidFill>
                  <a:srgbClr val="FFFFFF"/>
                </a:solidFill>
              </a14:hiddenFill>
            </a:ext>
          </a:extLst>
        </p:spPr>
      </p:pic>
      <p:sp>
        <p:nvSpPr>
          <p:cNvPr id="22" name="Text Box 6">
            <a:extLst>
              <a:ext uri="{FF2B5EF4-FFF2-40B4-BE49-F238E27FC236}">
                <a16:creationId xmlns:a16="http://schemas.microsoft.com/office/drawing/2014/main" id="{2AE246E5-51A5-441D-B5F2-081C3562BE0D}"/>
              </a:ext>
            </a:extLst>
          </p:cNvPr>
          <p:cNvSpPr txBox="1">
            <a:spLocks noChangeArrowheads="1"/>
          </p:cNvSpPr>
          <p:nvPr/>
        </p:nvSpPr>
        <p:spPr bwMode="auto">
          <a:xfrm>
            <a:off x="4111306" y="160647"/>
            <a:ext cx="2470552" cy="4843153"/>
          </a:xfrm>
          <a:prstGeom prst="rect">
            <a:avLst/>
          </a:prstGeom>
          <a:solidFill>
            <a:schemeClr val="bg1"/>
          </a:solidFill>
          <a:ln w="57150">
            <a:solidFill>
              <a:schemeClr val="tx1"/>
            </a:solidFill>
          </a:ln>
        </p:spPr>
        <p:txBody>
          <a:bodyPr rot="0" vert="horz" wrap="square" lIns="91440" tIns="45720" rIns="91440" bIns="45720" anchor="t" anchorCtr="0" upright="1">
            <a:noAutofit/>
          </a:bodyPr>
          <a:lstStyle/>
          <a:p>
            <a:pPr marL="0" marR="0" algn="ctr">
              <a:lnSpc>
                <a:spcPct val="115000"/>
              </a:lnSpc>
              <a:spcBef>
                <a:spcPts val="0"/>
              </a:spcBef>
              <a:spcAft>
                <a:spcPts val="0"/>
              </a:spcAft>
            </a:pPr>
            <a:r>
              <a:rPr lang="en-US" sz="1600" u="sng" dirty="0">
                <a:solidFill>
                  <a:srgbClr val="000000"/>
                </a:solidFill>
                <a:effectLst/>
                <a:latin typeface="Congenial Black" panose="02000503040000020004" pitchFamily="2" charset="0"/>
                <a:ea typeface="Calibri" panose="020F0502020204030204" pitchFamily="34" charset="0"/>
                <a:cs typeface="Poppins" panose="00000500000000000000" pitchFamily="2" charset="0"/>
              </a:rPr>
              <a:t>Teacher Feature</a:t>
            </a:r>
          </a:p>
          <a:p>
            <a:pPr marL="0" marR="0" algn="ctr">
              <a:lnSpc>
                <a:spcPct val="115000"/>
              </a:lnSpc>
              <a:spcBef>
                <a:spcPts val="0"/>
              </a:spcBef>
              <a:spcAft>
                <a:spcPts val="0"/>
              </a:spcAft>
            </a:pPr>
            <a:r>
              <a:rPr lang="en-US" b="1" dirty="0">
                <a:latin typeface="Arial" panose="020B0604020202020204" pitchFamily="34" charset="0"/>
              </a:rPr>
              <a:t>Ashley May</a:t>
            </a:r>
          </a:p>
          <a:p>
            <a:pPr marL="0" marR="0" algn="ctr">
              <a:lnSpc>
                <a:spcPct val="115000"/>
              </a:lnSpc>
              <a:spcBef>
                <a:spcPts val="0"/>
              </a:spcBef>
              <a:spcAft>
                <a:spcPts val="0"/>
              </a:spcAft>
            </a:pPr>
            <a:r>
              <a:rPr lang="en-US" dirty="0">
                <a:latin typeface="Arial" panose="020B0604020202020204" pitchFamily="34" charset="0"/>
              </a:rPr>
              <a:t>4</a:t>
            </a:r>
            <a:r>
              <a:rPr lang="en-US" baseline="30000" dirty="0">
                <a:latin typeface="Arial" panose="020B0604020202020204" pitchFamily="34" charset="0"/>
              </a:rPr>
              <a:t>th </a:t>
            </a:r>
            <a:r>
              <a:rPr lang="en-US" dirty="0">
                <a:latin typeface="Arial" panose="020B0604020202020204" pitchFamily="34" charset="0"/>
              </a:rPr>
              <a:t>Grade</a:t>
            </a:r>
          </a:p>
          <a:p>
            <a:pPr algn="ctr">
              <a:lnSpc>
                <a:spcPct val="115000"/>
              </a:lnSpc>
            </a:pPr>
            <a:endParaRPr lang="en-US" sz="1400" dirty="0">
              <a:latin typeface="Arial" panose="020B0604020202020204" pitchFamily="34" charset="0"/>
            </a:endParaRPr>
          </a:p>
          <a:p>
            <a:pPr algn="ctr">
              <a:lnSpc>
                <a:spcPct val="115000"/>
              </a:lnSpc>
            </a:pPr>
            <a:endParaRPr lang="en-US" sz="1400" dirty="0">
              <a:latin typeface="Arial" panose="020B0604020202020204" pitchFamily="34" charset="0"/>
            </a:endParaRPr>
          </a:p>
          <a:p>
            <a:pPr algn="ctr">
              <a:lnSpc>
                <a:spcPct val="115000"/>
              </a:lnSpc>
            </a:pPr>
            <a:endParaRPr lang="en-US" sz="1400" dirty="0">
              <a:latin typeface="Arial" panose="020B0604020202020204" pitchFamily="34" charset="0"/>
            </a:endParaRPr>
          </a:p>
          <a:p>
            <a:pPr algn="ctr">
              <a:lnSpc>
                <a:spcPct val="115000"/>
              </a:lnSpc>
            </a:pPr>
            <a:endParaRPr lang="en-US" sz="1400" dirty="0">
              <a:latin typeface="Arial" panose="020B0604020202020204" pitchFamily="34" charset="0"/>
            </a:endParaRPr>
          </a:p>
          <a:p>
            <a:pPr algn="ctr">
              <a:lnSpc>
                <a:spcPct val="115000"/>
              </a:lnSpc>
            </a:pPr>
            <a:endParaRPr lang="en-US" sz="1400" dirty="0">
              <a:latin typeface="Arial" panose="020B0604020202020204" pitchFamily="34" charset="0"/>
            </a:endParaRPr>
          </a:p>
          <a:p>
            <a:pPr algn="ctr">
              <a:lnSpc>
                <a:spcPct val="115000"/>
              </a:lnSpc>
            </a:pPr>
            <a:r>
              <a:rPr lang="en-US" sz="1200" b="1" dirty="0">
                <a:latin typeface="Arial" panose="020B0604020202020204" pitchFamily="34" charset="0"/>
              </a:rPr>
              <a:t>Years Teaching</a:t>
            </a:r>
            <a:r>
              <a:rPr lang="en-US" sz="1200" dirty="0">
                <a:latin typeface="Arial" panose="020B0604020202020204" pitchFamily="34" charset="0"/>
              </a:rPr>
              <a:t>: 8 years</a:t>
            </a:r>
          </a:p>
          <a:p>
            <a:pPr algn="ctr">
              <a:lnSpc>
                <a:spcPct val="115000"/>
              </a:lnSpc>
            </a:pPr>
            <a:endParaRPr lang="en-US" sz="1200" dirty="0">
              <a:latin typeface="Arial" panose="020B0604020202020204" pitchFamily="34" charset="0"/>
            </a:endParaRPr>
          </a:p>
          <a:p>
            <a:pPr algn="ctr">
              <a:lnSpc>
                <a:spcPct val="115000"/>
              </a:lnSpc>
            </a:pPr>
            <a:r>
              <a:rPr lang="en-US" sz="1200" b="1" dirty="0">
                <a:latin typeface="Arial" panose="020B0604020202020204" pitchFamily="34" charset="0"/>
              </a:rPr>
              <a:t>Favorite Hobby</a:t>
            </a:r>
            <a:r>
              <a:rPr lang="en-US" sz="1200" dirty="0">
                <a:latin typeface="Arial" panose="020B0604020202020204" pitchFamily="34" charset="0"/>
              </a:rPr>
              <a:t>: Hanging out with my daughter, Memphis. She is so fun, no matter what we are doing!</a:t>
            </a:r>
          </a:p>
          <a:p>
            <a:pPr algn="ctr">
              <a:lnSpc>
                <a:spcPct val="115000"/>
              </a:lnSpc>
            </a:pPr>
            <a:endParaRPr lang="en-US" sz="1200" dirty="0">
              <a:latin typeface="Arial" panose="020B0604020202020204" pitchFamily="34" charset="0"/>
            </a:endParaRPr>
          </a:p>
          <a:p>
            <a:pPr algn="ctr">
              <a:lnSpc>
                <a:spcPct val="115000"/>
              </a:lnSpc>
            </a:pPr>
            <a:r>
              <a:rPr lang="en-US" sz="1200" b="1" dirty="0">
                <a:latin typeface="Arial" panose="020B0604020202020204" pitchFamily="34" charset="0"/>
              </a:rPr>
              <a:t>Favorite Subject when in Elementary school</a:t>
            </a:r>
            <a:r>
              <a:rPr lang="en-US" sz="1200" dirty="0">
                <a:latin typeface="Arial" panose="020B0604020202020204" pitchFamily="34" charset="0"/>
              </a:rPr>
              <a:t>: Reading</a:t>
            </a:r>
          </a:p>
          <a:p>
            <a:pPr algn="ctr">
              <a:lnSpc>
                <a:spcPct val="115000"/>
              </a:lnSpc>
            </a:pPr>
            <a:endParaRPr lang="en-US" sz="1200" dirty="0">
              <a:latin typeface="Arial" panose="020B0604020202020204" pitchFamily="34" charset="0"/>
            </a:endParaRPr>
          </a:p>
          <a:p>
            <a:pPr algn="ctr">
              <a:lnSpc>
                <a:spcPct val="115000"/>
              </a:lnSpc>
            </a:pPr>
            <a:r>
              <a:rPr lang="en-US" sz="1200" b="1" dirty="0">
                <a:latin typeface="Arial" panose="020B0604020202020204" pitchFamily="34" charset="0"/>
              </a:rPr>
              <a:t>Fun Fact</a:t>
            </a:r>
            <a:r>
              <a:rPr lang="en-US" sz="1200" dirty="0">
                <a:latin typeface="Arial" panose="020B0604020202020204" pitchFamily="34" charset="0"/>
              </a:rPr>
              <a:t>: I was born on 2/25 at 2:25pm! </a:t>
            </a:r>
            <a:r>
              <a:rPr lang="en-US" sz="1200" dirty="0">
                <a:latin typeface="Arial" panose="020B0604020202020204" pitchFamily="34" charset="0"/>
                <a:sym typeface="Wingdings" panose="05000000000000000000" pitchFamily="2" charset="2"/>
              </a:rPr>
              <a:t></a:t>
            </a: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p:txBody>
      </p:sp>
      <p:sp>
        <p:nvSpPr>
          <p:cNvPr id="23" name="Text Box 6">
            <a:extLst>
              <a:ext uri="{FF2B5EF4-FFF2-40B4-BE49-F238E27FC236}">
                <a16:creationId xmlns:a16="http://schemas.microsoft.com/office/drawing/2014/main" id="{D66F718C-452B-4F77-B0C0-91B55AF57647}"/>
              </a:ext>
            </a:extLst>
          </p:cNvPr>
          <p:cNvSpPr txBox="1">
            <a:spLocks noChangeArrowheads="1"/>
          </p:cNvSpPr>
          <p:nvPr/>
        </p:nvSpPr>
        <p:spPr bwMode="auto">
          <a:xfrm>
            <a:off x="3799881" y="5212714"/>
            <a:ext cx="2915333" cy="3743850"/>
          </a:xfrm>
          <a:prstGeom prst="rect">
            <a:avLst/>
          </a:prstGeom>
          <a:solidFill>
            <a:schemeClr val="bg1"/>
          </a:solidFill>
          <a:ln w="57150">
            <a:solidFill>
              <a:schemeClr val="tx1"/>
            </a:solidFill>
          </a:ln>
        </p:spPr>
        <p:txBody>
          <a:bodyPr rot="0" vert="horz" wrap="square" lIns="91440" tIns="45720" rIns="91440" bIns="45720" anchor="t" anchorCtr="0" upright="1">
            <a:noAutofit/>
          </a:bodyPr>
          <a:lstStyle/>
          <a:p>
            <a:endParaRPr lang="en-US" sz="1400" dirty="0">
              <a:solidFill>
                <a:srgbClr val="000000"/>
              </a:solidFill>
              <a:latin typeface="Comic Sans MS"/>
              <a:ea typeface="Times New Roman"/>
            </a:endParaRPr>
          </a:p>
          <a:p>
            <a:endParaRPr lang="en-US" sz="1200" dirty="0">
              <a:solidFill>
                <a:srgbClr val="000000"/>
              </a:solidFill>
              <a:latin typeface="Comic Sans MS"/>
              <a:ea typeface="Times New Roman"/>
            </a:endParaRPr>
          </a:p>
          <a:p>
            <a:endParaRPr lang="en-US" sz="1400" dirty="0">
              <a:solidFill>
                <a:srgbClr val="000000"/>
              </a:solidFill>
              <a:latin typeface="Comic Sans MS"/>
              <a:ea typeface="Times New Roman"/>
            </a:endParaRPr>
          </a:p>
          <a:p>
            <a:endParaRPr lang="en-US" sz="1400" dirty="0">
              <a:solidFill>
                <a:srgbClr val="000000"/>
              </a:solidFill>
              <a:latin typeface="Comic Sans MS"/>
              <a:ea typeface="Times New Roman"/>
            </a:endParaRPr>
          </a:p>
          <a:p>
            <a:endParaRPr lang="en-US" b="1" dirty="0">
              <a:solidFill>
                <a:srgbClr val="000000"/>
              </a:solidFill>
              <a:latin typeface="Century Gothic"/>
              <a:ea typeface="Times New Roman"/>
            </a:endParaRPr>
          </a:p>
          <a:p>
            <a:endParaRPr lang="en-US" b="1" dirty="0">
              <a:solidFill>
                <a:srgbClr val="000000"/>
              </a:solidFill>
              <a:latin typeface="Century Gothic"/>
              <a:ea typeface="Times New Roman"/>
            </a:endParaRPr>
          </a:p>
          <a:p>
            <a:pPr marL="0" marR="0">
              <a:spcBef>
                <a:spcPts val="0"/>
              </a:spcBef>
              <a:spcAft>
                <a:spcPts val="0"/>
              </a:spcAft>
            </a:pPr>
            <a:endParaRPr lang="en-US" sz="1200" dirty="0">
              <a:effectLst/>
              <a:latin typeface="Times New Roman"/>
              <a:ea typeface="Times New Roman"/>
            </a:endParaRPr>
          </a:p>
          <a:p>
            <a:pPr marL="0" marR="0">
              <a:spcBef>
                <a:spcPts val="0"/>
              </a:spcBef>
              <a:spcAft>
                <a:spcPts val="0"/>
              </a:spcAft>
            </a:pPr>
            <a:r>
              <a:rPr lang="en-US" sz="1200" dirty="0">
                <a:solidFill>
                  <a:srgbClr val="000000"/>
                </a:solidFill>
                <a:effectLst/>
                <a:latin typeface="Rockwell"/>
                <a:ea typeface="Times New Roman"/>
              </a:rPr>
              <a:t> </a:t>
            </a:r>
            <a:endParaRPr lang="en-US" sz="1200" dirty="0">
              <a:effectLst/>
              <a:latin typeface="Times New Roman"/>
              <a:ea typeface="Times New Roman"/>
            </a:endParaRPr>
          </a:p>
          <a:p>
            <a:pPr marL="0" marR="0">
              <a:spcBef>
                <a:spcPts val="0"/>
              </a:spcBef>
              <a:spcAft>
                <a:spcPts val="0"/>
              </a:spcAft>
            </a:pPr>
            <a:r>
              <a:rPr lang="en-US" sz="1200" dirty="0">
                <a:effectLst/>
                <a:latin typeface="Times New Roman"/>
                <a:ea typeface="Times New Roman"/>
              </a:rPr>
              <a:t> </a:t>
            </a:r>
          </a:p>
        </p:txBody>
      </p:sp>
      <p:sp>
        <p:nvSpPr>
          <p:cNvPr id="24" name="TextBox 23">
            <a:extLst>
              <a:ext uri="{FF2B5EF4-FFF2-40B4-BE49-F238E27FC236}">
                <a16:creationId xmlns:a16="http://schemas.microsoft.com/office/drawing/2014/main" id="{5B162A7C-07C6-4FD6-B3D8-C0BB97B33174}"/>
              </a:ext>
            </a:extLst>
          </p:cNvPr>
          <p:cNvSpPr txBox="1"/>
          <p:nvPr/>
        </p:nvSpPr>
        <p:spPr>
          <a:xfrm>
            <a:off x="3874676" y="5278325"/>
            <a:ext cx="2820782" cy="369332"/>
          </a:xfrm>
          <a:prstGeom prst="rect">
            <a:avLst/>
          </a:prstGeom>
          <a:noFill/>
        </p:spPr>
        <p:txBody>
          <a:bodyPr wrap="square" rtlCol="0">
            <a:spAutoFit/>
          </a:bodyPr>
          <a:lstStyle/>
          <a:p>
            <a:pPr algn="ctr"/>
            <a:r>
              <a:rPr lang="en-US" b="1" u="sng" dirty="0">
                <a:latin typeface="Daytona Condensed" panose="020B0506030503040204" pitchFamily="34" charset="0"/>
              </a:rPr>
              <a:t>Question of the Month</a:t>
            </a:r>
          </a:p>
        </p:txBody>
      </p:sp>
      <p:sp>
        <p:nvSpPr>
          <p:cNvPr id="25" name="TextBox 24">
            <a:extLst>
              <a:ext uri="{FF2B5EF4-FFF2-40B4-BE49-F238E27FC236}">
                <a16:creationId xmlns:a16="http://schemas.microsoft.com/office/drawing/2014/main" id="{396FCB8A-6EA6-462E-83E2-495B5A15F5E1}"/>
              </a:ext>
            </a:extLst>
          </p:cNvPr>
          <p:cNvSpPr txBox="1"/>
          <p:nvPr/>
        </p:nvSpPr>
        <p:spPr>
          <a:xfrm>
            <a:off x="3847156" y="5638048"/>
            <a:ext cx="2820782" cy="2215991"/>
          </a:xfrm>
          <a:prstGeom prst="rect">
            <a:avLst/>
          </a:prstGeom>
          <a:noFill/>
        </p:spPr>
        <p:txBody>
          <a:bodyPr wrap="square" rtlCol="0">
            <a:spAutoFit/>
          </a:bodyPr>
          <a:lstStyle/>
          <a:p>
            <a:pPr algn="ctr"/>
            <a:r>
              <a:rPr lang="en-US" sz="1400" b="1" dirty="0"/>
              <a:t>Best Valentine Treat: </a:t>
            </a:r>
          </a:p>
          <a:p>
            <a:pPr algn="ctr"/>
            <a:r>
              <a:rPr lang="en-US" sz="1400" b="1" dirty="0"/>
              <a:t>Chocolate, gummies, or candy hearts?</a:t>
            </a:r>
          </a:p>
          <a:p>
            <a:pPr algn="ctr"/>
            <a:endParaRPr lang="en-US" sz="1400" b="1" dirty="0"/>
          </a:p>
          <a:p>
            <a:pPr algn="ctr"/>
            <a:r>
              <a:rPr lang="en-US" sz="1400" b="1" dirty="0"/>
              <a:t>Chocolate: 120 votes</a:t>
            </a:r>
          </a:p>
          <a:p>
            <a:pPr algn="ctr"/>
            <a:endParaRPr lang="en-US" sz="1400" b="1" dirty="0"/>
          </a:p>
          <a:p>
            <a:pPr algn="ctr"/>
            <a:r>
              <a:rPr lang="en-US" sz="1400" b="1" dirty="0"/>
              <a:t>Gummies: 78 votes</a:t>
            </a:r>
          </a:p>
          <a:p>
            <a:pPr algn="ctr"/>
            <a:endParaRPr lang="en-US" sz="1400" b="1" dirty="0"/>
          </a:p>
          <a:p>
            <a:pPr algn="ctr"/>
            <a:r>
              <a:rPr lang="en-US" sz="1400" b="1" dirty="0"/>
              <a:t>Candy Hearts: 51 votes</a:t>
            </a:r>
            <a:endParaRPr lang="en-US" sz="1200" dirty="0"/>
          </a:p>
          <a:p>
            <a:pPr algn="ctr"/>
            <a:endParaRPr lang="en-US" sz="1200" dirty="0"/>
          </a:p>
        </p:txBody>
      </p:sp>
      <p:sp>
        <p:nvSpPr>
          <p:cNvPr id="6" name="TextBox 5">
            <a:extLst>
              <a:ext uri="{FF2B5EF4-FFF2-40B4-BE49-F238E27FC236}">
                <a16:creationId xmlns:a16="http://schemas.microsoft.com/office/drawing/2014/main" id="{35DE9A2E-39EF-18E6-59E3-6DD86F2711DC}"/>
              </a:ext>
            </a:extLst>
          </p:cNvPr>
          <p:cNvSpPr txBox="1"/>
          <p:nvPr/>
        </p:nvSpPr>
        <p:spPr>
          <a:xfrm>
            <a:off x="260940" y="766298"/>
            <a:ext cx="3266758" cy="3231654"/>
          </a:xfrm>
          <a:prstGeom prst="rect">
            <a:avLst/>
          </a:prstGeom>
          <a:noFill/>
        </p:spPr>
        <p:txBody>
          <a:bodyPr wrap="square">
            <a:spAutoFit/>
          </a:bodyPr>
          <a:lstStyle/>
          <a:p>
            <a:pPr algn="ctr"/>
            <a:r>
              <a:rPr lang="en-US" b="1" dirty="0">
                <a:solidFill>
                  <a:srgbClr val="000000"/>
                </a:solidFill>
                <a:latin typeface="Dreaming Outloud Pro" panose="03050502040302030504" pitchFamily="66" charset="0"/>
                <a:cs typeface="Dreaming Outloud Pro" panose="03050502040302030504" pitchFamily="66" charset="0"/>
              </a:rPr>
              <a:t>Congratulations to our Young Georgia Authors Winners!</a:t>
            </a:r>
          </a:p>
          <a:p>
            <a:pPr algn="ctr"/>
            <a:r>
              <a:rPr lang="en-US" sz="1400" dirty="0">
                <a:solidFill>
                  <a:srgbClr val="000000"/>
                </a:solidFill>
                <a:latin typeface="Dreaming Outloud Pro" panose="03050502040302030504" pitchFamily="66" charset="0"/>
                <a:ea typeface="Times New Roman" panose="02020603050405020304" pitchFamily="18" charset="0"/>
                <a:cs typeface="Dreaming Outloud Pro" panose="03050502040302030504" pitchFamily="66" charset="0"/>
              </a:rPr>
              <a:t>K: Annabella Triola</a:t>
            </a:r>
          </a:p>
          <a:p>
            <a:pPr algn="ctr"/>
            <a:r>
              <a:rPr lang="en-US" sz="1400" b="1" dirty="0">
                <a:solidFill>
                  <a:srgbClr val="000000"/>
                </a:solidFill>
                <a:latin typeface="Dreaming Outloud Pro" panose="03050502040302030504" pitchFamily="66" charset="0"/>
                <a:cs typeface="Dreaming Outloud Pro" panose="03050502040302030504" pitchFamily="66" charset="0"/>
              </a:rPr>
              <a:t>1st: Lillian Williams</a:t>
            </a:r>
          </a:p>
          <a:p>
            <a:pPr algn="ctr"/>
            <a:r>
              <a:rPr lang="en-US" sz="1400" dirty="0">
                <a:solidFill>
                  <a:srgbClr val="000000"/>
                </a:solidFill>
                <a:latin typeface="Dreaming Outloud Pro" panose="03050502040302030504" pitchFamily="66" charset="0"/>
                <a:cs typeface="Dreaming Outloud Pro" panose="03050502040302030504" pitchFamily="66" charset="0"/>
              </a:rPr>
              <a:t>2</a:t>
            </a:r>
            <a:r>
              <a:rPr lang="en-US" sz="1400" baseline="30000" dirty="0">
                <a:solidFill>
                  <a:srgbClr val="000000"/>
                </a:solidFill>
                <a:latin typeface="Dreaming Outloud Pro" panose="03050502040302030504" pitchFamily="66" charset="0"/>
                <a:cs typeface="Dreaming Outloud Pro" panose="03050502040302030504" pitchFamily="66" charset="0"/>
              </a:rPr>
              <a:t>nd</a:t>
            </a:r>
            <a:r>
              <a:rPr lang="en-US" sz="1400" dirty="0">
                <a:solidFill>
                  <a:srgbClr val="000000"/>
                </a:solidFill>
                <a:latin typeface="Dreaming Outloud Pro" panose="03050502040302030504" pitchFamily="66" charset="0"/>
                <a:cs typeface="Dreaming Outloud Pro" panose="03050502040302030504" pitchFamily="66" charset="0"/>
              </a:rPr>
              <a:t>: Kayla </a:t>
            </a:r>
            <a:r>
              <a:rPr lang="en-US" sz="1400" dirty="0" err="1">
                <a:solidFill>
                  <a:srgbClr val="000000"/>
                </a:solidFill>
                <a:latin typeface="Dreaming Outloud Pro" panose="03050502040302030504" pitchFamily="66" charset="0"/>
                <a:cs typeface="Dreaming Outloud Pro" panose="03050502040302030504" pitchFamily="66" charset="0"/>
              </a:rPr>
              <a:t>Ng’anga</a:t>
            </a:r>
            <a:endParaRPr lang="en-US" sz="1400" dirty="0">
              <a:solidFill>
                <a:srgbClr val="000000"/>
              </a:solidFill>
              <a:latin typeface="Dreaming Outloud Pro" panose="03050502040302030504" pitchFamily="66" charset="0"/>
              <a:cs typeface="Dreaming Outloud Pro" panose="03050502040302030504" pitchFamily="66" charset="0"/>
            </a:endParaRPr>
          </a:p>
          <a:p>
            <a:pPr algn="ctr"/>
            <a:r>
              <a:rPr lang="en-US" sz="1400" dirty="0">
                <a:solidFill>
                  <a:srgbClr val="000000"/>
                </a:solidFill>
                <a:latin typeface="Dreaming Outloud Pro" panose="03050502040302030504" pitchFamily="66" charset="0"/>
                <a:cs typeface="Dreaming Outloud Pro" panose="03050502040302030504" pitchFamily="66" charset="0"/>
              </a:rPr>
              <a:t>3</a:t>
            </a:r>
            <a:r>
              <a:rPr lang="en-US" sz="1400" baseline="30000" dirty="0">
                <a:solidFill>
                  <a:srgbClr val="000000"/>
                </a:solidFill>
                <a:latin typeface="Dreaming Outloud Pro" panose="03050502040302030504" pitchFamily="66" charset="0"/>
                <a:cs typeface="Dreaming Outloud Pro" panose="03050502040302030504" pitchFamily="66" charset="0"/>
              </a:rPr>
              <a:t>rd</a:t>
            </a:r>
            <a:r>
              <a:rPr lang="en-US" sz="1400" dirty="0">
                <a:solidFill>
                  <a:srgbClr val="000000"/>
                </a:solidFill>
                <a:latin typeface="Dreaming Outloud Pro" panose="03050502040302030504" pitchFamily="66" charset="0"/>
                <a:cs typeface="Dreaming Outloud Pro" panose="03050502040302030504" pitchFamily="66" charset="0"/>
              </a:rPr>
              <a:t>: Ellie Hollifield</a:t>
            </a:r>
          </a:p>
          <a:p>
            <a:pPr algn="ctr"/>
            <a:r>
              <a:rPr lang="en-US" sz="1400" b="1" dirty="0">
                <a:solidFill>
                  <a:srgbClr val="000000"/>
                </a:solidFill>
                <a:latin typeface="Dreaming Outloud Pro" panose="03050502040302030504" pitchFamily="66" charset="0"/>
                <a:cs typeface="Dreaming Outloud Pro" panose="03050502040302030504" pitchFamily="66" charset="0"/>
              </a:rPr>
              <a:t>4</a:t>
            </a:r>
            <a:r>
              <a:rPr lang="en-US" sz="1400" b="1" baseline="30000" dirty="0">
                <a:solidFill>
                  <a:srgbClr val="000000"/>
                </a:solidFill>
                <a:latin typeface="Dreaming Outloud Pro" panose="03050502040302030504" pitchFamily="66" charset="0"/>
                <a:cs typeface="Dreaming Outloud Pro" panose="03050502040302030504" pitchFamily="66" charset="0"/>
              </a:rPr>
              <a:t>th</a:t>
            </a:r>
            <a:r>
              <a:rPr lang="en-US" sz="1400" b="1" dirty="0">
                <a:solidFill>
                  <a:srgbClr val="000000"/>
                </a:solidFill>
                <a:latin typeface="Dreaming Outloud Pro" panose="03050502040302030504" pitchFamily="66" charset="0"/>
                <a:cs typeface="Dreaming Outloud Pro" panose="03050502040302030504" pitchFamily="66" charset="0"/>
              </a:rPr>
              <a:t>: Melanie Lopez</a:t>
            </a:r>
          </a:p>
          <a:p>
            <a:pPr algn="ctr"/>
            <a:r>
              <a:rPr lang="en-US" sz="1400" b="1" dirty="0">
                <a:solidFill>
                  <a:srgbClr val="000000"/>
                </a:solidFill>
                <a:latin typeface="Dreaming Outloud Pro" panose="03050502040302030504" pitchFamily="66" charset="0"/>
                <a:cs typeface="Dreaming Outloud Pro" panose="03050502040302030504" pitchFamily="66" charset="0"/>
              </a:rPr>
              <a:t>5</a:t>
            </a:r>
            <a:r>
              <a:rPr lang="en-US" sz="1400" b="1" baseline="30000" dirty="0">
                <a:solidFill>
                  <a:srgbClr val="000000"/>
                </a:solidFill>
                <a:latin typeface="Dreaming Outloud Pro" panose="03050502040302030504" pitchFamily="66" charset="0"/>
                <a:cs typeface="Dreaming Outloud Pro" panose="03050502040302030504" pitchFamily="66" charset="0"/>
              </a:rPr>
              <a:t>th</a:t>
            </a:r>
            <a:r>
              <a:rPr lang="en-US" sz="1400" b="1" dirty="0">
                <a:solidFill>
                  <a:srgbClr val="000000"/>
                </a:solidFill>
                <a:latin typeface="Dreaming Outloud Pro" panose="03050502040302030504" pitchFamily="66" charset="0"/>
                <a:cs typeface="Dreaming Outloud Pro" panose="03050502040302030504" pitchFamily="66" charset="0"/>
              </a:rPr>
              <a:t>: Kierah Moore</a:t>
            </a:r>
          </a:p>
          <a:p>
            <a:pPr algn="ctr"/>
            <a:endParaRPr lang="en-US" sz="1400" b="1" dirty="0">
              <a:solidFill>
                <a:srgbClr val="000000"/>
              </a:solidFill>
              <a:latin typeface="Dreaming Outloud Pro" panose="03050502040302030504" pitchFamily="66" charset="0"/>
              <a:cs typeface="Dreaming Outloud Pro" panose="03050502040302030504" pitchFamily="66" charset="0"/>
            </a:endParaRPr>
          </a:p>
          <a:p>
            <a:pPr algn="ctr"/>
            <a:r>
              <a:rPr lang="en-US" sz="1400" dirty="0">
                <a:solidFill>
                  <a:srgbClr val="000000"/>
                </a:solidFill>
                <a:latin typeface="Dreaming Outloud Pro" panose="03050502040302030504" pitchFamily="66" charset="0"/>
                <a:cs typeface="Dreaming Outloud Pro" panose="03050502040302030504" pitchFamily="66" charset="0"/>
              </a:rPr>
              <a:t>Lillian, Melanie, and Kierah all won for their grade level at the District contest! They will now compete at the Region contest.</a:t>
            </a:r>
          </a:p>
          <a:p>
            <a:pPr algn="ctr"/>
            <a:r>
              <a:rPr lang="en-US" sz="1400" dirty="0">
                <a:solidFill>
                  <a:srgbClr val="000000"/>
                </a:solidFill>
                <a:latin typeface="Dreaming Outloud Pro" panose="03050502040302030504" pitchFamily="66" charset="0"/>
                <a:cs typeface="Dreaming Outloud Pro" panose="03050502040302030504" pitchFamily="66" charset="0"/>
              </a:rPr>
              <a:t>Way to Go Wildcats!!!</a:t>
            </a:r>
            <a:endParaRPr lang="en-US" sz="1400" dirty="0">
              <a:latin typeface="Dreaming Outloud Pro" panose="03050502040302030504" pitchFamily="66" charset="0"/>
              <a:cs typeface="Dreaming Outloud Pro" panose="03050502040302030504" pitchFamily="66" charset="0"/>
            </a:endParaRPr>
          </a:p>
        </p:txBody>
      </p:sp>
      <p:pic>
        <p:nvPicPr>
          <p:cNvPr id="1028" name="Picture 4" descr="Pink Hearts Clip Art - Cliparts.co">
            <a:extLst>
              <a:ext uri="{FF2B5EF4-FFF2-40B4-BE49-F238E27FC236}">
                <a16:creationId xmlns:a16="http://schemas.microsoft.com/office/drawing/2014/main" id="{AF3DB213-FA01-4A5A-B10B-65FBA0ED6ED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42064" y="8370353"/>
            <a:ext cx="468724" cy="46872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Pink Hearts Clip Art - Cliparts.co">
            <a:extLst>
              <a:ext uri="{FF2B5EF4-FFF2-40B4-BE49-F238E27FC236}">
                <a16:creationId xmlns:a16="http://schemas.microsoft.com/office/drawing/2014/main" id="{5A006225-B0A1-6AD8-4679-9CA066AE506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35773" y="8370353"/>
            <a:ext cx="468724" cy="46872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Pink Hearts Clip Art - Cliparts.co">
            <a:extLst>
              <a:ext uri="{FF2B5EF4-FFF2-40B4-BE49-F238E27FC236}">
                <a16:creationId xmlns:a16="http://schemas.microsoft.com/office/drawing/2014/main" id="{D3777E29-AA45-9669-52AC-942882812D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46582" y="8370353"/>
            <a:ext cx="468724" cy="46872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Pink Hearts Clip Art - Cliparts.co">
            <a:extLst>
              <a:ext uri="{FF2B5EF4-FFF2-40B4-BE49-F238E27FC236}">
                <a16:creationId xmlns:a16="http://schemas.microsoft.com/office/drawing/2014/main" id="{E53149C5-B10A-A4D8-9E05-96F748904CD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57391" y="8370353"/>
            <a:ext cx="468724" cy="46872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B786C211-E9D1-CCA5-F5EB-A27F5DECCCFD}"/>
              </a:ext>
            </a:extLst>
          </p:cNvPr>
          <p:cNvPicPr>
            <a:picLocks noChangeAspect="1"/>
          </p:cNvPicPr>
          <p:nvPr/>
        </p:nvPicPr>
        <p:blipFill rotWithShape="1">
          <a:blip r:embed="rId5"/>
          <a:srcRect l="32692" t="24691" r="36646" b="53277"/>
          <a:stretch>
            <a:fillRect/>
          </a:stretch>
        </p:blipFill>
        <p:spPr bwMode="auto">
          <a:xfrm>
            <a:off x="494199" y="6849687"/>
            <a:ext cx="1403116" cy="567113"/>
          </a:xfrm>
          <a:prstGeom prst="rect">
            <a:avLst/>
          </a:prstGeom>
          <a:ln>
            <a:noFill/>
          </a:ln>
          <a:extLst>
            <a:ext uri="{53640926-AAD7-44D8-BBD7-CCE9431645EC}">
              <a14:shadowObscured xmlns:a14="http://schemas.microsoft.com/office/drawing/2010/main"/>
            </a:ext>
          </a:extLst>
        </p:spPr>
      </p:pic>
      <p:pic>
        <p:nvPicPr>
          <p:cNvPr id="1030" name="Picture 6" descr="Atco Baptist Church | Churches &amp; Synagogues - Cartersville-Bartow ...">
            <a:extLst>
              <a:ext uri="{FF2B5EF4-FFF2-40B4-BE49-F238E27FC236}">
                <a16:creationId xmlns:a16="http://schemas.microsoft.com/office/drawing/2014/main" id="{66E293D7-4C5E-F45A-9CE8-F30D356DFB8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47706" y="8128465"/>
            <a:ext cx="952500" cy="9525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3C2ABEE2-D349-CC9A-214A-BF666F01F341}"/>
              </a:ext>
            </a:extLst>
          </p:cNvPr>
          <p:cNvPicPr>
            <a:picLocks noChangeAspect="1"/>
          </p:cNvPicPr>
          <p:nvPr/>
        </p:nvPicPr>
        <p:blipFill>
          <a:blip r:embed="rId7">
            <a:extLst>
              <a:ext uri="{28A0092B-C50C-407E-A947-70E740481C1C}">
                <a14:useLocalDpi xmlns:a14="http://schemas.microsoft.com/office/drawing/2010/main" val="0"/>
              </a:ext>
            </a:extLst>
          </a:blip>
          <a:srcRect l="16138" r="14313" b="22627"/>
          <a:stretch>
            <a:fillRect/>
          </a:stretch>
        </p:blipFill>
        <p:spPr bwMode="auto">
          <a:xfrm>
            <a:off x="2079991" y="6686163"/>
            <a:ext cx="1206500" cy="980943"/>
          </a:xfrm>
          <a:prstGeom prst="rect">
            <a:avLst/>
          </a:prstGeom>
          <a:noFill/>
          <a:ln>
            <a:noFill/>
          </a:ln>
        </p:spPr>
      </p:pic>
      <p:pic>
        <p:nvPicPr>
          <p:cNvPr id="2" name="Picture 1">
            <a:extLst>
              <a:ext uri="{FF2B5EF4-FFF2-40B4-BE49-F238E27FC236}">
                <a16:creationId xmlns:a16="http://schemas.microsoft.com/office/drawing/2014/main" id="{DCCC3B53-20CC-2875-1AC8-8BC6BD7058CC}"/>
              </a:ext>
            </a:extLst>
          </p:cNvPr>
          <p:cNvPicPr>
            <a:picLocks noChangeAspect="1"/>
          </p:cNvPicPr>
          <p:nvPr/>
        </p:nvPicPr>
        <p:blipFill>
          <a:blip r:embed="rId8">
            <a:extLst>
              <a:ext uri="{28A0092B-C50C-407E-A947-70E740481C1C}">
                <a14:useLocalDpi xmlns:a14="http://schemas.microsoft.com/office/drawing/2010/main" val="0"/>
              </a:ext>
            </a:extLst>
          </a:blip>
          <a:srcRect l="20480" t="20413" r="34087" b="29155"/>
          <a:stretch>
            <a:fillRect/>
          </a:stretch>
        </p:blipFill>
        <p:spPr bwMode="auto">
          <a:xfrm>
            <a:off x="4942626" y="1090286"/>
            <a:ext cx="807911" cy="1195713"/>
          </a:xfrm>
          <a:prstGeom prst="rect">
            <a:avLst/>
          </a:prstGeom>
          <a:noFill/>
          <a:ln>
            <a:noFill/>
          </a:ln>
        </p:spPr>
      </p:pic>
    </p:spTree>
    <p:extLst>
      <p:ext uri="{BB962C8B-B14F-4D97-AF65-F5344CB8AC3E}">
        <p14:creationId xmlns:p14="http://schemas.microsoft.com/office/powerpoint/2010/main" val="6996614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6">
            <a:extLst>
              <a:ext uri="{FF2B5EF4-FFF2-40B4-BE49-F238E27FC236}">
                <a16:creationId xmlns:a16="http://schemas.microsoft.com/office/drawing/2014/main" id="{82095F32-7B9E-4C71-BABF-05F73CA445A6}"/>
              </a:ext>
            </a:extLst>
          </p:cNvPr>
          <p:cNvSpPr txBox="1">
            <a:spLocks noChangeArrowheads="1"/>
          </p:cNvSpPr>
          <p:nvPr/>
        </p:nvSpPr>
        <p:spPr bwMode="auto">
          <a:xfrm>
            <a:off x="92765" y="134471"/>
            <a:ext cx="6586331" cy="8875059"/>
          </a:xfrm>
          <a:prstGeom prst="rect">
            <a:avLst/>
          </a:prstGeom>
          <a:solidFill>
            <a:schemeClr val="bg1"/>
          </a:solidFill>
          <a:ln w="57150">
            <a:solidFill>
              <a:schemeClr val="tx1"/>
            </a:solidFill>
          </a:ln>
        </p:spPr>
        <p:txBody>
          <a:bodyPr rot="0" vert="horz" wrap="square" lIns="118334" tIns="59167" rIns="118334" bIns="59167" anchor="t" anchorCtr="0" upright="1">
            <a:noAutofit/>
          </a:bodyPr>
          <a:lstStyle/>
          <a:p>
            <a:pPr algn="ctr" defTabSz="591717">
              <a:lnSpc>
                <a:spcPct val="115000"/>
              </a:lnSpc>
            </a:pPr>
            <a:r>
              <a:rPr lang="en-US" sz="2471" u="sng" dirty="0">
                <a:solidFill>
                  <a:srgbClr val="000000"/>
                </a:solidFill>
                <a:latin typeface="Century Gothic" panose="020B0502020202020204" pitchFamily="34" charset="0"/>
                <a:ea typeface="Calibri" panose="020F0502020204030204" pitchFamily="34" charset="0"/>
                <a:cs typeface="Poppins" panose="00000500000000000000" pitchFamily="2" charset="0"/>
              </a:rPr>
              <a:t>Grade Level Glimpse</a:t>
            </a:r>
          </a:p>
          <a:p>
            <a:pPr algn="ctr" defTabSz="591717">
              <a:lnSpc>
                <a:spcPct val="115000"/>
              </a:lnSpc>
            </a:pPr>
            <a:r>
              <a:rPr lang="en-US" sz="1400" u="sng" dirty="0">
                <a:solidFill>
                  <a:srgbClr val="000000"/>
                </a:solidFill>
                <a:latin typeface="Century Gothic" panose="020B0502020202020204" pitchFamily="34" charset="0"/>
                <a:ea typeface="Calibri" panose="020F0502020204030204" pitchFamily="34" charset="0"/>
                <a:cs typeface="Poppins" panose="00000500000000000000" pitchFamily="2" charset="0"/>
              </a:rPr>
              <a:t>What the students are learning at MRES!</a:t>
            </a:r>
          </a:p>
          <a:p>
            <a:pPr algn="ctr" defTabSz="591717"/>
            <a:endParaRPr lang="en-US" sz="2328" dirty="0">
              <a:solidFill>
                <a:srgbClr val="000000"/>
              </a:solidFill>
              <a:latin typeface="Rockwell"/>
              <a:ea typeface="Times New Roman"/>
            </a:endParaRPr>
          </a:p>
          <a:p>
            <a:pPr defTabSz="591717"/>
            <a:endParaRPr lang="en-US" sz="2328" dirty="0">
              <a:solidFill>
                <a:prstClr val="black"/>
              </a:solidFill>
              <a:latin typeface="Agency FB" panose="020B0503020202020204" pitchFamily="34" charset="0"/>
              <a:ea typeface="Times New Roman"/>
              <a:cs typeface="Posterama" panose="020B0504020200020000" pitchFamily="34" charset="0"/>
            </a:endParaRPr>
          </a:p>
          <a:p>
            <a:pPr algn="ctr" defTabSz="591717"/>
            <a:endParaRPr lang="en-US" sz="1553" dirty="0">
              <a:solidFill>
                <a:srgbClr val="000000"/>
              </a:solidFill>
              <a:latin typeface="Rockwell"/>
              <a:ea typeface="Times New Roman"/>
            </a:endParaRPr>
          </a:p>
          <a:p>
            <a:pPr algn="ctr" defTabSz="591717"/>
            <a:endParaRPr lang="en-US" sz="1553" dirty="0">
              <a:solidFill>
                <a:srgbClr val="000000"/>
              </a:solidFill>
              <a:latin typeface="Rockwell"/>
              <a:ea typeface="Times New Roman"/>
            </a:endParaRPr>
          </a:p>
          <a:p>
            <a:pPr algn="ctr" defTabSz="591717"/>
            <a:endParaRPr lang="en-US" sz="1553" dirty="0">
              <a:solidFill>
                <a:srgbClr val="000000"/>
              </a:solidFill>
              <a:latin typeface="Rockwell"/>
              <a:ea typeface="Times New Roman"/>
            </a:endParaRPr>
          </a:p>
          <a:p>
            <a:pPr algn="ctr" defTabSz="591717"/>
            <a:endParaRPr lang="en-US" sz="1553" dirty="0">
              <a:solidFill>
                <a:srgbClr val="000000"/>
              </a:solidFill>
              <a:latin typeface="Rockwell"/>
              <a:ea typeface="Times New Roman"/>
            </a:endParaRPr>
          </a:p>
          <a:p>
            <a:pPr algn="ctr" defTabSz="591717"/>
            <a:endParaRPr lang="en-US" sz="1553" dirty="0">
              <a:solidFill>
                <a:srgbClr val="000000"/>
              </a:solidFill>
              <a:latin typeface="Rockwell"/>
              <a:ea typeface="Times New Roman"/>
            </a:endParaRPr>
          </a:p>
          <a:p>
            <a:pPr algn="ctr" defTabSz="591717"/>
            <a:endParaRPr lang="en-US" sz="1553" dirty="0">
              <a:solidFill>
                <a:srgbClr val="000000"/>
              </a:solidFill>
              <a:latin typeface="Rockwell"/>
              <a:ea typeface="Times New Roman"/>
            </a:endParaRPr>
          </a:p>
          <a:p>
            <a:pPr algn="ctr" defTabSz="591717"/>
            <a:endParaRPr lang="en-US" sz="1553" dirty="0">
              <a:solidFill>
                <a:srgbClr val="000000"/>
              </a:solidFill>
              <a:latin typeface="Rockwell"/>
              <a:ea typeface="Times New Roman"/>
            </a:endParaRPr>
          </a:p>
          <a:p>
            <a:pPr algn="ctr" defTabSz="591717"/>
            <a:endParaRPr lang="en-US" sz="1553" dirty="0">
              <a:solidFill>
                <a:srgbClr val="000000"/>
              </a:solidFill>
              <a:latin typeface="Rockwell"/>
              <a:ea typeface="Times New Roman"/>
            </a:endParaRPr>
          </a:p>
          <a:p>
            <a:pPr algn="ctr" defTabSz="591717"/>
            <a:endParaRPr lang="en-US" sz="1553" dirty="0">
              <a:solidFill>
                <a:srgbClr val="000000"/>
              </a:solidFill>
              <a:latin typeface="Rockwell"/>
              <a:ea typeface="Times New Roman"/>
            </a:endParaRPr>
          </a:p>
          <a:p>
            <a:pPr algn="ctr" defTabSz="591717"/>
            <a:endParaRPr lang="en-US" sz="1553" dirty="0">
              <a:solidFill>
                <a:srgbClr val="000000"/>
              </a:solidFill>
              <a:latin typeface="Rockwell"/>
              <a:ea typeface="Times New Roman"/>
            </a:endParaRPr>
          </a:p>
          <a:p>
            <a:pPr algn="ctr" defTabSz="591717"/>
            <a:endParaRPr lang="en-US" sz="1553" dirty="0">
              <a:solidFill>
                <a:srgbClr val="000000"/>
              </a:solidFill>
              <a:latin typeface="Rockwell"/>
              <a:ea typeface="Times New Roman"/>
            </a:endParaRPr>
          </a:p>
          <a:p>
            <a:pPr algn="ctr" defTabSz="591717"/>
            <a:endParaRPr lang="en-US" sz="1553" dirty="0">
              <a:solidFill>
                <a:srgbClr val="000000"/>
              </a:solidFill>
              <a:latin typeface="Rockwell"/>
              <a:ea typeface="Times New Roman"/>
            </a:endParaRPr>
          </a:p>
          <a:p>
            <a:pPr algn="ctr" defTabSz="591717"/>
            <a:endParaRPr lang="en-US" sz="1553" dirty="0">
              <a:solidFill>
                <a:srgbClr val="000000"/>
              </a:solidFill>
              <a:latin typeface="Rockwell"/>
              <a:ea typeface="Times New Roman"/>
            </a:endParaRPr>
          </a:p>
          <a:p>
            <a:pPr algn="ctr" defTabSz="591717"/>
            <a:endParaRPr lang="en-US" sz="1553" dirty="0">
              <a:solidFill>
                <a:srgbClr val="000000"/>
              </a:solidFill>
              <a:latin typeface="Rockwell"/>
              <a:ea typeface="Times New Roman"/>
            </a:endParaRPr>
          </a:p>
          <a:p>
            <a:pPr algn="ctr" defTabSz="591717"/>
            <a:endParaRPr lang="en-US" sz="1553" dirty="0">
              <a:solidFill>
                <a:srgbClr val="000000"/>
              </a:solidFill>
              <a:latin typeface="Rockwell"/>
              <a:ea typeface="Times New Roman"/>
            </a:endParaRPr>
          </a:p>
          <a:p>
            <a:pPr algn="ctr" defTabSz="591717"/>
            <a:endParaRPr lang="en-US" sz="1553" dirty="0">
              <a:solidFill>
                <a:srgbClr val="000000"/>
              </a:solidFill>
              <a:latin typeface="Rockwell"/>
              <a:ea typeface="Times New Roman"/>
            </a:endParaRPr>
          </a:p>
          <a:p>
            <a:pPr algn="ctr" defTabSz="591717"/>
            <a:endParaRPr lang="en-US" sz="1553" dirty="0">
              <a:solidFill>
                <a:srgbClr val="000000"/>
              </a:solidFill>
              <a:latin typeface="Rockwell"/>
              <a:ea typeface="Times New Roman"/>
            </a:endParaRPr>
          </a:p>
          <a:p>
            <a:pPr algn="ctr" defTabSz="591717"/>
            <a:endParaRPr lang="en-US" sz="1553" dirty="0">
              <a:solidFill>
                <a:srgbClr val="000000"/>
              </a:solidFill>
              <a:latin typeface="Rockwell"/>
              <a:ea typeface="Times New Roman"/>
            </a:endParaRPr>
          </a:p>
          <a:p>
            <a:pPr algn="ctr" defTabSz="591717"/>
            <a:endParaRPr lang="en-US" sz="1553" dirty="0">
              <a:solidFill>
                <a:srgbClr val="000000"/>
              </a:solidFill>
              <a:latin typeface="Rockwell"/>
              <a:ea typeface="Times New Roman"/>
            </a:endParaRPr>
          </a:p>
          <a:p>
            <a:pPr algn="ctr" defTabSz="591717"/>
            <a:endParaRPr lang="en-US" sz="1553" dirty="0">
              <a:solidFill>
                <a:srgbClr val="000000"/>
              </a:solidFill>
              <a:latin typeface="Rockwell"/>
              <a:ea typeface="Times New Roman"/>
            </a:endParaRPr>
          </a:p>
          <a:p>
            <a:pPr algn="ctr" defTabSz="591717"/>
            <a:endParaRPr lang="en-US" sz="1553" dirty="0">
              <a:solidFill>
                <a:srgbClr val="000000"/>
              </a:solidFill>
              <a:latin typeface="Rockwell"/>
              <a:ea typeface="Times New Roman"/>
            </a:endParaRPr>
          </a:p>
          <a:p>
            <a:pPr algn="ctr" defTabSz="591717"/>
            <a:endParaRPr lang="en-US" sz="1553" dirty="0">
              <a:solidFill>
                <a:srgbClr val="000000"/>
              </a:solidFill>
              <a:latin typeface="Rockwell"/>
              <a:ea typeface="Times New Roman"/>
            </a:endParaRPr>
          </a:p>
          <a:p>
            <a:pPr algn="ctr" defTabSz="591717"/>
            <a:endParaRPr lang="en-US" sz="1553" dirty="0">
              <a:solidFill>
                <a:srgbClr val="000000"/>
              </a:solidFill>
              <a:latin typeface="Rockwell"/>
              <a:ea typeface="Times New Roman"/>
            </a:endParaRPr>
          </a:p>
          <a:p>
            <a:pPr algn="ctr" defTabSz="591717"/>
            <a:endParaRPr lang="en-US" sz="1553" dirty="0">
              <a:solidFill>
                <a:srgbClr val="000000"/>
              </a:solidFill>
              <a:latin typeface="Rockwell"/>
              <a:ea typeface="Times New Roman"/>
            </a:endParaRPr>
          </a:p>
          <a:p>
            <a:pPr algn="ctr" defTabSz="591717"/>
            <a:endParaRPr lang="en-US" sz="1553" dirty="0">
              <a:solidFill>
                <a:srgbClr val="000000"/>
              </a:solidFill>
              <a:latin typeface="Rockwell"/>
              <a:ea typeface="Times New Roman"/>
            </a:endParaRPr>
          </a:p>
          <a:p>
            <a:pPr algn="ctr" defTabSz="591717"/>
            <a:endParaRPr lang="en-US" sz="1553" dirty="0">
              <a:solidFill>
                <a:srgbClr val="000000"/>
              </a:solidFill>
              <a:latin typeface="Rockwell"/>
              <a:ea typeface="Times New Roman"/>
            </a:endParaRPr>
          </a:p>
        </p:txBody>
      </p:sp>
      <p:graphicFrame>
        <p:nvGraphicFramePr>
          <p:cNvPr id="4" name="Table 3">
            <a:extLst>
              <a:ext uri="{FF2B5EF4-FFF2-40B4-BE49-F238E27FC236}">
                <a16:creationId xmlns:a16="http://schemas.microsoft.com/office/drawing/2014/main" id="{BE8E7B0F-9BA3-4497-A5F2-46AC86230F7C}"/>
              </a:ext>
            </a:extLst>
          </p:cNvPr>
          <p:cNvGraphicFramePr>
            <a:graphicFrameLocks noGrp="1"/>
          </p:cNvGraphicFramePr>
          <p:nvPr>
            <p:extLst>
              <p:ext uri="{D42A27DB-BD31-4B8C-83A1-F6EECF244321}">
                <p14:modId xmlns:p14="http://schemas.microsoft.com/office/powerpoint/2010/main" val="795678498"/>
              </p:ext>
            </p:extLst>
          </p:nvPr>
        </p:nvGraphicFramePr>
        <p:xfrm>
          <a:off x="275602" y="866209"/>
          <a:ext cx="6209970" cy="6827520"/>
        </p:xfrm>
        <a:graphic>
          <a:graphicData uri="http://schemas.openxmlformats.org/drawingml/2006/table">
            <a:tbl>
              <a:tblPr firstRow="1" bandRow="1">
                <a:tableStyleId>{2D5ABB26-0587-4C30-8999-92F81FD0307C}</a:tableStyleId>
              </a:tblPr>
              <a:tblGrid>
                <a:gridCol w="2069990">
                  <a:extLst>
                    <a:ext uri="{9D8B030D-6E8A-4147-A177-3AD203B41FA5}">
                      <a16:colId xmlns:a16="http://schemas.microsoft.com/office/drawing/2014/main" val="2221417855"/>
                    </a:ext>
                  </a:extLst>
                </a:gridCol>
                <a:gridCol w="2069990">
                  <a:extLst>
                    <a:ext uri="{9D8B030D-6E8A-4147-A177-3AD203B41FA5}">
                      <a16:colId xmlns:a16="http://schemas.microsoft.com/office/drawing/2014/main" val="930687329"/>
                    </a:ext>
                  </a:extLst>
                </a:gridCol>
                <a:gridCol w="2069990">
                  <a:extLst>
                    <a:ext uri="{9D8B030D-6E8A-4147-A177-3AD203B41FA5}">
                      <a16:colId xmlns:a16="http://schemas.microsoft.com/office/drawing/2014/main" val="1171053882"/>
                    </a:ext>
                  </a:extLst>
                </a:gridCol>
              </a:tblGrid>
              <a:tr h="1340582">
                <a:tc>
                  <a:txBody>
                    <a:bodyPr/>
                    <a:lstStyle/>
                    <a:p>
                      <a:pPr algn="ctr"/>
                      <a:r>
                        <a:rPr lang="en-US" sz="1000" b="1" u="sng" dirty="0">
                          <a:latin typeface="Dreaming Outloud Pro" panose="03050502040302030504" pitchFamily="66" charset="0"/>
                          <a:cs typeface="Dreaming Outloud Pro" panose="03050502040302030504" pitchFamily="66" charset="0"/>
                        </a:rPr>
                        <a:t>Pre-K</a:t>
                      </a:r>
                      <a:endParaRPr lang="en-US" sz="1000" b="0" u="none" dirty="0">
                        <a:latin typeface="Dreaming Outloud Pro" panose="03050502040302030504" pitchFamily="66" charset="0"/>
                        <a:cs typeface="Dreaming Outloud Pro" panose="03050502040302030504" pitchFamily="66" charset="0"/>
                      </a:endParaRPr>
                    </a:p>
                    <a:p>
                      <a:pPr algn="ctr"/>
                      <a:endParaRPr lang="en-US" sz="1000" b="0" u="none" dirty="0">
                        <a:latin typeface="Dreaming Outloud Pro" panose="03050502040302030504" pitchFamily="66" charset="0"/>
                        <a:cs typeface="Dreaming Outloud Pro" panose="03050502040302030504" pitchFamily="66" charset="0"/>
                      </a:endParaRPr>
                    </a:p>
                    <a:p>
                      <a:pPr algn="ctr"/>
                      <a:r>
                        <a:rPr lang="en-US" sz="1000" b="1" u="none" dirty="0">
                          <a:latin typeface="Dreaming Outloud Pro" panose="03050502040302030504" pitchFamily="66" charset="0"/>
                          <a:cs typeface="Dreaming Outloud Pro" panose="03050502040302030504" pitchFamily="66" charset="0"/>
                        </a:rPr>
                        <a:t>Math</a:t>
                      </a:r>
                      <a:r>
                        <a:rPr lang="en-US" sz="1000" b="0" u="none" dirty="0">
                          <a:latin typeface="Dreaming Outloud Pro" panose="03050502040302030504" pitchFamily="66" charset="0"/>
                          <a:cs typeface="Dreaming Outloud Pro" panose="03050502040302030504" pitchFamily="66" charset="0"/>
                        </a:rPr>
                        <a:t>: Tens Frames</a:t>
                      </a:r>
                    </a:p>
                    <a:p>
                      <a:pPr algn="ctr"/>
                      <a:endParaRPr lang="en-US" sz="1000" b="0" u="none" dirty="0">
                        <a:latin typeface="Dreaming Outloud Pro" panose="03050502040302030504" pitchFamily="66" charset="0"/>
                        <a:cs typeface="Dreaming Outloud Pro" panose="03050502040302030504" pitchFamily="66" charset="0"/>
                      </a:endParaRPr>
                    </a:p>
                    <a:p>
                      <a:pPr algn="ctr"/>
                      <a:r>
                        <a:rPr lang="en-US" sz="1000" b="1" u="none" dirty="0">
                          <a:latin typeface="Dreaming Outloud Pro" panose="03050502040302030504" pitchFamily="66" charset="0"/>
                          <a:cs typeface="Dreaming Outloud Pro" panose="03050502040302030504" pitchFamily="66" charset="0"/>
                        </a:rPr>
                        <a:t>Phonological Awareness</a:t>
                      </a:r>
                      <a:r>
                        <a:rPr lang="en-US" sz="1000" b="0" u="none" dirty="0">
                          <a:latin typeface="Dreaming Outloud Pro" panose="03050502040302030504" pitchFamily="66" charset="0"/>
                          <a:cs typeface="Dreaming Outloud Pro" panose="03050502040302030504" pitchFamily="66" charset="0"/>
                        </a:rPr>
                        <a:t>: syllable counting</a:t>
                      </a:r>
                    </a:p>
                    <a:p>
                      <a:pPr algn="ctr"/>
                      <a:endParaRPr lang="en-US" sz="1000" b="0" u="none" dirty="0">
                        <a:latin typeface="Dreaming Outloud Pro" panose="03050502040302030504" pitchFamily="66" charset="0"/>
                        <a:cs typeface="Dreaming Outloud Pro" panose="03050502040302030504" pitchFamily="66" charset="0"/>
                      </a:endParaRPr>
                    </a:p>
                    <a:p>
                      <a:pPr algn="ctr"/>
                      <a:r>
                        <a:rPr lang="en-US" sz="1000" kern="1200" dirty="0">
                          <a:solidFill>
                            <a:schemeClr val="tx1"/>
                          </a:solidFill>
                          <a:effectLst/>
                          <a:latin typeface="Dreaming Outloud Pro" panose="03050502040302030504" pitchFamily="66" charset="0"/>
                          <a:ea typeface="+mn-ea"/>
                          <a:cs typeface="Dreaming Outloud Pro" panose="03050502040302030504" pitchFamily="66" charset="0"/>
                        </a:rPr>
                        <a:t>Dinosaurs &amp; transportation</a:t>
                      </a:r>
                      <a:endParaRPr lang="en-US" sz="1000" b="0" u="none" dirty="0">
                        <a:latin typeface="Dreaming Outloud Pro" panose="03050502040302030504" pitchFamily="66" charset="0"/>
                        <a:cs typeface="Dreaming Outloud Pro" panose="03050502040302030504" pitchFamily="66"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000" b="1" u="sng" dirty="0">
                          <a:latin typeface="Dreaming Outloud Pro" panose="03050502040302030504" pitchFamily="66" charset="0"/>
                          <a:cs typeface="Dreaming Outloud Pro" panose="03050502040302030504" pitchFamily="66" charset="0"/>
                        </a:rPr>
                        <a:t>Kindergarten</a:t>
                      </a:r>
                    </a:p>
                    <a:p>
                      <a:pPr algn="ctr"/>
                      <a:endParaRPr lang="en-US" sz="1000" b="1" u="sng" dirty="0">
                        <a:latin typeface="Dreaming Outloud Pro" panose="03050502040302030504" pitchFamily="66" charset="0"/>
                        <a:cs typeface="Dreaming Outloud Pro" panose="03050502040302030504" pitchFamily="66" charset="0"/>
                      </a:endParaRPr>
                    </a:p>
                    <a:p>
                      <a:pPr algn="ctr"/>
                      <a:r>
                        <a:rPr lang="en-US" sz="1000" b="1" dirty="0">
                          <a:latin typeface="Dreaming Outloud Pro" panose="03050502040302030504" pitchFamily="66" charset="0"/>
                          <a:cs typeface="Dreaming Outloud Pro" panose="03050502040302030504" pitchFamily="66" charset="0"/>
                        </a:rPr>
                        <a:t>Arts &amp; Letters</a:t>
                      </a:r>
                      <a:r>
                        <a:rPr lang="en-US" sz="1000" dirty="0">
                          <a:latin typeface="Dreaming Outloud Pro" panose="03050502040302030504" pitchFamily="66" charset="0"/>
                          <a:cs typeface="Dreaming Outloud Pro" panose="03050502040302030504" pitchFamily="66" charset="0"/>
                        </a:rPr>
                        <a:t>: America Then and Now, Informative writing </a:t>
                      </a:r>
                    </a:p>
                    <a:p>
                      <a:pPr algn="ctr"/>
                      <a:endParaRPr lang="en-US" sz="1000" dirty="0">
                        <a:latin typeface="Dreaming Outloud Pro" panose="03050502040302030504" pitchFamily="66" charset="0"/>
                        <a:cs typeface="Dreaming Outloud Pro" panose="03050502040302030504" pitchFamily="66"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dirty="0">
                          <a:latin typeface="Dreaming Outloud Pro" panose="03050502040302030504" pitchFamily="66" charset="0"/>
                          <a:cs typeface="Dreaming Outloud Pro" panose="03050502040302030504" pitchFamily="66" charset="0"/>
                        </a:rPr>
                        <a:t>95%</a:t>
                      </a:r>
                      <a:r>
                        <a:rPr lang="en-US" sz="1000" dirty="0">
                          <a:latin typeface="Dreaming Outloud Pro" panose="03050502040302030504" pitchFamily="66" charset="0"/>
                          <a:cs typeface="Dreaming Outloud Pro" panose="03050502040302030504" pitchFamily="66" charset="0"/>
                        </a:rPr>
                        <a:t>: Review all letters, reading decodable sentences</a:t>
                      </a:r>
                    </a:p>
                    <a:p>
                      <a:pPr algn="ctr"/>
                      <a:endParaRPr lang="en-US" sz="1000" dirty="0">
                        <a:latin typeface="Dreaming Outloud Pro" panose="03050502040302030504" pitchFamily="66" charset="0"/>
                        <a:cs typeface="Dreaming Outloud Pro" panose="03050502040302030504" pitchFamily="66"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dirty="0">
                          <a:latin typeface="Dreaming Outloud Pro" panose="03050502040302030504" pitchFamily="66" charset="0"/>
                          <a:cs typeface="Dreaming Outloud Pro" panose="03050502040302030504" pitchFamily="66" charset="0"/>
                        </a:rPr>
                        <a:t>Math: </a:t>
                      </a:r>
                      <a:r>
                        <a:rPr lang="en-US" sz="1000" b="0" dirty="0">
                          <a:latin typeface="Dreaming Outloud Pro" panose="03050502040302030504" pitchFamily="66" charset="0"/>
                          <a:cs typeface="Dreaming Outloud Pro" panose="03050502040302030504" pitchFamily="66" charset="0"/>
                        </a:rPr>
                        <a:t>Numbers 10-20 application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000" b="1" u="sng" dirty="0">
                          <a:latin typeface="Dreaming Outloud Pro" panose="03050502040302030504" pitchFamily="66" charset="0"/>
                          <a:cs typeface="Dreaming Outloud Pro" panose="03050502040302030504" pitchFamily="66" charset="0"/>
                        </a:rPr>
                        <a:t>1</a:t>
                      </a:r>
                      <a:r>
                        <a:rPr lang="en-US" sz="1000" b="1" u="sng" baseline="30000" dirty="0">
                          <a:latin typeface="Dreaming Outloud Pro" panose="03050502040302030504" pitchFamily="66" charset="0"/>
                          <a:cs typeface="Dreaming Outloud Pro" panose="03050502040302030504" pitchFamily="66" charset="0"/>
                        </a:rPr>
                        <a:t>st</a:t>
                      </a:r>
                      <a:r>
                        <a:rPr lang="en-US" sz="1000" b="1" u="sng" dirty="0">
                          <a:latin typeface="Dreaming Outloud Pro" panose="03050502040302030504" pitchFamily="66" charset="0"/>
                          <a:cs typeface="Dreaming Outloud Pro" panose="03050502040302030504" pitchFamily="66" charset="0"/>
                        </a:rPr>
                        <a:t> Grade</a:t>
                      </a:r>
                    </a:p>
                    <a:p>
                      <a:pPr algn="ctr"/>
                      <a:endParaRPr lang="en-US" sz="1000" b="1" u="sng" dirty="0">
                        <a:latin typeface="Dreaming Outloud Pro" panose="03050502040302030504" pitchFamily="66" charset="0"/>
                        <a:cs typeface="Dreaming Outloud Pro" panose="03050502040302030504" pitchFamily="66" charset="0"/>
                      </a:endParaRPr>
                    </a:p>
                    <a:p>
                      <a:pPr algn="ctr"/>
                      <a:r>
                        <a:rPr lang="en-US" sz="1000" b="1" dirty="0">
                          <a:latin typeface="Dreaming Outloud Pro" panose="03050502040302030504" pitchFamily="66" charset="0"/>
                          <a:cs typeface="Dreaming Outloud Pro" panose="03050502040302030504" pitchFamily="66" charset="0"/>
                        </a:rPr>
                        <a:t>Math</a:t>
                      </a:r>
                      <a:r>
                        <a:rPr lang="en-US" sz="1000" dirty="0">
                          <a:latin typeface="Dreaming Outloud Pro" panose="03050502040302030504" pitchFamily="66" charset="0"/>
                          <a:cs typeface="Dreaming Outloud Pro" panose="03050502040302030504" pitchFamily="66" charset="0"/>
                        </a:rPr>
                        <a:t>: Measurement; Length, Time, Graphing, and Money.</a:t>
                      </a:r>
                    </a:p>
                    <a:p>
                      <a:pPr algn="ctr"/>
                      <a:endParaRPr lang="en-US" sz="1000" dirty="0">
                        <a:latin typeface="Dreaming Outloud Pro" panose="03050502040302030504" pitchFamily="66" charset="0"/>
                        <a:cs typeface="Dreaming Outloud Pro" panose="03050502040302030504" pitchFamily="66" charset="0"/>
                      </a:endParaRPr>
                    </a:p>
                    <a:p>
                      <a:pPr algn="ctr"/>
                      <a:r>
                        <a:rPr lang="en-US" sz="1000" b="1" dirty="0">
                          <a:latin typeface="Dreaming Outloud Pro" panose="03050502040302030504" pitchFamily="66" charset="0"/>
                          <a:cs typeface="Dreaming Outloud Pro" panose="03050502040302030504" pitchFamily="66" charset="0"/>
                        </a:rPr>
                        <a:t>Arts &amp; Letters</a:t>
                      </a:r>
                      <a:r>
                        <a:rPr lang="en-US" sz="1000" dirty="0">
                          <a:latin typeface="Dreaming Outloud Pro" panose="03050502040302030504" pitchFamily="66" charset="0"/>
                          <a:cs typeface="Dreaming Outloud Pro" panose="03050502040302030504" pitchFamily="66" charset="0"/>
                        </a:rPr>
                        <a:t>: Wind Power</a:t>
                      </a:r>
                    </a:p>
                    <a:p>
                      <a:pPr algn="ctr"/>
                      <a:endParaRPr lang="en-US" sz="1000" dirty="0">
                        <a:latin typeface="Dreaming Outloud Pro" panose="03050502040302030504" pitchFamily="66" charset="0"/>
                        <a:cs typeface="Dreaming Outloud Pro" panose="03050502040302030504" pitchFamily="66" charset="0"/>
                      </a:endParaRPr>
                    </a:p>
                    <a:p>
                      <a:pPr algn="ctr"/>
                      <a:r>
                        <a:rPr lang="en-US" sz="1000" b="1" dirty="0">
                          <a:latin typeface="Dreaming Outloud Pro" panose="03050502040302030504" pitchFamily="66" charset="0"/>
                          <a:cs typeface="Dreaming Outloud Pro" panose="03050502040302030504" pitchFamily="66" charset="0"/>
                        </a:rPr>
                        <a:t>95%: </a:t>
                      </a:r>
                      <a:r>
                        <a:rPr lang="en-US" sz="1000" b="0" dirty="0">
                          <a:latin typeface="Dreaming Outloud Pro" panose="03050502040302030504" pitchFamily="66" charset="0"/>
                          <a:cs typeface="Dreaming Outloud Pro" panose="03050502040302030504" pitchFamily="66" charset="0"/>
                        </a:rPr>
                        <a:t>Long Vowel Silent </a:t>
                      </a:r>
                      <a:r>
                        <a:rPr lang="en-US" sz="1000" b="0">
                          <a:latin typeface="Dreaming Outloud Pro" panose="03050502040302030504" pitchFamily="66" charset="0"/>
                          <a:cs typeface="Dreaming Outloud Pro" panose="03050502040302030504" pitchFamily="66" charset="0"/>
                        </a:rPr>
                        <a:t>E </a:t>
                      </a:r>
                      <a:endParaRPr lang="en-US" sz="1000" b="0" dirty="0">
                        <a:latin typeface="Dreaming Outloud Pro" panose="03050502040302030504" pitchFamily="66" charset="0"/>
                        <a:cs typeface="Dreaming Outloud Pro" panose="03050502040302030504" pitchFamily="66"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9686964"/>
                  </a:ext>
                </a:extLst>
              </a:tr>
              <a:tr h="1724045">
                <a:tc>
                  <a:txBody>
                    <a:bodyPr/>
                    <a:lstStyle/>
                    <a:p>
                      <a:pPr algn="ctr"/>
                      <a:endParaRPr lang="en-US" sz="1000" b="1" u="sng" dirty="0">
                        <a:latin typeface="Dreaming Outloud Pro" panose="03050502040302030504" pitchFamily="66" charset="0"/>
                        <a:cs typeface="Dreaming Outloud Pro" panose="03050502040302030504" pitchFamily="66" charset="0"/>
                      </a:endParaRPr>
                    </a:p>
                    <a:p>
                      <a:pPr algn="ctr"/>
                      <a:r>
                        <a:rPr lang="en-US" sz="1000" b="1" u="sng" dirty="0">
                          <a:latin typeface="Dreaming Outloud Pro" panose="03050502040302030504" pitchFamily="66" charset="0"/>
                          <a:cs typeface="Dreaming Outloud Pro" panose="03050502040302030504" pitchFamily="66" charset="0"/>
                        </a:rPr>
                        <a:t>2</a:t>
                      </a:r>
                      <a:r>
                        <a:rPr lang="en-US" sz="1000" b="1" u="sng" baseline="30000" dirty="0">
                          <a:latin typeface="Dreaming Outloud Pro" panose="03050502040302030504" pitchFamily="66" charset="0"/>
                          <a:cs typeface="Dreaming Outloud Pro" panose="03050502040302030504" pitchFamily="66" charset="0"/>
                        </a:rPr>
                        <a:t>nd</a:t>
                      </a:r>
                      <a:r>
                        <a:rPr lang="en-US" sz="1000" b="1" u="sng" dirty="0">
                          <a:latin typeface="Dreaming Outloud Pro" panose="03050502040302030504" pitchFamily="66" charset="0"/>
                          <a:cs typeface="Dreaming Outloud Pro" panose="03050502040302030504" pitchFamily="66" charset="0"/>
                        </a:rPr>
                        <a:t> Grade</a:t>
                      </a:r>
                    </a:p>
                    <a:p>
                      <a:pPr algn="ctr"/>
                      <a:endParaRPr lang="en-US" sz="1000" b="1" u="sng" dirty="0">
                        <a:latin typeface="Dreaming Outloud Pro" panose="03050502040302030504" pitchFamily="66" charset="0"/>
                        <a:cs typeface="Dreaming Outloud Pro" panose="03050502040302030504" pitchFamily="66" charset="0"/>
                      </a:endParaRPr>
                    </a:p>
                    <a:p>
                      <a:pPr algn="ctr"/>
                      <a:r>
                        <a:rPr lang="en-US" sz="1000" b="1" dirty="0">
                          <a:latin typeface="Dreaming Outloud Pro" panose="03050502040302030504" pitchFamily="66" charset="0"/>
                          <a:cs typeface="Dreaming Outloud Pro" panose="03050502040302030504" pitchFamily="66" charset="0"/>
                        </a:rPr>
                        <a:t>Arts &amp; Letters</a:t>
                      </a:r>
                      <a:r>
                        <a:rPr lang="en-US" sz="1000" dirty="0">
                          <a:latin typeface="Dreaming Outloud Pro" panose="03050502040302030504" pitchFamily="66" charset="0"/>
                          <a:cs typeface="Dreaming Outloud Pro" panose="03050502040302030504" pitchFamily="66" charset="0"/>
                        </a:rPr>
                        <a:t>: How did civil rights advocates respond to injustice?</a:t>
                      </a:r>
                    </a:p>
                    <a:p>
                      <a:pPr algn="ctr"/>
                      <a:endParaRPr lang="en-US" sz="1000" dirty="0">
                        <a:latin typeface="Dreaming Outloud Pro" panose="03050502040302030504" pitchFamily="66" charset="0"/>
                        <a:cs typeface="Dreaming Outloud Pro" panose="03050502040302030504" pitchFamily="66" charset="0"/>
                      </a:endParaRPr>
                    </a:p>
                    <a:p>
                      <a:pPr algn="ctr"/>
                      <a:r>
                        <a:rPr lang="en-US" sz="1000" b="1" dirty="0">
                          <a:latin typeface="Dreaming Outloud Pro" panose="03050502040302030504" pitchFamily="66" charset="0"/>
                          <a:cs typeface="Dreaming Outloud Pro" panose="03050502040302030504" pitchFamily="66" charset="0"/>
                        </a:rPr>
                        <a:t>95%: </a:t>
                      </a:r>
                      <a:r>
                        <a:rPr lang="en-US" sz="1000" b="0" dirty="0">
                          <a:latin typeface="Dreaming Outloud Pro" panose="03050502040302030504" pitchFamily="66" charset="0"/>
                          <a:cs typeface="Dreaming Outloud Pro" panose="03050502040302030504" pitchFamily="66" charset="0"/>
                        </a:rPr>
                        <a:t>Vowel-r (</a:t>
                      </a:r>
                      <a:r>
                        <a:rPr lang="en-US" sz="1000" b="0" dirty="0" err="1">
                          <a:latin typeface="Dreaming Outloud Pro" panose="03050502040302030504" pitchFamily="66" charset="0"/>
                          <a:cs typeface="Dreaming Outloud Pro" panose="03050502040302030504" pitchFamily="66" charset="0"/>
                        </a:rPr>
                        <a:t>ar</a:t>
                      </a:r>
                      <a:r>
                        <a:rPr lang="en-US" sz="1000" b="0" dirty="0">
                          <a:latin typeface="Dreaming Outloud Pro" panose="03050502040302030504" pitchFamily="66" charset="0"/>
                          <a:cs typeface="Dreaming Outloud Pro" panose="03050502040302030504" pitchFamily="66" charset="0"/>
                        </a:rPr>
                        <a:t>, or, </a:t>
                      </a:r>
                      <a:r>
                        <a:rPr lang="en-US" sz="1000" b="0" dirty="0" err="1">
                          <a:latin typeface="Dreaming Outloud Pro" panose="03050502040302030504" pitchFamily="66" charset="0"/>
                          <a:cs typeface="Dreaming Outloud Pro" panose="03050502040302030504" pitchFamily="66" charset="0"/>
                        </a:rPr>
                        <a:t>w+ar</a:t>
                      </a:r>
                      <a:r>
                        <a:rPr lang="en-US" sz="1000" b="0" dirty="0">
                          <a:latin typeface="Dreaming Outloud Pro" panose="03050502040302030504" pitchFamily="66" charset="0"/>
                          <a:cs typeface="Dreaming Outloud Pro" panose="03050502040302030504" pitchFamily="66" charset="0"/>
                        </a:rPr>
                        <a:t>, </a:t>
                      </a:r>
                      <a:r>
                        <a:rPr lang="en-US" sz="1000" b="0" dirty="0" err="1">
                          <a:latin typeface="Dreaming Outloud Pro" panose="03050502040302030504" pitchFamily="66" charset="0"/>
                          <a:cs typeface="Dreaming Outloud Pro" panose="03050502040302030504" pitchFamily="66" charset="0"/>
                        </a:rPr>
                        <a:t>w+or</a:t>
                      </a:r>
                      <a:r>
                        <a:rPr lang="en-US" sz="1000" b="0" dirty="0">
                          <a:latin typeface="Dreaming Outloud Pro" panose="03050502040302030504" pitchFamily="66" charset="0"/>
                          <a:cs typeface="Dreaming Outloud Pro" panose="03050502040302030504" pitchFamily="66" charset="0"/>
                        </a:rPr>
                        <a:t>, er, </a:t>
                      </a:r>
                      <a:r>
                        <a:rPr lang="en-US" sz="1000" b="0" dirty="0" err="1">
                          <a:latin typeface="Dreaming Outloud Pro" panose="03050502040302030504" pitchFamily="66" charset="0"/>
                          <a:cs typeface="Dreaming Outloud Pro" panose="03050502040302030504" pitchFamily="66" charset="0"/>
                        </a:rPr>
                        <a:t>ur</a:t>
                      </a:r>
                      <a:r>
                        <a:rPr lang="en-US" sz="1000" b="0" dirty="0">
                          <a:latin typeface="Dreaming Outloud Pro" panose="03050502040302030504" pitchFamily="66" charset="0"/>
                          <a:cs typeface="Dreaming Outloud Pro" panose="03050502040302030504" pitchFamily="66" charset="0"/>
                        </a:rPr>
                        <a:t>, </a:t>
                      </a:r>
                      <a:r>
                        <a:rPr lang="en-US" sz="1000" b="0" dirty="0" err="1">
                          <a:latin typeface="Dreaming Outloud Pro" panose="03050502040302030504" pitchFamily="66" charset="0"/>
                          <a:cs typeface="Dreaming Outloud Pro" panose="03050502040302030504" pitchFamily="66" charset="0"/>
                        </a:rPr>
                        <a:t>ir</a:t>
                      </a:r>
                      <a:r>
                        <a:rPr lang="en-US" sz="1000" b="0" dirty="0">
                          <a:latin typeface="Dreaming Outloud Pro" panose="03050502040302030504" pitchFamily="66" charset="0"/>
                          <a:cs typeface="Dreaming Outloud Pro" panose="03050502040302030504" pitchFamily="66" charset="0"/>
                        </a:rPr>
                        <a:t>)</a:t>
                      </a:r>
                    </a:p>
                    <a:p>
                      <a:pPr algn="ctr"/>
                      <a:r>
                        <a:rPr lang="en-US" sz="1000" b="0" dirty="0">
                          <a:latin typeface="Dreaming Outloud Pro" panose="03050502040302030504" pitchFamily="66" charset="0"/>
                          <a:cs typeface="Dreaming Outloud Pro" panose="03050502040302030504" pitchFamily="66" charset="0"/>
                        </a:rPr>
                        <a:t>Vowel-r Phonograms (air/are, ear/ere, oar, ore)</a:t>
                      </a:r>
                    </a:p>
                    <a:p>
                      <a:pPr algn="ctr"/>
                      <a:r>
                        <a:rPr lang="en-US" sz="1000" b="0" dirty="0">
                          <a:latin typeface="Dreaming Outloud Pro" panose="03050502040302030504" pitchFamily="66" charset="0"/>
                          <a:cs typeface="Dreaming Outloud Pro" panose="03050502040302030504" pitchFamily="66" charset="0"/>
                        </a:rPr>
                        <a:t>Complex Consonants (ck/k, tch/</a:t>
                      </a:r>
                      <a:r>
                        <a:rPr lang="en-US" sz="1000" b="0" dirty="0" err="1">
                          <a:latin typeface="Dreaming Outloud Pro" panose="03050502040302030504" pitchFamily="66" charset="0"/>
                          <a:cs typeface="Dreaming Outloud Pro" panose="03050502040302030504" pitchFamily="66" charset="0"/>
                        </a:rPr>
                        <a:t>ch</a:t>
                      </a:r>
                      <a:r>
                        <a:rPr lang="en-US" sz="1000" b="0" dirty="0">
                          <a:latin typeface="Dreaming Outloud Pro" panose="03050502040302030504" pitchFamily="66" charset="0"/>
                          <a:cs typeface="Dreaming Outloud Pro" panose="03050502040302030504" pitchFamily="66" charset="0"/>
                        </a:rPr>
                        <a:t>, </a:t>
                      </a:r>
                      <a:r>
                        <a:rPr lang="en-US" sz="1000" b="0" dirty="0" err="1">
                          <a:latin typeface="Dreaming Outloud Pro" panose="03050502040302030504" pitchFamily="66" charset="0"/>
                          <a:cs typeface="Dreaming Outloud Pro" panose="03050502040302030504" pitchFamily="66" charset="0"/>
                        </a:rPr>
                        <a:t>dge</a:t>
                      </a:r>
                      <a:r>
                        <a:rPr lang="en-US" sz="1000" b="0" dirty="0">
                          <a:latin typeface="Dreaming Outloud Pro" panose="03050502040302030504" pitchFamily="66" charset="0"/>
                          <a:cs typeface="Dreaming Outloud Pro" panose="03050502040302030504" pitchFamily="66" charset="0"/>
                        </a:rPr>
                        <a:t>/</a:t>
                      </a:r>
                      <a:r>
                        <a:rPr lang="en-US" sz="1000" b="0" dirty="0" err="1">
                          <a:latin typeface="Dreaming Outloud Pro" panose="03050502040302030504" pitchFamily="66" charset="0"/>
                          <a:cs typeface="Dreaming Outloud Pro" panose="03050502040302030504" pitchFamily="66" charset="0"/>
                        </a:rPr>
                        <a:t>ge</a:t>
                      </a:r>
                      <a:r>
                        <a:rPr lang="en-US" sz="1000" b="0" dirty="0">
                          <a:latin typeface="Dreaming Outloud Pro" panose="03050502040302030504" pitchFamily="66" charset="0"/>
                          <a:cs typeface="Dreaming Outloud Pro" panose="03050502040302030504" pitchFamily="66" charset="0"/>
                        </a:rPr>
                        <a:t>)</a:t>
                      </a:r>
                    </a:p>
                    <a:p>
                      <a:pPr algn="ctr"/>
                      <a:endParaRPr lang="en-US" sz="1000" b="1" dirty="0">
                        <a:latin typeface="Dreaming Outloud Pro" panose="03050502040302030504" pitchFamily="66" charset="0"/>
                        <a:cs typeface="Dreaming Outloud Pro" panose="03050502040302030504" pitchFamily="66" charset="0"/>
                      </a:endParaRPr>
                    </a:p>
                    <a:p>
                      <a:pPr algn="ctr"/>
                      <a:endParaRPr lang="en-US" sz="1000" b="0" dirty="0">
                        <a:latin typeface="Dreaming Outloud Pro" panose="03050502040302030504" pitchFamily="66" charset="0"/>
                        <a:cs typeface="Dreaming Outloud Pro" panose="03050502040302030504" pitchFamily="66" charset="0"/>
                      </a:endParaRPr>
                    </a:p>
                    <a:p>
                      <a:pPr algn="ctr"/>
                      <a:r>
                        <a:rPr lang="en-US" sz="1000" b="1" dirty="0">
                          <a:latin typeface="Dreaming Outloud Pro" panose="03050502040302030504" pitchFamily="66" charset="0"/>
                          <a:cs typeface="Dreaming Outloud Pro" panose="03050502040302030504" pitchFamily="66" charset="0"/>
                        </a:rPr>
                        <a:t>Math</a:t>
                      </a:r>
                      <a:r>
                        <a:rPr lang="en-US" sz="1000" dirty="0">
                          <a:latin typeface="Dreaming Outloud Pro" panose="03050502040302030504" pitchFamily="66" charset="0"/>
                          <a:cs typeface="Dreaming Outloud Pro" panose="03050502040302030504" pitchFamily="66" charset="0"/>
                        </a:rPr>
                        <a:t>: Addition and Subtraction to 1,000</a:t>
                      </a:r>
                    </a:p>
                    <a:p>
                      <a:pPr algn="ctr"/>
                      <a:endParaRPr lang="en-US" sz="1000" dirty="0">
                        <a:latin typeface="Dreaming Outloud Pro" panose="03050502040302030504" pitchFamily="66" charset="0"/>
                        <a:cs typeface="Dreaming Outloud Pro" panose="03050502040302030504" pitchFamily="66"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000" b="1" u="sng" dirty="0">
                        <a:latin typeface="Dreaming Outloud Pro" panose="03050502040302030504" pitchFamily="66" charset="0"/>
                        <a:cs typeface="Dreaming Outloud Pro" panose="03050502040302030504" pitchFamily="66" charset="0"/>
                      </a:endParaRPr>
                    </a:p>
                    <a:p>
                      <a:pPr algn="ctr"/>
                      <a:r>
                        <a:rPr lang="en-US" sz="1000" b="1" u="sng" dirty="0">
                          <a:latin typeface="Dreaming Outloud Pro" panose="03050502040302030504" pitchFamily="66" charset="0"/>
                          <a:cs typeface="Dreaming Outloud Pro" panose="03050502040302030504" pitchFamily="66" charset="0"/>
                        </a:rPr>
                        <a:t>3</a:t>
                      </a:r>
                      <a:r>
                        <a:rPr lang="en-US" sz="1000" b="1" u="sng" baseline="30000" dirty="0">
                          <a:latin typeface="Dreaming Outloud Pro" panose="03050502040302030504" pitchFamily="66" charset="0"/>
                          <a:cs typeface="Dreaming Outloud Pro" panose="03050502040302030504" pitchFamily="66" charset="0"/>
                        </a:rPr>
                        <a:t>rd</a:t>
                      </a:r>
                      <a:r>
                        <a:rPr lang="en-US" sz="1000" b="1" u="sng" dirty="0">
                          <a:latin typeface="Dreaming Outloud Pro" panose="03050502040302030504" pitchFamily="66" charset="0"/>
                          <a:cs typeface="Dreaming Outloud Pro" panose="03050502040302030504" pitchFamily="66" charset="0"/>
                        </a:rPr>
                        <a:t> Grade</a:t>
                      </a:r>
                    </a:p>
                    <a:p>
                      <a:pPr algn="ctr"/>
                      <a:endParaRPr lang="en-US" sz="1000" b="1" u="sng" dirty="0">
                        <a:latin typeface="Dreaming Outloud Pro" panose="03050502040302030504" pitchFamily="66" charset="0"/>
                        <a:cs typeface="Dreaming Outloud Pro" panose="03050502040302030504" pitchFamily="66"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dirty="0">
                          <a:latin typeface="Dreaming Outloud Pro" panose="03050502040302030504" pitchFamily="66" charset="0"/>
                          <a:cs typeface="Dreaming Outloud Pro" panose="03050502040302030504" pitchFamily="66" charset="0"/>
                        </a:rPr>
                        <a:t>Arts &amp; Letters</a:t>
                      </a:r>
                      <a:r>
                        <a:rPr lang="en-US" sz="900" dirty="0">
                          <a:latin typeface="Dreaming Outloud Pro" panose="03050502040302030504" pitchFamily="66" charset="0"/>
                          <a:cs typeface="Dreaming Outloud Pro" panose="03050502040302030504" pitchFamily="66" charset="0"/>
                        </a:rPr>
                        <a:t>: How do stories help us understand immigrants' experiences?</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900" dirty="0">
                          <a:latin typeface="Dreaming Outloud Pro" panose="03050502040302030504" pitchFamily="66" charset="0"/>
                          <a:cs typeface="Dreaming Outloud Pro" panose="03050502040302030504" pitchFamily="66" charset="0"/>
                        </a:rPr>
                        <a:t>Theme/Central Idea </a:t>
                      </a:r>
                    </a:p>
                    <a:p>
                      <a:pPr algn="ctr"/>
                      <a:endParaRPr lang="en-US" sz="900" dirty="0">
                        <a:latin typeface="Dreaming Outloud Pro" panose="03050502040302030504" pitchFamily="66" charset="0"/>
                        <a:cs typeface="Dreaming Outloud Pro" panose="03050502040302030504" pitchFamily="66" charset="0"/>
                      </a:endParaRPr>
                    </a:p>
                    <a:p>
                      <a:pPr algn="ctr"/>
                      <a:r>
                        <a:rPr lang="en-US" sz="900" b="1" dirty="0">
                          <a:latin typeface="Dreaming Outloud Pro" panose="03050502040302030504" pitchFamily="66" charset="0"/>
                          <a:cs typeface="Dreaming Outloud Pro" panose="03050502040302030504" pitchFamily="66" charset="0"/>
                        </a:rPr>
                        <a:t>Writing: </a:t>
                      </a:r>
                      <a:r>
                        <a:rPr lang="en-US" sz="900" b="0" dirty="0">
                          <a:latin typeface="Dreaming Outloud Pro" panose="03050502040302030504" pitchFamily="66" charset="0"/>
                          <a:cs typeface="Dreaming Outloud Pro" panose="03050502040302030504" pitchFamily="66" charset="0"/>
                        </a:rPr>
                        <a:t>Narrative Writing</a:t>
                      </a:r>
                    </a:p>
                    <a:p>
                      <a:pPr algn="ctr"/>
                      <a:endParaRPr lang="en-US" sz="900" dirty="0">
                        <a:latin typeface="Dreaming Outloud Pro" panose="03050502040302030504" pitchFamily="66" charset="0"/>
                        <a:cs typeface="Dreaming Outloud Pro" panose="03050502040302030504" pitchFamily="66" charset="0"/>
                      </a:endParaRPr>
                    </a:p>
                    <a:p>
                      <a:pPr algn="ctr"/>
                      <a:r>
                        <a:rPr lang="en-US" sz="900" b="1" dirty="0">
                          <a:latin typeface="Dreaming Outloud Pro" panose="03050502040302030504" pitchFamily="66" charset="0"/>
                          <a:cs typeface="Dreaming Outloud Pro" panose="03050502040302030504" pitchFamily="66" charset="0"/>
                        </a:rPr>
                        <a:t>Math: </a:t>
                      </a:r>
                      <a:r>
                        <a:rPr lang="en-US" sz="900" b="0" dirty="0">
                          <a:latin typeface="Dreaming Outloud Pro" panose="03050502040302030504" pitchFamily="66" charset="0"/>
                          <a:cs typeface="Dreaming Outloud Pro" panose="03050502040302030504" pitchFamily="66" charset="0"/>
                        </a:rPr>
                        <a:t>Two-Step Word Problems &amp; Time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000" b="1" u="sng" dirty="0">
                        <a:latin typeface="Dreaming Outloud Pro" panose="03050502040302030504" pitchFamily="66" charset="0"/>
                        <a:cs typeface="Dreaming Outloud Pro" panose="03050502040302030504" pitchFamily="66" charset="0"/>
                      </a:endParaRPr>
                    </a:p>
                    <a:p>
                      <a:pPr algn="ctr"/>
                      <a:r>
                        <a:rPr lang="en-US" sz="1000" b="1" u="sng" dirty="0">
                          <a:latin typeface="Dreaming Outloud Pro" panose="03050502040302030504" pitchFamily="66" charset="0"/>
                          <a:cs typeface="Dreaming Outloud Pro" panose="03050502040302030504" pitchFamily="66" charset="0"/>
                        </a:rPr>
                        <a:t>4</a:t>
                      </a:r>
                      <a:r>
                        <a:rPr lang="en-US" sz="1000" b="1" u="sng" baseline="30000" dirty="0">
                          <a:latin typeface="Dreaming Outloud Pro" panose="03050502040302030504" pitchFamily="66" charset="0"/>
                          <a:cs typeface="Dreaming Outloud Pro" panose="03050502040302030504" pitchFamily="66" charset="0"/>
                        </a:rPr>
                        <a:t>th</a:t>
                      </a:r>
                      <a:r>
                        <a:rPr lang="en-US" sz="1000" b="1" u="sng" dirty="0">
                          <a:latin typeface="Dreaming Outloud Pro" panose="03050502040302030504" pitchFamily="66" charset="0"/>
                          <a:cs typeface="Dreaming Outloud Pro" panose="03050502040302030504" pitchFamily="66" charset="0"/>
                        </a:rPr>
                        <a:t> Grade</a:t>
                      </a:r>
                    </a:p>
                    <a:p>
                      <a:pPr algn="ctr"/>
                      <a:endParaRPr lang="en-US" sz="1000" b="1" u="sng" dirty="0">
                        <a:latin typeface="Dreaming Outloud Pro" panose="03050502040302030504" pitchFamily="66" charset="0"/>
                        <a:cs typeface="Dreaming Outloud Pro" panose="03050502040302030504" pitchFamily="66" charset="0"/>
                      </a:endParaRPr>
                    </a:p>
                    <a:p>
                      <a:pPr algn="ctr"/>
                      <a:r>
                        <a:rPr lang="en-US" sz="1000" b="1" dirty="0">
                          <a:latin typeface="Dreaming Outloud Pro" panose="03050502040302030504" pitchFamily="66" charset="0"/>
                          <a:cs typeface="Dreaming Outloud Pro" panose="03050502040302030504" pitchFamily="66" charset="0"/>
                        </a:rPr>
                        <a:t>Math</a:t>
                      </a:r>
                      <a:r>
                        <a:rPr lang="en-US" sz="1000" dirty="0">
                          <a:latin typeface="Dreaming Outloud Pro" panose="03050502040302030504" pitchFamily="66" charset="0"/>
                          <a:cs typeface="Dreaming Outloud Pro" panose="03050502040302030504" pitchFamily="66" charset="0"/>
                        </a:rPr>
                        <a:t>: Fractions and Decimals, Measurement</a:t>
                      </a:r>
                    </a:p>
                    <a:p>
                      <a:pPr algn="ctr"/>
                      <a:endParaRPr lang="en-US" sz="1000" dirty="0">
                        <a:latin typeface="Dreaming Outloud Pro" panose="03050502040302030504" pitchFamily="66" charset="0"/>
                        <a:cs typeface="Dreaming Outloud Pro" panose="03050502040302030504" pitchFamily="66"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dirty="0">
                          <a:latin typeface="Dreaming Outloud Pro" panose="03050502040302030504" pitchFamily="66" charset="0"/>
                          <a:cs typeface="Dreaming Outloud Pro" panose="03050502040302030504" pitchFamily="66" charset="0"/>
                        </a:rPr>
                        <a:t>ELA/Social Studies</a:t>
                      </a:r>
                      <a:r>
                        <a:rPr lang="en-US" sz="1000" dirty="0">
                          <a:latin typeface="Dreaming Outloud Pro" panose="03050502040302030504" pitchFamily="66" charset="0"/>
                          <a:cs typeface="Dreaming Outloud Pro" panose="03050502040302030504" pitchFamily="66" charset="0"/>
                        </a:rPr>
                        <a:t>: American Revolution; Opinion Writing</a:t>
                      </a:r>
                    </a:p>
                    <a:p>
                      <a:pPr algn="ctr"/>
                      <a:endParaRPr lang="en-US" sz="1000" dirty="0">
                        <a:latin typeface="Dreaming Outloud Pro" panose="03050502040302030504" pitchFamily="66" charset="0"/>
                        <a:cs typeface="Dreaming Outloud Pro" panose="03050502040302030504" pitchFamily="66" charset="0"/>
                      </a:endParaRPr>
                    </a:p>
                    <a:p>
                      <a:pPr algn="ctr"/>
                      <a:r>
                        <a:rPr lang="en-US" sz="1000" b="1" dirty="0">
                          <a:latin typeface="Dreaming Outloud Pro" panose="03050502040302030504" pitchFamily="66" charset="0"/>
                          <a:cs typeface="Dreaming Outloud Pro" panose="03050502040302030504" pitchFamily="66" charset="0"/>
                        </a:rPr>
                        <a:t>Science</a:t>
                      </a:r>
                      <a:r>
                        <a:rPr lang="en-US" sz="1000" dirty="0">
                          <a:latin typeface="Dreaming Outloud Pro" panose="03050502040302030504" pitchFamily="66" charset="0"/>
                          <a:cs typeface="Dreaming Outloud Pro" panose="03050502040302030504" pitchFamily="66" charset="0"/>
                        </a:rPr>
                        <a:t>: Ecosystems: Producers, Consumers, Decomposers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79858348"/>
                  </a:ext>
                </a:extLst>
              </a:tr>
              <a:tr h="1642213">
                <a:tc>
                  <a:txBody>
                    <a:bodyPr/>
                    <a:lstStyle/>
                    <a:p>
                      <a:pPr algn="ctr"/>
                      <a:endParaRPr lang="en-US" sz="1000" dirty="0">
                        <a:latin typeface="Dreaming Outloud Pro" panose="03050502040302030504" pitchFamily="66" charset="0"/>
                        <a:cs typeface="Dreaming Outloud Pro" panose="03050502040302030504" pitchFamily="66"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000" b="1" u="sng" dirty="0">
                        <a:latin typeface="Dreaming Outloud Pro" panose="03050502040302030504" pitchFamily="66" charset="0"/>
                        <a:cs typeface="Dreaming Outloud Pro" panose="03050502040302030504" pitchFamily="66" charset="0"/>
                      </a:endParaRPr>
                    </a:p>
                    <a:p>
                      <a:pPr algn="ctr"/>
                      <a:r>
                        <a:rPr lang="en-US" sz="1000" b="1" u="sng" dirty="0">
                          <a:latin typeface="Dreaming Outloud Pro" panose="03050502040302030504" pitchFamily="66" charset="0"/>
                          <a:cs typeface="Dreaming Outloud Pro" panose="03050502040302030504" pitchFamily="66" charset="0"/>
                        </a:rPr>
                        <a:t>5</a:t>
                      </a:r>
                      <a:r>
                        <a:rPr lang="en-US" sz="1000" b="1" u="sng" baseline="30000" dirty="0">
                          <a:latin typeface="Dreaming Outloud Pro" panose="03050502040302030504" pitchFamily="66" charset="0"/>
                          <a:cs typeface="Dreaming Outloud Pro" panose="03050502040302030504" pitchFamily="66" charset="0"/>
                        </a:rPr>
                        <a:t>th</a:t>
                      </a:r>
                      <a:r>
                        <a:rPr lang="en-US" sz="1000" b="1" u="sng" dirty="0">
                          <a:latin typeface="Dreaming Outloud Pro" panose="03050502040302030504" pitchFamily="66" charset="0"/>
                          <a:cs typeface="Dreaming Outloud Pro" panose="03050502040302030504" pitchFamily="66" charset="0"/>
                        </a:rPr>
                        <a:t> Grade</a:t>
                      </a:r>
                    </a:p>
                    <a:p>
                      <a:pPr algn="ctr"/>
                      <a:endParaRPr lang="en-US" sz="1000" b="1" u="sng" dirty="0">
                        <a:latin typeface="Dreaming Outloud Pro" panose="03050502040302030504" pitchFamily="66" charset="0"/>
                        <a:cs typeface="Dreaming Outloud Pro" panose="03050502040302030504" pitchFamily="66" charset="0"/>
                      </a:endParaRPr>
                    </a:p>
                    <a:p>
                      <a:pPr algn="ctr"/>
                      <a:r>
                        <a:rPr lang="en-US" sz="1000" b="1" dirty="0">
                          <a:latin typeface="Dreaming Outloud Pro" panose="03050502040302030504" pitchFamily="66" charset="0"/>
                          <a:cs typeface="Dreaming Outloud Pro" panose="03050502040302030504" pitchFamily="66" charset="0"/>
                        </a:rPr>
                        <a:t>Math</a:t>
                      </a:r>
                      <a:r>
                        <a:rPr lang="en-US" sz="1000" dirty="0">
                          <a:latin typeface="Dreaming Outloud Pro" panose="03050502040302030504" pitchFamily="66" charset="0"/>
                          <a:cs typeface="Dreaming Outloud Pro" panose="03050502040302030504" pitchFamily="66" charset="0"/>
                        </a:rPr>
                        <a:t>: Fractions</a:t>
                      </a:r>
                    </a:p>
                    <a:p>
                      <a:pPr algn="ctr"/>
                      <a:endParaRPr lang="en-US" sz="1000" dirty="0">
                        <a:latin typeface="Dreaming Outloud Pro" panose="03050502040302030504" pitchFamily="66" charset="0"/>
                        <a:cs typeface="Dreaming Outloud Pro" panose="03050502040302030504" pitchFamily="66" charset="0"/>
                      </a:endParaRPr>
                    </a:p>
                    <a:p>
                      <a:pPr algn="ctr"/>
                      <a:r>
                        <a:rPr lang="en-US" sz="1000" b="1" dirty="0">
                          <a:latin typeface="Dreaming Outloud Pro" panose="03050502040302030504" pitchFamily="66" charset="0"/>
                          <a:cs typeface="Dreaming Outloud Pro" panose="03050502040302030504" pitchFamily="66" charset="0"/>
                        </a:rPr>
                        <a:t>Science</a:t>
                      </a:r>
                      <a:r>
                        <a:rPr lang="en-US" sz="1000" dirty="0">
                          <a:latin typeface="Dreaming Outloud Pro" panose="03050502040302030504" pitchFamily="66" charset="0"/>
                          <a:cs typeface="Dreaming Outloud Pro" panose="03050502040302030504" pitchFamily="66" charset="0"/>
                        </a:rPr>
                        <a:t>: Circuits</a:t>
                      </a:r>
                    </a:p>
                    <a:p>
                      <a:pPr algn="ctr"/>
                      <a:endParaRPr lang="en-US" sz="1000" dirty="0">
                        <a:latin typeface="Dreaming Outloud Pro" panose="03050502040302030504" pitchFamily="66" charset="0"/>
                        <a:cs typeface="Dreaming Outloud Pro" panose="03050502040302030504" pitchFamily="66" charset="0"/>
                      </a:endParaRPr>
                    </a:p>
                    <a:p>
                      <a:pPr algn="ctr"/>
                      <a:r>
                        <a:rPr lang="en-US" sz="1000" b="1" dirty="0">
                          <a:latin typeface="Dreaming Outloud Pro" panose="03050502040302030504" pitchFamily="66" charset="0"/>
                          <a:cs typeface="Dreaming Outloud Pro" panose="03050502040302030504" pitchFamily="66" charset="0"/>
                        </a:rPr>
                        <a:t>Arts &amp; Letters</a:t>
                      </a:r>
                      <a:r>
                        <a:rPr lang="en-US" sz="1000" dirty="0">
                          <a:latin typeface="Dreaming Outloud Pro" panose="03050502040302030504" pitchFamily="66" charset="0"/>
                          <a:cs typeface="Dreaming Outloud Pro" panose="03050502040302030504" pitchFamily="66" charset="0"/>
                        </a:rPr>
                        <a:t>: The Phantom Tollbooth novel</a:t>
                      </a:r>
                    </a:p>
                    <a:p>
                      <a:pPr algn="ctr"/>
                      <a:r>
                        <a:rPr lang="en-US" sz="1000" dirty="0">
                          <a:latin typeface="Dreaming Outloud Pro" panose="03050502040302030504" pitchFamily="66" charset="0"/>
                          <a:cs typeface="Dreaming Outloud Pro" panose="03050502040302030504" pitchFamily="66" charset="0"/>
                        </a:rPr>
                        <a:t>Narrative and Opinion Writing</a:t>
                      </a:r>
                    </a:p>
                    <a:p>
                      <a:pPr algn="ctr"/>
                      <a:endParaRPr lang="en-US" sz="1000" dirty="0">
                        <a:latin typeface="Dreaming Outloud Pro" panose="03050502040302030504" pitchFamily="66" charset="0"/>
                        <a:cs typeface="Dreaming Outloud Pro" panose="03050502040302030504" pitchFamily="66" charset="0"/>
                      </a:endParaRPr>
                    </a:p>
                    <a:p>
                      <a:pPr algn="ctr"/>
                      <a:r>
                        <a:rPr lang="en-US" sz="1000" b="1" dirty="0">
                          <a:latin typeface="Dreaming Outloud Pro" panose="03050502040302030504" pitchFamily="66" charset="0"/>
                          <a:cs typeface="Dreaming Outloud Pro" panose="03050502040302030504" pitchFamily="66" charset="0"/>
                        </a:rPr>
                        <a:t>95%</a:t>
                      </a:r>
                      <a:r>
                        <a:rPr lang="en-US" sz="1000" dirty="0">
                          <a:latin typeface="Dreaming Outloud Pro" panose="03050502040302030504" pitchFamily="66" charset="0"/>
                          <a:cs typeface="Dreaming Outloud Pro" panose="03050502040302030504" pitchFamily="66" charset="0"/>
                        </a:rPr>
                        <a:t>: Complex Syllables</a:t>
                      </a:r>
                    </a:p>
                    <a:p>
                      <a:pPr algn="ctr"/>
                      <a:endParaRPr lang="en-US" sz="1000" dirty="0">
                        <a:latin typeface="Dreaming Outloud Pro" panose="03050502040302030504" pitchFamily="66" charset="0"/>
                        <a:cs typeface="Dreaming Outloud Pro" panose="03050502040302030504" pitchFamily="66" charset="0"/>
                      </a:endParaRPr>
                    </a:p>
                    <a:p>
                      <a:pPr algn="ctr"/>
                      <a:r>
                        <a:rPr lang="en-US" sz="1000" b="1" dirty="0">
                          <a:latin typeface="Dreaming Outloud Pro" panose="03050502040302030504" pitchFamily="66" charset="0"/>
                          <a:cs typeface="Dreaming Outloud Pro" panose="03050502040302030504" pitchFamily="66" charset="0"/>
                        </a:rPr>
                        <a:t>Social Studies</a:t>
                      </a:r>
                      <a:r>
                        <a:rPr lang="en-US" sz="1000" dirty="0">
                          <a:latin typeface="Dreaming Outloud Pro" panose="03050502040302030504" pitchFamily="66" charset="0"/>
                          <a:cs typeface="Dreaming Outloud Pro" panose="03050502040302030504" pitchFamily="66" charset="0"/>
                        </a:rPr>
                        <a:t>: Cold War and Vietnam War</a:t>
                      </a:r>
                    </a:p>
                    <a:p>
                      <a:pPr algn="ctr"/>
                      <a:endParaRPr lang="en-US" sz="1000" dirty="0">
                        <a:latin typeface="Dreaming Outloud Pro" panose="03050502040302030504" pitchFamily="66" charset="0"/>
                        <a:cs typeface="Dreaming Outloud Pro" panose="03050502040302030504" pitchFamily="66" charset="0"/>
                      </a:endParaRPr>
                    </a:p>
                    <a:p>
                      <a:pPr algn="ctr"/>
                      <a:endParaRPr lang="en-US" sz="1000" dirty="0">
                        <a:latin typeface="Dreaming Outloud Pro" panose="03050502040302030504" pitchFamily="66" charset="0"/>
                        <a:cs typeface="Dreaming Outloud Pro" panose="03050502040302030504" pitchFamily="66"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00" b="0" u="none" dirty="0">
                        <a:latin typeface="Dreaming Outloud Pro" panose="03050502040302030504" pitchFamily="66" charset="0"/>
                        <a:cs typeface="Dreaming Outloud Pro" panose="03050502040302030504" pitchFamily="66" charset="0"/>
                      </a:endParaRPr>
                    </a:p>
                    <a:p>
                      <a:pPr algn="ctr"/>
                      <a:endParaRPr lang="en-US" sz="1000" b="0" u="none" dirty="0">
                        <a:latin typeface="Dreaming Outloud Pro" panose="03050502040302030504" pitchFamily="66" charset="0"/>
                        <a:cs typeface="Dreaming Outloud Pro" panose="03050502040302030504" pitchFamily="66"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98956761"/>
                  </a:ext>
                </a:extLst>
              </a:tr>
            </a:tbl>
          </a:graphicData>
        </a:graphic>
      </p:graphicFrame>
      <p:pic>
        <p:nvPicPr>
          <p:cNvPr id="2" name="Picture 1" descr="A cartoon of a tiger wearing a shirt and shorts&#10;&#10;Description automatically generated">
            <a:extLst>
              <a:ext uri="{FF2B5EF4-FFF2-40B4-BE49-F238E27FC236}">
                <a16:creationId xmlns:a16="http://schemas.microsoft.com/office/drawing/2014/main" id="{8228B0CE-EEC0-8E4E-EA52-A2835FA60D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3860" y="6513600"/>
            <a:ext cx="1349292" cy="2023938"/>
          </a:xfrm>
          <a:prstGeom prst="rect">
            <a:avLst/>
          </a:prstGeom>
        </p:spPr>
      </p:pic>
      <p:pic>
        <p:nvPicPr>
          <p:cNvPr id="5" name="Picture 4" descr="A cartoon of a tiger wearing a shirt and shorts&#10;&#10;Description automatically generated">
            <a:extLst>
              <a:ext uri="{FF2B5EF4-FFF2-40B4-BE49-F238E27FC236}">
                <a16:creationId xmlns:a16="http://schemas.microsoft.com/office/drawing/2014/main" id="{99C79E4D-DDE1-DE35-CCEB-9978C201F9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33590" y="6513600"/>
            <a:ext cx="1349292" cy="2023938"/>
          </a:xfrm>
          <a:prstGeom prst="rect">
            <a:avLst/>
          </a:prstGeom>
        </p:spPr>
      </p:pic>
    </p:spTree>
    <p:extLst>
      <p:ext uri="{BB962C8B-B14F-4D97-AF65-F5344CB8AC3E}">
        <p14:creationId xmlns:p14="http://schemas.microsoft.com/office/powerpoint/2010/main" val="26618022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202690-8BE7-7EDE-8F37-68AF954046DC}"/>
            </a:ext>
          </a:extLst>
        </p:cNvPr>
        <p:cNvGrpSpPr/>
        <p:nvPr/>
      </p:nvGrpSpPr>
      <p:grpSpPr>
        <a:xfrm>
          <a:off x="0" y="0"/>
          <a:ext cx="0" cy="0"/>
          <a:chOff x="0" y="0"/>
          <a:chExt cx="0" cy="0"/>
        </a:xfrm>
      </p:grpSpPr>
      <p:sp>
        <p:nvSpPr>
          <p:cNvPr id="3" name="Text Box 6">
            <a:extLst>
              <a:ext uri="{FF2B5EF4-FFF2-40B4-BE49-F238E27FC236}">
                <a16:creationId xmlns:a16="http://schemas.microsoft.com/office/drawing/2014/main" id="{F6C4D80C-24ED-159C-CAE6-EA11D70A3DBE}"/>
              </a:ext>
            </a:extLst>
          </p:cNvPr>
          <p:cNvSpPr txBox="1">
            <a:spLocks noChangeArrowheads="1"/>
          </p:cNvSpPr>
          <p:nvPr/>
        </p:nvSpPr>
        <p:spPr bwMode="auto">
          <a:xfrm>
            <a:off x="92765" y="134471"/>
            <a:ext cx="6586331" cy="8875059"/>
          </a:xfrm>
          <a:prstGeom prst="rect">
            <a:avLst/>
          </a:prstGeom>
          <a:solidFill>
            <a:schemeClr val="bg1"/>
          </a:solidFill>
          <a:ln w="57150">
            <a:solidFill>
              <a:schemeClr val="tx1"/>
            </a:solidFill>
          </a:ln>
        </p:spPr>
        <p:txBody>
          <a:bodyPr rot="0" vert="horz" wrap="square" lIns="118334" tIns="59167" rIns="118334" bIns="59167" anchor="t" anchorCtr="0" upright="1">
            <a:noAutofit/>
          </a:bodyPr>
          <a:lstStyle/>
          <a:p>
            <a:pPr algn="ctr" defTabSz="591717">
              <a:lnSpc>
                <a:spcPct val="115000"/>
              </a:lnSpc>
            </a:pPr>
            <a:r>
              <a:rPr lang="en-US" sz="2471" u="sng" dirty="0">
                <a:solidFill>
                  <a:srgbClr val="000000"/>
                </a:solidFill>
                <a:latin typeface="Century Gothic" panose="020B0502020202020204" pitchFamily="34" charset="0"/>
                <a:ea typeface="Calibri" panose="020F0502020204030204" pitchFamily="34" charset="0"/>
                <a:cs typeface="Poppins" panose="00000500000000000000" pitchFamily="2" charset="0"/>
              </a:rPr>
              <a:t>Grade Level Glimpse</a:t>
            </a:r>
          </a:p>
          <a:p>
            <a:pPr algn="ctr" defTabSz="591717">
              <a:lnSpc>
                <a:spcPct val="115000"/>
              </a:lnSpc>
            </a:pPr>
            <a:r>
              <a:rPr lang="en-US" sz="1400" u="sng" dirty="0">
                <a:solidFill>
                  <a:srgbClr val="000000"/>
                </a:solidFill>
                <a:latin typeface="Century Gothic" panose="020B0502020202020204" pitchFamily="34" charset="0"/>
                <a:ea typeface="Calibri" panose="020F0502020204030204" pitchFamily="34" charset="0"/>
                <a:cs typeface="Poppins" panose="00000500000000000000" pitchFamily="2" charset="0"/>
              </a:rPr>
              <a:t>What the students are learning at MRES!</a:t>
            </a:r>
          </a:p>
          <a:p>
            <a:pPr algn="ctr" defTabSz="591717"/>
            <a:endParaRPr lang="en-US" sz="2328" dirty="0">
              <a:solidFill>
                <a:srgbClr val="000000"/>
              </a:solidFill>
              <a:latin typeface="Rockwell"/>
              <a:ea typeface="Times New Roman"/>
            </a:endParaRPr>
          </a:p>
          <a:p>
            <a:pPr defTabSz="591717"/>
            <a:endParaRPr lang="en-US" sz="2328" dirty="0">
              <a:solidFill>
                <a:prstClr val="black"/>
              </a:solidFill>
              <a:latin typeface="Agency FB" panose="020B0503020202020204" pitchFamily="34" charset="0"/>
              <a:ea typeface="Times New Roman"/>
              <a:cs typeface="Posterama" panose="020B0504020200020000" pitchFamily="34" charset="0"/>
            </a:endParaRPr>
          </a:p>
          <a:p>
            <a:pPr algn="ctr" defTabSz="591717"/>
            <a:endParaRPr lang="en-US" sz="1553" dirty="0">
              <a:solidFill>
                <a:srgbClr val="000000"/>
              </a:solidFill>
              <a:latin typeface="Rockwell"/>
              <a:ea typeface="Times New Roman"/>
            </a:endParaRPr>
          </a:p>
          <a:p>
            <a:pPr algn="ctr" defTabSz="591717"/>
            <a:endParaRPr lang="en-US" sz="1553" dirty="0">
              <a:solidFill>
                <a:srgbClr val="000000"/>
              </a:solidFill>
              <a:latin typeface="Rockwell"/>
              <a:ea typeface="Times New Roman"/>
            </a:endParaRPr>
          </a:p>
          <a:p>
            <a:pPr algn="ctr" defTabSz="591717"/>
            <a:endParaRPr lang="en-US" sz="1553" dirty="0">
              <a:solidFill>
                <a:srgbClr val="000000"/>
              </a:solidFill>
              <a:latin typeface="Rockwell"/>
              <a:ea typeface="Times New Roman"/>
            </a:endParaRPr>
          </a:p>
          <a:p>
            <a:pPr algn="ctr" defTabSz="591717"/>
            <a:endParaRPr lang="en-US" sz="1553" dirty="0">
              <a:solidFill>
                <a:srgbClr val="000000"/>
              </a:solidFill>
              <a:latin typeface="Rockwell"/>
              <a:ea typeface="Times New Roman"/>
            </a:endParaRPr>
          </a:p>
          <a:p>
            <a:pPr algn="ctr" defTabSz="591717"/>
            <a:endParaRPr lang="en-US" sz="1553" dirty="0">
              <a:solidFill>
                <a:srgbClr val="000000"/>
              </a:solidFill>
              <a:latin typeface="Rockwell"/>
              <a:ea typeface="Times New Roman"/>
            </a:endParaRPr>
          </a:p>
          <a:p>
            <a:pPr algn="ctr" defTabSz="591717"/>
            <a:endParaRPr lang="en-US" sz="1553" dirty="0">
              <a:solidFill>
                <a:srgbClr val="000000"/>
              </a:solidFill>
              <a:latin typeface="Rockwell"/>
              <a:ea typeface="Times New Roman"/>
            </a:endParaRPr>
          </a:p>
          <a:p>
            <a:pPr algn="ctr" defTabSz="591717"/>
            <a:endParaRPr lang="en-US" sz="1553" dirty="0">
              <a:solidFill>
                <a:srgbClr val="000000"/>
              </a:solidFill>
              <a:latin typeface="Rockwell"/>
              <a:ea typeface="Times New Roman"/>
            </a:endParaRPr>
          </a:p>
          <a:p>
            <a:pPr algn="ctr" defTabSz="591717"/>
            <a:endParaRPr lang="en-US" sz="1553" dirty="0">
              <a:solidFill>
                <a:srgbClr val="000000"/>
              </a:solidFill>
              <a:latin typeface="Rockwell"/>
              <a:ea typeface="Times New Roman"/>
            </a:endParaRPr>
          </a:p>
          <a:p>
            <a:pPr algn="ctr" defTabSz="591717"/>
            <a:endParaRPr lang="en-US" sz="1553" dirty="0">
              <a:solidFill>
                <a:srgbClr val="000000"/>
              </a:solidFill>
              <a:latin typeface="Rockwell"/>
              <a:ea typeface="Times New Roman"/>
            </a:endParaRPr>
          </a:p>
          <a:p>
            <a:pPr algn="ctr" defTabSz="591717"/>
            <a:endParaRPr lang="en-US" sz="1553" dirty="0">
              <a:solidFill>
                <a:srgbClr val="000000"/>
              </a:solidFill>
              <a:latin typeface="Rockwell"/>
              <a:ea typeface="Times New Roman"/>
            </a:endParaRPr>
          </a:p>
          <a:p>
            <a:pPr algn="ctr" defTabSz="591717"/>
            <a:endParaRPr lang="en-US" sz="1553" dirty="0">
              <a:solidFill>
                <a:srgbClr val="000000"/>
              </a:solidFill>
              <a:latin typeface="Rockwell"/>
              <a:ea typeface="Times New Roman"/>
            </a:endParaRPr>
          </a:p>
          <a:p>
            <a:pPr algn="ctr" defTabSz="591717"/>
            <a:endParaRPr lang="en-US" sz="1553" dirty="0">
              <a:solidFill>
                <a:srgbClr val="000000"/>
              </a:solidFill>
              <a:latin typeface="Rockwell"/>
              <a:ea typeface="Times New Roman"/>
            </a:endParaRPr>
          </a:p>
          <a:p>
            <a:pPr algn="ctr" defTabSz="591717"/>
            <a:endParaRPr lang="en-US" sz="1553" dirty="0">
              <a:solidFill>
                <a:srgbClr val="000000"/>
              </a:solidFill>
              <a:latin typeface="Rockwell"/>
              <a:ea typeface="Times New Roman"/>
            </a:endParaRPr>
          </a:p>
          <a:p>
            <a:pPr algn="ctr" defTabSz="591717"/>
            <a:endParaRPr lang="en-US" sz="1553" dirty="0">
              <a:solidFill>
                <a:srgbClr val="000000"/>
              </a:solidFill>
              <a:latin typeface="Rockwell"/>
              <a:ea typeface="Times New Roman"/>
            </a:endParaRPr>
          </a:p>
          <a:p>
            <a:pPr algn="ctr" defTabSz="591717"/>
            <a:endParaRPr lang="en-US" sz="1553" dirty="0">
              <a:solidFill>
                <a:srgbClr val="000000"/>
              </a:solidFill>
              <a:latin typeface="Rockwell"/>
              <a:ea typeface="Times New Roman"/>
            </a:endParaRPr>
          </a:p>
          <a:p>
            <a:pPr algn="ctr" defTabSz="591717"/>
            <a:endParaRPr lang="en-US" sz="1553" dirty="0">
              <a:solidFill>
                <a:srgbClr val="000000"/>
              </a:solidFill>
              <a:latin typeface="Rockwell"/>
              <a:ea typeface="Times New Roman"/>
            </a:endParaRPr>
          </a:p>
          <a:p>
            <a:pPr algn="ctr" defTabSz="591717"/>
            <a:endParaRPr lang="en-US" sz="1553" dirty="0">
              <a:solidFill>
                <a:srgbClr val="000000"/>
              </a:solidFill>
              <a:latin typeface="Rockwell"/>
              <a:ea typeface="Times New Roman"/>
            </a:endParaRPr>
          </a:p>
          <a:p>
            <a:pPr algn="ctr" defTabSz="591717"/>
            <a:endParaRPr lang="en-US" sz="1553" dirty="0">
              <a:solidFill>
                <a:srgbClr val="000000"/>
              </a:solidFill>
              <a:latin typeface="Rockwell"/>
              <a:ea typeface="Times New Roman"/>
            </a:endParaRPr>
          </a:p>
          <a:p>
            <a:pPr algn="ctr" defTabSz="591717"/>
            <a:endParaRPr lang="en-US" sz="1553" dirty="0">
              <a:solidFill>
                <a:srgbClr val="000000"/>
              </a:solidFill>
              <a:latin typeface="Rockwell"/>
              <a:ea typeface="Times New Roman"/>
            </a:endParaRPr>
          </a:p>
          <a:p>
            <a:pPr algn="ctr" defTabSz="591717"/>
            <a:endParaRPr lang="en-US" sz="1553" dirty="0">
              <a:solidFill>
                <a:srgbClr val="000000"/>
              </a:solidFill>
              <a:latin typeface="Rockwell"/>
              <a:ea typeface="Times New Roman"/>
            </a:endParaRPr>
          </a:p>
          <a:p>
            <a:pPr algn="ctr" defTabSz="591717"/>
            <a:endParaRPr lang="en-US" sz="1553" dirty="0">
              <a:solidFill>
                <a:srgbClr val="000000"/>
              </a:solidFill>
              <a:latin typeface="Rockwell"/>
              <a:ea typeface="Times New Roman"/>
            </a:endParaRPr>
          </a:p>
          <a:p>
            <a:pPr algn="ctr" defTabSz="591717"/>
            <a:endParaRPr lang="en-US" sz="1553" dirty="0">
              <a:solidFill>
                <a:srgbClr val="000000"/>
              </a:solidFill>
              <a:latin typeface="Rockwell"/>
              <a:ea typeface="Times New Roman"/>
            </a:endParaRPr>
          </a:p>
          <a:p>
            <a:pPr algn="ctr" defTabSz="591717"/>
            <a:endParaRPr lang="en-US" sz="1553" dirty="0">
              <a:solidFill>
                <a:srgbClr val="000000"/>
              </a:solidFill>
              <a:latin typeface="Rockwell"/>
              <a:ea typeface="Times New Roman"/>
            </a:endParaRPr>
          </a:p>
          <a:p>
            <a:pPr algn="ctr" defTabSz="591717"/>
            <a:endParaRPr lang="en-US" sz="1553" dirty="0">
              <a:solidFill>
                <a:srgbClr val="000000"/>
              </a:solidFill>
              <a:latin typeface="Rockwell"/>
              <a:ea typeface="Times New Roman"/>
            </a:endParaRPr>
          </a:p>
          <a:p>
            <a:pPr algn="ctr" defTabSz="591717"/>
            <a:endParaRPr lang="en-US" sz="1553" dirty="0">
              <a:solidFill>
                <a:srgbClr val="000000"/>
              </a:solidFill>
              <a:latin typeface="Rockwell"/>
              <a:ea typeface="Times New Roman"/>
            </a:endParaRPr>
          </a:p>
          <a:p>
            <a:pPr algn="ctr" defTabSz="591717"/>
            <a:endParaRPr lang="en-US" sz="1553" dirty="0">
              <a:solidFill>
                <a:srgbClr val="000000"/>
              </a:solidFill>
              <a:latin typeface="Rockwell"/>
              <a:ea typeface="Times New Roman"/>
            </a:endParaRPr>
          </a:p>
        </p:txBody>
      </p:sp>
      <p:graphicFrame>
        <p:nvGraphicFramePr>
          <p:cNvPr id="4" name="Table 3">
            <a:extLst>
              <a:ext uri="{FF2B5EF4-FFF2-40B4-BE49-F238E27FC236}">
                <a16:creationId xmlns:a16="http://schemas.microsoft.com/office/drawing/2014/main" id="{619F8DEE-8D97-1E9F-CD3A-DD5D75AC98EF}"/>
              </a:ext>
            </a:extLst>
          </p:cNvPr>
          <p:cNvGraphicFramePr>
            <a:graphicFrameLocks noGrp="1"/>
          </p:cNvGraphicFramePr>
          <p:nvPr/>
        </p:nvGraphicFramePr>
        <p:xfrm>
          <a:off x="275602" y="866209"/>
          <a:ext cx="6209970" cy="6827520"/>
        </p:xfrm>
        <a:graphic>
          <a:graphicData uri="http://schemas.openxmlformats.org/drawingml/2006/table">
            <a:tbl>
              <a:tblPr firstRow="1" bandRow="1">
                <a:tableStyleId>{2D5ABB26-0587-4C30-8999-92F81FD0307C}</a:tableStyleId>
              </a:tblPr>
              <a:tblGrid>
                <a:gridCol w="2069990">
                  <a:extLst>
                    <a:ext uri="{9D8B030D-6E8A-4147-A177-3AD203B41FA5}">
                      <a16:colId xmlns:a16="http://schemas.microsoft.com/office/drawing/2014/main" val="2221417855"/>
                    </a:ext>
                  </a:extLst>
                </a:gridCol>
                <a:gridCol w="2069990">
                  <a:extLst>
                    <a:ext uri="{9D8B030D-6E8A-4147-A177-3AD203B41FA5}">
                      <a16:colId xmlns:a16="http://schemas.microsoft.com/office/drawing/2014/main" val="930687329"/>
                    </a:ext>
                  </a:extLst>
                </a:gridCol>
                <a:gridCol w="2069990">
                  <a:extLst>
                    <a:ext uri="{9D8B030D-6E8A-4147-A177-3AD203B41FA5}">
                      <a16:colId xmlns:a16="http://schemas.microsoft.com/office/drawing/2014/main" val="1171053882"/>
                    </a:ext>
                  </a:extLst>
                </a:gridCol>
              </a:tblGrid>
              <a:tr h="1340582">
                <a:tc>
                  <a:txBody>
                    <a:bodyPr/>
                    <a:lstStyle/>
                    <a:p>
                      <a:pPr algn="ctr"/>
                      <a:r>
                        <a:rPr lang="en-US" sz="1000" b="1" u="sng" dirty="0">
                          <a:latin typeface="Dreaming Outloud Pro" panose="03050502040302030504" pitchFamily="66" charset="0"/>
                          <a:cs typeface="Dreaming Outloud Pro" panose="03050502040302030504" pitchFamily="66" charset="0"/>
                        </a:rPr>
                        <a:t>Pre-K</a:t>
                      </a:r>
                      <a:endParaRPr lang="en-US" sz="1000" b="0" u="none" dirty="0">
                        <a:latin typeface="Dreaming Outloud Pro" panose="03050502040302030504" pitchFamily="66" charset="0"/>
                        <a:cs typeface="Dreaming Outloud Pro" panose="03050502040302030504" pitchFamily="66" charset="0"/>
                      </a:endParaRPr>
                    </a:p>
                    <a:p>
                      <a:pPr algn="ctr"/>
                      <a:endParaRPr lang="en-US" sz="1000" b="0" u="none" dirty="0">
                        <a:latin typeface="Dreaming Outloud Pro" panose="03050502040302030504" pitchFamily="66" charset="0"/>
                        <a:cs typeface="Dreaming Outloud Pro" panose="03050502040302030504" pitchFamily="66" charset="0"/>
                      </a:endParaRPr>
                    </a:p>
                    <a:p>
                      <a:pPr algn="ctr"/>
                      <a:r>
                        <a:rPr lang="en-US" sz="1000" b="1" u="none" dirty="0">
                          <a:latin typeface="Dreaming Outloud Pro" panose="03050502040302030504" pitchFamily="66" charset="0"/>
                          <a:cs typeface="Dreaming Outloud Pro" panose="03050502040302030504" pitchFamily="66" charset="0"/>
                        </a:rPr>
                        <a:t>Math</a:t>
                      </a:r>
                      <a:r>
                        <a:rPr lang="en-US" sz="1000" b="0" u="none" dirty="0">
                          <a:latin typeface="Dreaming Outloud Pro" panose="03050502040302030504" pitchFamily="66" charset="0"/>
                          <a:cs typeface="Dreaming Outloud Pro" panose="03050502040302030504" pitchFamily="66" charset="0"/>
                        </a:rPr>
                        <a:t>: Tens Frames</a:t>
                      </a:r>
                    </a:p>
                    <a:p>
                      <a:pPr algn="ctr"/>
                      <a:endParaRPr lang="en-US" sz="1000" b="0" u="none" dirty="0">
                        <a:latin typeface="Dreaming Outloud Pro" panose="03050502040302030504" pitchFamily="66" charset="0"/>
                        <a:cs typeface="Dreaming Outloud Pro" panose="03050502040302030504" pitchFamily="66" charset="0"/>
                      </a:endParaRPr>
                    </a:p>
                    <a:p>
                      <a:pPr algn="ctr"/>
                      <a:r>
                        <a:rPr lang="en-US" sz="1000" b="1" u="none" dirty="0">
                          <a:latin typeface="Dreaming Outloud Pro" panose="03050502040302030504" pitchFamily="66" charset="0"/>
                          <a:cs typeface="Dreaming Outloud Pro" panose="03050502040302030504" pitchFamily="66" charset="0"/>
                        </a:rPr>
                        <a:t>Phonological Awareness</a:t>
                      </a:r>
                      <a:r>
                        <a:rPr lang="en-US" sz="1000" b="0" u="none" dirty="0">
                          <a:latin typeface="Dreaming Outloud Pro" panose="03050502040302030504" pitchFamily="66" charset="0"/>
                          <a:cs typeface="Dreaming Outloud Pro" panose="03050502040302030504" pitchFamily="66" charset="0"/>
                        </a:rPr>
                        <a:t>: syllable counting</a:t>
                      </a:r>
                    </a:p>
                    <a:p>
                      <a:pPr algn="ctr"/>
                      <a:endParaRPr lang="en-US" sz="1000" b="0" u="none" dirty="0">
                        <a:latin typeface="Dreaming Outloud Pro" panose="03050502040302030504" pitchFamily="66" charset="0"/>
                        <a:cs typeface="Dreaming Outloud Pro" panose="03050502040302030504" pitchFamily="66" charset="0"/>
                      </a:endParaRPr>
                    </a:p>
                    <a:p>
                      <a:pPr algn="ctr"/>
                      <a:r>
                        <a:rPr lang="en-US" sz="1000" kern="1200" dirty="0">
                          <a:solidFill>
                            <a:schemeClr val="tx1"/>
                          </a:solidFill>
                          <a:effectLst/>
                          <a:latin typeface="Dreaming Outloud Pro" panose="03050502040302030504" pitchFamily="66" charset="0"/>
                          <a:ea typeface="+mn-ea"/>
                          <a:cs typeface="Dreaming Outloud Pro" panose="03050502040302030504" pitchFamily="66" charset="0"/>
                        </a:rPr>
                        <a:t>Dinosaurs &amp; transportation</a:t>
                      </a:r>
                      <a:endParaRPr lang="en-US" sz="1000" b="0" u="none" dirty="0">
                        <a:latin typeface="Dreaming Outloud Pro" panose="03050502040302030504" pitchFamily="66" charset="0"/>
                        <a:cs typeface="Dreaming Outloud Pro" panose="03050502040302030504" pitchFamily="66"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000" b="1" u="sng" dirty="0">
                          <a:latin typeface="Dreaming Outloud Pro" panose="03050502040302030504" pitchFamily="66" charset="0"/>
                          <a:cs typeface="Dreaming Outloud Pro" panose="03050502040302030504" pitchFamily="66" charset="0"/>
                        </a:rPr>
                        <a:t>Kindergarten</a:t>
                      </a:r>
                    </a:p>
                    <a:p>
                      <a:pPr algn="ctr"/>
                      <a:endParaRPr lang="en-US" sz="1000" b="1" u="sng" dirty="0">
                        <a:latin typeface="Dreaming Outloud Pro" panose="03050502040302030504" pitchFamily="66" charset="0"/>
                        <a:cs typeface="Dreaming Outloud Pro" panose="03050502040302030504" pitchFamily="66" charset="0"/>
                      </a:endParaRPr>
                    </a:p>
                    <a:p>
                      <a:pPr algn="ctr"/>
                      <a:r>
                        <a:rPr lang="en-US" sz="1000" b="1" dirty="0">
                          <a:latin typeface="Dreaming Outloud Pro" panose="03050502040302030504" pitchFamily="66" charset="0"/>
                          <a:cs typeface="Dreaming Outloud Pro" panose="03050502040302030504" pitchFamily="66" charset="0"/>
                        </a:rPr>
                        <a:t>Arts &amp; Letters</a:t>
                      </a:r>
                      <a:r>
                        <a:rPr lang="en-US" sz="1000" dirty="0">
                          <a:latin typeface="Dreaming Outloud Pro" panose="03050502040302030504" pitchFamily="66" charset="0"/>
                          <a:cs typeface="Dreaming Outloud Pro" panose="03050502040302030504" pitchFamily="66" charset="0"/>
                        </a:rPr>
                        <a:t>: America Then and Now, Informative writing </a:t>
                      </a:r>
                    </a:p>
                    <a:p>
                      <a:pPr algn="ctr"/>
                      <a:endParaRPr lang="en-US" sz="1000" dirty="0">
                        <a:latin typeface="Dreaming Outloud Pro" panose="03050502040302030504" pitchFamily="66" charset="0"/>
                        <a:cs typeface="Dreaming Outloud Pro" panose="03050502040302030504" pitchFamily="66"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dirty="0">
                          <a:latin typeface="Dreaming Outloud Pro" panose="03050502040302030504" pitchFamily="66" charset="0"/>
                          <a:cs typeface="Dreaming Outloud Pro" panose="03050502040302030504" pitchFamily="66" charset="0"/>
                        </a:rPr>
                        <a:t>95%</a:t>
                      </a:r>
                      <a:r>
                        <a:rPr lang="en-US" sz="1000" dirty="0">
                          <a:latin typeface="Dreaming Outloud Pro" panose="03050502040302030504" pitchFamily="66" charset="0"/>
                          <a:cs typeface="Dreaming Outloud Pro" panose="03050502040302030504" pitchFamily="66" charset="0"/>
                        </a:rPr>
                        <a:t>: Review all letters, reading decodable sentences</a:t>
                      </a:r>
                    </a:p>
                    <a:p>
                      <a:pPr algn="ctr"/>
                      <a:endParaRPr lang="en-US" sz="1000" dirty="0">
                        <a:latin typeface="Dreaming Outloud Pro" panose="03050502040302030504" pitchFamily="66" charset="0"/>
                        <a:cs typeface="Dreaming Outloud Pro" panose="03050502040302030504" pitchFamily="66"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dirty="0">
                          <a:latin typeface="Dreaming Outloud Pro" panose="03050502040302030504" pitchFamily="66" charset="0"/>
                          <a:cs typeface="Dreaming Outloud Pro" panose="03050502040302030504" pitchFamily="66" charset="0"/>
                        </a:rPr>
                        <a:t>Math: </a:t>
                      </a:r>
                      <a:r>
                        <a:rPr lang="en-US" sz="1000" b="0" dirty="0">
                          <a:latin typeface="Dreaming Outloud Pro" panose="03050502040302030504" pitchFamily="66" charset="0"/>
                          <a:cs typeface="Dreaming Outloud Pro" panose="03050502040302030504" pitchFamily="66" charset="0"/>
                        </a:rPr>
                        <a:t>Numbers 10-20 application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000" b="1" u="sng" dirty="0">
                          <a:latin typeface="Dreaming Outloud Pro" panose="03050502040302030504" pitchFamily="66" charset="0"/>
                          <a:cs typeface="Dreaming Outloud Pro" panose="03050502040302030504" pitchFamily="66" charset="0"/>
                        </a:rPr>
                        <a:t>1</a:t>
                      </a:r>
                      <a:r>
                        <a:rPr lang="en-US" sz="1000" b="1" u="sng" baseline="30000" dirty="0">
                          <a:latin typeface="Dreaming Outloud Pro" panose="03050502040302030504" pitchFamily="66" charset="0"/>
                          <a:cs typeface="Dreaming Outloud Pro" panose="03050502040302030504" pitchFamily="66" charset="0"/>
                        </a:rPr>
                        <a:t>st</a:t>
                      </a:r>
                      <a:r>
                        <a:rPr lang="en-US" sz="1000" b="1" u="sng" dirty="0">
                          <a:latin typeface="Dreaming Outloud Pro" panose="03050502040302030504" pitchFamily="66" charset="0"/>
                          <a:cs typeface="Dreaming Outloud Pro" panose="03050502040302030504" pitchFamily="66" charset="0"/>
                        </a:rPr>
                        <a:t> Grade</a:t>
                      </a:r>
                    </a:p>
                    <a:p>
                      <a:pPr algn="ctr"/>
                      <a:endParaRPr lang="en-US" sz="1000" b="1" u="sng" dirty="0">
                        <a:latin typeface="Dreaming Outloud Pro" panose="03050502040302030504" pitchFamily="66" charset="0"/>
                        <a:cs typeface="Dreaming Outloud Pro" panose="03050502040302030504" pitchFamily="66" charset="0"/>
                      </a:endParaRPr>
                    </a:p>
                    <a:p>
                      <a:pPr algn="ctr"/>
                      <a:r>
                        <a:rPr lang="en-US" sz="1000" b="1" dirty="0">
                          <a:latin typeface="Dreaming Outloud Pro" panose="03050502040302030504" pitchFamily="66" charset="0"/>
                          <a:cs typeface="Dreaming Outloud Pro" panose="03050502040302030504" pitchFamily="66" charset="0"/>
                        </a:rPr>
                        <a:t>Math</a:t>
                      </a:r>
                      <a:r>
                        <a:rPr lang="en-US" sz="1000" dirty="0">
                          <a:latin typeface="Dreaming Outloud Pro" panose="03050502040302030504" pitchFamily="66" charset="0"/>
                          <a:cs typeface="Dreaming Outloud Pro" panose="03050502040302030504" pitchFamily="66" charset="0"/>
                        </a:rPr>
                        <a:t>: Measurement; Length, Time, Graphing, and Money.</a:t>
                      </a:r>
                    </a:p>
                    <a:p>
                      <a:pPr algn="ctr"/>
                      <a:endParaRPr lang="en-US" sz="1000" dirty="0">
                        <a:latin typeface="Dreaming Outloud Pro" panose="03050502040302030504" pitchFamily="66" charset="0"/>
                        <a:cs typeface="Dreaming Outloud Pro" panose="03050502040302030504" pitchFamily="66" charset="0"/>
                      </a:endParaRPr>
                    </a:p>
                    <a:p>
                      <a:pPr algn="ctr"/>
                      <a:r>
                        <a:rPr lang="en-US" sz="1000" b="1" dirty="0">
                          <a:latin typeface="Dreaming Outloud Pro" panose="03050502040302030504" pitchFamily="66" charset="0"/>
                          <a:cs typeface="Dreaming Outloud Pro" panose="03050502040302030504" pitchFamily="66" charset="0"/>
                        </a:rPr>
                        <a:t>Arts &amp; Letters</a:t>
                      </a:r>
                      <a:r>
                        <a:rPr lang="en-US" sz="1000" dirty="0">
                          <a:latin typeface="Dreaming Outloud Pro" panose="03050502040302030504" pitchFamily="66" charset="0"/>
                          <a:cs typeface="Dreaming Outloud Pro" panose="03050502040302030504" pitchFamily="66" charset="0"/>
                        </a:rPr>
                        <a:t>: Wind Power</a:t>
                      </a:r>
                    </a:p>
                    <a:p>
                      <a:pPr algn="ctr"/>
                      <a:endParaRPr lang="en-US" sz="1000" dirty="0">
                        <a:latin typeface="Dreaming Outloud Pro" panose="03050502040302030504" pitchFamily="66" charset="0"/>
                        <a:cs typeface="Dreaming Outloud Pro" panose="03050502040302030504" pitchFamily="66" charset="0"/>
                      </a:endParaRPr>
                    </a:p>
                    <a:p>
                      <a:pPr algn="ctr"/>
                      <a:r>
                        <a:rPr lang="en-US" sz="1000" b="1" dirty="0">
                          <a:latin typeface="Dreaming Outloud Pro" panose="03050502040302030504" pitchFamily="66" charset="0"/>
                          <a:cs typeface="Dreaming Outloud Pro" panose="03050502040302030504" pitchFamily="66" charset="0"/>
                        </a:rPr>
                        <a:t>95%: </a:t>
                      </a:r>
                      <a:r>
                        <a:rPr lang="en-US" sz="1000" b="0" dirty="0">
                          <a:latin typeface="Dreaming Outloud Pro" panose="03050502040302030504" pitchFamily="66" charset="0"/>
                          <a:cs typeface="Dreaming Outloud Pro" panose="03050502040302030504" pitchFamily="66" charset="0"/>
                        </a:rPr>
                        <a:t>Long Vowel Silent </a:t>
                      </a:r>
                      <a:r>
                        <a:rPr lang="en-US" sz="1000" b="0">
                          <a:latin typeface="Dreaming Outloud Pro" panose="03050502040302030504" pitchFamily="66" charset="0"/>
                          <a:cs typeface="Dreaming Outloud Pro" panose="03050502040302030504" pitchFamily="66" charset="0"/>
                        </a:rPr>
                        <a:t>E </a:t>
                      </a:r>
                      <a:endParaRPr lang="en-US" sz="1000" b="0" dirty="0">
                        <a:latin typeface="Dreaming Outloud Pro" panose="03050502040302030504" pitchFamily="66" charset="0"/>
                        <a:cs typeface="Dreaming Outloud Pro" panose="03050502040302030504" pitchFamily="66"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9686964"/>
                  </a:ext>
                </a:extLst>
              </a:tr>
              <a:tr h="1724045">
                <a:tc>
                  <a:txBody>
                    <a:bodyPr/>
                    <a:lstStyle/>
                    <a:p>
                      <a:pPr algn="ctr"/>
                      <a:endParaRPr lang="en-US" sz="1000" b="1" u="sng" dirty="0">
                        <a:latin typeface="Dreaming Outloud Pro" panose="03050502040302030504" pitchFamily="66" charset="0"/>
                        <a:cs typeface="Dreaming Outloud Pro" panose="03050502040302030504" pitchFamily="66" charset="0"/>
                      </a:endParaRPr>
                    </a:p>
                    <a:p>
                      <a:pPr algn="ctr"/>
                      <a:r>
                        <a:rPr lang="en-US" sz="1000" b="1" u="sng" dirty="0">
                          <a:latin typeface="Dreaming Outloud Pro" panose="03050502040302030504" pitchFamily="66" charset="0"/>
                          <a:cs typeface="Dreaming Outloud Pro" panose="03050502040302030504" pitchFamily="66" charset="0"/>
                        </a:rPr>
                        <a:t>2</a:t>
                      </a:r>
                      <a:r>
                        <a:rPr lang="en-US" sz="1000" b="1" u="sng" baseline="30000" dirty="0">
                          <a:latin typeface="Dreaming Outloud Pro" panose="03050502040302030504" pitchFamily="66" charset="0"/>
                          <a:cs typeface="Dreaming Outloud Pro" panose="03050502040302030504" pitchFamily="66" charset="0"/>
                        </a:rPr>
                        <a:t>nd</a:t>
                      </a:r>
                      <a:r>
                        <a:rPr lang="en-US" sz="1000" b="1" u="sng" dirty="0">
                          <a:latin typeface="Dreaming Outloud Pro" panose="03050502040302030504" pitchFamily="66" charset="0"/>
                          <a:cs typeface="Dreaming Outloud Pro" panose="03050502040302030504" pitchFamily="66" charset="0"/>
                        </a:rPr>
                        <a:t> Grade</a:t>
                      </a:r>
                    </a:p>
                    <a:p>
                      <a:pPr algn="ctr"/>
                      <a:endParaRPr lang="en-US" sz="1000" b="1" u="sng" dirty="0">
                        <a:latin typeface="Dreaming Outloud Pro" panose="03050502040302030504" pitchFamily="66" charset="0"/>
                        <a:cs typeface="Dreaming Outloud Pro" panose="03050502040302030504" pitchFamily="66" charset="0"/>
                      </a:endParaRPr>
                    </a:p>
                    <a:p>
                      <a:pPr algn="ctr"/>
                      <a:r>
                        <a:rPr lang="en-US" sz="1000" b="1" dirty="0">
                          <a:latin typeface="Dreaming Outloud Pro" panose="03050502040302030504" pitchFamily="66" charset="0"/>
                          <a:cs typeface="Dreaming Outloud Pro" panose="03050502040302030504" pitchFamily="66" charset="0"/>
                        </a:rPr>
                        <a:t>Arts &amp; Letters</a:t>
                      </a:r>
                      <a:r>
                        <a:rPr lang="en-US" sz="1000" dirty="0">
                          <a:latin typeface="Dreaming Outloud Pro" panose="03050502040302030504" pitchFamily="66" charset="0"/>
                          <a:cs typeface="Dreaming Outloud Pro" panose="03050502040302030504" pitchFamily="66" charset="0"/>
                        </a:rPr>
                        <a:t>: How did civil rights advocates respond to injustice?</a:t>
                      </a:r>
                    </a:p>
                    <a:p>
                      <a:pPr algn="ctr"/>
                      <a:endParaRPr lang="en-US" sz="1000" dirty="0">
                        <a:latin typeface="Dreaming Outloud Pro" panose="03050502040302030504" pitchFamily="66" charset="0"/>
                        <a:cs typeface="Dreaming Outloud Pro" panose="03050502040302030504" pitchFamily="66" charset="0"/>
                      </a:endParaRPr>
                    </a:p>
                    <a:p>
                      <a:pPr algn="ctr"/>
                      <a:r>
                        <a:rPr lang="en-US" sz="1000" b="1" dirty="0">
                          <a:latin typeface="Dreaming Outloud Pro" panose="03050502040302030504" pitchFamily="66" charset="0"/>
                          <a:cs typeface="Dreaming Outloud Pro" panose="03050502040302030504" pitchFamily="66" charset="0"/>
                        </a:rPr>
                        <a:t>95%: </a:t>
                      </a:r>
                      <a:r>
                        <a:rPr lang="en-US" sz="1000" b="0" dirty="0">
                          <a:latin typeface="Dreaming Outloud Pro" panose="03050502040302030504" pitchFamily="66" charset="0"/>
                          <a:cs typeface="Dreaming Outloud Pro" panose="03050502040302030504" pitchFamily="66" charset="0"/>
                        </a:rPr>
                        <a:t>Vowel-r (</a:t>
                      </a:r>
                      <a:r>
                        <a:rPr lang="en-US" sz="1000" b="0" dirty="0" err="1">
                          <a:latin typeface="Dreaming Outloud Pro" panose="03050502040302030504" pitchFamily="66" charset="0"/>
                          <a:cs typeface="Dreaming Outloud Pro" panose="03050502040302030504" pitchFamily="66" charset="0"/>
                        </a:rPr>
                        <a:t>ar</a:t>
                      </a:r>
                      <a:r>
                        <a:rPr lang="en-US" sz="1000" b="0" dirty="0">
                          <a:latin typeface="Dreaming Outloud Pro" panose="03050502040302030504" pitchFamily="66" charset="0"/>
                          <a:cs typeface="Dreaming Outloud Pro" panose="03050502040302030504" pitchFamily="66" charset="0"/>
                        </a:rPr>
                        <a:t>, or, </a:t>
                      </a:r>
                      <a:r>
                        <a:rPr lang="en-US" sz="1000" b="0" dirty="0" err="1">
                          <a:latin typeface="Dreaming Outloud Pro" panose="03050502040302030504" pitchFamily="66" charset="0"/>
                          <a:cs typeface="Dreaming Outloud Pro" panose="03050502040302030504" pitchFamily="66" charset="0"/>
                        </a:rPr>
                        <a:t>w+ar</a:t>
                      </a:r>
                      <a:r>
                        <a:rPr lang="en-US" sz="1000" b="0" dirty="0">
                          <a:latin typeface="Dreaming Outloud Pro" panose="03050502040302030504" pitchFamily="66" charset="0"/>
                          <a:cs typeface="Dreaming Outloud Pro" panose="03050502040302030504" pitchFamily="66" charset="0"/>
                        </a:rPr>
                        <a:t>, </a:t>
                      </a:r>
                      <a:r>
                        <a:rPr lang="en-US" sz="1000" b="0" dirty="0" err="1">
                          <a:latin typeface="Dreaming Outloud Pro" panose="03050502040302030504" pitchFamily="66" charset="0"/>
                          <a:cs typeface="Dreaming Outloud Pro" panose="03050502040302030504" pitchFamily="66" charset="0"/>
                        </a:rPr>
                        <a:t>w+or</a:t>
                      </a:r>
                      <a:r>
                        <a:rPr lang="en-US" sz="1000" b="0" dirty="0">
                          <a:latin typeface="Dreaming Outloud Pro" panose="03050502040302030504" pitchFamily="66" charset="0"/>
                          <a:cs typeface="Dreaming Outloud Pro" panose="03050502040302030504" pitchFamily="66" charset="0"/>
                        </a:rPr>
                        <a:t>, er, </a:t>
                      </a:r>
                      <a:r>
                        <a:rPr lang="en-US" sz="1000" b="0" dirty="0" err="1">
                          <a:latin typeface="Dreaming Outloud Pro" panose="03050502040302030504" pitchFamily="66" charset="0"/>
                          <a:cs typeface="Dreaming Outloud Pro" panose="03050502040302030504" pitchFamily="66" charset="0"/>
                        </a:rPr>
                        <a:t>ur</a:t>
                      </a:r>
                      <a:r>
                        <a:rPr lang="en-US" sz="1000" b="0" dirty="0">
                          <a:latin typeface="Dreaming Outloud Pro" panose="03050502040302030504" pitchFamily="66" charset="0"/>
                          <a:cs typeface="Dreaming Outloud Pro" panose="03050502040302030504" pitchFamily="66" charset="0"/>
                        </a:rPr>
                        <a:t>, </a:t>
                      </a:r>
                      <a:r>
                        <a:rPr lang="en-US" sz="1000" b="0" dirty="0" err="1">
                          <a:latin typeface="Dreaming Outloud Pro" panose="03050502040302030504" pitchFamily="66" charset="0"/>
                          <a:cs typeface="Dreaming Outloud Pro" panose="03050502040302030504" pitchFamily="66" charset="0"/>
                        </a:rPr>
                        <a:t>ir</a:t>
                      </a:r>
                      <a:r>
                        <a:rPr lang="en-US" sz="1000" b="0" dirty="0">
                          <a:latin typeface="Dreaming Outloud Pro" panose="03050502040302030504" pitchFamily="66" charset="0"/>
                          <a:cs typeface="Dreaming Outloud Pro" panose="03050502040302030504" pitchFamily="66" charset="0"/>
                        </a:rPr>
                        <a:t>)</a:t>
                      </a:r>
                    </a:p>
                    <a:p>
                      <a:pPr algn="ctr"/>
                      <a:r>
                        <a:rPr lang="en-US" sz="1000" b="0" dirty="0">
                          <a:latin typeface="Dreaming Outloud Pro" panose="03050502040302030504" pitchFamily="66" charset="0"/>
                          <a:cs typeface="Dreaming Outloud Pro" panose="03050502040302030504" pitchFamily="66" charset="0"/>
                        </a:rPr>
                        <a:t>Vowel-r Phonograms (air/are, ear/ere, oar, ore)</a:t>
                      </a:r>
                    </a:p>
                    <a:p>
                      <a:pPr algn="ctr"/>
                      <a:r>
                        <a:rPr lang="en-US" sz="1000" b="0" dirty="0">
                          <a:latin typeface="Dreaming Outloud Pro" panose="03050502040302030504" pitchFamily="66" charset="0"/>
                          <a:cs typeface="Dreaming Outloud Pro" panose="03050502040302030504" pitchFamily="66" charset="0"/>
                        </a:rPr>
                        <a:t>Complex Consonants (ck/k, tch/</a:t>
                      </a:r>
                      <a:r>
                        <a:rPr lang="en-US" sz="1000" b="0" dirty="0" err="1">
                          <a:latin typeface="Dreaming Outloud Pro" panose="03050502040302030504" pitchFamily="66" charset="0"/>
                          <a:cs typeface="Dreaming Outloud Pro" panose="03050502040302030504" pitchFamily="66" charset="0"/>
                        </a:rPr>
                        <a:t>ch</a:t>
                      </a:r>
                      <a:r>
                        <a:rPr lang="en-US" sz="1000" b="0" dirty="0">
                          <a:latin typeface="Dreaming Outloud Pro" panose="03050502040302030504" pitchFamily="66" charset="0"/>
                          <a:cs typeface="Dreaming Outloud Pro" panose="03050502040302030504" pitchFamily="66" charset="0"/>
                        </a:rPr>
                        <a:t>, </a:t>
                      </a:r>
                      <a:r>
                        <a:rPr lang="en-US" sz="1000" b="0" dirty="0" err="1">
                          <a:latin typeface="Dreaming Outloud Pro" panose="03050502040302030504" pitchFamily="66" charset="0"/>
                          <a:cs typeface="Dreaming Outloud Pro" panose="03050502040302030504" pitchFamily="66" charset="0"/>
                        </a:rPr>
                        <a:t>dge</a:t>
                      </a:r>
                      <a:r>
                        <a:rPr lang="en-US" sz="1000" b="0" dirty="0">
                          <a:latin typeface="Dreaming Outloud Pro" panose="03050502040302030504" pitchFamily="66" charset="0"/>
                          <a:cs typeface="Dreaming Outloud Pro" panose="03050502040302030504" pitchFamily="66" charset="0"/>
                        </a:rPr>
                        <a:t>/</a:t>
                      </a:r>
                      <a:r>
                        <a:rPr lang="en-US" sz="1000" b="0" dirty="0" err="1">
                          <a:latin typeface="Dreaming Outloud Pro" panose="03050502040302030504" pitchFamily="66" charset="0"/>
                          <a:cs typeface="Dreaming Outloud Pro" panose="03050502040302030504" pitchFamily="66" charset="0"/>
                        </a:rPr>
                        <a:t>ge</a:t>
                      </a:r>
                      <a:r>
                        <a:rPr lang="en-US" sz="1000" b="0" dirty="0">
                          <a:latin typeface="Dreaming Outloud Pro" panose="03050502040302030504" pitchFamily="66" charset="0"/>
                          <a:cs typeface="Dreaming Outloud Pro" panose="03050502040302030504" pitchFamily="66" charset="0"/>
                        </a:rPr>
                        <a:t>)</a:t>
                      </a:r>
                    </a:p>
                    <a:p>
                      <a:pPr algn="ctr"/>
                      <a:endParaRPr lang="en-US" sz="1000" b="1" dirty="0">
                        <a:latin typeface="Dreaming Outloud Pro" panose="03050502040302030504" pitchFamily="66" charset="0"/>
                        <a:cs typeface="Dreaming Outloud Pro" panose="03050502040302030504" pitchFamily="66" charset="0"/>
                      </a:endParaRPr>
                    </a:p>
                    <a:p>
                      <a:pPr algn="ctr"/>
                      <a:endParaRPr lang="en-US" sz="1000" b="0" dirty="0">
                        <a:latin typeface="Dreaming Outloud Pro" panose="03050502040302030504" pitchFamily="66" charset="0"/>
                        <a:cs typeface="Dreaming Outloud Pro" panose="03050502040302030504" pitchFamily="66" charset="0"/>
                      </a:endParaRPr>
                    </a:p>
                    <a:p>
                      <a:pPr algn="ctr"/>
                      <a:r>
                        <a:rPr lang="en-US" sz="1000" b="1" dirty="0">
                          <a:latin typeface="Dreaming Outloud Pro" panose="03050502040302030504" pitchFamily="66" charset="0"/>
                          <a:cs typeface="Dreaming Outloud Pro" panose="03050502040302030504" pitchFamily="66" charset="0"/>
                        </a:rPr>
                        <a:t>Math</a:t>
                      </a:r>
                      <a:r>
                        <a:rPr lang="en-US" sz="1000" dirty="0">
                          <a:latin typeface="Dreaming Outloud Pro" panose="03050502040302030504" pitchFamily="66" charset="0"/>
                          <a:cs typeface="Dreaming Outloud Pro" panose="03050502040302030504" pitchFamily="66" charset="0"/>
                        </a:rPr>
                        <a:t>: Addition and Subtraction to 1,000</a:t>
                      </a:r>
                    </a:p>
                    <a:p>
                      <a:pPr algn="ctr"/>
                      <a:endParaRPr lang="en-US" sz="1000" dirty="0">
                        <a:latin typeface="Dreaming Outloud Pro" panose="03050502040302030504" pitchFamily="66" charset="0"/>
                        <a:cs typeface="Dreaming Outloud Pro" panose="03050502040302030504" pitchFamily="66"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000" b="1" u="sng" dirty="0">
                        <a:latin typeface="Dreaming Outloud Pro" panose="03050502040302030504" pitchFamily="66" charset="0"/>
                        <a:cs typeface="Dreaming Outloud Pro" panose="03050502040302030504" pitchFamily="66" charset="0"/>
                      </a:endParaRPr>
                    </a:p>
                    <a:p>
                      <a:pPr algn="ctr"/>
                      <a:r>
                        <a:rPr lang="en-US" sz="1000" b="1" u="sng" dirty="0">
                          <a:latin typeface="Dreaming Outloud Pro" panose="03050502040302030504" pitchFamily="66" charset="0"/>
                          <a:cs typeface="Dreaming Outloud Pro" panose="03050502040302030504" pitchFamily="66" charset="0"/>
                        </a:rPr>
                        <a:t>3</a:t>
                      </a:r>
                      <a:r>
                        <a:rPr lang="en-US" sz="1000" b="1" u="sng" baseline="30000" dirty="0">
                          <a:latin typeface="Dreaming Outloud Pro" panose="03050502040302030504" pitchFamily="66" charset="0"/>
                          <a:cs typeface="Dreaming Outloud Pro" panose="03050502040302030504" pitchFamily="66" charset="0"/>
                        </a:rPr>
                        <a:t>rd</a:t>
                      </a:r>
                      <a:r>
                        <a:rPr lang="en-US" sz="1000" b="1" u="sng" dirty="0">
                          <a:latin typeface="Dreaming Outloud Pro" panose="03050502040302030504" pitchFamily="66" charset="0"/>
                          <a:cs typeface="Dreaming Outloud Pro" panose="03050502040302030504" pitchFamily="66" charset="0"/>
                        </a:rPr>
                        <a:t> Grade</a:t>
                      </a:r>
                    </a:p>
                    <a:p>
                      <a:pPr algn="ctr"/>
                      <a:endParaRPr lang="en-US" sz="1000" b="1" u="sng" dirty="0">
                        <a:latin typeface="Dreaming Outloud Pro" panose="03050502040302030504" pitchFamily="66" charset="0"/>
                        <a:cs typeface="Dreaming Outloud Pro" panose="03050502040302030504" pitchFamily="66"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dirty="0">
                          <a:latin typeface="Dreaming Outloud Pro" panose="03050502040302030504" pitchFamily="66" charset="0"/>
                          <a:cs typeface="Dreaming Outloud Pro" panose="03050502040302030504" pitchFamily="66" charset="0"/>
                        </a:rPr>
                        <a:t>Arts &amp; Letters</a:t>
                      </a:r>
                      <a:r>
                        <a:rPr lang="en-US" sz="900" dirty="0">
                          <a:latin typeface="Dreaming Outloud Pro" panose="03050502040302030504" pitchFamily="66" charset="0"/>
                          <a:cs typeface="Dreaming Outloud Pro" panose="03050502040302030504" pitchFamily="66" charset="0"/>
                        </a:rPr>
                        <a:t>: How do stories help us understand immigrants' experiences?</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900" dirty="0">
                          <a:latin typeface="Dreaming Outloud Pro" panose="03050502040302030504" pitchFamily="66" charset="0"/>
                          <a:cs typeface="Dreaming Outloud Pro" panose="03050502040302030504" pitchFamily="66" charset="0"/>
                        </a:rPr>
                        <a:t>Theme/Central Idea </a:t>
                      </a:r>
                    </a:p>
                    <a:p>
                      <a:pPr algn="ctr"/>
                      <a:endParaRPr lang="en-US" sz="900" dirty="0">
                        <a:latin typeface="Dreaming Outloud Pro" panose="03050502040302030504" pitchFamily="66" charset="0"/>
                        <a:cs typeface="Dreaming Outloud Pro" panose="03050502040302030504" pitchFamily="66" charset="0"/>
                      </a:endParaRPr>
                    </a:p>
                    <a:p>
                      <a:pPr algn="ctr"/>
                      <a:r>
                        <a:rPr lang="en-US" sz="900" b="1" dirty="0">
                          <a:latin typeface="Dreaming Outloud Pro" panose="03050502040302030504" pitchFamily="66" charset="0"/>
                          <a:cs typeface="Dreaming Outloud Pro" panose="03050502040302030504" pitchFamily="66" charset="0"/>
                        </a:rPr>
                        <a:t>Writing: </a:t>
                      </a:r>
                      <a:r>
                        <a:rPr lang="en-US" sz="900" b="0" dirty="0">
                          <a:latin typeface="Dreaming Outloud Pro" panose="03050502040302030504" pitchFamily="66" charset="0"/>
                          <a:cs typeface="Dreaming Outloud Pro" panose="03050502040302030504" pitchFamily="66" charset="0"/>
                        </a:rPr>
                        <a:t>Narrative Writing</a:t>
                      </a:r>
                    </a:p>
                    <a:p>
                      <a:pPr algn="ctr"/>
                      <a:endParaRPr lang="en-US" sz="900" dirty="0">
                        <a:latin typeface="Dreaming Outloud Pro" panose="03050502040302030504" pitchFamily="66" charset="0"/>
                        <a:cs typeface="Dreaming Outloud Pro" panose="03050502040302030504" pitchFamily="66" charset="0"/>
                      </a:endParaRPr>
                    </a:p>
                    <a:p>
                      <a:pPr algn="ctr"/>
                      <a:r>
                        <a:rPr lang="en-US" sz="900" b="1" dirty="0">
                          <a:latin typeface="Dreaming Outloud Pro" panose="03050502040302030504" pitchFamily="66" charset="0"/>
                          <a:cs typeface="Dreaming Outloud Pro" panose="03050502040302030504" pitchFamily="66" charset="0"/>
                        </a:rPr>
                        <a:t>Math: </a:t>
                      </a:r>
                      <a:r>
                        <a:rPr lang="en-US" sz="900" b="0" dirty="0">
                          <a:latin typeface="Dreaming Outloud Pro" panose="03050502040302030504" pitchFamily="66" charset="0"/>
                          <a:cs typeface="Dreaming Outloud Pro" panose="03050502040302030504" pitchFamily="66" charset="0"/>
                        </a:rPr>
                        <a:t>Two-Step Word Problems &amp; Time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000" b="1" u="sng" dirty="0">
                        <a:latin typeface="Dreaming Outloud Pro" panose="03050502040302030504" pitchFamily="66" charset="0"/>
                        <a:cs typeface="Dreaming Outloud Pro" panose="03050502040302030504" pitchFamily="66" charset="0"/>
                      </a:endParaRPr>
                    </a:p>
                    <a:p>
                      <a:pPr algn="ctr"/>
                      <a:r>
                        <a:rPr lang="en-US" sz="1000" b="1" u="sng" dirty="0">
                          <a:latin typeface="Dreaming Outloud Pro" panose="03050502040302030504" pitchFamily="66" charset="0"/>
                          <a:cs typeface="Dreaming Outloud Pro" panose="03050502040302030504" pitchFamily="66" charset="0"/>
                        </a:rPr>
                        <a:t>4</a:t>
                      </a:r>
                      <a:r>
                        <a:rPr lang="en-US" sz="1000" b="1" u="sng" baseline="30000" dirty="0">
                          <a:latin typeface="Dreaming Outloud Pro" panose="03050502040302030504" pitchFamily="66" charset="0"/>
                          <a:cs typeface="Dreaming Outloud Pro" panose="03050502040302030504" pitchFamily="66" charset="0"/>
                        </a:rPr>
                        <a:t>th</a:t>
                      </a:r>
                      <a:r>
                        <a:rPr lang="en-US" sz="1000" b="1" u="sng" dirty="0">
                          <a:latin typeface="Dreaming Outloud Pro" panose="03050502040302030504" pitchFamily="66" charset="0"/>
                          <a:cs typeface="Dreaming Outloud Pro" panose="03050502040302030504" pitchFamily="66" charset="0"/>
                        </a:rPr>
                        <a:t> Grade</a:t>
                      </a:r>
                    </a:p>
                    <a:p>
                      <a:pPr algn="ctr"/>
                      <a:endParaRPr lang="en-US" sz="1000" b="1" u="sng" dirty="0">
                        <a:latin typeface="Dreaming Outloud Pro" panose="03050502040302030504" pitchFamily="66" charset="0"/>
                        <a:cs typeface="Dreaming Outloud Pro" panose="03050502040302030504" pitchFamily="66" charset="0"/>
                      </a:endParaRPr>
                    </a:p>
                    <a:p>
                      <a:pPr algn="ctr"/>
                      <a:r>
                        <a:rPr lang="en-US" sz="1000" b="1" dirty="0">
                          <a:latin typeface="Dreaming Outloud Pro" panose="03050502040302030504" pitchFamily="66" charset="0"/>
                          <a:cs typeface="Dreaming Outloud Pro" panose="03050502040302030504" pitchFamily="66" charset="0"/>
                        </a:rPr>
                        <a:t>Math</a:t>
                      </a:r>
                      <a:r>
                        <a:rPr lang="en-US" sz="1000" dirty="0">
                          <a:latin typeface="Dreaming Outloud Pro" panose="03050502040302030504" pitchFamily="66" charset="0"/>
                          <a:cs typeface="Dreaming Outloud Pro" panose="03050502040302030504" pitchFamily="66" charset="0"/>
                        </a:rPr>
                        <a:t>: Fractions and Decimals, Measurement</a:t>
                      </a:r>
                    </a:p>
                    <a:p>
                      <a:pPr algn="ctr"/>
                      <a:endParaRPr lang="en-US" sz="1000" dirty="0">
                        <a:latin typeface="Dreaming Outloud Pro" panose="03050502040302030504" pitchFamily="66" charset="0"/>
                        <a:cs typeface="Dreaming Outloud Pro" panose="03050502040302030504" pitchFamily="66"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dirty="0">
                          <a:latin typeface="Dreaming Outloud Pro" panose="03050502040302030504" pitchFamily="66" charset="0"/>
                          <a:cs typeface="Dreaming Outloud Pro" panose="03050502040302030504" pitchFamily="66" charset="0"/>
                        </a:rPr>
                        <a:t>ELA/Social Studies</a:t>
                      </a:r>
                      <a:r>
                        <a:rPr lang="en-US" sz="1000" dirty="0">
                          <a:latin typeface="Dreaming Outloud Pro" panose="03050502040302030504" pitchFamily="66" charset="0"/>
                          <a:cs typeface="Dreaming Outloud Pro" panose="03050502040302030504" pitchFamily="66" charset="0"/>
                        </a:rPr>
                        <a:t>: American Revolution; Opinion Writing</a:t>
                      </a:r>
                    </a:p>
                    <a:p>
                      <a:pPr algn="ctr"/>
                      <a:endParaRPr lang="en-US" sz="1000" dirty="0">
                        <a:latin typeface="Dreaming Outloud Pro" panose="03050502040302030504" pitchFamily="66" charset="0"/>
                        <a:cs typeface="Dreaming Outloud Pro" panose="03050502040302030504" pitchFamily="66" charset="0"/>
                      </a:endParaRPr>
                    </a:p>
                    <a:p>
                      <a:pPr algn="ctr"/>
                      <a:r>
                        <a:rPr lang="en-US" sz="1000" b="1" dirty="0">
                          <a:latin typeface="Dreaming Outloud Pro" panose="03050502040302030504" pitchFamily="66" charset="0"/>
                          <a:cs typeface="Dreaming Outloud Pro" panose="03050502040302030504" pitchFamily="66" charset="0"/>
                        </a:rPr>
                        <a:t>Science</a:t>
                      </a:r>
                      <a:r>
                        <a:rPr lang="en-US" sz="1000" dirty="0">
                          <a:latin typeface="Dreaming Outloud Pro" panose="03050502040302030504" pitchFamily="66" charset="0"/>
                          <a:cs typeface="Dreaming Outloud Pro" panose="03050502040302030504" pitchFamily="66" charset="0"/>
                        </a:rPr>
                        <a:t>: Ecosystems: Producers, Consumers, Decomposers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79858348"/>
                  </a:ext>
                </a:extLst>
              </a:tr>
              <a:tr h="1642213">
                <a:tc>
                  <a:txBody>
                    <a:bodyPr/>
                    <a:lstStyle/>
                    <a:p>
                      <a:pPr algn="ctr"/>
                      <a:endParaRPr lang="en-US" sz="1000" dirty="0">
                        <a:latin typeface="Dreaming Outloud Pro" panose="03050502040302030504" pitchFamily="66" charset="0"/>
                        <a:cs typeface="Dreaming Outloud Pro" panose="03050502040302030504" pitchFamily="66"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000" b="1" u="sng" dirty="0">
                        <a:latin typeface="Dreaming Outloud Pro" panose="03050502040302030504" pitchFamily="66" charset="0"/>
                        <a:cs typeface="Dreaming Outloud Pro" panose="03050502040302030504" pitchFamily="66" charset="0"/>
                      </a:endParaRPr>
                    </a:p>
                    <a:p>
                      <a:pPr algn="ctr"/>
                      <a:r>
                        <a:rPr lang="en-US" sz="1000" b="1" u="sng" dirty="0">
                          <a:latin typeface="Dreaming Outloud Pro" panose="03050502040302030504" pitchFamily="66" charset="0"/>
                          <a:cs typeface="Dreaming Outloud Pro" panose="03050502040302030504" pitchFamily="66" charset="0"/>
                        </a:rPr>
                        <a:t>5</a:t>
                      </a:r>
                      <a:r>
                        <a:rPr lang="en-US" sz="1000" b="1" u="sng" baseline="30000" dirty="0">
                          <a:latin typeface="Dreaming Outloud Pro" panose="03050502040302030504" pitchFamily="66" charset="0"/>
                          <a:cs typeface="Dreaming Outloud Pro" panose="03050502040302030504" pitchFamily="66" charset="0"/>
                        </a:rPr>
                        <a:t>th</a:t>
                      </a:r>
                      <a:r>
                        <a:rPr lang="en-US" sz="1000" b="1" u="sng" dirty="0">
                          <a:latin typeface="Dreaming Outloud Pro" panose="03050502040302030504" pitchFamily="66" charset="0"/>
                          <a:cs typeface="Dreaming Outloud Pro" panose="03050502040302030504" pitchFamily="66" charset="0"/>
                        </a:rPr>
                        <a:t> Grade</a:t>
                      </a:r>
                    </a:p>
                    <a:p>
                      <a:pPr algn="ctr"/>
                      <a:endParaRPr lang="en-US" sz="1000" b="1" u="sng" dirty="0">
                        <a:latin typeface="Dreaming Outloud Pro" panose="03050502040302030504" pitchFamily="66" charset="0"/>
                        <a:cs typeface="Dreaming Outloud Pro" panose="03050502040302030504" pitchFamily="66" charset="0"/>
                      </a:endParaRPr>
                    </a:p>
                    <a:p>
                      <a:pPr algn="ctr"/>
                      <a:r>
                        <a:rPr lang="en-US" sz="1000" b="1" dirty="0">
                          <a:latin typeface="Dreaming Outloud Pro" panose="03050502040302030504" pitchFamily="66" charset="0"/>
                          <a:cs typeface="Dreaming Outloud Pro" panose="03050502040302030504" pitchFamily="66" charset="0"/>
                        </a:rPr>
                        <a:t>Math</a:t>
                      </a:r>
                      <a:r>
                        <a:rPr lang="en-US" sz="1000" dirty="0">
                          <a:latin typeface="Dreaming Outloud Pro" panose="03050502040302030504" pitchFamily="66" charset="0"/>
                          <a:cs typeface="Dreaming Outloud Pro" panose="03050502040302030504" pitchFamily="66" charset="0"/>
                        </a:rPr>
                        <a:t>: Fractions</a:t>
                      </a:r>
                    </a:p>
                    <a:p>
                      <a:pPr algn="ctr"/>
                      <a:endParaRPr lang="en-US" sz="1000" dirty="0">
                        <a:latin typeface="Dreaming Outloud Pro" panose="03050502040302030504" pitchFamily="66" charset="0"/>
                        <a:cs typeface="Dreaming Outloud Pro" panose="03050502040302030504" pitchFamily="66" charset="0"/>
                      </a:endParaRPr>
                    </a:p>
                    <a:p>
                      <a:pPr algn="ctr"/>
                      <a:r>
                        <a:rPr lang="en-US" sz="1000" b="1" dirty="0">
                          <a:latin typeface="Dreaming Outloud Pro" panose="03050502040302030504" pitchFamily="66" charset="0"/>
                          <a:cs typeface="Dreaming Outloud Pro" panose="03050502040302030504" pitchFamily="66" charset="0"/>
                        </a:rPr>
                        <a:t>Science</a:t>
                      </a:r>
                      <a:r>
                        <a:rPr lang="en-US" sz="1000" dirty="0">
                          <a:latin typeface="Dreaming Outloud Pro" panose="03050502040302030504" pitchFamily="66" charset="0"/>
                          <a:cs typeface="Dreaming Outloud Pro" panose="03050502040302030504" pitchFamily="66" charset="0"/>
                        </a:rPr>
                        <a:t>: Circuits</a:t>
                      </a:r>
                    </a:p>
                    <a:p>
                      <a:pPr algn="ctr"/>
                      <a:endParaRPr lang="en-US" sz="1000" dirty="0">
                        <a:latin typeface="Dreaming Outloud Pro" panose="03050502040302030504" pitchFamily="66" charset="0"/>
                        <a:cs typeface="Dreaming Outloud Pro" panose="03050502040302030504" pitchFamily="66" charset="0"/>
                      </a:endParaRPr>
                    </a:p>
                    <a:p>
                      <a:pPr algn="ctr"/>
                      <a:r>
                        <a:rPr lang="en-US" sz="1000" b="1" dirty="0">
                          <a:latin typeface="Dreaming Outloud Pro" panose="03050502040302030504" pitchFamily="66" charset="0"/>
                          <a:cs typeface="Dreaming Outloud Pro" panose="03050502040302030504" pitchFamily="66" charset="0"/>
                        </a:rPr>
                        <a:t>Arts &amp; Letters</a:t>
                      </a:r>
                      <a:r>
                        <a:rPr lang="en-US" sz="1000" dirty="0">
                          <a:latin typeface="Dreaming Outloud Pro" panose="03050502040302030504" pitchFamily="66" charset="0"/>
                          <a:cs typeface="Dreaming Outloud Pro" panose="03050502040302030504" pitchFamily="66" charset="0"/>
                        </a:rPr>
                        <a:t>: The Phantom Tollbooth novel</a:t>
                      </a:r>
                    </a:p>
                    <a:p>
                      <a:pPr algn="ctr"/>
                      <a:r>
                        <a:rPr lang="en-US" sz="1000" dirty="0">
                          <a:latin typeface="Dreaming Outloud Pro" panose="03050502040302030504" pitchFamily="66" charset="0"/>
                          <a:cs typeface="Dreaming Outloud Pro" panose="03050502040302030504" pitchFamily="66" charset="0"/>
                        </a:rPr>
                        <a:t>Narrative and Opinion Writing</a:t>
                      </a:r>
                    </a:p>
                    <a:p>
                      <a:pPr algn="ctr"/>
                      <a:endParaRPr lang="en-US" sz="1000" dirty="0">
                        <a:latin typeface="Dreaming Outloud Pro" panose="03050502040302030504" pitchFamily="66" charset="0"/>
                        <a:cs typeface="Dreaming Outloud Pro" panose="03050502040302030504" pitchFamily="66" charset="0"/>
                      </a:endParaRPr>
                    </a:p>
                    <a:p>
                      <a:pPr algn="ctr"/>
                      <a:r>
                        <a:rPr lang="en-US" sz="1000" b="1" dirty="0">
                          <a:latin typeface="Dreaming Outloud Pro" panose="03050502040302030504" pitchFamily="66" charset="0"/>
                          <a:cs typeface="Dreaming Outloud Pro" panose="03050502040302030504" pitchFamily="66" charset="0"/>
                        </a:rPr>
                        <a:t>95%</a:t>
                      </a:r>
                      <a:r>
                        <a:rPr lang="en-US" sz="1000" dirty="0">
                          <a:latin typeface="Dreaming Outloud Pro" panose="03050502040302030504" pitchFamily="66" charset="0"/>
                          <a:cs typeface="Dreaming Outloud Pro" panose="03050502040302030504" pitchFamily="66" charset="0"/>
                        </a:rPr>
                        <a:t>: Complex Syllables</a:t>
                      </a:r>
                    </a:p>
                    <a:p>
                      <a:pPr algn="ctr"/>
                      <a:endParaRPr lang="en-US" sz="1000" dirty="0">
                        <a:latin typeface="Dreaming Outloud Pro" panose="03050502040302030504" pitchFamily="66" charset="0"/>
                        <a:cs typeface="Dreaming Outloud Pro" panose="03050502040302030504" pitchFamily="66" charset="0"/>
                      </a:endParaRPr>
                    </a:p>
                    <a:p>
                      <a:pPr algn="ctr"/>
                      <a:r>
                        <a:rPr lang="en-US" sz="1000" b="1" dirty="0">
                          <a:latin typeface="Dreaming Outloud Pro" panose="03050502040302030504" pitchFamily="66" charset="0"/>
                          <a:cs typeface="Dreaming Outloud Pro" panose="03050502040302030504" pitchFamily="66" charset="0"/>
                        </a:rPr>
                        <a:t>Social Studies</a:t>
                      </a:r>
                      <a:r>
                        <a:rPr lang="en-US" sz="1000" dirty="0">
                          <a:latin typeface="Dreaming Outloud Pro" panose="03050502040302030504" pitchFamily="66" charset="0"/>
                          <a:cs typeface="Dreaming Outloud Pro" panose="03050502040302030504" pitchFamily="66" charset="0"/>
                        </a:rPr>
                        <a:t>: Cold War and Vietnam War</a:t>
                      </a:r>
                    </a:p>
                    <a:p>
                      <a:pPr algn="ctr"/>
                      <a:endParaRPr lang="en-US" sz="1000" dirty="0">
                        <a:latin typeface="Dreaming Outloud Pro" panose="03050502040302030504" pitchFamily="66" charset="0"/>
                        <a:cs typeface="Dreaming Outloud Pro" panose="03050502040302030504" pitchFamily="66" charset="0"/>
                      </a:endParaRPr>
                    </a:p>
                    <a:p>
                      <a:pPr algn="ctr"/>
                      <a:endParaRPr lang="en-US" sz="1000" dirty="0">
                        <a:latin typeface="Dreaming Outloud Pro" panose="03050502040302030504" pitchFamily="66" charset="0"/>
                        <a:cs typeface="Dreaming Outloud Pro" panose="03050502040302030504" pitchFamily="66"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00" b="0" u="none" dirty="0">
                        <a:latin typeface="Dreaming Outloud Pro" panose="03050502040302030504" pitchFamily="66" charset="0"/>
                        <a:cs typeface="Dreaming Outloud Pro" panose="03050502040302030504" pitchFamily="66" charset="0"/>
                      </a:endParaRPr>
                    </a:p>
                    <a:p>
                      <a:pPr algn="ctr"/>
                      <a:endParaRPr lang="en-US" sz="1000" b="0" u="none" dirty="0">
                        <a:latin typeface="Dreaming Outloud Pro" panose="03050502040302030504" pitchFamily="66" charset="0"/>
                        <a:cs typeface="Dreaming Outloud Pro" panose="03050502040302030504" pitchFamily="66"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98956761"/>
                  </a:ext>
                </a:extLst>
              </a:tr>
            </a:tbl>
          </a:graphicData>
        </a:graphic>
      </p:graphicFrame>
      <p:pic>
        <p:nvPicPr>
          <p:cNvPr id="2" name="Picture 1" descr="A cartoon of a tiger wearing a shirt and shorts&#10;&#10;Description automatically generated">
            <a:extLst>
              <a:ext uri="{FF2B5EF4-FFF2-40B4-BE49-F238E27FC236}">
                <a16:creationId xmlns:a16="http://schemas.microsoft.com/office/drawing/2014/main" id="{5D3C26DF-BF9D-0892-C7A0-74B5DF5333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3860" y="6513600"/>
            <a:ext cx="1349292" cy="2023938"/>
          </a:xfrm>
          <a:prstGeom prst="rect">
            <a:avLst/>
          </a:prstGeom>
        </p:spPr>
      </p:pic>
      <p:pic>
        <p:nvPicPr>
          <p:cNvPr id="5" name="Picture 4" descr="A cartoon of a tiger wearing a shirt and shorts&#10;&#10;Description automatically generated">
            <a:extLst>
              <a:ext uri="{FF2B5EF4-FFF2-40B4-BE49-F238E27FC236}">
                <a16:creationId xmlns:a16="http://schemas.microsoft.com/office/drawing/2014/main" id="{F511B508-1B84-4A5E-8B04-4671989639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33590" y="6513600"/>
            <a:ext cx="1349292" cy="2023938"/>
          </a:xfrm>
          <a:prstGeom prst="rect">
            <a:avLst/>
          </a:prstGeom>
        </p:spPr>
      </p:pic>
    </p:spTree>
    <p:extLst>
      <p:ext uri="{BB962C8B-B14F-4D97-AF65-F5344CB8AC3E}">
        <p14:creationId xmlns:p14="http://schemas.microsoft.com/office/powerpoint/2010/main" val="6212178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351913-FE22-C60E-E9F7-C6B9F458130C}"/>
            </a:ext>
          </a:extLst>
        </p:cNvPr>
        <p:cNvGrpSpPr/>
        <p:nvPr/>
      </p:nvGrpSpPr>
      <p:grpSpPr>
        <a:xfrm>
          <a:off x="0" y="0"/>
          <a:ext cx="0" cy="0"/>
          <a:chOff x="0" y="0"/>
          <a:chExt cx="0" cy="0"/>
        </a:xfrm>
      </p:grpSpPr>
      <p:pic>
        <p:nvPicPr>
          <p:cNvPr id="4" name="Picture 2">
            <a:extLst>
              <a:ext uri="{FF2B5EF4-FFF2-40B4-BE49-F238E27FC236}">
                <a16:creationId xmlns:a16="http://schemas.microsoft.com/office/drawing/2014/main" id="{89DF6772-A245-C93A-3B02-746E833302C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0920" b="29155"/>
          <a:stretch/>
        </p:blipFill>
        <p:spPr bwMode="auto">
          <a:xfrm>
            <a:off x="2929515" y="-8452"/>
            <a:ext cx="3429000" cy="171191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3418E6E-B867-BBD1-43CB-9CD67D9A9CBD}"/>
              </a:ext>
            </a:extLst>
          </p:cNvPr>
          <p:cNvSpPr txBox="1"/>
          <p:nvPr/>
        </p:nvSpPr>
        <p:spPr>
          <a:xfrm>
            <a:off x="3638900" y="1496324"/>
            <a:ext cx="2263568" cy="369332"/>
          </a:xfrm>
          <a:prstGeom prst="rect">
            <a:avLst/>
          </a:prstGeom>
          <a:noFill/>
        </p:spPr>
        <p:txBody>
          <a:bodyPr wrap="none" rtlCol="0">
            <a:spAutoFit/>
          </a:bodyPr>
          <a:lstStyle/>
          <a:p>
            <a:r>
              <a:rPr lang="en-US" dirty="0" err="1"/>
              <a:t>Volumen</a:t>
            </a:r>
            <a:r>
              <a:rPr lang="en-US" dirty="0"/>
              <a:t> 1, </a:t>
            </a:r>
            <a:r>
              <a:rPr lang="en-US" dirty="0" err="1"/>
              <a:t>Edición</a:t>
            </a:r>
            <a:r>
              <a:rPr lang="en-US" dirty="0"/>
              <a:t> 7</a:t>
            </a:r>
          </a:p>
        </p:txBody>
      </p:sp>
      <p:pic>
        <p:nvPicPr>
          <p:cNvPr id="6" name="Picture 5" descr="A logo of a mission road elementary&#10;&#10;Description automatically generated">
            <a:extLst>
              <a:ext uri="{FF2B5EF4-FFF2-40B4-BE49-F238E27FC236}">
                <a16:creationId xmlns:a16="http://schemas.microsoft.com/office/drawing/2014/main" id="{2B4F421B-ABF2-2215-A217-DBE8566C1A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9913" y="113508"/>
            <a:ext cx="1709531" cy="1711917"/>
          </a:xfrm>
          <a:prstGeom prst="rect">
            <a:avLst/>
          </a:prstGeom>
        </p:spPr>
      </p:pic>
      <p:sp>
        <p:nvSpPr>
          <p:cNvPr id="7" name="Rectangle 6">
            <a:extLst>
              <a:ext uri="{FF2B5EF4-FFF2-40B4-BE49-F238E27FC236}">
                <a16:creationId xmlns:a16="http://schemas.microsoft.com/office/drawing/2014/main" id="{2D648A32-9B25-596A-8D79-80339B9BCB58}"/>
              </a:ext>
            </a:extLst>
          </p:cNvPr>
          <p:cNvSpPr/>
          <p:nvPr/>
        </p:nvSpPr>
        <p:spPr>
          <a:xfrm>
            <a:off x="-21396" y="1825426"/>
            <a:ext cx="3808207" cy="769441"/>
          </a:xfrm>
          <a:prstGeom prst="rect">
            <a:avLst/>
          </a:prstGeom>
          <a:noFill/>
        </p:spPr>
        <p:txBody>
          <a:bodyPr wrap="square" lIns="91440" tIns="45720" rIns="91440" bIns="45720">
            <a:spAutoFit/>
          </a:bodyPr>
          <a:lstStyle/>
          <a:p>
            <a:pPr algn="ctr"/>
            <a:r>
              <a:rPr lang="en-US" sz="4400" dirty="0" err="1">
                <a:ln w="0"/>
                <a:effectLst>
                  <a:outerShdw blurRad="38100" dist="19050" dir="2700000" algn="tl" rotWithShape="0">
                    <a:schemeClr val="dk1">
                      <a:alpha val="40000"/>
                    </a:schemeClr>
                  </a:outerShdw>
                </a:effectLst>
                <a:latin typeface="Bahnschrift SemiBold SemiConden" panose="020B0502040204020203" pitchFamily="34" charset="0"/>
              </a:rPr>
              <a:t>febrero</a:t>
            </a:r>
            <a:r>
              <a:rPr lang="en-US" sz="4400" dirty="0">
                <a:ln w="0"/>
                <a:effectLst>
                  <a:outerShdw blurRad="38100" dist="19050" dir="2700000" algn="tl" rotWithShape="0">
                    <a:schemeClr val="dk1">
                      <a:alpha val="40000"/>
                    </a:schemeClr>
                  </a:outerShdw>
                </a:effectLst>
                <a:latin typeface="Bahnschrift SemiBold SemiConden" panose="020B0502040204020203" pitchFamily="34" charset="0"/>
              </a:rPr>
              <a:t> 2026</a:t>
            </a:r>
          </a:p>
        </p:txBody>
      </p:sp>
      <p:sp>
        <p:nvSpPr>
          <p:cNvPr id="9" name="TextBox 8">
            <a:extLst>
              <a:ext uri="{FF2B5EF4-FFF2-40B4-BE49-F238E27FC236}">
                <a16:creationId xmlns:a16="http://schemas.microsoft.com/office/drawing/2014/main" id="{F9570766-E98A-B472-9755-A4A5EBDDE9A0}"/>
              </a:ext>
            </a:extLst>
          </p:cNvPr>
          <p:cNvSpPr txBox="1"/>
          <p:nvPr/>
        </p:nvSpPr>
        <p:spPr>
          <a:xfrm>
            <a:off x="338994" y="2519957"/>
            <a:ext cx="3090006" cy="307777"/>
          </a:xfrm>
          <a:prstGeom prst="rect">
            <a:avLst/>
          </a:prstGeom>
          <a:noFill/>
        </p:spPr>
        <p:txBody>
          <a:bodyPr wrap="square" rtlCol="0">
            <a:spAutoFit/>
          </a:bodyPr>
          <a:lstStyle/>
          <a:p>
            <a:pPr algn="ctr" defTabSz="914377">
              <a:defRPr/>
            </a:pPr>
            <a:r>
              <a:rPr lang="es-ES" sz="1400" kern="0" dirty="0">
                <a:solidFill>
                  <a:prstClr val="black"/>
                </a:solidFill>
                <a:latin typeface="Agency FB" panose="020B0503020202020204" pitchFamily="34" charset="0"/>
                <a:ea typeface="Calibri"/>
                <a:cs typeface="Times New Roman"/>
              </a:rPr>
              <a:t>¡Excelencia todos los días, ese es el estilo </a:t>
            </a:r>
            <a:r>
              <a:rPr lang="es-ES" sz="1400" kern="0" dirty="0" err="1">
                <a:solidFill>
                  <a:prstClr val="black"/>
                </a:solidFill>
                <a:latin typeface="Agency FB" panose="020B0503020202020204" pitchFamily="34" charset="0"/>
                <a:ea typeface="Calibri"/>
                <a:cs typeface="Times New Roman"/>
              </a:rPr>
              <a:t>Wildcat</a:t>
            </a:r>
            <a:r>
              <a:rPr lang="es-ES" sz="1400" kern="0" dirty="0">
                <a:solidFill>
                  <a:prstClr val="black"/>
                </a:solidFill>
                <a:latin typeface="Agency FB" panose="020B0503020202020204" pitchFamily="34" charset="0"/>
                <a:ea typeface="Calibri"/>
                <a:cs typeface="Times New Roman"/>
              </a:rPr>
              <a:t>!</a:t>
            </a:r>
            <a:endParaRPr lang="en-US" sz="1400" kern="0" dirty="0">
              <a:solidFill>
                <a:prstClr val="black"/>
              </a:solidFill>
              <a:latin typeface="Agency FB" panose="020B0503020202020204" pitchFamily="34" charset="0"/>
            </a:endParaRPr>
          </a:p>
        </p:txBody>
      </p:sp>
      <p:sp>
        <p:nvSpPr>
          <p:cNvPr id="10" name="Text Box 6">
            <a:extLst>
              <a:ext uri="{FF2B5EF4-FFF2-40B4-BE49-F238E27FC236}">
                <a16:creationId xmlns:a16="http://schemas.microsoft.com/office/drawing/2014/main" id="{CB164901-B858-84EE-0FC3-86D785E89470}"/>
              </a:ext>
            </a:extLst>
          </p:cNvPr>
          <p:cNvSpPr txBox="1">
            <a:spLocks noChangeArrowheads="1"/>
          </p:cNvSpPr>
          <p:nvPr/>
        </p:nvSpPr>
        <p:spPr bwMode="auto">
          <a:xfrm>
            <a:off x="201966" y="2913749"/>
            <a:ext cx="3436935" cy="3635386"/>
          </a:xfrm>
          <a:prstGeom prst="rect">
            <a:avLst/>
          </a:prstGeom>
          <a:solidFill>
            <a:schemeClr val="bg1"/>
          </a:solidFill>
          <a:ln w="57150">
            <a:solidFill>
              <a:schemeClr val="tx1"/>
            </a:solidFill>
          </a:ln>
        </p:spPr>
        <p:txBody>
          <a:bodyPr rot="0" vert="horz" wrap="square" lIns="91440" tIns="45720" rIns="91440" bIns="45720" anchor="t" anchorCtr="0" upright="1">
            <a:noAutofit/>
          </a:bodyPr>
          <a:lstStyle/>
          <a:p>
            <a:pPr algn="ctr"/>
            <a:r>
              <a:rPr lang="en-US" sz="1050" b="1" u="sng" dirty="0" err="1">
                <a:solidFill>
                  <a:srgbClr val="000000"/>
                </a:solidFill>
                <a:latin typeface="Century Gothic"/>
                <a:ea typeface="Times New Roman"/>
              </a:rPr>
              <a:t>Fechas</a:t>
            </a:r>
            <a:r>
              <a:rPr lang="en-US" sz="1050" b="1" u="sng" dirty="0">
                <a:solidFill>
                  <a:srgbClr val="000000"/>
                </a:solidFill>
                <a:latin typeface="Century Gothic"/>
                <a:ea typeface="Times New Roman"/>
              </a:rPr>
              <a:t> para recorder</a:t>
            </a:r>
          </a:p>
          <a:p>
            <a:pPr algn="ctr"/>
            <a:endParaRPr lang="en-US" sz="400" dirty="0">
              <a:latin typeface="Times New Roman"/>
              <a:ea typeface="Times New Roman"/>
            </a:endParaRPr>
          </a:p>
          <a:p>
            <a:r>
              <a:rPr lang="es-ES" sz="800" dirty="0">
                <a:solidFill>
                  <a:srgbClr val="000000"/>
                </a:solidFill>
                <a:latin typeface="Comic Sans MS"/>
                <a:ea typeface="Times New Roman"/>
              </a:rPr>
              <a:t>2 al 28 de febrero 	</a:t>
            </a:r>
            <a:r>
              <a:rPr lang="en-US" sz="800" dirty="0">
                <a:solidFill>
                  <a:srgbClr val="000000"/>
                </a:solidFill>
                <a:latin typeface="Comic Sans MS"/>
                <a:ea typeface="Times New Roman"/>
              </a:rPr>
              <a:t>	</a:t>
            </a:r>
            <a:r>
              <a:rPr lang="es-ES" sz="800" dirty="0">
                <a:solidFill>
                  <a:srgbClr val="000000"/>
                </a:solidFill>
                <a:latin typeface="Comic Sans MS"/>
                <a:ea typeface="Times New Roman"/>
              </a:rPr>
              <a:t>Exposición de arte en la Biblioteca  					</a:t>
            </a:r>
            <a:r>
              <a:rPr lang="es-ES" sz="800" dirty="0" err="1">
                <a:solidFill>
                  <a:srgbClr val="000000"/>
                </a:solidFill>
                <a:latin typeface="Comic Sans MS"/>
                <a:ea typeface="Times New Roman"/>
              </a:rPr>
              <a:t>Bartow</a:t>
            </a:r>
            <a:endParaRPr lang="en-US" sz="800" dirty="0">
              <a:solidFill>
                <a:srgbClr val="000000"/>
              </a:solidFill>
              <a:latin typeface="Comic Sans MS"/>
              <a:ea typeface="Times New Roman"/>
            </a:endParaRPr>
          </a:p>
          <a:p>
            <a:r>
              <a:rPr lang="en-US" sz="800" dirty="0">
                <a:solidFill>
                  <a:srgbClr val="000000"/>
                </a:solidFill>
                <a:latin typeface="Comic Sans MS"/>
                <a:ea typeface="Times New Roman"/>
              </a:rPr>
              <a:t>9 de </a:t>
            </a:r>
            <a:r>
              <a:rPr lang="en-US" sz="800" dirty="0" err="1">
                <a:solidFill>
                  <a:srgbClr val="000000"/>
                </a:solidFill>
                <a:latin typeface="Comic Sans MS"/>
                <a:ea typeface="Times New Roman"/>
              </a:rPr>
              <a:t>febrero</a:t>
            </a:r>
            <a:r>
              <a:rPr lang="en-US" sz="800" dirty="0">
                <a:solidFill>
                  <a:srgbClr val="000000"/>
                </a:solidFill>
                <a:latin typeface="Comic Sans MS"/>
                <a:ea typeface="Times New Roman"/>
              </a:rPr>
              <a:t> 		FCA </a:t>
            </a:r>
          </a:p>
          <a:p>
            <a:endParaRPr lang="en-US" sz="800" dirty="0">
              <a:solidFill>
                <a:srgbClr val="000000"/>
              </a:solidFill>
              <a:latin typeface="Comic Sans MS"/>
              <a:ea typeface="Times New Roman"/>
            </a:endParaRPr>
          </a:p>
          <a:p>
            <a:r>
              <a:rPr lang="en-US" sz="800" dirty="0">
                <a:solidFill>
                  <a:srgbClr val="000000"/>
                </a:solidFill>
                <a:latin typeface="Comic Sans MS"/>
                <a:ea typeface="Times New Roman"/>
              </a:rPr>
              <a:t>13 de </a:t>
            </a:r>
            <a:r>
              <a:rPr lang="en-US" sz="800" dirty="0" err="1">
                <a:solidFill>
                  <a:srgbClr val="000000"/>
                </a:solidFill>
                <a:latin typeface="Comic Sans MS"/>
                <a:ea typeface="Times New Roman"/>
              </a:rPr>
              <a:t>febrero</a:t>
            </a:r>
            <a:r>
              <a:rPr lang="en-US" sz="800" dirty="0">
                <a:solidFill>
                  <a:srgbClr val="000000"/>
                </a:solidFill>
                <a:latin typeface="Comic Sans MS"/>
                <a:ea typeface="Times New Roman"/>
              </a:rPr>
              <a:t> 		4</a:t>
            </a:r>
            <a:r>
              <a:rPr lang="en-US" sz="800" baseline="30000" dirty="0">
                <a:solidFill>
                  <a:srgbClr val="000000"/>
                </a:solidFill>
                <a:latin typeface="Comic Sans MS"/>
                <a:ea typeface="Times New Roman"/>
              </a:rPr>
              <a:t>th</a:t>
            </a:r>
            <a:r>
              <a:rPr lang="en-US" sz="800" dirty="0">
                <a:solidFill>
                  <a:srgbClr val="000000"/>
                </a:solidFill>
                <a:latin typeface="Comic Sans MS"/>
                <a:ea typeface="Times New Roman"/>
              </a:rPr>
              <a:t> Grado </a:t>
            </a:r>
            <a:r>
              <a:rPr lang="en-US" sz="800" dirty="0" err="1">
                <a:solidFill>
                  <a:srgbClr val="000000"/>
                </a:solidFill>
                <a:latin typeface="Comic Sans MS"/>
                <a:ea typeface="Times New Roman"/>
              </a:rPr>
              <a:t>excursión</a:t>
            </a:r>
            <a:r>
              <a:rPr lang="en-US" sz="800" dirty="0">
                <a:solidFill>
                  <a:srgbClr val="000000"/>
                </a:solidFill>
                <a:latin typeface="Comic Sans MS"/>
                <a:ea typeface="Times New Roman"/>
              </a:rPr>
              <a:t> de Tellus</a:t>
            </a:r>
          </a:p>
          <a:p>
            <a:endParaRPr lang="en-US" sz="800" dirty="0">
              <a:solidFill>
                <a:srgbClr val="000000"/>
              </a:solidFill>
              <a:latin typeface="Comic Sans MS"/>
              <a:ea typeface="Times New Roman"/>
            </a:endParaRPr>
          </a:p>
          <a:p>
            <a:r>
              <a:rPr lang="en-US" sz="800" dirty="0">
                <a:solidFill>
                  <a:srgbClr val="000000"/>
                </a:solidFill>
                <a:latin typeface="Comic Sans MS"/>
                <a:ea typeface="Times New Roman"/>
              </a:rPr>
              <a:t>13 de </a:t>
            </a:r>
            <a:r>
              <a:rPr lang="en-US" sz="800" dirty="0" err="1">
                <a:solidFill>
                  <a:srgbClr val="000000"/>
                </a:solidFill>
                <a:latin typeface="Comic Sans MS"/>
                <a:ea typeface="Times New Roman"/>
              </a:rPr>
              <a:t>febrero</a:t>
            </a:r>
            <a:r>
              <a:rPr lang="en-US" sz="800" dirty="0">
                <a:solidFill>
                  <a:srgbClr val="000000"/>
                </a:solidFill>
                <a:latin typeface="Comic Sans MS"/>
                <a:ea typeface="Times New Roman"/>
              </a:rPr>
              <a:t> 		4H</a:t>
            </a:r>
          </a:p>
          <a:p>
            <a:endParaRPr lang="en-US" sz="800" dirty="0">
              <a:solidFill>
                <a:srgbClr val="000000"/>
              </a:solidFill>
              <a:latin typeface="Comic Sans MS"/>
              <a:ea typeface="Times New Roman"/>
            </a:endParaRPr>
          </a:p>
          <a:p>
            <a:r>
              <a:rPr lang="en-US" sz="800" dirty="0">
                <a:solidFill>
                  <a:srgbClr val="000000"/>
                </a:solidFill>
                <a:latin typeface="Comic Sans MS"/>
                <a:ea typeface="Times New Roman"/>
              </a:rPr>
              <a:t>13 de </a:t>
            </a:r>
            <a:r>
              <a:rPr lang="en-US" sz="800" dirty="0" err="1">
                <a:solidFill>
                  <a:srgbClr val="000000"/>
                </a:solidFill>
                <a:latin typeface="Comic Sans MS"/>
                <a:ea typeface="Times New Roman"/>
              </a:rPr>
              <a:t>febrero</a:t>
            </a:r>
            <a:r>
              <a:rPr lang="en-US" sz="800" dirty="0">
                <a:solidFill>
                  <a:srgbClr val="000000"/>
                </a:solidFill>
                <a:latin typeface="Comic Sans MS"/>
                <a:ea typeface="Times New Roman"/>
              </a:rPr>
              <a:t> 		Baile del amor– 4</a:t>
            </a:r>
            <a:r>
              <a:rPr lang="en-US" sz="800" baseline="30000" dirty="0">
                <a:solidFill>
                  <a:srgbClr val="000000"/>
                </a:solidFill>
                <a:latin typeface="Comic Sans MS"/>
                <a:ea typeface="Times New Roman"/>
              </a:rPr>
              <a:t>th</a:t>
            </a:r>
            <a:r>
              <a:rPr lang="en-US" sz="800" dirty="0">
                <a:solidFill>
                  <a:srgbClr val="000000"/>
                </a:solidFill>
                <a:latin typeface="Comic Sans MS"/>
                <a:ea typeface="Times New Roman"/>
              </a:rPr>
              <a:t>/5</a:t>
            </a:r>
            <a:r>
              <a:rPr lang="en-US" sz="800" baseline="30000" dirty="0">
                <a:solidFill>
                  <a:srgbClr val="000000"/>
                </a:solidFill>
                <a:latin typeface="Comic Sans MS"/>
                <a:ea typeface="Times New Roman"/>
              </a:rPr>
              <a:t>th</a:t>
            </a:r>
            <a:r>
              <a:rPr lang="en-US" sz="800" dirty="0">
                <a:solidFill>
                  <a:srgbClr val="000000"/>
                </a:solidFill>
                <a:latin typeface="Comic Sans MS"/>
                <a:ea typeface="Times New Roman"/>
              </a:rPr>
              <a:t> </a:t>
            </a:r>
            <a:r>
              <a:rPr lang="en-US" sz="800" dirty="0" err="1">
                <a:solidFill>
                  <a:srgbClr val="000000"/>
                </a:solidFill>
                <a:latin typeface="Comic Sans MS"/>
                <a:ea typeface="Times New Roman"/>
              </a:rPr>
              <a:t>grado</a:t>
            </a:r>
            <a:endParaRPr lang="en-US" sz="800" dirty="0">
              <a:solidFill>
                <a:srgbClr val="000000"/>
              </a:solidFill>
              <a:latin typeface="Comic Sans MS"/>
              <a:ea typeface="Times New Roman"/>
            </a:endParaRPr>
          </a:p>
          <a:p>
            <a:r>
              <a:rPr lang="en-US" sz="800" dirty="0">
                <a:solidFill>
                  <a:srgbClr val="000000"/>
                </a:solidFill>
                <a:latin typeface="Comic Sans MS"/>
                <a:ea typeface="Times New Roman"/>
              </a:rPr>
              <a:t>			6:00pm-7:30pm</a:t>
            </a:r>
          </a:p>
          <a:p>
            <a:endParaRPr lang="en-US" sz="800" dirty="0">
              <a:solidFill>
                <a:srgbClr val="000000"/>
              </a:solidFill>
              <a:latin typeface="Comic Sans MS"/>
              <a:ea typeface="Times New Roman"/>
            </a:endParaRPr>
          </a:p>
          <a:p>
            <a:r>
              <a:rPr lang="en-US" sz="800" dirty="0">
                <a:solidFill>
                  <a:srgbClr val="000000"/>
                </a:solidFill>
                <a:latin typeface="Comic Sans MS"/>
                <a:ea typeface="Times New Roman"/>
              </a:rPr>
              <a:t>16 – 20 de </a:t>
            </a:r>
            <a:r>
              <a:rPr lang="en-US" sz="800" dirty="0" err="1">
                <a:solidFill>
                  <a:srgbClr val="000000"/>
                </a:solidFill>
                <a:latin typeface="Comic Sans MS"/>
                <a:ea typeface="Times New Roman"/>
              </a:rPr>
              <a:t>febrero</a:t>
            </a:r>
            <a:r>
              <a:rPr lang="en-US" sz="800" dirty="0">
                <a:solidFill>
                  <a:srgbClr val="000000"/>
                </a:solidFill>
                <a:latin typeface="Comic Sans MS"/>
                <a:ea typeface="Times New Roman"/>
              </a:rPr>
              <a:t> 	</a:t>
            </a:r>
            <a:r>
              <a:rPr lang="es-ES" sz="800" dirty="0">
                <a:solidFill>
                  <a:srgbClr val="000000"/>
                </a:solidFill>
                <a:latin typeface="Comic Sans MS"/>
                <a:ea typeface="Times New Roman"/>
              </a:rPr>
              <a:t>Vacaciones de invierno – No hay clases</a:t>
            </a:r>
          </a:p>
          <a:p>
            <a:endParaRPr lang="en-US" sz="800" dirty="0">
              <a:solidFill>
                <a:srgbClr val="000000"/>
              </a:solidFill>
              <a:latin typeface="Comic Sans MS"/>
              <a:ea typeface="Times New Roman"/>
            </a:endParaRPr>
          </a:p>
          <a:p>
            <a:r>
              <a:rPr lang="en-US" sz="800" dirty="0">
                <a:solidFill>
                  <a:srgbClr val="000000"/>
                </a:solidFill>
                <a:latin typeface="Comic Sans MS"/>
                <a:ea typeface="Times New Roman"/>
              </a:rPr>
              <a:t>26 de </a:t>
            </a:r>
            <a:r>
              <a:rPr lang="en-US" sz="800" dirty="0" err="1">
                <a:solidFill>
                  <a:srgbClr val="000000"/>
                </a:solidFill>
                <a:latin typeface="Comic Sans MS"/>
                <a:ea typeface="Times New Roman"/>
              </a:rPr>
              <a:t>febrero</a:t>
            </a:r>
            <a:r>
              <a:rPr lang="en-US" sz="800" dirty="0">
                <a:solidFill>
                  <a:srgbClr val="000000"/>
                </a:solidFill>
                <a:latin typeface="Comic Sans MS"/>
                <a:ea typeface="Times New Roman"/>
              </a:rPr>
              <a:t> 		Noche STEM</a:t>
            </a:r>
          </a:p>
          <a:p>
            <a:endParaRPr lang="en-US" sz="800" dirty="0">
              <a:solidFill>
                <a:srgbClr val="000000"/>
              </a:solidFill>
              <a:latin typeface="Comic Sans MS"/>
              <a:ea typeface="Times New Roman"/>
            </a:endParaRPr>
          </a:p>
          <a:p>
            <a:r>
              <a:rPr lang="en-US" sz="800" dirty="0">
                <a:solidFill>
                  <a:srgbClr val="000000"/>
                </a:solidFill>
                <a:latin typeface="Comic Sans MS"/>
                <a:ea typeface="Times New Roman"/>
              </a:rPr>
              <a:t>28 de </a:t>
            </a:r>
            <a:r>
              <a:rPr lang="en-US" sz="800" dirty="0" err="1">
                <a:solidFill>
                  <a:srgbClr val="000000"/>
                </a:solidFill>
                <a:latin typeface="Comic Sans MS"/>
                <a:ea typeface="Times New Roman"/>
              </a:rPr>
              <a:t>febrero</a:t>
            </a:r>
            <a:r>
              <a:rPr lang="en-US" sz="800" dirty="0">
                <a:solidFill>
                  <a:srgbClr val="000000"/>
                </a:solidFill>
                <a:latin typeface="Comic Sans MS"/>
                <a:ea typeface="Times New Roman"/>
              </a:rPr>
              <a:t> 		</a:t>
            </a:r>
            <a:r>
              <a:rPr lang="es-ES" sz="800" dirty="0">
                <a:solidFill>
                  <a:srgbClr val="000000"/>
                </a:solidFill>
                <a:latin typeface="Comic Sans MS"/>
                <a:ea typeface="Times New Roman"/>
              </a:rPr>
              <a:t>Exhibición de robótica en GHC</a:t>
            </a:r>
          </a:p>
          <a:p>
            <a:endParaRPr lang="en-US" sz="800" dirty="0">
              <a:solidFill>
                <a:srgbClr val="000000"/>
              </a:solidFill>
              <a:latin typeface="Comic Sans MS"/>
              <a:ea typeface="Times New Roman"/>
            </a:endParaRPr>
          </a:p>
          <a:p>
            <a:pPr algn="ctr"/>
            <a:endParaRPr lang="en-US" sz="800" dirty="0">
              <a:solidFill>
                <a:srgbClr val="000000"/>
              </a:solidFill>
              <a:latin typeface="Comic Sans MS"/>
              <a:ea typeface="Times New Roman"/>
            </a:endParaRPr>
          </a:p>
          <a:p>
            <a:pPr algn="ctr"/>
            <a:endParaRPr lang="en-US" sz="800" b="1" u="sng" dirty="0">
              <a:solidFill>
                <a:srgbClr val="000000"/>
              </a:solidFill>
              <a:latin typeface="Comic Sans MS"/>
              <a:ea typeface="Times New Roman"/>
            </a:endParaRPr>
          </a:p>
          <a:p>
            <a:pPr algn="ctr"/>
            <a:r>
              <a:rPr lang="es-ES" sz="1050" b="1" u="sng" dirty="0">
                <a:solidFill>
                  <a:srgbClr val="000000"/>
                </a:solidFill>
                <a:latin typeface="Century Gothic" panose="020B0502020202020204" pitchFamily="34" charset="0"/>
                <a:ea typeface="Times New Roman"/>
              </a:rPr>
              <a:t>Una mirada hacia el futuro</a:t>
            </a:r>
          </a:p>
          <a:p>
            <a:pPr algn="ctr"/>
            <a:endParaRPr lang="en-US" sz="800" b="1" u="sng" dirty="0">
              <a:solidFill>
                <a:srgbClr val="000000"/>
              </a:solidFill>
              <a:latin typeface="Comic Sans MS" panose="030F0702030302020204" pitchFamily="66" charset="0"/>
              <a:ea typeface="Times New Roman"/>
            </a:endParaRPr>
          </a:p>
          <a:p>
            <a:r>
              <a:rPr lang="es-ES" sz="800" dirty="0">
                <a:solidFill>
                  <a:srgbClr val="000000"/>
                </a:solidFill>
                <a:latin typeface="Comic Sans MS"/>
                <a:ea typeface="Times New Roman"/>
              </a:rPr>
              <a:t>2 al 6 de marzo </a:t>
            </a:r>
            <a:r>
              <a:rPr lang="en-US" sz="800" dirty="0">
                <a:solidFill>
                  <a:srgbClr val="000000"/>
                </a:solidFill>
                <a:latin typeface="Comic Sans MS"/>
                <a:ea typeface="Times New Roman"/>
              </a:rPr>
              <a:t>		</a:t>
            </a:r>
            <a:r>
              <a:rPr lang="es-ES" sz="800" dirty="0">
                <a:solidFill>
                  <a:srgbClr val="000000"/>
                </a:solidFill>
                <a:latin typeface="Comic Sans MS"/>
                <a:ea typeface="Times New Roman"/>
              </a:rPr>
              <a:t>Semana de la lectura en Estados  </a:t>
            </a:r>
          </a:p>
          <a:p>
            <a:r>
              <a:rPr lang="es-ES" sz="800" dirty="0">
                <a:solidFill>
                  <a:srgbClr val="000000"/>
                </a:solidFill>
                <a:latin typeface="Comic Sans MS"/>
                <a:ea typeface="Times New Roman"/>
              </a:rPr>
              <a:t>   				Unidos</a:t>
            </a:r>
            <a:endParaRPr lang="en-US" sz="800" dirty="0">
              <a:solidFill>
                <a:srgbClr val="000000"/>
              </a:solidFill>
              <a:latin typeface="Comic Sans MS"/>
              <a:ea typeface="Times New Roman"/>
            </a:endParaRPr>
          </a:p>
          <a:p>
            <a:r>
              <a:rPr lang="es-ES" sz="800" dirty="0">
                <a:solidFill>
                  <a:srgbClr val="000000"/>
                </a:solidFill>
                <a:latin typeface="Comic Sans MS"/>
                <a:ea typeface="Times New Roman"/>
              </a:rPr>
              <a:t>9 al 13 de marzo </a:t>
            </a:r>
            <a:r>
              <a:rPr lang="en-US" sz="800" dirty="0">
                <a:solidFill>
                  <a:srgbClr val="000000"/>
                </a:solidFill>
                <a:latin typeface="Comic Sans MS"/>
                <a:ea typeface="Times New Roman"/>
              </a:rPr>
              <a:t>		Feria del Libro de Primavera</a:t>
            </a:r>
          </a:p>
          <a:p>
            <a:endParaRPr lang="en-US" sz="800" dirty="0">
              <a:solidFill>
                <a:srgbClr val="000000"/>
              </a:solidFill>
              <a:latin typeface="Comic Sans MS"/>
              <a:ea typeface="Times New Roman"/>
            </a:endParaRPr>
          </a:p>
          <a:p>
            <a:r>
              <a:rPr lang="en-US" sz="800" dirty="0">
                <a:solidFill>
                  <a:srgbClr val="000000"/>
                </a:solidFill>
                <a:latin typeface="Comic Sans MS"/>
                <a:ea typeface="Times New Roman"/>
              </a:rPr>
              <a:t>13 de </a:t>
            </a:r>
            <a:r>
              <a:rPr lang="en-US" sz="800" dirty="0" err="1">
                <a:solidFill>
                  <a:srgbClr val="000000"/>
                </a:solidFill>
                <a:latin typeface="Comic Sans MS"/>
                <a:ea typeface="Times New Roman"/>
              </a:rPr>
              <a:t>marzo</a:t>
            </a:r>
            <a:r>
              <a:rPr lang="en-US" sz="800" dirty="0">
                <a:solidFill>
                  <a:srgbClr val="000000"/>
                </a:solidFill>
                <a:latin typeface="Comic Sans MS"/>
                <a:ea typeface="Times New Roman"/>
              </a:rPr>
              <a:t> 		Festival de </a:t>
            </a:r>
            <a:r>
              <a:rPr lang="en-US" sz="800" dirty="0" err="1">
                <a:solidFill>
                  <a:srgbClr val="000000"/>
                </a:solidFill>
                <a:latin typeface="Comic Sans MS"/>
                <a:ea typeface="Times New Roman"/>
              </a:rPr>
              <a:t>Matemáticas</a:t>
            </a:r>
            <a:r>
              <a:rPr lang="en-US" sz="800" dirty="0">
                <a:solidFill>
                  <a:srgbClr val="000000"/>
                </a:solidFill>
                <a:latin typeface="Comic Sans MS"/>
                <a:ea typeface="Times New Roman"/>
              </a:rPr>
              <a:t> </a:t>
            </a:r>
            <a:r>
              <a:rPr lang="en-US" sz="800" dirty="0" err="1">
                <a:solidFill>
                  <a:srgbClr val="000000"/>
                </a:solidFill>
                <a:latin typeface="Comic Sans MS"/>
                <a:ea typeface="Times New Roman"/>
              </a:rPr>
              <a:t>en</a:t>
            </a:r>
            <a:r>
              <a:rPr lang="en-US" sz="800" dirty="0">
                <a:solidFill>
                  <a:srgbClr val="000000"/>
                </a:solidFill>
                <a:latin typeface="Comic Sans MS"/>
                <a:ea typeface="Times New Roman"/>
              </a:rPr>
              <a:t> GHC</a:t>
            </a:r>
            <a:endParaRPr lang="en-US" sz="1100" dirty="0">
              <a:solidFill>
                <a:srgbClr val="000000"/>
              </a:solidFill>
              <a:latin typeface="Comic Sans MS"/>
              <a:ea typeface="Times New Roman"/>
            </a:endParaRPr>
          </a:p>
          <a:p>
            <a:endParaRPr lang="en-US" sz="1200" dirty="0">
              <a:solidFill>
                <a:srgbClr val="000000"/>
              </a:solidFill>
              <a:latin typeface="Comic Sans MS"/>
              <a:ea typeface="Times New Roman"/>
            </a:endParaRPr>
          </a:p>
          <a:p>
            <a:endParaRPr lang="en-US" sz="1200" dirty="0">
              <a:solidFill>
                <a:srgbClr val="000000"/>
              </a:solidFill>
              <a:latin typeface="Comic Sans MS"/>
              <a:ea typeface="Times New Roman"/>
            </a:endParaRPr>
          </a:p>
          <a:p>
            <a:endParaRPr lang="en-US" sz="1600" b="1" dirty="0">
              <a:solidFill>
                <a:srgbClr val="000000"/>
              </a:solidFill>
              <a:latin typeface="Century Gothic"/>
              <a:ea typeface="Times New Roman"/>
            </a:endParaRPr>
          </a:p>
          <a:p>
            <a:endParaRPr lang="en-US" sz="1600" b="1" dirty="0">
              <a:solidFill>
                <a:srgbClr val="000000"/>
              </a:solidFill>
              <a:latin typeface="Century Gothic"/>
              <a:ea typeface="Times New Roman"/>
            </a:endParaRPr>
          </a:p>
          <a:p>
            <a:endParaRPr lang="en-US" sz="1100" dirty="0">
              <a:latin typeface="Times New Roman"/>
              <a:ea typeface="Times New Roman"/>
            </a:endParaRPr>
          </a:p>
          <a:p>
            <a:r>
              <a:rPr lang="en-US" sz="1100" dirty="0">
                <a:solidFill>
                  <a:srgbClr val="000000"/>
                </a:solidFill>
                <a:latin typeface="Rockwell"/>
                <a:ea typeface="Times New Roman"/>
              </a:rPr>
              <a:t> </a:t>
            </a:r>
            <a:endParaRPr lang="en-US" sz="1100" dirty="0">
              <a:latin typeface="Times New Roman"/>
              <a:ea typeface="Times New Roman"/>
            </a:endParaRPr>
          </a:p>
          <a:p>
            <a:r>
              <a:rPr lang="en-US" sz="1100" dirty="0">
                <a:latin typeface="Times New Roman"/>
                <a:ea typeface="Times New Roman"/>
              </a:rPr>
              <a:t> </a:t>
            </a:r>
          </a:p>
        </p:txBody>
      </p:sp>
      <p:sp>
        <p:nvSpPr>
          <p:cNvPr id="13" name="Text Box 6">
            <a:extLst>
              <a:ext uri="{FF2B5EF4-FFF2-40B4-BE49-F238E27FC236}">
                <a16:creationId xmlns:a16="http://schemas.microsoft.com/office/drawing/2014/main" id="{EF7911DC-38B7-9367-6DDB-FD45465FB2F4}"/>
              </a:ext>
            </a:extLst>
          </p:cNvPr>
          <p:cNvSpPr txBox="1">
            <a:spLocks noChangeArrowheads="1"/>
          </p:cNvSpPr>
          <p:nvPr/>
        </p:nvSpPr>
        <p:spPr bwMode="auto">
          <a:xfrm>
            <a:off x="3863652" y="2193799"/>
            <a:ext cx="2843853" cy="4802424"/>
          </a:xfrm>
          <a:prstGeom prst="rect">
            <a:avLst/>
          </a:prstGeom>
          <a:solidFill>
            <a:schemeClr val="bg1"/>
          </a:solidFill>
          <a:ln w="57150">
            <a:solidFill>
              <a:schemeClr val="tx1"/>
            </a:solidFill>
          </a:ln>
        </p:spPr>
        <p:txBody>
          <a:bodyPr rot="0" vert="horz" wrap="square" lIns="91440" tIns="45720" rIns="91440" bIns="45720" anchor="t" anchorCtr="0" upright="1">
            <a:noAutofit/>
          </a:bodyPr>
          <a:lstStyle/>
          <a:p>
            <a:pPr algn="ctr">
              <a:lnSpc>
                <a:spcPct val="115000"/>
              </a:lnSpc>
            </a:pPr>
            <a:r>
              <a:rPr lang="en-US" sz="1400" u="sng" dirty="0">
                <a:solidFill>
                  <a:srgbClr val="000000"/>
                </a:solidFill>
                <a:latin typeface="Congenial Black" panose="02000503040000020004" pitchFamily="2" charset="0"/>
                <a:ea typeface="Calibri" panose="020F0502020204030204" pitchFamily="34" charset="0"/>
                <a:cs typeface="Poppins" panose="00000500000000000000" pitchFamily="2" charset="0"/>
              </a:rPr>
              <a:t>Cafeteria Buzz</a:t>
            </a: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p:txBody>
      </p:sp>
      <p:pic>
        <p:nvPicPr>
          <p:cNvPr id="11" name="Picture 10">
            <a:extLst>
              <a:ext uri="{FF2B5EF4-FFF2-40B4-BE49-F238E27FC236}">
                <a16:creationId xmlns:a16="http://schemas.microsoft.com/office/drawing/2014/main" id="{37AA6365-ABF1-6C14-D938-DB7CF66EABC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052148" y="2537057"/>
            <a:ext cx="2466859" cy="3224049"/>
          </a:xfrm>
          <a:prstGeom prst="rect">
            <a:avLst/>
          </a:prstGeom>
          <a:noFill/>
          <a:ln>
            <a:noFill/>
          </a:ln>
        </p:spPr>
      </p:pic>
      <p:sp>
        <p:nvSpPr>
          <p:cNvPr id="12" name="Text Box 10">
            <a:extLst>
              <a:ext uri="{FF2B5EF4-FFF2-40B4-BE49-F238E27FC236}">
                <a16:creationId xmlns:a16="http://schemas.microsoft.com/office/drawing/2014/main" id="{37809701-68F4-21F7-5443-7FADAC8C0091}"/>
              </a:ext>
            </a:extLst>
          </p:cNvPr>
          <p:cNvSpPr txBox="1">
            <a:spLocks noChangeArrowheads="1"/>
          </p:cNvSpPr>
          <p:nvPr/>
        </p:nvSpPr>
        <p:spPr bwMode="auto">
          <a:xfrm>
            <a:off x="4226963" y="5910338"/>
            <a:ext cx="2165612" cy="991340"/>
          </a:xfrm>
          <a:prstGeom prst="rect">
            <a:avLst/>
          </a:prstGeom>
          <a:solidFill>
            <a:schemeClr val="bg1"/>
          </a:solidFill>
          <a:ln w="57150">
            <a:solidFill>
              <a:schemeClr val="tx1"/>
            </a:solidFill>
          </a:ln>
        </p:spPr>
        <p:txBody>
          <a:bodyPr rot="0" vert="horz" wrap="square" lIns="91440" tIns="45720" rIns="91440" bIns="45720" anchor="t" anchorCtr="0" upright="1">
            <a:noAutofit/>
          </a:bodyPr>
          <a:lstStyle/>
          <a:p>
            <a:pPr algn="ctr"/>
            <a:r>
              <a:rPr lang="en-US" sz="1600" dirty="0">
                <a:solidFill>
                  <a:srgbClr val="1E1E1F"/>
                </a:solidFill>
                <a:latin typeface="Tw Cen MT Condensed Extra Bold" panose="020B0803020202020204" pitchFamily="34" charset="0"/>
              </a:rPr>
              <a:t>Costo</a:t>
            </a:r>
          </a:p>
          <a:p>
            <a:pPr algn="ctr"/>
            <a:r>
              <a:rPr lang="en-US" sz="1100" dirty="0">
                <a:solidFill>
                  <a:srgbClr val="1E1E1F"/>
                </a:solidFill>
                <a:latin typeface="Lato" panose="020F0502020204030203" pitchFamily="34" charset="0"/>
              </a:rPr>
              <a:t>Elementary </a:t>
            </a:r>
            <a:r>
              <a:rPr lang="en-US" sz="1100" dirty="0" err="1">
                <a:solidFill>
                  <a:srgbClr val="1E1E1F"/>
                </a:solidFill>
                <a:latin typeface="Lato" panose="020F0502020204030203" pitchFamily="34" charset="0"/>
              </a:rPr>
              <a:t>Desayuno</a:t>
            </a:r>
            <a:r>
              <a:rPr lang="en-US" sz="1100" dirty="0">
                <a:solidFill>
                  <a:srgbClr val="1E1E1F"/>
                </a:solidFill>
                <a:latin typeface="Lato" panose="020F0502020204030203" pitchFamily="34" charset="0"/>
              </a:rPr>
              <a:t>: $1.50 </a:t>
            </a:r>
          </a:p>
          <a:p>
            <a:pPr algn="ctr"/>
            <a:r>
              <a:rPr lang="en-US" sz="1100" dirty="0">
                <a:solidFill>
                  <a:srgbClr val="1E1E1F"/>
                </a:solidFill>
                <a:latin typeface="Lato" panose="020F0502020204030203" pitchFamily="34" charset="0"/>
              </a:rPr>
              <a:t>Elementary Almuerzo: $2.50</a:t>
            </a:r>
          </a:p>
          <a:p>
            <a:pPr algn="ctr"/>
            <a:r>
              <a:rPr lang="en-US" sz="1100" dirty="0" err="1">
                <a:solidFill>
                  <a:srgbClr val="1E1E1F"/>
                </a:solidFill>
                <a:latin typeface="Lato" panose="020F0502020204030203" pitchFamily="34" charset="0"/>
              </a:rPr>
              <a:t>Adulto</a:t>
            </a:r>
            <a:r>
              <a:rPr lang="en-US" sz="1100" dirty="0">
                <a:solidFill>
                  <a:srgbClr val="1E1E1F"/>
                </a:solidFill>
                <a:latin typeface="Lato" panose="020F0502020204030203" pitchFamily="34" charset="0"/>
              </a:rPr>
              <a:t> </a:t>
            </a:r>
            <a:r>
              <a:rPr lang="en-US" sz="1100" dirty="0" err="1">
                <a:solidFill>
                  <a:srgbClr val="1E1E1F"/>
                </a:solidFill>
                <a:latin typeface="Lato" panose="020F0502020204030203" pitchFamily="34" charset="0"/>
              </a:rPr>
              <a:t>Desayuno</a:t>
            </a:r>
            <a:r>
              <a:rPr lang="en-US" sz="1100" dirty="0">
                <a:solidFill>
                  <a:srgbClr val="1E1E1F"/>
                </a:solidFill>
                <a:latin typeface="Lato" panose="020F0502020204030203" pitchFamily="34" charset="0"/>
              </a:rPr>
              <a:t>: $3.00</a:t>
            </a:r>
          </a:p>
          <a:p>
            <a:pPr algn="ctr"/>
            <a:r>
              <a:rPr lang="en-US" sz="1100" dirty="0" err="1">
                <a:solidFill>
                  <a:srgbClr val="1E1E1F"/>
                </a:solidFill>
                <a:latin typeface="Lato" panose="020F0502020204030203" pitchFamily="34" charset="0"/>
              </a:rPr>
              <a:t>Adulto</a:t>
            </a:r>
            <a:r>
              <a:rPr lang="en-US" sz="1100" dirty="0">
                <a:solidFill>
                  <a:srgbClr val="1E1E1F"/>
                </a:solidFill>
                <a:latin typeface="Lato" panose="020F0502020204030203" pitchFamily="34" charset="0"/>
              </a:rPr>
              <a:t> Almuerzo: $4.00</a:t>
            </a:r>
            <a:endParaRPr lang="en-US" sz="1100" dirty="0">
              <a:solidFill>
                <a:srgbClr val="1E1E1F"/>
              </a:solidFill>
            </a:endParaRPr>
          </a:p>
          <a:p>
            <a:pPr algn="ctr"/>
            <a:br>
              <a:rPr lang="en-US" sz="1400" dirty="0"/>
            </a:br>
            <a:endParaRPr lang="en-US" sz="1400" b="1" dirty="0"/>
          </a:p>
        </p:txBody>
      </p:sp>
      <p:sp>
        <p:nvSpPr>
          <p:cNvPr id="3" name="Text Box 10">
            <a:extLst>
              <a:ext uri="{FF2B5EF4-FFF2-40B4-BE49-F238E27FC236}">
                <a16:creationId xmlns:a16="http://schemas.microsoft.com/office/drawing/2014/main" id="{D140F3CF-6C9B-E4BD-D82B-E9C44856E07C}"/>
              </a:ext>
            </a:extLst>
          </p:cNvPr>
          <p:cNvSpPr txBox="1">
            <a:spLocks noChangeArrowheads="1"/>
          </p:cNvSpPr>
          <p:nvPr/>
        </p:nvSpPr>
        <p:spPr bwMode="auto">
          <a:xfrm>
            <a:off x="3887842" y="7086594"/>
            <a:ext cx="2843853" cy="1961714"/>
          </a:xfrm>
          <a:prstGeom prst="rect">
            <a:avLst/>
          </a:prstGeom>
          <a:solidFill>
            <a:schemeClr val="bg1"/>
          </a:solidFill>
          <a:ln w="57150">
            <a:solidFill>
              <a:schemeClr val="tx1"/>
            </a:solidFill>
          </a:ln>
        </p:spPr>
        <p:txBody>
          <a:bodyPr rot="0" vert="horz" wrap="square" lIns="107576" tIns="107576" rIns="107576" bIns="53789" anchor="t" anchorCtr="0" upright="1">
            <a:noAutofit/>
          </a:bodyPr>
          <a:lstStyle/>
          <a:p>
            <a:pPr algn="ctr" defTabSz="1075793"/>
            <a:br>
              <a:rPr lang="en-US" sz="1884" dirty="0">
                <a:solidFill>
                  <a:prstClr val="black"/>
                </a:solidFill>
                <a:latin typeface="Calibri"/>
              </a:rPr>
            </a:br>
            <a:endParaRPr lang="en-US" sz="1884" b="1" dirty="0">
              <a:solidFill>
                <a:prstClr val="black"/>
              </a:solidFill>
              <a:latin typeface="Calibri"/>
            </a:endParaRPr>
          </a:p>
        </p:txBody>
      </p:sp>
      <p:sp>
        <p:nvSpPr>
          <p:cNvPr id="18" name="TextBox 17">
            <a:extLst>
              <a:ext uri="{FF2B5EF4-FFF2-40B4-BE49-F238E27FC236}">
                <a16:creationId xmlns:a16="http://schemas.microsoft.com/office/drawing/2014/main" id="{1753D01B-57AB-F4CC-FB25-4F17C90A1CE7}"/>
              </a:ext>
            </a:extLst>
          </p:cNvPr>
          <p:cNvSpPr txBox="1"/>
          <p:nvPr/>
        </p:nvSpPr>
        <p:spPr>
          <a:xfrm>
            <a:off x="3906469" y="7954546"/>
            <a:ext cx="2806598" cy="1015663"/>
          </a:xfrm>
          <a:prstGeom prst="rect">
            <a:avLst/>
          </a:prstGeom>
          <a:noFill/>
        </p:spPr>
        <p:txBody>
          <a:bodyPr wrap="square" rtlCol="0">
            <a:spAutoFit/>
          </a:bodyPr>
          <a:lstStyle/>
          <a:p>
            <a:pPr algn="ctr"/>
            <a:r>
              <a:rPr lang="es-ES" sz="1200" dirty="0">
                <a:latin typeface="Seaford" panose="00000500000000000000" pitchFamily="2" charset="0"/>
                <a:ea typeface="Calibri" panose="020F0502020204030204" pitchFamily="34" charset="0"/>
              </a:rPr>
              <a:t>La exposición de arte estará en exhibición en la biblioteca del centro de Cartersville del 2 al 28 de febrero. ¡Pase a ver el maravilloso trabajo de los artistas de MRES!</a:t>
            </a:r>
            <a:endParaRPr lang="en-US" sz="1200" dirty="0">
              <a:latin typeface="Seaford" panose="00000500000000000000" pitchFamily="2" charset="0"/>
              <a:ea typeface="Calibri" panose="020F0502020204030204" pitchFamily="34" charset="0"/>
            </a:endParaRPr>
          </a:p>
        </p:txBody>
      </p:sp>
      <p:pic>
        <p:nvPicPr>
          <p:cNvPr id="20" name="Picture 19" descr="2024 Miamisburg Art Gallery Student Art Exhibition">
            <a:extLst>
              <a:ext uri="{FF2B5EF4-FFF2-40B4-BE49-F238E27FC236}">
                <a16:creationId xmlns:a16="http://schemas.microsoft.com/office/drawing/2014/main" id="{521F373D-61D1-B878-E109-77FB27AD723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26963" y="7099589"/>
            <a:ext cx="2217099" cy="773932"/>
          </a:xfrm>
          <a:prstGeom prst="rect">
            <a:avLst/>
          </a:prstGeom>
          <a:noFill/>
          <a:extLst>
            <a:ext uri="{909E8E84-426E-40DD-AFC4-6F175D3DCCD1}">
              <a14:hiddenFill xmlns:a14="http://schemas.microsoft.com/office/drawing/2010/main">
                <a:solidFill>
                  <a:srgbClr val="FFFFFF"/>
                </a:solidFill>
              </a14:hiddenFill>
            </a:ext>
          </a:extLst>
        </p:spPr>
      </p:pic>
      <p:sp>
        <p:nvSpPr>
          <p:cNvPr id="2" name="Text Box 10">
            <a:extLst>
              <a:ext uri="{FF2B5EF4-FFF2-40B4-BE49-F238E27FC236}">
                <a16:creationId xmlns:a16="http://schemas.microsoft.com/office/drawing/2014/main" id="{998D2823-989C-842E-FC46-ACAA6112408F}"/>
              </a:ext>
            </a:extLst>
          </p:cNvPr>
          <p:cNvSpPr txBox="1">
            <a:spLocks noChangeArrowheads="1"/>
          </p:cNvSpPr>
          <p:nvPr/>
        </p:nvSpPr>
        <p:spPr bwMode="auto">
          <a:xfrm>
            <a:off x="201966" y="6687787"/>
            <a:ext cx="3416870" cy="2282422"/>
          </a:xfrm>
          <a:prstGeom prst="rect">
            <a:avLst/>
          </a:prstGeom>
          <a:solidFill>
            <a:schemeClr val="bg1"/>
          </a:solidFill>
          <a:ln w="57150">
            <a:solidFill>
              <a:schemeClr val="tx1"/>
            </a:solidFill>
          </a:ln>
        </p:spPr>
        <p:txBody>
          <a:bodyPr rot="0" vert="horz" wrap="square" lIns="322729" tIns="215156" rIns="215156" bIns="53789" anchor="t" anchorCtr="0" upright="1">
            <a:noAutofit/>
          </a:bodyPr>
          <a:lstStyle/>
          <a:p>
            <a:pPr algn="ctr"/>
            <a:endParaRPr lang="en-US" sz="1400" dirty="0"/>
          </a:p>
          <a:p>
            <a:pPr algn="ctr"/>
            <a:endParaRPr lang="en-US" sz="1400" dirty="0"/>
          </a:p>
          <a:p>
            <a:endParaRPr lang="en-US" sz="800" dirty="0">
              <a:latin typeface="Times New Roman"/>
              <a:ea typeface="Times New Roman"/>
            </a:endParaRPr>
          </a:p>
          <a:p>
            <a:pPr algn="ctr" defTabSz="1075820"/>
            <a:r>
              <a:rPr lang="en-US" sz="1588" b="1" dirty="0">
                <a:solidFill>
                  <a:srgbClr val="1E1E1F"/>
                </a:solidFill>
                <a:latin typeface="Lato" panose="020F0502020204030203" pitchFamily="34" charset="0"/>
              </a:rPr>
              <a:t>					</a:t>
            </a:r>
          </a:p>
          <a:p>
            <a:pPr defTabSz="1075820"/>
            <a:endParaRPr lang="en-US" sz="1648" b="1" dirty="0">
              <a:solidFill>
                <a:srgbClr val="1E1E1F"/>
              </a:solidFill>
              <a:latin typeface="Lato" panose="020F0502020204030203" pitchFamily="34" charset="0"/>
            </a:endParaRPr>
          </a:p>
          <a:p>
            <a:pPr defTabSz="1075820"/>
            <a:endParaRPr lang="en-US" sz="1648" b="1" dirty="0">
              <a:solidFill>
                <a:srgbClr val="1E1E1F"/>
              </a:solidFill>
              <a:latin typeface="Lato" panose="020F0502020204030203" pitchFamily="34" charset="0"/>
            </a:endParaRPr>
          </a:p>
          <a:p>
            <a:pPr defTabSz="1075820"/>
            <a:endParaRPr lang="en-US" sz="1648" b="1" dirty="0">
              <a:solidFill>
                <a:srgbClr val="1E1E1F"/>
              </a:solidFill>
              <a:latin typeface="Lato" panose="020F0502020204030203" pitchFamily="34" charset="0"/>
            </a:endParaRPr>
          </a:p>
          <a:p>
            <a:pPr defTabSz="1075820"/>
            <a:endParaRPr lang="en-US" sz="1648" b="1" dirty="0">
              <a:solidFill>
                <a:srgbClr val="1E1E1F"/>
              </a:solidFill>
              <a:latin typeface="Lato" panose="020F0502020204030203" pitchFamily="34" charset="0"/>
            </a:endParaRPr>
          </a:p>
        </p:txBody>
      </p:sp>
      <p:pic>
        <p:nvPicPr>
          <p:cNvPr id="1028" name="Picture 4" descr="news-family-stem-night – Frank Elementary School">
            <a:extLst>
              <a:ext uri="{FF2B5EF4-FFF2-40B4-BE49-F238E27FC236}">
                <a16:creationId xmlns:a16="http://schemas.microsoft.com/office/drawing/2014/main" id="{AA604318-6789-B49C-1434-4E807B4179E0}"/>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2318" b="32661"/>
          <a:stretch>
            <a:fillRect/>
          </a:stretch>
        </p:blipFill>
        <p:spPr bwMode="auto">
          <a:xfrm>
            <a:off x="1028422" y="6740822"/>
            <a:ext cx="1777113" cy="1155503"/>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E4C083B7-ED6D-CD22-C293-D272C93F48CA}"/>
              </a:ext>
            </a:extLst>
          </p:cNvPr>
          <p:cNvSpPr txBox="1"/>
          <p:nvPr/>
        </p:nvSpPr>
        <p:spPr>
          <a:xfrm>
            <a:off x="298427" y="8446989"/>
            <a:ext cx="3291042" cy="461665"/>
          </a:xfrm>
          <a:prstGeom prst="rect">
            <a:avLst/>
          </a:prstGeom>
          <a:noFill/>
        </p:spPr>
        <p:txBody>
          <a:bodyPr wrap="square">
            <a:spAutoFit/>
          </a:bodyPr>
          <a:lstStyle/>
          <a:p>
            <a:pPr algn="ctr"/>
            <a:r>
              <a:rPr lang="es-ES" sz="1200" dirty="0"/>
              <a:t>¡Visite una variedad de estaciones STEM y disfrute de una noche de diversión familiar!</a:t>
            </a:r>
            <a:endParaRPr lang="en-US" sz="1200" dirty="0"/>
          </a:p>
        </p:txBody>
      </p:sp>
      <p:sp>
        <p:nvSpPr>
          <p:cNvPr id="22" name="TextBox 21">
            <a:extLst>
              <a:ext uri="{FF2B5EF4-FFF2-40B4-BE49-F238E27FC236}">
                <a16:creationId xmlns:a16="http://schemas.microsoft.com/office/drawing/2014/main" id="{6A61EF59-691C-09DF-4BC3-199FC019C093}"/>
              </a:ext>
            </a:extLst>
          </p:cNvPr>
          <p:cNvSpPr txBox="1"/>
          <p:nvPr/>
        </p:nvSpPr>
        <p:spPr>
          <a:xfrm>
            <a:off x="255567" y="7873521"/>
            <a:ext cx="3372583" cy="646331"/>
          </a:xfrm>
          <a:prstGeom prst="rect">
            <a:avLst/>
          </a:prstGeom>
          <a:noFill/>
        </p:spPr>
        <p:txBody>
          <a:bodyPr wrap="square">
            <a:spAutoFit/>
          </a:bodyPr>
          <a:lstStyle/>
          <a:p>
            <a:pPr algn="ctr"/>
            <a:r>
              <a:rPr lang="en-US" b="1" dirty="0"/>
              <a:t>Jueves 26 de </a:t>
            </a:r>
            <a:r>
              <a:rPr lang="en-US" b="1" dirty="0" err="1"/>
              <a:t>febrero</a:t>
            </a:r>
            <a:endParaRPr lang="en-US" b="1" dirty="0"/>
          </a:p>
          <a:p>
            <a:pPr algn="ctr"/>
            <a:r>
              <a:rPr lang="en-US" b="1" dirty="0"/>
              <a:t>6pm-8pm</a:t>
            </a:r>
          </a:p>
        </p:txBody>
      </p:sp>
    </p:spTree>
    <p:extLst>
      <p:ext uri="{BB962C8B-B14F-4D97-AF65-F5344CB8AC3E}">
        <p14:creationId xmlns:p14="http://schemas.microsoft.com/office/powerpoint/2010/main" val="32434888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9DA81A-37F7-123D-084C-A12224BE8AE3}"/>
            </a:ext>
          </a:extLst>
        </p:cNvPr>
        <p:cNvGrpSpPr/>
        <p:nvPr/>
      </p:nvGrpSpPr>
      <p:grpSpPr>
        <a:xfrm>
          <a:off x="0" y="0"/>
          <a:ext cx="0" cy="0"/>
          <a:chOff x="0" y="0"/>
          <a:chExt cx="0" cy="0"/>
        </a:xfrm>
      </p:grpSpPr>
      <p:sp>
        <p:nvSpPr>
          <p:cNvPr id="2" name="Text Box 26">
            <a:extLst>
              <a:ext uri="{FF2B5EF4-FFF2-40B4-BE49-F238E27FC236}">
                <a16:creationId xmlns:a16="http://schemas.microsoft.com/office/drawing/2014/main" id="{5407B3E4-F31F-962B-6C91-9308F52162BF}"/>
              </a:ext>
            </a:extLst>
          </p:cNvPr>
          <p:cNvSpPr txBox="1">
            <a:spLocks noChangeArrowheads="1"/>
          </p:cNvSpPr>
          <p:nvPr/>
        </p:nvSpPr>
        <p:spPr bwMode="auto">
          <a:xfrm>
            <a:off x="255155" y="130050"/>
            <a:ext cx="6347689" cy="4926552"/>
          </a:xfrm>
          <a:prstGeom prst="rect">
            <a:avLst/>
          </a:prstGeom>
          <a:solidFill>
            <a:sysClr val="window" lastClr="FFFFFF"/>
          </a:solidFill>
          <a:ln w="76200">
            <a:solidFill>
              <a:sysClr val="windowText" lastClr="000000"/>
            </a:solidFill>
            <a:miter lim="800000"/>
            <a:headEnd/>
            <a:tailEnd/>
          </a:ln>
        </p:spPr>
        <p:txBody>
          <a:bodyPr rot="0" vert="horz" wrap="square" lIns="91440" tIns="91440" rIns="91440" bIns="91440" anchor="t" anchorCtr="0" upright="1">
            <a:noAutofit/>
          </a:bodyPr>
          <a:lstStyle/>
          <a:p>
            <a:pPr marL="0" marR="0" lvl="0" indent="0" algn="ctr" defTabSz="914400" eaLnBrk="1" fontAlgn="auto" latinLnBrk="0" hangingPunct="1">
              <a:lnSpc>
                <a:spcPct val="100000"/>
              </a:lnSpc>
              <a:spcBef>
                <a:spcPts val="0"/>
              </a:spcBef>
              <a:spcAft>
                <a:spcPts val="0"/>
              </a:spcAft>
              <a:buClrTx/>
              <a:buSzTx/>
              <a:buFontTx/>
              <a:buNone/>
              <a:tabLst>
                <a:tab pos="2971800" algn="ctr"/>
                <a:tab pos="5943600" algn="r"/>
              </a:tabLst>
              <a:defRPr/>
            </a:pPr>
            <a:endParaRPr kumimoji="0" lang="en-US" sz="1800" b="0" i="0" u="none" strike="noStrike" kern="0" cap="none" spc="0" normalizeH="0" baseline="0" noProof="0" dirty="0">
              <a:ln>
                <a:noFill/>
              </a:ln>
              <a:solidFill>
                <a:prstClr val="black"/>
              </a:solidFill>
              <a:effectLst/>
              <a:uLnTx/>
              <a:uFillTx/>
              <a:latin typeface="Eras Bold ITC"/>
              <a:ea typeface="Calibri"/>
              <a:cs typeface="Times New Roman"/>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black"/>
                </a:solidFill>
                <a:effectLst/>
                <a:uLnTx/>
                <a:uFillTx/>
                <a:latin typeface="Eras Light ITC"/>
                <a:ea typeface="Times New Roman"/>
              </a:rPr>
              <a:t> </a:t>
            </a:r>
            <a:endParaRPr kumimoji="0" lang="en-US" sz="1200" b="0" i="0" u="none" strike="noStrike" kern="0" cap="none" spc="0" normalizeH="0" baseline="0" noProof="0" dirty="0">
              <a:ln>
                <a:noFill/>
              </a:ln>
              <a:solidFill>
                <a:prstClr val="black"/>
              </a:solidFill>
              <a:effectLst/>
              <a:uLnTx/>
              <a:uFillTx/>
              <a:latin typeface="Times New Roman"/>
              <a:ea typeface="Times New Roman"/>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prstClr val="black"/>
              </a:solidFill>
              <a:effectLst/>
              <a:uLnTx/>
              <a:uFillTx/>
              <a:latin typeface="Eras Light ITC"/>
              <a:ea typeface="Times New Roman"/>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prstClr val="black"/>
              </a:solidFill>
              <a:effectLst/>
              <a:uLnTx/>
              <a:uFillTx/>
              <a:latin typeface="Eras Light ITC"/>
              <a:ea typeface="Times New Roman"/>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prstClr val="black"/>
              </a:solidFill>
              <a:effectLst/>
              <a:uLnTx/>
              <a:uFillTx/>
              <a:latin typeface="Eras Light ITC"/>
              <a:ea typeface="Times New Roman"/>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prstClr val="black"/>
              </a:solidFill>
              <a:effectLst/>
              <a:uLnTx/>
              <a:uFillTx/>
              <a:latin typeface="Eras Light ITC"/>
              <a:ea typeface="Times New Roman"/>
            </a:endParaRPr>
          </a:p>
          <a:p>
            <a:pPr marL="0" marR="0" lvl="0" indent="0" defTabSz="914400" eaLnBrk="1" fontAlgn="auto" latinLnBrk="0" hangingPunct="1">
              <a:lnSpc>
                <a:spcPct val="100000"/>
              </a:lnSpc>
              <a:spcBef>
                <a:spcPts val="0"/>
              </a:spcBef>
              <a:spcAft>
                <a:spcPts val="0"/>
              </a:spcAft>
              <a:buClrTx/>
              <a:buSzTx/>
              <a:buFontTx/>
              <a:buNone/>
              <a:tabLst/>
              <a:defRPr/>
            </a:pPr>
            <a:endParaRPr lang="en-US" sz="1100" dirty="0"/>
          </a:p>
          <a:p>
            <a:pPr lvl="0" defTabSz="914400">
              <a:defRPr/>
            </a:pPr>
            <a:r>
              <a:rPr lang="en-US" sz="1050" dirty="0"/>
              <a:t>¡Hola </a:t>
            </a:r>
            <a:r>
              <a:rPr lang="en-US" sz="1050" dirty="0" err="1"/>
              <a:t>familias</a:t>
            </a:r>
            <a:r>
              <a:rPr lang="en-US" sz="1050" dirty="0"/>
              <a:t> y personal!</a:t>
            </a:r>
          </a:p>
          <a:p>
            <a:pPr lvl="0" defTabSz="914400">
              <a:defRPr/>
            </a:pPr>
            <a:r>
              <a:rPr lang="en-US" sz="1050" dirty="0"/>
              <a:t> </a:t>
            </a:r>
          </a:p>
          <a:p>
            <a:r>
              <a:rPr lang="es-ES" sz="1050" dirty="0">
                <a:latin typeface="Aptos" panose="020B0004020202020204" pitchFamily="34" charset="0"/>
                <a:ea typeface="Aptos" panose="020B0004020202020204" pitchFamily="34" charset="0"/>
                <a:cs typeface="Aptos" panose="020B0004020202020204" pitchFamily="34" charset="0"/>
              </a:rPr>
              <a:t>Febrero es un momento maravilloso para centrarse en la generosidad, especialmente porque celebramos el Día de San Valentín. Esto nos recuerda que la amabilidad y el cariño son importantes a diario. La generosidad no se trata solo de regalos; se trata de compartir palabras amables, ofrecer ayuda y mostrar respeto a los demás, tanto en persona como en línea. Este mes, los estudiantes aprenderán cómo la generosidad se conecta con la ciudadanía digital, incluyendo ser considerados con sus palabras, tomar decisiones responsables en línea y tratar a los demás con amabilidad en los espacios digitales. Cuando practicamos la generosidad, contribuimos a que nuestra escuela y comunidades en línea sean seguras, positivas y acogedoras para todos.</a:t>
            </a:r>
          </a:p>
          <a:p>
            <a:endParaRPr lang="en-US" sz="1050" dirty="0"/>
          </a:p>
          <a:p>
            <a:r>
              <a:rPr lang="en-US" sz="1050" dirty="0"/>
              <a:t>Sra. Trevino</a:t>
            </a:r>
          </a:p>
          <a:p>
            <a:r>
              <a:rPr lang="en-US" sz="1050" dirty="0"/>
              <a:t> </a:t>
            </a:r>
          </a:p>
          <a:p>
            <a:r>
              <a:rPr lang="es-ES" sz="1050" dirty="0"/>
              <a:t>Consejo del mes: Anime a sus estudiantes a ser generosos con acciones y palabras amables en la escuela, en casa y en línea. Recuérdeles que ser un buen ciudadano digital significa compartir la amabilidad, incluyendo a los demás, y pensar antes de publicar o comentar. ¡Un poco de amabilidad puede ser muy útil!</a:t>
            </a:r>
          </a:p>
          <a:p>
            <a:endParaRPr lang="en-US" sz="1050" dirty="0"/>
          </a:p>
          <a:p>
            <a:r>
              <a:rPr lang="es-ES" sz="1050" dirty="0"/>
              <a:t>Temas de consejería</a:t>
            </a:r>
          </a:p>
          <a:p>
            <a:r>
              <a:rPr lang="es-ES" sz="1050" dirty="0"/>
              <a:t>Palabra clave de febrero: Generosidad</a:t>
            </a:r>
          </a:p>
          <a:p>
            <a:r>
              <a:rPr lang="es-ES" sz="1050" dirty="0"/>
              <a:t>Lección de febrero: Ciudadanía digital</a:t>
            </a:r>
            <a:endParaRPr kumimoji="0" lang="en-US" sz="1100" b="0" i="0" u="none" strike="noStrike" kern="0" cap="none" spc="0" normalizeH="0" baseline="0" noProof="0" dirty="0">
              <a:ln>
                <a:noFill/>
              </a:ln>
              <a:solidFill>
                <a:prstClr val="black"/>
              </a:solidFill>
              <a:effectLst/>
              <a:uLnTx/>
              <a:uFillTx/>
              <a:latin typeface="Times New Roman"/>
              <a:ea typeface="Times New Roman"/>
            </a:endParaRPr>
          </a:p>
        </p:txBody>
      </p:sp>
      <p:pic>
        <p:nvPicPr>
          <p:cNvPr id="3" name="Picture 2" descr="A cartoon of a tiger wearing a jersey&#10;&#10;Description automatically generated">
            <a:extLst>
              <a:ext uri="{FF2B5EF4-FFF2-40B4-BE49-F238E27FC236}">
                <a16:creationId xmlns:a16="http://schemas.microsoft.com/office/drawing/2014/main" id="{D441E497-4BC7-E2FA-E208-4002FC5285B3}"/>
              </a:ext>
            </a:extLst>
          </p:cNvPr>
          <p:cNvPicPr>
            <a:picLocks noChangeAspect="1"/>
          </p:cNvPicPr>
          <p:nvPr/>
        </p:nvPicPr>
        <p:blipFill rotWithShape="1">
          <a:blip r:embed="rId2">
            <a:extLst>
              <a:ext uri="{28A0092B-C50C-407E-A947-70E740481C1C}">
                <a14:useLocalDpi xmlns:a14="http://schemas.microsoft.com/office/drawing/2010/main" val="0"/>
              </a:ext>
            </a:extLst>
          </a:blip>
          <a:srcRect l="26446" t="23775" r="27562" b="37058"/>
          <a:stretch/>
        </p:blipFill>
        <p:spPr>
          <a:xfrm>
            <a:off x="853009" y="273958"/>
            <a:ext cx="858001" cy="1129327"/>
          </a:xfrm>
          <a:prstGeom prst="rect">
            <a:avLst/>
          </a:prstGeom>
        </p:spPr>
      </p:pic>
      <p:sp>
        <p:nvSpPr>
          <p:cNvPr id="4" name="TextBox 3">
            <a:extLst>
              <a:ext uri="{FF2B5EF4-FFF2-40B4-BE49-F238E27FC236}">
                <a16:creationId xmlns:a16="http://schemas.microsoft.com/office/drawing/2014/main" id="{BD78B581-6EF9-0DAD-45B4-FA3FBC7D669B}"/>
              </a:ext>
            </a:extLst>
          </p:cNvPr>
          <p:cNvSpPr txBox="1"/>
          <p:nvPr/>
        </p:nvSpPr>
        <p:spPr>
          <a:xfrm>
            <a:off x="2064401" y="273958"/>
            <a:ext cx="4059860" cy="92333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err="1">
                <a:ln>
                  <a:noFill/>
                </a:ln>
                <a:solidFill>
                  <a:prstClr val="black"/>
                </a:solidFill>
                <a:effectLst/>
                <a:uLnTx/>
                <a:uFillTx/>
                <a:latin typeface="Berlin Sans FB" panose="020E0602020502020306" pitchFamily="34" charset="0"/>
                <a:ea typeface="Calibri"/>
                <a:cs typeface="Times New Roman"/>
              </a:rPr>
              <a:t>Pawsitive</a:t>
            </a:r>
            <a:r>
              <a:rPr kumimoji="0" lang="en-US" sz="2000" b="0" i="0" u="none" strike="noStrike" kern="0" cap="none" spc="0" normalizeH="0" baseline="0" noProof="0" dirty="0">
                <a:ln>
                  <a:noFill/>
                </a:ln>
                <a:solidFill>
                  <a:prstClr val="black"/>
                </a:solidFill>
                <a:effectLst/>
                <a:uLnTx/>
                <a:uFillTx/>
                <a:latin typeface="Berlin Sans FB" panose="020E0602020502020306" pitchFamily="34" charset="0"/>
                <a:ea typeface="Calibri"/>
                <a:cs typeface="Times New Roman"/>
              </a:rPr>
              <a:t> Pathways</a:t>
            </a:r>
          </a:p>
          <a:p>
            <a:pPr lvl="0" algn="ctr" defTabSz="914400">
              <a:defRPr/>
            </a:pPr>
            <a:r>
              <a:rPr lang="en-US" sz="1600" kern="0" dirty="0">
                <a:solidFill>
                  <a:prstClr val="black"/>
                </a:solidFill>
                <a:latin typeface="Berlin Sans FB" panose="020E0602020502020306" pitchFamily="34" charset="0"/>
                <a:ea typeface="Calibri"/>
                <a:cs typeface="Times New Roman"/>
              </a:rPr>
              <a:t>Counselor’s Corner</a:t>
            </a:r>
            <a:r>
              <a:rPr kumimoji="0" lang="en-US" sz="1600" b="0" i="0" u="none" strike="noStrike" kern="0" cap="none" spc="0" normalizeH="0" baseline="0" noProof="0" dirty="0">
                <a:ln>
                  <a:noFill/>
                </a:ln>
                <a:solidFill>
                  <a:prstClr val="black"/>
                </a:solidFill>
                <a:effectLst/>
                <a:uLnTx/>
                <a:uFillTx/>
                <a:latin typeface="Forte" panose="03060902040502070203" pitchFamily="66" charset="0"/>
                <a:ea typeface="Calibri"/>
                <a:cs typeface="Times New Roman"/>
              </a:rPr>
              <a:t>
</a:t>
            </a:r>
            <a:r>
              <a:rPr lang="es-ES" kern="0" dirty="0">
                <a:solidFill>
                  <a:prstClr val="black"/>
                </a:solidFill>
                <a:latin typeface="Agency FB" panose="020B0503020202020204" pitchFamily="34" charset="0"/>
                <a:ea typeface="Calibri"/>
                <a:cs typeface="Times New Roman"/>
              </a:rPr>
              <a:t> ¡Excelencia todos los días, ese es el estilo </a:t>
            </a:r>
            <a:r>
              <a:rPr lang="es-ES" kern="0" dirty="0" err="1">
                <a:solidFill>
                  <a:prstClr val="black"/>
                </a:solidFill>
                <a:latin typeface="Agency FB" panose="020B0503020202020204" pitchFamily="34" charset="0"/>
                <a:ea typeface="Calibri"/>
                <a:cs typeface="Times New Roman"/>
              </a:rPr>
              <a:t>Wildcat</a:t>
            </a:r>
            <a:r>
              <a:rPr lang="es-ES" kern="0" dirty="0">
                <a:solidFill>
                  <a:prstClr val="black"/>
                </a:solidFill>
                <a:latin typeface="Agency FB" panose="020B0503020202020204" pitchFamily="34" charset="0"/>
                <a:ea typeface="Calibri"/>
                <a:cs typeface="Times New Roman"/>
              </a:rPr>
              <a:t>!</a:t>
            </a:r>
            <a:endParaRPr kumimoji="0" lang="en-US" b="0" i="0" u="none" strike="noStrike" kern="0" cap="none" spc="0" normalizeH="0" baseline="0" noProof="0" dirty="0">
              <a:ln>
                <a:noFill/>
              </a:ln>
              <a:solidFill>
                <a:prstClr val="black"/>
              </a:solidFill>
              <a:effectLst/>
              <a:uLnTx/>
              <a:uFillTx/>
              <a:latin typeface="Agency FB" panose="020B0503020202020204" pitchFamily="34" charset="0"/>
            </a:endParaRPr>
          </a:p>
        </p:txBody>
      </p:sp>
      <p:sp>
        <p:nvSpPr>
          <p:cNvPr id="5" name="Text Box 10">
            <a:extLst>
              <a:ext uri="{FF2B5EF4-FFF2-40B4-BE49-F238E27FC236}">
                <a16:creationId xmlns:a16="http://schemas.microsoft.com/office/drawing/2014/main" id="{8FEEC981-CFFA-29C5-463B-7B3D2F44CC19}"/>
              </a:ext>
            </a:extLst>
          </p:cNvPr>
          <p:cNvSpPr txBox="1">
            <a:spLocks noChangeArrowheads="1"/>
          </p:cNvSpPr>
          <p:nvPr/>
        </p:nvSpPr>
        <p:spPr bwMode="auto">
          <a:xfrm>
            <a:off x="255155" y="5252178"/>
            <a:ext cx="2894999" cy="3822976"/>
          </a:xfrm>
          <a:prstGeom prst="rect">
            <a:avLst/>
          </a:prstGeom>
          <a:solidFill>
            <a:schemeClr val="bg1"/>
          </a:solidFill>
          <a:ln w="57150">
            <a:solidFill>
              <a:schemeClr val="tx1"/>
            </a:solidFill>
          </a:ln>
        </p:spPr>
        <p:txBody>
          <a:bodyPr rot="0" vert="horz" wrap="square" lIns="322729" tIns="215156" rIns="215156" bIns="53789" anchor="t" anchorCtr="0" upright="1">
            <a:noAutofit/>
          </a:bodyPr>
          <a:lstStyle/>
          <a:p>
            <a:pPr algn="ctr"/>
            <a:endParaRPr lang="en-US" sz="1400" dirty="0"/>
          </a:p>
          <a:p>
            <a:pPr algn="ctr"/>
            <a:endParaRPr lang="en-US" sz="1400" dirty="0"/>
          </a:p>
          <a:p>
            <a:endParaRPr lang="en-US" sz="800" dirty="0">
              <a:latin typeface="Times New Roman"/>
              <a:ea typeface="Times New Roman"/>
            </a:endParaRPr>
          </a:p>
          <a:p>
            <a:pPr algn="ctr" defTabSz="1075820"/>
            <a:r>
              <a:rPr lang="en-US" sz="1588" b="1" dirty="0">
                <a:solidFill>
                  <a:srgbClr val="1E1E1F"/>
                </a:solidFill>
                <a:latin typeface="Lato" panose="020F0502020204030203" pitchFamily="34" charset="0"/>
              </a:rPr>
              <a:t>					</a:t>
            </a:r>
          </a:p>
          <a:p>
            <a:pPr defTabSz="1075820"/>
            <a:endParaRPr lang="en-US" sz="1648" b="1" dirty="0">
              <a:solidFill>
                <a:srgbClr val="1E1E1F"/>
              </a:solidFill>
              <a:latin typeface="Lato" panose="020F0502020204030203" pitchFamily="34" charset="0"/>
            </a:endParaRPr>
          </a:p>
          <a:p>
            <a:pPr defTabSz="1075820"/>
            <a:endParaRPr lang="en-US" sz="1648" b="1" dirty="0">
              <a:solidFill>
                <a:srgbClr val="1E1E1F"/>
              </a:solidFill>
              <a:latin typeface="Lato" panose="020F0502020204030203" pitchFamily="34" charset="0"/>
            </a:endParaRPr>
          </a:p>
          <a:p>
            <a:pPr defTabSz="1075820"/>
            <a:endParaRPr lang="en-US" sz="1648" b="1" dirty="0">
              <a:solidFill>
                <a:srgbClr val="1E1E1F"/>
              </a:solidFill>
              <a:latin typeface="Lato" panose="020F0502020204030203" pitchFamily="34" charset="0"/>
            </a:endParaRPr>
          </a:p>
          <a:p>
            <a:pPr defTabSz="1075820"/>
            <a:endParaRPr lang="en-US" sz="1648" b="1" dirty="0">
              <a:solidFill>
                <a:srgbClr val="1E1E1F"/>
              </a:solidFill>
              <a:latin typeface="Lato" panose="020F0502020204030203" pitchFamily="34" charset="0"/>
            </a:endParaRPr>
          </a:p>
        </p:txBody>
      </p:sp>
      <p:pic>
        <p:nvPicPr>
          <p:cNvPr id="9" name="Picture 4" descr="Nurses Notes">
            <a:extLst>
              <a:ext uri="{FF2B5EF4-FFF2-40B4-BE49-F238E27FC236}">
                <a16:creationId xmlns:a16="http://schemas.microsoft.com/office/drawing/2014/main" id="{22AF982F-63FB-4326-2CFE-9ED80C11BC13}"/>
              </a:ext>
            </a:extLst>
          </p:cNvPr>
          <p:cNvPicPr>
            <a:picLocks noChangeAspect="1" noChangeArrowheads="1"/>
          </p:cNvPicPr>
          <p:nvPr/>
        </p:nvPicPr>
        <p:blipFill rotWithShape="1">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t="10794"/>
          <a:stretch/>
        </p:blipFill>
        <p:spPr bwMode="auto">
          <a:xfrm>
            <a:off x="78430" y="5295527"/>
            <a:ext cx="3265159" cy="723182"/>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a16="http://schemas.microsoft.com/office/drawing/2014/main" id="{EBA86DD8-76EA-986D-731A-A69EE780A261}"/>
              </a:ext>
            </a:extLst>
          </p:cNvPr>
          <p:cNvSpPr txBox="1"/>
          <p:nvPr/>
        </p:nvSpPr>
        <p:spPr>
          <a:xfrm>
            <a:off x="494652" y="5951951"/>
            <a:ext cx="2386335" cy="2677656"/>
          </a:xfrm>
          <a:prstGeom prst="rect">
            <a:avLst/>
          </a:prstGeom>
          <a:noFill/>
        </p:spPr>
        <p:txBody>
          <a:bodyPr wrap="square">
            <a:spAutoFit/>
          </a:bodyPr>
          <a:lstStyle/>
          <a:p>
            <a:pPr algn="ctr"/>
            <a:r>
              <a:rPr lang="es-ES" sz="1200" dirty="0">
                <a:solidFill>
                  <a:srgbClr val="000000"/>
                </a:solidFill>
                <a:latin typeface="Calibri"/>
                <a:ea typeface="Times New Roman"/>
                <a:cs typeface="Times New Roman"/>
              </a:rPr>
              <a:t>Recuerde que si su hijo/a está enfermo/a, manténgalo/a en casa. Todos los niños/as deben estar sin fiebre ni vómitos durante 24 horas sin tomar medicamentos antes de regresar a la escuela.</a:t>
            </a:r>
          </a:p>
          <a:p>
            <a:pPr algn="ctr"/>
            <a:r>
              <a:rPr lang="es-ES" sz="1200" dirty="0">
                <a:solidFill>
                  <a:srgbClr val="000000"/>
                </a:solidFill>
                <a:latin typeface="Calibri"/>
                <a:ea typeface="Times New Roman"/>
                <a:cs typeface="Times New Roman"/>
              </a:rPr>
              <a:t>Si tiene alguna pregunta o inquietud,</a:t>
            </a:r>
          </a:p>
          <a:p>
            <a:pPr algn="ctr"/>
            <a:endParaRPr lang="es-ES" sz="1200" dirty="0">
              <a:solidFill>
                <a:srgbClr val="000000"/>
              </a:solidFill>
              <a:latin typeface="Calibri"/>
              <a:ea typeface="Times New Roman"/>
              <a:cs typeface="Times New Roman"/>
            </a:endParaRPr>
          </a:p>
          <a:p>
            <a:pPr algn="ctr"/>
            <a:r>
              <a:rPr lang="es-ES" sz="1200" dirty="0">
                <a:solidFill>
                  <a:srgbClr val="000000"/>
                </a:solidFill>
                <a:latin typeface="Calibri"/>
                <a:ea typeface="Times New Roman"/>
                <a:cs typeface="Times New Roman"/>
              </a:rPr>
              <a:t>comuníquese con la </a:t>
            </a:r>
          </a:p>
          <a:p>
            <a:pPr algn="ctr"/>
            <a:r>
              <a:rPr lang="es-ES" sz="1200" dirty="0">
                <a:solidFill>
                  <a:srgbClr val="000000"/>
                </a:solidFill>
                <a:latin typeface="Calibri"/>
                <a:ea typeface="Times New Roman"/>
                <a:cs typeface="Times New Roman"/>
              </a:rPr>
              <a:t>enfermera Truedisha</a:t>
            </a:r>
          </a:p>
          <a:p>
            <a:pPr algn="ctr"/>
            <a:r>
              <a:rPr lang="en-US" sz="1200" dirty="0">
                <a:solidFill>
                  <a:srgbClr val="000000"/>
                </a:solidFill>
                <a:latin typeface="Calibri"/>
                <a:ea typeface="Times New Roman"/>
                <a:cs typeface="Times New Roman"/>
              </a:rPr>
              <a:t>770-606-5864</a:t>
            </a:r>
          </a:p>
          <a:p>
            <a:pPr algn="ctr"/>
            <a:r>
              <a:rPr lang="en-US" sz="1200" dirty="0">
                <a:solidFill>
                  <a:srgbClr val="000000"/>
                </a:solidFill>
                <a:latin typeface="Calibri"/>
                <a:ea typeface="Times New Roman"/>
                <a:cs typeface="Times New Roman"/>
              </a:rPr>
              <a:t> truedisha.knight@bartow.k12.ga.us</a:t>
            </a:r>
            <a:endParaRPr lang="en-US" sz="1200" dirty="0"/>
          </a:p>
        </p:txBody>
      </p:sp>
      <p:sp>
        <p:nvSpPr>
          <p:cNvPr id="6" name="Text Box 10">
            <a:extLst>
              <a:ext uri="{FF2B5EF4-FFF2-40B4-BE49-F238E27FC236}">
                <a16:creationId xmlns:a16="http://schemas.microsoft.com/office/drawing/2014/main" id="{32B50F94-F33F-C700-8E1A-E77F37A72F7F}"/>
              </a:ext>
            </a:extLst>
          </p:cNvPr>
          <p:cNvSpPr txBox="1">
            <a:spLocks noChangeArrowheads="1"/>
          </p:cNvSpPr>
          <p:nvPr/>
        </p:nvSpPr>
        <p:spPr bwMode="auto">
          <a:xfrm>
            <a:off x="3294551" y="5252177"/>
            <a:ext cx="3305711" cy="3822977"/>
          </a:xfrm>
          <a:prstGeom prst="rect">
            <a:avLst/>
          </a:prstGeom>
          <a:solidFill>
            <a:schemeClr val="bg1"/>
          </a:solidFill>
          <a:ln w="57150">
            <a:solidFill>
              <a:schemeClr val="tx1"/>
            </a:solidFill>
          </a:ln>
        </p:spPr>
        <p:txBody>
          <a:bodyPr rot="0" vert="horz" wrap="square" lIns="322729" tIns="215156" rIns="215156" bIns="53789" anchor="t" anchorCtr="0" upright="1">
            <a:noAutofit/>
          </a:bodyPr>
          <a:lstStyle/>
          <a:p>
            <a:pPr algn="ctr"/>
            <a:endParaRPr lang="en-US" sz="1400" dirty="0"/>
          </a:p>
          <a:p>
            <a:pPr algn="ctr"/>
            <a:endParaRPr lang="en-US" sz="1400" dirty="0"/>
          </a:p>
          <a:p>
            <a:endParaRPr lang="en-US" sz="800" dirty="0">
              <a:latin typeface="Times New Roman"/>
              <a:ea typeface="Times New Roman"/>
            </a:endParaRPr>
          </a:p>
          <a:p>
            <a:pPr algn="ctr" defTabSz="1075820"/>
            <a:r>
              <a:rPr lang="en-US" sz="1588" b="1" dirty="0">
                <a:solidFill>
                  <a:srgbClr val="1E1E1F"/>
                </a:solidFill>
                <a:latin typeface="Lato" panose="020F0502020204030203" pitchFamily="34" charset="0"/>
              </a:rPr>
              <a:t>					</a:t>
            </a:r>
          </a:p>
          <a:p>
            <a:pPr defTabSz="1075820"/>
            <a:endParaRPr lang="en-US" sz="1648" b="1" dirty="0">
              <a:solidFill>
                <a:srgbClr val="1E1E1F"/>
              </a:solidFill>
              <a:latin typeface="Lato" panose="020F0502020204030203" pitchFamily="34" charset="0"/>
            </a:endParaRPr>
          </a:p>
          <a:p>
            <a:pPr defTabSz="1075820"/>
            <a:endParaRPr lang="en-US" sz="1648" b="1" dirty="0">
              <a:solidFill>
                <a:srgbClr val="1E1E1F"/>
              </a:solidFill>
              <a:latin typeface="Lato" panose="020F0502020204030203" pitchFamily="34" charset="0"/>
            </a:endParaRPr>
          </a:p>
          <a:p>
            <a:pPr defTabSz="1075820"/>
            <a:endParaRPr lang="en-US" sz="1648" b="1" dirty="0">
              <a:solidFill>
                <a:srgbClr val="1E1E1F"/>
              </a:solidFill>
              <a:latin typeface="Lato" panose="020F0502020204030203" pitchFamily="34" charset="0"/>
            </a:endParaRPr>
          </a:p>
          <a:p>
            <a:pPr defTabSz="1075820"/>
            <a:endParaRPr lang="en-US" sz="1648" b="1" dirty="0">
              <a:solidFill>
                <a:srgbClr val="1E1E1F"/>
              </a:solidFill>
              <a:latin typeface="Lato" panose="020F0502020204030203" pitchFamily="34" charset="0"/>
            </a:endParaRPr>
          </a:p>
        </p:txBody>
      </p:sp>
      <p:sp>
        <p:nvSpPr>
          <p:cNvPr id="8" name="TextBox 7">
            <a:extLst>
              <a:ext uri="{FF2B5EF4-FFF2-40B4-BE49-F238E27FC236}">
                <a16:creationId xmlns:a16="http://schemas.microsoft.com/office/drawing/2014/main" id="{1FA597BA-4C72-82A3-AF46-E2827FCFB864}"/>
              </a:ext>
            </a:extLst>
          </p:cNvPr>
          <p:cNvSpPr txBox="1"/>
          <p:nvPr/>
        </p:nvSpPr>
        <p:spPr>
          <a:xfrm>
            <a:off x="3852533" y="6012113"/>
            <a:ext cx="2189746" cy="1446550"/>
          </a:xfrm>
          <a:prstGeom prst="rect">
            <a:avLst/>
          </a:prstGeom>
          <a:noFill/>
        </p:spPr>
        <p:txBody>
          <a:bodyPr wrap="square">
            <a:spAutoFit/>
          </a:bodyPr>
          <a:lstStyle/>
          <a:p>
            <a:pPr algn="ctr"/>
            <a:r>
              <a:rPr lang="en-US" sz="800" b="1" dirty="0"/>
              <a:t>Fuera de zona </a:t>
            </a:r>
            <a:r>
              <a:rPr lang="es-ES" sz="800" dirty="0"/>
              <a:t>(Vive en el distrito escolar del condado de </a:t>
            </a:r>
            <a:r>
              <a:rPr lang="es-ES" sz="800" dirty="0" err="1"/>
              <a:t>Bartow</a:t>
            </a:r>
            <a:r>
              <a:rPr lang="es-ES" sz="800" dirty="0"/>
              <a:t>) Las solicitudes son </a:t>
            </a:r>
            <a:r>
              <a:rPr lang="en-US" sz="800" b="1" u="sng" dirty="0" err="1"/>
              <a:t>sólo</a:t>
            </a:r>
            <a:r>
              <a:rPr lang="en-US" sz="800" b="1" u="sng" dirty="0"/>
              <a:t> </a:t>
            </a:r>
            <a:r>
              <a:rPr lang="en-US" sz="800" b="1" u="sng" dirty="0" err="1"/>
              <a:t>en</a:t>
            </a:r>
            <a:r>
              <a:rPr lang="en-US" sz="800" b="1" u="sng" dirty="0"/>
              <a:t> </a:t>
            </a:r>
            <a:r>
              <a:rPr lang="en-US" sz="800" b="1" u="sng" dirty="0" err="1"/>
              <a:t>línea</a:t>
            </a:r>
            <a:r>
              <a:rPr lang="en-US" sz="800" b="1" u="sng" dirty="0"/>
              <a:t>.</a:t>
            </a:r>
            <a:r>
              <a:rPr lang="en-US" sz="800" dirty="0"/>
              <a:t> </a:t>
            </a:r>
          </a:p>
          <a:p>
            <a:pPr algn="ctr"/>
            <a:r>
              <a:rPr lang="en-US" sz="800" b="1" dirty="0"/>
              <a:t>Fuera del Distrito </a:t>
            </a:r>
            <a:r>
              <a:rPr lang="en-US" sz="800" dirty="0"/>
              <a:t>(</a:t>
            </a:r>
            <a:r>
              <a:rPr lang="es-ES" sz="800" dirty="0"/>
              <a:t>Si vive en la ciudad de Cartersville o en un condado adyacente, las solicitudes pueden ser </a:t>
            </a:r>
            <a:r>
              <a:rPr lang="en-US" sz="800" u="sng" dirty="0" err="1"/>
              <a:t>recogido</a:t>
            </a:r>
            <a:r>
              <a:rPr lang="en-US" sz="800" u="sng" dirty="0"/>
              <a:t> </a:t>
            </a:r>
            <a:r>
              <a:rPr lang="en-US" sz="800" u="sng" dirty="0" err="1"/>
              <a:t>en</a:t>
            </a:r>
            <a:r>
              <a:rPr lang="en-US" sz="800" u="sng" dirty="0"/>
              <a:t> la </a:t>
            </a:r>
            <a:r>
              <a:rPr lang="en-US" sz="800" u="sng" dirty="0" err="1"/>
              <a:t>escuela</a:t>
            </a:r>
            <a:r>
              <a:rPr lang="en-US" sz="800" u="sng" dirty="0"/>
              <a:t>.</a:t>
            </a:r>
          </a:p>
          <a:p>
            <a:pPr algn="ctr"/>
            <a:endParaRPr lang="en-US" sz="800" dirty="0"/>
          </a:p>
          <a:p>
            <a:pPr algn="ctr"/>
            <a:r>
              <a:rPr lang="es-ES" sz="800" b="1" dirty="0"/>
              <a:t>Todas las solicitudes deben enviarse antes de las 3:00pm del viernes 27 de febrero. ¡Sin excepciones!</a:t>
            </a:r>
            <a:endParaRPr lang="en-US" sz="800" b="1" dirty="0"/>
          </a:p>
        </p:txBody>
      </p:sp>
      <p:sp>
        <p:nvSpPr>
          <p:cNvPr id="10" name="Rectangle 9">
            <a:extLst>
              <a:ext uri="{FF2B5EF4-FFF2-40B4-BE49-F238E27FC236}">
                <a16:creationId xmlns:a16="http://schemas.microsoft.com/office/drawing/2014/main" id="{A68DFBB2-9F19-5679-005F-FD28DCE78B21}"/>
              </a:ext>
            </a:extLst>
          </p:cNvPr>
          <p:cNvSpPr/>
          <p:nvPr/>
        </p:nvSpPr>
        <p:spPr>
          <a:xfrm>
            <a:off x="3306169" y="5290231"/>
            <a:ext cx="3294093" cy="369332"/>
          </a:xfrm>
          <a:prstGeom prst="rect">
            <a:avLst/>
          </a:prstGeom>
          <a:noFill/>
        </p:spPr>
        <p:txBody>
          <a:bodyPr wrap="square" lIns="91440" tIns="45720" rIns="91440" bIns="45720">
            <a:spAutoFit/>
          </a:bodyPr>
          <a:lstStyle/>
          <a:p>
            <a:pPr algn="ctr"/>
            <a:r>
              <a:rPr lang="en-US" b="1" cap="none" spc="0" dirty="0">
                <a:ln w="22225">
                  <a:solidFill>
                    <a:schemeClr val="accent2"/>
                  </a:solidFill>
                  <a:prstDash val="solid"/>
                </a:ln>
                <a:solidFill>
                  <a:schemeClr val="accent2">
                    <a:lumMod val="40000"/>
                    <a:lumOff val="60000"/>
                  </a:schemeClr>
                </a:solidFill>
                <a:effectLst/>
                <a:latin typeface="Alasassy Caps" pitchFamily="2" charset="0"/>
              </a:rPr>
              <a:t>2026-2027 </a:t>
            </a:r>
            <a:r>
              <a:rPr lang="en-US" b="1" dirty="0" err="1">
                <a:ln w="22225">
                  <a:solidFill>
                    <a:schemeClr val="accent2"/>
                  </a:solidFill>
                  <a:prstDash val="solid"/>
                </a:ln>
                <a:solidFill>
                  <a:schemeClr val="accent2">
                    <a:lumMod val="40000"/>
                    <a:lumOff val="60000"/>
                  </a:schemeClr>
                </a:solidFill>
                <a:latin typeface="Alasassy Caps" pitchFamily="2" charset="0"/>
              </a:rPr>
              <a:t>Recordatorios</a:t>
            </a:r>
            <a:r>
              <a:rPr lang="en-US" b="1" dirty="0">
                <a:ln w="22225">
                  <a:solidFill>
                    <a:schemeClr val="accent2"/>
                  </a:solidFill>
                  <a:prstDash val="solid"/>
                </a:ln>
                <a:solidFill>
                  <a:schemeClr val="accent2">
                    <a:lumMod val="40000"/>
                    <a:lumOff val="60000"/>
                  </a:schemeClr>
                </a:solidFill>
                <a:latin typeface="Alasassy Caps" pitchFamily="2" charset="0"/>
              </a:rPr>
              <a:t> de </a:t>
            </a:r>
            <a:r>
              <a:rPr lang="en-US" b="1" dirty="0" err="1">
                <a:ln w="22225">
                  <a:solidFill>
                    <a:schemeClr val="accent2"/>
                  </a:solidFill>
                  <a:prstDash val="solid"/>
                </a:ln>
                <a:solidFill>
                  <a:schemeClr val="accent2">
                    <a:lumMod val="40000"/>
                    <a:lumOff val="60000"/>
                  </a:schemeClr>
                </a:solidFill>
                <a:latin typeface="Alasassy Caps" pitchFamily="2" charset="0"/>
              </a:rPr>
              <a:t>registro</a:t>
            </a:r>
            <a:endParaRPr lang="en-US" b="1" cap="none" spc="0" dirty="0">
              <a:ln w="22225">
                <a:solidFill>
                  <a:schemeClr val="accent2"/>
                </a:solidFill>
                <a:prstDash val="solid"/>
              </a:ln>
              <a:solidFill>
                <a:schemeClr val="accent2">
                  <a:lumMod val="40000"/>
                  <a:lumOff val="60000"/>
                </a:schemeClr>
              </a:solidFill>
              <a:effectLst/>
              <a:latin typeface="Alasassy Caps" pitchFamily="2" charset="0"/>
            </a:endParaRPr>
          </a:p>
        </p:txBody>
      </p:sp>
      <p:sp>
        <p:nvSpPr>
          <p:cNvPr id="11" name="Rectangle 10">
            <a:extLst>
              <a:ext uri="{FF2B5EF4-FFF2-40B4-BE49-F238E27FC236}">
                <a16:creationId xmlns:a16="http://schemas.microsoft.com/office/drawing/2014/main" id="{8AA15F90-57C6-CBD6-ABAD-9B7FF49D3B8B}"/>
              </a:ext>
            </a:extLst>
          </p:cNvPr>
          <p:cNvSpPr/>
          <p:nvPr/>
        </p:nvSpPr>
        <p:spPr>
          <a:xfrm>
            <a:off x="4479802" y="5786327"/>
            <a:ext cx="984245" cy="307777"/>
          </a:xfrm>
          <a:prstGeom prst="rect">
            <a:avLst/>
          </a:prstGeom>
          <a:noFill/>
        </p:spPr>
        <p:txBody>
          <a:bodyPr wrap="none" lIns="91440" tIns="45720" rIns="91440" bIns="45720">
            <a:spAutoFit/>
          </a:bodyPr>
          <a:lstStyle/>
          <a:p>
            <a:pPr algn="ctr"/>
            <a:r>
              <a:rPr lang="en-US" sz="1400" cap="none" spc="0" dirty="0">
                <a:ln w="22225">
                  <a:solidFill>
                    <a:schemeClr val="accent2"/>
                  </a:solidFill>
                  <a:prstDash val="solid"/>
                </a:ln>
                <a:solidFill>
                  <a:schemeClr val="accent2">
                    <a:lumMod val="40000"/>
                    <a:lumOff val="60000"/>
                  </a:schemeClr>
                </a:solidFill>
                <a:effectLst/>
                <a:latin typeface="Aptos" panose="020B0004020202020204" pitchFamily="34" charset="0"/>
                <a:cs typeface="Aldhabi" panose="020F0502020204030204" pitchFamily="2" charset="-78"/>
              </a:rPr>
              <a:t>OOZ/OOD</a:t>
            </a:r>
          </a:p>
        </p:txBody>
      </p:sp>
      <p:sp>
        <p:nvSpPr>
          <p:cNvPr id="12" name="TextBox 11">
            <a:extLst>
              <a:ext uri="{FF2B5EF4-FFF2-40B4-BE49-F238E27FC236}">
                <a16:creationId xmlns:a16="http://schemas.microsoft.com/office/drawing/2014/main" id="{A26BED27-15BA-35AE-F00D-67B48BEFE37B}"/>
              </a:ext>
            </a:extLst>
          </p:cNvPr>
          <p:cNvSpPr txBox="1"/>
          <p:nvPr/>
        </p:nvSpPr>
        <p:spPr>
          <a:xfrm>
            <a:off x="4010082" y="5578728"/>
            <a:ext cx="1904424" cy="261610"/>
          </a:xfrm>
          <a:prstGeom prst="rect">
            <a:avLst/>
          </a:prstGeom>
          <a:noFill/>
        </p:spPr>
        <p:txBody>
          <a:bodyPr wrap="square">
            <a:spAutoFit/>
          </a:bodyPr>
          <a:lstStyle/>
          <a:p>
            <a:r>
              <a:rPr lang="es-ES" sz="1100" dirty="0">
                <a:latin typeface="Abadi" panose="020B0604020104020204" pitchFamily="34" charset="0"/>
              </a:rPr>
              <a:t>2 de febrero - 27 de febrero</a:t>
            </a:r>
            <a:endParaRPr lang="en-US" sz="1100" dirty="0">
              <a:latin typeface="Abadi" panose="020B0604020104020204" pitchFamily="34" charset="0"/>
            </a:endParaRPr>
          </a:p>
        </p:txBody>
      </p:sp>
      <p:sp>
        <p:nvSpPr>
          <p:cNvPr id="13" name="TextBox 12">
            <a:extLst>
              <a:ext uri="{FF2B5EF4-FFF2-40B4-BE49-F238E27FC236}">
                <a16:creationId xmlns:a16="http://schemas.microsoft.com/office/drawing/2014/main" id="{582915E1-A1FF-352A-4988-3435BAD0460D}"/>
              </a:ext>
            </a:extLst>
          </p:cNvPr>
          <p:cNvSpPr txBox="1"/>
          <p:nvPr/>
        </p:nvSpPr>
        <p:spPr>
          <a:xfrm>
            <a:off x="3379567" y="7597827"/>
            <a:ext cx="1561487" cy="1338828"/>
          </a:xfrm>
          <a:prstGeom prst="rect">
            <a:avLst/>
          </a:prstGeom>
          <a:noFill/>
        </p:spPr>
        <p:txBody>
          <a:bodyPr wrap="square">
            <a:spAutoFit/>
          </a:bodyPr>
          <a:lstStyle/>
          <a:p>
            <a:pPr algn="ctr"/>
            <a:r>
              <a:rPr lang="es-ES" sz="900" dirty="0"/>
              <a:t>9 de febrero – 12 de febrero</a:t>
            </a:r>
          </a:p>
          <a:p>
            <a:pPr algn="ctr"/>
            <a:r>
              <a:rPr lang="es-ES" sz="900" dirty="0"/>
              <a:t>8:30 - 14:00 h 9-12 de febrero 8:30 - 12:00 h 13 de febrero</a:t>
            </a:r>
          </a:p>
          <a:p>
            <a:pPr algn="ctr"/>
            <a:r>
              <a:rPr lang="es-ES" sz="900" dirty="0"/>
              <a:t>Consulte la página web del condado de </a:t>
            </a:r>
            <a:r>
              <a:rPr lang="es-ES" sz="900" dirty="0" err="1"/>
              <a:t>Bartow</a:t>
            </a:r>
            <a:r>
              <a:rPr lang="es-ES" sz="900" dirty="0"/>
              <a:t> o la página de Facebook de MRES para conocer los artículos necesarios.</a:t>
            </a:r>
            <a:endParaRPr lang="en-US" sz="900" dirty="0"/>
          </a:p>
        </p:txBody>
      </p:sp>
      <p:sp>
        <p:nvSpPr>
          <p:cNvPr id="14" name="TextBox 13">
            <a:extLst>
              <a:ext uri="{FF2B5EF4-FFF2-40B4-BE49-F238E27FC236}">
                <a16:creationId xmlns:a16="http://schemas.microsoft.com/office/drawing/2014/main" id="{D3D48097-FD09-498C-6369-21220E72A395}"/>
              </a:ext>
            </a:extLst>
          </p:cNvPr>
          <p:cNvSpPr txBox="1"/>
          <p:nvPr/>
        </p:nvSpPr>
        <p:spPr>
          <a:xfrm>
            <a:off x="4971925" y="7597827"/>
            <a:ext cx="1637968" cy="1477328"/>
          </a:xfrm>
          <a:prstGeom prst="rect">
            <a:avLst/>
          </a:prstGeom>
          <a:noFill/>
        </p:spPr>
        <p:txBody>
          <a:bodyPr wrap="square">
            <a:spAutoFit/>
          </a:bodyPr>
          <a:lstStyle/>
          <a:p>
            <a:pPr algn="ctr"/>
            <a:r>
              <a:rPr lang="es-ES" sz="900" dirty="0"/>
              <a:t>Inscripción anticipada para kínder</a:t>
            </a:r>
          </a:p>
          <a:p>
            <a:pPr algn="ctr"/>
            <a:r>
              <a:rPr lang="es-ES" sz="900" dirty="0"/>
              <a:t>Del 2 al 27 de febrero en la </a:t>
            </a:r>
            <a:r>
              <a:rPr lang="es-ES" sz="900" b="1" dirty="0"/>
              <a:t>Inscripción Central</a:t>
            </a:r>
            <a:r>
              <a:rPr lang="es-ES" sz="900" dirty="0"/>
              <a:t>.</a:t>
            </a:r>
          </a:p>
          <a:p>
            <a:pPr algn="ctr"/>
            <a:r>
              <a:rPr lang="es-ES" sz="900" dirty="0"/>
              <a:t>Consulte la página web del condado de </a:t>
            </a:r>
            <a:r>
              <a:rPr lang="es-ES" sz="900" dirty="0" err="1"/>
              <a:t>Bartow</a:t>
            </a:r>
            <a:r>
              <a:rPr lang="es-ES" sz="900" dirty="0"/>
              <a:t> o la página de Facebook de MRES para obtener información sobre los artículos necesarios y los horarios.</a:t>
            </a:r>
            <a:endParaRPr lang="en-US" sz="900" dirty="0"/>
          </a:p>
        </p:txBody>
      </p:sp>
      <p:sp>
        <p:nvSpPr>
          <p:cNvPr id="15" name="Rectangle 14">
            <a:extLst>
              <a:ext uri="{FF2B5EF4-FFF2-40B4-BE49-F238E27FC236}">
                <a16:creationId xmlns:a16="http://schemas.microsoft.com/office/drawing/2014/main" id="{2CD93B14-1784-FD7E-B180-3F71F0B268B5}"/>
              </a:ext>
            </a:extLst>
          </p:cNvPr>
          <p:cNvSpPr/>
          <p:nvPr/>
        </p:nvSpPr>
        <p:spPr>
          <a:xfrm>
            <a:off x="3852533" y="7408103"/>
            <a:ext cx="514885" cy="261610"/>
          </a:xfrm>
          <a:prstGeom prst="rect">
            <a:avLst/>
          </a:prstGeom>
          <a:noFill/>
        </p:spPr>
        <p:txBody>
          <a:bodyPr wrap="none" lIns="91440" tIns="45720" rIns="91440" bIns="45720">
            <a:spAutoFit/>
          </a:bodyPr>
          <a:lstStyle/>
          <a:p>
            <a:pPr algn="ctr"/>
            <a:r>
              <a:rPr lang="en-US" sz="1100" cap="none" spc="0" dirty="0">
                <a:ln w="22225">
                  <a:solidFill>
                    <a:schemeClr val="accent2"/>
                  </a:solidFill>
                  <a:prstDash val="solid"/>
                </a:ln>
                <a:solidFill>
                  <a:schemeClr val="accent2">
                    <a:lumMod val="40000"/>
                    <a:lumOff val="60000"/>
                  </a:schemeClr>
                </a:solidFill>
                <a:effectLst/>
                <a:latin typeface="Aptos" panose="020B0004020202020204" pitchFamily="34" charset="0"/>
              </a:rPr>
              <a:t>Pre-K</a:t>
            </a:r>
          </a:p>
        </p:txBody>
      </p:sp>
      <p:sp>
        <p:nvSpPr>
          <p:cNvPr id="16" name="Rectangle 15">
            <a:extLst>
              <a:ext uri="{FF2B5EF4-FFF2-40B4-BE49-F238E27FC236}">
                <a16:creationId xmlns:a16="http://schemas.microsoft.com/office/drawing/2014/main" id="{33690AAD-B5A5-F7F0-3E31-93399D2B741C}"/>
              </a:ext>
            </a:extLst>
          </p:cNvPr>
          <p:cNvSpPr/>
          <p:nvPr/>
        </p:nvSpPr>
        <p:spPr>
          <a:xfrm>
            <a:off x="5309047" y="7408103"/>
            <a:ext cx="963725" cy="261610"/>
          </a:xfrm>
          <a:prstGeom prst="rect">
            <a:avLst/>
          </a:prstGeom>
          <a:noFill/>
        </p:spPr>
        <p:txBody>
          <a:bodyPr wrap="none" lIns="91440" tIns="45720" rIns="91440" bIns="45720">
            <a:spAutoFit/>
          </a:bodyPr>
          <a:lstStyle/>
          <a:p>
            <a:pPr algn="ctr"/>
            <a:r>
              <a:rPr lang="en-US" sz="1100" cap="none" spc="0" dirty="0">
                <a:ln w="22225">
                  <a:solidFill>
                    <a:schemeClr val="accent2"/>
                  </a:solidFill>
                  <a:prstDash val="solid"/>
                </a:ln>
                <a:solidFill>
                  <a:schemeClr val="accent2">
                    <a:lumMod val="40000"/>
                    <a:lumOff val="60000"/>
                  </a:schemeClr>
                </a:solidFill>
                <a:effectLst/>
                <a:latin typeface="Aptos" panose="020B0004020202020204" pitchFamily="34" charset="0"/>
              </a:rPr>
              <a:t>Kindergarten</a:t>
            </a:r>
          </a:p>
        </p:txBody>
      </p:sp>
    </p:spTree>
    <p:extLst>
      <p:ext uri="{BB962C8B-B14F-4D97-AF65-F5344CB8AC3E}">
        <p14:creationId xmlns:p14="http://schemas.microsoft.com/office/powerpoint/2010/main" val="524703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7D87DA-0055-B4A4-0EE9-7F7D22E0FC3B}"/>
            </a:ext>
          </a:extLst>
        </p:cNvPr>
        <p:cNvGrpSpPr/>
        <p:nvPr/>
      </p:nvGrpSpPr>
      <p:grpSpPr>
        <a:xfrm>
          <a:off x="0" y="0"/>
          <a:ext cx="0" cy="0"/>
          <a:chOff x="0" y="0"/>
          <a:chExt cx="0" cy="0"/>
        </a:xfrm>
      </p:grpSpPr>
      <p:pic>
        <p:nvPicPr>
          <p:cNvPr id="9" name="Picture 2" descr="cavamh Community Corner">
            <a:extLst>
              <a:ext uri="{FF2B5EF4-FFF2-40B4-BE49-F238E27FC236}">
                <a16:creationId xmlns:a16="http://schemas.microsoft.com/office/drawing/2014/main" id="{C8E5C4D7-5619-9A1B-FCB6-9ECCD4F262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7230" y="4036978"/>
            <a:ext cx="1194179" cy="1086946"/>
          </a:xfrm>
          <a:prstGeom prst="rect">
            <a:avLst/>
          </a:prstGeom>
          <a:noFill/>
          <a:extLst>
            <a:ext uri="{909E8E84-426E-40DD-AFC4-6F175D3DCCD1}">
              <a14:hiddenFill xmlns:a14="http://schemas.microsoft.com/office/drawing/2010/main">
                <a:solidFill>
                  <a:srgbClr val="FFFFFF"/>
                </a:solidFill>
              </a14:hiddenFill>
            </a:ext>
          </a:extLst>
        </p:spPr>
      </p:pic>
      <p:sp>
        <p:nvSpPr>
          <p:cNvPr id="10" name="Text Box 10">
            <a:extLst>
              <a:ext uri="{FF2B5EF4-FFF2-40B4-BE49-F238E27FC236}">
                <a16:creationId xmlns:a16="http://schemas.microsoft.com/office/drawing/2014/main" id="{48A84CCD-915D-9C62-AE67-3EAF6769BB0F}"/>
              </a:ext>
            </a:extLst>
          </p:cNvPr>
          <p:cNvSpPr txBox="1">
            <a:spLocks noChangeArrowheads="1"/>
          </p:cNvSpPr>
          <p:nvPr/>
        </p:nvSpPr>
        <p:spPr bwMode="auto">
          <a:xfrm>
            <a:off x="300206" y="5212167"/>
            <a:ext cx="3266758" cy="3806419"/>
          </a:xfrm>
          <a:prstGeom prst="rect">
            <a:avLst/>
          </a:prstGeom>
          <a:solidFill>
            <a:sysClr val="window" lastClr="FFFFFF"/>
          </a:solidFill>
          <a:ln w="57150">
            <a:solidFill>
              <a:sysClr val="windowText" lastClr="000000"/>
            </a:solidFill>
          </a:ln>
        </p:spPr>
        <p:txBody>
          <a:bodyPr rot="0" vert="horz" wrap="square" lIns="91440" tIns="45720" rIns="91440" bIns="45720" anchor="t" anchorCtr="0" upright="1">
            <a:noAutofit/>
          </a:bodyPr>
          <a:lstStyle/>
          <a:p>
            <a:pPr algn="ctr"/>
            <a:r>
              <a:rPr lang="es-ES" sz="1400" dirty="0"/>
              <a:t>¡Gracias a </a:t>
            </a:r>
            <a:r>
              <a:rPr lang="es-ES" sz="1400" dirty="0" err="1"/>
              <a:t>Farrell’s</a:t>
            </a:r>
            <a:r>
              <a:rPr lang="es-ES" sz="1400" dirty="0"/>
              <a:t> </a:t>
            </a:r>
            <a:r>
              <a:rPr lang="es-ES" sz="1400" dirty="0" err="1"/>
              <a:t>Frames</a:t>
            </a:r>
            <a:r>
              <a:rPr lang="es-ES" sz="1400" dirty="0"/>
              <a:t> and </a:t>
            </a:r>
            <a:r>
              <a:rPr lang="es-ES" sz="1400" dirty="0" err="1"/>
              <a:t>Design</a:t>
            </a:r>
            <a:r>
              <a:rPr lang="es-ES" sz="1400" dirty="0"/>
              <a:t> en Rome! Donaron nuestro nuevo letrero "Excelencia Diaria, al Estilo </a:t>
            </a:r>
            <a:r>
              <a:rPr lang="es-ES" sz="1400" dirty="0" err="1"/>
              <a:t>Wildcat</a:t>
            </a:r>
            <a:r>
              <a:rPr lang="es-ES" sz="1400" dirty="0"/>
              <a:t>" en el vestíbulo. ¡Qué gran recordatorio al entrar al edificio cada día!</a:t>
            </a:r>
            <a:endParaRPr lang="en-US" sz="1400" dirty="0"/>
          </a:p>
          <a:p>
            <a:pPr algn="ctr"/>
            <a:endParaRPr lang="en-US" sz="1400" dirty="0"/>
          </a:p>
          <a:p>
            <a:pPr algn="ctr"/>
            <a:endParaRPr lang="en-US" sz="1400" dirty="0"/>
          </a:p>
          <a:p>
            <a:pPr algn="ctr"/>
            <a:endParaRPr lang="en-US" sz="1400" dirty="0"/>
          </a:p>
          <a:p>
            <a:pPr algn="ctr"/>
            <a:endParaRPr lang="en-US" sz="1400" dirty="0"/>
          </a:p>
          <a:p>
            <a:pPr algn="ctr"/>
            <a:endParaRPr lang="en-US" sz="1400" dirty="0"/>
          </a:p>
          <a:p>
            <a:pPr algn="ctr"/>
            <a:endParaRPr lang="en-US" sz="1400" dirty="0"/>
          </a:p>
          <a:p>
            <a:pPr algn="ctr"/>
            <a:r>
              <a:rPr lang="es-ES" sz="1400" dirty="0"/>
              <a:t>Gracias a la Iglesia Bautista ATCO por proporcionar galletas para el desayuno de nuestro personal.</a:t>
            </a:r>
            <a:br>
              <a:rPr lang="en-US" sz="1100" dirty="0"/>
            </a:br>
            <a:br>
              <a:rPr lang="en-US" sz="1100" dirty="0"/>
            </a:br>
            <a:endParaRPr lang="en-US" sz="1400" kern="0" dirty="0">
              <a:solidFill>
                <a:prstClr val="black"/>
              </a:solidFill>
              <a:latin typeface="Trebuchet MS" panose="020B0603020202020204" pitchFamily="34" charset="0"/>
              <a:ea typeface="Times New Roman"/>
            </a:endParaRPr>
          </a:p>
          <a:p>
            <a:pPr algn="ctr" defTabSz="914400">
              <a:defRPr/>
            </a:pPr>
            <a:endParaRPr lang="en-US" sz="1400" kern="0" dirty="0">
              <a:solidFill>
                <a:prstClr val="black"/>
              </a:solidFill>
              <a:latin typeface="Trebuchet MS" panose="020B0603020202020204" pitchFamily="34" charset="0"/>
              <a:ea typeface="Times New Roman"/>
            </a:endParaRPr>
          </a:p>
          <a:p>
            <a:pPr algn="ctr" defTabSz="914400">
              <a:defRPr/>
            </a:pPr>
            <a:endParaRPr lang="en-US" sz="1400" kern="0" dirty="0">
              <a:solidFill>
                <a:prstClr val="black"/>
              </a:solidFill>
              <a:latin typeface="Trebuchet MS" panose="020B0603020202020204" pitchFamily="34" charset="0"/>
              <a:ea typeface="Times New Roman"/>
            </a:endParaRPr>
          </a:p>
          <a:p>
            <a:pPr algn="ctr" defTabSz="914400">
              <a:defRPr/>
            </a:pPr>
            <a:endParaRPr lang="en-US" sz="1400" kern="0" dirty="0">
              <a:solidFill>
                <a:prstClr val="black"/>
              </a:solidFill>
              <a:latin typeface="Trebuchet MS" panose="020B0603020202020204" pitchFamily="34" charset="0"/>
              <a:ea typeface="Times New Roman"/>
            </a:endParaRPr>
          </a:p>
          <a:p>
            <a:pPr algn="ctr" defTabSz="914400">
              <a:defRPr/>
            </a:pPr>
            <a:endParaRPr lang="en-US" sz="1400" kern="0" dirty="0">
              <a:solidFill>
                <a:prstClr val="black"/>
              </a:solidFill>
              <a:latin typeface="Trebuchet MS" panose="020B0603020202020204" pitchFamily="34" charset="0"/>
              <a:ea typeface="Times New Roman"/>
            </a:endParaRPr>
          </a:p>
          <a:p>
            <a:pPr marL="0" marR="0" lvl="0" indent="0" algn="ctr" defTabSz="914400" eaLnBrk="1" fontAlgn="auto" latinLnBrk="0" hangingPunct="1">
              <a:lnSpc>
                <a:spcPct val="100000"/>
              </a:lnSpc>
              <a:spcBef>
                <a:spcPts val="0"/>
              </a:spcBef>
              <a:spcAft>
                <a:spcPts val="0"/>
              </a:spcAft>
              <a:buClrTx/>
              <a:buSzTx/>
              <a:buFontTx/>
              <a:buNone/>
              <a:tabLst/>
              <a:defRPr/>
            </a:pPr>
            <a:endParaRPr lang="en-US" sz="1400" kern="0" dirty="0">
              <a:solidFill>
                <a:prstClr val="black"/>
              </a:solidFill>
              <a:latin typeface="Trebuchet MS" panose="020B0603020202020204" pitchFamily="34" charset="0"/>
              <a:ea typeface="Times New Roman"/>
            </a:endParaRPr>
          </a:p>
          <a:p>
            <a:pPr marL="0" marR="0" lvl="0" indent="0" algn="ctr" defTabSz="914400" eaLnBrk="1" fontAlgn="auto" latinLnBrk="0" hangingPunct="1">
              <a:lnSpc>
                <a:spcPct val="100000"/>
              </a:lnSpc>
              <a:spcBef>
                <a:spcPts val="0"/>
              </a:spcBef>
              <a:spcAft>
                <a:spcPts val="0"/>
              </a:spcAft>
              <a:buClrTx/>
              <a:buSzTx/>
              <a:buFontTx/>
              <a:buNone/>
              <a:tabLst/>
              <a:defRPr/>
            </a:pPr>
            <a:endParaRPr lang="en-US" sz="1400" kern="0" dirty="0">
              <a:solidFill>
                <a:prstClr val="black"/>
              </a:solidFill>
              <a:latin typeface="Trebuchet MS" panose="020B0603020202020204" pitchFamily="34" charset="0"/>
              <a:ea typeface="Times New Roman"/>
            </a:endParaRPr>
          </a:p>
          <a:p>
            <a:pPr marL="0" marR="0" lvl="0" indent="0" algn="ctr" defTabSz="914400" eaLnBrk="1" fontAlgn="auto" latinLnBrk="0" hangingPunct="1">
              <a:lnSpc>
                <a:spcPct val="100000"/>
              </a:lnSpc>
              <a:spcBef>
                <a:spcPts val="0"/>
              </a:spcBef>
              <a:spcAft>
                <a:spcPts val="0"/>
              </a:spcAft>
              <a:buClrTx/>
              <a:buSzTx/>
              <a:buFontTx/>
              <a:buNone/>
              <a:tabLst/>
              <a:defRPr/>
            </a:pPr>
            <a:endParaRPr lang="en-US" sz="1400" kern="0" dirty="0">
              <a:solidFill>
                <a:prstClr val="black"/>
              </a:solidFill>
              <a:latin typeface="Trebuchet MS" panose="020B0603020202020204" pitchFamily="34" charset="0"/>
              <a:ea typeface="Times New Roman"/>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prstClr val="black"/>
              </a:solidFill>
              <a:effectLst/>
              <a:uLnTx/>
              <a:uFillTx/>
              <a:latin typeface="Trebuchet MS" panose="020B0603020202020204" pitchFamily="34" charset="0"/>
              <a:ea typeface="Times New Roman"/>
            </a:endParaRPr>
          </a:p>
        </p:txBody>
      </p:sp>
      <p:sp>
        <p:nvSpPr>
          <p:cNvPr id="16" name="Text Box 2">
            <a:extLst>
              <a:ext uri="{FF2B5EF4-FFF2-40B4-BE49-F238E27FC236}">
                <a16:creationId xmlns:a16="http://schemas.microsoft.com/office/drawing/2014/main" id="{DF2E9AB7-5EF6-1407-7580-7722061780B4}"/>
              </a:ext>
            </a:extLst>
          </p:cNvPr>
          <p:cNvSpPr txBox="1">
            <a:spLocks noChangeArrowheads="1"/>
          </p:cNvSpPr>
          <p:nvPr/>
        </p:nvSpPr>
        <p:spPr bwMode="auto">
          <a:xfrm>
            <a:off x="1058848" y="160647"/>
            <a:ext cx="1730217" cy="361033"/>
          </a:xfrm>
          <a:prstGeom prst="rect">
            <a:avLst/>
          </a:prstGeom>
          <a:solidFill>
            <a:schemeClr val="bg1"/>
          </a:solidFill>
          <a:ln w="57150">
            <a:solidFill>
              <a:schemeClr val="tx1"/>
            </a:solidFill>
          </a:ln>
        </p:spPr>
        <p:txBody>
          <a:bodyPr rot="0" vert="horz" wrap="square" lIns="91440" tIns="45720" rIns="91440" bIns="45720" anchor="t" anchorCtr="0" upright="1">
            <a:noAutofit/>
          </a:bodyPr>
          <a:lstStyle/>
          <a:p>
            <a:pPr marL="0" marR="0" algn="ctr">
              <a:spcBef>
                <a:spcPts val="0"/>
              </a:spcBef>
              <a:spcAft>
                <a:spcPts val="0"/>
              </a:spcAft>
            </a:pPr>
            <a:r>
              <a:rPr lang="en-US" sz="2000" b="1" dirty="0">
                <a:ln w="9525" cap="flat" cmpd="sng" algn="ctr">
                  <a:solidFill>
                    <a:srgbClr val="BFBFBF">
                      <a:alpha val="50000"/>
                    </a:srgbClr>
                  </a:solidFill>
                  <a:prstDash val="solid"/>
                  <a:round/>
                </a:ln>
                <a:solidFill>
                  <a:srgbClr val="000000"/>
                </a:solidFill>
                <a:effectLst>
                  <a:outerShdw dist="25400" dir="2700000" sx="0" sy="0">
                    <a:srgbClr val="000000">
                      <a:alpha val="50000"/>
                    </a:srgbClr>
                  </a:outerShdw>
                </a:effectLst>
                <a:latin typeface="Dreaming Outloud Pro" panose="03050502040302030504" pitchFamily="66" charset="0"/>
                <a:ea typeface="Times New Roman"/>
                <a:cs typeface="Dreaming Outloud Pro" panose="03050502040302030504" pitchFamily="66" charset="0"/>
              </a:rPr>
              <a:t>Wildcat Wins!</a:t>
            </a:r>
          </a:p>
        </p:txBody>
      </p:sp>
      <p:sp>
        <p:nvSpPr>
          <p:cNvPr id="17" name="Text Box 10">
            <a:extLst>
              <a:ext uri="{FF2B5EF4-FFF2-40B4-BE49-F238E27FC236}">
                <a16:creationId xmlns:a16="http://schemas.microsoft.com/office/drawing/2014/main" id="{9729161F-EB3A-3960-BEC3-142A60CD0676}"/>
              </a:ext>
            </a:extLst>
          </p:cNvPr>
          <p:cNvSpPr txBox="1">
            <a:spLocks noChangeArrowheads="1"/>
          </p:cNvSpPr>
          <p:nvPr/>
        </p:nvSpPr>
        <p:spPr bwMode="auto">
          <a:xfrm>
            <a:off x="300206" y="603906"/>
            <a:ext cx="3266758" cy="3363160"/>
          </a:xfrm>
          <a:prstGeom prst="rect">
            <a:avLst/>
          </a:prstGeom>
          <a:solidFill>
            <a:sysClr val="window" lastClr="FFFFFF"/>
          </a:solidFill>
          <a:ln w="57150">
            <a:solidFill>
              <a:sysClr val="windowText" lastClr="000000"/>
            </a:solidFill>
          </a:ln>
        </p:spPr>
        <p:txBody>
          <a:bodyPr rot="0" vert="horz" wrap="square" lIns="91440" tIns="45720" rIns="91440" bIns="45720" anchor="t" anchorCtr="0" upright="1">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en-US" sz="1400" kern="0" dirty="0">
              <a:solidFill>
                <a:prstClr val="black"/>
              </a:solidFill>
              <a:latin typeface="Trebuchet MS" panose="020B0603020202020204" pitchFamily="34" charset="0"/>
              <a:ea typeface="Times New Roman"/>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prstClr val="black"/>
              </a:solidFill>
              <a:effectLst/>
              <a:uLnTx/>
              <a:uFillTx/>
              <a:latin typeface="Trebuchet MS" panose="020B0603020202020204" pitchFamily="34" charset="0"/>
              <a:ea typeface="Times New Roman"/>
            </a:endParaRPr>
          </a:p>
        </p:txBody>
      </p:sp>
      <p:pic>
        <p:nvPicPr>
          <p:cNvPr id="18" name="Picture 4" descr="Clip Art Dog Paw - Cliparts.co">
            <a:extLst>
              <a:ext uri="{FF2B5EF4-FFF2-40B4-BE49-F238E27FC236}">
                <a16:creationId xmlns:a16="http://schemas.microsoft.com/office/drawing/2014/main" id="{7DDA8503-C937-5C72-C484-9FA0AC2516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189918">
            <a:off x="3280288" y="278416"/>
            <a:ext cx="573354" cy="562736"/>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4" descr="Clip Art Dog Paw - Cliparts.co">
            <a:extLst>
              <a:ext uri="{FF2B5EF4-FFF2-40B4-BE49-F238E27FC236}">
                <a16:creationId xmlns:a16="http://schemas.microsoft.com/office/drawing/2014/main" id="{BFAC9509-0AF8-5E18-E69B-A57DD6099A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379470">
            <a:off x="13529" y="341184"/>
            <a:ext cx="573354" cy="562736"/>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Clip Art Dog Paw - Cliparts.co">
            <a:extLst>
              <a:ext uri="{FF2B5EF4-FFF2-40B4-BE49-F238E27FC236}">
                <a16:creationId xmlns:a16="http://schemas.microsoft.com/office/drawing/2014/main" id="{D07626FD-A5A6-AA31-AEAC-4D2753FB1D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066757">
            <a:off x="13529" y="3640247"/>
            <a:ext cx="573354" cy="562736"/>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descr="Clip Art Dog Paw - Cliparts.co">
            <a:extLst>
              <a:ext uri="{FF2B5EF4-FFF2-40B4-BE49-F238E27FC236}">
                <a16:creationId xmlns:a16="http://schemas.microsoft.com/office/drawing/2014/main" id="{6979E855-A4C9-A6F7-ABD0-CE67312DDA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189918">
            <a:off x="3379848" y="3606621"/>
            <a:ext cx="573354" cy="562736"/>
          </a:xfrm>
          <a:prstGeom prst="rect">
            <a:avLst/>
          </a:prstGeom>
          <a:noFill/>
          <a:extLst>
            <a:ext uri="{909E8E84-426E-40DD-AFC4-6F175D3DCCD1}">
              <a14:hiddenFill xmlns:a14="http://schemas.microsoft.com/office/drawing/2010/main">
                <a:solidFill>
                  <a:srgbClr val="FFFFFF"/>
                </a:solidFill>
              </a14:hiddenFill>
            </a:ext>
          </a:extLst>
        </p:spPr>
      </p:pic>
      <p:sp>
        <p:nvSpPr>
          <p:cNvPr id="22" name="Text Box 6">
            <a:extLst>
              <a:ext uri="{FF2B5EF4-FFF2-40B4-BE49-F238E27FC236}">
                <a16:creationId xmlns:a16="http://schemas.microsoft.com/office/drawing/2014/main" id="{98A7B0B6-4AEE-D5A0-425F-32DA73CAE62D}"/>
              </a:ext>
            </a:extLst>
          </p:cNvPr>
          <p:cNvSpPr txBox="1">
            <a:spLocks noChangeArrowheads="1"/>
          </p:cNvSpPr>
          <p:nvPr/>
        </p:nvSpPr>
        <p:spPr bwMode="auto">
          <a:xfrm>
            <a:off x="4111306" y="160647"/>
            <a:ext cx="2470552" cy="4843153"/>
          </a:xfrm>
          <a:prstGeom prst="rect">
            <a:avLst/>
          </a:prstGeom>
          <a:solidFill>
            <a:schemeClr val="bg1"/>
          </a:solidFill>
          <a:ln w="57150">
            <a:solidFill>
              <a:schemeClr val="tx1"/>
            </a:solidFill>
          </a:ln>
        </p:spPr>
        <p:txBody>
          <a:bodyPr rot="0" vert="horz" wrap="square" lIns="91440" tIns="45720" rIns="91440" bIns="45720" anchor="t" anchorCtr="0" upright="1">
            <a:noAutofit/>
          </a:bodyPr>
          <a:lstStyle/>
          <a:p>
            <a:pPr marL="0" marR="0" algn="ctr">
              <a:lnSpc>
                <a:spcPct val="115000"/>
              </a:lnSpc>
              <a:spcBef>
                <a:spcPts val="0"/>
              </a:spcBef>
              <a:spcAft>
                <a:spcPts val="0"/>
              </a:spcAft>
            </a:pPr>
            <a:r>
              <a:rPr lang="en-US" sz="1600" u="sng" dirty="0">
                <a:solidFill>
                  <a:srgbClr val="000000"/>
                </a:solidFill>
                <a:effectLst/>
                <a:latin typeface="Congenial Black" panose="02000503040000020004" pitchFamily="2" charset="0"/>
                <a:ea typeface="Calibri" panose="020F0502020204030204" pitchFamily="34" charset="0"/>
                <a:cs typeface="Poppins" panose="00000500000000000000" pitchFamily="2" charset="0"/>
              </a:rPr>
              <a:t>Teacher Feature</a:t>
            </a:r>
          </a:p>
          <a:p>
            <a:pPr marL="0" marR="0" algn="ctr">
              <a:lnSpc>
                <a:spcPct val="115000"/>
              </a:lnSpc>
              <a:spcBef>
                <a:spcPts val="0"/>
              </a:spcBef>
              <a:spcAft>
                <a:spcPts val="0"/>
              </a:spcAft>
            </a:pPr>
            <a:r>
              <a:rPr lang="en-US" b="1" dirty="0">
                <a:latin typeface="Arial" panose="020B0604020202020204" pitchFamily="34" charset="0"/>
              </a:rPr>
              <a:t>Ashley May</a:t>
            </a:r>
          </a:p>
          <a:p>
            <a:pPr marL="0" marR="0" algn="ctr">
              <a:lnSpc>
                <a:spcPct val="115000"/>
              </a:lnSpc>
              <a:spcBef>
                <a:spcPts val="0"/>
              </a:spcBef>
              <a:spcAft>
                <a:spcPts val="0"/>
              </a:spcAft>
            </a:pPr>
            <a:r>
              <a:rPr lang="en-US" dirty="0">
                <a:latin typeface="Arial" panose="020B0604020202020204" pitchFamily="34" charset="0"/>
              </a:rPr>
              <a:t>4</a:t>
            </a:r>
            <a:r>
              <a:rPr lang="en-US" baseline="30000" dirty="0">
                <a:latin typeface="Arial" panose="020B0604020202020204" pitchFamily="34" charset="0"/>
              </a:rPr>
              <a:t>th </a:t>
            </a:r>
            <a:r>
              <a:rPr lang="en-US" dirty="0">
                <a:latin typeface="Arial" panose="020B0604020202020204" pitchFamily="34" charset="0"/>
              </a:rPr>
              <a:t>Grado</a:t>
            </a:r>
          </a:p>
          <a:p>
            <a:pPr algn="ctr">
              <a:lnSpc>
                <a:spcPct val="115000"/>
              </a:lnSpc>
            </a:pPr>
            <a:endParaRPr lang="en-US" sz="1400" dirty="0">
              <a:latin typeface="Arial" panose="020B0604020202020204" pitchFamily="34" charset="0"/>
            </a:endParaRPr>
          </a:p>
          <a:p>
            <a:pPr algn="ctr">
              <a:lnSpc>
                <a:spcPct val="115000"/>
              </a:lnSpc>
            </a:pPr>
            <a:endParaRPr lang="en-US" sz="1400" dirty="0">
              <a:latin typeface="Arial" panose="020B0604020202020204" pitchFamily="34" charset="0"/>
            </a:endParaRPr>
          </a:p>
          <a:p>
            <a:pPr algn="ctr">
              <a:lnSpc>
                <a:spcPct val="115000"/>
              </a:lnSpc>
            </a:pPr>
            <a:endParaRPr lang="en-US" sz="1400" dirty="0">
              <a:latin typeface="Arial" panose="020B0604020202020204" pitchFamily="34" charset="0"/>
            </a:endParaRPr>
          </a:p>
          <a:p>
            <a:pPr algn="ctr">
              <a:lnSpc>
                <a:spcPct val="115000"/>
              </a:lnSpc>
            </a:pPr>
            <a:endParaRPr lang="en-US" sz="1400" dirty="0">
              <a:latin typeface="Arial" panose="020B0604020202020204" pitchFamily="34" charset="0"/>
            </a:endParaRPr>
          </a:p>
          <a:p>
            <a:pPr algn="ctr">
              <a:lnSpc>
                <a:spcPct val="115000"/>
              </a:lnSpc>
            </a:pPr>
            <a:endParaRPr lang="en-US" sz="1400" dirty="0">
              <a:latin typeface="Arial" panose="020B0604020202020204" pitchFamily="34" charset="0"/>
            </a:endParaRPr>
          </a:p>
          <a:p>
            <a:pPr algn="ctr">
              <a:lnSpc>
                <a:spcPct val="115000"/>
              </a:lnSpc>
            </a:pPr>
            <a:r>
              <a:rPr lang="en-US" sz="1200" b="1" dirty="0" err="1">
                <a:latin typeface="Arial" panose="020B0604020202020204" pitchFamily="34" charset="0"/>
              </a:rPr>
              <a:t>Años</a:t>
            </a:r>
            <a:r>
              <a:rPr lang="en-US" sz="1200" b="1" dirty="0">
                <a:latin typeface="Arial" panose="020B0604020202020204" pitchFamily="34" charset="0"/>
              </a:rPr>
              <a:t> de </a:t>
            </a:r>
            <a:r>
              <a:rPr lang="en-US" sz="1200" b="1" dirty="0" err="1">
                <a:latin typeface="Arial" panose="020B0604020202020204" pitchFamily="34" charset="0"/>
              </a:rPr>
              <a:t>docencia</a:t>
            </a:r>
            <a:r>
              <a:rPr lang="en-US" sz="1200" b="1" dirty="0">
                <a:latin typeface="Arial" panose="020B0604020202020204" pitchFamily="34" charset="0"/>
              </a:rPr>
              <a:t> </a:t>
            </a:r>
            <a:r>
              <a:rPr lang="en-US" sz="1200" dirty="0">
                <a:latin typeface="Arial" panose="020B0604020202020204" pitchFamily="34" charset="0"/>
              </a:rPr>
              <a:t>: 8 </a:t>
            </a:r>
            <a:r>
              <a:rPr lang="en-US" sz="1200" dirty="0" err="1">
                <a:latin typeface="Arial" panose="020B0604020202020204" pitchFamily="34" charset="0"/>
              </a:rPr>
              <a:t>años</a:t>
            </a:r>
            <a:endParaRPr lang="en-US" sz="1200" dirty="0">
              <a:latin typeface="Arial" panose="020B0604020202020204" pitchFamily="34" charset="0"/>
            </a:endParaRPr>
          </a:p>
          <a:p>
            <a:pPr algn="ctr">
              <a:lnSpc>
                <a:spcPct val="115000"/>
              </a:lnSpc>
            </a:pPr>
            <a:endParaRPr lang="en-US" sz="1200" dirty="0">
              <a:latin typeface="Arial" panose="020B0604020202020204" pitchFamily="34" charset="0"/>
            </a:endParaRPr>
          </a:p>
          <a:p>
            <a:pPr algn="ctr">
              <a:lnSpc>
                <a:spcPct val="115000"/>
              </a:lnSpc>
            </a:pPr>
            <a:r>
              <a:rPr lang="en-US" sz="1200" b="1" dirty="0" err="1">
                <a:latin typeface="Arial" panose="020B0604020202020204" pitchFamily="34" charset="0"/>
              </a:rPr>
              <a:t>Pasatiempo</a:t>
            </a:r>
            <a:r>
              <a:rPr lang="en-US" sz="1200" b="1" dirty="0">
                <a:latin typeface="Arial" panose="020B0604020202020204" pitchFamily="34" charset="0"/>
              </a:rPr>
              <a:t> </a:t>
            </a:r>
            <a:r>
              <a:rPr lang="en-US" sz="1200" b="1" dirty="0" err="1">
                <a:latin typeface="Arial" panose="020B0604020202020204" pitchFamily="34" charset="0"/>
              </a:rPr>
              <a:t>favorito</a:t>
            </a:r>
            <a:r>
              <a:rPr lang="en-US" sz="1200" dirty="0">
                <a:latin typeface="Arial" panose="020B0604020202020204" pitchFamily="34" charset="0"/>
              </a:rPr>
              <a:t>: </a:t>
            </a:r>
            <a:r>
              <a:rPr lang="es-ES" sz="1200" dirty="0">
                <a:latin typeface="Arial" panose="020B0604020202020204" pitchFamily="34" charset="0"/>
              </a:rPr>
              <a:t>Salir con mi hija, Memphis. ¡Es divertidísima, hagamos lo que hagamos!</a:t>
            </a:r>
          </a:p>
          <a:p>
            <a:pPr algn="ctr">
              <a:lnSpc>
                <a:spcPct val="115000"/>
              </a:lnSpc>
            </a:pPr>
            <a:endParaRPr lang="en-US" sz="1200" dirty="0">
              <a:latin typeface="Arial" panose="020B0604020202020204" pitchFamily="34" charset="0"/>
            </a:endParaRPr>
          </a:p>
          <a:p>
            <a:pPr algn="ctr">
              <a:lnSpc>
                <a:spcPct val="115000"/>
              </a:lnSpc>
            </a:pPr>
            <a:r>
              <a:rPr lang="es-ES" sz="1200" b="1" dirty="0">
                <a:latin typeface="Arial" panose="020B0604020202020204" pitchFamily="34" charset="0"/>
              </a:rPr>
              <a:t>Materia favorita cuando estaba en la escuela primaria</a:t>
            </a:r>
            <a:r>
              <a:rPr lang="en-US" sz="1200" dirty="0">
                <a:latin typeface="Arial" panose="020B0604020202020204" pitchFamily="34" charset="0"/>
              </a:rPr>
              <a:t>: Lectura</a:t>
            </a:r>
          </a:p>
          <a:p>
            <a:pPr algn="ctr">
              <a:lnSpc>
                <a:spcPct val="115000"/>
              </a:lnSpc>
            </a:pPr>
            <a:endParaRPr lang="en-US" sz="1200" dirty="0">
              <a:latin typeface="Arial" panose="020B0604020202020204" pitchFamily="34" charset="0"/>
            </a:endParaRPr>
          </a:p>
          <a:p>
            <a:pPr algn="ctr">
              <a:lnSpc>
                <a:spcPct val="115000"/>
              </a:lnSpc>
            </a:pPr>
            <a:r>
              <a:rPr lang="en-US" sz="1200" b="1" dirty="0">
                <a:latin typeface="Arial" panose="020B0604020202020204" pitchFamily="34" charset="0"/>
              </a:rPr>
              <a:t>Dato curioso</a:t>
            </a:r>
            <a:r>
              <a:rPr lang="en-US" sz="1200" dirty="0">
                <a:latin typeface="Arial" panose="020B0604020202020204" pitchFamily="34" charset="0"/>
              </a:rPr>
              <a:t>: </a:t>
            </a:r>
            <a:r>
              <a:rPr lang="es-ES" sz="1200" dirty="0">
                <a:latin typeface="Arial" panose="020B0604020202020204" pitchFamily="34" charset="0"/>
              </a:rPr>
              <a:t>Nací el 2/25 a las 2:25pm</a:t>
            </a:r>
            <a:r>
              <a:rPr lang="en-US" sz="1200" dirty="0">
                <a:latin typeface="Arial" panose="020B0604020202020204" pitchFamily="34" charset="0"/>
              </a:rPr>
              <a:t>! </a:t>
            </a:r>
            <a:r>
              <a:rPr lang="en-US" sz="1200" dirty="0">
                <a:latin typeface="Arial" panose="020B0604020202020204" pitchFamily="34" charset="0"/>
                <a:sym typeface="Wingdings" panose="05000000000000000000" pitchFamily="2" charset="2"/>
              </a:rPr>
              <a:t></a:t>
            </a: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a:p>
            <a:pPr algn="ctr"/>
            <a:endParaRPr lang="en-US" sz="1200" dirty="0">
              <a:solidFill>
                <a:srgbClr val="000000"/>
              </a:solidFill>
              <a:latin typeface="Rockwell"/>
              <a:ea typeface="Times New Roman"/>
            </a:endParaRPr>
          </a:p>
        </p:txBody>
      </p:sp>
      <p:sp>
        <p:nvSpPr>
          <p:cNvPr id="23" name="Text Box 6">
            <a:extLst>
              <a:ext uri="{FF2B5EF4-FFF2-40B4-BE49-F238E27FC236}">
                <a16:creationId xmlns:a16="http://schemas.microsoft.com/office/drawing/2014/main" id="{FF26C1A2-8156-84FD-0155-97AE47E07521}"/>
              </a:ext>
            </a:extLst>
          </p:cNvPr>
          <p:cNvSpPr txBox="1">
            <a:spLocks noChangeArrowheads="1"/>
          </p:cNvSpPr>
          <p:nvPr/>
        </p:nvSpPr>
        <p:spPr bwMode="auto">
          <a:xfrm>
            <a:off x="3799881" y="5212714"/>
            <a:ext cx="2915333" cy="3743850"/>
          </a:xfrm>
          <a:prstGeom prst="rect">
            <a:avLst/>
          </a:prstGeom>
          <a:solidFill>
            <a:schemeClr val="bg1"/>
          </a:solidFill>
          <a:ln w="57150">
            <a:solidFill>
              <a:schemeClr val="tx1"/>
            </a:solidFill>
          </a:ln>
        </p:spPr>
        <p:txBody>
          <a:bodyPr rot="0" vert="horz" wrap="square" lIns="91440" tIns="45720" rIns="91440" bIns="45720" anchor="t" anchorCtr="0" upright="1">
            <a:noAutofit/>
          </a:bodyPr>
          <a:lstStyle/>
          <a:p>
            <a:endParaRPr lang="en-US" sz="1400" dirty="0">
              <a:solidFill>
                <a:srgbClr val="000000"/>
              </a:solidFill>
              <a:latin typeface="Comic Sans MS"/>
              <a:ea typeface="Times New Roman"/>
            </a:endParaRPr>
          </a:p>
          <a:p>
            <a:endParaRPr lang="en-US" sz="1200" dirty="0">
              <a:solidFill>
                <a:srgbClr val="000000"/>
              </a:solidFill>
              <a:latin typeface="Comic Sans MS"/>
              <a:ea typeface="Times New Roman"/>
            </a:endParaRPr>
          </a:p>
          <a:p>
            <a:endParaRPr lang="en-US" sz="1400" dirty="0">
              <a:solidFill>
                <a:srgbClr val="000000"/>
              </a:solidFill>
              <a:latin typeface="Comic Sans MS"/>
              <a:ea typeface="Times New Roman"/>
            </a:endParaRPr>
          </a:p>
          <a:p>
            <a:endParaRPr lang="en-US" sz="1400" dirty="0">
              <a:solidFill>
                <a:srgbClr val="000000"/>
              </a:solidFill>
              <a:latin typeface="Comic Sans MS"/>
              <a:ea typeface="Times New Roman"/>
            </a:endParaRPr>
          </a:p>
          <a:p>
            <a:endParaRPr lang="en-US" b="1" dirty="0">
              <a:solidFill>
                <a:srgbClr val="000000"/>
              </a:solidFill>
              <a:latin typeface="Century Gothic"/>
              <a:ea typeface="Times New Roman"/>
            </a:endParaRPr>
          </a:p>
          <a:p>
            <a:endParaRPr lang="en-US" b="1" dirty="0">
              <a:solidFill>
                <a:srgbClr val="000000"/>
              </a:solidFill>
              <a:latin typeface="Century Gothic"/>
              <a:ea typeface="Times New Roman"/>
            </a:endParaRPr>
          </a:p>
          <a:p>
            <a:pPr marL="0" marR="0">
              <a:spcBef>
                <a:spcPts val="0"/>
              </a:spcBef>
              <a:spcAft>
                <a:spcPts val="0"/>
              </a:spcAft>
            </a:pPr>
            <a:endParaRPr lang="en-US" sz="1200" dirty="0">
              <a:effectLst/>
              <a:latin typeface="Times New Roman"/>
              <a:ea typeface="Times New Roman"/>
            </a:endParaRPr>
          </a:p>
          <a:p>
            <a:pPr marL="0" marR="0">
              <a:spcBef>
                <a:spcPts val="0"/>
              </a:spcBef>
              <a:spcAft>
                <a:spcPts val="0"/>
              </a:spcAft>
            </a:pPr>
            <a:r>
              <a:rPr lang="en-US" sz="1200" dirty="0">
                <a:solidFill>
                  <a:srgbClr val="000000"/>
                </a:solidFill>
                <a:effectLst/>
                <a:latin typeface="Rockwell"/>
                <a:ea typeface="Times New Roman"/>
              </a:rPr>
              <a:t> </a:t>
            </a:r>
            <a:endParaRPr lang="en-US" sz="1200" dirty="0">
              <a:effectLst/>
              <a:latin typeface="Times New Roman"/>
              <a:ea typeface="Times New Roman"/>
            </a:endParaRPr>
          </a:p>
          <a:p>
            <a:pPr marL="0" marR="0">
              <a:spcBef>
                <a:spcPts val="0"/>
              </a:spcBef>
              <a:spcAft>
                <a:spcPts val="0"/>
              </a:spcAft>
            </a:pPr>
            <a:r>
              <a:rPr lang="en-US" sz="1200" dirty="0">
                <a:effectLst/>
                <a:latin typeface="Times New Roman"/>
                <a:ea typeface="Times New Roman"/>
              </a:rPr>
              <a:t> </a:t>
            </a:r>
          </a:p>
        </p:txBody>
      </p:sp>
      <p:sp>
        <p:nvSpPr>
          <p:cNvPr id="24" name="TextBox 23">
            <a:extLst>
              <a:ext uri="{FF2B5EF4-FFF2-40B4-BE49-F238E27FC236}">
                <a16:creationId xmlns:a16="http://schemas.microsoft.com/office/drawing/2014/main" id="{400B30A0-76B5-D8DA-9F7B-E08C31D15D5F}"/>
              </a:ext>
            </a:extLst>
          </p:cNvPr>
          <p:cNvSpPr txBox="1"/>
          <p:nvPr/>
        </p:nvSpPr>
        <p:spPr>
          <a:xfrm>
            <a:off x="3874676" y="5278325"/>
            <a:ext cx="2820782" cy="369332"/>
          </a:xfrm>
          <a:prstGeom prst="rect">
            <a:avLst/>
          </a:prstGeom>
          <a:noFill/>
        </p:spPr>
        <p:txBody>
          <a:bodyPr wrap="square" rtlCol="0">
            <a:spAutoFit/>
          </a:bodyPr>
          <a:lstStyle/>
          <a:p>
            <a:pPr algn="ctr"/>
            <a:r>
              <a:rPr lang="en-US" b="1" u="sng" dirty="0" err="1">
                <a:latin typeface="Daytona Condensed" panose="020B0506030503040204" pitchFamily="34" charset="0"/>
              </a:rPr>
              <a:t>Pregunta</a:t>
            </a:r>
            <a:r>
              <a:rPr lang="en-US" b="1" u="sng" dirty="0">
                <a:latin typeface="Daytona Condensed" panose="020B0506030503040204" pitchFamily="34" charset="0"/>
              </a:rPr>
              <a:t> del </a:t>
            </a:r>
            <a:r>
              <a:rPr lang="en-US" b="1" u="sng" dirty="0" err="1">
                <a:latin typeface="Daytona Condensed" panose="020B0506030503040204" pitchFamily="34" charset="0"/>
              </a:rPr>
              <a:t>mes</a:t>
            </a:r>
            <a:endParaRPr lang="en-US" b="1" u="sng" dirty="0">
              <a:latin typeface="Daytona Condensed" panose="020B0506030503040204" pitchFamily="34" charset="0"/>
            </a:endParaRPr>
          </a:p>
        </p:txBody>
      </p:sp>
      <p:sp>
        <p:nvSpPr>
          <p:cNvPr id="25" name="TextBox 24">
            <a:extLst>
              <a:ext uri="{FF2B5EF4-FFF2-40B4-BE49-F238E27FC236}">
                <a16:creationId xmlns:a16="http://schemas.microsoft.com/office/drawing/2014/main" id="{77ADAAAD-739A-D7CD-468C-18CA6DED7794}"/>
              </a:ext>
            </a:extLst>
          </p:cNvPr>
          <p:cNvSpPr txBox="1"/>
          <p:nvPr/>
        </p:nvSpPr>
        <p:spPr>
          <a:xfrm>
            <a:off x="3847156" y="5638048"/>
            <a:ext cx="2820782" cy="2246769"/>
          </a:xfrm>
          <a:prstGeom prst="rect">
            <a:avLst/>
          </a:prstGeom>
          <a:noFill/>
        </p:spPr>
        <p:txBody>
          <a:bodyPr wrap="square" rtlCol="0">
            <a:spAutoFit/>
          </a:bodyPr>
          <a:lstStyle/>
          <a:p>
            <a:pPr algn="ctr"/>
            <a:r>
              <a:rPr lang="es-ES" sz="1400" b="1" dirty="0"/>
              <a:t>El mejor regalo para San Valentín: ¿Chocolate, gomitas o corazones de caramelo?</a:t>
            </a:r>
          </a:p>
          <a:p>
            <a:pPr algn="ctr"/>
            <a:endParaRPr lang="en-US" sz="1400" b="1" dirty="0"/>
          </a:p>
          <a:p>
            <a:pPr algn="ctr"/>
            <a:r>
              <a:rPr lang="en-US" sz="1400" b="1" dirty="0"/>
              <a:t>Chocolate: 120 </a:t>
            </a:r>
            <a:r>
              <a:rPr lang="en-US" sz="1400" b="1" dirty="0" err="1"/>
              <a:t>votos</a:t>
            </a:r>
            <a:endParaRPr lang="en-US" sz="1400" b="1" dirty="0"/>
          </a:p>
          <a:p>
            <a:pPr algn="ctr"/>
            <a:endParaRPr lang="en-US" sz="1400" b="1" dirty="0"/>
          </a:p>
          <a:p>
            <a:pPr algn="ctr"/>
            <a:r>
              <a:rPr lang="en-US" sz="1400" b="1" dirty="0" err="1"/>
              <a:t>Gomitas</a:t>
            </a:r>
            <a:r>
              <a:rPr lang="en-US" sz="1400" b="1" dirty="0"/>
              <a:t>: 78 </a:t>
            </a:r>
            <a:r>
              <a:rPr lang="en-US" sz="1400" b="1" dirty="0" err="1"/>
              <a:t>votos</a:t>
            </a:r>
            <a:endParaRPr lang="en-US" sz="1400" b="1" dirty="0"/>
          </a:p>
          <a:p>
            <a:pPr algn="ctr"/>
            <a:endParaRPr lang="en-US" sz="1400" b="1" dirty="0"/>
          </a:p>
          <a:p>
            <a:pPr algn="ctr"/>
            <a:r>
              <a:rPr lang="en-US" sz="1400" b="1" dirty="0" err="1"/>
              <a:t>Corazones</a:t>
            </a:r>
            <a:r>
              <a:rPr lang="en-US" sz="1400" b="1" dirty="0"/>
              <a:t> de </a:t>
            </a:r>
            <a:r>
              <a:rPr lang="en-US" sz="1400" b="1" dirty="0" err="1"/>
              <a:t>caramelo</a:t>
            </a:r>
            <a:r>
              <a:rPr lang="en-US" sz="1400" b="1" dirty="0"/>
              <a:t>: 51 </a:t>
            </a:r>
            <a:r>
              <a:rPr lang="en-US" sz="1400" b="1" dirty="0" err="1"/>
              <a:t>votos</a:t>
            </a:r>
            <a:endParaRPr lang="en-US" sz="1200" dirty="0"/>
          </a:p>
        </p:txBody>
      </p:sp>
      <p:sp>
        <p:nvSpPr>
          <p:cNvPr id="6" name="TextBox 5">
            <a:extLst>
              <a:ext uri="{FF2B5EF4-FFF2-40B4-BE49-F238E27FC236}">
                <a16:creationId xmlns:a16="http://schemas.microsoft.com/office/drawing/2014/main" id="{E2C9DEFB-28A3-66F2-56DD-E4E65C5DBFA7}"/>
              </a:ext>
            </a:extLst>
          </p:cNvPr>
          <p:cNvSpPr txBox="1"/>
          <p:nvPr/>
        </p:nvSpPr>
        <p:spPr>
          <a:xfrm>
            <a:off x="260940" y="766298"/>
            <a:ext cx="3266758" cy="2985433"/>
          </a:xfrm>
          <a:prstGeom prst="rect">
            <a:avLst/>
          </a:prstGeom>
          <a:noFill/>
        </p:spPr>
        <p:txBody>
          <a:bodyPr wrap="square">
            <a:spAutoFit/>
          </a:bodyPr>
          <a:lstStyle/>
          <a:p>
            <a:pPr algn="ctr"/>
            <a:r>
              <a:rPr lang="es-ES" sz="1400" b="1" dirty="0">
                <a:solidFill>
                  <a:srgbClr val="000000"/>
                </a:solidFill>
                <a:latin typeface="Dreaming Outloud Pro" panose="03050502040302030504" pitchFamily="66" charset="0"/>
                <a:cs typeface="Dreaming Outloud Pro" panose="03050502040302030504" pitchFamily="66" charset="0"/>
              </a:rPr>
              <a:t>¡Felicitaciones a nuestros ganadores del concurso Jóvenes Autores de Georgia!</a:t>
            </a:r>
          </a:p>
          <a:p>
            <a:pPr algn="ctr"/>
            <a:endParaRPr lang="es-ES" sz="1400" b="1" dirty="0">
              <a:solidFill>
                <a:srgbClr val="000000"/>
              </a:solidFill>
              <a:latin typeface="Dreaming Outloud Pro" panose="03050502040302030504" pitchFamily="66" charset="0"/>
              <a:cs typeface="Dreaming Outloud Pro" panose="03050502040302030504" pitchFamily="66" charset="0"/>
            </a:endParaRPr>
          </a:p>
          <a:p>
            <a:pPr algn="ctr"/>
            <a:r>
              <a:rPr lang="en-US" sz="1400" dirty="0">
                <a:solidFill>
                  <a:srgbClr val="000000"/>
                </a:solidFill>
                <a:latin typeface="Dreaming Outloud Pro" panose="03050502040302030504" pitchFamily="66" charset="0"/>
                <a:ea typeface="Times New Roman" panose="02020603050405020304" pitchFamily="18" charset="0"/>
                <a:cs typeface="Dreaming Outloud Pro" panose="03050502040302030504" pitchFamily="66" charset="0"/>
              </a:rPr>
              <a:t>K: Annabella Triola</a:t>
            </a:r>
          </a:p>
          <a:p>
            <a:pPr algn="ctr"/>
            <a:r>
              <a:rPr lang="en-US" sz="1400" b="1" dirty="0">
                <a:solidFill>
                  <a:srgbClr val="000000"/>
                </a:solidFill>
                <a:latin typeface="Dreaming Outloud Pro" panose="03050502040302030504" pitchFamily="66" charset="0"/>
                <a:cs typeface="Dreaming Outloud Pro" panose="03050502040302030504" pitchFamily="66" charset="0"/>
              </a:rPr>
              <a:t>1st: Lillian Williams</a:t>
            </a:r>
          </a:p>
          <a:p>
            <a:pPr algn="ctr"/>
            <a:r>
              <a:rPr lang="en-US" sz="1400" dirty="0">
                <a:solidFill>
                  <a:srgbClr val="000000"/>
                </a:solidFill>
                <a:latin typeface="Dreaming Outloud Pro" panose="03050502040302030504" pitchFamily="66" charset="0"/>
                <a:cs typeface="Dreaming Outloud Pro" panose="03050502040302030504" pitchFamily="66" charset="0"/>
              </a:rPr>
              <a:t>2</a:t>
            </a:r>
            <a:r>
              <a:rPr lang="en-US" sz="1400" baseline="30000" dirty="0">
                <a:solidFill>
                  <a:srgbClr val="000000"/>
                </a:solidFill>
                <a:latin typeface="Dreaming Outloud Pro" panose="03050502040302030504" pitchFamily="66" charset="0"/>
                <a:cs typeface="Dreaming Outloud Pro" panose="03050502040302030504" pitchFamily="66" charset="0"/>
              </a:rPr>
              <a:t>nd</a:t>
            </a:r>
            <a:r>
              <a:rPr lang="en-US" sz="1400" dirty="0">
                <a:solidFill>
                  <a:srgbClr val="000000"/>
                </a:solidFill>
                <a:latin typeface="Dreaming Outloud Pro" panose="03050502040302030504" pitchFamily="66" charset="0"/>
                <a:cs typeface="Dreaming Outloud Pro" panose="03050502040302030504" pitchFamily="66" charset="0"/>
              </a:rPr>
              <a:t>: Kayla </a:t>
            </a:r>
            <a:r>
              <a:rPr lang="en-US" sz="1400" dirty="0" err="1">
                <a:solidFill>
                  <a:srgbClr val="000000"/>
                </a:solidFill>
                <a:latin typeface="Dreaming Outloud Pro" panose="03050502040302030504" pitchFamily="66" charset="0"/>
                <a:cs typeface="Dreaming Outloud Pro" panose="03050502040302030504" pitchFamily="66" charset="0"/>
              </a:rPr>
              <a:t>Ng’anga</a:t>
            </a:r>
            <a:endParaRPr lang="en-US" sz="1400" dirty="0">
              <a:solidFill>
                <a:srgbClr val="000000"/>
              </a:solidFill>
              <a:latin typeface="Dreaming Outloud Pro" panose="03050502040302030504" pitchFamily="66" charset="0"/>
              <a:cs typeface="Dreaming Outloud Pro" panose="03050502040302030504" pitchFamily="66" charset="0"/>
            </a:endParaRPr>
          </a:p>
          <a:p>
            <a:pPr algn="ctr"/>
            <a:r>
              <a:rPr lang="en-US" sz="1400" dirty="0">
                <a:solidFill>
                  <a:srgbClr val="000000"/>
                </a:solidFill>
                <a:latin typeface="Dreaming Outloud Pro" panose="03050502040302030504" pitchFamily="66" charset="0"/>
                <a:cs typeface="Dreaming Outloud Pro" panose="03050502040302030504" pitchFamily="66" charset="0"/>
              </a:rPr>
              <a:t>3</a:t>
            </a:r>
            <a:r>
              <a:rPr lang="en-US" sz="1400" baseline="30000" dirty="0">
                <a:solidFill>
                  <a:srgbClr val="000000"/>
                </a:solidFill>
                <a:latin typeface="Dreaming Outloud Pro" panose="03050502040302030504" pitchFamily="66" charset="0"/>
                <a:cs typeface="Dreaming Outloud Pro" panose="03050502040302030504" pitchFamily="66" charset="0"/>
              </a:rPr>
              <a:t>rd</a:t>
            </a:r>
            <a:r>
              <a:rPr lang="en-US" sz="1400" dirty="0">
                <a:solidFill>
                  <a:srgbClr val="000000"/>
                </a:solidFill>
                <a:latin typeface="Dreaming Outloud Pro" panose="03050502040302030504" pitchFamily="66" charset="0"/>
                <a:cs typeface="Dreaming Outloud Pro" panose="03050502040302030504" pitchFamily="66" charset="0"/>
              </a:rPr>
              <a:t>: Ellie Hollifield</a:t>
            </a:r>
          </a:p>
          <a:p>
            <a:pPr algn="ctr"/>
            <a:r>
              <a:rPr lang="en-US" sz="1400" b="1" dirty="0">
                <a:solidFill>
                  <a:srgbClr val="000000"/>
                </a:solidFill>
                <a:latin typeface="Dreaming Outloud Pro" panose="03050502040302030504" pitchFamily="66" charset="0"/>
                <a:cs typeface="Dreaming Outloud Pro" panose="03050502040302030504" pitchFamily="66" charset="0"/>
              </a:rPr>
              <a:t>4</a:t>
            </a:r>
            <a:r>
              <a:rPr lang="en-US" sz="1400" b="1" baseline="30000" dirty="0">
                <a:solidFill>
                  <a:srgbClr val="000000"/>
                </a:solidFill>
                <a:latin typeface="Dreaming Outloud Pro" panose="03050502040302030504" pitchFamily="66" charset="0"/>
                <a:cs typeface="Dreaming Outloud Pro" panose="03050502040302030504" pitchFamily="66" charset="0"/>
              </a:rPr>
              <a:t>th</a:t>
            </a:r>
            <a:r>
              <a:rPr lang="en-US" sz="1400" b="1" dirty="0">
                <a:solidFill>
                  <a:srgbClr val="000000"/>
                </a:solidFill>
                <a:latin typeface="Dreaming Outloud Pro" panose="03050502040302030504" pitchFamily="66" charset="0"/>
                <a:cs typeface="Dreaming Outloud Pro" panose="03050502040302030504" pitchFamily="66" charset="0"/>
              </a:rPr>
              <a:t>: Melanie Lopez</a:t>
            </a:r>
          </a:p>
          <a:p>
            <a:pPr algn="ctr"/>
            <a:r>
              <a:rPr lang="en-US" sz="1400" b="1" dirty="0">
                <a:solidFill>
                  <a:srgbClr val="000000"/>
                </a:solidFill>
                <a:latin typeface="Dreaming Outloud Pro" panose="03050502040302030504" pitchFamily="66" charset="0"/>
                <a:cs typeface="Dreaming Outloud Pro" panose="03050502040302030504" pitchFamily="66" charset="0"/>
              </a:rPr>
              <a:t>5</a:t>
            </a:r>
            <a:r>
              <a:rPr lang="en-US" sz="1400" b="1" baseline="30000" dirty="0">
                <a:solidFill>
                  <a:srgbClr val="000000"/>
                </a:solidFill>
                <a:latin typeface="Dreaming Outloud Pro" panose="03050502040302030504" pitchFamily="66" charset="0"/>
                <a:cs typeface="Dreaming Outloud Pro" panose="03050502040302030504" pitchFamily="66" charset="0"/>
              </a:rPr>
              <a:t>th</a:t>
            </a:r>
            <a:r>
              <a:rPr lang="en-US" sz="1400" b="1" dirty="0">
                <a:solidFill>
                  <a:srgbClr val="000000"/>
                </a:solidFill>
                <a:latin typeface="Dreaming Outloud Pro" panose="03050502040302030504" pitchFamily="66" charset="0"/>
                <a:cs typeface="Dreaming Outloud Pro" panose="03050502040302030504" pitchFamily="66" charset="0"/>
              </a:rPr>
              <a:t>: Kierah Moore</a:t>
            </a:r>
          </a:p>
          <a:p>
            <a:pPr algn="ctr"/>
            <a:endParaRPr lang="en-US" sz="1400" b="1" dirty="0">
              <a:solidFill>
                <a:srgbClr val="000000"/>
              </a:solidFill>
              <a:latin typeface="Dreaming Outloud Pro" panose="03050502040302030504" pitchFamily="66" charset="0"/>
              <a:cs typeface="Dreaming Outloud Pro" panose="03050502040302030504" pitchFamily="66" charset="0"/>
            </a:endParaRPr>
          </a:p>
          <a:p>
            <a:pPr algn="ctr"/>
            <a:r>
              <a:rPr lang="es-ES" sz="1200" dirty="0">
                <a:solidFill>
                  <a:srgbClr val="000000"/>
                </a:solidFill>
                <a:latin typeface="Dreaming Outloud Pro" panose="03050502040302030504" pitchFamily="66" charset="0"/>
                <a:cs typeface="Dreaming Outloud Pro" panose="03050502040302030504" pitchFamily="66" charset="0"/>
              </a:rPr>
              <a:t>¡Lillian, Melanie y </a:t>
            </a:r>
            <a:r>
              <a:rPr lang="es-ES" sz="1200" dirty="0" err="1">
                <a:solidFill>
                  <a:srgbClr val="000000"/>
                </a:solidFill>
                <a:latin typeface="Dreaming Outloud Pro" panose="03050502040302030504" pitchFamily="66" charset="0"/>
                <a:cs typeface="Dreaming Outloud Pro" panose="03050502040302030504" pitchFamily="66" charset="0"/>
              </a:rPr>
              <a:t>Kierah</a:t>
            </a:r>
            <a:r>
              <a:rPr lang="es-ES" sz="1200" dirty="0">
                <a:solidFill>
                  <a:srgbClr val="000000"/>
                </a:solidFill>
                <a:latin typeface="Dreaming Outloud Pro" panose="03050502040302030504" pitchFamily="66" charset="0"/>
                <a:cs typeface="Dreaming Outloud Pro" panose="03050502040302030504" pitchFamily="66" charset="0"/>
              </a:rPr>
              <a:t> ganaron el concurso de distrito para su grado! Ahora competirán en el concurso regional.</a:t>
            </a:r>
          </a:p>
          <a:p>
            <a:pPr algn="ctr"/>
            <a:r>
              <a:rPr lang="es-ES" sz="1200" dirty="0">
                <a:solidFill>
                  <a:srgbClr val="000000"/>
                </a:solidFill>
                <a:latin typeface="Dreaming Outloud Pro" panose="03050502040302030504" pitchFamily="66" charset="0"/>
                <a:cs typeface="Dreaming Outloud Pro" panose="03050502040302030504" pitchFamily="66" charset="0"/>
              </a:rPr>
              <a:t>¡Bien hecho, </a:t>
            </a:r>
            <a:r>
              <a:rPr lang="es-ES" sz="1200" dirty="0" err="1">
                <a:solidFill>
                  <a:srgbClr val="000000"/>
                </a:solidFill>
                <a:latin typeface="Dreaming Outloud Pro" panose="03050502040302030504" pitchFamily="66" charset="0"/>
                <a:cs typeface="Dreaming Outloud Pro" panose="03050502040302030504" pitchFamily="66" charset="0"/>
              </a:rPr>
              <a:t>Wildcats</a:t>
            </a:r>
            <a:r>
              <a:rPr lang="es-ES" sz="1200" dirty="0">
                <a:solidFill>
                  <a:srgbClr val="000000"/>
                </a:solidFill>
                <a:latin typeface="Dreaming Outloud Pro" panose="03050502040302030504" pitchFamily="66" charset="0"/>
                <a:cs typeface="Dreaming Outloud Pro" panose="03050502040302030504" pitchFamily="66" charset="0"/>
              </a:rPr>
              <a:t>!</a:t>
            </a:r>
            <a:endParaRPr lang="en-US" sz="1200" dirty="0">
              <a:latin typeface="Dreaming Outloud Pro" panose="03050502040302030504" pitchFamily="66" charset="0"/>
              <a:cs typeface="Dreaming Outloud Pro" panose="03050502040302030504" pitchFamily="66" charset="0"/>
            </a:endParaRPr>
          </a:p>
        </p:txBody>
      </p:sp>
      <p:pic>
        <p:nvPicPr>
          <p:cNvPr id="1028" name="Picture 4" descr="Pink Hearts Clip Art - Cliparts.co">
            <a:extLst>
              <a:ext uri="{FF2B5EF4-FFF2-40B4-BE49-F238E27FC236}">
                <a16:creationId xmlns:a16="http://schemas.microsoft.com/office/drawing/2014/main" id="{E51FD47A-1756-C9B9-31E1-10B80CCCD30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42064" y="8370353"/>
            <a:ext cx="468724" cy="46872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Pink Hearts Clip Art - Cliparts.co">
            <a:extLst>
              <a:ext uri="{FF2B5EF4-FFF2-40B4-BE49-F238E27FC236}">
                <a16:creationId xmlns:a16="http://schemas.microsoft.com/office/drawing/2014/main" id="{30369FD5-ED3B-3C04-0694-7F3466A326D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35773" y="8370353"/>
            <a:ext cx="468724" cy="46872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Pink Hearts Clip Art - Cliparts.co">
            <a:extLst>
              <a:ext uri="{FF2B5EF4-FFF2-40B4-BE49-F238E27FC236}">
                <a16:creationId xmlns:a16="http://schemas.microsoft.com/office/drawing/2014/main" id="{122BCDB7-8586-BC3B-82D6-E703956F80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46582" y="8370353"/>
            <a:ext cx="468724" cy="46872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Pink Hearts Clip Art - Cliparts.co">
            <a:extLst>
              <a:ext uri="{FF2B5EF4-FFF2-40B4-BE49-F238E27FC236}">
                <a16:creationId xmlns:a16="http://schemas.microsoft.com/office/drawing/2014/main" id="{4516D60A-C4B4-0647-FF22-80398CF5157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57391" y="8370353"/>
            <a:ext cx="468724" cy="46872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2141DEF7-13B6-172D-DE03-64AE42B84F5E}"/>
              </a:ext>
            </a:extLst>
          </p:cNvPr>
          <p:cNvPicPr>
            <a:picLocks noChangeAspect="1"/>
          </p:cNvPicPr>
          <p:nvPr/>
        </p:nvPicPr>
        <p:blipFill rotWithShape="1">
          <a:blip r:embed="rId5"/>
          <a:srcRect l="32692" t="24691" r="36646" b="53277"/>
          <a:stretch>
            <a:fillRect/>
          </a:stretch>
        </p:blipFill>
        <p:spPr bwMode="auto">
          <a:xfrm>
            <a:off x="494199" y="6849687"/>
            <a:ext cx="1403116" cy="567113"/>
          </a:xfrm>
          <a:prstGeom prst="rect">
            <a:avLst/>
          </a:prstGeom>
          <a:ln>
            <a:noFill/>
          </a:ln>
          <a:extLst>
            <a:ext uri="{53640926-AAD7-44D8-BBD7-CCE9431645EC}">
              <a14:shadowObscured xmlns:a14="http://schemas.microsoft.com/office/drawing/2010/main"/>
            </a:ext>
          </a:extLst>
        </p:spPr>
      </p:pic>
      <p:pic>
        <p:nvPicPr>
          <p:cNvPr id="1030" name="Picture 6" descr="Atco Baptist Church | Churches &amp; Synagogues - Cartersville-Bartow ...">
            <a:extLst>
              <a:ext uri="{FF2B5EF4-FFF2-40B4-BE49-F238E27FC236}">
                <a16:creationId xmlns:a16="http://schemas.microsoft.com/office/drawing/2014/main" id="{2C6D0A31-4360-146F-378E-E55E6106BEA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06837" y="8325873"/>
            <a:ext cx="780956" cy="78095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2BF78F4D-F201-5CE6-B910-4E806C83708C}"/>
              </a:ext>
            </a:extLst>
          </p:cNvPr>
          <p:cNvPicPr>
            <a:picLocks noChangeAspect="1"/>
          </p:cNvPicPr>
          <p:nvPr/>
        </p:nvPicPr>
        <p:blipFill>
          <a:blip r:embed="rId7">
            <a:extLst>
              <a:ext uri="{28A0092B-C50C-407E-A947-70E740481C1C}">
                <a14:useLocalDpi xmlns:a14="http://schemas.microsoft.com/office/drawing/2010/main" val="0"/>
              </a:ext>
            </a:extLst>
          </a:blip>
          <a:srcRect l="16138" r="14313" b="22627"/>
          <a:stretch>
            <a:fillRect/>
          </a:stretch>
        </p:blipFill>
        <p:spPr bwMode="auto">
          <a:xfrm>
            <a:off x="2079991" y="6686163"/>
            <a:ext cx="1206500" cy="980943"/>
          </a:xfrm>
          <a:prstGeom prst="rect">
            <a:avLst/>
          </a:prstGeom>
          <a:noFill/>
          <a:ln>
            <a:noFill/>
          </a:ln>
        </p:spPr>
      </p:pic>
      <p:pic>
        <p:nvPicPr>
          <p:cNvPr id="2" name="Picture 1">
            <a:extLst>
              <a:ext uri="{FF2B5EF4-FFF2-40B4-BE49-F238E27FC236}">
                <a16:creationId xmlns:a16="http://schemas.microsoft.com/office/drawing/2014/main" id="{28478D3E-C2CE-CED2-17E6-CBC5AB34450A}"/>
              </a:ext>
            </a:extLst>
          </p:cNvPr>
          <p:cNvPicPr>
            <a:picLocks noChangeAspect="1"/>
          </p:cNvPicPr>
          <p:nvPr/>
        </p:nvPicPr>
        <p:blipFill>
          <a:blip r:embed="rId8">
            <a:extLst>
              <a:ext uri="{28A0092B-C50C-407E-A947-70E740481C1C}">
                <a14:useLocalDpi xmlns:a14="http://schemas.microsoft.com/office/drawing/2010/main" val="0"/>
              </a:ext>
            </a:extLst>
          </a:blip>
          <a:srcRect l="20480" t="20413" r="34087" b="29155"/>
          <a:stretch>
            <a:fillRect/>
          </a:stretch>
        </p:blipFill>
        <p:spPr bwMode="auto">
          <a:xfrm>
            <a:off x="4942626" y="1090286"/>
            <a:ext cx="807911" cy="1195713"/>
          </a:xfrm>
          <a:prstGeom prst="rect">
            <a:avLst/>
          </a:prstGeom>
          <a:noFill/>
          <a:ln>
            <a:noFill/>
          </a:ln>
        </p:spPr>
      </p:pic>
    </p:spTree>
    <p:extLst>
      <p:ext uri="{BB962C8B-B14F-4D97-AF65-F5344CB8AC3E}">
        <p14:creationId xmlns:p14="http://schemas.microsoft.com/office/powerpoint/2010/main" val="45959663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405</TotalTime>
  <Words>2239</Words>
  <Application>Microsoft Office PowerPoint</Application>
  <PresentationFormat>Letter Paper (8.5x11 in)</PresentationFormat>
  <Paragraphs>594</Paragraphs>
  <Slides>8</Slides>
  <Notes>2</Notes>
  <HiddenSlides>0</HiddenSlides>
  <MMClips>0</MMClips>
  <ScaleCrop>false</ScaleCrop>
  <HeadingPairs>
    <vt:vector size="6" baseType="variant">
      <vt:variant>
        <vt:lpstr>Fonts Used</vt:lpstr>
      </vt:variant>
      <vt:variant>
        <vt:i4>23</vt:i4>
      </vt:variant>
      <vt:variant>
        <vt:lpstr>Theme</vt:lpstr>
      </vt:variant>
      <vt:variant>
        <vt:i4>1</vt:i4>
      </vt:variant>
      <vt:variant>
        <vt:lpstr>Slide Titles</vt:lpstr>
      </vt:variant>
      <vt:variant>
        <vt:i4>8</vt:i4>
      </vt:variant>
    </vt:vector>
  </HeadingPairs>
  <TitlesOfParts>
    <vt:vector size="32" baseType="lpstr">
      <vt:lpstr>Abadi</vt:lpstr>
      <vt:lpstr>Agency FB</vt:lpstr>
      <vt:lpstr>Alasassy Caps</vt:lpstr>
      <vt:lpstr>Aptos</vt:lpstr>
      <vt:lpstr>Aptos Display</vt:lpstr>
      <vt:lpstr>Arial</vt:lpstr>
      <vt:lpstr>Bahnschrift SemiBold SemiConden</vt:lpstr>
      <vt:lpstr>Berlin Sans FB</vt:lpstr>
      <vt:lpstr>Calibri</vt:lpstr>
      <vt:lpstr>Century Gothic</vt:lpstr>
      <vt:lpstr>Comic Sans MS</vt:lpstr>
      <vt:lpstr>Congenial Black</vt:lpstr>
      <vt:lpstr>Daytona Condensed</vt:lpstr>
      <vt:lpstr>Dreaming Outloud Pro</vt:lpstr>
      <vt:lpstr>Eras Bold ITC</vt:lpstr>
      <vt:lpstr>Eras Light ITC</vt:lpstr>
      <vt:lpstr>Forte</vt:lpstr>
      <vt:lpstr>Lato</vt:lpstr>
      <vt:lpstr>Rockwell</vt:lpstr>
      <vt:lpstr>Seaford</vt:lpstr>
      <vt:lpstr>Times New Roman</vt:lpstr>
      <vt:lpstr>Trebuchet MS</vt:lpstr>
      <vt:lpstr>Tw Cen MT Condensed Extra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McClatchey, Shelby</dc:creator>
  <cp:lastModifiedBy>McClatchey, Shelby</cp:lastModifiedBy>
  <cp:revision>39</cp:revision>
  <cp:lastPrinted>2026-02-02T13:15:48Z</cp:lastPrinted>
  <dcterms:created xsi:type="dcterms:W3CDTF">2026-01-28T17:49:59Z</dcterms:created>
  <dcterms:modified xsi:type="dcterms:W3CDTF">2026-02-02T15:41:37Z</dcterms:modified>
</cp:coreProperties>
</file>