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9" r:id="rId1"/>
    <p:sldMasterId id="2147483767" r:id="rId2"/>
  </p:sldMasterIdLst>
  <p:notesMasterIdLst>
    <p:notesMasterId r:id="rId14"/>
  </p:notesMasterIdLst>
  <p:sldIdLst>
    <p:sldId id="266" r:id="rId3"/>
    <p:sldId id="257" r:id="rId4"/>
    <p:sldId id="258" r:id="rId5"/>
    <p:sldId id="269" r:id="rId6"/>
    <p:sldId id="270" r:id="rId7"/>
    <p:sldId id="262" r:id="rId8"/>
    <p:sldId id="259" r:id="rId9"/>
    <p:sldId id="265" r:id="rId10"/>
    <p:sldId id="263" r:id="rId11"/>
    <p:sldId id="282" r:id="rId12"/>
    <p:sldId id="268" r:id="rId1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74799" autoAdjust="0"/>
  </p:normalViewPr>
  <p:slideViewPr>
    <p:cSldViewPr snapToGrid="0">
      <p:cViewPr varScale="1">
        <p:scale>
          <a:sx n="83" d="100"/>
          <a:sy n="83" d="100"/>
        </p:scale>
        <p:origin x="150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0F6AB72-063D-400A-9971-B9B16F4C0748}" type="datetimeFigureOut">
              <a:rPr lang="en-US" smtClean="0"/>
              <a:t>1/21/2021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2299C7D-813A-43D5-9ABC-A69ED3ACC5A5}" type="slidenum">
              <a:rPr lang="en-US" smtClean="0"/>
              <a:t>‹#›</a:t>
            </a:fld>
            <a:endParaRPr lang="en-US"/>
          </a:p>
        </p:txBody>
      </p:sp>
    </p:spTree>
    <p:extLst>
      <p:ext uri="{BB962C8B-B14F-4D97-AF65-F5344CB8AC3E}">
        <p14:creationId xmlns:p14="http://schemas.microsoft.com/office/powerpoint/2010/main" val="13884794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collegeforalltexans.com/apps/collegecosts.cfm?Type=1&amp;Level=1"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Would You</a:t>
            </a:r>
            <a:r>
              <a:rPr lang="en-US" baseline="0" dirty="0"/>
              <a:t> Rather?</a:t>
            </a:r>
          </a:p>
          <a:p>
            <a:r>
              <a:rPr lang="en-US" baseline="0" dirty="0"/>
              <a:t>… be invisible or able to read minds?</a:t>
            </a:r>
          </a:p>
          <a:p>
            <a:r>
              <a:rPr lang="en-US" baseline="0" dirty="0"/>
              <a:t>… dissect a pig or read a novel?</a:t>
            </a:r>
          </a:p>
          <a:p>
            <a:r>
              <a:rPr lang="en-US" baseline="0" dirty="0"/>
              <a:t>… play sports or argue a court case?</a:t>
            </a:r>
          </a:p>
          <a:p>
            <a:r>
              <a:rPr lang="en-US" baseline="0" dirty="0"/>
              <a:t>… go to a small college or a larger university?</a:t>
            </a:r>
          </a:p>
          <a:p>
            <a:r>
              <a:rPr lang="en-US" baseline="0" dirty="0"/>
              <a:t>… work a math problem or study the Civil War?</a:t>
            </a:r>
          </a:p>
          <a:p>
            <a:r>
              <a:rPr lang="en-US" baseline="0" dirty="0"/>
              <a:t>… be a doctor, engineer or writer?</a:t>
            </a:r>
          </a:p>
          <a:p>
            <a:endParaRPr lang="en-US" baseline="0" dirty="0"/>
          </a:p>
          <a:p>
            <a:r>
              <a:rPr lang="en-US" baseline="0" dirty="0"/>
              <a:t>We’re going to tell you about the Victoria ISD opportunities that match some of your interests.</a:t>
            </a:r>
          </a:p>
          <a:p>
            <a:endParaRPr lang="en-US" dirty="0"/>
          </a:p>
        </p:txBody>
      </p:sp>
      <p:sp>
        <p:nvSpPr>
          <p:cNvPr id="4" name="Slide Number Placeholder 3"/>
          <p:cNvSpPr>
            <a:spLocks noGrp="1"/>
          </p:cNvSpPr>
          <p:nvPr>
            <p:ph type="sldNum" sz="quarter" idx="10"/>
          </p:nvPr>
        </p:nvSpPr>
        <p:spPr/>
        <p:txBody>
          <a:bodyPr/>
          <a:lstStyle/>
          <a:p>
            <a:fld id="{BC640D2E-0C1A-4418-8763-9BB732EB1D20}" type="slidenum">
              <a:rPr lang="en-US" smtClean="0"/>
              <a:pPr/>
              <a:t>1</a:t>
            </a:fld>
            <a:endParaRPr lang="en-US"/>
          </a:p>
        </p:txBody>
      </p:sp>
    </p:spTree>
    <p:extLst>
      <p:ext uri="{BB962C8B-B14F-4D97-AF65-F5344CB8AC3E}">
        <p14:creationId xmlns:p14="http://schemas.microsoft.com/office/powerpoint/2010/main" val="31029536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 Pre-AP courses – English requires summer</a:t>
            </a:r>
            <a:r>
              <a:rPr lang="en-US" baseline="0" dirty="0"/>
              <a:t> reading</a:t>
            </a:r>
            <a:endParaRPr lang="en-US" dirty="0"/>
          </a:p>
          <a:p>
            <a:r>
              <a:rPr lang="en-US" dirty="0"/>
              <a:t>Discuss weighting, GPA, class rank</a:t>
            </a:r>
          </a:p>
          <a:p>
            <a:r>
              <a:rPr lang="en-US" dirty="0"/>
              <a:t>Advanced courses weighted as Pre-AP</a:t>
            </a:r>
          </a:p>
        </p:txBody>
      </p:sp>
      <p:sp>
        <p:nvSpPr>
          <p:cNvPr id="4" name="Slide Number Placeholder 3"/>
          <p:cNvSpPr>
            <a:spLocks noGrp="1"/>
          </p:cNvSpPr>
          <p:nvPr>
            <p:ph type="sldNum" sz="quarter" idx="10"/>
          </p:nvPr>
        </p:nvSpPr>
        <p:spPr/>
        <p:txBody>
          <a:bodyPr/>
          <a:lstStyle/>
          <a:p>
            <a:fld id="{2D8ABF60-E8E0-4B16-AE30-BD2923CD2FEA}" type="slidenum">
              <a:rPr lang="en-US" smtClean="0"/>
              <a:pPr/>
              <a:t>2</a:t>
            </a:fld>
            <a:endParaRPr lang="en-US"/>
          </a:p>
        </p:txBody>
      </p:sp>
    </p:spTree>
    <p:extLst>
      <p:ext uri="{BB962C8B-B14F-4D97-AF65-F5344CB8AC3E}">
        <p14:creationId xmlns:p14="http://schemas.microsoft.com/office/powerpoint/2010/main" val="24184860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Mention that the school district pays for the AP exam and the potential for college credit.</a:t>
            </a:r>
          </a:p>
        </p:txBody>
      </p:sp>
      <p:sp>
        <p:nvSpPr>
          <p:cNvPr id="4" name="Slide Number Placeholder 3"/>
          <p:cNvSpPr>
            <a:spLocks noGrp="1"/>
          </p:cNvSpPr>
          <p:nvPr>
            <p:ph type="sldNum" sz="quarter" idx="10"/>
          </p:nvPr>
        </p:nvSpPr>
        <p:spPr/>
        <p:txBody>
          <a:bodyPr/>
          <a:lstStyle/>
          <a:p>
            <a:fld id="{2D8ABF60-E8E0-4B16-AE30-BD2923CD2FEA}" type="slidenum">
              <a:rPr lang="en-US" smtClean="0"/>
              <a:pPr/>
              <a:t>3</a:t>
            </a:fld>
            <a:endParaRPr lang="en-US"/>
          </a:p>
        </p:txBody>
      </p:sp>
    </p:spTree>
    <p:extLst>
      <p:ext uri="{BB962C8B-B14F-4D97-AF65-F5344CB8AC3E}">
        <p14:creationId xmlns:p14="http://schemas.microsoft.com/office/powerpoint/2010/main" val="36805126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D140716-36F4-402C-A1CD-AF14BA38EBC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740085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 exams are reported on a 5 point scale: </a:t>
            </a:r>
          </a:p>
          <a:p>
            <a:endParaRPr lang="en-US" dirty="0"/>
          </a:p>
          <a:p>
            <a:r>
              <a:rPr lang="en-US" dirty="0"/>
              <a:t>reported on a 5 point scale:</a:t>
            </a:r>
          </a:p>
          <a:p>
            <a:pPr lvl="1"/>
            <a:r>
              <a:rPr lang="en-US" sz="1800" dirty="0"/>
              <a:t>5 – extremely well qualified</a:t>
            </a:r>
          </a:p>
          <a:p>
            <a:pPr lvl="1"/>
            <a:r>
              <a:rPr lang="en-US" sz="1800" dirty="0"/>
              <a:t>4 – well qualified (most colleges will take)</a:t>
            </a:r>
          </a:p>
          <a:p>
            <a:pPr lvl="1"/>
            <a:r>
              <a:rPr lang="en-US" sz="1800" dirty="0"/>
              <a:t>3 – qualified (college credit at many schools)</a:t>
            </a:r>
          </a:p>
          <a:p>
            <a:pPr lvl="1"/>
            <a:r>
              <a:rPr lang="en-US" sz="1800" dirty="0"/>
              <a:t>2 – college ready (no credit but can succeed in the college class)</a:t>
            </a:r>
          </a:p>
          <a:p>
            <a:pPr lvl="1"/>
            <a:r>
              <a:rPr lang="en-US" sz="1800" dirty="0"/>
              <a:t>1 – no recommendation</a:t>
            </a:r>
          </a:p>
          <a:p>
            <a:pPr lvl="1"/>
            <a:endParaRPr lang="en-US" sz="1800" dirty="0"/>
          </a:p>
          <a:p>
            <a:pPr lvl="1"/>
            <a:endParaRPr lang="en-US" sz="1800" dirty="0"/>
          </a:p>
          <a:p>
            <a:pPr lvl="1"/>
            <a:endParaRPr lang="en-US" sz="1800" dirty="0"/>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800" dirty="0"/>
              <a:t>Data based on the average public university cost per hour from </a:t>
            </a:r>
            <a:r>
              <a:rPr lang="en-US" sz="1800" dirty="0">
                <a:hlinkClick r:id="rId3"/>
              </a:rPr>
              <a:t>http://www.collegeforalltexans.com/apps/collegecosts.cfm?Type=1&amp;Level=1</a:t>
            </a:r>
            <a:r>
              <a:rPr lang="en-US" sz="1800" dirty="0"/>
              <a:t> (Average</a:t>
            </a:r>
            <a:r>
              <a:rPr lang="en-US" sz="1800" baseline="0" dirty="0"/>
              <a:t> resident cost/30 times the number of AP tests (*3) that scored a 3+)</a:t>
            </a:r>
            <a:endParaRPr lang="en-US" sz="1800" dirty="0"/>
          </a:p>
          <a:p>
            <a:pPr lvl="1"/>
            <a:endParaRPr lang="en-US" sz="180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D140716-36F4-402C-A1CD-AF14BA38EBC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748349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txBox="1">
            <a:spLocks noGrp="1"/>
          </p:cNvSpPr>
          <p:nvPr>
            <p:ph type="body" idx="1"/>
          </p:nvPr>
        </p:nvSpPr>
        <p:spPr>
          <a:xfrm>
            <a:off x="685803" y="4343400"/>
            <a:ext cx="5486399" cy="4114800"/>
          </a:xfrm>
          <a:prstGeom prst="rect">
            <a:avLst/>
          </a:prstGeom>
        </p:spPr>
        <p:txBody>
          <a:bodyPr lIns="91420" tIns="91420" rIns="91420" bIns="91420" anchor="ctr" anchorCtr="0">
            <a:noAutofit/>
          </a:bodyPr>
          <a:lstStyle/>
          <a:p>
            <a:r>
              <a:rPr lang="en-US" dirty="0"/>
              <a:t>Students will be reading and writing more – with analysis. They should expect to take notes and revisit them often.</a:t>
            </a:r>
          </a:p>
          <a:p>
            <a:endParaRPr lang="en-US" dirty="0"/>
          </a:p>
          <a:p>
            <a:r>
              <a:rPr lang="en-US" dirty="0"/>
              <a:t>Homework (especially reading) is critical preparation and practice. Students will need multiple exposures to content and this is one of the most important. It allows them to process information in class more effectively and means the information in class will make more sense. As a result, students better understand more complex material.</a:t>
            </a:r>
          </a:p>
          <a:p>
            <a:endParaRPr lang="en-US" dirty="0"/>
          </a:p>
          <a:p>
            <a:r>
              <a:rPr lang="en-US" dirty="0"/>
              <a:t>Homework is not always graded, but is always important.</a:t>
            </a:r>
          </a:p>
          <a:p>
            <a:endParaRPr lang="en-US" dirty="0"/>
          </a:p>
          <a:p>
            <a:r>
              <a:rPr lang="en-US" dirty="0"/>
              <a:t>The course may move at a faster pace than students are used to if this is their first AP course. </a:t>
            </a:r>
          </a:p>
          <a:p>
            <a:endParaRPr lang="en-US" dirty="0"/>
          </a:p>
          <a:p>
            <a:r>
              <a:rPr lang="en-US" dirty="0"/>
              <a:t>You will be challenged and may struggle more often – which means you are learning! In AP courses, we are not only learning about the content – but are also learning important skills that will transfer to other classes and to success in college. (Note taking, study skills, writing and providing evidence to back it up, critical reading, etc.)</a:t>
            </a:r>
          </a:p>
          <a:p>
            <a:endParaRPr lang="en-US" dirty="0"/>
          </a:p>
          <a:p>
            <a:r>
              <a:rPr lang="en-US" dirty="0"/>
              <a:t>Improvement will happen – but it takes practice and effort! You will be expected to work hard in AP classes, but it will pay off. Sometimes, growth is slower than you expect. Be sure to look for growth when you experience struggles. If a grade is lower than you expect, talk to your teacher and consider your effort. If you worked hard and still came up short, we need to change what you’re doing. We want to be sure you’re working hard at the right things.</a:t>
            </a:r>
            <a:endParaRPr dirty="0"/>
          </a:p>
        </p:txBody>
      </p:sp>
      <p:sp>
        <p:nvSpPr>
          <p:cNvPr id="195" name="Shape 1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915992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Page 17 of the course selection guide</a:t>
            </a:r>
          </a:p>
        </p:txBody>
      </p:sp>
      <p:sp>
        <p:nvSpPr>
          <p:cNvPr id="4" name="Slide Number Placeholder 3"/>
          <p:cNvSpPr>
            <a:spLocks noGrp="1"/>
          </p:cNvSpPr>
          <p:nvPr>
            <p:ph type="sldNum" sz="quarter" idx="10"/>
          </p:nvPr>
        </p:nvSpPr>
        <p:spPr/>
        <p:txBody>
          <a:bodyPr/>
          <a:lstStyle/>
          <a:p>
            <a:fld id="{BC640D2E-0C1A-4418-8763-9BB732EB1D20}" type="slidenum">
              <a:rPr lang="en-US" smtClean="0"/>
              <a:pPr/>
              <a:t>7</a:t>
            </a:fld>
            <a:endParaRPr lang="en-US"/>
          </a:p>
        </p:txBody>
      </p:sp>
    </p:spTree>
    <p:extLst>
      <p:ext uri="{BB962C8B-B14F-4D97-AF65-F5344CB8AC3E}">
        <p14:creationId xmlns:p14="http://schemas.microsoft.com/office/powerpoint/2010/main" val="33463619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AP Academy represents the commitment of VISD to build an AP and Dual Credit enrollment that is reflective of the diversity seen in our student body. This begins with recruiting, retaining and supporting students in </a:t>
            </a:r>
            <a:r>
              <a:rPr lang="en-US" baseline="0" dirty="0" err="1"/>
              <a:t>PreAP</a:t>
            </a:r>
            <a:r>
              <a:rPr lang="en-US" baseline="0" dirty="0"/>
              <a:t> courses.</a:t>
            </a:r>
          </a:p>
          <a:p>
            <a:endParaRPr lang="en-US" dirty="0"/>
          </a:p>
          <a:p>
            <a:r>
              <a:rPr lang="en-US" dirty="0"/>
              <a:t>Students have</a:t>
            </a:r>
            <a:r>
              <a:rPr lang="en-US" baseline="0" dirty="0"/>
              <a:t> the opportunity to graduate as part of the AP Academy or as an AP Academy Scholar by taking advanced course sequences that culminate in an AP or Dual Credit course and maintaining a certain weighted average.</a:t>
            </a:r>
            <a:endParaRPr lang="en-US" dirty="0"/>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a:t>This year’s </a:t>
            </a:r>
            <a:r>
              <a:rPr lang="en-US" baseline="0" dirty="0"/>
              <a:t>(2019-20) Seniors are the first to receive the AP Academy Awards </a:t>
            </a:r>
            <a:r>
              <a:rPr lang="en-US" baseline="0"/>
              <a:t>at graduation.</a:t>
            </a:r>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1333416-D652-463B-9291-F62C6271225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811120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CC26E9D-9A8C-443A-94A9-2D72E592B89F}" type="datetimeFigureOut">
              <a:rPr lang="en-US" smtClean="0"/>
              <a:t>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2021A8-6311-4D05-BAB7-7A57F5E94572}" type="slidenum">
              <a:rPr lang="en-US" smtClean="0"/>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28150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2CC26E9D-9A8C-443A-94A9-2D72E592B89F}" type="datetimeFigureOut">
              <a:rPr lang="en-US" smtClean="0"/>
              <a:t>1/21/2021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2021A8-6311-4D05-BAB7-7A57F5E94572}" type="slidenum">
              <a:rPr lang="en-US" smtClean="0"/>
              <a:t>‹#›</a:t>
            </a:fld>
            <a:endParaRPr lang="en-US"/>
          </a:p>
        </p:txBody>
      </p:sp>
    </p:spTree>
    <p:extLst>
      <p:ext uri="{BB962C8B-B14F-4D97-AF65-F5344CB8AC3E}">
        <p14:creationId xmlns:p14="http://schemas.microsoft.com/office/powerpoint/2010/main" val="2490922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CC26E9D-9A8C-443A-94A9-2D72E592B89F}" type="datetimeFigureOut">
              <a:rPr lang="en-US" smtClean="0"/>
              <a:t>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2021A8-6311-4D05-BAB7-7A57F5E94572}" type="slidenum">
              <a:rPr lang="en-US" smtClean="0"/>
              <a:t>‹#›</a:t>
            </a:fld>
            <a:endParaRPr lang="en-US"/>
          </a:p>
        </p:txBody>
      </p:sp>
    </p:spTree>
    <p:extLst>
      <p:ext uri="{BB962C8B-B14F-4D97-AF65-F5344CB8AC3E}">
        <p14:creationId xmlns:p14="http://schemas.microsoft.com/office/powerpoint/2010/main" val="2331173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CC26E9D-9A8C-443A-94A9-2D72E592B89F}" type="datetimeFigureOut">
              <a:rPr lang="en-US" smtClean="0"/>
              <a:t>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2021A8-6311-4D05-BAB7-7A57F5E94572}" type="slidenum">
              <a:rPr lang="en-US" smtClean="0"/>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1897589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CC26E9D-9A8C-443A-94A9-2D72E592B89F}" type="datetimeFigureOut">
              <a:rPr lang="en-US" smtClean="0"/>
              <a:t>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2021A8-6311-4D05-BAB7-7A57F5E94572}" type="slidenum">
              <a:rPr lang="en-US" smtClean="0"/>
              <a:t>‹#›</a:t>
            </a:fld>
            <a:endParaRPr lang="en-US"/>
          </a:p>
        </p:txBody>
      </p:sp>
    </p:spTree>
    <p:extLst>
      <p:ext uri="{BB962C8B-B14F-4D97-AF65-F5344CB8AC3E}">
        <p14:creationId xmlns:p14="http://schemas.microsoft.com/office/powerpoint/2010/main" val="35896173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CC26E9D-9A8C-443A-94A9-2D72E592B89F}" type="datetimeFigureOut">
              <a:rPr lang="en-US" smtClean="0"/>
              <a:t>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2021A8-6311-4D05-BAB7-7A57F5E94572}" type="slidenum">
              <a:rPr lang="en-US" smtClean="0"/>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2310949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CC26E9D-9A8C-443A-94A9-2D72E592B89F}" type="datetimeFigureOut">
              <a:rPr lang="en-US" smtClean="0"/>
              <a:t>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2021A8-6311-4D05-BAB7-7A57F5E94572}" type="slidenum">
              <a:rPr lang="en-US" smtClean="0"/>
              <a:t>‹#›</a:t>
            </a:fld>
            <a:endParaRPr lang="en-US"/>
          </a:p>
        </p:txBody>
      </p:sp>
    </p:spTree>
    <p:extLst>
      <p:ext uri="{BB962C8B-B14F-4D97-AF65-F5344CB8AC3E}">
        <p14:creationId xmlns:p14="http://schemas.microsoft.com/office/powerpoint/2010/main" val="3435747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C26E9D-9A8C-443A-94A9-2D72E592B89F}" type="datetimeFigureOut">
              <a:rPr lang="en-US" smtClean="0"/>
              <a:t>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2021A8-6311-4D05-BAB7-7A57F5E94572}" type="slidenum">
              <a:rPr lang="en-US" smtClean="0"/>
              <a:t>‹#›</a:t>
            </a:fld>
            <a:endParaRPr lang="en-US"/>
          </a:p>
        </p:txBody>
      </p:sp>
    </p:spTree>
    <p:extLst>
      <p:ext uri="{BB962C8B-B14F-4D97-AF65-F5344CB8AC3E}">
        <p14:creationId xmlns:p14="http://schemas.microsoft.com/office/powerpoint/2010/main" val="7765808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C26E9D-9A8C-443A-94A9-2D72E592B89F}" type="datetimeFigureOut">
              <a:rPr lang="en-US" smtClean="0"/>
              <a:t>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2021A8-6311-4D05-BAB7-7A57F5E94572}" type="slidenum">
              <a:rPr lang="en-US" smtClean="0"/>
              <a:t>‹#›</a:t>
            </a:fld>
            <a:endParaRPr lang="en-US"/>
          </a:p>
        </p:txBody>
      </p:sp>
    </p:spTree>
    <p:extLst>
      <p:ext uri="{BB962C8B-B14F-4D97-AF65-F5344CB8AC3E}">
        <p14:creationId xmlns:p14="http://schemas.microsoft.com/office/powerpoint/2010/main" val="10699940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43839" y="182879"/>
            <a:ext cx="11704320" cy="6492240"/>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60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1" y="3869636"/>
            <a:ext cx="8767860" cy="1388165"/>
          </a:xfrm>
        </p:spPr>
        <p:txBody>
          <a:bodyPr>
            <a:normAutofit/>
          </a:bodyPr>
          <a:lstStyle>
            <a:lvl1pPr marL="0" indent="0" algn="ctr">
              <a:spcBef>
                <a:spcPts val="1000"/>
              </a:spcBef>
              <a:buNone/>
              <a:defRPr sz="1800">
                <a:solidFill>
                  <a:srgbClr val="FFFFFF"/>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919CF350-2C4E-4090-8164-F434D4A5C6B9}" type="datetimeFigureOut">
              <a:rPr lang="en-US" smtClean="0">
                <a:solidFill>
                  <a:prstClr val="black">
                    <a:lumMod val="75000"/>
                    <a:lumOff val="25000"/>
                  </a:prstClr>
                </a:solidFill>
              </a:rPr>
              <a:pPr/>
              <a:t>1/21/2021</a:t>
            </a:fld>
            <a:endParaRPr lang="en-US">
              <a:solidFill>
                <a:prstClr val="black">
                  <a:lumMod val="75000"/>
                  <a:lumOff val="25000"/>
                </a:prstClr>
              </a:solidFill>
            </a:endParaRPr>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solidFill>
                <a:prstClr val="black">
                  <a:lumMod val="75000"/>
                  <a:lumOff val="25000"/>
                </a:prstClr>
              </a:solidFill>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61EF5069-F2FF-4B78-B411-8767592AAE26}" type="slidenum">
              <a:rPr lang="en-US" smtClean="0">
                <a:solidFill>
                  <a:prstClr val="black">
                    <a:lumMod val="75000"/>
                    <a:lumOff val="25000"/>
                  </a:prstClr>
                </a:solidFill>
              </a:rPr>
              <a:pPr/>
              <a:t>‹#›</a:t>
            </a:fld>
            <a:endParaRPr lang="en-US">
              <a:solidFill>
                <a:prstClr val="black">
                  <a:lumMod val="75000"/>
                  <a:lumOff val="25000"/>
                </a:prstClr>
              </a:solidFill>
            </a:endParaRPr>
          </a:p>
        </p:txBody>
      </p:sp>
      <p:cxnSp>
        <p:nvCxnSpPr>
          <p:cNvPr id="8" name="Straight Connector 7"/>
          <p:cNvCxnSpPr/>
          <p:nvPr/>
        </p:nvCxnSpPr>
        <p:spPr>
          <a:xfrm>
            <a:off x="1978661"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42210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spcBef>
                <a:spcPts val="1000"/>
              </a:spcBef>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9CF350-2C4E-4090-8164-F434D4A5C6B9}" type="datetimeFigureOut">
              <a:rPr lang="en-US" smtClean="0">
                <a:solidFill>
                  <a:prstClr val="black">
                    <a:lumMod val="75000"/>
                    <a:lumOff val="25000"/>
                  </a:prstClr>
                </a:solidFill>
              </a:rPr>
              <a:pPr/>
              <a:t>1/21/2021</a:t>
            </a:fld>
            <a:endParaRPr lang="en-US">
              <a:solidFill>
                <a:prstClr val="black">
                  <a:lumMod val="75000"/>
                  <a:lumOff val="25000"/>
                </a:prstClr>
              </a:solidFill>
            </a:endParaRPr>
          </a:p>
        </p:txBody>
      </p:sp>
      <p:sp>
        <p:nvSpPr>
          <p:cNvPr id="5" name="Footer Placeholder 4"/>
          <p:cNvSpPr>
            <a:spLocks noGrp="1"/>
          </p:cNvSpPr>
          <p:nvPr>
            <p:ph type="ftr" sz="quarter" idx="11"/>
          </p:nvPr>
        </p:nvSpPr>
        <p:spPr/>
        <p:txBody>
          <a:bodyPr/>
          <a:lstStyle/>
          <a:p>
            <a:endParaRPr lang="en-US">
              <a:solidFill>
                <a:prstClr val="black">
                  <a:lumMod val="75000"/>
                  <a:lumOff val="25000"/>
                </a:prstClr>
              </a:solidFill>
            </a:endParaRPr>
          </a:p>
        </p:txBody>
      </p:sp>
      <p:sp>
        <p:nvSpPr>
          <p:cNvPr id="6" name="Slide Number Placeholder 5"/>
          <p:cNvSpPr>
            <a:spLocks noGrp="1"/>
          </p:cNvSpPr>
          <p:nvPr>
            <p:ph type="sldNum" sz="quarter" idx="12"/>
          </p:nvPr>
        </p:nvSpPr>
        <p:spPr/>
        <p:txBody>
          <a:bodyPr/>
          <a:lstStyle/>
          <a:p>
            <a:fld id="{61EF5069-F2FF-4B78-B411-8767592AAE26}" type="slidenum">
              <a:rPr lang="en-US" smtClean="0">
                <a:solidFill>
                  <a:prstClr val="black">
                    <a:lumMod val="75000"/>
                    <a:lumOff val="25000"/>
                  </a:prstClr>
                </a:solidFill>
              </a:rPr>
              <a:pPr/>
              <a:t>‹#›</a:t>
            </a:fld>
            <a:endParaRPr lang="en-US">
              <a:solidFill>
                <a:prstClr val="black">
                  <a:lumMod val="75000"/>
                  <a:lumOff val="25000"/>
                </a:prstClr>
              </a:solidFill>
            </a:endParaRPr>
          </a:p>
        </p:txBody>
      </p:sp>
    </p:spTree>
    <p:extLst>
      <p:ext uri="{BB962C8B-B14F-4D97-AF65-F5344CB8AC3E}">
        <p14:creationId xmlns:p14="http://schemas.microsoft.com/office/powerpoint/2010/main" val="10795498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C26E9D-9A8C-443A-94A9-2D72E592B89F}" type="datetimeFigureOut">
              <a:rPr lang="en-US" smtClean="0"/>
              <a:t>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2021A8-6311-4D05-BAB7-7A57F5E94572}" type="slidenum">
              <a:rPr lang="en-US" smtClean="0"/>
              <a:t>‹#›</a:t>
            </a:fld>
            <a:endParaRPr lang="en-US"/>
          </a:p>
        </p:txBody>
      </p:sp>
    </p:spTree>
    <p:extLst>
      <p:ext uri="{BB962C8B-B14F-4D97-AF65-F5344CB8AC3E}">
        <p14:creationId xmlns:p14="http://schemas.microsoft.com/office/powerpoint/2010/main" val="5373002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60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1800">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19CF350-2C4E-4090-8164-F434D4A5C6B9}" type="datetimeFigureOut">
              <a:rPr lang="en-US" smtClean="0">
                <a:solidFill>
                  <a:prstClr val="black">
                    <a:lumMod val="75000"/>
                    <a:lumOff val="25000"/>
                  </a:prstClr>
                </a:solidFill>
              </a:rPr>
              <a:pPr/>
              <a:t>1/21/2021</a:t>
            </a:fld>
            <a:endParaRPr lang="en-US">
              <a:solidFill>
                <a:prstClr val="black">
                  <a:lumMod val="75000"/>
                  <a:lumOff val="25000"/>
                </a:prstClr>
              </a:solidFill>
            </a:endParaRPr>
          </a:p>
        </p:txBody>
      </p:sp>
      <p:sp>
        <p:nvSpPr>
          <p:cNvPr id="5" name="Footer Placeholder 4"/>
          <p:cNvSpPr>
            <a:spLocks noGrp="1"/>
          </p:cNvSpPr>
          <p:nvPr>
            <p:ph type="ftr" sz="quarter" idx="11"/>
          </p:nvPr>
        </p:nvSpPr>
        <p:spPr/>
        <p:txBody>
          <a:bodyPr/>
          <a:lstStyle/>
          <a:p>
            <a:endParaRPr lang="en-US">
              <a:solidFill>
                <a:prstClr val="black">
                  <a:lumMod val="75000"/>
                  <a:lumOff val="25000"/>
                </a:prstClr>
              </a:solidFill>
            </a:endParaRPr>
          </a:p>
        </p:txBody>
      </p:sp>
      <p:sp>
        <p:nvSpPr>
          <p:cNvPr id="6" name="Slide Number Placeholder 5"/>
          <p:cNvSpPr>
            <a:spLocks noGrp="1"/>
          </p:cNvSpPr>
          <p:nvPr>
            <p:ph type="sldNum" sz="quarter" idx="12"/>
          </p:nvPr>
        </p:nvSpPr>
        <p:spPr/>
        <p:txBody>
          <a:bodyPr/>
          <a:lstStyle/>
          <a:p>
            <a:fld id="{61EF5069-F2FF-4B78-B411-8767592AAE26}" type="slidenum">
              <a:rPr lang="en-US" smtClean="0">
                <a:solidFill>
                  <a:prstClr val="black">
                    <a:lumMod val="75000"/>
                    <a:lumOff val="25000"/>
                  </a:prstClr>
                </a:solidFill>
              </a:rPr>
              <a:pPr/>
              <a:t>‹#›</a:t>
            </a:fld>
            <a:endParaRPr lang="en-US">
              <a:solidFill>
                <a:prstClr val="black">
                  <a:lumMod val="75000"/>
                  <a:lumOff val="25000"/>
                </a:prstClr>
              </a:solidFill>
            </a:endParaRPr>
          </a:p>
        </p:txBody>
      </p:sp>
      <p:cxnSp>
        <p:nvCxnSpPr>
          <p:cNvPr id="7" name="Straight Connector 6"/>
          <p:cNvCxnSpPr/>
          <p:nvPr/>
        </p:nvCxnSpPr>
        <p:spPr>
          <a:xfrm>
            <a:off x="1981201"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68992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19CF350-2C4E-4090-8164-F434D4A5C6B9}" type="datetimeFigureOut">
              <a:rPr lang="en-US" smtClean="0">
                <a:solidFill>
                  <a:prstClr val="black">
                    <a:lumMod val="75000"/>
                    <a:lumOff val="25000"/>
                  </a:prstClr>
                </a:solidFill>
              </a:rPr>
              <a:pPr/>
              <a:t>1/21/2021</a:t>
            </a:fld>
            <a:endParaRPr lang="en-US">
              <a:solidFill>
                <a:prstClr val="black">
                  <a:lumMod val="75000"/>
                  <a:lumOff val="25000"/>
                </a:prstClr>
              </a:solidFill>
            </a:endParaRPr>
          </a:p>
        </p:txBody>
      </p:sp>
      <p:sp>
        <p:nvSpPr>
          <p:cNvPr id="6" name="Footer Placeholder 5"/>
          <p:cNvSpPr>
            <a:spLocks noGrp="1"/>
          </p:cNvSpPr>
          <p:nvPr>
            <p:ph type="ftr" sz="quarter" idx="11"/>
          </p:nvPr>
        </p:nvSpPr>
        <p:spPr/>
        <p:txBody>
          <a:bodyPr/>
          <a:lstStyle/>
          <a:p>
            <a:endParaRPr lang="en-US">
              <a:solidFill>
                <a:prstClr val="black">
                  <a:lumMod val="75000"/>
                  <a:lumOff val="25000"/>
                </a:prstClr>
              </a:solidFill>
            </a:endParaRPr>
          </a:p>
        </p:txBody>
      </p:sp>
      <p:sp>
        <p:nvSpPr>
          <p:cNvPr id="7" name="Slide Number Placeholder 6"/>
          <p:cNvSpPr>
            <a:spLocks noGrp="1"/>
          </p:cNvSpPr>
          <p:nvPr>
            <p:ph type="sldNum" sz="quarter" idx="12"/>
          </p:nvPr>
        </p:nvSpPr>
        <p:spPr/>
        <p:txBody>
          <a:bodyPr/>
          <a:lstStyle/>
          <a:p>
            <a:fld id="{61EF5069-F2FF-4B78-B411-8767592AAE26}" type="slidenum">
              <a:rPr lang="en-US" smtClean="0">
                <a:solidFill>
                  <a:prstClr val="black">
                    <a:lumMod val="75000"/>
                    <a:lumOff val="25000"/>
                  </a:prstClr>
                </a:solidFill>
              </a:rPr>
              <a:pPr/>
              <a:t>‹#›</a:t>
            </a:fld>
            <a:endParaRPr lang="en-US">
              <a:solidFill>
                <a:prstClr val="black">
                  <a:lumMod val="75000"/>
                  <a:lumOff val="25000"/>
                </a:prstClr>
              </a:solidFill>
            </a:endParaRPr>
          </a:p>
        </p:txBody>
      </p:sp>
    </p:spTree>
    <p:extLst>
      <p:ext uri="{BB962C8B-B14F-4D97-AF65-F5344CB8AC3E}">
        <p14:creationId xmlns:p14="http://schemas.microsoft.com/office/powerpoint/2010/main" val="21355194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19CF350-2C4E-4090-8164-F434D4A5C6B9}" type="datetimeFigureOut">
              <a:rPr lang="en-US" smtClean="0">
                <a:solidFill>
                  <a:prstClr val="black">
                    <a:lumMod val="75000"/>
                    <a:lumOff val="25000"/>
                  </a:prstClr>
                </a:solidFill>
              </a:rPr>
              <a:pPr/>
              <a:t>1/21/2021</a:t>
            </a:fld>
            <a:endParaRPr lang="en-US">
              <a:solidFill>
                <a:prstClr val="black">
                  <a:lumMod val="75000"/>
                  <a:lumOff val="25000"/>
                </a:prstClr>
              </a:solidFill>
            </a:endParaRPr>
          </a:p>
        </p:txBody>
      </p:sp>
      <p:sp>
        <p:nvSpPr>
          <p:cNvPr id="8" name="Footer Placeholder 7"/>
          <p:cNvSpPr>
            <a:spLocks noGrp="1"/>
          </p:cNvSpPr>
          <p:nvPr>
            <p:ph type="ftr" sz="quarter" idx="11"/>
          </p:nvPr>
        </p:nvSpPr>
        <p:spPr/>
        <p:txBody>
          <a:bodyPr/>
          <a:lstStyle/>
          <a:p>
            <a:endParaRPr lang="en-US">
              <a:solidFill>
                <a:prstClr val="black">
                  <a:lumMod val="75000"/>
                  <a:lumOff val="25000"/>
                </a:prstClr>
              </a:solidFill>
            </a:endParaRPr>
          </a:p>
        </p:txBody>
      </p:sp>
      <p:sp>
        <p:nvSpPr>
          <p:cNvPr id="9" name="Slide Number Placeholder 8"/>
          <p:cNvSpPr>
            <a:spLocks noGrp="1"/>
          </p:cNvSpPr>
          <p:nvPr>
            <p:ph type="sldNum" sz="quarter" idx="12"/>
          </p:nvPr>
        </p:nvSpPr>
        <p:spPr/>
        <p:txBody>
          <a:bodyPr/>
          <a:lstStyle/>
          <a:p>
            <a:fld id="{61EF5069-F2FF-4B78-B411-8767592AAE26}" type="slidenum">
              <a:rPr lang="en-US" smtClean="0">
                <a:solidFill>
                  <a:prstClr val="black">
                    <a:lumMod val="75000"/>
                    <a:lumOff val="25000"/>
                  </a:prstClr>
                </a:solidFill>
              </a:rPr>
              <a:pPr/>
              <a:t>‹#›</a:t>
            </a:fld>
            <a:endParaRPr lang="en-US">
              <a:solidFill>
                <a:prstClr val="black">
                  <a:lumMod val="75000"/>
                  <a:lumOff val="25000"/>
                </a:prstClr>
              </a:solidFill>
            </a:endParaRPr>
          </a:p>
        </p:txBody>
      </p:sp>
    </p:spTree>
    <p:extLst>
      <p:ext uri="{BB962C8B-B14F-4D97-AF65-F5344CB8AC3E}">
        <p14:creationId xmlns:p14="http://schemas.microsoft.com/office/powerpoint/2010/main" val="32988087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19CF350-2C4E-4090-8164-F434D4A5C6B9}" type="datetimeFigureOut">
              <a:rPr lang="en-US" smtClean="0">
                <a:solidFill>
                  <a:prstClr val="black">
                    <a:lumMod val="75000"/>
                    <a:lumOff val="25000"/>
                  </a:prstClr>
                </a:solidFill>
              </a:rPr>
              <a:pPr/>
              <a:t>1/21/2021</a:t>
            </a:fld>
            <a:endParaRPr lang="en-US">
              <a:solidFill>
                <a:prstClr val="black">
                  <a:lumMod val="75000"/>
                  <a:lumOff val="25000"/>
                </a:prstClr>
              </a:solidFill>
            </a:endParaRPr>
          </a:p>
        </p:txBody>
      </p:sp>
      <p:sp>
        <p:nvSpPr>
          <p:cNvPr id="4" name="Footer Placeholder 3"/>
          <p:cNvSpPr>
            <a:spLocks noGrp="1"/>
          </p:cNvSpPr>
          <p:nvPr>
            <p:ph type="ftr" sz="quarter" idx="11"/>
          </p:nvPr>
        </p:nvSpPr>
        <p:spPr/>
        <p:txBody>
          <a:bodyPr/>
          <a:lstStyle/>
          <a:p>
            <a:endParaRPr lang="en-US">
              <a:solidFill>
                <a:prstClr val="black">
                  <a:lumMod val="75000"/>
                  <a:lumOff val="25000"/>
                </a:prstClr>
              </a:solidFill>
            </a:endParaRPr>
          </a:p>
        </p:txBody>
      </p:sp>
      <p:sp>
        <p:nvSpPr>
          <p:cNvPr id="5" name="Slide Number Placeholder 4"/>
          <p:cNvSpPr>
            <a:spLocks noGrp="1"/>
          </p:cNvSpPr>
          <p:nvPr>
            <p:ph type="sldNum" sz="quarter" idx="12"/>
          </p:nvPr>
        </p:nvSpPr>
        <p:spPr/>
        <p:txBody>
          <a:bodyPr/>
          <a:lstStyle/>
          <a:p>
            <a:fld id="{61EF5069-F2FF-4B78-B411-8767592AAE26}" type="slidenum">
              <a:rPr lang="en-US" smtClean="0">
                <a:solidFill>
                  <a:prstClr val="black">
                    <a:lumMod val="75000"/>
                    <a:lumOff val="25000"/>
                  </a:prstClr>
                </a:solidFill>
              </a:rPr>
              <a:pPr/>
              <a:t>‹#›</a:t>
            </a:fld>
            <a:endParaRPr lang="en-US">
              <a:solidFill>
                <a:prstClr val="black">
                  <a:lumMod val="75000"/>
                  <a:lumOff val="25000"/>
                </a:prstClr>
              </a:solidFill>
            </a:endParaRPr>
          </a:p>
        </p:txBody>
      </p:sp>
    </p:spTree>
    <p:extLst>
      <p:ext uri="{BB962C8B-B14F-4D97-AF65-F5344CB8AC3E}">
        <p14:creationId xmlns:p14="http://schemas.microsoft.com/office/powerpoint/2010/main" val="24244224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9CF350-2C4E-4090-8164-F434D4A5C6B9}" type="datetimeFigureOut">
              <a:rPr lang="en-US" smtClean="0">
                <a:solidFill>
                  <a:prstClr val="black">
                    <a:lumMod val="75000"/>
                    <a:lumOff val="25000"/>
                  </a:prstClr>
                </a:solidFill>
              </a:rPr>
              <a:pPr/>
              <a:t>1/21/2021</a:t>
            </a:fld>
            <a:endParaRPr lang="en-US">
              <a:solidFill>
                <a:prstClr val="black">
                  <a:lumMod val="75000"/>
                  <a:lumOff val="25000"/>
                </a:prstClr>
              </a:solidFill>
            </a:endParaRPr>
          </a:p>
        </p:txBody>
      </p:sp>
      <p:sp>
        <p:nvSpPr>
          <p:cNvPr id="3" name="Footer Placeholder 2"/>
          <p:cNvSpPr>
            <a:spLocks noGrp="1"/>
          </p:cNvSpPr>
          <p:nvPr>
            <p:ph type="ftr" sz="quarter" idx="11"/>
          </p:nvPr>
        </p:nvSpPr>
        <p:spPr/>
        <p:txBody>
          <a:bodyPr/>
          <a:lstStyle/>
          <a:p>
            <a:endParaRPr lang="en-US">
              <a:solidFill>
                <a:prstClr val="black">
                  <a:lumMod val="75000"/>
                  <a:lumOff val="25000"/>
                </a:prstClr>
              </a:solidFill>
            </a:endParaRPr>
          </a:p>
        </p:txBody>
      </p:sp>
      <p:sp>
        <p:nvSpPr>
          <p:cNvPr id="4" name="Slide Number Placeholder 3"/>
          <p:cNvSpPr>
            <a:spLocks noGrp="1"/>
          </p:cNvSpPr>
          <p:nvPr>
            <p:ph type="sldNum" sz="quarter" idx="12"/>
          </p:nvPr>
        </p:nvSpPr>
        <p:spPr/>
        <p:txBody>
          <a:bodyPr/>
          <a:lstStyle/>
          <a:p>
            <a:fld id="{61EF5069-F2FF-4B78-B411-8767592AAE26}" type="slidenum">
              <a:rPr lang="en-US" smtClean="0">
                <a:solidFill>
                  <a:prstClr val="black">
                    <a:lumMod val="75000"/>
                    <a:lumOff val="25000"/>
                  </a:prstClr>
                </a:solidFill>
              </a:rPr>
              <a:pPr/>
              <a:t>‹#›</a:t>
            </a:fld>
            <a:endParaRPr lang="en-US">
              <a:solidFill>
                <a:prstClr val="black">
                  <a:lumMod val="75000"/>
                  <a:lumOff val="25000"/>
                </a:prstClr>
              </a:solidFill>
            </a:endParaRPr>
          </a:p>
        </p:txBody>
      </p:sp>
    </p:spTree>
    <p:extLst>
      <p:ext uri="{BB962C8B-B14F-4D97-AF65-F5344CB8AC3E}">
        <p14:creationId xmlns:p14="http://schemas.microsoft.com/office/powerpoint/2010/main" val="15803258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77952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Content Placeholder 2"/>
          <p:cNvSpPr>
            <a:spLocks noGrp="1"/>
          </p:cNvSpPr>
          <p:nvPr>
            <p:ph idx="1"/>
          </p:nvPr>
        </p:nvSpPr>
        <p:spPr>
          <a:xfrm>
            <a:off x="5505752" y="1097280"/>
            <a:ext cx="5532851"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77952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919CF350-2C4E-4090-8164-F434D4A5C6B9}" type="datetimeFigureOut">
              <a:rPr lang="en-US" smtClean="0">
                <a:solidFill>
                  <a:prstClr val="black">
                    <a:lumMod val="75000"/>
                    <a:lumOff val="25000"/>
                  </a:prstClr>
                </a:solidFill>
              </a:rPr>
              <a:pPr/>
              <a:t>1/21/2021</a:t>
            </a:fld>
            <a:endParaRPr lang="en-US">
              <a:solidFill>
                <a:prstClr val="black">
                  <a:lumMod val="75000"/>
                  <a:lumOff val="25000"/>
                </a:prstClr>
              </a:solidFill>
            </a:endParaRPr>
          </a:p>
        </p:txBody>
      </p:sp>
      <p:sp>
        <p:nvSpPr>
          <p:cNvPr id="6" name="Footer Placeholder 5"/>
          <p:cNvSpPr>
            <a:spLocks noGrp="1"/>
          </p:cNvSpPr>
          <p:nvPr>
            <p:ph type="ftr" sz="quarter" idx="11"/>
          </p:nvPr>
        </p:nvSpPr>
        <p:spPr/>
        <p:txBody>
          <a:bodyPr/>
          <a:lstStyle/>
          <a:p>
            <a:endParaRPr lang="en-US">
              <a:solidFill>
                <a:prstClr val="black">
                  <a:lumMod val="75000"/>
                  <a:lumOff val="25000"/>
                </a:prstClr>
              </a:solidFill>
            </a:endParaRPr>
          </a:p>
        </p:txBody>
      </p:sp>
      <p:sp>
        <p:nvSpPr>
          <p:cNvPr id="7" name="Slide Number Placeholder 6"/>
          <p:cNvSpPr>
            <a:spLocks noGrp="1"/>
          </p:cNvSpPr>
          <p:nvPr>
            <p:ph type="sldNum" sz="quarter" idx="12"/>
          </p:nvPr>
        </p:nvSpPr>
        <p:spPr/>
        <p:txBody>
          <a:bodyPr/>
          <a:lstStyle/>
          <a:p>
            <a:fld id="{61EF5069-F2FF-4B78-B411-8767592AAE26}" type="slidenum">
              <a:rPr lang="en-US" smtClean="0">
                <a:solidFill>
                  <a:prstClr val="black">
                    <a:lumMod val="75000"/>
                    <a:lumOff val="25000"/>
                  </a:prstClr>
                </a:solidFill>
              </a:rPr>
              <a:pPr/>
              <a:t>‹#›</a:t>
            </a:fld>
            <a:endParaRPr lang="en-US">
              <a:solidFill>
                <a:prstClr val="black">
                  <a:lumMod val="75000"/>
                  <a:lumOff val="25000"/>
                </a:prstClr>
              </a:solidFill>
            </a:endParaRPr>
          </a:p>
        </p:txBody>
      </p:sp>
    </p:spTree>
    <p:extLst>
      <p:ext uri="{BB962C8B-B14F-4D97-AF65-F5344CB8AC3E}">
        <p14:creationId xmlns:p14="http://schemas.microsoft.com/office/powerpoint/2010/main" val="6988664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77952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358810" y="1069848"/>
            <a:ext cx="5676937" cy="4645153"/>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77952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919CF350-2C4E-4090-8164-F434D4A5C6B9}" type="datetimeFigureOut">
              <a:rPr lang="en-US" smtClean="0">
                <a:solidFill>
                  <a:prstClr val="black">
                    <a:lumMod val="75000"/>
                    <a:lumOff val="25000"/>
                  </a:prstClr>
                </a:solidFill>
              </a:rPr>
              <a:pPr/>
              <a:t>1/21/2021</a:t>
            </a:fld>
            <a:endParaRPr lang="en-US">
              <a:solidFill>
                <a:prstClr val="black">
                  <a:lumMod val="75000"/>
                  <a:lumOff val="25000"/>
                </a:prstClr>
              </a:solidFill>
            </a:endParaRPr>
          </a:p>
        </p:txBody>
      </p:sp>
      <p:sp>
        <p:nvSpPr>
          <p:cNvPr id="6" name="Footer Placeholder 5"/>
          <p:cNvSpPr>
            <a:spLocks noGrp="1"/>
          </p:cNvSpPr>
          <p:nvPr>
            <p:ph type="ftr" sz="quarter" idx="11"/>
          </p:nvPr>
        </p:nvSpPr>
        <p:spPr/>
        <p:txBody>
          <a:bodyPr/>
          <a:lstStyle/>
          <a:p>
            <a:endParaRPr lang="en-US">
              <a:solidFill>
                <a:prstClr val="black">
                  <a:lumMod val="75000"/>
                  <a:lumOff val="25000"/>
                </a:prstClr>
              </a:solidFill>
            </a:endParaRPr>
          </a:p>
        </p:txBody>
      </p:sp>
      <p:sp>
        <p:nvSpPr>
          <p:cNvPr id="7" name="Slide Number Placeholder 6"/>
          <p:cNvSpPr>
            <a:spLocks noGrp="1"/>
          </p:cNvSpPr>
          <p:nvPr>
            <p:ph type="sldNum" sz="quarter" idx="12"/>
          </p:nvPr>
        </p:nvSpPr>
        <p:spPr/>
        <p:txBody>
          <a:bodyPr/>
          <a:lstStyle/>
          <a:p>
            <a:fld id="{61EF5069-F2FF-4B78-B411-8767592AAE26}" type="slidenum">
              <a:rPr lang="en-US" smtClean="0">
                <a:solidFill>
                  <a:prstClr val="black">
                    <a:lumMod val="75000"/>
                    <a:lumOff val="25000"/>
                  </a:prstClr>
                </a:solidFill>
              </a:rPr>
              <a:pPr/>
              <a:t>‹#›</a:t>
            </a:fld>
            <a:endParaRPr lang="en-US">
              <a:solidFill>
                <a:prstClr val="black">
                  <a:lumMod val="75000"/>
                  <a:lumOff val="25000"/>
                </a:prstClr>
              </a:solidFill>
            </a:endParaRPr>
          </a:p>
        </p:txBody>
      </p:sp>
    </p:spTree>
    <p:extLst>
      <p:ext uri="{BB962C8B-B14F-4D97-AF65-F5344CB8AC3E}">
        <p14:creationId xmlns:p14="http://schemas.microsoft.com/office/powerpoint/2010/main" val="13418786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9CF350-2C4E-4090-8164-F434D4A5C6B9}" type="datetimeFigureOut">
              <a:rPr lang="en-US" smtClean="0">
                <a:solidFill>
                  <a:prstClr val="black">
                    <a:lumMod val="75000"/>
                    <a:lumOff val="25000"/>
                  </a:prstClr>
                </a:solidFill>
              </a:rPr>
              <a:pPr/>
              <a:t>1/21/2021</a:t>
            </a:fld>
            <a:endParaRPr lang="en-US">
              <a:solidFill>
                <a:prstClr val="black">
                  <a:lumMod val="75000"/>
                  <a:lumOff val="25000"/>
                </a:prstClr>
              </a:solidFill>
            </a:endParaRPr>
          </a:p>
        </p:txBody>
      </p:sp>
      <p:sp>
        <p:nvSpPr>
          <p:cNvPr id="5" name="Footer Placeholder 4"/>
          <p:cNvSpPr>
            <a:spLocks noGrp="1"/>
          </p:cNvSpPr>
          <p:nvPr>
            <p:ph type="ftr" sz="quarter" idx="11"/>
          </p:nvPr>
        </p:nvSpPr>
        <p:spPr/>
        <p:txBody>
          <a:bodyPr/>
          <a:lstStyle/>
          <a:p>
            <a:endParaRPr lang="en-US">
              <a:solidFill>
                <a:prstClr val="black">
                  <a:lumMod val="75000"/>
                  <a:lumOff val="25000"/>
                </a:prstClr>
              </a:solidFill>
            </a:endParaRPr>
          </a:p>
        </p:txBody>
      </p:sp>
      <p:sp>
        <p:nvSpPr>
          <p:cNvPr id="6" name="Slide Number Placeholder 5"/>
          <p:cNvSpPr>
            <a:spLocks noGrp="1"/>
          </p:cNvSpPr>
          <p:nvPr>
            <p:ph type="sldNum" sz="quarter" idx="12"/>
          </p:nvPr>
        </p:nvSpPr>
        <p:spPr/>
        <p:txBody>
          <a:bodyPr/>
          <a:lstStyle/>
          <a:p>
            <a:fld id="{61EF5069-F2FF-4B78-B411-8767592AAE26}" type="slidenum">
              <a:rPr lang="en-US" smtClean="0">
                <a:solidFill>
                  <a:prstClr val="black">
                    <a:lumMod val="75000"/>
                    <a:lumOff val="25000"/>
                  </a:prstClr>
                </a:solidFill>
              </a:rPr>
              <a:pPr/>
              <a:t>‹#›</a:t>
            </a:fld>
            <a:endParaRPr lang="en-US">
              <a:solidFill>
                <a:prstClr val="black">
                  <a:lumMod val="75000"/>
                  <a:lumOff val="25000"/>
                </a:prstClr>
              </a:solidFill>
            </a:endParaRPr>
          </a:p>
        </p:txBody>
      </p:sp>
    </p:spTree>
    <p:extLst>
      <p:ext uri="{BB962C8B-B14F-4D97-AF65-F5344CB8AC3E}">
        <p14:creationId xmlns:p14="http://schemas.microsoft.com/office/powerpoint/2010/main" val="36758354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1" y="762000"/>
            <a:ext cx="74295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9CF350-2C4E-4090-8164-F434D4A5C6B9}" type="datetimeFigureOut">
              <a:rPr lang="en-US" smtClean="0">
                <a:solidFill>
                  <a:prstClr val="black">
                    <a:lumMod val="75000"/>
                    <a:lumOff val="25000"/>
                  </a:prstClr>
                </a:solidFill>
              </a:rPr>
              <a:pPr/>
              <a:t>1/21/2021</a:t>
            </a:fld>
            <a:endParaRPr lang="en-US">
              <a:solidFill>
                <a:prstClr val="black">
                  <a:lumMod val="75000"/>
                  <a:lumOff val="25000"/>
                </a:prstClr>
              </a:solidFill>
            </a:endParaRPr>
          </a:p>
        </p:txBody>
      </p:sp>
      <p:sp>
        <p:nvSpPr>
          <p:cNvPr id="5" name="Footer Placeholder 4"/>
          <p:cNvSpPr>
            <a:spLocks noGrp="1"/>
          </p:cNvSpPr>
          <p:nvPr>
            <p:ph type="ftr" sz="quarter" idx="11"/>
          </p:nvPr>
        </p:nvSpPr>
        <p:spPr/>
        <p:txBody>
          <a:bodyPr/>
          <a:lstStyle/>
          <a:p>
            <a:endParaRPr lang="en-US">
              <a:solidFill>
                <a:prstClr val="black">
                  <a:lumMod val="75000"/>
                  <a:lumOff val="25000"/>
                </a:prstClr>
              </a:solidFill>
            </a:endParaRPr>
          </a:p>
        </p:txBody>
      </p:sp>
      <p:sp>
        <p:nvSpPr>
          <p:cNvPr id="6" name="Slide Number Placeholder 5"/>
          <p:cNvSpPr>
            <a:spLocks noGrp="1"/>
          </p:cNvSpPr>
          <p:nvPr>
            <p:ph type="sldNum" sz="quarter" idx="12"/>
          </p:nvPr>
        </p:nvSpPr>
        <p:spPr/>
        <p:txBody>
          <a:bodyPr/>
          <a:lstStyle/>
          <a:p>
            <a:fld id="{61EF5069-F2FF-4B78-B411-8767592AAE26}" type="slidenum">
              <a:rPr lang="en-US" smtClean="0">
                <a:solidFill>
                  <a:prstClr val="black">
                    <a:lumMod val="75000"/>
                    <a:lumOff val="25000"/>
                  </a:prstClr>
                </a:solidFill>
              </a:rPr>
              <a:pPr/>
              <a:t>‹#›</a:t>
            </a:fld>
            <a:endParaRPr lang="en-US">
              <a:solidFill>
                <a:prstClr val="black">
                  <a:lumMod val="75000"/>
                  <a:lumOff val="25000"/>
                </a:prstClr>
              </a:solidFill>
            </a:endParaRPr>
          </a:p>
        </p:txBody>
      </p:sp>
    </p:spTree>
    <p:extLst>
      <p:ext uri="{BB962C8B-B14F-4D97-AF65-F5344CB8AC3E}">
        <p14:creationId xmlns:p14="http://schemas.microsoft.com/office/powerpoint/2010/main" val="852178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CC26E9D-9A8C-443A-94A9-2D72E592B89F}" type="datetimeFigureOut">
              <a:rPr lang="en-US" smtClean="0"/>
              <a:t>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2021A8-6311-4D05-BAB7-7A57F5E94572}" type="slidenum">
              <a:rPr lang="en-US" smtClean="0"/>
              <a:t>‹#›</a:t>
            </a:fld>
            <a:endParaRPr lang="en-US"/>
          </a:p>
        </p:txBody>
      </p:sp>
    </p:spTree>
    <p:extLst>
      <p:ext uri="{BB962C8B-B14F-4D97-AF65-F5344CB8AC3E}">
        <p14:creationId xmlns:p14="http://schemas.microsoft.com/office/powerpoint/2010/main" val="4799325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C26E9D-9A8C-443A-94A9-2D72E592B89F}" type="datetimeFigureOut">
              <a:rPr lang="en-US" smtClean="0"/>
              <a:t>1/21/2021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2021A8-6311-4D05-BAB7-7A57F5E94572}" type="slidenum">
              <a:rPr lang="en-US" smtClean="0"/>
              <a:t>‹#›</a:t>
            </a:fld>
            <a:endParaRPr lang="en-US"/>
          </a:p>
        </p:txBody>
      </p:sp>
    </p:spTree>
    <p:extLst>
      <p:ext uri="{BB962C8B-B14F-4D97-AF65-F5344CB8AC3E}">
        <p14:creationId xmlns:p14="http://schemas.microsoft.com/office/powerpoint/2010/main" val="159997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C26E9D-9A8C-443A-94A9-2D72E592B89F}" type="datetimeFigureOut">
              <a:rPr lang="en-US" smtClean="0"/>
              <a:t>1/21/2021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2021A8-6311-4D05-BAB7-7A57F5E94572}" type="slidenum">
              <a:rPr lang="en-US" smtClean="0"/>
              <a:t>‹#›</a:t>
            </a:fld>
            <a:endParaRPr lang="en-US"/>
          </a:p>
        </p:txBody>
      </p:sp>
    </p:spTree>
    <p:extLst>
      <p:ext uri="{BB962C8B-B14F-4D97-AF65-F5344CB8AC3E}">
        <p14:creationId xmlns:p14="http://schemas.microsoft.com/office/powerpoint/2010/main" val="494073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CC26E9D-9A8C-443A-94A9-2D72E592B89F}" type="datetimeFigureOut">
              <a:rPr lang="en-US" smtClean="0"/>
              <a:t>1/21/2021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2021A8-6311-4D05-BAB7-7A57F5E94572}" type="slidenum">
              <a:rPr lang="en-US" smtClean="0"/>
              <a:t>‹#›</a:t>
            </a:fld>
            <a:endParaRPr lang="en-US"/>
          </a:p>
        </p:txBody>
      </p:sp>
    </p:spTree>
    <p:extLst>
      <p:ext uri="{BB962C8B-B14F-4D97-AF65-F5344CB8AC3E}">
        <p14:creationId xmlns:p14="http://schemas.microsoft.com/office/powerpoint/2010/main" val="1102138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C26E9D-9A8C-443A-94A9-2D72E592B89F}" type="datetimeFigureOut">
              <a:rPr lang="en-US" smtClean="0"/>
              <a:t>1/21/2021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2021A8-6311-4D05-BAB7-7A57F5E94572}" type="slidenum">
              <a:rPr lang="en-US" smtClean="0"/>
              <a:t>‹#›</a:t>
            </a:fld>
            <a:endParaRPr lang="en-US"/>
          </a:p>
        </p:txBody>
      </p:sp>
    </p:spTree>
    <p:extLst>
      <p:ext uri="{BB962C8B-B14F-4D97-AF65-F5344CB8AC3E}">
        <p14:creationId xmlns:p14="http://schemas.microsoft.com/office/powerpoint/2010/main" val="4946743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CC26E9D-9A8C-443A-94A9-2D72E592B89F}" type="datetimeFigureOut">
              <a:rPr lang="en-US" smtClean="0"/>
              <a:t>1/21/2021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2021A8-6311-4D05-BAB7-7A57F5E94572}" type="slidenum">
              <a:rPr lang="en-US" smtClean="0"/>
              <a:t>‹#›</a:t>
            </a:fld>
            <a:endParaRPr lang="en-US"/>
          </a:p>
        </p:txBody>
      </p:sp>
    </p:spTree>
    <p:extLst>
      <p:ext uri="{BB962C8B-B14F-4D97-AF65-F5344CB8AC3E}">
        <p14:creationId xmlns:p14="http://schemas.microsoft.com/office/powerpoint/2010/main" val="2764759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CC26E9D-9A8C-443A-94A9-2D72E592B89F}" type="datetimeFigureOut">
              <a:rPr lang="en-US" smtClean="0"/>
              <a:t>1/21/2021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2021A8-6311-4D05-BAB7-7A57F5E94572}" type="slidenum">
              <a:rPr lang="en-US" smtClean="0"/>
              <a:t>‹#›</a:t>
            </a:fld>
            <a:endParaRPr lang="en-US"/>
          </a:p>
        </p:txBody>
      </p:sp>
    </p:spTree>
    <p:extLst>
      <p:ext uri="{BB962C8B-B14F-4D97-AF65-F5344CB8AC3E}">
        <p14:creationId xmlns:p14="http://schemas.microsoft.com/office/powerpoint/2010/main" val="37080883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2CC26E9D-9A8C-443A-94A9-2D72E592B89F}" type="datetimeFigureOut">
              <a:rPr lang="en-US" smtClean="0"/>
              <a:t>1/21/2021</a:t>
            </a:fld>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7D2021A8-6311-4D05-BAB7-7A57F5E94572}" type="slidenum">
              <a:rPr lang="en-US" smtClean="0"/>
              <a:t>‹#›</a:t>
            </a:fld>
            <a:endParaRPr lang="en-US"/>
          </a:p>
        </p:txBody>
      </p:sp>
    </p:spTree>
    <p:extLst>
      <p:ext uri="{BB962C8B-B14F-4D97-AF65-F5344CB8AC3E}">
        <p14:creationId xmlns:p14="http://schemas.microsoft.com/office/powerpoint/2010/main" val="1621755688"/>
      </p:ext>
    </p:extLst>
  </p:cSld>
  <p:clrMap bg1="dk1" tx1="lt1" bg2="dk2" tx2="lt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 id="2147483763" r:id="rId14"/>
    <p:sldLayoutId id="2147483764" r:id="rId15"/>
    <p:sldLayoutId id="2147483765" r:id="rId16"/>
    <p:sldLayoutId id="2147483766"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p:nvPr/>
        </p:nvSpPr>
        <p:spPr>
          <a:xfrm>
            <a:off x="243840" y="182880"/>
            <a:ext cx="11704320" cy="649224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2" y="2057400"/>
            <a:ext cx="9872871" cy="4038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30"/>
            <a:ext cx="2329075" cy="365125"/>
          </a:xfrm>
          <a:prstGeom prst="rect">
            <a:avLst/>
          </a:prstGeom>
        </p:spPr>
        <p:txBody>
          <a:bodyPr vert="horz" lIns="91440" tIns="45720" rIns="91440" bIns="45720" rtlCol="0" anchor="ctr"/>
          <a:lstStyle>
            <a:lvl1pPr algn="l">
              <a:defRPr sz="1000">
                <a:solidFill>
                  <a:schemeClr val="accent1"/>
                </a:solidFill>
              </a:defRPr>
            </a:lvl1pPr>
          </a:lstStyle>
          <a:p>
            <a:fld id="{919CF350-2C4E-4090-8164-F434D4A5C6B9}" type="datetimeFigureOut">
              <a:rPr lang="en-US" smtClean="0">
                <a:solidFill>
                  <a:prstClr val="black">
                    <a:lumMod val="75000"/>
                    <a:lumOff val="25000"/>
                  </a:prstClr>
                </a:solidFill>
              </a:rPr>
              <a:pPr/>
              <a:t>1/21/2021</a:t>
            </a:fld>
            <a:endParaRPr lang="en-US">
              <a:solidFill>
                <a:prstClr val="black">
                  <a:lumMod val="75000"/>
                  <a:lumOff val="25000"/>
                </a:prstClr>
              </a:solidFill>
            </a:endParaRPr>
          </a:p>
        </p:txBody>
      </p:sp>
      <p:sp>
        <p:nvSpPr>
          <p:cNvPr id="5" name="Footer Placeholder 4"/>
          <p:cNvSpPr>
            <a:spLocks noGrp="1"/>
          </p:cNvSpPr>
          <p:nvPr>
            <p:ph type="ftr" sz="quarter" idx="3"/>
          </p:nvPr>
        </p:nvSpPr>
        <p:spPr>
          <a:xfrm>
            <a:off x="3949149" y="6223830"/>
            <a:ext cx="4717775" cy="365125"/>
          </a:xfrm>
          <a:prstGeom prst="rect">
            <a:avLst/>
          </a:prstGeom>
        </p:spPr>
        <p:txBody>
          <a:bodyPr vert="horz" lIns="91440" tIns="45720" rIns="91440" bIns="45720" rtlCol="0" anchor="ctr"/>
          <a:lstStyle>
            <a:lvl1pPr algn="ctr">
              <a:defRPr sz="1000">
                <a:solidFill>
                  <a:schemeClr val="accent1"/>
                </a:solidFill>
              </a:defRPr>
            </a:lvl1pPr>
          </a:lstStyle>
          <a:p>
            <a:endParaRPr lang="en-US">
              <a:solidFill>
                <a:prstClr val="black">
                  <a:lumMod val="75000"/>
                  <a:lumOff val="25000"/>
                </a:prstClr>
              </a:solidFill>
            </a:endParaRPr>
          </a:p>
        </p:txBody>
      </p:sp>
      <p:sp>
        <p:nvSpPr>
          <p:cNvPr id="6" name="Slide Number Placeholder 5"/>
          <p:cNvSpPr>
            <a:spLocks noGrp="1"/>
          </p:cNvSpPr>
          <p:nvPr>
            <p:ph type="sldNum" sz="quarter" idx="4"/>
          </p:nvPr>
        </p:nvSpPr>
        <p:spPr>
          <a:xfrm>
            <a:off x="9329532" y="6223830"/>
            <a:ext cx="1706217" cy="365125"/>
          </a:xfrm>
          <a:prstGeom prst="rect">
            <a:avLst/>
          </a:prstGeom>
        </p:spPr>
        <p:txBody>
          <a:bodyPr vert="horz" lIns="91440" tIns="45720" rIns="91440" bIns="45720" rtlCol="0" anchor="ctr"/>
          <a:lstStyle>
            <a:lvl1pPr algn="r">
              <a:defRPr sz="1000">
                <a:solidFill>
                  <a:schemeClr val="accent1"/>
                </a:solidFill>
              </a:defRPr>
            </a:lvl1pPr>
          </a:lstStyle>
          <a:p>
            <a:fld id="{61EF5069-F2FF-4B78-B411-8767592AAE26}" type="slidenum">
              <a:rPr lang="en-US" smtClean="0">
                <a:solidFill>
                  <a:prstClr val="black">
                    <a:lumMod val="75000"/>
                    <a:lumOff val="25000"/>
                  </a:prstClr>
                </a:solidFill>
              </a:rPr>
              <a:pPr/>
              <a:t>‹#›</a:t>
            </a:fld>
            <a:endParaRPr lang="en-US">
              <a:solidFill>
                <a:prstClr val="black">
                  <a:lumMod val="75000"/>
                  <a:lumOff val="25000"/>
                </a:prstClr>
              </a:solidFill>
            </a:endParaRPr>
          </a:p>
        </p:txBody>
      </p:sp>
    </p:spTree>
    <p:extLst>
      <p:ext uri="{BB962C8B-B14F-4D97-AF65-F5344CB8AC3E}">
        <p14:creationId xmlns:p14="http://schemas.microsoft.com/office/powerpoint/2010/main" val="1181309185"/>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txStyles>
    <p:titleStyle>
      <a:lvl1pPr algn="l" defTabSz="685800" rtl="0" eaLnBrk="1" latinLnBrk="0" hangingPunct="1">
        <a:lnSpc>
          <a:spcPct val="90000"/>
        </a:lnSpc>
        <a:spcBef>
          <a:spcPct val="0"/>
        </a:spcBef>
        <a:buNone/>
        <a:defRPr sz="4000" kern="1200">
          <a:solidFill>
            <a:schemeClr val="accent1"/>
          </a:solidFill>
          <a:latin typeface="+mj-lt"/>
          <a:ea typeface="+mj-ea"/>
          <a:cs typeface="+mj-cs"/>
        </a:defRPr>
      </a:lvl1pPr>
    </p:titleStyle>
    <p:bodyStyle>
      <a:lvl1pPr marL="171450" indent="-137160" algn="l" defTabSz="685800" rtl="0" eaLnBrk="1" latinLnBrk="0" hangingPunct="1">
        <a:lnSpc>
          <a:spcPct val="90000"/>
        </a:lnSpc>
        <a:spcBef>
          <a:spcPts val="1000"/>
        </a:spcBef>
        <a:buClr>
          <a:schemeClr val="accent1"/>
        </a:buClr>
        <a:buSzPct val="80000"/>
        <a:buFont typeface="Corbel" pitchFamily="34" charset="0"/>
        <a:buChar char="•"/>
        <a:defRPr sz="2000" kern="1200">
          <a:solidFill>
            <a:schemeClr val="accent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800" kern="1200">
          <a:solidFill>
            <a:schemeClr val="accent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600" kern="1200">
          <a:solidFill>
            <a:schemeClr val="accent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4pPr>
      <a:lvl5pPr marL="92012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xml"/><Relationship Id="rId7" Type="http://schemas.openxmlformats.org/officeDocument/2006/relationships/image" Target="../media/image3.jpe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9.xml"/><Relationship Id="rId7" Type="http://schemas.openxmlformats.org/officeDocument/2006/relationships/image" Target="../media/image4.png"/><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audio" Target="../media/media11.m4a"/><Relationship Id="rId1" Type="http://schemas.microsoft.com/office/2007/relationships/media" Target="../media/media11.m4a"/><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4.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4.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4.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4.png"/><Relationship Id="rId5" Type="http://schemas.openxmlformats.org/officeDocument/2006/relationships/hyperlink" Target="http://www.collegeforalltexans.com/apps/collegecosts.cfm?Type=1&amp;Level=1" TargetMode="External"/><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9.xml"/><Relationship Id="rId7" Type="http://schemas.openxmlformats.org/officeDocument/2006/relationships/image" Target="../media/image7.gif"/><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6.png"/><Relationship Id="rId5" Type="http://schemas.openxmlformats.org/officeDocument/2006/relationships/image" Target="../media/image5.gif"/><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8.png"/><Relationship Id="rId5" Type="http://schemas.openxmlformats.org/officeDocument/2006/relationships/hyperlink" Target="http://www.applytexas.org/" TargetMode="Externa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112294" y="0"/>
            <a:ext cx="9601200" cy="2895600"/>
          </a:xfrm>
        </p:spPr>
        <p:txBody>
          <a:bodyPr/>
          <a:lstStyle/>
          <a:p>
            <a:r>
              <a:rPr lang="en-US" dirty="0">
                <a:latin typeface="AR CENA"/>
              </a:rPr>
              <a:t>Advanced Academics </a:t>
            </a:r>
            <a:br>
              <a:rPr lang="en-US" dirty="0">
                <a:latin typeface="AR CENA"/>
              </a:rPr>
            </a:br>
            <a:r>
              <a:rPr lang="en-US" dirty="0">
                <a:latin typeface="AR CENA"/>
              </a:rPr>
              <a:t>&amp; Dual Credit </a:t>
            </a:r>
          </a:p>
        </p:txBody>
      </p:sp>
      <p:pic>
        <p:nvPicPr>
          <p:cNvPr id="6" name="Picture 5" descr="East 1.JPG"/>
          <p:cNvPicPr>
            <a:picLocks noChangeAspect="1"/>
          </p:cNvPicPr>
          <p:nvPr/>
        </p:nvPicPr>
        <p:blipFill>
          <a:blip r:embed="rId5" cstate="print"/>
          <a:srcRect t="23886"/>
          <a:stretch>
            <a:fillRect/>
          </a:stretch>
        </p:blipFill>
        <p:spPr>
          <a:xfrm>
            <a:off x="252931" y="3210721"/>
            <a:ext cx="3561413" cy="26669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descr="West 3.JPG"/>
          <p:cNvPicPr>
            <a:picLocks noChangeAspect="1"/>
          </p:cNvPicPr>
          <p:nvPr/>
        </p:nvPicPr>
        <p:blipFill>
          <a:blip r:embed="rId6" cstate="print"/>
          <a:stretch>
            <a:fillRect/>
          </a:stretch>
        </p:blipFill>
        <p:spPr>
          <a:xfrm>
            <a:off x="7516394" y="593557"/>
            <a:ext cx="4394200" cy="29271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descr="West 4.JPG"/>
          <p:cNvPicPr>
            <a:picLocks noChangeAspect="1"/>
          </p:cNvPicPr>
          <p:nvPr/>
        </p:nvPicPr>
        <p:blipFill>
          <a:blip r:embed="rId7" cstate="print"/>
          <a:stretch>
            <a:fillRect/>
          </a:stretch>
        </p:blipFill>
        <p:spPr>
          <a:xfrm>
            <a:off x="4912894" y="3862138"/>
            <a:ext cx="4013200" cy="267330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Audio 6">
            <a:hlinkClick r:id="" action="ppaction://media"/>
            <a:extLst>
              <a:ext uri="{FF2B5EF4-FFF2-40B4-BE49-F238E27FC236}">
                <a16:creationId xmlns:a16="http://schemas.microsoft.com/office/drawing/2014/main" id="{C83231B9-04B6-4D11-BAFA-80DF30B39306}"/>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1762606671"/>
      </p:ext>
    </p:extLst>
  </p:cSld>
  <p:clrMapOvr>
    <a:masterClrMapping/>
  </p:clrMapOvr>
  <mc:AlternateContent xmlns:mc="http://schemas.openxmlformats.org/markup-compatibility/2006">
    <mc:Choice xmlns:p14="http://schemas.microsoft.com/office/powerpoint/2010/main" Requires="p14">
      <p:transition spd="slow" p14:dur="2000" advTm="21156"/>
    </mc:Choice>
    <mc:Fallback>
      <p:transition spd="slow" advTm="2115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4340" y="455200"/>
            <a:ext cx="6571060" cy="530223"/>
          </a:xfrm>
        </p:spPr>
        <p:txBody>
          <a:bodyPr>
            <a:normAutofit fontScale="90000"/>
          </a:bodyPr>
          <a:lstStyle/>
          <a:p>
            <a:r>
              <a:rPr lang="en-US" b="1" dirty="0"/>
              <a:t>AP Academy</a:t>
            </a:r>
          </a:p>
        </p:txBody>
      </p:sp>
      <p:pic>
        <p:nvPicPr>
          <p:cNvPr id="9218" name="img167452" descr="763dab65-3adf-443a-8c9c-8c31bca5bb4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32962" y="986132"/>
            <a:ext cx="1731037" cy="1604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6"/>
          <a:stretch>
            <a:fillRect/>
          </a:stretch>
        </p:blipFill>
        <p:spPr>
          <a:xfrm>
            <a:off x="1716033" y="2803754"/>
            <a:ext cx="8624684" cy="3673247"/>
          </a:xfrm>
          <a:prstGeom prst="rect">
            <a:avLst/>
          </a:prstGeom>
        </p:spPr>
      </p:pic>
      <p:sp>
        <p:nvSpPr>
          <p:cNvPr id="3" name="TextBox 2"/>
          <p:cNvSpPr txBox="1"/>
          <p:nvPr/>
        </p:nvSpPr>
        <p:spPr>
          <a:xfrm>
            <a:off x="5562601" y="720312"/>
            <a:ext cx="4591879" cy="1546577"/>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214313" indent="-214313" defTabSz="457200">
              <a:buFont typeface="Arial" panose="020B0604020202020204" pitchFamily="34" charset="0"/>
              <a:buChar char="•"/>
            </a:pPr>
            <a:r>
              <a:rPr lang="en-US" sz="1350" b="1" dirty="0">
                <a:solidFill>
                  <a:prstClr val="black"/>
                </a:solidFill>
                <a:latin typeface="Corbel" panose="020B0503020204020204"/>
              </a:rPr>
              <a:t>Increase participation in AP &amp; Dual Credit courses</a:t>
            </a:r>
          </a:p>
          <a:p>
            <a:pPr marL="214313" indent="-214313" defTabSz="457200">
              <a:buFont typeface="Arial" panose="020B0604020202020204" pitchFamily="34" charset="0"/>
              <a:buChar char="•"/>
            </a:pPr>
            <a:r>
              <a:rPr lang="en-US" sz="1350" b="1" dirty="0">
                <a:solidFill>
                  <a:prstClr val="black"/>
                </a:solidFill>
                <a:latin typeface="Corbel" panose="020B0503020204020204"/>
              </a:rPr>
              <a:t>Increase focus on college readiness and completion of college ready course sequences</a:t>
            </a:r>
          </a:p>
          <a:p>
            <a:pPr marL="214313" indent="-214313" defTabSz="457200">
              <a:buFont typeface="Arial" panose="020B0604020202020204" pitchFamily="34" charset="0"/>
              <a:buChar char="•"/>
            </a:pPr>
            <a:r>
              <a:rPr lang="en-US" sz="1350" b="1" dirty="0">
                <a:solidFill>
                  <a:prstClr val="black"/>
                </a:solidFill>
                <a:latin typeface="Corbel" panose="020B0503020204020204"/>
              </a:rPr>
              <a:t>Improve performance of students in Pre-AP, AP &amp; Dual Credit courses</a:t>
            </a:r>
          </a:p>
          <a:p>
            <a:pPr marL="214313" indent="-214313" defTabSz="457200">
              <a:buFont typeface="Arial" panose="020B0604020202020204" pitchFamily="34" charset="0"/>
              <a:buChar char="•"/>
            </a:pPr>
            <a:r>
              <a:rPr lang="en-US" sz="1350" b="1" dirty="0">
                <a:solidFill>
                  <a:prstClr val="black"/>
                </a:solidFill>
                <a:latin typeface="Corbel" panose="020B0503020204020204"/>
              </a:rPr>
              <a:t>Ensure AP &amp; Dual Credit enrollment reflects the diversity of the overall student body</a:t>
            </a:r>
          </a:p>
        </p:txBody>
      </p:sp>
      <p:pic>
        <p:nvPicPr>
          <p:cNvPr id="6" name="Audio 5">
            <a:hlinkClick r:id="" action="ppaction://media"/>
            <a:extLst>
              <a:ext uri="{FF2B5EF4-FFF2-40B4-BE49-F238E27FC236}">
                <a16:creationId xmlns:a16="http://schemas.microsoft.com/office/drawing/2014/main" id="{C00C8563-B230-4102-87FB-A5C97C780D2F}"/>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1815534197"/>
      </p:ext>
    </p:extLst>
  </p:cSld>
  <p:clrMapOvr>
    <a:masterClrMapping/>
  </p:clrMapOvr>
  <mc:AlternateContent xmlns:mc="http://schemas.openxmlformats.org/markup-compatibility/2006">
    <mc:Choice xmlns:p14="http://schemas.microsoft.com/office/powerpoint/2010/main" Requires="p14">
      <p:transition spd="slow" p14:dur="2000" advTm="15614"/>
    </mc:Choice>
    <mc:Fallback>
      <p:transition spd="slow" advTm="1561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8165895" y="-37670"/>
            <a:ext cx="4145220" cy="916806"/>
          </a:xfrm>
          <a:prstGeom prst="rect">
            <a:avLst/>
          </a:prstGeom>
          <a:noFill/>
        </p:spPr>
        <p:txBody>
          <a:bodyPr wrap="square" lIns="91440" tIns="45720" rIns="91440" bIns="45720">
            <a:spAutoFit/>
          </a:bodyPr>
          <a:lstStyle/>
          <a:p>
            <a:pPr algn="ctr"/>
            <a:r>
              <a:rPr lang="en-US" sz="5400" b="1" spc="50" dirty="0">
                <a:ln w="0"/>
                <a:solidFill>
                  <a:schemeClr val="bg2"/>
                </a:solidFill>
                <a:effectLst>
                  <a:innerShdw blurRad="63500" dist="50800" dir="13500000">
                    <a:srgbClr val="000000">
                      <a:alpha val="50000"/>
                    </a:srgbClr>
                  </a:innerShdw>
                </a:effectLst>
              </a:rPr>
              <a:t>Resources</a:t>
            </a:r>
          </a:p>
        </p:txBody>
      </p:sp>
      <p:pic>
        <p:nvPicPr>
          <p:cNvPr id="3" name="Picture 2">
            <a:extLst>
              <a:ext uri="{FF2B5EF4-FFF2-40B4-BE49-F238E27FC236}">
                <a16:creationId xmlns:a16="http://schemas.microsoft.com/office/drawing/2014/main" id="{C3268F5F-2DFA-4860-8353-D2920560CC06}"/>
              </a:ext>
            </a:extLst>
          </p:cNvPr>
          <p:cNvPicPr>
            <a:picLocks noChangeAspect="1"/>
          </p:cNvPicPr>
          <p:nvPr/>
        </p:nvPicPr>
        <p:blipFill>
          <a:blip r:embed="rId4"/>
          <a:stretch>
            <a:fillRect/>
          </a:stretch>
        </p:blipFill>
        <p:spPr>
          <a:xfrm>
            <a:off x="2908054" y="3055404"/>
            <a:ext cx="4146108" cy="3297947"/>
          </a:xfrm>
          <a:prstGeom prst="rect">
            <a:avLst/>
          </a:prstGeom>
        </p:spPr>
      </p:pic>
      <p:pic>
        <p:nvPicPr>
          <p:cNvPr id="2" name="Picture 1">
            <a:extLst>
              <a:ext uri="{FF2B5EF4-FFF2-40B4-BE49-F238E27FC236}">
                <a16:creationId xmlns:a16="http://schemas.microsoft.com/office/drawing/2014/main" id="{CF7ACEF0-D1B3-4BBE-8031-017954C34966}"/>
              </a:ext>
            </a:extLst>
          </p:cNvPr>
          <p:cNvPicPr>
            <a:picLocks noChangeAspect="1"/>
          </p:cNvPicPr>
          <p:nvPr/>
        </p:nvPicPr>
        <p:blipFill>
          <a:blip r:embed="rId5"/>
          <a:stretch>
            <a:fillRect/>
          </a:stretch>
        </p:blipFill>
        <p:spPr>
          <a:xfrm>
            <a:off x="184652" y="504649"/>
            <a:ext cx="3841454" cy="2269447"/>
          </a:xfrm>
          <a:prstGeom prst="rect">
            <a:avLst/>
          </a:prstGeom>
        </p:spPr>
      </p:pic>
      <p:sp>
        <p:nvSpPr>
          <p:cNvPr id="5" name="Right Arrow 4"/>
          <p:cNvSpPr/>
          <p:nvPr/>
        </p:nvSpPr>
        <p:spPr>
          <a:xfrm rot="2771604">
            <a:off x="1245518" y="3684900"/>
            <a:ext cx="3672754" cy="839954"/>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BA06BCF-2420-4879-A577-00A08BEDE607}"/>
              </a:ext>
            </a:extLst>
          </p:cNvPr>
          <p:cNvPicPr>
            <a:picLocks noChangeAspect="1"/>
          </p:cNvPicPr>
          <p:nvPr/>
        </p:nvPicPr>
        <p:blipFill>
          <a:blip r:embed="rId6"/>
          <a:stretch>
            <a:fillRect/>
          </a:stretch>
        </p:blipFill>
        <p:spPr>
          <a:xfrm>
            <a:off x="7876949" y="726221"/>
            <a:ext cx="5776913" cy="2733675"/>
          </a:xfrm>
          <a:prstGeom prst="rect">
            <a:avLst/>
          </a:prstGeom>
        </p:spPr>
      </p:pic>
      <p:sp>
        <p:nvSpPr>
          <p:cNvPr id="14" name="Right Arrow 13"/>
          <p:cNvSpPr/>
          <p:nvPr/>
        </p:nvSpPr>
        <p:spPr>
          <a:xfrm rot="19465585">
            <a:off x="6715815" y="2639701"/>
            <a:ext cx="1499484" cy="793426"/>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Audio 5">
            <a:hlinkClick r:id="" action="ppaction://media"/>
            <a:extLst>
              <a:ext uri="{FF2B5EF4-FFF2-40B4-BE49-F238E27FC236}">
                <a16:creationId xmlns:a16="http://schemas.microsoft.com/office/drawing/2014/main" id="{5368902E-96DB-4FEF-B0CC-6A550DE01117}"/>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2257477215"/>
      </p:ext>
    </p:extLst>
  </p:cSld>
  <p:clrMapOvr>
    <a:masterClrMapping/>
  </p:clrMapOvr>
  <mc:AlternateContent xmlns:mc="http://schemas.openxmlformats.org/markup-compatibility/2006">
    <mc:Choice xmlns:p14="http://schemas.microsoft.com/office/powerpoint/2010/main" Requires="p14">
      <p:transition spd="slow" p14:dur="2000" advTm="8154"/>
    </mc:Choice>
    <mc:Fallback>
      <p:transition spd="slow" advTm="815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7772400" cy="762000"/>
          </a:xfrm>
        </p:spPr>
        <p:txBody>
          <a:bodyPr/>
          <a:lstStyle/>
          <a:p>
            <a:pPr algn="ctr"/>
            <a:r>
              <a:rPr lang="en-US" dirty="0"/>
              <a:t>College readiness</a:t>
            </a:r>
          </a:p>
        </p:txBody>
      </p:sp>
      <p:graphicFrame>
        <p:nvGraphicFramePr>
          <p:cNvPr id="7" name="Table 6"/>
          <p:cNvGraphicFramePr>
            <a:graphicFrameLocks noGrp="1"/>
          </p:cNvGraphicFramePr>
          <p:nvPr>
            <p:extLst>
              <p:ext uri="{D42A27DB-BD31-4B8C-83A1-F6EECF244321}">
                <p14:modId xmlns:p14="http://schemas.microsoft.com/office/powerpoint/2010/main" val="2814801487"/>
              </p:ext>
            </p:extLst>
          </p:nvPr>
        </p:nvGraphicFramePr>
        <p:xfrm>
          <a:off x="2133600" y="1015314"/>
          <a:ext cx="7848600" cy="3099488"/>
        </p:xfrm>
        <a:graphic>
          <a:graphicData uri="http://schemas.openxmlformats.org/drawingml/2006/table">
            <a:tbl>
              <a:tblPr firstRow="1" bandRow="1">
                <a:tableStyleId>{9D7B26C5-4107-4FEC-AEDC-1716B250A1EF}</a:tableStyleId>
              </a:tblPr>
              <a:tblGrid>
                <a:gridCol w="7848600">
                  <a:extLst>
                    <a:ext uri="{9D8B030D-6E8A-4147-A177-3AD203B41FA5}">
                      <a16:colId xmlns:a16="http://schemas.microsoft.com/office/drawing/2014/main" val="20000"/>
                    </a:ext>
                  </a:extLst>
                </a:gridCol>
              </a:tblGrid>
              <a:tr h="489699">
                <a:tc>
                  <a:txBody>
                    <a:bodyPr/>
                    <a:lstStyle/>
                    <a:p>
                      <a:r>
                        <a:rPr lang="en-US" sz="2400" dirty="0">
                          <a:solidFill>
                            <a:srgbClr val="FFFF99"/>
                          </a:solidFill>
                          <a:latin typeface="+mn-lt"/>
                        </a:rPr>
                        <a:t>Pre-AP </a:t>
                      </a:r>
                      <a:r>
                        <a:rPr lang="en-US" sz="2400" baseline="0" dirty="0">
                          <a:solidFill>
                            <a:srgbClr val="FFFF99"/>
                          </a:solidFill>
                          <a:latin typeface="+mn-lt"/>
                        </a:rPr>
                        <a:t>Courses </a:t>
                      </a:r>
                      <a:endParaRPr lang="en-US" sz="2400" dirty="0">
                        <a:solidFill>
                          <a:srgbClr val="FFFF99"/>
                        </a:solidFill>
                        <a:latin typeface="+mn-lt"/>
                      </a:endParaRPr>
                    </a:p>
                  </a:txBody>
                  <a:tcPr/>
                </a:tc>
                <a:extLst>
                  <a:ext uri="{0D108BD9-81ED-4DB2-BD59-A6C34878D82A}">
                    <a16:rowId xmlns:a16="http://schemas.microsoft.com/office/drawing/2014/main" val="10000"/>
                  </a:ext>
                </a:extLst>
              </a:tr>
              <a:tr h="457053">
                <a:tc>
                  <a:txBody>
                    <a:bodyPr/>
                    <a:lstStyle/>
                    <a:p>
                      <a:r>
                        <a:rPr lang="en-US" sz="2200" b="1" dirty="0">
                          <a:latin typeface="+mn-lt"/>
                        </a:rPr>
                        <a:t>English*- </a:t>
                      </a:r>
                      <a:r>
                        <a:rPr lang="en-US" sz="2200" dirty="0">
                          <a:latin typeface="+mn-lt"/>
                        </a:rPr>
                        <a:t>English I, English II</a:t>
                      </a:r>
                    </a:p>
                  </a:txBody>
                  <a:tcPr/>
                </a:tc>
                <a:extLst>
                  <a:ext uri="{0D108BD9-81ED-4DB2-BD59-A6C34878D82A}">
                    <a16:rowId xmlns:a16="http://schemas.microsoft.com/office/drawing/2014/main" val="10001"/>
                  </a:ext>
                </a:extLst>
              </a:tr>
              <a:tr h="45705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200" b="1" dirty="0">
                          <a:latin typeface="+mn-lt"/>
                        </a:rPr>
                        <a:t>Math</a:t>
                      </a:r>
                      <a:r>
                        <a:rPr lang="en-US" sz="2200" dirty="0">
                          <a:latin typeface="+mn-lt"/>
                        </a:rPr>
                        <a:t> -Algebra 1,</a:t>
                      </a:r>
                      <a:r>
                        <a:rPr lang="en-US" sz="2200" baseline="0" dirty="0">
                          <a:latin typeface="+mn-lt"/>
                        </a:rPr>
                        <a:t> Geometry, Algebra 2, </a:t>
                      </a:r>
                      <a:r>
                        <a:rPr lang="en-US" sz="2200" baseline="0" dirty="0" err="1">
                          <a:latin typeface="+mn-lt"/>
                        </a:rPr>
                        <a:t>Precalculus</a:t>
                      </a:r>
                      <a:endParaRPr lang="en-US" sz="2200" dirty="0">
                        <a:latin typeface="+mn-lt"/>
                      </a:endParaRPr>
                    </a:p>
                  </a:txBody>
                  <a:tcPr/>
                </a:tc>
                <a:extLst>
                  <a:ext uri="{0D108BD9-81ED-4DB2-BD59-A6C34878D82A}">
                    <a16:rowId xmlns:a16="http://schemas.microsoft.com/office/drawing/2014/main" val="10002"/>
                  </a:ext>
                </a:extLst>
              </a:tr>
              <a:tr h="46011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200" b="1" dirty="0">
                          <a:latin typeface="+mn-lt"/>
                        </a:rPr>
                        <a:t>Social Studies </a:t>
                      </a:r>
                      <a:r>
                        <a:rPr lang="en-US" sz="2200" dirty="0">
                          <a:latin typeface="+mn-lt"/>
                        </a:rPr>
                        <a:t>–World Geography</a:t>
                      </a:r>
                    </a:p>
                  </a:txBody>
                  <a:tcPr/>
                </a:tc>
                <a:extLst>
                  <a:ext uri="{0D108BD9-81ED-4DB2-BD59-A6C34878D82A}">
                    <a16:rowId xmlns:a16="http://schemas.microsoft.com/office/drawing/2014/main" val="10003"/>
                  </a:ext>
                </a:extLst>
              </a:tr>
              <a:tr h="48111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200" b="1" dirty="0">
                          <a:latin typeface="+mn-lt"/>
                        </a:rPr>
                        <a:t>Science </a:t>
                      </a:r>
                      <a:r>
                        <a:rPr lang="en-US" sz="2200" dirty="0">
                          <a:latin typeface="+mn-lt"/>
                        </a:rPr>
                        <a:t>–</a:t>
                      </a:r>
                      <a:r>
                        <a:rPr lang="en-US" sz="2200" baseline="0" dirty="0">
                          <a:latin typeface="+mn-lt"/>
                        </a:rPr>
                        <a:t> </a:t>
                      </a:r>
                      <a:r>
                        <a:rPr lang="en-US" sz="2200" dirty="0">
                          <a:latin typeface="+mn-lt"/>
                        </a:rPr>
                        <a:t>Biology, Chemistry</a:t>
                      </a:r>
                    </a:p>
                  </a:txBody>
                  <a:tcPr/>
                </a:tc>
                <a:extLst>
                  <a:ext uri="{0D108BD9-81ED-4DB2-BD59-A6C34878D82A}">
                    <a16:rowId xmlns:a16="http://schemas.microsoft.com/office/drawing/2014/main" val="10004"/>
                  </a:ext>
                </a:extLst>
              </a:tr>
              <a:tr h="75445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200" b="1" dirty="0">
                          <a:latin typeface="+mn-lt"/>
                        </a:rPr>
                        <a:t>Foreign Language </a:t>
                      </a:r>
                      <a:r>
                        <a:rPr lang="en-US" sz="2200" dirty="0">
                          <a:latin typeface="+mn-lt"/>
                        </a:rPr>
                        <a:t>– Spanish I</a:t>
                      </a:r>
                      <a:r>
                        <a:rPr lang="en-US" sz="2200" baseline="0" dirty="0">
                          <a:latin typeface="+mn-lt"/>
                        </a:rPr>
                        <a:t> &amp; Spanish II</a:t>
                      </a:r>
                      <a:endParaRPr lang="en-US" sz="2200" dirty="0">
                        <a:latin typeface="+mn-lt"/>
                      </a:endParaRPr>
                    </a:p>
                  </a:txBody>
                  <a:tcPr/>
                </a:tc>
                <a:extLst>
                  <a:ext uri="{0D108BD9-81ED-4DB2-BD59-A6C34878D82A}">
                    <a16:rowId xmlns:a16="http://schemas.microsoft.com/office/drawing/2014/main" val="10005"/>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2500823790"/>
              </p:ext>
            </p:extLst>
          </p:nvPr>
        </p:nvGraphicFramePr>
        <p:xfrm>
          <a:off x="2057400" y="4114800"/>
          <a:ext cx="7924800" cy="2316480"/>
        </p:xfrm>
        <a:graphic>
          <a:graphicData uri="http://schemas.openxmlformats.org/drawingml/2006/table">
            <a:tbl>
              <a:tblPr firstRow="1" bandRow="1">
                <a:tableStyleId>{9D7B26C5-4107-4FEC-AEDC-1716B250A1EF}</a:tableStyleId>
              </a:tblPr>
              <a:tblGrid>
                <a:gridCol w="7924800">
                  <a:extLst>
                    <a:ext uri="{9D8B030D-6E8A-4147-A177-3AD203B41FA5}">
                      <a16:colId xmlns:a16="http://schemas.microsoft.com/office/drawing/2014/main" val="20000"/>
                    </a:ext>
                  </a:extLst>
                </a:gridCol>
              </a:tblGrid>
              <a:tr h="457200">
                <a:tc>
                  <a:txBody>
                    <a:bodyPr/>
                    <a:lstStyle/>
                    <a:p>
                      <a:r>
                        <a:rPr lang="en-US" sz="2400" dirty="0">
                          <a:solidFill>
                            <a:srgbClr val="FFFF99"/>
                          </a:solidFill>
                          <a:latin typeface="+mn-lt"/>
                        </a:rPr>
                        <a:t>Advanced Courses</a:t>
                      </a:r>
                    </a:p>
                  </a:txBody>
                  <a:tcPr/>
                </a:tc>
                <a:extLst>
                  <a:ext uri="{0D108BD9-81ED-4DB2-BD59-A6C34878D82A}">
                    <a16:rowId xmlns:a16="http://schemas.microsoft.com/office/drawing/2014/main" val="10000"/>
                  </a:ext>
                </a:extLst>
              </a:tr>
              <a:tr h="396240">
                <a:tc>
                  <a:txBody>
                    <a:bodyPr/>
                    <a:lstStyle/>
                    <a:p>
                      <a:r>
                        <a:rPr lang="en-US" sz="2200" dirty="0">
                          <a:latin typeface="+mn-lt"/>
                        </a:rPr>
                        <a:t>Advanced Academic Skills &amp; TPSP (</a:t>
                      </a:r>
                      <a:r>
                        <a:rPr lang="en-US" sz="2200" baseline="0" dirty="0">
                          <a:latin typeface="+mn-lt"/>
                        </a:rPr>
                        <a:t>1/2 credit, </a:t>
                      </a:r>
                      <a:r>
                        <a:rPr lang="en-US" sz="2200" dirty="0">
                          <a:latin typeface="+mn-lt"/>
                        </a:rPr>
                        <a:t>AP weight)</a:t>
                      </a:r>
                    </a:p>
                  </a:txBody>
                  <a:tcPr/>
                </a:tc>
                <a:extLst>
                  <a:ext uri="{0D108BD9-81ED-4DB2-BD59-A6C34878D82A}">
                    <a16:rowId xmlns:a16="http://schemas.microsoft.com/office/drawing/2014/main" val="10001"/>
                  </a:ext>
                </a:extLst>
              </a:tr>
              <a:tr h="38837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200" dirty="0">
                          <a:latin typeface="+mn-lt"/>
                        </a:rPr>
                        <a:t>Forensic Science, Animal Science, Anatomy &amp; Physiology, Engineering</a:t>
                      </a:r>
                      <a:r>
                        <a:rPr lang="en-US" sz="2200" baseline="0" dirty="0">
                          <a:latin typeface="+mn-lt"/>
                        </a:rPr>
                        <a:t> Design &amp; Problem Solving (Pre-AP weight)</a:t>
                      </a:r>
                      <a:endParaRPr lang="en-US" sz="2200" dirty="0">
                        <a:latin typeface="+mn-lt"/>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2200" dirty="0">
                        <a:latin typeface="+mn-lt"/>
                      </a:endParaRPr>
                    </a:p>
                  </a:txBody>
                  <a:tcPr/>
                </a:tc>
                <a:extLst>
                  <a:ext uri="{0D108BD9-81ED-4DB2-BD59-A6C34878D82A}">
                    <a16:rowId xmlns:a16="http://schemas.microsoft.com/office/drawing/2014/main" val="10002"/>
                  </a:ext>
                </a:extLst>
              </a:tr>
            </a:tbl>
          </a:graphicData>
        </a:graphic>
      </p:graphicFrame>
      <p:pic>
        <p:nvPicPr>
          <p:cNvPr id="10" name="Audio 9">
            <a:hlinkClick r:id="" action="ppaction://media"/>
            <a:extLst>
              <a:ext uri="{FF2B5EF4-FFF2-40B4-BE49-F238E27FC236}">
                <a16:creationId xmlns:a16="http://schemas.microsoft.com/office/drawing/2014/main" id="{76627ECB-2C98-4F94-87CA-3C66F9EA011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166332714"/>
      </p:ext>
    </p:extLst>
  </p:cSld>
  <p:clrMapOvr>
    <a:masterClrMapping/>
  </p:clrMapOvr>
  <mc:AlternateContent xmlns:mc="http://schemas.openxmlformats.org/markup-compatibility/2006">
    <mc:Choice xmlns:p14="http://schemas.microsoft.com/office/powerpoint/2010/main" Requires="p14">
      <p:transition spd="slow" p14:dur="2000" advTm="28205"/>
    </mc:Choice>
    <mc:Fallback>
      <p:transition spd="slow" advTm="2820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800" y="381000"/>
            <a:ext cx="7772400" cy="694268"/>
          </a:xfrm>
        </p:spPr>
        <p:txBody>
          <a:bodyPr>
            <a:normAutofit/>
          </a:bodyPr>
          <a:lstStyle/>
          <a:p>
            <a:r>
              <a:rPr lang="en-US" dirty="0"/>
              <a:t>College readiness</a:t>
            </a:r>
          </a:p>
        </p:txBody>
      </p:sp>
      <p:graphicFrame>
        <p:nvGraphicFramePr>
          <p:cNvPr id="7" name="Table 6"/>
          <p:cNvGraphicFramePr>
            <a:graphicFrameLocks noGrp="1"/>
          </p:cNvGraphicFramePr>
          <p:nvPr>
            <p:extLst>
              <p:ext uri="{D42A27DB-BD31-4B8C-83A1-F6EECF244321}">
                <p14:modId xmlns:p14="http://schemas.microsoft.com/office/powerpoint/2010/main" val="1049240116"/>
              </p:ext>
            </p:extLst>
          </p:nvPr>
        </p:nvGraphicFramePr>
        <p:xfrm>
          <a:off x="859316" y="1219200"/>
          <a:ext cx="10521108" cy="4389120"/>
        </p:xfrm>
        <a:graphic>
          <a:graphicData uri="http://schemas.openxmlformats.org/drawingml/2006/table">
            <a:tbl>
              <a:tblPr firstRow="1" bandRow="1">
                <a:tableStyleId>{9D7B26C5-4107-4FEC-AEDC-1716B250A1EF}</a:tableStyleId>
              </a:tblPr>
              <a:tblGrid>
                <a:gridCol w="10521108">
                  <a:extLst>
                    <a:ext uri="{9D8B030D-6E8A-4147-A177-3AD203B41FA5}">
                      <a16:colId xmlns:a16="http://schemas.microsoft.com/office/drawing/2014/main" val="20000"/>
                    </a:ext>
                  </a:extLst>
                </a:gridCol>
              </a:tblGrid>
              <a:tr h="429986">
                <a:tc>
                  <a:txBody>
                    <a:bodyPr/>
                    <a:lstStyle/>
                    <a:p>
                      <a:r>
                        <a:rPr lang="en-US" sz="2600" b="1" dirty="0">
                          <a:solidFill>
                            <a:srgbClr val="FFFF99"/>
                          </a:solidFill>
                          <a:latin typeface="+mn-lt"/>
                        </a:rPr>
                        <a:t>Advanced</a:t>
                      </a:r>
                      <a:r>
                        <a:rPr lang="en-US" sz="2600" b="1" baseline="0" dirty="0">
                          <a:solidFill>
                            <a:srgbClr val="FFFF99"/>
                          </a:solidFill>
                          <a:latin typeface="+mn-lt"/>
                        </a:rPr>
                        <a:t> Placement Courses </a:t>
                      </a:r>
                      <a:endParaRPr lang="en-US" sz="2600" b="1" dirty="0">
                        <a:solidFill>
                          <a:srgbClr val="FFFF99"/>
                        </a:solidFill>
                        <a:latin typeface="+mn-lt"/>
                      </a:endParaRPr>
                    </a:p>
                  </a:txBody>
                  <a:tcPr>
                    <a:lnT w="12700" cap="flat" cmpd="sng" algn="ctr">
                      <a:noFill/>
                      <a:prstDash val="solid"/>
                      <a:round/>
                      <a:headEnd type="none" w="med" len="med"/>
                      <a:tailEnd type="none" w="med" len="med"/>
                    </a:lnT>
                  </a:tcPr>
                </a:tc>
                <a:extLst>
                  <a:ext uri="{0D108BD9-81ED-4DB2-BD59-A6C34878D82A}">
                    <a16:rowId xmlns:a16="http://schemas.microsoft.com/office/drawing/2014/main" val="10000"/>
                  </a:ext>
                </a:extLst>
              </a:tr>
              <a:tr h="693525">
                <a:tc>
                  <a:txBody>
                    <a:bodyPr/>
                    <a:lstStyle/>
                    <a:p>
                      <a:r>
                        <a:rPr lang="en-US" sz="2200" b="1" dirty="0">
                          <a:latin typeface="+mn-lt"/>
                        </a:rPr>
                        <a:t>English* </a:t>
                      </a:r>
                      <a:r>
                        <a:rPr lang="en-US" sz="2200" dirty="0">
                          <a:latin typeface="+mn-lt"/>
                        </a:rPr>
                        <a:t>–English Language</a:t>
                      </a:r>
                      <a:r>
                        <a:rPr lang="en-US" sz="2200" baseline="0" dirty="0">
                          <a:latin typeface="+mn-lt"/>
                        </a:rPr>
                        <a:t> &amp; Composition (English 3),</a:t>
                      </a:r>
                    </a:p>
                    <a:p>
                      <a:r>
                        <a:rPr lang="en-US" sz="2200" baseline="0" dirty="0">
                          <a:latin typeface="+mn-lt"/>
                        </a:rPr>
                        <a:t>English Literature &amp; Composition (English 4)</a:t>
                      </a:r>
                      <a:endParaRPr lang="en-US" sz="2200" dirty="0">
                        <a:latin typeface="+mn-lt"/>
                      </a:endParaRPr>
                    </a:p>
                  </a:txBody>
                  <a:tcPr/>
                </a:tc>
                <a:extLst>
                  <a:ext uri="{0D108BD9-81ED-4DB2-BD59-A6C34878D82A}">
                    <a16:rowId xmlns:a16="http://schemas.microsoft.com/office/drawing/2014/main" val="10001"/>
                  </a:ext>
                </a:extLst>
              </a:tr>
              <a:tr h="38837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200" b="1" dirty="0">
                          <a:latin typeface="+mn-lt"/>
                        </a:rPr>
                        <a:t>Math</a:t>
                      </a:r>
                      <a:r>
                        <a:rPr lang="en-US" sz="2200" dirty="0">
                          <a:latin typeface="+mn-lt"/>
                        </a:rPr>
                        <a:t> – Calculus AB, Calculus BC, Statistics, Computer Science, Computer Science Principles</a:t>
                      </a:r>
                    </a:p>
                  </a:txBody>
                  <a:tcPr/>
                </a:tc>
                <a:extLst>
                  <a:ext uri="{0D108BD9-81ED-4DB2-BD59-A6C34878D82A}">
                    <a16:rowId xmlns:a16="http://schemas.microsoft.com/office/drawing/2014/main" val="10002"/>
                  </a:ext>
                </a:extLst>
              </a:tr>
              <a:tr h="69352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200" b="1" dirty="0">
                          <a:latin typeface="+mn-lt"/>
                        </a:rPr>
                        <a:t>Social Studies </a:t>
                      </a:r>
                      <a:r>
                        <a:rPr lang="en-US" sz="2200" dirty="0">
                          <a:latin typeface="+mn-lt"/>
                        </a:rPr>
                        <a:t>– World History, US History, Government &amp; Politics, </a:t>
                      </a:r>
                    </a:p>
                    <a:p>
                      <a:pPr marL="0" marR="0" indent="0" algn="l" defTabSz="457200" rtl="0" eaLnBrk="1" fontAlgn="auto" latinLnBrk="0" hangingPunct="1">
                        <a:lnSpc>
                          <a:spcPct val="100000"/>
                        </a:lnSpc>
                        <a:spcBef>
                          <a:spcPts val="0"/>
                        </a:spcBef>
                        <a:spcAft>
                          <a:spcPts val="0"/>
                        </a:spcAft>
                        <a:buClrTx/>
                        <a:buSzTx/>
                        <a:buFontTx/>
                        <a:buNone/>
                        <a:tabLst/>
                        <a:defRPr/>
                      </a:pPr>
                      <a:r>
                        <a:rPr lang="en-US" sz="2200" dirty="0">
                          <a:latin typeface="+mn-lt"/>
                        </a:rPr>
                        <a:t>Macroeconomics,</a:t>
                      </a:r>
                      <a:r>
                        <a:rPr lang="en-US" sz="2200" baseline="0" dirty="0">
                          <a:latin typeface="+mn-lt"/>
                        </a:rPr>
                        <a:t> Psychology, European History, Human Geography</a:t>
                      </a:r>
                      <a:endParaRPr lang="en-US" sz="2200" dirty="0">
                        <a:latin typeface="+mn-lt"/>
                      </a:endParaRPr>
                    </a:p>
                  </a:txBody>
                  <a:tcPr/>
                </a:tc>
                <a:extLst>
                  <a:ext uri="{0D108BD9-81ED-4DB2-BD59-A6C34878D82A}">
                    <a16:rowId xmlns:a16="http://schemas.microsoft.com/office/drawing/2014/main" val="10003"/>
                  </a:ext>
                </a:extLst>
              </a:tr>
              <a:tr h="38837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200" b="1" dirty="0">
                          <a:latin typeface="+mn-lt"/>
                        </a:rPr>
                        <a:t>Science</a:t>
                      </a:r>
                      <a:r>
                        <a:rPr lang="en-US" sz="2200" dirty="0">
                          <a:latin typeface="+mn-lt"/>
                        </a:rPr>
                        <a:t> – Biology, Chemistry, Physics,</a:t>
                      </a:r>
                      <a:r>
                        <a:rPr lang="en-US" sz="2200" baseline="0" dirty="0">
                          <a:latin typeface="+mn-lt"/>
                        </a:rPr>
                        <a:t> Environmental Science</a:t>
                      </a:r>
                      <a:endParaRPr lang="en-US" sz="2200" dirty="0">
                        <a:latin typeface="+mn-lt"/>
                      </a:endParaRPr>
                    </a:p>
                  </a:txBody>
                  <a:tcPr/>
                </a:tc>
                <a:extLst>
                  <a:ext uri="{0D108BD9-81ED-4DB2-BD59-A6C34878D82A}">
                    <a16:rowId xmlns:a16="http://schemas.microsoft.com/office/drawing/2014/main" val="10004"/>
                  </a:ext>
                </a:extLst>
              </a:tr>
              <a:tr h="69352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200" b="1" dirty="0">
                          <a:latin typeface="+mn-lt"/>
                        </a:rPr>
                        <a:t>Fine Arts </a:t>
                      </a:r>
                      <a:r>
                        <a:rPr lang="en-US" sz="2200" dirty="0">
                          <a:latin typeface="+mn-lt"/>
                        </a:rPr>
                        <a:t>– Art History,</a:t>
                      </a:r>
                      <a:r>
                        <a:rPr lang="en-US" sz="2200" baseline="0" dirty="0">
                          <a:latin typeface="+mn-lt"/>
                        </a:rPr>
                        <a:t> Studio Art: 2D Design, Studio Art: 3D Design, Studio Art: Drawing</a:t>
                      </a:r>
                      <a:endParaRPr lang="en-US" sz="2200" dirty="0">
                        <a:latin typeface="+mn-lt"/>
                      </a:endParaRPr>
                    </a:p>
                  </a:txBody>
                  <a:tcPr/>
                </a:tc>
                <a:extLst>
                  <a:ext uri="{0D108BD9-81ED-4DB2-BD59-A6C34878D82A}">
                    <a16:rowId xmlns:a16="http://schemas.microsoft.com/office/drawing/2014/main" val="10005"/>
                  </a:ext>
                </a:extLst>
              </a:tr>
              <a:tr h="38837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200" b="1" dirty="0">
                          <a:latin typeface="+mn-lt"/>
                        </a:rPr>
                        <a:t>Foreign Language </a:t>
                      </a:r>
                      <a:r>
                        <a:rPr lang="en-US" sz="2200" dirty="0">
                          <a:latin typeface="+mn-lt"/>
                        </a:rPr>
                        <a:t>– Spanish Language</a:t>
                      </a:r>
                      <a:r>
                        <a:rPr lang="en-US" sz="2200" baseline="0" dirty="0">
                          <a:latin typeface="+mn-lt"/>
                        </a:rPr>
                        <a:t> &amp; Culture</a:t>
                      </a:r>
                      <a:endParaRPr lang="en-US" sz="2200" dirty="0">
                        <a:latin typeface="+mn-lt"/>
                      </a:endParaRPr>
                    </a:p>
                  </a:txBody>
                  <a:tcPr/>
                </a:tc>
                <a:extLst>
                  <a:ext uri="{0D108BD9-81ED-4DB2-BD59-A6C34878D82A}">
                    <a16:rowId xmlns:a16="http://schemas.microsoft.com/office/drawing/2014/main" val="10006"/>
                  </a:ext>
                </a:extLst>
              </a:tr>
            </a:tbl>
          </a:graphicData>
        </a:graphic>
      </p:graphicFrame>
      <p:sp>
        <p:nvSpPr>
          <p:cNvPr id="5" name="TextBox 4"/>
          <p:cNvSpPr txBox="1"/>
          <p:nvPr/>
        </p:nvSpPr>
        <p:spPr>
          <a:xfrm>
            <a:off x="1524000" y="5791201"/>
            <a:ext cx="9220200" cy="806375"/>
          </a:xfrm>
          <a:prstGeom prst="rect">
            <a:avLst/>
          </a:prstGeom>
          <a:noFill/>
        </p:spPr>
        <p:txBody>
          <a:bodyPr wrap="square" rtlCol="0">
            <a:spAutoFit/>
          </a:bodyPr>
          <a:lstStyle/>
          <a:p>
            <a:pPr marL="285750" indent="-285750">
              <a:buFont typeface="Arial" panose="020B0604020202020204" pitchFamily="34" charset="0"/>
              <a:buChar char="•"/>
            </a:pPr>
            <a:endParaRPr lang="en-US" sz="1600" dirty="0">
              <a:effectLst>
                <a:outerShdw blurRad="50800" dist="38100" dir="2700000" algn="tl">
                  <a:schemeClr val="bg2">
                    <a:lumMod val="50000"/>
                    <a:alpha val="43000"/>
                  </a:schemeClr>
                </a:outerShdw>
              </a:effectLst>
            </a:endParaRPr>
          </a:p>
          <a:p>
            <a:pPr marL="285750" indent="-285750">
              <a:buFont typeface="Arial" panose="020B0604020202020204" pitchFamily="34" charset="0"/>
              <a:buChar char="•"/>
            </a:pPr>
            <a:r>
              <a:rPr lang="en-US" sz="1600" dirty="0">
                <a:effectLst>
                  <a:outerShdw blurRad="50800" dist="38100" dir="2700000" algn="tl">
                    <a:schemeClr val="bg2">
                      <a:lumMod val="50000"/>
                      <a:alpha val="43000"/>
                    </a:schemeClr>
                  </a:outerShdw>
                </a:effectLst>
              </a:rPr>
              <a:t>All students enrolled in AP courses will take the corresponding AP exam.</a:t>
            </a:r>
          </a:p>
          <a:p>
            <a:pPr>
              <a:lnSpc>
                <a:spcPct val="90000"/>
              </a:lnSpc>
            </a:pPr>
            <a:endParaRPr lang="en-US" sz="1600" dirty="0">
              <a:solidFill>
                <a:schemeClr val="accent5">
                  <a:lumMod val="50000"/>
                </a:schemeClr>
              </a:solidFill>
              <a:effectLst>
                <a:outerShdw blurRad="50800" dist="38100" dir="2700000" algn="tl">
                  <a:schemeClr val="bg2">
                    <a:lumMod val="50000"/>
                    <a:alpha val="43000"/>
                  </a:schemeClr>
                </a:outerShdw>
              </a:effectLst>
            </a:endParaRPr>
          </a:p>
        </p:txBody>
      </p:sp>
      <p:pic>
        <p:nvPicPr>
          <p:cNvPr id="11" name="Audio 10">
            <a:hlinkClick r:id="" action="ppaction://media"/>
            <a:extLst>
              <a:ext uri="{FF2B5EF4-FFF2-40B4-BE49-F238E27FC236}">
                <a16:creationId xmlns:a16="http://schemas.microsoft.com/office/drawing/2014/main" id="{85D2A39E-06D8-45C9-B0F1-E333097C426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3171580683"/>
      </p:ext>
    </p:extLst>
  </p:cSld>
  <p:clrMapOvr>
    <a:masterClrMapping/>
  </p:clrMapOvr>
  <mc:AlternateContent xmlns:mc="http://schemas.openxmlformats.org/markup-compatibility/2006">
    <mc:Choice xmlns:p14="http://schemas.microsoft.com/office/powerpoint/2010/main" Requires="p14">
      <p:transition spd="slow" p14:dur="2000" advTm="41538"/>
    </mc:Choice>
    <mc:Fallback>
      <p:transition spd="slow" advTm="4153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533401"/>
            <a:ext cx="8610600" cy="924475"/>
          </a:xfrm>
        </p:spPr>
        <p:txBody>
          <a:bodyPr>
            <a:noAutofit/>
          </a:bodyPr>
          <a:lstStyle/>
          <a:p>
            <a:r>
              <a:rPr lang="en-US" sz="4800" dirty="0"/>
              <a:t>Don’t forget about the multiplier!</a:t>
            </a:r>
          </a:p>
        </p:txBody>
      </p:sp>
      <p:sp>
        <p:nvSpPr>
          <p:cNvPr id="3" name="Content Placeholder 2"/>
          <p:cNvSpPr>
            <a:spLocks noGrp="1"/>
          </p:cNvSpPr>
          <p:nvPr>
            <p:ph idx="1"/>
          </p:nvPr>
        </p:nvSpPr>
        <p:spPr>
          <a:xfrm>
            <a:off x="3590818" y="1457876"/>
            <a:ext cx="5010357" cy="1469239"/>
          </a:xfrm>
          <a:solidFill>
            <a:schemeClr val="bg2">
              <a:lumMod val="60000"/>
              <a:lumOff val="40000"/>
            </a:schemeClr>
          </a:solidFill>
          <a:ln w="57150">
            <a:solidFill>
              <a:schemeClr val="accent1">
                <a:lumMod val="50000"/>
              </a:schemeClr>
            </a:solidFill>
          </a:ln>
        </p:spPr>
        <p:txBody>
          <a:bodyPr>
            <a:normAutofit/>
          </a:bodyPr>
          <a:lstStyle/>
          <a:p>
            <a:pPr marL="0" indent="0" algn="ctr">
              <a:buNone/>
            </a:pPr>
            <a:endParaRPr lang="en-US" sz="1000" b="1" dirty="0">
              <a:solidFill>
                <a:schemeClr val="tx1"/>
              </a:solidFill>
            </a:endParaRPr>
          </a:p>
          <a:p>
            <a:pPr marL="0" indent="0" algn="ctr">
              <a:buNone/>
            </a:pPr>
            <a:r>
              <a:rPr lang="en-US" sz="2800" b="1" dirty="0">
                <a:solidFill>
                  <a:schemeClr val="tx1"/>
                </a:solidFill>
              </a:rPr>
              <a:t>Pre-AP – 10% multiplier (1.10)</a:t>
            </a:r>
          </a:p>
          <a:p>
            <a:pPr marL="0" indent="0" algn="ctr">
              <a:buNone/>
            </a:pPr>
            <a:r>
              <a:rPr lang="en-US" sz="2800" b="1" dirty="0">
                <a:solidFill>
                  <a:schemeClr val="tx1"/>
                </a:solidFill>
              </a:rPr>
              <a:t>AP – 15% multiplier (1.15)</a:t>
            </a:r>
          </a:p>
        </p:txBody>
      </p:sp>
      <p:graphicFrame>
        <p:nvGraphicFramePr>
          <p:cNvPr id="4" name="Table 3"/>
          <p:cNvGraphicFramePr>
            <a:graphicFrameLocks noGrp="1"/>
          </p:cNvGraphicFramePr>
          <p:nvPr>
            <p:extLst/>
          </p:nvPr>
        </p:nvGraphicFramePr>
        <p:xfrm>
          <a:off x="3047995" y="3200400"/>
          <a:ext cx="6096000" cy="316992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70840">
                <a:tc>
                  <a:txBody>
                    <a:bodyPr/>
                    <a:lstStyle/>
                    <a:p>
                      <a:pPr algn="ctr"/>
                      <a:r>
                        <a:rPr lang="en-US" sz="2000" dirty="0">
                          <a:solidFill>
                            <a:schemeClr val="tx1"/>
                          </a:solidFill>
                        </a:rPr>
                        <a:t>Grade</a:t>
                      </a:r>
                    </a:p>
                  </a:txBody>
                  <a:tcPr/>
                </a:tc>
                <a:tc>
                  <a:txBody>
                    <a:bodyPr/>
                    <a:lstStyle/>
                    <a:p>
                      <a:pPr algn="ctr"/>
                      <a:r>
                        <a:rPr lang="en-US" sz="2000" dirty="0">
                          <a:solidFill>
                            <a:schemeClr val="tx1"/>
                          </a:solidFill>
                        </a:rPr>
                        <a:t>Pre-AP</a:t>
                      </a:r>
                    </a:p>
                  </a:txBody>
                  <a:tcPr/>
                </a:tc>
                <a:tc>
                  <a:txBody>
                    <a:bodyPr/>
                    <a:lstStyle/>
                    <a:p>
                      <a:pPr algn="ctr"/>
                      <a:r>
                        <a:rPr lang="en-US" sz="2000" dirty="0">
                          <a:solidFill>
                            <a:schemeClr val="tx1"/>
                          </a:solidFill>
                        </a:rPr>
                        <a:t>AP</a:t>
                      </a:r>
                    </a:p>
                  </a:txBody>
                  <a:tcPr/>
                </a:tc>
                <a:extLst>
                  <a:ext uri="{0D108BD9-81ED-4DB2-BD59-A6C34878D82A}">
                    <a16:rowId xmlns:a16="http://schemas.microsoft.com/office/drawing/2014/main" val="10000"/>
                  </a:ext>
                </a:extLst>
              </a:tr>
              <a:tr h="370840">
                <a:tc>
                  <a:txBody>
                    <a:bodyPr/>
                    <a:lstStyle/>
                    <a:p>
                      <a:pPr algn="ctr"/>
                      <a:r>
                        <a:rPr lang="en-US" sz="2000" dirty="0">
                          <a:solidFill>
                            <a:schemeClr val="tx1"/>
                          </a:solidFill>
                        </a:rPr>
                        <a:t>95</a:t>
                      </a:r>
                    </a:p>
                  </a:txBody>
                  <a:tcPr/>
                </a:tc>
                <a:tc>
                  <a:txBody>
                    <a:bodyPr/>
                    <a:lstStyle/>
                    <a:p>
                      <a:pPr algn="ctr"/>
                      <a:r>
                        <a:rPr lang="en-US" sz="2000" dirty="0">
                          <a:solidFill>
                            <a:schemeClr val="tx1"/>
                          </a:solidFill>
                        </a:rPr>
                        <a:t>105</a:t>
                      </a:r>
                    </a:p>
                  </a:txBody>
                  <a:tcPr/>
                </a:tc>
                <a:tc>
                  <a:txBody>
                    <a:bodyPr/>
                    <a:lstStyle/>
                    <a:p>
                      <a:pPr algn="ctr"/>
                      <a:r>
                        <a:rPr lang="en-US" sz="2000" dirty="0">
                          <a:solidFill>
                            <a:schemeClr val="tx1"/>
                          </a:solidFill>
                        </a:rPr>
                        <a:t>109</a:t>
                      </a:r>
                    </a:p>
                  </a:txBody>
                  <a:tcPr/>
                </a:tc>
                <a:extLst>
                  <a:ext uri="{0D108BD9-81ED-4DB2-BD59-A6C34878D82A}">
                    <a16:rowId xmlns:a16="http://schemas.microsoft.com/office/drawing/2014/main" val="10001"/>
                  </a:ext>
                </a:extLst>
              </a:tr>
              <a:tr h="370840">
                <a:tc>
                  <a:txBody>
                    <a:bodyPr/>
                    <a:lstStyle/>
                    <a:p>
                      <a:pPr algn="ctr"/>
                      <a:r>
                        <a:rPr lang="en-US" sz="2000" dirty="0">
                          <a:solidFill>
                            <a:schemeClr val="tx1"/>
                          </a:solidFill>
                        </a:rPr>
                        <a:t>90</a:t>
                      </a:r>
                    </a:p>
                  </a:txBody>
                  <a:tcPr/>
                </a:tc>
                <a:tc>
                  <a:txBody>
                    <a:bodyPr/>
                    <a:lstStyle/>
                    <a:p>
                      <a:pPr algn="ctr"/>
                      <a:r>
                        <a:rPr lang="en-US" sz="2000" dirty="0">
                          <a:solidFill>
                            <a:schemeClr val="tx1"/>
                          </a:solidFill>
                        </a:rPr>
                        <a:t>99</a:t>
                      </a:r>
                    </a:p>
                  </a:txBody>
                  <a:tcPr/>
                </a:tc>
                <a:tc>
                  <a:txBody>
                    <a:bodyPr/>
                    <a:lstStyle/>
                    <a:p>
                      <a:pPr algn="ctr"/>
                      <a:r>
                        <a:rPr lang="en-US" sz="2000" dirty="0">
                          <a:solidFill>
                            <a:schemeClr val="tx1"/>
                          </a:solidFill>
                        </a:rPr>
                        <a:t>104</a:t>
                      </a:r>
                    </a:p>
                  </a:txBody>
                  <a:tcPr/>
                </a:tc>
                <a:extLst>
                  <a:ext uri="{0D108BD9-81ED-4DB2-BD59-A6C34878D82A}">
                    <a16:rowId xmlns:a16="http://schemas.microsoft.com/office/drawing/2014/main" val="10002"/>
                  </a:ext>
                </a:extLst>
              </a:tr>
              <a:tr h="370840">
                <a:tc>
                  <a:txBody>
                    <a:bodyPr/>
                    <a:lstStyle/>
                    <a:p>
                      <a:pPr algn="ctr"/>
                      <a:r>
                        <a:rPr lang="en-US" sz="2000" dirty="0">
                          <a:solidFill>
                            <a:schemeClr val="tx1"/>
                          </a:solidFill>
                        </a:rPr>
                        <a:t>85</a:t>
                      </a:r>
                    </a:p>
                  </a:txBody>
                  <a:tcPr/>
                </a:tc>
                <a:tc>
                  <a:txBody>
                    <a:bodyPr/>
                    <a:lstStyle/>
                    <a:p>
                      <a:pPr algn="ctr"/>
                      <a:r>
                        <a:rPr lang="en-US" sz="2000" dirty="0">
                          <a:solidFill>
                            <a:schemeClr val="tx1"/>
                          </a:solidFill>
                        </a:rPr>
                        <a:t>94</a:t>
                      </a:r>
                    </a:p>
                  </a:txBody>
                  <a:tcPr/>
                </a:tc>
                <a:tc>
                  <a:txBody>
                    <a:bodyPr/>
                    <a:lstStyle/>
                    <a:p>
                      <a:pPr algn="ctr"/>
                      <a:r>
                        <a:rPr lang="en-US" sz="2000" dirty="0">
                          <a:solidFill>
                            <a:schemeClr val="tx1"/>
                          </a:solidFill>
                        </a:rPr>
                        <a:t>98</a:t>
                      </a:r>
                    </a:p>
                  </a:txBody>
                  <a:tcPr/>
                </a:tc>
                <a:extLst>
                  <a:ext uri="{0D108BD9-81ED-4DB2-BD59-A6C34878D82A}">
                    <a16:rowId xmlns:a16="http://schemas.microsoft.com/office/drawing/2014/main" val="10003"/>
                  </a:ext>
                </a:extLst>
              </a:tr>
              <a:tr h="370840">
                <a:tc>
                  <a:txBody>
                    <a:bodyPr/>
                    <a:lstStyle/>
                    <a:p>
                      <a:pPr algn="ctr"/>
                      <a:r>
                        <a:rPr lang="en-US" sz="2000" dirty="0">
                          <a:solidFill>
                            <a:schemeClr val="tx1"/>
                          </a:solidFill>
                        </a:rPr>
                        <a:t>80</a:t>
                      </a:r>
                    </a:p>
                  </a:txBody>
                  <a:tcPr/>
                </a:tc>
                <a:tc>
                  <a:txBody>
                    <a:bodyPr/>
                    <a:lstStyle/>
                    <a:p>
                      <a:pPr algn="ctr"/>
                      <a:r>
                        <a:rPr lang="en-US" sz="2000" dirty="0">
                          <a:solidFill>
                            <a:schemeClr val="tx1"/>
                          </a:solidFill>
                        </a:rPr>
                        <a:t>88</a:t>
                      </a:r>
                    </a:p>
                  </a:txBody>
                  <a:tcPr/>
                </a:tc>
                <a:tc>
                  <a:txBody>
                    <a:bodyPr/>
                    <a:lstStyle/>
                    <a:p>
                      <a:pPr algn="ctr"/>
                      <a:r>
                        <a:rPr lang="en-US" sz="2000" dirty="0">
                          <a:solidFill>
                            <a:schemeClr val="tx1"/>
                          </a:solidFill>
                        </a:rPr>
                        <a:t>92</a:t>
                      </a:r>
                    </a:p>
                  </a:txBody>
                  <a:tcPr/>
                </a:tc>
                <a:extLst>
                  <a:ext uri="{0D108BD9-81ED-4DB2-BD59-A6C34878D82A}">
                    <a16:rowId xmlns:a16="http://schemas.microsoft.com/office/drawing/2014/main" val="10004"/>
                  </a:ext>
                </a:extLst>
              </a:tr>
              <a:tr h="370840">
                <a:tc>
                  <a:txBody>
                    <a:bodyPr/>
                    <a:lstStyle/>
                    <a:p>
                      <a:pPr algn="ctr"/>
                      <a:r>
                        <a:rPr lang="en-US" sz="2000" dirty="0">
                          <a:solidFill>
                            <a:schemeClr val="tx1"/>
                          </a:solidFill>
                        </a:rPr>
                        <a:t>75</a:t>
                      </a:r>
                    </a:p>
                  </a:txBody>
                  <a:tcPr/>
                </a:tc>
                <a:tc>
                  <a:txBody>
                    <a:bodyPr/>
                    <a:lstStyle/>
                    <a:p>
                      <a:pPr algn="ctr"/>
                      <a:r>
                        <a:rPr lang="en-US" sz="2000" dirty="0">
                          <a:solidFill>
                            <a:schemeClr val="tx1"/>
                          </a:solidFill>
                        </a:rPr>
                        <a:t>83</a:t>
                      </a:r>
                    </a:p>
                  </a:txBody>
                  <a:tcPr/>
                </a:tc>
                <a:tc>
                  <a:txBody>
                    <a:bodyPr/>
                    <a:lstStyle/>
                    <a:p>
                      <a:pPr algn="ctr"/>
                      <a:r>
                        <a:rPr lang="en-US" sz="2000" dirty="0">
                          <a:solidFill>
                            <a:schemeClr val="tx1"/>
                          </a:solidFill>
                        </a:rPr>
                        <a:t>86</a:t>
                      </a:r>
                    </a:p>
                  </a:txBody>
                  <a:tcPr/>
                </a:tc>
                <a:extLst>
                  <a:ext uri="{0D108BD9-81ED-4DB2-BD59-A6C34878D82A}">
                    <a16:rowId xmlns:a16="http://schemas.microsoft.com/office/drawing/2014/main" val="10005"/>
                  </a:ext>
                </a:extLst>
              </a:tr>
              <a:tr h="370840">
                <a:tc>
                  <a:txBody>
                    <a:bodyPr/>
                    <a:lstStyle/>
                    <a:p>
                      <a:pPr algn="ctr"/>
                      <a:r>
                        <a:rPr lang="en-US" sz="2000" dirty="0">
                          <a:solidFill>
                            <a:schemeClr val="tx1"/>
                          </a:solidFill>
                        </a:rPr>
                        <a:t>70</a:t>
                      </a:r>
                    </a:p>
                  </a:txBody>
                  <a:tcPr/>
                </a:tc>
                <a:tc>
                  <a:txBody>
                    <a:bodyPr/>
                    <a:lstStyle/>
                    <a:p>
                      <a:pPr algn="ctr"/>
                      <a:r>
                        <a:rPr lang="en-US" sz="2000" dirty="0">
                          <a:solidFill>
                            <a:schemeClr val="tx1"/>
                          </a:solidFill>
                        </a:rPr>
                        <a:t>77</a:t>
                      </a:r>
                    </a:p>
                  </a:txBody>
                  <a:tcPr/>
                </a:tc>
                <a:tc>
                  <a:txBody>
                    <a:bodyPr/>
                    <a:lstStyle/>
                    <a:p>
                      <a:pPr algn="ctr"/>
                      <a:r>
                        <a:rPr lang="en-US" sz="2000" dirty="0">
                          <a:solidFill>
                            <a:schemeClr val="tx1"/>
                          </a:solidFill>
                        </a:rPr>
                        <a:t>81</a:t>
                      </a:r>
                    </a:p>
                  </a:txBody>
                  <a:tcPr/>
                </a:tc>
                <a:extLst>
                  <a:ext uri="{0D108BD9-81ED-4DB2-BD59-A6C34878D82A}">
                    <a16:rowId xmlns:a16="http://schemas.microsoft.com/office/drawing/2014/main" val="10006"/>
                  </a:ext>
                </a:extLst>
              </a:tr>
              <a:tr h="370840">
                <a:tc>
                  <a:txBody>
                    <a:bodyPr/>
                    <a:lstStyle/>
                    <a:p>
                      <a:pPr algn="ctr"/>
                      <a:r>
                        <a:rPr lang="en-US" sz="2000" dirty="0">
                          <a:solidFill>
                            <a:schemeClr val="tx1"/>
                          </a:solidFill>
                        </a:rPr>
                        <a:t>65*</a:t>
                      </a:r>
                    </a:p>
                  </a:txBody>
                  <a:tcPr/>
                </a:tc>
                <a:tc>
                  <a:txBody>
                    <a:bodyPr/>
                    <a:lstStyle/>
                    <a:p>
                      <a:pPr algn="ctr"/>
                      <a:r>
                        <a:rPr lang="en-US" sz="2000" dirty="0">
                          <a:solidFill>
                            <a:schemeClr val="tx1"/>
                          </a:solidFill>
                        </a:rPr>
                        <a:t>72</a:t>
                      </a:r>
                    </a:p>
                  </a:txBody>
                  <a:tcPr/>
                </a:tc>
                <a:tc>
                  <a:txBody>
                    <a:bodyPr/>
                    <a:lstStyle/>
                    <a:p>
                      <a:pPr algn="ctr"/>
                      <a:r>
                        <a:rPr lang="en-US" sz="2000" dirty="0">
                          <a:solidFill>
                            <a:schemeClr val="tx1"/>
                          </a:solidFill>
                        </a:rPr>
                        <a:t>75</a:t>
                      </a:r>
                    </a:p>
                  </a:txBody>
                  <a:tcPr/>
                </a:tc>
                <a:extLst>
                  <a:ext uri="{0D108BD9-81ED-4DB2-BD59-A6C34878D82A}">
                    <a16:rowId xmlns:a16="http://schemas.microsoft.com/office/drawing/2014/main" val="10007"/>
                  </a:ext>
                </a:extLst>
              </a:tr>
            </a:tbl>
          </a:graphicData>
        </a:graphic>
      </p:graphicFrame>
      <p:sp>
        <p:nvSpPr>
          <p:cNvPr id="5" name="TextBox 4"/>
          <p:cNvSpPr txBox="1"/>
          <p:nvPr/>
        </p:nvSpPr>
        <p:spPr>
          <a:xfrm>
            <a:off x="2057400" y="6397824"/>
            <a:ext cx="8305800" cy="307777"/>
          </a:xfrm>
          <a:prstGeom prst="rect">
            <a:avLst/>
          </a:prstGeom>
          <a:noFill/>
        </p:spPr>
        <p:txBody>
          <a:bodyPr wrap="square" rtlCol="0">
            <a:spAutoFit/>
          </a:bodyPr>
          <a:lstStyle/>
          <a:p>
            <a:pPr defTabSz="457200"/>
            <a:r>
              <a:rPr lang="en-US" sz="1400" dirty="0">
                <a:solidFill>
                  <a:prstClr val="black"/>
                </a:solidFill>
                <a:latin typeface="Corbel" panose="020B0503020204020204"/>
              </a:rPr>
              <a:t>* Grade of 70 without the multiplier is required to earn credit</a:t>
            </a:r>
          </a:p>
        </p:txBody>
      </p:sp>
      <p:pic>
        <p:nvPicPr>
          <p:cNvPr id="10" name="Audio 9">
            <a:hlinkClick r:id="" action="ppaction://media"/>
            <a:extLst>
              <a:ext uri="{FF2B5EF4-FFF2-40B4-BE49-F238E27FC236}">
                <a16:creationId xmlns:a16="http://schemas.microsoft.com/office/drawing/2014/main" id="{C8C22BAF-A302-424A-9AC6-7E5AB45CA00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200846846"/>
      </p:ext>
    </p:extLst>
  </p:cSld>
  <p:clrMapOvr>
    <a:masterClrMapping/>
  </p:clrMapOvr>
  <mc:AlternateContent xmlns:mc="http://schemas.openxmlformats.org/markup-compatibility/2006">
    <mc:Choice xmlns:p14="http://schemas.microsoft.com/office/powerpoint/2010/main" Requires="p14">
      <p:transition spd="slow" p14:dur="2000" advTm="27402"/>
    </mc:Choice>
    <mc:Fallback>
      <p:transition spd="slow" advTm="2740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33442" y="398140"/>
            <a:ext cx="7125113" cy="924475"/>
          </a:xfrm>
        </p:spPr>
        <p:txBody>
          <a:bodyPr/>
          <a:lstStyle/>
          <a:p>
            <a:pPr algn="ctr"/>
            <a:r>
              <a:rPr lang="en-US" dirty="0"/>
              <a:t>AP Credit at Texas Universities</a:t>
            </a:r>
          </a:p>
        </p:txBody>
      </p:sp>
      <p:graphicFrame>
        <p:nvGraphicFramePr>
          <p:cNvPr id="4" name="Content Placeholder 3"/>
          <p:cNvGraphicFramePr>
            <a:graphicFrameLocks noGrp="1"/>
          </p:cNvGraphicFramePr>
          <p:nvPr>
            <p:ph idx="1"/>
            <p:extLst/>
          </p:nvPr>
        </p:nvGraphicFramePr>
        <p:xfrm>
          <a:off x="2324098" y="1524001"/>
          <a:ext cx="7543800" cy="3428999"/>
        </p:xfrm>
        <a:graphic>
          <a:graphicData uri="http://schemas.openxmlformats.org/drawingml/2006/table">
            <a:tbl>
              <a:tblPr firstRow="1" bandRow="1">
                <a:tableStyleId>{5C22544A-7EE6-4342-B048-85BDC9FD1C3A}</a:tableStyleId>
              </a:tblPr>
              <a:tblGrid>
                <a:gridCol w="1432112">
                  <a:extLst>
                    <a:ext uri="{9D8B030D-6E8A-4147-A177-3AD203B41FA5}">
                      <a16:colId xmlns:a16="http://schemas.microsoft.com/office/drawing/2014/main" val="20000"/>
                    </a:ext>
                  </a:extLst>
                </a:gridCol>
                <a:gridCol w="3065929">
                  <a:extLst>
                    <a:ext uri="{9D8B030D-6E8A-4147-A177-3AD203B41FA5}">
                      <a16:colId xmlns:a16="http://schemas.microsoft.com/office/drawing/2014/main" val="20001"/>
                    </a:ext>
                  </a:extLst>
                </a:gridCol>
                <a:gridCol w="3045759">
                  <a:extLst>
                    <a:ext uri="{9D8B030D-6E8A-4147-A177-3AD203B41FA5}">
                      <a16:colId xmlns:a16="http://schemas.microsoft.com/office/drawing/2014/main" val="20002"/>
                    </a:ext>
                  </a:extLst>
                </a:gridCol>
              </a:tblGrid>
              <a:tr h="489857">
                <a:tc>
                  <a:txBody>
                    <a:bodyPr/>
                    <a:lstStyle/>
                    <a:p>
                      <a:pPr algn="ctr"/>
                      <a:r>
                        <a:rPr lang="en-US" sz="2400" dirty="0"/>
                        <a:t>AP Score</a:t>
                      </a:r>
                    </a:p>
                  </a:txBody>
                  <a:tcPr/>
                </a:tc>
                <a:tc>
                  <a:txBody>
                    <a:bodyPr/>
                    <a:lstStyle/>
                    <a:p>
                      <a:pPr algn="ctr"/>
                      <a:r>
                        <a:rPr lang="en-US" sz="2400" dirty="0"/>
                        <a:t>University</a:t>
                      </a:r>
                    </a:p>
                  </a:txBody>
                  <a:tcPr/>
                </a:tc>
                <a:tc>
                  <a:txBody>
                    <a:bodyPr/>
                    <a:lstStyle/>
                    <a:p>
                      <a:pPr algn="ctr"/>
                      <a:r>
                        <a:rPr lang="en-US" sz="2400" dirty="0"/>
                        <a:t>Credit</a:t>
                      </a:r>
                    </a:p>
                  </a:txBody>
                  <a:tcPr/>
                </a:tc>
                <a:extLst>
                  <a:ext uri="{0D108BD9-81ED-4DB2-BD59-A6C34878D82A}">
                    <a16:rowId xmlns:a16="http://schemas.microsoft.com/office/drawing/2014/main" val="10000"/>
                  </a:ext>
                </a:extLst>
              </a:tr>
              <a:tr h="489857">
                <a:tc rowSpan="6">
                  <a:txBody>
                    <a:bodyPr/>
                    <a:lstStyle/>
                    <a:p>
                      <a:pPr algn="ctr"/>
                      <a:r>
                        <a:rPr lang="en-US" sz="2400" dirty="0"/>
                        <a:t>3</a:t>
                      </a:r>
                    </a:p>
                  </a:txBody>
                  <a:tcPr anchor="ctr"/>
                </a:tc>
                <a:tc>
                  <a:txBody>
                    <a:bodyPr/>
                    <a:lstStyle/>
                    <a:p>
                      <a:r>
                        <a:rPr lang="en-US" sz="2400" dirty="0"/>
                        <a:t>Texas</a:t>
                      </a:r>
                      <a:r>
                        <a:rPr lang="en-US" sz="2400" baseline="0" dirty="0"/>
                        <a:t> A&amp;M</a:t>
                      </a:r>
                      <a:endParaRPr lang="en-US" sz="2400" dirty="0"/>
                    </a:p>
                  </a:txBody>
                  <a:tcPr/>
                </a:tc>
                <a:tc>
                  <a:txBody>
                    <a:bodyPr/>
                    <a:lstStyle/>
                    <a:p>
                      <a:r>
                        <a:rPr lang="en-US" sz="2400" dirty="0"/>
                        <a:t>HIST 104</a:t>
                      </a:r>
                    </a:p>
                  </a:txBody>
                  <a:tcPr/>
                </a:tc>
                <a:extLst>
                  <a:ext uri="{0D108BD9-81ED-4DB2-BD59-A6C34878D82A}">
                    <a16:rowId xmlns:a16="http://schemas.microsoft.com/office/drawing/2014/main" val="10001"/>
                  </a:ext>
                </a:extLst>
              </a:tr>
              <a:tr h="489857">
                <a:tc vMerge="1">
                  <a:txBody>
                    <a:bodyPr/>
                    <a:lstStyle/>
                    <a:p>
                      <a:pPr algn="ctr"/>
                      <a:endParaRPr lang="en-US" dirty="0"/>
                    </a:p>
                  </a:txBody>
                  <a:tcPr/>
                </a:tc>
                <a:tc>
                  <a:txBody>
                    <a:bodyPr/>
                    <a:lstStyle/>
                    <a:p>
                      <a:r>
                        <a:rPr lang="en-US" sz="2400" dirty="0"/>
                        <a:t>Texas</a:t>
                      </a:r>
                      <a:r>
                        <a:rPr lang="en-US" sz="2400" baseline="0" dirty="0"/>
                        <a:t> State University</a:t>
                      </a:r>
                      <a:endParaRPr lang="en-US" sz="2400" dirty="0"/>
                    </a:p>
                  </a:txBody>
                  <a:tcPr/>
                </a:tc>
                <a:tc>
                  <a:txBody>
                    <a:bodyPr/>
                    <a:lstStyle/>
                    <a:p>
                      <a:r>
                        <a:rPr lang="en-US" sz="2400" dirty="0"/>
                        <a:t>HIST 2311 OR</a:t>
                      </a:r>
                      <a:r>
                        <a:rPr lang="en-US" sz="2400" baseline="0" dirty="0"/>
                        <a:t> 2312</a:t>
                      </a:r>
                      <a:endParaRPr lang="en-US" sz="2400" dirty="0"/>
                    </a:p>
                  </a:txBody>
                  <a:tcPr/>
                </a:tc>
                <a:extLst>
                  <a:ext uri="{0D108BD9-81ED-4DB2-BD59-A6C34878D82A}">
                    <a16:rowId xmlns:a16="http://schemas.microsoft.com/office/drawing/2014/main" val="10002"/>
                  </a:ext>
                </a:extLst>
              </a:tr>
              <a:tr h="489857">
                <a:tc vMerge="1">
                  <a:txBody>
                    <a:bodyPr/>
                    <a:lstStyle/>
                    <a:p>
                      <a:pPr algn="ctr"/>
                      <a:endParaRPr lang="en-US" dirty="0"/>
                    </a:p>
                  </a:txBody>
                  <a:tcPr/>
                </a:tc>
                <a:tc>
                  <a:txBody>
                    <a:bodyPr/>
                    <a:lstStyle/>
                    <a:p>
                      <a:r>
                        <a:rPr lang="en-US" sz="2400" dirty="0"/>
                        <a:t>University of Texas</a:t>
                      </a:r>
                    </a:p>
                  </a:txBody>
                  <a:tcPr/>
                </a:tc>
                <a:tc>
                  <a:txBody>
                    <a:bodyPr/>
                    <a:lstStyle/>
                    <a:p>
                      <a:r>
                        <a:rPr lang="en-US" sz="2400" dirty="0"/>
                        <a:t>HIS 301F OR 301G</a:t>
                      </a:r>
                    </a:p>
                  </a:txBody>
                  <a:tcPr/>
                </a:tc>
                <a:extLst>
                  <a:ext uri="{0D108BD9-81ED-4DB2-BD59-A6C34878D82A}">
                    <a16:rowId xmlns:a16="http://schemas.microsoft.com/office/drawing/2014/main" val="10003"/>
                  </a:ext>
                </a:extLst>
              </a:tr>
              <a:tr h="489857">
                <a:tc vMerge="1">
                  <a:txBody>
                    <a:bodyPr/>
                    <a:lstStyle/>
                    <a:p>
                      <a:pPr algn="ctr"/>
                      <a:endParaRPr lang="en-US" dirty="0"/>
                    </a:p>
                  </a:txBody>
                  <a:tcPr/>
                </a:tc>
                <a:tc>
                  <a:txBody>
                    <a:bodyPr/>
                    <a:lstStyle/>
                    <a:p>
                      <a:r>
                        <a:rPr lang="en-US" sz="2400" dirty="0"/>
                        <a:t>UTSA</a:t>
                      </a:r>
                    </a:p>
                  </a:txBody>
                  <a:tcPr/>
                </a:tc>
                <a:tc>
                  <a:txBody>
                    <a:bodyPr/>
                    <a:lstStyle/>
                    <a:p>
                      <a:r>
                        <a:rPr lang="en-US" sz="2400" dirty="0"/>
                        <a:t>HIS 2123 OR 2133</a:t>
                      </a:r>
                    </a:p>
                  </a:txBody>
                  <a:tcPr/>
                </a:tc>
                <a:extLst>
                  <a:ext uri="{0D108BD9-81ED-4DB2-BD59-A6C34878D82A}">
                    <a16:rowId xmlns:a16="http://schemas.microsoft.com/office/drawing/2014/main" val="10004"/>
                  </a:ext>
                </a:extLst>
              </a:tr>
              <a:tr h="489857">
                <a:tc vMerge="1">
                  <a:txBody>
                    <a:bodyPr/>
                    <a:lstStyle/>
                    <a:p>
                      <a:pPr algn="ctr"/>
                      <a:endParaRPr lang="en-US" dirty="0"/>
                    </a:p>
                  </a:txBody>
                  <a:tcPr/>
                </a:tc>
                <a:tc>
                  <a:txBody>
                    <a:bodyPr/>
                    <a:lstStyle/>
                    <a:p>
                      <a:r>
                        <a:rPr lang="en-US" sz="2400" dirty="0"/>
                        <a:t>University of Houston</a:t>
                      </a:r>
                    </a:p>
                  </a:txBody>
                  <a:tcPr/>
                </a:tc>
                <a:tc>
                  <a:txBody>
                    <a:bodyPr/>
                    <a:lstStyle/>
                    <a:p>
                      <a:r>
                        <a:rPr lang="en-US" sz="2400" dirty="0"/>
                        <a:t>HIST 2361</a:t>
                      </a:r>
                    </a:p>
                  </a:txBody>
                  <a:tcPr/>
                </a:tc>
                <a:extLst>
                  <a:ext uri="{0D108BD9-81ED-4DB2-BD59-A6C34878D82A}">
                    <a16:rowId xmlns:a16="http://schemas.microsoft.com/office/drawing/2014/main" val="10005"/>
                  </a:ext>
                </a:extLst>
              </a:tr>
              <a:tr h="489857">
                <a:tc vMerge="1">
                  <a:txBody>
                    <a:bodyPr/>
                    <a:lstStyle/>
                    <a:p>
                      <a:pPr algn="ctr"/>
                      <a:endParaRPr lang="en-US" dirty="0"/>
                    </a:p>
                  </a:txBody>
                  <a:tcPr/>
                </a:tc>
                <a:tc>
                  <a:txBody>
                    <a:bodyPr/>
                    <a:lstStyle/>
                    <a:p>
                      <a:r>
                        <a:rPr lang="en-US" sz="2400" dirty="0"/>
                        <a:t>Rice University</a:t>
                      </a:r>
                    </a:p>
                  </a:txBody>
                  <a:tcPr/>
                </a:tc>
                <a:tc>
                  <a:txBody>
                    <a:bodyPr/>
                    <a:lstStyle/>
                    <a:p>
                      <a:r>
                        <a:rPr lang="en-US" sz="2400" dirty="0"/>
                        <a:t>HIST 107</a:t>
                      </a:r>
                    </a:p>
                  </a:txBody>
                  <a:tcPr/>
                </a:tc>
                <a:extLst>
                  <a:ext uri="{0D108BD9-81ED-4DB2-BD59-A6C34878D82A}">
                    <a16:rowId xmlns:a16="http://schemas.microsoft.com/office/drawing/2014/main" val="10006"/>
                  </a:ext>
                </a:extLst>
              </a:tr>
            </a:tbl>
          </a:graphicData>
        </a:graphic>
      </p:graphicFrame>
      <p:sp>
        <p:nvSpPr>
          <p:cNvPr id="5" name="TextBox 4"/>
          <p:cNvSpPr txBox="1"/>
          <p:nvPr/>
        </p:nvSpPr>
        <p:spPr>
          <a:xfrm>
            <a:off x="2324098" y="5334000"/>
            <a:ext cx="7543800" cy="523220"/>
          </a:xfrm>
          <a:prstGeom prst="rect">
            <a:avLst/>
          </a:prstGeom>
          <a:solidFill>
            <a:schemeClr val="accent1">
              <a:lumMod val="50000"/>
            </a:schemeClr>
          </a:solidFill>
          <a:ln w="57150">
            <a:solidFill>
              <a:schemeClr val="tx2"/>
            </a:solidFill>
          </a:ln>
        </p:spPr>
        <p:txBody>
          <a:bodyPr wrap="square" rtlCol="0">
            <a:spAutoFit/>
          </a:bodyPr>
          <a:lstStyle/>
          <a:p>
            <a:pPr algn="ctr" defTabSz="457200"/>
            <a:r>
              <a:rPr lang="en-US" sz="2800" b="1" dirty="0">
                <a:solidFill>
                  <a:prstClr val="white"/>
                </a:solidFill>
                <a:latin typeface="Corbel" panose="020B0503020204020204"/>
              </a:rPr>
              <a:t>2020 – VISD students saved over $695,000 </a:t>
            </a:r>
          </a:p>
        </p:txBody>
      </p:sp>
      <p:sp>
        <p:nvSpPr>
          <p:cNvPr id="3" name="TextBox 2"/>
          <p:cNvSpPr txBox="1"/>
          <p:nvPr/>
        </p:nvSpPr>
        <p:spPr>
          <a:xfrm>
            <a:off x="2324098" y="5857221"/>
            <a:ext cx="7543800" cy="430887"/>
          </a:xfrm>
          <a:prstGeom prst="rect">
            <a:avLst/>
          </a:prstGeom>
          <a:noFill/>
        </p:spPr>
        <p:txBody>
          <a:bodyPr wrap="square" rtlCol="0">
            <a:spAutoFit/>
          </a:bodyPr>
          <a:lstStyle/>
          <a:p>
            <a:pPr algn="ctr" defTabSz="457200"/>
            <a:r>
              <a:rPr lang="en-US" sz="1050" dirty="0">
                <a:solidFill>
                  <a:prstClr val="black"/>
                </a:solidFill>
                <a:latin typeface="Corbel" panose="020B0503020204020204"/>
              </a:rPr>
              <a:t>Data based on the average  public university cost per hour from </a:t>
            </a:r>
            <a:r>
              <a:rPr lang="en-US" sz="1050" dirty="0">
                <a:solidFill>
                  <a:prstClr val="black"/>
                </a:solidFill>
                <a:latin typeface="Corbel" panose="020B0503020204020204"/>
                <a:hlinkClick r:id="rId5"/>
              </a:rPr>
              <a:t>http://www.collegeforalltexans.com/apps/collegecosts.cfm?Type=1&amp;Level=1</a:t>
            </a:r>
            <a:endParaRPr lang="en-US" sz="1050" dirty="0">
              <a:solidFill>
                <a:prstClr val="black"/>
              </a:solidFill>
              <a:latin typeface="Corbel" panose="020B0503020204020204"/>
            </a:endParaRPr>
          </a:p>
        </p:txBody>
      </p:sp>
      <p:pic>
        <p:nvPicPr>
          <p:cNvPr id="13" name="Audio 12">
            <a:hlinkClick r:id="" action="ppaction://media"/>
            <a:extLst>
              <a:ext uri="{FF2B5EF4-FFF2-40B4-BE49-F238E27FC236}">
                <a16:creationId xmlns:a16="http://schemas.microsoft.com/office/drawing/2014/main" id="{FAEB6C83-C25B-4A4B-8C4A-BE36CD33657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1770452215"/>
      </p:ext>
    </p:extLst>
  </p:cSld>
  <p:clrMapOvr>
    <a:masterClrMapping/>
  </p:clrMapOvr>
  <mc:AlternateContent xmlns:mc="http://schemas.openxmlformats.org/markup-compatibility/2006">
    <mc:Choice xmlns:p14="http://schemas.microsoft.com/office/powerpoint/2010/main" Requires="p14">
      <p:transition spd="slow" p14:dur="2000" advTm="21062"/>
    </mc:Choice>
    <mc:Fallback>
      <p:transition spd="slow" advTm="2106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Shape 197"/>
          <p:cNvSpPr txBox="1">
            <a:spLocks noGrp="1"/>
          </p:cNvSpPr>
          <p:nvPr>
            <p:ph type="title"/>
          </p:nvPr>
        </p:nvSpPr>
        <p:spPr>
          <a:xfrm>
            <a:off x="3560138" y="415743"/>
            <a:ext cx="7358063" cy="1116210"/>
          </a:xfrm>
          <a:prstGeom prst="rect">
            <a:avLst/>
          </a:prstGeom>
          <a:noFill/>
          <a:ln>
            <a:noFill/>
          </a:ln>
        </p:spPr>
        <p:txBody>
          <a:bodyPr vert="horz" lIns="35717" tIns="35717" rIns="35717" bIns="35717" rtlCol="0" anchor="ctr" anchorCtr="0">
            <a:noAutofit/>
          </a:bodyPr>
          <a:lstStyle/>
          <a:p>
            <a:pPr algn="ctr">
              <a:spcBef>
                <a:spcPts val="0"/>
              </a:spcBef>
              <a:buClr>
                <a:schemeClr val="lt1"/>
              </a:buClr>
              <a:buSzPct val="25000"/>
            </a:pPr>
            <a:r>
              <a:rPr lang="en-US" sz="5100" dirty="0">
                <a:solidFill>
                  <a:schemeClr val="tx1"/>
                </a:solidFill>
                <a:latin typeface="Short Stack"/>
                <a:ea typeface="Short Stack"/>
                <a:cs typeface="Short Stack"/>
                <a:sym typeface="Short Stack"/>
              </a:rPr>
              <a:t>What to expect...</a:t>
            </a:r>
          </a:p>
        </p:txBody>
      </p:sp>
      <p:pic>
        <p:nvPicPr>
          <p:cNvPr id="5122" name="Picture 2" descr="C:\Users\David\AppData\Local\Microsoft\Windows\INetCache\IE\RS4DDU6Y\la_languagearts_s[1].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83229" y="1219201"/>
            <a:ext cx="2124075" cy="1076325"/>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David\AppData\Local\Microsoft\Windows\INetCache\IE\0QF2VO57\reading[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83229" y="2895600"/>
            <a:ext cx="1813717" cy="172989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David\AppData\Local\Microsoft\Windows\INetCache\IE\0QF2VO57\Writing_in_Journal[1].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28801" y="4953001"/>
            <a:ext cx="2307771" cy="16941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AC2230F-493F-48E8-B676-B14291EF5A73}"/>
              </a:ext>
            </a:extLst>
          </p:cNvPr>
          <p:cNvSpPr txBox="1"/>
          <p:nvPr/>
        </p:nvSpPr>
        <p:spPr>
          <a:xfrm>
            <a:off x="4169568" y="1520811"/>
            <a:ext cx="6139204" cy="1815882"/>
          </a:xfrm>
          <a:prstGeom prst="rect">
            <a:avLst/>
          </a:prstGeom>
          <a:noFill/>
        </p:spPr>
        <p:txBody>
          <a:bodyPr wrap="square" rtlCol="0">
            <a:spAutoFit/>
          </a:bodyPr>
          <a:lstStyle/>
          <a:p>
            <a:pPr marL="285750" indent="-285750" defTabSz="457200">
              <a:buFont typeface="Arial" panose="020B0604020202020204" pitchFamily="34" charset="0"/>
              <a:buChar char="•"/>
            </a:pPr>
            <a:r>
              <a:rPr lang="en-US" sz="2800" dirty="0">
                <a:solidFill>
                  <a:prstClr val="black"/>
                </a:solidFill>
                <a:latin typeface="Corbel" panose="020B0503020204020204"/>
              </a:rPr>
              <a:t>More reading, writing and analysis</a:t>
            </a:r>
          </a:p>
          <a:p>
            <a:pPr marL="285750" indent="-285750" defTabSz="457200">
              <a:buFont typeface="Arial" panose="020B0604020202020204" pitchFamily="34" charset="0"/>
              <a:buChar char="•"/>
            </a:pPr>
            <a:r>
              <a:rPr lang="en-US" sz="2800" dirty="0">
                <a:solidFill>
                  <a:prstClr val="black"/>
                </a:solidFill>
                <a:latin typeface="Corbel" panose="020B0503020204020204"/>
              </a:rPr>
              <a:t>Homework = important exposure and practice</a:t>
            </a:r>
          </a:p>
          <a:p>
            <a:pPr marL="285750" indent="-285750" defTabSz="457200">
              <a:buFont typeface="Arial" panose="020B0604020202020204" pitchFamily="34" charset="0"/>
              <a:buChar char="•"/>
            </a:pPr>
            <a:r>
              <a:rPr lang="en-US" sz="2800" dirty="0">
                <a:solidFill>
                  <a:prstClr val="black"/>
                </a:solidFill>
                <a:latin typeface="Corbel" panose="020B0503020204020204"/>
              </a:rPr>
              <a:t>Faster pace</a:t>
            </a:r>
          </a:p>
        </p:txBody>
      </p:sp>
      <p:sp>
        <p:nvSpPr>
          <p:cNvPr id="8" name="Shape 197">
            <a:extLst>
              <a:ext uri="{FF2B5EF4-FFF2-40B4-BE49-F238E27FC236}">
                <a16:creationId xmlns:a16="http://schemas.microsoft.com/office/drawing/2014/main" id="{54758A60-4665-4115-98AC-CEA34AEBCE76}"/>
              </a:ext>
            </a:extLst>
          </p:cNvPr>
          <p:cNvSpPr txBox="1">
            <a:spLocks/>
          </p:cNvSpPr>
          <p:nvPr/>
        </p:nvSpPr>
        <p:spPr>
          <a:xfrm>
            <a:off x="3560139" y="3411735"/>
            <a:ext cx="7358063" cy="1116210"/>
          </a:xfrm>
          <a:prstGeom prst="rect">
            <a:avLst/>
          </a:prstGeom>
          <a:noFill/>
          <a:ln>
            <a:noFill/>
          </a:ln>
        </p:spPr>
        <p:txBody>
          <a:bodyPr vert="horz" lIns="35717" tIns="35717" rIns="35717" bIns="35717" rtlCol="0" anchor="ctr" anchorCtr="0">
            <a:noAutofit/>
          </a:bodyPr>
          <a:lstStyle>
            <a:lvl1pPr algn="l" defTabSz="685800" rtl="0" eaLnBrk="1" latinLnBrk="0" hangingPunct="1">
              <a:lnSpc>
                <a:spcPct val="90000"/>
              </a:lnSpc>
              <a:spcBef>
                <a:spcPct val="0"/>
              </a:spcBef>
              <a:buNone/>
              <a:defRPr sz="4000" kern="1200">
                <a:solidFill>
                  <a:schemeClr val="accent1"/>
                </a:solidFill>
                <a:latin typeface="+mj-lt"/>
                <a:ea typeface="+mj-ea"/>
                <a:cs typeface="+mj-cs"/>
              </a:defRPr>
            </a:lvl1pPr>
          </a:lstStyle>
          <a:p>
            <a:pPr algn="ctr">
              <a:spcBef>
                <a:spcPts val="0"/>
              </a:spcBef>
              <a:buClr>
                <a:prstClr val="white"/>
              </a:buClr>
              <a:buSzPct val="25000"/>
            </a:pPr>
            <a:r>
              <a:rPr lang="en-US" sz="5100" dirty="0">
                <a:solidFill>
                  <a:prstClr val="black"/>
                </a:solidFill>
                <a:latin typeface="Short Stack"/>
                <a:ea typeface="Short Stack"/>
                <a:cs typeface="Short Stack"/>
                <a:sym typeface="Short Stack"/>
              </a:rPr>
              <a:t>You will…</a:t>
            </a:r>
          </a:p>
        </p:txBody>
      </p:sp>
      <p:sp>
        <p:nvSpPr>
          <p:cNvPr id="9" name="TextBox 8">
            <a:extLst>
              <a:ext uri="{FF2B5EF4-FFF2-40B4-BE49-F238E27FC236}">
                <a16:creationId xmlns:a16="http://schemas.microsoft.com/office/drawing/2014/main" id="{10CDBCE8-CCC5-4C2F-8730-D52BD4F6A98A}"/>
              </a:ext>
            </a:extLst>
          </p:cNvPr>
          <p:cNvSpPr txBox="1"/>
          <p:nvPr/>
        </p:nvSpPr>
        <p:spPr>
          <a:xfrm>
            <a:off x="4191000" y="4419600"/>
            <a:ext cx="6139204" cy="2677656"/>
          </a:xfrm>
          <a:prstGeom prst="rect">
            <a:avLst/>
          </a:prstGeom>
          <a:noFill/>
        </p:spPr>
        <p:txBody>
          <a:bodyPr wrap="square" rtlCol="0">
            <a:spAutoFit/>
          </a:bodyPr>
          <a:lstStyle/>
          <a:p>
            <a:pPr marL="285750" indent="-285750" defTabSz="457200">
              <a:buFont typeface="Arial" panose="020B0604020202020204" pitchFamily="34" charset="0"/>
              <a:buChar char="•"/>
            </a:pPr>
            <a:r>
              <a:rPr lang="en-US" sz="2800" dirty="0">
                <a:solidFill>
                  <a:prstClr val="black"/>
                </a:solidFill>
                <a:latin typeface="Corbel" panose="020B0503020204020204"/>
              </a:rPr>
              <a:t>Be challenged</a:t>
            </a:r>
          </a:p>
          <a:p>
            <a:pPr marL="285750" indent="-285750" defTabSz="457200">
              <a:buFont typeface="Arial" panose="020B0604020202020204" pitchFamily="34" charset="0"/>
              <a:buChar char="•"/>
            </a:pPr>
            <a:r>
              <a:rPr lang="en-US" sz="2800" dirty="0">
                <a:solidFill>
                  <a:prstClr val="black"/>
                </a:solidFill>
                <a:latin typeface="Corbel" panose="020B0503020204020204"/>
              </a:rPr>
              <a:t>Experience struggles</a:t>
            </a:r>
          </a:p>
          <a:p>
            <a:pPr marL="285750" indent="-285750" defTabSz="457200">
              <a:buFont typeface="Arial" panose="020B0604020202020204" pitchFamily="34" charset="0"/>
              <a:buChar char="•"/>
            </a:pPr>
            <a:r>
              <a:rPr lang="en-US" sz="2800" dirty="0">
                <a:solidFill>
                  <a:prstClr val="black"/>
                </a:solidFill>
                <a:latin typeface="Corbel" panose="020B0503020204020204"/>
              </a:rPr>
              <a:t>Learn important, transferable skills</a:t>
            </a:r>
          </a:p>
          <a:p>
            <a:pPr marL="285750" indent="-285750" defTabSz="457200">
              <a:buFont typeface="Arial" panose="020B0604020202020204" pitchFamily="34" charset="0"/>
              <a:buChar char="•"/>
            </a:pPr>
            <a:r>
              <a:rPr lang="en-US" sz="2800" dirty="0">
                <a:solidFill>
                  <a:prstClr val="black"/>
                </a:solidFill>
                <a:latin typeface="Corbel" panose="020B0503020204020204"/>
              </a:rPr>
              <a:t>See improvement with effort</a:t>
            </a:r>
          </a:p>
          <a:p>
            <a:pPr marL="285750" indent="-285750" defTabSz="457200">
              <a:buFont typeface="Arial" panose="020B0604020202020204" pitchFamily="34" charset="0"/>
              <a:buChar char="•"/>
            </a:pPr>
            <a:endParaRPr lang="en-US" sz="2800" dirty="0">
              <a:solidFill>
                <a:prstClr val="black"/>
              </a:solidFill>
              <a:latin typeface="Corbel" panose="020B0503020204020204"/>
            </a:endParaRPr>
          </a:p>
          <a:p>
            <a:pPr marL="285750" indent="-285750" defTabSz="457200">
              <a:buFont typeface="Arial" panose="020B0604020202020204" pitchFamily="34" charset="0"/>
              <a:buChar char="•"/>
            </a:pPr>
            <a:endParaRPr lang="en-US" sz="2800" dirty="0">
              <a:solidFill>
                <a:prstClr val="black"/>
              </a:solidFill>
              <a:latin typeface="Corbel" panose="020B0503020204020204"/>
            </a:endParaRPr>
          </a:p>
        </p:txBody>
      </p:sp>
      <p:pic>
        <p:nvPicPr>
          <p:cNvPr id="10" name="Audio 9">
            <a:hlinkClick r:id="" action="ppaction://media"/>
            <a:extLst>
              <a:ext uri="{FF2B5EF4-FFF2-40B4-BE49-F238E27FC236}">
                <a16:creationId xmlns:a16="http://schemas.microsoft.com/office/drawing/2014/main" id="{023A3BD7-C192-4391-8B4B-FB604841C9B1}"/>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2697134494"/>
      </p:ext>
    </p:extLst>
  </p:cSld>
  <p:clrMapOvr>
    <a:masterClrMapping/>
  </p:clrMapOvr>
  <mc:AlternateContent xmlns:mc="http://schemas.openxmlformats.org/markup-compatibility/2006">
    <mc:Choice xmlns:p14="http://schemas.microsoft.com/office/powerpoint/2010/main" Requires="p14">
      <p:transition spd="slow" p14:dur="2000" advTm="16053"/>
    </mc:Choice>
    <mc:Fallback>
      <p:transition spd="slow" advTm="1605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867"/>
            <a:ext cx="8532178" cy="1507067"/>
          </a:xfrm>
        </p:spPr>
        <p:txBody>
          <a:bodyPr/>
          <a:lstStyle/>
          <a:p>
            <a:r>
              <a:rPr lang="en-US" dirty="0"/>
              <a:t>Dual Credit Offerings</a:t>
            </a:r>
          </a:p>
        </p:txBody>
      </p:sp>
      <p:sp>
        <p:nvSpPr>
          <p:cNvPr id="5" name="Rectangle 4"/>
          <p:cNvSpPr/>
          <p:nvPr/>
        </p:nvSpPr>
        <p:spPr>
          <a:xfrm>
            <a:off x="5867400" y="1082859"/>
            <a:ext cx="4724400" cy="400110"/>
          </a:xfrm>
          <a:prstGeom prst="rect">
            <a:avLst/>
          </a:prstGeom>
        </p:spPr>
        <p:txBody>
          <a:bodyPr wrap="square">
            <a:spAutoFit/>
          </a:bodyPr>
          <a:lstStyle/>
          <a:p>
            <a:pPr algn="ctr"/>
            <a:r>
              <a:rPr lang="en-US" sz="2000" b="1" spc="50" dirty="0">
                <a:ln w="0"/>
                <a:solidFill>
                  <a:schemeClr val="bg2"/>
                </a:solidFill>
                <a:effectLst>
                  <a:innerShdw blurRad="63500" dist="50800" dir="13500000">
                    <a:srgbClr val="000000">
                      <a:alpha val="50000"/>
                    </a:srgbClr>
                  </a:innerShdw>
                </a:effectLst>
              </a:rPr>
              <a:t>Page 16-18 of the Course Guide</a:t>
            </a:r>
          </a:p>
        </p:txBody>
      </p:sp>
      <p:sp>
        <p:nvSpPr>
          <p:cNvPr id="3" name="Rectangle 2"/>
          <p:cNvSpPr/>
          <p:nvPr/>
        </p:nvSpPr>
        <p:spPr>
          <a:xfrm>
            <a:off x="304801" y="76201"/>
            <a:ext cx="6092825" cy="5970865"/>
          </a:xfrm>
          <a:prstGeom prst="rect">
            <a:avLst/>
          </a:prstGeom>
        </p:spPr>
        <p:txBody>
          <a:bodyPr>
            <a:spAutoFit/>
          </a:bodyPr>
          <a:lstStyle/>
          <a:p>
            <a:endParaRPr lang="en-US" sz="3600" dirty="0">
              <a:solidFill>
                <a:srgbClr val="000000"/>
              </a:solidFill>
              <a:latin typeface="Times New Roman" panose="02020603050405020304" pitchFamily="18" charset="0"/>
            </a:endParaRPr>
          </a:p>
          <a:p>
            <a:r>
              <a:rPr lang="en-US" sz="3600" dirty="0">
                <a:solidFill>
                  <a:srgbClr val="000000"/>
                </a:solidFill>
                <a:latin typeface="Times New Roman" panose="02020603050405020304" pitchFamily="18" charset="0"/>
              </a:rPr>
              <a:t> </a:t>
            </a:r>
          </a:p>
          <a:p>
            <a:r>
              <a:rPr lang="en-US" sz="2400" b="1" dirty="0">
                <a:latin typeface="Times New Roman" panose="02020603050405020304" pitchFamily="18" charset="0"/>
              </a:rPr>
              <a:t>How do I apply for Admission to Victoria College?</a:t>
            </a:r>
            <a:endParaRPr lang="en-US" sz="2400" dirty="0">
              <a:latin typeface="Times New Roman" panose="02020603050405020304" pitchFamily="18" charset="0"/>
            </a:endParaRPr>
          </a:p>
          <a:p>
            <a:pPr marL="285750" indent="-285750">
              <a:buFont typeface="Wingdings" panose="05000000000000000000" pitchFamily="2" charset="2"/>
              <a:buChar char="q"/>
            </a:pPr>
            <a:r>
              <a:rPr lang="en-US" dirty="0">
                <a:latin typeface="Helvetica LT Std"/>
              </a:rPr>
              <a:t>Complete an admissions application at </a:t>
            </a:r>
            <a:r>
              <a:rPr lang="en-US" dirty="0">
                <a:latin typeface="Helvetica LT Std"/>
                <a:hlinkClick r:id="rId5"/>
              </a:rPr>
              <a:t>www.ApplyTexas.org</a:t>
            </a:r>
            <a:endParaRPr lang="en-US" dirty="0">
              <a:latin typeface="Helvetica LT Std"/>
            </a:endParaRPr>
          </a:p>
          <a:p>
            <a:pPr marL="285750" indent="-285750">
              <a:buFont typeface="Wingdings" panose="05000000000000000000" pitchFamily="2" charset="2"/>
              <a:buChar char="q"/>
            </a:pPr>
            <a:endParaRPr lang="en-US" dirty="0">
              <a:latin typeface="Helvetica LT Std"/>
            </a:endParaRPr>
          </a:p>
          <a:p>
            <a:pPr marL="285750" indent="-285750">
              <a:buFont typeface="Wingdings" panose="05000000000000000000" pitchFamily="2" charset="2"/>
              <a:buChar char="q"/>
            </a:pPr>
            <a:r>
              <a:rPr lang="en-US" dirty="0">
                <a:latin typeface="Helvetica LT Std"/>
              </a:rPr>
              <a:t>Provide appropriate college readiness scores to the Admissions &amp; Records Office.</a:t>
            </a:r>
          </a:p>
          <a:p>
            <a:pPr marL="285750" indent="-285750">
              <a:buFont typeface="Wingdings" panose="05000000000000000000" pitchFamily="2" charset="2"/>
              <a:buChar char="q"/>
            </a:pPr>
            <a:endParaRPr lang="en-US" dirty="0">
              <a:latin typeface="Helvetica LT Std"/>
            </a:endParaRPr>
          </a:p>
          <a:p>
            <a:pPr marL="285750" indent="-285750">
              <a:buFont typeface="Wingdings" panose="05000000000000000000" pitchFamily="2" charset="2"/>
              <a:buChar char="q"/>
            </a:pPr>
            <a:r>
              <a:rPr lang="en-US" dirty="0">
                <a:latin typeface="Helvetica LT Std"/>
              </a:rPr>
              <a:t>Provide proof of meningitis vaccination (if required)</a:t>
            </a:r>
          </a:p>
          <a:p>
            <a:pPr marL="285750" indent="-285750">
              <a:buFont typeface="Wingdings" panose="05000000000000000000" pitchFamily="2" charset="2"/>
              <a:buChar char="q"/>
            </a:pPr>
            <a:endParaRPr lang="en-US" dirty="0">
              <a:latin typeface="Helvetica LT Std"/>
            </a:endParaRPr>
          </a:p>
          <a:p>
            <a:pPr marL="285750" indent="-285750">
              <a:buFont typeface="Wingdings" panose="05000000000000000000" pitchFamily="2" charset="2"/>
              <a:buChar char="q"/>
            </a:pPr>
            <a:r>
              <a:rPr lang="en-US" dirty="0">
                <a:latin typeface="Helvetica LT Std"/>
              </a:rPr>
              <a:t>Provide an official high school or home school transcript. </a:t>
            </a:r>
          </a:p>
          <a:p>
            <a:pPr marL="285750" indent="-285750">
              <a:buFont typeface="Arial" panose="020B0604020202020204" pitchFamily="34" charset="0"/>
              <a:buChar char="•"/>
            </a:pPr>
            <a:endParaRPr lang="en-US" dirty="0">
              <a:latin typeface="Helvetica LT Std"/>
            </a:endParaRPr>
          </a:p>
          <a:p>
            <a:r>
              <a:rPr lang="en-US" sz="1600" b="1" dirty="0">
                <a:latin typeface="Times New Roman" panose="02020603050405020304" pitchFamily="18" charset="0"/>
              </a:rPr>
              <a:t>What is Dual Credit Enrollment?</a:t>
            </a:r>
            <a:endParaRPr lang="en-US" sz="1600" dirty="0">
              <a:latin typeface="Times New Roman" panose="02020603050405020304" pitchFamily="18" charset="0"/>
            </a:endParaRPr>
          </a:p>
          <a:p>
            <a:r>
              <a:rPr lang="en-US" sz="1600" dirty="0">
                <a:latin typeface="Helvetica LT Std"/>
              </a:rPr>
              <a:t>Dual Credit Enrollment is an educational program designed to enable high school students to enroll in college courses and receive both college and high school credits for the same course. </a:t>
            </a:r>
            <a:endParaRPr lang="en-US" sz="1600" dirty="0"/>
          </a:p>
        </p:txBody>
      </p:sp>
      <p:pic>
        <p:nvPicPr>
          <p:cNvPr id="7" name="Picture 6"/>
          <p:cNvPicPr/>
          <p:nvPr/>
        </p:nvPicPr>
        <p:blipFill>
          <a:blip r:embed="rId6" cstate="print">
            <a:extLst>
              <a:ext uri="{28A0092B-C50C-407E-A947-70E740481C1C}">
                <a14:useLocalDpi xmlns:a14="http://schemas.microsoft.com/office/drawing/2010/main" val="0"/>
              </a:ext>
            </a:extLst>
          </a:blip>
          <a:stretch>
            <a:fillRect/>
          </a:stretch>
        </p:blipFill>
        <p:spPr>
          <a:xfrm>
            <a:off x="6397592" y="1583267"/>
            <a:ext cx="3619500" cy="3946116"/>
          </a:xfrm>
          <a:prstGeom prst="rect">
            <a:avLst/>
          </a:prstGeom>
          <a:effectLst>
            <a:glow rad="101600">
              <a:schemeClr val="accent1">
                <a:satMod val="175000"/>
                <a:alpha val="40000"/>
              </a:schemeClr>
            </a:glow>
            <a:softEdge rad="31750"/>
          </a:effectLst>
        </p:spPr>
      </p:pic>
      <p:pic>
        <p:nvPicPr>
          <p:cNvPr id="11" name="Audio 10">
            <a:hlinkClick r:id="" action="ppaction://media"/>
            <a:extLst>
              <a:ext uri="{FF2B5EF4-FFF2-40B4-BE49-F238E27FC236}">
                <a16:creationId xmlns:a16="http://schemas.microsoft.com/office/drawing/2014/main" id="{77A90FE1-0BB0-4CAB-8780-65EB6C26E982}"/>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3676907438"/>
      </p:ext>
    </p:extLst>
  </p:cSld>
  <p:clrMapOvr>
    <a:masterClrMapping/>
  </p:clrMapOvr>
  <mc:AlternateContent xmlns:mc="http://schemas.openxmlformats.org/markup-compatibility/2006">
    <mc:Choice xmlns:p14="http://schemas.microsoft.com/office/powerpoint/2010/main" Requires="p14">
      <p:transition spd="slow" p14:dur="2000" advTm="16477"/>
    </mc:Choice>
    <mc:Fallback>
      <p:transition spd="slow" advTm="1647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2127" y="869838"/>
            <a:ext cx="8534400" cy="1507067"/>
          </a:xfrm>
        </p:spPr>
        <p:txBody>
          <a:bodyPr/>
          <a:lstStyle/>
          <a:p>
            <a:r>
              <a:rPr lang="en-US" dirty="0"/>
              <a:t>Dual Credit Opportunities</a:t>
            </a:r>
          </a:p>
        </p:txBody>
      </p:sp>
      <p:sp>
        <p:nvSpPr>
          <p:cNvPr id="3" name="Content Placeholder 2"/>
          <p:cNvSpPr>
            <a:spLocks noGrp="1"/>
          </p:cNvSpPr>
          <p:nvPr>
            <p:ph idx="1"/>
          </p:nvPr>
        </p:nvSpPr>
        <p:spPr>
          <a:xfrm>
            <a:off x="652126" y="1880936"/>
            <a:ext cx="9069389" cy="3615267"/>
          </a:xfrm>
        </p:spPr>
        <p:txBody>
          <a:bodyPr/>
          <a:lstStyle/>
          <a:p>
            <a:r>
              <a:rPr lang="en-US" dirty="0">
                <a:solidFill>
                  <a:schemeClr val="tx1"/>
                </a:solidFill>
              </a:rPr>
              <a:t>VISD is committed to expanding dual credit opportunities for students </a:t>
            </a:r>
          </a:p>
          <a:p>
            <a:r>
              <a:rPr lang="en-US" dirty="0">
                <a:solidFill>
                  <a:schemeClr val="tx1"/>
                </a:solidFill>
              </a:rPr>
              <a:t>A partnership with Victoria College and VISD Education Foundation will help to reduce financial barriers   </a:t>
            </a:r>
          </a:p>
          <a:p>
            <a:endParaRPr lang="en-US" dirty="0">
              <a:solidFill>
                <a:schemeClr val="tx1"/>
              </a:solidFill>
            </a:endParaRPr>
          </a:p>
          <a:p>
            <a:r>
              <a:rPr lang="en-US" dirty="0">
                <a:solidFill>
                  <a:schemeClr val="tx1"/>
                </a:solidFill>
              </a:rPr>
              <a:t>100 dual credit classes at a cost of $50 per semester/per campus will be allotted to juniors and seniors</a:t>
            </a:r>
          </a:p>
          <a:p>
            <a:r>
              <a:rPr lang="en-US" dirty="0">
                <a:solidFill>
                  <a:schemeClr val="tx1"/>
                </a:solidFill>
              </a:rPr>
              <a:t>Unused slots will be available to sophomores and freshmen</a:t>
            </a:r>
          </a:p>
          <a:p>
            <a:r>
              <a:rPr lang="en-US" dirty="0">
                <a:solidFill>
                  <a:schemeClr val="tx1"/>
                </a:solidFill>
              </a:rPr>
              <a:t>Criteria will be determined to distribute funds  </a:t>
            </a:r>
          </a:p>
        </p:txBody>
      </p:sp>
      <p:pic>
        <p:nvPicPr>
          <p:cNvPr id="7" name="Audio 6">
            <a:hlinkClick r:id="" action="ppaction://media"/>
            <a:extLst>
              <a:ext uri="{FF2B5EF4-FFF2-40B4-BE49-F238E27FC236}">
                <a16:creationId xmlns:a16="http://schemas.microsoft.com/office/drawing/2014/main" id="{5577F051-B64E-48B1-BB90-CA6C7E0CF507}"/>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2717680688"/>
      </p:ext>
    </p:extLst>
  </p:cSld>
  <p:clrMapOvr>
    <a:masterClrMapping/>
  </p:clrMapOvr>
  <mc:AlternateContent xmlns:mc="http://schemas.openxmlformats.org/markup-compatibility/2006">
    <mc:Choice xmlns:p14="http://schemas.microsoft.com/office/powerpoint/2010/main" Requires="p14">
      <p:transition spd="slow" p14:dur="2000" advTm="26241"/>
    </mc:Choice>
    <mc:Fallback>
      <p:transition spd="slow" advTm="2624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90600"/>
            <a:ext cx="8303400" cy="736600"/>
          </a:xfrm>
        </p:spPr>
        <p:txBody>
          <a:bodyPr>
            <a:normAutofit/>
          </a:bodyPr>
          <a:lstStyle/>
          <a:p>
            <a:pPr algn="ctr"/>
            <a:r>
              <a:rPr lang="en-US" b="1" dirty="0"/>
              <a:t>TSI Assessment</a:t>
            </a:r>
          </a:p>
        </p:txBody>
      </p:sp>
      <p:sp>
        <p:nvSpPr>
          <p:cNvPr id="3" name="Content Placeholder 2"/>
          <p:cNvSpPr>
            <a:spLocks noGrp="1"/>
          </p:cNvSpPr>
          <p:nvPr>
            <p:ph idx="1"/>
          </p:nvPr>
        </p:nvSpPr>
        <p:spPr>
          <a:xfrm>
            <a:off x="533400" y="1727201"/>
            <a:ext cx="8532178" cy="3615267"/>
          </a:xfrm>
        </p:spPr>
        <p:txBody>
          <a:bodyPr>
            <a:normAutofit/>
          </a:bodyPr>
          <a:lstStyle/>
          <a:p>
            <a:pPr marL="0" indent="0">
              <a:buNone/>
            </a:pPr>
            <a:r>
              <a:rPr lang="en-US" dirty="0">
                <a:solidFill>
                  <a:schemeClr val="tx1"/>
                </a:solidFill>
              </a:rPr>
              <a:t>To be TSI complete: </a:t>
            </a:r>
          </a:p>
          <a:p>
            <a:r>
              <a:rPr lang="en-US" dirty="0">
                <a:solidFill>
                  <a:schemeClr val="tx1"/>
                </a:solidFill>
              </a:rPr>
              <a:t>Math 350</a:t>
            </a:r>
          </a:p>
          <a:p>
            <a:r>
              <a:rPr lang="en-US" dirty="0">
                <a:solidFill>
                  <a:schemeClr val="tx1"/>
                </a:solidFill>
              </a:rPr>
              <a:t>Reading 351</a:t>
            </a:r>
          </a:p>
          <a:p>
            <a:r>
              <a:rPr lang="en-US" dirty="0">
                <a:solidFill>
                  <a:schemeClr val="tx1"/>
                </a:solidFill>
              </a:rPr>
              <a:t>Writing either (350 multiple choice with Essay score of 5) or (363 multiple choice with Essay score of 4) </a:t>
            </a:r>
          </a:p>
          <a:p>
            <a:r>
              <a:rPr lang="en-US" dirty="0">
                <a:solidFill>
                  <a:schemeClr val="tx1"/>
                </a:solidFill>
              </a:rPr>
              <a:t>Students can sign up to take the TSI through Victoria College. The cost of the exams is $30.00.</a:t>
            </a:r>
          </a:p>
          <a:p>
            <a:r>
              <a:rPr lang="en-US" dirty="0">
                <a:solidFill>
                  <a:schemeClr val="tx1"/>
                </a:solidFill>
              </a:rPr>
              <a:t>Students need to have a valid state ID in order to take the exam.</a:t>
            </a:r>
          </a:p>
          <a:p>
            <a:pPr marL="0" indent="0">
              <a:buNone/>
            </a:pPr>
            <a:endParaRPr lang="en-US" dirty="0">
              <a:solidFill>
                <a:schemeClr val="tx1"/>
              </a:solidFill>
            </a:endParaRPr>
          </a:p>
        </p:txBody>
      </p:sp>
      <p:pic>
        <p:nvPicPr>
          <p:cNvPr id="8" name="Audio 7">
            <a:hlinkClick r:id="" action="ppaction://media"/>
            <a:extLst>
              <a:ext uri="{FF2B5EF4-FFF2-40B4-BE49-F238E27FC236}">
                <a16:creationId xmlns:a16="http://schemas.microsoft.com/office/drawing/2014/main" id="{296D0C1A-8298-42DA-BCB6-3C9B477DDC2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2364713618"/>
      </p:ext>
    </p:extLst>
  </p:cSld>
  <p:clrMapOvr>
    <a:masterClrMapping/>
  </p:clrMapOvr>
  <mc:AlternateContent xmlns:mc="http://schemas.openxmlformats.org/markup-compatibility/2006">
    <mc:Choice xmlns:p14="http://schemas.microsoft.com/office/powerpoint/2010/main" Requires="p14">
      <p:transition spd="slow" p14:dur="2000" advTm="11571"/>
    </mc:Choice>
    <mc:Fallback>
      <p:transition spd="slow" advTm="1157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Basis">
  <a:themeElements>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D9D01AC2-EE7D-4E49-99EE-8E62E4E7E8A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614</TotalTime>
  <Words>1272</Words>
  <Application>Microsoft Office PowerPoint</Application>
  <PresentationFormat>Widescreen</PresentationFormat>
  <Paragraphs>165</Paragraphs>
  <Slides>11</Slides>
  <Notes>8</Notes>
  <HiddenSlides>0</HiddenSlides>
  <MMClips>11</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11</vt:i4>
      </vt:variant>
    </vt:vector>
  </HeadingPairs>
  <TitlesOfParts>
    <vt:vector size="23" baseType="lpstr">
      <vt:lpstr>AR CENA</vt:lpstr>
      <vt:lpstr>Arial</vt:lpstr>
      <vt:lpstr>Calibri</vt:lpstr>
      <vt:lpstr>Century Gothic</vt:lpstr>
      <vt:lpstr>Corbel</vt:lpstr>
      <vt:lpstr>Helvetica LT Std</vt:lpstr>
      <vt:lpstr>Short Stack</vt:lpstr>
      <vt:lpstr>Times New Roman</vt:lpstr>
      <vt:lpstr>Wingdings</vt:lpstr>
      <vt:lpstr>Wingdings 3</vt:lpstr>
      <vt:lpstr>Slice</vt:lpstr>
      <vt:lpstr>Basis</vt:lpstr>
      <vt:lpstr>Advanced Academics  &amp; Dual Credit </vt:lpstr>
      <vt:lpstr>College readiness</vt:lpstr>
      <vt:lpstr>College readiness</vt:lpstr>
      <vt:lpstr>Don’t forget about the multiplier!</vt:lpstr>
      <vt:lpstr>AP Credit at Texas Universities</vt:lpstr>
      <vt:lpstr>What to expect...</vt:lpstr>
      <vt:lpstr>Dual Credit Offerings</vt:lpstr>
      <vt:lpstr>Dual Credit Opportunities</vt:lpstr>
      <vt:lpstr>TSI Assessment</vt:lpstr>
      <vt:lpstr>AP Academy</vt:lpstr>
      <vt:lpstr>PowerPoint Presentation</vt:lpstr>
    </vt:vector>
  </TitlesOfParts>
  <Company>Victoria Independent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KIMBERLY MOTLEY</dc:creator>
  <cp:lastModifiedBy>ELISE TATE</cp:lastModifiedBy>
  <cp:revision>22</cp:revision>
  <cp:lastPrinted>2016-02-12T16:23:03Z</cp:lastPrinted>
  <dcterms:created xsi:type="dcterms:W3CDTF">2016-02-12T14:18:12Z</dcterms:created>
  <dcterms:modified xsi:type="dcterms:W3CDTF">2021-01-21T21:54:41Z</dcterms:modified>
</cp:coreProperties>
</file>