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5" r:id="rId1"/>
  </p:sldMasterIdLst>
  <p:notesMasterIdLst>
    <p:notesMasterId r:id="rId16"/>
  </p:notes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67" r:id="rId10"/>
    <p:sldId id="279" r:id="rId11"/>
    <p:sldId id="264" r:id="rId12"/>
    <p:sldId id="265" r:id="rId13"/>
    <p:sldId id="275" r:id="rId14"/>
    <p:sldId id="27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898"/>
    <p:restoredTop sz="94737"/>
  </p:normalViewPr>
  <p:slideViewPr>
    <p:cSldViewPr snapToGrid="0">
      <p:cViewPr varScale="1">
        <p:scale>
          <a:sx n="102" d="100"/>
          <a:sy n="102" d="100"/>
        </p:scale>
        <p:origin x="216" y="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DPS Funding Breakdown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State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2020-2021</c:v>
                </c:pt>
                <c:pt idx="1">
                  <c:v>2021-2022</c:v>
                </c:pt>
                <c:pt idx="2">
                  <c:v>2022-2023</c:v>
                </c:pt>
                <c:pt idx="3">
                  <c:v>2023-2024</c:v>
                </c:pt>
                <c:pt idx="4">
                  <c:v>2024-2025</c:v>
                </c:pt>
                <c:pt idx="5">
                  <c:v>2025-2026</c:v>
                </c:pt>
                <c:pt idx="6">
                  <c:v>2026-2027 (Projected)</c:v>
                </c:pt>
              </c:strCache>
            </c:strRef>
          </c:cat>
          <c:val>
            <c:numRef>
              <c:f>Sheet1!$B$2:$B$8</c:f>
              <c:numCache>
                <c:formatCode>"$"#,##0.00</c:formatCode>
                <c:ptCount val="7"/>
                <c:pt idx="0">
                  <c:v>2189495</c:v>
                </c:pt>
                <c:pt idx="1">
                  <c:v>2095978.65</c:v>
                </c:pt>
                <c:pt idx="2">
                  <c:v>2231808.11</c:v>
                </c:pt>
                <c:pt idx="3">
                  <c:v>2040491.02</c:v>
                </c:pt>
                <c:pt idx="4">
                  <c:v>2176935</c:v>
                </c:pt>
                <c:pt idx="5">
                  <c:v>1891585.79</c:v>
                </c:pt>
                <c:pt idx="6">
                  <c:v>1796279.0900000003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70-574E-8106-B22B97F0B57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Local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2020-2021</c:v>
                </c:pt>
                <c:pt idx="1">
                  <c:v>2021-2022</c:v>
                </c:pt>
                <c:pt idx="2">
                  <c:v>2022-2023</c:v>
                </c:pt>
                <c:pt idx="3">
                  <c:v>2023-2024</c:v>
                </c:pt>
                <c:pt idx="4">
                  <c:v>2024-2025</c:v>
                </c:pt>
                <c:pt idx="5">
                  <c:v>2025-2026</c:v>
                </c:pt>
                <c:pt idx="6">
                  <c:v>2026-2027 (Projected)</c:v>
                </c:pt>
              </c:strCache>
            </c:strRef>
          </c:cat>
          <c:val>
            <c:numRef>
              <c:f>Sheet1!$C$2:$C$8</c:f>
              <c:numCache>
                <c:formatCode>"$"#,##0.00</c:formatCode>
                <c:ptCount val="7"/>
                <c:pt idx="0">
                  <c:v>860733</c:v>
                </c:pt>
                <c:pt idx="1">
                  <c:v>1182335.8600000001</c:v>
                </c:pt>
                <c:pt idx="2">
                  <c:v>1113204.3600000001</c:v>
                </c:pt>
                <c:pt idx="3">
                  <c:v>1211739.93</c:v>
                </c:pt>
                <c:pt idx="4">
                  <c:v>1295659</c:v>
                </c:pt>
                <c:pt idx="5">
                  <c:v>1343756.89</c:v>
                </c:pt>
                <c:pt idx="6">
                  <c:v>2275603.35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70-574E-8106-B22B97F0B57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Federal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2020-2021</c:v>
                </c:pt>
                <c:pt idx="1">
                  <c:v>2021-2022</c:v>
                </c:pt>
                <c:pt idx="2">
                  <c:v>2022-2023</c:v>
                </c:pt>
                <c:pt idx="3">
                  <c:v>2023-2024</c:v>
                </c:pt>
                <c:pt idx="4">
                  <c:v>2024-2025</c:v>
                </c:pt>
                <c:pt idx="5">
                  <c:v>2025-2026</c:v>
                </c:pt>
                <c:pt idx="6">
                  <c:v>2026-2027 (Projected)</c:v>
                </c:pt>
              </c:strCache>
            </c:strRef>
          </c:cat>
          <c:val>
            <c:numRef>
              <c:f>Sheet1!$D$2:$D$8</c:f>
              <c:numCache>
                <c:formatCode>"$"#,##0.00</c:formatCode>
                <c:ptCount val="7"/>
                <c:pt idx="0">
                  <c:v>346139</c:v>
                </c:pt>
                <c:pt idx="1">
                  <c:v>486234.84</c:v>
                </c:pt>
                <c:pt idx="2">
                  <c:v>717513.27</c:v>
                </c:pt>
                <c:pt idx="3">
                  <c:v>272352</c:v>
                </c:pt>
                <c:pt idx="4">
                  <c:v>592752</c:v>
                </c:pt>
                <c:pt idx="5">
                  <c:v>481862.86</c:v>
                </c:pt>
                <c:pt idx="6">
                  <c:v>132158.15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E70-574E-8106-B22B97F0B5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27528288"/>
        <c:axId val="1427155520"/>
      </c:barChart>
      <c:catAx>
        <c:axId val="1427528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27155520"/>
        <c:crosses val="autoZero"/>
        <c:auto val="1"/>
        <c:lblAlgn val="ctr"/>
        <c:lblOffset val="100"/>
        <c:noMultiLvlLbl val="0"/>
      </c:catAx>
      <c:valAx>
        <c:axId val="1427155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27528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Federal Funding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Sheet1!$A$2:$A$8</c:f>
              <c:strCache>
                <c:ptCount val="7"/>
                <c:pt idx="0">
                  <c:v>2020-2021</c:v>
                </c:pt>
                <c:pt idx="1">
                  <c:v>2021-2022</c:v>
                </c:pt>
                <c:pt idx="2">
                  <c:v>2022-2023</c:v>
                </c:pt>
                <c:pt idx="3">
                  <c:v>2023-2024</c:v>
                </c:pt>
                <c:pt idx="4">
                  <c:v>2024-2025</c:v>
                </c:pt>
                <c:pt idx="5">
                  <c:v>2025-2026</c:v>
                </c:pt>
                <c:pt idx="6">
                  <c:v>2026-2027 (Projected)</c:v>
                </c:pt>
              </c:strCache>
            </c:strRef>
          </c:cat>
          <c:val>
            <c:numRef>
              <c:f>Sheet1!$B$2:$B$8</c:f>
              <c:numCache>
                <c:formatCode>"$"#,##0.00</c:formatCode>
                <c:ptCount val="7"/>
                <c:pt idx="0">
                  <c:v>346139</c:v>
                </c:pt>
                <c:pt idx="1">
                  <c:v>486234.84</c:v>
                </c:pt>
                <c:pt idx="2">
                  <c:v>717513.27</c:v>
                </c:pt>
                <c:pt idx="3">
                  <c:v>272352</c:v>
                </c:pt>
                <c:pt idx="4">
                  <c:v>592752</c:v>
                </c:pt>
                <c:pt idx="5">
                  <c:v>481862.86</c:v>
                </c:pt>
                <c:pt idx="6">
                  <c:v>132158.15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812-C342-99A6-083E25F3B1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5617264"/>
        <c:axId val="1945457888"/>
      </c:lineChart>
      <c:catAx>
        <c:axId val="1945617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457888"/>
        <c:crosses val="autoZero"/>
        <c:auto val="1"/>
        <c:lblAlgn val="ctr"/>
        <c:lblOffset val="100"/>
        <c:noMultiLvlLbl val="0"/>
      </c:catAx>
      <c:valAx>
        <c:axId val="1945457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617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State Funding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Sheet1!$A$2:$A$8</c:f>
              <c:strCache>
                <c:ptCount val="7"/>
                <c:pt idx="0">
                  <c:v>2020-2021</c:v>
                </c:pt>
                <c:pt idx="1">
                  <c:v>2021-2022</c:v>
                </c:pt>
                <c:pt idx="2">
                  <c:v>2022-2023</c:v>
                </c:pt>
                <c:pt idx="3">
                  <c:v>2023-2024</c:v>
                </c:pt>
                <c:pt idx="4">
                  <c:v>2024-2025</c:v>
                </c:pt>
                <c:pt idx="5">
                  <c:v>2025-2026</c:v>
                </c:pt>
                <c:pt idx="6">
                  <c:v>2026-2027 (Projected)</c:v>
                </c:pt>
              </c:strCache>
            </c:strRef>
          </c:cat>
          <c:val>
            <c:numRef>
              <c:f>Sheet1!$B$2:$B$8</c:f>
              <c:numCache>
                <c:formatCode>"$"#,##0.00</c:formatCode>
                <c:ptCount val="7"/>
                <c:pt idx="0">
                  <c:v>2189495</c:v>
                </c:pt>
                <c:pt idx="1">
                  <c:v>2095978.65</c:v>
                </c:pt>
                <c:pt idx="2">
                  <c:v>2231808.11</c:v>
                </c:pt>
                <c:pt idx="3">
                  <c:v>2040491.02</c:v>
                </c:pt>
                <c:pt idx="4">
                  <c:v>2176935</c:v>
                </c:pt>
                <c:pt idx="5">
                  <c:v>1891585.79</c:v>
                </c:pt>
                <c:pt idx="6">
                  <c:v>1796279.0900000003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812-C342-99A6-083E25F3B1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5617264"/>
        <c:axId val="1945457888"/>
      </c:lineChart>
      <c:catAx>
        <c:axId val="1945617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457888"/>
        <c:crosses val="autoZero"/>
        <c:auto val="1"/>
        <c:lblAlgn val="ctr"/>
        <c:lblOffset val="100"/>
        <c:noMultiLvlLbl val="0"/>
      </c:catAx>
      <c:valAx>
        <c:axId val="1945457888"/>
        <c:scaling>
          <c:orientation val="minMax"/>
          <c:max val="2500000"/>
          <c:min val="1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617264"/>
        <c:crosses val="autoZero"/>
        <c:crossBetween val="between"/>
        <c:majorUnit val="2000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Local Funding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Sheet1!$A$2:$A$8</c:f>
              <c:strCache>
                <c:ptCount val="7"/>
                <c:pt idx="0">
                  <c:v>2020-2021</c:v>
                </c:pt>
                <c:pt idx="1">
                  <c:v>2021-2022</c:v>
                </c:pt>
                <c:pt idx="2">
                  <c:v>2022-2023</c:v>
                </c:pt>
                <c:pt idx="3">
                  <c:v>2023-2024</c:v>
                </c:pt>
                <c:pt idx="4">
                  <c:v>2024-2025</c:v>
                </c:pt>
                <c:pt idx="5">
                  <c:v>2025-2026</c:v>
                </c:pt>
                <c:pt idx="6">
                  <c:v>2026-2027 (Projected)</c:v>
                </c:pt>
              </c:strCache>
            </c:strRef>
          </c:cat>
          <c:val>
            <c:numRef>
              <c:f>Sheet1!$B$2:$B$8</c:f>
              <c:numCache>
                <c:formatCode>"$"#,##0.00</c:formatCode>
                <c:ptCount val="7"/>
                <c:pt idx="0">
                  <c:v>860733</c:v>
                </c:pt>
                <c:pt idx="1">
                  <c:v>1182335.8600000001</c:v>
                </c:pt>
                <c:pt idx="2">
                  <c:v>1113204.3600000001</c:v>
                </c:pt>
                <c:pt idx="3">
                  <c:v>1211739.93</c:v>
                </c:pt>
                <c:pt idx="4">
                  <c:v>1295659</c:v>
                </c:pt>
                <c:pt idx="5">
                  <c:v>1343756.89</c:v>
                </c:pt>
                <c:pt idx="6">
                  <c:v>2275603.35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812-C342-99A6-083E25F3B1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5617264"/>
        <c:axId val="1945457888"/>
      </c:lineChart>
      <c:catAx>
        <c:axId val="1945617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457888"/>
        <c:crosses val="autoZero"/>
        <c:auto val="1"/>
        <c:lblAlgn val="ctr"/>
        <c:lblOffset val="100"/>
        <c:noMultiLvlLbl val="0"/>
      </c:catAx>
      <c:valAx>
        <c:axId val="1945457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617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3D9BEF-88DF-7342-9BCF-95CA6124BCCF}" type="datetimeFigureOut">
              <a:rPr lang="en-US" smtClean="0"/>
              <a:t>3/31/26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9AABEE-338C-7E40-95F9-8E7EE3BF7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443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Would work to bring back positions if vote passes.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AABEE-338C-7E40-95F9-8E7EE3BF7F3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299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Talk about 0%/0%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AABEE-338C-7E40-95F9-8E7EE3BF7F3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63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 title="Page Number Shape">
            <a:extLst>
              <a:ext uri="{FF2B5EF4-FFF2-40B4-BE49-F238E27FC236}">
                <a16:creationId xmlns:a16="http://schemas.microsoft.com/office/drawing/2014/main" id="{DD4C4B28-6B4B-4445-8535-F516D74E4AA9}"/>
              </a:ext>
            </a:extLst>
          </p:cNvPr>
          <p:cNvSpPr/>
          <p:nvPr/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cxnSp>
        <p:nvCxnSpPr>
          <p:cNvPr id="12" name="Straight Connector 11" title="Verticle Rule Line">
            <a:extLst>
              <a:ext uri="{FF2B5EF4-FFF2-40B4-BE49-F238E27FC236}">
                <a16:creationId xmlns:a16="http://schemas.microsoft.com/office/drawing/2014/main" id="{0CB1C732-7193-4253-8746-850D090A6B4E}"/>
              </a:ext>
            </a:extLst>
          </p:cNvPr>
          <p:cNvCxnSpPr>
            <a:cxnSpLocks/>
          </p:cNvCxnSpPr>
          <p:nvPr/>
        </p:nvCxnSpPr>
        <p:spPr>
          <a:xfrm>
            <a:off x="758952" y="1280160"/>
            <a:ext cx="0" cy="557784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03AA199-952B-427F-A5BE-B97D25FD07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992" y="1143000"/>
            <a:ext cx="6720840" cy="3730752"/>
          </a:xfrm>
        </p:spPr>
        <p:txBody>
          <a:bodyPr anchor="t">
            <a:normAutofit/>
          </a:bodyPr>
          <a:lstStyle>
            <a:lvl1pPr algn="l">
              <a:defRPr sz="7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1AA393-A876-475F-A05B-1CCAB6C1F0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8992" y="5010912"/>
            <a:ext cx="6720840" cy="704088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395621-D631-4F31-AEEF-C8574E50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86356" y="6007608"/>
            <a:ext cx="3143643" cy="365125"/>
          </a:xfrm>
        </p:spPr>
        <p:txBody>
          <a:bodyPr/>
          <a:lstStyle/>
          <a:p>
            <a:fld id="{53BEF823-48A5-43FC-BE03-E79964288B41}" type="datetimeFigureOut">
              <a:rPr lang="en-US" smtClean="0"/>
              <a:t>3/31/26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EE125-77AD-4E23-AFB7-C5CFDEACA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78991" y="6007608"/>
            <a:ext cx="672083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569682-B530-4F52-87B9-39464A093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1527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59FCF-ACDF-495D-ACFA-15FCAC9EA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3786E3-AB17-427E-8EF8-7FCB671A11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33B4E9-7A16-448C-8BE6-B14941A34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3/31/26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9212F5-5835-49FF-836F-5E3008A0E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9D492B-E5EE-4D24-A087-57D739CFA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59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31E395-94BD-4E79-8E42-9CD4EB33CA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475542" y="758952"/>
            <a:ext cx="2954458" cy="498600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9AA8A4-66BC-4E80-ABE3-F533F82B88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58952" y="758952"/>
            <a:ext cx="7407586" cy="498600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A4EA6-6A1A-48ED-9D79-A438561C7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3/31/26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49B2BA-9250-4EBF-8820-10BDA5C1C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914475-55F3-4C46-BAE2-E4D93E9E3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104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351BD-5252-4168-A69E-C6864AE29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48EEE-19C9-493B-836D-73B9E4A0B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FA6BFE-11ED-4FB4-9F65-508B5B0F0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3/31/26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0F536E-BEFF-4E0D-B4EC-39DE28C67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EE02AF-6FE1-4972-BD48-A82499AD6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330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452EE-D9FC-4E51-9BFF-141F91923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051" y="2414016"/>
            <a:ext cx="10666949" cy="3099816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E086C4-4949-4E7A-A182-6709496A1C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952" y="1389888"/>
            <a:ext cx="10671048" cy="822960"/>
          </a:xfrm>
        </p:spPr>
        <p:txBody>
          <a:bodyPr anchor="ctr">
            <a:normAutofit/>
          </a:bodyPr>
          <a:lstStyle>
            <a:lvl1pPr marL="0" indent="0">
              <a:buNone/>
              <a:defRPr sz="20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12BC88-6A2B-4851-9568-23A4B74D9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3/31/26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82CFE5-65C3-4F46-9141-464545594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21B390-4E13-4481-AC02-FF126656C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027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E02F8-47BB-4D30-8EFE-69C9222D9E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84648" y="758952"/>
            <a:ext cx="6245352" cy="2240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844D33-6BF0-4205-A542-8537E35159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4647" y="3273551"/>
            <a:ext cx="6245351" cy="22402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D6953A83-D2BE-4015-8D64-BE93DDFE5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3/31/26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A849E67-05F9-4033-B033-74D6B8C8E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FAAC6AA-CFFB-438F-9327-DDB023E2E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4960CB-ABA7-4442-AB15-FE444F23C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94491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348291-9C7D-407E-8D07-FA3A323EA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4648" y="758952"/>
            <a:ext cx="6245352" cy="548640"/>
          </a:xfrm>
        </p:spPr>
        <p:txBody>
          <a:bodyPr anchor="b"/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192D2-8BA6-4A4D-814D-AD37A2A10A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90323" y="1377198"/>
            <a:ext cx="6239675" cy="182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6FD4BC-C948-41C4-BA24-5D26147E1C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84647" y="3319548"/>
            <a:ext cx="6245351" cy="548640"/>
          </a:xfrm>
        </p:spPr>
        <p:txBody>
          <a:bodyPr anchor="b"/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2E359C-F73D-4F1B-9F9A-6D62856710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84646" y="3932372"/>
            <a:ext cx="6245352" cy="182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76B63AE-38FF-40DD-A543-32DD98E6B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686C0EB-E082-4BAB-99E8-B42F3C28B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3/31/26</a:t>
            </a:fld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B3CB0152-BA1F-48C7-A66F-3ADB51C94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BD1C21B3-5CF6-415F-8295-EED3DF5CB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275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470D5-4EB9-4410-A8AE-6D85F1923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887FB59-BA77-4864-B9E8-994851250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3/31/26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6F0BC0B-BA67-455B-B567-1473DF062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CF0BCF3-6FB5-4529-AA6A-A31467351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824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F1315B-6865-4A5A-91C1-B75339038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3/31/26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536720-08C7-43DE-8EB5-CAB52D0E9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2477AF-B012-491C-AE42-22DE1203B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146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183AC-72A9-43F5-A1B3-1D7A6A4C7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58951"/>
            <a:ext cx="6245352" cy="47548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045592-52ED-4270-ACBB-BCC528DAC4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8953" y="3815080"/>
            <a:ext cx="3831336" cy="169875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99A93518-F9B5-418F-9883-BEF8359B0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3/31/26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7B9FFE7-C4AB-425B-9B56-E412C7221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9231052-EBA8-4781-B28A-2FEA8BE52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DBF9E7-F686-4FA1-9BA5-69BDD014B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29301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836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16CF06-B27C-4DC4-981D-38E31997BD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758951"/>
            <a:ext cx="6245352" cy="47548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976E66-2CB3-4F47-97F6-077C428183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8952" y="3794760"/>
            <a:ext cx="3831336" cy="1719072"/>
          </a:xfrm>
        </p:spPr>
        <p:txBody>
          <a:bodyPr>
            <a:normAutofit/>
          </a:bodyPr>
          <a:lstStyle>
            <a:lvl1pPr marL="0" indent="0">
              <a:buNone/>
              <a:defRPr sz="20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71414C9F-CBBD-4D5E-A831-BC0CDFEBC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3/31/26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58DC0C8-B580-442D-8DAC-4F0F869B1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B0D29E8-DFEE-49AB-83AF-85FF2525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EAAF1B-6B6E-4D37-8F57-E403C6371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2926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947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 title="Page Number Shape">
            <a:extLst>
              <a:ext uri="{FF2B5EF4-FFF2-40B4-BE49-F238E27FC236}">
                <a16:creationId xmlns:a16="http://schemas.microsoft.com/office/drawing/2014/main" id="{72411438-92A5-42B0-9C54-EA4FB32ACB5E}"/>
              </a:ext>
            </a:extLst>
          </p:cNvPr>
          <p:cNvSpPr/>
          <p:nvPr/>
        </p:nvSpPr>
        <p:spPr bwMode="auto">
          <a:xfrm>
            <a:off x="11784011" y="5778801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56E4D8-47B6-4DEC-BD29-B3B6ED4CC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47548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F5D4C-4873-4052-A294-99CCB9421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4648" y="758952"/>
            <a:ext cx="6245352" cy="4754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1D62B3-3490-46B4-A10E-33FCE4A1FB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16952" y="6007608"/>
            <a:ext cx="3813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algn="r"/>
            <a:fld id="{53BEF823-48A5-43FC-BE03-E79964288B41}" type="datetimeFigureOut">
              <a:rPr lang="en-US" smtClean="0"/>
              <a:pPr algn="r"/>
              <a:t>3/31/26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424CB1-7D5F-4F52-9F99-7068F5819E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8952" y="6007608"/>
            <a:ext cx="38313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1F9CC9-1431-4569-B2F1-D048149553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86616" y="6007608"/>
            <a:ext cx="411480" cy="365125"/>
          </a:xfrm>
          <a:prstGeom prst="rect">
            <a:avLst/>
          </a:prstGeom>
        </p:spPr>
        <p:txBody>
          <a:bodyPr vert="horz" lIns="45720" tIns="45720" rIns="45720" bIns="45720" rtlCol="0" anchor="ctr"/>
          <a:lstStyle>
            <a:lvl1pPr algn="r">
              <a:defRPr sz="900" b="1">
                <a:solidFill>
                  <a:schemeClr val="bg1"/>
                </a:solidFill>
              </a:defRPr>
            </a:lvl1pPr>
          </a:lstStyle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037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24" r:id="rId6"/>
    <p:sldLayoutId id="2147483719" r:id="rId7"/>
    <p:sldLayoutId id="2147483720" r:id="rId8"/>
    <p:sldLayoutId id="2147483721" r:id="rId9"/>
    <p:sldLayoutId id="2147483723" r:id="rId10"/>
    <p:sldLayoutId id="214748372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i="1" kern="1200" spc="1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182880" indent="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None/>
        <a:defRPr sz="18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82880" indent="-18288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82880" indent="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None/>
        <a:defRPr sz="14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" indent="-18288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Char char="•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8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5B419A7-F817-4767-8CCB-FB0E189C4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395E0-528D-624F-0EE9-17D7BFF902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920" b="781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FBB9AF1-CE92-475C-A47B-5FC32922B3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1" y="0"/>
            <a:ext cx="12191999" cy="6858000"/>
          </a:xfrm>
          <a:prstGeom prst="rect">
            <a:avLst/>
          </a:prstGeom>
          <a:gradFill flip="none" rotWithShape="1">
            <a:gsLst>
              <a:gs pos="100000">
                <a:srgbClr val="000000">
                  <a:alpha val="0"/>
                </a:srgbClr>
              </a:gs>
              <a:gs pos="30000">
                <a:srgbClr val="000000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44C9C3-1F8B-62E9-85E2-A4B07DB3FD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992" y="1143000"/>
            <a:ext cx="9052560" cy="3546179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Drayton Public School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Community Forum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DDC8BF-CAB4-9C11-C113-9E01BCB5E9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8992" y="5010912"/>
            <a:ext cx="9052560" cy="70408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March 5, 2026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81E42A3-743C-4C15-9DA8-93AA9AEBF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8952" y="1143293"/>
            <a:ext cx="0" cy="5714707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 6">
            <a:extLst>
              <a:ext uri="{FF2B5EF4-FFF2-40B4-BE49-F238E27FC236}">
                <a16:creationId xmlns:a16="http://schemas.microsoft.com/office/drawing/2014/main" id="{7021D92D-08FF-45A6-9109-AC9462C7E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1143293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pic>
        <p:nvPicPr>
          <p:cNvPr id="6" name="Picture 5" descr="A logo of a plane&#10;&#10;AI-generated content may be incorrect.">
            <a:extLst>
              <a:ext uri="{FF2B5EF4-FFF2-40B4-BE49-F238E27FC236}">
                <a16:creationId xmlns:a16="http://schemas.microsoft.com/office/drawing/2014/main" id="{6131D88C-6CF8-E3DD-06D6-157D31396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4507" y="4364492"/>
            <a:ext cx="2493498" cy="249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445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EC645-33EF-EDC7-282B-6F761D96D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0E3DA-8E45-9CA5-6F36-5D4106913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1D8150-FC8E-693A-A204-127C68718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3051" y="521208"/>
            <a:ext cx="10671048" cy="116942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sz="4000" dirty="0"/>
              <a:t>Total Mill Levy Cost Per Year – 168.84 Mills</a:t>
            </a:r>
            <a:br>
              <a:rPr lang="en-US" sz="4000" dirty="0"/>
            </a:br>
            <a:r>
              <a:rPr lang="en-US" sz="2800" dirty="0"/>
              <a:t>Assuming 30 mill vote passes, plus 9.82 mills.</a:t>
            </a:r>
            <a:r>
              <a:rPr lang="en-US" sz="4000" dirty="0"/>
              <a:t>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367C7FE-032A-CA83-4B84-C945E01901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0294368"/>
              </p:ext>
            </p:extLst>
          </p:nvPr>
        </p:nvGraphicFramePr>
        <p:xfrm>
          <a:off x="762000" y="2052326"/>
          <a:ext cx="10666950" cy="382319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33390">
                  <a:extLst>
                    <a:ext uri="{9D8B030D-6E8A-4147-A177-3AD203B41FA5}">
                      <a16:colId xmlns:a16="http://schemas.microsoft.com/office/drawing/2014/main" val="1019744399"/>
                    </a:ext>
                  </a:extLst>
                </a:gridCol>
                <a:gridCol w="2133390">
                  <a:extLst>
                    <a:ext uri="{9D8B030D-6E8A-4147-A177-3AD203B41FA5}">
                      <a16:colId xmlns:a16="http://schemas.microsoft.com/office/drawing/2014/main" val="370917025"/>
                    </a:ext>
                  </a:extLst>
                </a:gridCol>
                <a:gridCol w="2133390">
                  <a:extLst>
                    <a:ext uri="{9D8B030D-6E8A-4147-A177-3AD203B41FA5}">
                      <a16:colId xmlns:a16="http://schemas.microsoft.com/office/drawing/2014/main" val="3526320028"/>
                    </a:ext>
                  </a:extLst>
                </a:gridCol>
                <a:gridCol w="2133390">
                  <a:extLst>
                    <a:ext uri="{9D8B030D-6E8A-4147-A177-3AD203B41FA5}">
                      <a16:colId xmlns:a16="http://schemas.microsoft.com/office/drawing/2014/main" val="2090637109"/>
                    </a:ext>
                  </a:extLst>
                </a:gridCol>
                <a:gridCol w="2133390">
                  <a:extLst>
                    <a:ext uri="{9D8B030D-6E8A-4147-A177-3AD203B41FA5}">
                      <a16:colId xmlns:a16="http://schemas.microsoft.com/office/drawing/2014/main" val="3038756096"/>
                    </a:ext>
                  </a:extLst>
                </a:gridCol>
              </a:tblGrid>
              <a:tr h="69272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Valuation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Current Residential Levy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Projected Residential Levy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Current Agricultural Levy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Projected Agricultural Levy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1991573"/>
                  </a:ext>
                </a:extLst>
              </a:tr>
              <a:tr h="626094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$290.30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$379.89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$322.55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$422.10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1646209"/>
                  </a:ext>
                </a:extLst>
              </a:tr>
              <a:tr h="626094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$75,000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$436.09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$570.68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$483.83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$633.15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0468832"/>
                  </a:ext>
                </a:extLst>
              </a:tr>
              <a:tr h="626094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$100,000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$580.59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$759.78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$645.10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$844.20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9602914"/>
                  </a:ext>
                </a:extLst>
              </a:tr>
              <a:tr h="626094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$125,000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$726.38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$950.57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$806.38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$1,055.25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2975013"/>
                  </a:ext>
                </a:extLst>
              </a:tr>
              <a:tr h="626094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$870.89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$1,139.67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$967.65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$1,266.30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32213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858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CDD7632-D762-5D18-9816-29BEBA5011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251234"/>
              </p:ext>
            </p:extLst>
          </p:nvPr>
        </p:nvGraphicFramePr>
        <p:xfrm>
          <a:off x="1165717" y="628349"/>
          <a:ext cx="9860565" cy="56013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1643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2273C4EA-C72C-6F11-7C4F-E262277876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9360135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6377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F5C29-E93A-C0E1-1C7D-98238C599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86F0319F-15C7-7B16-CC10-987D26F6BD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0466541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81811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96B40-2B83-2E5F-55AB-116BF06BB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8A1D97A0-E01F-16AB-92D8-6046FF9FA5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1974827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57819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F914D-86E5-76BF-5A64-A98E888B6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475" y="260252"/>
            <a:ext cx="10671047" cy="75262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+mn-lt"/>
              </a:rPr>
              <a:t>Current DPS Fiscal Year</a:t>
            </a:r>
            <a:br>
              <a:rPr lang="en-US" dirty="0">
                <a:latin typeface="+mn-lt"/>
              </a:rPr>
            </a:b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179CE9-6D04-E4F0-4611-10FE263996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636" y="1244991"/>
            <a:ext cx="11788727" cy="5613009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$4,047,369.13 Expenditure Budget</a:t>
            </a:r>
            <a:br>
              <a:rPr lang="en-US" sz="2800" dirty="0"/>
            </a:br>
            <a:r>
              <a:rPr lang="en-US" sz="1200" dirty="0"/>
              <a:t> </a:t>
            </a:r>
            <a:endParaRPr lang="en-US" sz="2800" dirty="0"/>
          </a:p>
          <a:p>
            <a:r>
              <a:rPr lang="en-US" sz="2800" dirty="0"/>
              <a:t>$3,948,348.13 Revenue Expected</a:t>
            </a:r>
          </a:p>
          <a:p>
            <a:pPr marL="0" indent="0">
              <a:buNone/>
            </a:pPr>
            <a:endParaRPr lang="en-US" sz="1200" dirty="0"/>
          </a:p>
          <a:p>
            <a:r>
              <a:rPr lang="en-US" sz="2800" dirty="0"/>
              <a:t>Projected year-end budget deficit = $99,021</a:t>
            </a:r>
          </a:p>
          <a:p>
            <a:endParaRPr lang="en-US" sz="1200" dirty="0"/>
          </a:p>
          <a:p>
            <a:r>
              <a:rPr lang="en-US" sz="2800" dirty="0"/>
              <a:t>Claimed $120,000 in CSI/TSI Funding</a:t>
            </a:r>
          </a:p>
          <a:p>
            <a:endParaRPr lang="en-US" sz="1200" dirty="0"/>
          </a:p>
          <a:p>
            <a:r>
              <a:rPr lang="en-US" sz="2800" dirty="0"/>
              <a:t>Repurposed $229,704.71 from Stronger Connections Grant</a:t>
            </a:r>
          </a:p>
          <a:p>
            <a:endParaRPr lang="en-US" sz="1200" dirty="0"/>
          </a:p>
          <a:p>
            <a:r>
              <a:rPr lang="en-US" sz="2800" dirty="0"/>
              <a:t>Lost/Will lose $170,559.25 in State Foundation Aid (Per Pupil Payment)</a:t>
            </a:r>
          </a:p>
          <a:p>
            <a:endParaRPr lang="en-US" sz="1200" dirty="0"/>
          </a:p>
          <a:p>
            <a:r>
              <a:rPr lang="en-US" sz="2800" dirty="0"/>
              <a:t>Lost $78,084 in Title I Funding</a:t>
            </a:r>
          </a:p>
        </p:txBody>
      </p:sp>
    </p:spTree>
    <p:extLst>
      <p:ext uri="{BB962C8B-B14F-4D97-AF65-F5344CB8AC3E}">
        <p14:creationId xmlns:p14="http://schemas.microsoft.com/office/powerpoint/2010/main" val="1610422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EB95D-4274-72FE-5EC3-FFE1FDAC4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D78C0-1205-5971-BD21-AD35754EE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475" y="260252"/>
            <a:ext cx="10671047" cy="75262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+mn-lt"/>
              </a:rPr>
              <a:t>Current DPS Financial Outlook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B7E87-7129-489D-50AA-B704295F6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0475" y="1723293"/>
            <a:ext cx="11788727" cy="5613009"/>
          </a:xfrm>
        </p:spPr>
        <p:txBody>
          <a:bodyPr>
            <a:normAutofit/>
          </a:bodyPr>
          <a:lstStyle/>
          <a:p>
            <a:r>
              <a:rPr lang="en-US" sz="2800" dirty="0"/>
              <a:t>Projected $800,000 carry over in General Fund</a:t>
            </a:r>
          </a:p>
          <a:p>
            <a:r>
              <a:rPr lang="en-US" sz="2800" dirty="0"/>
              <a:t>Projected 2026-2027 Expenditures = $4,060,331.65</a:t>
            </a:r>
          </a:p>
          <a:p>
            <a:r>
              <a:rPr lang="en-US" sz="2400" dirty="0"/>
              <a:t>             </a:t>
            </a:r>
            <a:r>
              <a:rPr lang="en-US" sz="2400"/>
              <a:t>Updated Expenditures - $</a:t>
            </a:r>
            <a:endParaRPr lang="en-US" sz="2400" dirty="0"/>
          </a:p>
          <a:p>
            <a:r>
              <a:rPr lang="en-US" sz="2800" dirty="0"/>
              <a:t>Projected 2026-2027 Revenue = </a:t>
            </a:r>
            <a:r>
              <a:rPr lang="en-US" sz="2800" dirty="0">
                <a:solidFill>
                  <a:srgbClr val="FF0000"/>
                </a:solidFill>
              </a:rPr>
              <a:t>$3,486,767.11</a:t>
            </a:r>
          </a:p>
          <a:p>
            <a:r>
              <a:rPr lang="en-US" sz="2800" dirty="0"/>
              <a:t>Projected 2026-2027 budget deficit = </a:t>
            </a:r>
            <a:r>
              <a:rPr lang="en-US" sz="2800" dirty="0">
                <a:solidFill>
                  <a:srgbClr val="FF0000"/>
                </a:solidFill>
              </a:rPr>
              <a:t>$573,564.54</a:t>
            </a:r>
          </a:p>
          <a:p>
            <a:r>
              <a:rPr lang="en-US" sz="2800" dirty="0"/>
              <a:t>Will lose TSI and Stronger Connections Grant ($289,704.71)</a:t>
            </a:r>
          </a:p>
          <a:p>
            <a:r>
              <a:rPr lang="en-US" sz="2800" dirty="0"/>
              <a:t>Will lose projected additional $88,035.02 in State Aid</a:t>
            </a:r>
          </a:p>
          <a:p>
            <a:r>
              <a:rPr lang="en-US" sz="2800" dirty="0"/>
              <a:t>Projected $12,564.18 in Transition Minimum Funds </a:t>
            </a:r>
          </a:p>
          <a:p>
            <a:pPr marL="640080" lvl="1" indent="-457200">
              <a:buFont typeface="Arial" panose="020B0604020202020204" pitchFamily="34" charset="0"/>
              <a:buChar char="•"/>
            </a:pPr>
            <a:r>
              <a:rPr lang="en-US" sz="2600" dirty="0"/>
              <a:t>	(Was $513,324 in 2020-2021)</a:t>
            </a:r>
          </a:p>
        </p:txBody>
      </p:sp>
    </p:spTree>
    <p:extLst>
      <p:ext uri="{BB962C8B-B14F-4D97-AF65-F5344CB8AC3E}">
        <p14:creationId xmlns:p14="http://schemas.microsoft.com/office/powerpoint/2010/main" val="220603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FBB3D-8B42-2BAF-BC24-B0F10694B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28479-6C5A-DDB5-C25D-84BECD083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475" y="260252"/>
            <a:ext cx="10671047" cy="75262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+mn-lt"/>
              </a:rPr>
              <a:t>Breakdown of School Costs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EC34FC-9402-B59E-E4C9-A76CFB594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0475" y="1723294"/>
            <a:ext cx="10671047" cy="5023870"/>
          </a:xfrm>
        </p:spPr>
        <p:txBody>
          <a:bodyPr>
            <a:normAutofit/>
          </a:bodyPr>
          <a:lstStyle/>
          <a:p>
            <a:r>
              <a:rPr lang="en-US" sz="2800" dirty="0"/>
              <a:t>DPS Staff (certified/non-certified) salaries = $2,109,969.41</a:t>
            </a:r>
            <a:br>
              <a:rPr lang="en-US" sz="2800" dirty="0"/>
            </a:br>
            <a:endParaRPr lang="en-US" sz="2800" dirty="0"/>
          </a:p>
          <a:p>
            <a:r>
              <a:rPr lang="en-US" sz="2800" dirty="0"/>
              <a:t>Taxes and Retirement = $406,400.04</a:t>
            </a:r>
            <a:br>
              <a:rPr lang="en-US" sz="2800" dirty="0"/>
            </a:br>
            <a:endParaRPr lang="en-US" sz="2800" dirty="0"/>
          </a:p>
          <a:p>
            <a:r>
              <a:rPr lang="en-US" sz="2800" dirty="0"/>
              <a:t>Insurance/FLEX = $383,057.67</a:t>
            </a:r>
            <a:br>
              <a:rPr lang="en-US" sz="2800" dirty="0"/>
            </a:br>
            <a:endParaRPr lang="en-US" sz="2800" dirty="0"/>
          </a:p>
          <a:p>
            <a:r>
              <a:rPr lang="en-US" sz="2800" dirty="0"/>
              <a:t>UVSE/NVCTC Salaries/Costs = $454,381.12</a:t>
            </a:r>
            <a:br>
              <a:rPr lang="en-US" sz="2800" dirty="0"/>
            </a:br>
            <a:endParaRPr lang="en-US" sz="2800" dirty="0"/>
          </a:p>
          <a:p>
            <a:r>
              <a:rPr lang="en-US" sz="2800" dirty="0"/>
              <a:t>Total Personnel Costs = $3,353,808.24</a:t>
            </a:r>
          </a:p>
        </p:txBody>
      </p:sp>
    </p:spTree>
    <p:extLst>
      <p:ext uri="{BB962C8B-B14F-4D97-AF65-F5344CB8AC3E}">
        <p14:creationId xmlns:p14="http://schemas.microsoft.com/office/powerpoint/2010/main" val="1306390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900AC-5645-DEE3-4B0B-1055B7FCC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8FA3F-610A-5694-2F3D-15F60E972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382" y="260252"/>
            <a:ext cx="11734799" cy="752621"/>
          </a:xfrm>
        </p:spPr>
        <p:txBody>
          <a:bodyPr>
            <a:noAutofit/>
          </a:bodyPr>
          <a:lstStyle/>
          <a:p>
            <a:pPr algn="ctr"/>
            <a:r>
              <a:rPr lang="en-US" sz="4800" dirty="0">
                <a:latin typeface="+mn-lt"/>
              </a:rPr>
              <a:t>Breakdown of School Costs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60FEBD-03B5-23AA-F588-4EB2529E7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257" y="1573878"/>
            <a:ext cx="10671047" cy="5023870"/>
          </a:xfrm>
        </p:spPr>
        <p:txBody>
          <a:bodyPr>
            <a:normAutofit/>
          </a:bodyPr>
          <a:lstStyle/>
          <a:p>
            <a:r>
              <a:rPr lang="en-US" sz="2800" dirty="0"/>
              <a:t>Transportation Costs = $92,662.86</a:t>
            </a:r>
          </a:p>
          <a:p>
            <a:endParaRPr lang="en-US" sz="1200" dirty="0"/>
          </a:p>
          <a:p>
            <a:r>
              <a:rPr lang="en-US" sz="2800" dirty="0"/>
              <a:t>Building Operation Costs = $194,690.46</a:t>
            </a:r>
          </a:p>
          <a:p>
            <a:endParaRPr lang="en-US" sz="1300" dirty="0"/>
          </a:p>
          <a:p>
            <a:r>
              <a:rPr lang="en-US" sz="2800" dirty="0"/>
              <a:t>Extra Curricular Non-Personnel Costs = $81,950</a:t>
            </a:r>
          </a:p>
          <a:p>
            <a:endParaRPr lang="en-US" sz="1300" dirty="0"/>
          </a:p>
          <a:p>
            <a:r>
              <a:rPr lang="en-US" sz="2800" dirty="0"/>
              <a:t>Technology Costs = $15,500</a:t>
            </a:r>
          </a:p>
          <a:p>
            <a:endParaRPr lang="en-US" sz="1300" dirty="0"/>
          </a:p>
          <a:p>
            <a:r>
              <a:rPr lang="en-US" sz="2800" dirty="0"/>
              <a:t>Non-Personnel Lunch Costs (from general fund) - $39,750</a:t>
            </a:r>
          </a:p>
          <a:p>
            <a:endParaRPr lang="en-US" sz="1400" dirty="0"/>
          </a:p>
          <a:p>
            <a:r>
              <a:rPr lang="en-US" sz="2800" dirty="0"/>
              <a:t>School Board/Subs/Software/Misc. Costs = $281,970.09</a:t>
            </a:r>
          </a:p>
        </p:txBody>
      </p:sp>
    </p:spTree>
    <p:extLst>
      <p:ext uri="{BB962C8B-B14F-4D97-AF65-F5344CB8AC3E}">
        <p14:creationId xmlns:p14="http://schemas.microsoft.com/office/powerpoint/2010/main" val="393733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5E131-5725-4E4A-3B3C-001D6B8CF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B1CF7-2253-6CC3-A4CB-A7AB9C649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382" y="260252"/>
            <a:ext cx="11734799" cy="752621"/>
          </a:xfrm>
        </p:spPr>
        <p:txBody>
          <a:bodyPr>
            <a:noAutofit/>
          </a:bodyPr>
          <a:lstStyle/>
          <a:p>
            <a:pPr algn="ctr"/>
            <a:r>
              <a:rPr lang="en-US" sz="5400" dirty="0">
                <a:latin typeface="+mn-lt"/>
              </a:rPr>
              <a:t>Mill Levies from Area Schools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8D841-F4D8-0925-390F-C4C260C41A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3134" y="1573878"/>
            <a:ext cx="10671047" cy="5023870"/>
          </a:xfrm>
        </p:spPr>
        <p:txBody>
          <a:bodyPr numCol="2">
            <a:normAutofit/>
          </a:bodyPr>
          <a:lstStyle/>
          <a:p>
            <a:r>
              <a:rPr lang="en-US" sz="2800" dirty="0"/>
              <a:t>Minto – 130.1</a:t>
            </a:r>
            <a:br>
              <a:rPr lang="en-US" sz="2800" dirty="0"/>
            </a:br>
            <a:endParaRPr lang="en-US" sz="1200" dirty="0"/>
          </a:p>
          <a:p>
            <a:r>
              <a:rPr lang="en-US" sz="2800" dirty="0"/>
              <a:t>Grand Forks – 129.78	</a:t>
            </a:r>
            <a:br>
              <a:rPr lang="en-US" sz="2800" dirty="0"/>
            </a:br>
            <a:endParaRPr lang="en-US" sz="1300" dirty="0"/>
          </a:p>
          <a:p>
            <a:r>
              <a:rPr lang="en-US" sz="2800" dirty="0"/>
              <a:t>Drayton – 129.02</a:t>
            </a:r>
            <a:br>
              <a:rPr lang="en-US" sz="2800" dirty="0"/>
            </a:br>
            <a:endParaRPr lang="en-US" sz="1300" dirty="0"/>
          </a:p>
          <a:p>
            <a:r>
              <a:rPr lang="en-US" sz="2800" dirty="0"/>
              <a:t>Grafton – 121.9	</a:t>
            </a:r>
            <a:br>
              <a:rPr lang="en-US" sz="2800" dirty="0"/>
            </a:br>
            <a:endParaRPr lang="en-US" sz="1300" dirty="0"/>
          </a:p>
          <a:p>
            <a:r>
              <a:rPr lang="en-US" sz="2800" dirty="0"/>
              <a:t>Park River – 119.51</a:t>
            </a:r>
            <a:br>
              <a:rPr lang="en-US" sz="2800" dirty="0"/>
            </a:br>
            <a:endParaRPr lang="en-US" sz="1400" dirty="0"/>
          </a:p>
          <a:p>
            <a:r>
              <a:rPr lang="en-US" sz="2800" dirty="0"/>
              <a:t>Cavalier – 114.92</a:t>
            </a:r>
          </a:p>
          <a:p>
            <a:r>
              <a:rPr lang="en-US" sz="2800" dirty="0" err="1"/>
              <a:t>Fordville</a:t>
            </a:r>
            <a:r>
              <a:rPr lang="en-US" sz="2800" dirty="0"/>
              <a:t> Lankin – 108.69</a:t>
            </a:r>
            <a:br>
              <a:rPr lang="en-US" sz="1200" dirty="0"/>
            </a:br>
            <a:endParaRPr lang="en-US" sz="1200" dirty="0"/>
          </a:p>
          <a:p>
            <a:r>
              <a:rPr lang="en-US" sz="2800" dirty="0"/>
              <a:t>Larimore – 106.28</a:t>
            </a:r>
            <a:br>
              <a:rPr lang="en-US" sz="2800" dirty="0"/>
            </a:br>
            <a:endParaRPr lang="en-US" sz="1200" dirty="0"/>
          </a:p>
          <a:p>
            <a:r>
              <a:rPr lang="en-US" sz="2800" dirty="0"/>
              <a:t>Valley Edinburg – 105.39</a:t>
            </a:r>
            <a:br>
              <a:rPr lang="en-US" sz="2800" dirty="0"/>
            </a:br>
            <a:endParaRPr lang="en-US" sz="1200" dirty="0"/>
          </a:p>
          <a:p>
            <a:r>
              <a:rPr lang="en-US" sz="2800" dirty="0"/>
              <a:t>Midway – 98</a:t>
            </a:r>
            <a:br>
              <a:rPr lang="en-US" sz="2800" dirty="0"/>
            </a:br>
            <a:endParaRPr lang="en-US" sz="1200" dirty="0"/>
          </a:p>
          <a:p>
            <a:r>
              <a:rPr lang="en-US" sz="2800" dirty="0"/>
              <a:t>North Border – 75.21</a:t>
            </a:r>
          </a:p>
        </p:txBody>
      </p:sp>
    </p:spTree>
    <p:extLst>
      <p:ext uri="{BB962C8B-B14F-4D97-AF65-F5344CB8AC3E}">
        <p14:creationId xmlns:p14="http://schemas.microsoft.com/office/powerpoint/2010/main" val="68743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21870-93C0-3E05-03F2-76E016E12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18C2C-A0E3-91C0-BE46-DA0C39066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689743"/>
            <a:ext cx="11734799" cy="752621"/>
          </a:xfrm>
        </p:spPr>
        <p:txBody>
          <a:bodyPr>
            <a:noAutofit/>
          </a:bodyPr>
          <a:lstStyle/>
          <a:p>
            <a:pPr algn="ctr"/>
            <a:r>
              <a:rPr lang="en-US" sz="5400" dirty="0">
                <a:latin typeface="+mn-lt"/>
              </a:rPr>
              <a:t>Current Mills Levied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63B3D55-F9E5-6132-D0AF-938A6957E7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3604768"/>
              </p:ext>
            </p:extLst>
          </p:nvPr>
        </p:nvGraphicFramePr>
        <p:xfrm>
          <a:off x="1080654" y="2092036"/>
          <a:ext cx="10030692" cy="394854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088467">
                  <a:extLst>
                    <a:ext uri="{9D8B030D-6E8A-4147-A177-3AD203B41FA5}">
                      <a16:colId xmlns:a16="http://schemas.microsoft.com/office/drawing/2014/main" val="1386432171"/>
                    </a:ext>
                  </a:extLst>
                </a:gridCol>
                <a:gridCol w="3930777">
                  <a:extLst>
                    <a:ext uri="{9D8B030D-6E8A-4147-A177-3AD203B41FA5}">
                      <a16:colId xmlns:a16="http://schemas.microsoft.com/office/drawing/2014/main" val="1707900277"/>
                    </a:ext>
                  </a:extLst>
                </a:gridCol>
                <a:gridCol w="3011448">
                  <a:extLst>
                    <a:ext uri="{9D8B030D-6E8A-4147-A177-3AD203B41FA5}">
                      <a16:colId xmlns:a16="http://schemas.microsoft.com/office/drawing/2014/main" val="4283724318"/>
                    </a:ext>
                  </a:extLst>
                </a:gridCol>
              </a:tblGrid>
              <a:tr h="493568"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Mills Levied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Dollar 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917075"/>
                  </a:ext>
                </a:extLst>
              </a:tr>
              <a:tr h="493568">
                <a:tc>
                  <a:txBody>
                    <a:bodyPr/>
                    <a:lstStyle/>
                    <a:p>
                      <a:r>
                        <a:rPr lang="en-US" sz="2200" dirty="0"/>
                        <a:t>General Fund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90 (20 voter approved)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$1,213,008.30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960740"/>
                  </a:ext>
                </a:extLst>
              </a:tr>
              <a:tr h="493568">
                <a:tc>
                  <a:txBody>
                    <a:bodyPr/>
                    <a:lstStyle/>
                    <a:p>
                      <a:r>
                        <a:rPr lang="en-US" sz="2200" dirty="0"/>
                        <a:t>Sinking and Interest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15.99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$215,511.14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2712605"/>
                  </a:ext>
                </a:extLst>
              </a:tr>
              <a:tr h="493568">
                <a:tc>
                  <a:txBody>
                    <a:bodyPr/>
                    <a:lstStyle/>
                    <a:p>
                      <a:r>
                        <a:rPr lang="en-US" sz="2200" dirty="0"/>
                        <a:t>Building Fund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11.03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$148,660.91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35495"/>
                  </a:ext>
                </a:extLst>
              </a:tr>
              <a:tr h="493568">
                <a:tc>
                  <a:txBody>
                    <a:bodyPr/>
                    <a:lstStyle/>
                    <a:p>
                      <a:r>
                        <a:rPr lang="en-US" sz="2200" dirty="0"/>
                        <a:t>Tuition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$67,389.35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4608710"/>
                  </a:ext>
                </a:extLst>
              </a:tr>
              <a:tr h="493568">
                <a:tc>
                  <a:txBody>
                    <a:bodyPr/>
                    <a:lstStyle/>
                    <a:p>
                      <a:r>
                        <a:rPr lang="en-US" sz="2200" dirty="0"/>
                        <a:t>Miscellaneous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$53,911.48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7794917"/>
                  </a:ext>
                </a:extLst>
              </a:tr>
              <a:tr h="493568">
                <a:tc>
                  <a:txBody>
                    <a:bodyPr/>
                    <a:lstStyle/>
                    <a:p>
                      <a:r>
                        <a:rPr lang="en-US" sz="2200" dirty="0"/>
                        <a:t>Special Reserve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$40,433.61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9044657"/>
                  </a:ext>
                </a:extLst>
              </a:tr>
              <a:tr h="493568">
                <a:tc>
                  <a:txBody>
                    <a:bodyPr/>
                    <a:lstStyle/>
                    <a:p>
                      <a:r>
                        <a:rPr lang="en-US" sz="2200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/>
                        <a:t>129.02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/>
                        <a:t>$1,738,914.79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9166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027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52A19B-4537-971B-F1E1-9976C0A06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7C8EC-D6D6-2AEF-61EA-948D3A30E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382" y="260252"/>
            <a:ext cx="11734799" cy="752621"/>
          </a:xfrm>
        </p:spPr>
        <p:txBody>
          <a:bodyPr>
            <a:noAutofit/>
          </a:bodyPr>
          <a:lstStyle/>
          <a:p>
            <a:pPr algn="ctr"/>
            <a:r>
              <a:rPr lang="en-US" sz="4400" dirty="0">
                <a:latin typeface="+mn-lt"/>
              </a:rPr>
              <a:t>Ways to Cut Expenditures/Raise Revenue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159491-66A0-BDF6-55AA-F798EB1F5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257" y="1573878"/>
            <a:ext cx="10671047" cy="5023870"/>
          </a:xfrm>
        </p:spPr>
        <p:txBody>
          <a:bodyPr>
            <a:normAutofit/>
          </a:bodyPr>
          <a:lstStyle/>
          <a:p>
            <a:r>
              <a:rPr lang="en-US" sz="2800" dirty="0"/>
              <a:t>3 Full time positions will be </a:t>
            </a:r>
            <a:r>
              <a:rPr lang="en-US" sz="2800" dirty="0" err="1"/>
              <a:t>RIFed</a:t>
            </a:r>
            <a:endParaRPr lang="en-US" sz="1200" dirty="0"/>
          </a:p>
          <a:p>
            <a:pPr lvl="1"/>
            <a:r>
              <a:rPr lang="en-US" sz="2600" dirty="0"/>
              <a:t>	Estimated cost savings $257,179.80</a:t>
            </a:r>
          </a:p>
          <a:p>
            <a:pPr lvl="1"/>
            <a:endParaRPr lang="en-US" sz="1100" dirty="0"/>
          </a:p>
          <a:p>
            <a:r>
              <a:rPr lang="en-US" sz="2800" dirty="0"/>
              <a:t>Can raise mill levy 9.82 mills under current law structure (4.37 Tuition Mills and 5.45 Miscellaneous Mills) without vote</a:t>
            </a:r>
            <a:endParaRPr lang="en-US" sz="1300" dirty="0"/>
          </a:p>
          <a:p>
            <a:pPr lvl="1"/>
            <a:r>
              <a:rPr lang="en-US" sz="2600" dirty="0"/>
              <a:t>	Additional  $132,352.67</a:t>
            </a:r>
          </a:p>
          <a:p>
            <a:pPr lvl="1"/>
            <a:endParaRPr lang="en-US" sz="1100" dirty="0"/>
          </a:p>
          <a:p>
            <a:r>
              <a:rPr lang="en-US" sz="2800" dirty="0"/>
              <a:t>Intend to hold vote for 30 additional general fund mills in June</a:t>
            </a:r>
            <a:endParaRPr lang="en-US" sz="1400" dirty="0"/>
          </a:p>
          <a:p>
            <a:pPr lvl="1"/>
            <a:r>
              <a:rPr lang="en-US" sz="2600" dirty="0"/>
              <a:t>	Additional $404,336.06</a:t>
            </a:r>
          </a:p>
        </p:txBody>
      </p:sp>
    </p:spTree>
    <p:extLst>
      <p:ext uri="{BB962C8B-B14F-4D97-AF65-F5344CB8AC3E}">
        <p14:creationId xmlns:p14="http://schemas.microsoft.com/office/powerpoint/2010/main" val="2224642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3D411-E2C7-F0E8-A2B2-DED3703CE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602D0A-42AF-3D4F-D260-BF55018906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3051" y="521208"/>
            <a:ext cx="10671048" cy="82296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Cost of a Mill Per Year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313ED9A-572F-5B56-A574-3A230BF5D4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9824489"/>
              </p:ext>
            </p:extLst>
          </p:nvPr>
        </p:nvGraphicFramePr>
        <p:xfrm>
          <a:off x="256310" y="1517402"/>
          <a:ext cx="11679380" cy="382319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335876">
                  <a:extLst>
                    <a:ext uri="{9D8B030D-6E8A-4147-A177-3AD203B41FA5}">
                      <a16:colId xmlns:a16="http://schemas.microsoft.com/office/drawing/2014/main" val="1019744399"/>
                    </a:ext>
                  </a:extLst>
                </a:gridCol>
                <a:gridCol w="2335876">
                  <a:extLst>
                    <a:ext uri="{9D8B030D-6E8A-4147-A177-3AD203B41FA5}">
                      <a16:colId xmlns:a16="http://schemas.microsoft.com/office/drawing/2014/main" val="3526320028"/>
                    </a:ext>
                  </a:extLst>
                </a:gridCol>
                <a:gridCol w="2335876">
                  <a:extLst>
                    <a:ext uri="{9D8B030D-6E8A-4147-A177-3AD203B41FA5}">
                      <a16:colId xmlns:a16="http://schemas.microsoft.com/office/drawing/2014/main" val="1705654505"/>
                    </a:ext>
                  </a:extLst>
                </a:gridCol>
                <a:gridCol w="2335876">
                  <a:extLst>
                    <a:ext uri="{9D8B030D-6E8A-4147-A177-3AD203B41FA5}">
                      <a16:colId xmlns:a16="http://schemas.microsoft.com/office/drawing/2014/main" val="3038756096"/>
                    </a:ext>
                  </a:extLst>
                </a:gridCol>
                <a:gridCol w="2335876">
                  <a:extLst>
                    <a:ext uri="{9D8B030D-6E8A-4147-A177-3AD203B41FA5}">
                      <a16:colId xmlns:a16="http://schemas.microsoft.com/office/drawing/2014/main" val="2603564820"/>
                    </a:ext>
                  </a:extLst>
                </a:gridCol>
              </a:tblGrid>
              <a:tr h="69272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Valuation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Residential Property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Cost of 30 Residential Mills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Agricultural Property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Cost of 30 Agricultural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1991573"/>
                  </a:ext>
                </a:extLst>
              </a:tr>
              <a:tr h="626094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$2.25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$67.50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$2.50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$75.00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1646209"/>
                  </a:ext>
                </a:extLst>
              </a:tr>
              <a:tr h="626094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$75,000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$3.38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$101.25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$3.75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$112.50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0468832"/>
                  </a:ext>
                </a:extLst>
              </a:tr>
              <a:tr h="626094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$100,000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$4.50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$135.00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$5.00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$150.00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9602914"/>
                  </a:ext>
                </a:extLst>
              </a:tr>
              <a:tr h="626094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$125,000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$5.63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$168.75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$6.25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$187.50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2975013"/>
                  </a:ext>
                </a:extLst>
              </a:tr>
              <a:tr h="626094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$6.75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$202.50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$7.50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$225.00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3221310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BD39FA3-5173-CC87-8382-97374EB4B0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2453992"/>
              </p:ext>
            </p:extLst>
          </p:nvPr>
        </p:nvGraphicFramePr>
        <p:xfrm>
          <a:off x="763051" y="5922806"/>
          <a:ext cx="10666949" cy="41398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666949">
                  <a:extLst>
                    <a:ext uri="{9D8B030D-6E8A-4147-A177-3AD203B41FA5}">
                      <a16:colId xmlns:a16="http://schemas.microsoft.com/office/drawing/2014/main" val="3153464508"/>
                    </a:ext>
                  </a:extLst>
                </a:gridCol>
              </a:tblGrid>
              <a:tr h="41398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Average value of a quarter of land: $210,000 - $250,000 = $315 - $375 per quarter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46155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5402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HeadlinesVTI">
  <a:themeElements>
    <a:clrScheme name="Headlines">
      <a:dk1>
        <a:sysClr val="windowText" lastClr="000000"/>
      </a:dk1>
      <a:lt1>
        <a:sysClr val="window" lastClr="FFFFFF"/>
      </a:lt1>
      <a:dk2>
        <a:srgbClr val="232C41"/>
      </a:dk2>
      <a:lt2>
        <a:srgbClr val="F6F4EF"/>
      </a:lt2>
      <a:accent1>
        <a:srgbClr val="439EB7"/>
      </a:accent1>
      <a:accent2>
        <a:srgbClr val="E20E65"/>
      </a:accent2>
      <a:accent3>
        <a:srgbClr val="F59324"/>
      </a:accent3>
      <a:accent4>
        <a:srgbClr val="5046B9"/>
      </a:accent4>
      <a:accent5>
        <a:srgbClr val="5CB678"/>
      </a:accent5>
      <a:accent6>
        <a:srgbClr val="9717F7"/>
      </a:accent6>
      <a:hlink>
        <a:srgbClr val="E80095"/>
      </a:hlink>
      <a:folHlink>
        <a:srgbClr val="808080"/>
      </a:folHlink>
    </a:clrScheme>
    <a:fontScheme name="Custom 211">
      <a:majorFont>
        <a:latin typeface="Sitka Banner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8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6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adlinesVTI" id="{66EB4A02-0C0F-47F1-9F48-4E6882B9F967}" vid="{F3552358-4452-4FDA-9568-4F5DA32F7A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76508</TotalTime>
  <Words>598</Words>
  <Application>Microsoft Macintosh PowerPoint</Application>
  <PresentationFormat>Widescreen</PresentationFormat>
  <Paragraphs>159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Aptos</vt:lpstr>
      <vt:lpstr>Arial</vt:lpstr>
      <vt:lpstr>Avenir Next LT Pro</vt:lpstr>
      <vt:lpstr>Sitka Banner</vt:lpstr>
      <vt:lpstr>HeadlinesVTI</vt:lpstr>
      <vt:lpstr>Drayton Public School Community Forum</vt:lpstr>
      <vt:lpstr>Current DPS Fiscal Year </vt:lpstr>
      <vt:lpstr>Current DPS Financial Outlook</vt:lpstr>
      <vt:lpstr>Breakdown of School Costs</vt:lpstr>
      <vt:lpstr>Breakdown of School Costs Continued</vt:lpstr>
      <vt:lpstr>Mill Levies from Area Schools</vt:lpstr>
      <vt:lpstr>Current Mills Levied</vt:lpstr>
      <vt:lpstr>Ways to Cut Expenditures/Raise Revenue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Jason Keating</dc:creator>
  <cp:lastModifiedBy>Jason Keating</cp:lastModifiedBy>
  <cp:revision>5</cp:revision>
  <cp:lastPrinted>2026-03-09T16:21:27Z</cp:lastPrinted>
  <dcterms:created xsi:type="dcterms:W3CDTF">2026-02-26T19:06:59Z</dcterms:created>
  <dcterms:modified xsi:type="dcterms:W3CDTF">2026-05-12T20:51:55Z</dcterms:modified>
</cp:coreProperties>
</file>