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5.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6.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7.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8.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9.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3.xml" ContentType="application/vnd.openxmlformats-officedocument.drawingml.chart+xml"/>
  <Override PartName="/ppt/notesSlides/notesSlide11.xml" ContentType="application/vnd.openxmlformats-officedocument.presentationml.notesSlide+xml"/>
  <Override PartName="/ppt/charts/chart14.xml" ContentType="application/vnd.openxmlformats-officedocument.drawingml.chart+xml"/>
  <Override PartName="/ppt/notesSlides/notesSlide12.xml" ContentType="application/vnd.openxmlformats-officedocument.presentationml.notesSlide+xml"/>
  <Override PartName="/ppt/charts/chart15.xml" ContentType="application/vnd.openxmlformats-officedocument.drawingml.chart+xml"/>
  <Override PartName="/ppt/notesSlides/notesSlide13.xml" ContentType="application/vnd.openxmlformats-officedocument.presentationml.notesSlide+xml"/>
  <Override PartName="/ppt/charts/chart16.xml" ContentType="application/vnd.openxmlformats-officedocument.drawingml.chart+xml"/>
  <Override PartName="/ppt/notesSlides/notesSlide14.xml" ContentType="application/vnd.openxmlformats-officedocument.presentationml.notesSlide+xml"/>
  <Override PartName="/ppt/charts/chart17.xml" ContentType="application/vnd.openxmlformats-officedocument.drawingml.chart+xml"/>
  <Override PartName="/ppt/notesSlides/notesSlide15.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1.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0.xml" ContentType="application/vnd.openxmlformats-officedocument.themeOverride+xml"/>
  <Override PartName="/ppt/charts/chart22.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xml" ContentType="application/vnd.openxmlformats-officedocument.drawingml.chartshapes+xml"/>
  <Override PartName="/ppt/charts/chart23.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2.xml" ContentType="application/vnd.openxmlformats-officedocument.drawingml.chartshapes+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257" r:id="rId2"/>
    <p:sldId id="258" r:id="rId3"/>
    <p:sldId id="3920" r:id="rId4"/>
    <p:sldId id="275" r:id="rId5"/>
    <p:sldId id="3911" r:id="rId6"/>
    <p:sldId id="367" r:id="rId7"/>
    <p:sldId id="368" r:id="rId8"/>
    <p:sldId id="420" r:id="rId9"/>
    <p:sldId id="428" r:id="rId10"/>
    <p:sldId id="3981" r:id="rId11"/>
    <p:sldId id="3982" r:id="rId12"/>
    <p:sldId id="3988" r:id="rId13"/>
    <p:sldId id="3987" r:id="rId14"/>
    <p:sldId id="3991" r:id="rId15"/>
    <p:sldId id="3992" r:id="rId16"/>
    <p:sldId id="3963" r:id="rId17"/>
    <p:sldId id="3989" r:id="rId18"/>
    <p:sldId id="3966" r:id="rId19"/>
    <p:sldId id="3969" r:id="rId20"/>
    <p:sldId id="268" r:id="rId21"/>
    <p:sldId id="371" r:id="rId22"/>
    <p:sldId id="3922" r:id="rId23"/>
    <p:sldId id="369" r:id="rId24"/>
    <p:sldId id="4000" r:id="rId25"/>
    <p:sldId id="3936" r:id="rId26"/>
    <p:sldId id="3974" r:id="rId27"/>
    <p:sldId id="3998" r:id="rId28"/>
    <p:sldId id="3997" r:id="rId29"/>
    <p:sldId id="3999" r:id="rId30"/>
    <p:sldId id="3994" r:id="rId31"/>
    <p:sldId id="3995" r:id="rId32"/>
    <p:sldId id="4012" r:id="rId33"/>
    <p:sldId id="4013" r:id="rId34"/>
    <p:sldId id="3996" r:id="rId35"/>
    <p:sldId id="3973" r:id="rId36"/>
    <p:sldId id="3990" r:id="rId37"/>
    <p:sldId id="3970" r:id="rId38"/>
    <p:sldId id="3975" r:id="rId39"/>
    <p:sldId id="3942" r:id="rId40"/>
    <p:sldId id="4009" r:id="rId41"/>
    <p:sldId id="4011" r:id="rId42"/>
    <p:sldId id="4010" r:id="rId43"/>
    <p:sldId id="372" r:id="rId44"/>
    <p:sldId id="256" r:id="rId45"/>
    <p:sldId id="4014" r:id="rId46"/>
    <p:sldId id="4015" r:id="rId47"/>
    <p:sldId id="259" r:id="rId48"/>
    <p:sldId id="260" r:id="rId49"/>
    <p:sldId id="261" r:id="rId50"/>
    <p:sldId id="262" r:id="rId51"/>
    <p:sldId id="263" r:id="rId52"/>
    <p:sldId id="264" r:id="rId53"/>
    <p:sldId id="289" r:id="rId54"/>
    <p:sldId id="414" r:id="rId55"/>
    <p:sldId id="283" r:id="rId56"/>
    <p:sldId id="284" r:id="rId57"/>
    <p:sldId id="285" r:id="rId58"/>
    <p:sldId id="286" r:id="rId59"/>
    <p:sldId id="287" r:id="rId60"/>
    <p:sldId id="288" r:id="rId61"/>
    <p:sldId id="267" r:id="rId62"/>
    <p:sldId id="629" r:id="rId63"/>
    <p:sldId id="311" r:id="rId64"/>
    <p:sldId id="354" r:id="rId65"/>
    <p:sldId id="3960" r:id="rId66"/>
    <p:sldId id="628" r:id="rId67"/>
    <p:sldId id="362" r:id="rId68"/>
    <p:sldId id="3946" r:id="rId69"/>
    <p:sldId id="3947" r:id="rId70"/>
    <p:sldId id="326" r:id="rId71"/>
    <p:sldId id="427" r:id="rId72"/>
    <p:sldId id="415" r:id="rId73"/>
    <p:sldId id="312" r:id="rId74"/>
    <p:sldId id="317" r:id="rId75"/>
    <p:sldId id="3948" r:id="rId76"/>
    <p:sldId id="3949" r:id="rId77"/>
    <p:sldId id="310" r:id="rId7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16"/>
    <a:srgbClr val="FAA0E9"/>
    <a:srgbClr val="DB29A8"/>
    <a:srgbClr val="C925AA"/>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snapToGrid="0">
      <p:cViewPr varScale="1">
        <p:scale>
          <a:sx n="107" d="100"/>
          <a:sy n="107" d="100"/>
        </p:scale>
        <p:origin x="59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buncombe.local\Administration\Finance\Amanda\2025%20Facilities%20Report%20Planning\ADM\Where%20Did%20the%20Students%20Go.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buncombe.local\Administration\Finance\Amanda\2026%20Facilities%20Report%20Planning\ADM\Where%20Did%20the%20Students%20G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buncombe.local\Administration\Finance\Amanda\2025%20Facilities%20Report%20Planning\Transfers%20&amp;%20Withdrawals%2024-25\20243-25%20Transfers%20in%20Excel%20for%20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package" Target="../embeddings/Microsoft_Excel_Worksheet7.xlsx"/><Relationship Id="rId4" Type="http://schemas.openxmlformats.org/officeDocument/2006/relationships/image" Target="../media/image28.jpeg"/></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package" Target="../embeddings/Microsoft_Excel_Worksheet8.xlsx"/><Relationship Id="rId4" Type="http://schemas.openxmlformats.org/officeDocument/2006/relationships/image" Target="../media/image29.jpeg"/></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package" Target="../embeddings/Microsoft_Excel_Worksheet9.xlsx"/><Relationship Id="rId4" Type="http://schemas.openxmlformats.org/officeDocument/2006/relationships/image" Target="../media/image30.jpeg"/></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0.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3.xml"/><Relationship Id="rId1" Type="http://schemas.microsoft.com/office/2011/relationships/chartStyle" Target="style13.xml"/></Relationships>
</file>

<file path=ppt/charts/_rels/chart20.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14.xml"/><Relationship Id="rId1" Type="http://schemas.microsoft.com/office/2011/relationships/chartStyle" Target="style14.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2.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buncombe.local\Administration\Finance\Amanda\2025%20Facilities%20Report%20Planning\Building%20Permits%20for%202024\6-Year%20Building%20Permit%20Trends%20by%20Distric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02718878018141E-2"/>
          <c:y val="2.360124375830833E-2"/>
          <c:w val="0.91753710793845744"/>
          <c:h val="0.89731930640860569"/>
        </c:manualLayout>
      </c:layout>
      <c:lineChart>
        <c:grouping val="standard"/>
        <c:varyColors val="0"/>
        <c:ser>
          <c:idx val="0"/>
          <c:order val="0"/>
          <c:spPr>
            <a:ln w="60325" cap="rnd">
              <a:solidFill>
                <a:schemeClr val="accent1"/>
              </a:solidFill>
              <a:round/>
            </a:ln>
            <a:effectLst/>
          </c:spPr>
          <c:marker>
            <c:symbol val="diamond"/>
            <c:size val="8"/>
            <c:spPr>
              <a:solidFill>
                <a:schemeClr val="accent1"/>
              </a:solidFill>
              <a:ln w="15875">
                <a:solidFill>
                  <a:schemeClr val="accent1"/>
                </a:solidFill>
              </a:ln>
              <a:effectLst/>
            </c:spPr>
          </c:marker>
          <c:dLbls>
            <c:dLbl>
              <c:idx val="0"/>
              <c:layout>
                <c:manualLayout>
                  <c:x val="-3.7715913706781373E-2"/>
                  <c:y val="-3.90560316196076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BD-4AA3-9BF3-F60739E8FD17}"/>
                </c:ext>
              </c:extLst>
            </c:dLbl>
            <c:dLbl>
              <c:idx val="1"/>
              <c:layout>
                <c:manualLayout>
                  <c:x val="-1.5365742621281327E-2"/>
                  <c:y val="-2.248930429937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FBD-4AA3-9BF3-F60739E8FD17}"/>
                </c:ext>
              </c:extLst>
            </c:dLbl>
            <c:dLbl>
              <c:idx val="2"/>
              <c:layout>
                <c:manualLayout>
                  <c:x val="-9.7781998499062821E-3"/>
                  <c:y val="-3.74821738322876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FBD-4AA3-9BF3-F60739E8FD17}"/>
                </c:ext>
              </c:extLst>
            </c:dLbl>
            <c:dLbl>
              <c:idx val="3"/>
              <c:layout>
                <c:manualLayout>
                  <c:x val="-1.2571971235593843E-2"/>
                  <c:y val="-3.49833622434684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BD-4AA3-9BF3-F60739E8FD17}"/>
                </c:ext>
              </c:extLst>
            </c:dLbl>
            <c:dLbl>
              <c:idx val="4"/>
              <c:layout>
                <c:manualLayout>
                  <c:x val="-1.3968856928437546E-2"/>
                  <c:y val="-2.248930429937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FBD-4AA3-9BF3-F60739E8FD17}"/>
                </c:ext>
              </c:extLst>
            </c:dLbl>
            <c:dLbl>
              <c:idx val="5"/>
              <c:layout>
                <c:manualLayout>
                  <c:x val="-1.6762628314125054E-2"/>
                  <c:y val="-3.49833622434684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FBD-4AA3-9BF3-F60739E8FD17}"/>
                </c:ext>
              </c:extLst>
            </c:dLbl>
            <c:dLbl>
              <c:idx val="6"/>
              <c:layout>
                <c:manualLayout>
                  <c:x val="-1.3968856928437546E-2"/>
                  <c:y val="-4.49786085987451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FBD-4AA3-9BF3-F60739E8FD17}"/>
                </c:ext>
              </c:extLst>
            </c:dLbl>
            <c:dLbl>
              <c:idx val="7"/>
              <c:layout>
                <c:manualLayout>
                  <c:x val="-5.5875427713750186E-3"/>
                  <c:y val="-1.49928695329150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FBD-4AA3-9BF3-F60739E8FD17}"/>
                </c:ext>
              </c:extLst>
            </c:dLbl>
            <c:dLbl>
              <c:idx val="8"/>
              <c:layout>
                <c:manualLayout>
                  <c:x val="-7.5431827413562746E-2"/>
                  <c:y val="3.99809854211068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FBD-4AA3-9BF3-F60739E8FD17}"/>
                </c:ext>
              </c:extLst>
            </c:dLbl>
            <c:dLbl>
              <c:idx val="9"/>
              <c:layout>
                <c:manualLayout>
                  <c:x val="-5.1684770635218917E-2"/>
                  <c:y val="3.99809854211068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FBD-4AA3-9BF3-F60739E8FD17}"/>
                </c:ext>
              </c:extLst>
            </c:dLbl>
            <c:dLbl>
              <c:idx val="10"/>
              <c:layout>
                <c:manualLayout>
                  <c:x val="-2.654082816403144E-2"/>
                  <c:y val="5.49738549540218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FBD-4AA3-9BF3-F60739E8FD17}"/>
                </c:ext>
              </c:extLst>
            </c:dLbl>
            <c:dLbl>
              <c:idx val="11"/>
              <c:layout>
                <c:manualLayout>
                  <c:x val="-3.7715913706781373E-2"/>
                  <c:y val="-4.247979700992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FBD-4AA3-9BF3-F60739E8FD17}"/>
                </c:ext>
              </c:extLst>
            </c:dLbl>
            <c:dLbl>
              <c:idx val="12"/>
              <c:layout>
                <c:manualLayout>
                  <c:x val="-6.9844284642187728E-3"/>
                  <c:y val="-4.4978608598745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FBD-4AA3-9BF3-F60739E8FD17}"/>
                </c:ext>
              </c:extLst>
            </c:dLbl>
            <c:dLbl>
              <c:idx val="13"/>
              <c:layout>
                <c:manualLayout>
                  <c:x val="-2.7937713856875093E-3"/>
                  <c:y val="4.74774201875643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ED0-49E0-808A-BDB337CE405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'ADM-1'!$A$2:$A$15</c:f>
              <c:strCache>
                <c:ptCount val="14"/>
                <c:pt idx="0">
                  <c:v>12-13</c:v>
                </c:pt>
                <c:pt idx="1">
                  <c:v>13-14</c:v>
                </c:pt>
                <c:pt idx="2">
                  <c:v>14-15</c:v>
                </c:pt>
                <c:pt idx="3">
                  <c:v>15-16</c:v>
                </c:pt>
                <c:pt idx="4">
                  <c:v>16-17</c:v>
                </c:pt>
                <c:pt idx="5">
                  <c:v>17-18</c:v>
                </c:pt>
                <c:pt idx="6">
                  <c:v>18-19</c:v>
                </c:pt>
                <c:pt idx="7">
                  <c:v>19-20</c:v>
                </c:pt>
                <c:pt idx="8">
                  <c:v>20-21</c:v>
                </c:pt>
                <c:pt idx="9">
                  <c:v>21-22</c:v>
                </c:pt>
                <c:pt idx="10">
                  <c:v>22-23</c:v>
                </c:pt>
                <c:pt idx="11">
                  <c:v>23-24</c:v>
                </c:pt>
                <c:pt idx="12">
                  <c:v>24-25</c:v>
                </c:pt>
                <c:pt idx="13">
                  <c:v>25-26</c:v>
                </c:pt>
              </c:strCache>
            </c:strRef>
          </c:cat>
          <c:val>
            <c:numRef>
              <c:f>'ADM-1'!$B$2:$B$15</c:f>
              <c:numCache>
                <c:formatCode>General</c:formatCode>
                <c:ptCount val="14"/>
                <c:pt idx="0">
                  <c:v>25677</c:v>
                </c:pt>
                <c:pt idx="1">
                  <c:v>25615</c:v>
                </c:pt>
                <c:pt idx="2">
                  <c:v>25044</c:v>
                </c:pt>
                <c:pt idx="3">
                  <c:v>24585</c:v>
                </c:pt>
                <c:pt idx="4">
                  <c:v>24389</c:v>
                </c:pt>
                <c:pt idx="5">
                  <c:v>24071</c:v>
                </c:pt>
                <c:pt idx="6">
                  <c:v>23684</c:v>
                </c:pt>
                <c:pt idx="7">
                  <c:v>23712</c:v>
                </c:pt>
                <c:pt idx="8">
                  <c:v>22196</c:v>
                </c:pt>
                <c:pt idx="9">
                  <c:v>22086</c:v>
                </c:pt>
                <c:pt idx="10">
                  <c:v>22069</c:v>
                </c:pt>
                <c:pt idx="11">
                  <c:v>22066</c:v>
                </c:pt>
                <c:pt idx="12">
                  <c:v>22052</c:v>
                </c:pt>
                <c:pt idx="13">
                  <c:v>21467</c:v>
                </c:pt>
              </c:numCache>
            </c:numRef>
          </c:val>
          <c:smooth val="0"/>
          <c:extLst>
            <c:ext xmlns:c16="http://schemas.microsoft.com/office/drawing/2014/chart" uri="{C3380CC4-5D6E-409C-BE32-E72D297353CC}">
              <c16:uniqueId val="{00000000-4FBD-4AA3-9BF3-F60739E8FD17}"/>
            </c:ext>
          </c:extLst>
        </c:ser>
        <c:dLbls>
          <c:showLegendKey val="0"/>
          <c:showVal val="0"/>
          <c:showCatName val="0"/>
          <c:showSerName val="0"/>
          <c:showPercent val="0"/>
          <c:showBubbleSize val="0"/>
        </c:dLbls>
        <c:marker val="1"/>
        <c:smooth val="0"/>
        <c:axId val="921213120"/>
        <c:axId val="479361168"/>
      </c:lineChart>
      <c:catAx>
        <c:axId val="92121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79361168"/>
        <c:crosses val="autoZero"/>
        <c:auto val="1"/>
        <c:lblAlgn val="ctr"/>
        <c:lblOffset val="100"/>
        <c:noMultiLvlLbl val="0"/>
      </c:catAx>
      <c:valAx>
        <c:axId val="47936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21213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60325" cap="rnd">
              <a:solidFill>
                <a:schemeClr val="accent1"/>
              </a:solidFill>
              <a:round/>
              <a:headEnd w="lg" len="med"/>
            </a:ln>
            <a:effectLst/>
          </c:spPr>
          <c:marker>
            <c:symbol val="circle"/>
            <c:size val="5"/>
            <c:spPr>
              <a:solidFill>
                <a:schemeClr val="accent1"/>
              </a:solidFill>
              <a:ln w="22225">
                <a:solidFill>
                  <a:schemeClr val="accent1"/>
                </a:solidFill>
              </a:ln>
              <a:effectLst/>
            </c:spPr>
          </c:marker>
          <c:dLbls>
            <c:dLbl>
              <c:idx val="0"/>
              <c:layout>
                <c:manualLayout>
                  <c:x val="-3.5030180569271895E-2"/>
                  <c:y val="-3.995476686935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88-409C-96AA-6CFC2147B782}"/>
                </c:ext>
              </c:extLst>
            </c:dLbl>
            <c:dLbl>
              <c:idx val="1"/>
              <c:layout>
                <c:manualLayout>
                  <c:x val="-2.1018108341563126E-2"/>
                  <c:y val="3.55153483283142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88-409C-96AA-6CFC2147B782}"/>
                </c:ext>
              </c:extLst>
            </c:dLbl>
            <c:dLbl>
              <c:idx val="2"/>
              <c:layout>
                <c:manualLayout>
                  <c:x val="-2.8024144455417503E-2"/>
                  <c:y val="-3.995476686935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88-409C-96AA-6CFC2147B782}"/>
                </c:ext>
              </c:extLst>
            </c:dLbl>
            <c:dLbl>
              <c:idx val="3"/>
              <c:layout>
                <c:manualLayout>
                  <c:x val="1.4012072227708752E-2"/>
                  <c:y val="-1.99773834346767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88-409C-96AA-6CFC2147B782}"/>
                </c:ext>
              </c:extLst>
            </c:dLbl>
            <c:dLbl>
              <c:idx val="4"/>
              <c:layout>
                <c:manualLayout>
                  <c:x val="1.6814486673250501E-2"/>
                  <c:y val="-1.55379648936374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88-409C-96AA-6CFC2147B782}"/>
                </c:ext>
              </c:extLst>
            </c:dLbl>
            <c:dLbl>
              <c:idx val="5"/>
              <c:layout>
                <c:manualLayout>
                  <c:x val="1.821569389602137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88-409C-96AA-6CFC2147B782}"/>
                </c:ext>
              </c:extLst>
            </c:dLbl>
            <c:dLbl>
              <c:idx val="6"/>
              <c:layout>
                <c:manualLayout>
                  <c:x val="-9.8084505593961265E-3"/>
                  <c:y val="-2.44168019757160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88-409C-96AA-6CFC2147B782}"/>
                </c:ext>
              </c:extLst>
            </c:dLbl>
            <c:dLbl>
              <c:idx val="8"/>
              <c:layout>
                <c:manualLayout>
                  <c:x val="-5.3245874465293254E-2"/>
                  <c:y val="4.88336039514319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88-409C-96AA-6CFC2147B782}"/>
                </c:ext>
              </c:extLst>
            </c:dLbl>
            <c:dLbl>
              <c:idx val="9"/>
              <c:layout>
                <c:manualLayout>
                  <c:x val="-3.5030180569271881E-2"/>
                  <c:y val="-3.9954766869353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88-409C-96AA-6CFC2147B782}"/>
                </c:ext>
              </c:extLst>
            </c:dLbl>
            <c:dLbl>
              <c:idx val="10"/>
              <c:layout>
                <c:manualLayout>
                  <c:x val="-1.68144866732504E-2"/>
                  <c:y val="3.9954766869353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D88-409C-96AA-6CFC2147B782}"/>
                </c:ext>
              </c:extLst>
            </c:dLbl>
            <c:dLbl>
              <c:idx val="11"/>
              <c:layout>
                <c:manualLayout>
                  <c:x val="-2.5221730009875754E-2"/>
                  <c:y val="-4.8833603951432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D88-409C-96AA-6CFC2147B782}"/>
                </c:ext>
              </c:extLst>
            </c:dLbl>
            <c:dLbl>
              <c:idx val="12"/>
              <c:layout>
                <c:manualLayout>
                  <c:x val="-2.5221730009875754E-2"/>
                  <c:y val="3.9954766869353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D88-409C-96AA-6CFC2147B782}"/>
                </c:ext>
              </c:extLst>
            </c:dLbl>
            <c:dLbl>
              <c:idx val="13"/>
              <c:layout>
                <c:manualLayout>
                  <c:x val="-2.8024144455417502E-3"/>
                  <c:y val="-3.32956390577946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D88-409C-96AA-6CFC2147B78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'BCS vs other schools worksheet'!$D$121:$Q$121</c:f>
              <c:strCache>
                <c:ptCount val="14"/>
                <c:pt idx="0">
                  <c:v>2012-13</c:v>
                </c:pt>
                <c:pt idx="1">
                  <c:v>2013-14</c:v>
                </c:pt>
                <c:pt idx="2">
                  <c:v>2014-15</c:v>
                </c:pt>
                <c:pt idx="3">
                  <c:v>2015-16</c:v>
                </c:pt>
                <c:pt idx="4">
                  <c:v> 2016-17 </c:v>
                </c:pt>
                <c:pt idx="5">
                  <c:v> 2017-18 </c:v>
                </c:pt>
                <c:pt idx="6">
                  <c:v>2018-19</c:v>
                </c:pt>
                <c:pt idx="7">
                  <c:v>2019-20</c:v>
                </c:pt>
                <c:pt idx="8">
                  <c:v>2020-21</c:v>
                </c:pt>
                <c:pt idx="9">
                  <c:v>2021-22</c:v>
                </c:pt>
                <c:pt idx="10">
                  <c:v>2022-23</c:v>
                </c:pt>
                <c:pt idx="11">
                  <c:v>2023-24</c:v>
                </c:pt>
                <c:pt idx="12">
                  <c:v>2024-25</c:v>
                </c:pt>
                <c:pt idx="13">
                  <c:v>2025-26</c:v>
                </c:pt>
              </c:strCache>
            </c:strRef>
          </c:cat>
          <c:val>
            <c:numRef>
              <c:f>'BCS vs other schools worksheet'!$D$122:$Q$122</c:f>
              <c:numCache>
                <c:formatCode>General</c:formatCode>
                <c:ptCount val="14"/>
                <c:pt idx="0">
                  <c:v>12546</c:v>
                </c:pt>
                <c:pt idx="1">
                  <c:v>12547</c:v>
                </c:pt>
                <c:pt idx="2">
                  <c:v>12604</c:v>
                </c:pt>
                <c:pt idx="3" formatCode="_(* #,##0.00_);_(* \(#,##0.00\);_(* &quot;-&quot;??_);_(@_)">
                  <c:v>12571.660869565218</c:v>
                </c:pt>
                <c:pt idx="4" formatCode="_(* #,##0.00_);_(* \(#,##0.00\);_(* &quot;-&quot;??_);_(@_)">
                  <c:v>12536.069565217391</c:v>
                </c:pt>
                <c:pt idx="5" formatCode="_(* #,##0_);_(* \(#,##0\);_(* &quot;-&quot;??_);_(@_)">
                  <c:v>12487.460869565217</c:v>
                </c:pt>
                <c:pt idx="6" formatCode="_(* #,##0.00_);_(* \(#,##0.00\);_(* &quot;-&quot;??_);_(@_)">
                  <c:v>12379.391304347826</c:v>
                </c:pt>
                <c:pt idx="7" formatCode="_(* #,##0.00_);_(* \(#,##0.00\);_(* &quot;-&quot;??_);_(@_)">
                  <c:v>12357.973913043479</c:v>
                </c:pt>
                <c:pt idx="8" formatCode="_(* #,##0.00_);_(* \(#,##0.00\);_(* &quot;-&quot;??_);_(@_)">
                  <c:v>11863.347826086956</c:v>
                </c:pt>
                <c:pt idx="9" formatCode="_(* #,##0.00_);_(* \(#,##0.00\);_(* &quot;-&quot;??_);_(@_)">
                  <c:v>11917.747826086956</c:v>
                </c:pt>
                <c:pt idx="10" formatCode="_(* #,##0.00_);_(* \(#,##0.00\);_(* &quot;-&quot;??_);_(@_)">
                  <c:v>11863.347826086956</c:v>
                </c:pt>
                <c:pt idx="11">
                  <c:v>11954</c:v>
                </c:pt>
                <c:pt idx="12" formatCode="_(* #,##0.00_);_(* \(#,##0.00\);_(* &quot;-&quot;??_);_(@_)">
                  <c:v>11926.652173913044</c:v>
                </c:pt>
                <c:pt idx="13" formatCode="_(* #,##0.00_);_(* \(#,##0.00\);_(* &quot;-&quot;??_);_(@_)">
                  <c:v>11953.6</c:v>
                </c:pt>
              </c:numCache>
            </c:numRef>
          </c:val>
          <c:smooth val="0"/>
          <c:extLst>
            <c:ext xmlns:c16="http://schemas.microsoft.com/office/drawing/2014/chart" uri="{C3380CC4-5D6E-409C-BE32-E72D297353CC}">
              <c16:uniqueId val="{00000000-DD88-409C-96AA-6CFC2147B782}"/>
            </c:ext>
          </c:extLst>
        </c:ser>
        <c:dLbls>
          <c:showLegendKey val="0"/>
          <c:showVal val="0"/>
          <c:showCatName val="0"/>
          <c:showSerName val="0"/>
          <c:showPercent val="0"/>
          <c:showBubbleSize val="0"/>
        </c:dLbls>
        <c:marker val="1"/>
        <c:smooth val="0"/>
        <c:axId val="349308880"/>
        <c:axId val="307822512"/>
      </c:lineChart>
      <c:catAx>
        <c:axId val="34930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07822512"/>
        <c:crosses val="autoZero"/>
        <c:auto val="1"/>
        <c:lblAlgn val="ctr"/>
        <c:lblOffset val="100"/>
        <c:noMultiLvlLbl val="0"/>
      </c:catAx>
      <c:valAx>
        <c:axId val="30782251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49308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541839034352688"/>
          <c:y val="2.7974098187763027E-2"/>
          <c:w val="0.51465449133734542"/>
          <c:h val="0.93845698398692134"/>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'Student Transfer Destinations'!$A$1:$A$12</c:f>
              <c:strCache>
                <c:ptCount val="12"/>
                <c:pt idx="0">
                  <c:v>Mountain City Public Montessori</c:v>
                </c:pt>
                <c:pt idx="1">
                  <c:v>Brevard Academy</c:v>
                </c:pt>
                <c:pt idx="2">
                  <c:v>Asheville PEAK Academy</c:v>
                </c:pt>
                <c:pt idx="3">
                  <c:v>Fern Leaf</c:v>
                </c:pt>
                <c:pt idx="4">
                  <c:v>Evergreen Community</c:v>
                </c:pt>
                <c:pt idx="5">
                  <c:v>ArtSpace</c:v>
                </c:pt>
                <c:pt idx="6">
                  <c:v>Invest Collegiate-Imagine</c:v>
                </c:pt>
                <c:pt idx="7">
                  <c:v>City School</c:v>
                </c:pt>
                <c:pt idx="8">
                  <c:v>Online</c:v>
                </c:pt>
                <c:pt idx="9">
                  <c:v>Franklin School of Innovation</c:v>
                </c:pt>
                <c:pt idx="10">
                  <c:v>Home School</c:v>
                </c:pt>
                <c:pt idx="11">
                  <c:v>Private/Parochial</c:v>
                </c:pt>
              </c:strCache>
            </c:strRef>
          </c:cat>
          <c:val>
            <c:numRef>
              <c:f>'Student Transfer Destinations'!$B$1:$B$12</c:f>
              <c:numCache>
                <c:formatCode>General</c:formatCode>
                <c:ptCount val="12"/>
                <c:pt idx="0">
                  <c:v>1</c:v>
                </c:pt>
                <c:pt idx="1">
                  <c:v>1</c:v>
                </c:pt>
                <c:pt idx="2">
                  <c:v>5</c:v>
                </c:pt>
                <c:pt idx="3">
                  <c:v>16</c:v>
                </c:pt>
                <c:pt idx="4">
                  <c:v>21</c:v>
                </c:pt>
                <c:pt idx="5">
                  <c:v>26</c:v>
                </c:pt>
                <c:pt idx="6">
                  <c:v>49</c:v>
                </c:pt>
                <c:pt idx="7">
                  <c:v>59</c:v>
                </c:pt>
                <c:pt idx="8">
                  <c:v>70</c:v>
                </c:pt>
                <c:pt idx="9">
                  <c:v>79</c:v>
                </c:pt>
                <c:pt idx="10">
                  <c:v>89</c:v>
                </c:pt>
                <c:pt idx="11">
                  <c:v>113</c:v>
                </c:pt>
              </c:numCache>
            </c:numRef>
          </c:val>
          <c:extLst>
            <c:ext xmlns:c16="http://schemas.microsoft.com/office/drawing/2014/chart" uri="{C3380CC4-5D6E-409C-BE32-E72D297353CC}">
              <c16:uniqueId val="{00000000-CC4E-4B37-891F-A361813E9963}"/>
            </c:ext>
          </c:extLst>
        </c:ser>
        <c:dLbls>
          <c:showLegendKey val="0"/>
          <c:showVal val="0"/>
          <c:showCatName val="0"/>
          <c:showSerName val="0"/>
          <c:showPercent val="0"/>
          <c:showBubbleSize val="0"/>
        </c:dLbls>
        <c:gapWidth val="182"/>
        <c:axId val="1117003312"/>
        <c:axId val="930613680"/>
      </c:barChart>
      <c:catAx>
        <c:axId val="111700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30613680"/>
        <c:crosses val="autoZero"/>
        <c:auto val="1"/>
        <c:lblAlgn val="ctr"/>
        <c:lblOffset val="100"/>
        <c:noMultiLvlLbl val="0"/>
      </c:catAx>
      <c:valAx>
        <c:axId val="930613680"/>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1117003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34420855221724"/>
          <c:y val="2.325022888244288E-2"/>
          <c:w val="0.7855087076321482"/>
          <c:h val="0.95349954223511424"/>
        </c:manualLayout>
      </c:layout>
      <c:barChart>
        <c:barDir val="bar"/>
        <c:grouping val="clustered"/>
        <c:varyColors val="0"/>
        <c:ser>
          <c:idx val="0"/>
          <c:order val="0"/>
          <c:spPr>
            <a:solidFill>
              <a:schemeClr val="accent1"/>
            </a:solid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'Student Transfer Destinations'!$A$29:$A$41</c:f>
              <c:strCache>
                <c:ptCount val="13"/>
                <c:pt idx="0">
                  <c:v>Shining Rock Classical Academy</c:v>
                </c:pt>
                <c:pt idx="1">
                  <c:v>Francine Delaney New School</c:v>
                </c:pt>
                <c:pt idx="2">
                  <c:v>Asheville PEAK Academy</c:v>
                </c:pt>
                <c:pt idx="3">
                  <c:v>Mountain City Public Montessori</c:v>
                </c:pt>
                <c:pt idx="4">
                  <c:v>Evergreen Community</c:v>
                </c:pt>
                <c:pt idx="5">
                  <c:v>ArtSpace</c:v>
                </c:pt>
                <c:pt idx="6">
                  <c:v>Fern Leaf</c:v>
                </c:pt>
                <c:pt idx="7">
                  <c:v>City School</c:v>
                </c:pt>
                <c:pt idx="8">
                  <c:v>Invest Collegiate-Imagine</c:v>
                </c:pt>
                <c:pt idx="9">
                  <c:v>Franklin School of Innovation</c:v>
                </c:pt>
                <c:pt idx="10">
                  <c:v>Online</c:v>
                </c:pt>
                <c:pt idx="11">
                  <c:v>Private/Parochial</c:v>
                </c:pt>
                <c:pt idx="12">
                  <c:v>Home School</c:v>
                </c:pt>
              </c:strCache>
            </c:strRef>
          </c:cat>
          <c:val>
            <c:numRef>
              <c:f>'Student Transfer Destinations'!$B$29:$B$41</c:f>
              <c:numCache>
                <c:formatCode>General</c:formatCode>
                <c:ptCount val="13"/>
                <c:pt idx="0">
                  <c:v>1</c:v>
                </c:pt>
                <c:pt idx="1">
                  <c:v>4</c:v>
                </c:pt>
                <c:pt idx="2">
                  <c:v>7</c:v>
                </c:pt>
                <c:pt idx="3">
                  <c:v>7</c:v>
                </c:pt>
                <c:pt idx="4">
                  <c:v>9</c:v>
                </c:pt>
                <c:pt idx="5">
                  <c:v>22</c:v>
                </c:pt>
                <c:pt idx="6">
                  <c:v>23</c:v>
                </c:pt>
                <c:pt idx="7">
                  <c:v>46</c:v>
                </c:pt>
                <c:pt idx="8">
                  <c:v>48</c:v>
                </c:pt>
                <c:pt idx="9">
                  <c:v>51</c:v>
                </c:pt>
                <c:pt idx="10">
                  <c:v>69</c:v>
                </c:pt>
                <c:pt idx="11">
                  <c:v>83</c:v>
                </c:pt>
                <c:pt idx="12">
                  <c:v>90</c:v>
                </c:pt>
              </c:numCache>
            </c:numRef>
          </c:val>
          <c:extLst>
            <c:ext xmlns:c16="http://schemas.microsoft.com/office/drawing/2014/chart" uri="{C3380CC4-5D6E-409C-BE32-E72D297353CC}">
              <c16:uniqueId val="{00000000-F0FA-43AA-876E-58D4A09E0EC9}"/>
            </c:ext>
          </c:extLst>
        </c:ser>
        <c:dLbls>
          <c:showLegendKey val="0"/>
          <c:showVal val="0"/>
          <c:showCatName val="0"/>
          <c:showSerName val="0"/>
          <c:showPercent val="0"/>
          <c:showBubbleSize val="0"/>
        </c:dLbls>
        <c:gapWidth val="227"/>
        <c:overlap val="-48"/>
        <c:axId val="275099440"/>
        <c:axId val="275099920"/>
      </c:barChart>
      <c:catAx>
        <c:axId val="275099440"/>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75099920"/>
        <c:crosses val="autoZero"/>
        <c:auto val="1"/>
        <c:lblAlgn val="ctr"/>
        <c:lblOffset val="100"/>
        <c:noMultiLvlLbl val="0"/>
      </c:catAx>
      <c:valAx>
        <c:axId val="275099920"/>
        <c:scaling>
          <c:orientation val="minMax"/>
        </c:scaling>
        <c:delete val="1"/>
        <c:axPos val="b"/>
        <c:numFmt formatCode="General" sourceLinked="1"/>
        <c:majorTickMark val="none"/>
        <c:minorTickMark val="none"/>
        <c:tickLblPos val="nextTo"/>
        <c:crossAx val="275099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Sheet1!$B$2:$B$14</c:f>
              <c:numCache>
                <c:formatCode>General</c:formatCode>
                <c:ptCount val="13"/>
                <c:pt idx="0">
                  <c:v>15</c:v>
                </c:pt>
                <c:pt idx="1">
                  <c:v>21</c:v>
                </c:pt>
                <c:pt idx="2">
                  <c:v>23</c:v>
                </c:pt>
                <c:pt idx="3">
                  <c:v>29</c:v>
                </c:pt>
                <c:pt idx="4">
                  <c:v>24</c:v>
                </c:pt>
                <c:pt idx="5">
                  <c:v>75</c:v>
                </c:pt>
                <c:pt idx="6">
                  <c:v>88</c:v>
                </c:pt>
                <c:pt idx="7">
                  <c:v>29</c:v>
                </c:pt>
                <c:pt idx="8">
                  <c:v>35</c:v>
                </c:pt>
                <c:pt idx="9">
                  <c:v>80</c:v>
                </c:pt>
                <c:pt idx="10">
                  <c:v>58</c:v>
                </c:pt>
                <c:pt idx="11">
                  <c:v>46</c:v>
                </c:pt>
                <c:pt idx="12">
                  <c:v>6</c:v>
                </c:pt>
              </c:numCache>
            </c:numRef>
          </c:val>
          <c:extLst>
            <c:ext xmlns:c16="http://schemas.microsoft.com/office/drawing/2014/chart" uri="{C3380CC4-5D6E-409C-BE32-E72D297353CC}">
              <c16:uniqueId val="{00000000-0BC9-4A76-9966-4F351503C132}"/>
            </c:ext>
          </c:extLst>
        </c:ser>
        <c:dLbls>
          <c:showLegendKey val="0"/>
          <c:showVal val="0"/>
          <c:showCatName val="0"/>
          <c:showSerName val="0"/>
          <c:showPercent val="0"/>
          <c:showBubbleSize val="0"/>
        </c:dLbls>
        <c:gapWidth val="150"/>
        <c:shape val="box"/>
        <c:axId val="924804496"/>
        <c:axId val="479355408"/>
        <c:axId val="0"/>
      </c:bar3DChart>
      <c:catAx>
        <c:axId val="9248044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79355408"/>
        <c:crosses val="autoZero"/>
        <c:auto val="1"/>
        <c:lblAlgn val="ctr"/>
        <c:lblOffset val="100"/>
        <c:noMultiLvlLbl val="0"/>
      </c:catAx>
      <c:valAx>
        <c:axId val="47935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24804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042326386834169E-2"/>
          <c:y val="2.7999559871527458E-2"/>
          <c:w val="0.91410430174487467"/>
          <c:h val="0.77344448654793485"/>
        </c:manualLayout>
      </c:layout>
      <c:bar3DChart>
        <c:barDir val="col"/>
        <c:grouping val="clustered"/>
        <c:varyColors val="0"/>
        <c:ser>
          <c:idx val="0"/>
          <c:order val="0"/>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Sheet1!$B$22:$B$34</c:f>
              <c:numCache>
                <c:formatCode>General</c:formatCode>
                <c:ptCount val="13"/>
                <c:pt idx="0">
                  <c:v>24</c:v>
                </c:pt>
                <c:pt idx="1">
                  <c:v>33</c:v>
                </c:pt>
                <c:pt idx="2">
                  <c:v>33</c:v>
                </c:pt>
                <c:pt idx="3">
                  <c:v>26</c:v>
                </c:pt>
                <c:pt idx="4">
                  <c:v>20</c:v>
                </c:pt>
                <c:pt idx="5">
                  <c:v>46</c:v>
                </c:pt>
                <c:pt idx="6">
                  <c:v>65</c:v>
                </c:pt>
                <c:pt idx="7">
                  <c:v>43</c:v>
                </c:pt>
                <c:pt idx="8">
                  <c:v>45</c:v>
                </c:pt>
                <c:pt idx="9">
                  <c:v>41</c:v>
                </c:pt>
                <c:pt idx="10">
                  <c:v>35</c:v>
                </c:pt>
                <c:pt idx="11">
                  <c:v>42</c:v>
                </c:pt>
                <c:pt idx="12">
                  <c:v>7</c:v>
                </c:pt>
              </c:numCache>
            </c:numRef>
          </c:val>
          <c:extLst>
            <c:ext xmlns:c16="http://schemas.microsoft.com/office/drawing/2014/chart" uri="{C3380CC4-5D6E-409C-BE32-E72D297353CC}">
              <c16:uniqueId val="{00000000-4E08-4FFC-9297-891138C2FE52}"/>
            </c:ext>
          </c:extLst>
        </c:ser>
        <c:dLbls>
          <c:showLegendKey val="0"/>
          <c:showVal val="0"/>
          <c:showCatName val="0"/>
          <c:showSerName val="0"/>
          <c:showPercent val="0"/>
          <c:showBubbleSize val="0"/>
        </c:dLbls>
        <c:gapWidth val="150"/>
        <c:shape val="box"/>
        <c:axId val="128472400"/>
        <c:axId val="278620544"/>
        <c:axId val="0"/>
      </c:bar3DChart>
      <c:catAx>
        <c:axId val="1284724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78620544"/>
        <c:crosses val="autoZero"/>
        <c:auto val="1"/>
        <c:lblAlgn val="ctr"/>
        <c:lblOffset val="100"/>
        <c:noMultiLvlLbl val="0"/>
      </c:catAx>
      <c:valAx>
        <c:axId val="278620544"/>
        <c:scaling>
          <c:orientation val="minMax"/>
          <c:max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8472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Home School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pct90">
              <a:fgClr>
                <a:schemeClr val="accent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Sheet1!$I$22:$I$34</c:f>
              <c:numCache>
                <c:formatCode>General</c:formatCode>
                <c:ptCount val="13"/>
                <c:pt idx="0">
                  <c:v>3</c:v>
                </c:pt>
                <c:pt idx="1">
                  <c:v>8</c:v>
                </c:pt>
                <c:pt idx="2">
                  <c:v>3</c:v>
                </c:pt>
                <c:pt idx="3">
                  <c:v>6</c:v>
                </c:pt>
                <c:pt idx="4">
                  <c:v>2</c:v>
                </c:pt>
                <c:pt idx="5">
                  <c:v>4</c:v>
                </c:pt>
                <c:pt idx="6">
                  <c:v>10</c:v>
                </c:pt>
                <c:pt idx="7">
                  <c:v>14</c:v>
                </c:pt>
                <c:pt idx="8">
                  <c:v>14</c:v>
                </c:pt>
                <c:pt idx="9">
                  <c:v>3</c:v>
                </c:pt>
                <c:pt idx="10">
                  <c:v>10</c:v>
                </c:pt>
                <c:pt idx="11">
                  <c:v>11</c:v>
                </c:pt>
                <c:pt idx="12">
                  <c:v>2</c:v>
                </c:pt>
              </c:numCache>
            </c:numRef>
          </c:val>
          <c:extLst>
            <c:ext xmlns:c16="http://schemas.microsoft.com/office/drawing/2014/chart" uri="{C3380CC4-5D6E-409C-BE32-E72D297353CC}">
              <c16:uniqueId val="{00000000-C751-4BC4-982D-EDD57155D5B3}"/>
            </c:ext>
          </c:extLst>
        </c:ser>
        <c:dLbls>
          <c:showLegendKey val="0"/>
          <c:showVal val="0"/>
          <c:showCatName val="0"/>
          <c:showSerName val="0"/>
          <c:showPercent val="0"/>
          <c:showBubbleSize val="0"/>
        </c:dLbls>
        <c:gapWidth val="219"/>
        <c:overlap val="-27"/>
        <c:axId val="259123728"/>
        <c:axId val="259124208"/>
      </c:barChart>
      <c:catAx>
        <c:axId val="25912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9124208"/>
        <c:crosses val="autoZero"/>
        <c:auto val="1"/>
        <c:lblAlgn val="ctr"/>
        <c:lblOffset val="100"/>
        <c:noMultiLvlLbl val="0"/>
      </c:catAx>
      <c:valAx>
        <c:axId val="2591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9123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Online Schools</a:t>
            </a:r>
          </a:p>
        </c:rich>
      </c:tx>
      <c:layout>
        <c:manualLayout>
          <c:xMode val="edge"/>
          <c:yMode val="edge"/>
          <c:x val="0.40949300087489071"/>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pct40">
              <a:fgClr>
                <a:schemeClr val="accent6">
                  <a:lumMod val="50000"/>
                </a:schemeClr>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Sheet1!$K$22:$K$34</c:f>
              <c:numCache>
                <c:formatCode>General</c:formatCode>
                <c:ptCount val="13"/>
                <c:pt idx="0">
                  <c:v>0</c:v>
                </c:pt>
                <c:pt idx="1">
                  <c:v>1</c:v>
                </c:pt>
                <c:pt idx="2">
                  <c:v>1</c:v>
                </c:pt>
                <c:pt idx="3">
                  <c:v>1</c:v>
                </c:pt>
                <c:pt idx="4">
                  <c:v>1</c:v>
                </c:pt>
                <c:pt idx="5">
                  <c:v>0</c:v>
                </c:pt>
                <c:pt idx="6">
                  <c:v>3</c:v>
                </c:pt>
                <c:pt idx="7">
                  <c:v>4</c:v>
                </c:pt>
                <c:pt idx="8">
                  <c:v>2</c:v>
                </c:pt>
                <c:pt idx="9">
                  <c:v>19</c:v>
                </c:pt>
                <c:pt idx="10">
                  <c:v>12</c:v>
                </c:pt>
                <c:pt idx="11">
                  <c:v>22</c:v>
                </c:pt>
                <c:pt idx="12">
                  <c:v>3</c:v>
                </c:pt>
              </c:numCache>
            </c:numRef>
          </c:val>
          <c:extLst>
            <c:ext xmlns:c16="http://schemas.microsoft.com/office/drawing/2014/chart" uri="{C3380CC4-5D6E-409C-BE32-E72D297353CC}">
              <c16:uniqueId val="{00000000-E38A-48B8-A59F-1414FFC55787}"/>
            </c:ext>
          </c:extLst>
        </c:ser>
        <c:dLbls>
          <c:showLegendKey val="0"/>
          <c:showVal val="0"/>
          <c:showCatName val="0"/>
          <c:showSerName val="0"/>
          <c:showPercent val="0"/>
          <c:showBubbleSize val="0"/>
        </c:dLbls>
        <c:gapWidth val="219"/>
        <c:overlap val="-27"/>
        <c:axId val="602435088"/>
        <c:axId val="14276352"/>
      </c:barChart>
      <c:catAx>
        <c:axId val="60243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276352"/>
        <c:crosses val="autoZero"/>
        <c:auto val="1"/>
        <c:lblAlgn val="ctr"/>
        <c:lblOffset val="100"/>
        <c:noMultiLvlLbl val="0"/>
      </c:catAx>
      <c:valAx>
        <c:axId val="1427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2435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Charter Schools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blipFill>
              <a:blip xmlns:r="http://schemas.openxmlformats.org/officeDocument/2006/relationships" r:embed="rId4"/>
              <a:tile tx="0" ty="0" sx="100000" sy="100000" flip="none" algn="tl"/>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Sheet1!$J$22:$J$34</c:f>
              <c:numCache>
                <c:formatCode>General</c:formatCode>
                <c:ptCount val="13"/>
                <c:pt idx="0">
                  <c:v>15</c:v>
                </c:pt>
                <c:pt idx="1">
                  <c:v>13</c:v>
                </c:pt>
                <c:pt idx="2">
                  <c:v>17</c:v>
                </c:pt>
                <c:pt idx="3">
                  <c:v>10</c:v>
                </c:pt>
                <c:pt idx="4">
                  <c:v>10</c:v>
                </c:pt>
                <c:pt idx="5">
                  <c:v>33</c:v>
                </c:pt>
                <c:pt idx="6">
                  <c:v>21</c:v>
                </c:pt>
                <c:pt idx="7">
                  <c:v>16</c:v>
                </c:pt>
                <c:pt idx="8">
                  <c:v>19</c:v>
                </c:pt>
                <c:pt idx="9">
                  <c:v>11</c:v>
                </c:pt>
                <c:pt idx="10">
                  <c:v>5</c:v>
                </c:pt>
                <c:pt idx="11">
                  <c:v>2</c:v>
                </c:pt>
                <c:pt idx="12">
                  <c:v>0</c:v>
                </c:pt>
              </c:numCache>
            </c:numRef>
          </c:val>
          <c:extLst>
            <c:ext xmlns:c16="http://schemas.microsoft.com/office/drawing/2014/chart" uri="{C3380CC4-5D6E-409C-BE32-E72D297353CC}">
              <c16:uniqueId val="{00000000-FB7C-48D0-8250-6F5EB485AA88}"/>
            </c:ext>
          </c:extLst>
        </c:ser>
        <c:dLbls>
          <c:showLegendKey val="0"/>
          <c:showVal val="0"/>
          <c:showCatName val="0"/>
          <c:showSerName val="0"/>
          <c:showPercent val="0"/>
          <c:showBubbleSize val="0"/>
        </c:dLbls>
        <c:gapWidth val="219"/>
        <c:overlap val="-27"/>
        <c:axId val="600917504"/>
        <c:axId val="600908384"/>
      </c:barChart>
      <c:catAx>
        <c:axId val="60091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0908384"/>
        <c:crosses val="autoZero"/>
        <c:auto val="1"/>
        <c:lblAlgn val="ctr"/>
        <c:lblOffset val="100"/>
        <c:noMultiLvlLbl val="0"/>
      </c:catAx>
      <c:valAx>
        <c:axId val="6009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0917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5">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Private Schools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blipFill>
              <a:blip xmlns:r="http://schemas.openxmlformats.org/officeDocument/2006/relationships" r:embed="rId4"/>
              <a:tile tx="0" ty="0" sx="100000" sy="100000" flip="none" algn="tl"/>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Sheet1!$H$22:$H$34</c:f>
              <c:numCache>
                <c:formatCode>General</c:formatCode>
                <c:ptCount val="13"/>
                <c:pt idx="0">
                  <c:v>3</c:v>
                </c:pt>
                <c:pt idx="1">
                  <c:v>6</c:v>
                </c:pt>
                <c:pt idx="2">
                  <c:v>5</c:v>
                </c:pt>
                <c:pt idx="3">
                  <c:v>6</c:v>
                </c:pt>
                <c:pt idx="4">
                  <c:v>3</c:v>
                </c:pt>
                <c:pt idx="5">
                  <c:v>7</c:v>
                </c:pt>
                <c:pt idx="6">
                  <c:v>28</c:v>
                </c:pt>
                <c:pt idx="7">
                  <c:v>6</c:v>
                </c:pt>
                <c:pt idx="8">
                  <c:v>7</c:v>
                </c:pt>
                <c:pt idx="9">
                  <c:v>5</c:v>
                </c:pt>
                <c:pt idx="10">
                  <c:v>1</c:v>
                </c:pt>
                <c:pt idx="11">
                  <c:v>5</c:v>
                </c:pt>
                <c:pt idx="12">
                  <c:v>1</c:v>
                </c:pt>
              </c:numCache>
            </c:numRef>
          </c:val>
          <c:extLst>
            <c:ext xmlns:c16="http://schemas.microsoft.com/office/drawing/2014/chart" uri="{C3380CC4-5D6E-409C-BE32-E72D297353CC}">
              <c16:uniqueId val="{00000000-54D0-4A53-BA83-4CE50880389F}"/>
            </c:ext>
          </c:extLst>
        </c:ser>
        <c:dLbls>
          <c:showLegendKey val="0"/>
          <c:showVal val="0"/>
          <c:showCatName val="0"/>
          <c:showSerName val="0"/>
          <c:showPercent val="0"/>
          <c:showBubbleSize val="0"/>
        </c:dLbls>
        <c:gapWidth val="219"/>
        <c:overlap val="-27"/>
        <c:axId val="695325488"/>
        <c:axId val="695331728"/>
      </c:barChart>
      <c:catAx>
        <c:axId val="69532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5331728"/>
        <c:crosses val="autoZero"/>
        <c:auto val="1"/>
        <c:lblAlgn val="ctr"/>
        <c:lblOffset val="100"/>
        <c:noMultiLvlLbl val="0"/>
      </c:catAx>
      <c:valAx>
        <c:axId val="69533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5325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5">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Asheville City Schools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blipFill>
              <a:blip xmlns:r="http://schemas.openxmlformats.org/officeDocument/2006/relationships" r:embed="rId4"/>
              <a:tile tx="0" ty="0" sx="100000" sy="100000" flip="none" algn="tl"/>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Sheet1!$A$22:$A$34</c:f>
              <c:strCache>
                <c:ptCount val="13"/>
                <c:pt idx="0">
                  <c:v>Kindergarten</c:v>
                </c:pt>
                <c:pt idx="1">
                  <c:v>1st</c:v>
                </c:pt>
                <c:pt idx="2">
                  <c:v>2nd</c:v>
                </c:pt>
                <c:pt idx="3">
                  <c:v>3rd</c:v>
                </c:pt>
                <c:pt idx="4">
                  <c:v>4th</c:v>
                </c:pt>
                <c:pt idx="5">
                  <c:v>5th</c:v>
                </c:pt>
                <c:pt idx="6">
                  <c:v>6th</c:v>
                </c:pt>
                <c:pt idx="7">
                  <c:v>7th</c:v>
                </c:pt>
                <c:pt idx="8">
                  <c:v>8th</c:v>
                </c:pt>
                <c:pt idx="9">
                  <c:v>9th</c:v>
                </c:pt>
                <c:pt idx="10">
                  <c:v>10th</c:v>
                </c:pt>
                <c:pt idx="11">
                  <c:v>11th</c:v>
                </c:pt>
                <c:pt idx="12">
                  <c:v>12th</c:v>
                </c:pt>
              </c:strCache>
            </c:strRef>
          </c:cat>
          <c:val>
            <c:numRef>
              <c:f>Sheet1!$G$22:$G$34</c:f>
              <c:numCache>
                <c:formatCode>General</c:formatCode>
                <c:ptCount val="13"/>
                <c:pt idx="0">
                  <c:v>3</c:v>
                </c:pt>
                <c:pt idx="1">
                  <c:v>5</c:v>
                </c:pt>
                <c:pt idx="2">
                  <c:v>7</c:v>
                </c:pt>
                <c:pt idx="3">
                  <c:v>3</c:v>
                </c:pt>
                <c:pt idx="4">
                  <c:v>4</c:v>
                </c:pt>
                <c:pt idx="5">
                  <c:v>2</c:v>
                </c:pt>
                <c:pt idx="6">
                  <c:v>3</c:v>
                </c:pt>
                <c:pt idx="7">
                  <c:v>3</c:v>
                </c:pt>
                <c:pt idx="8">
                  <c:v>3</c:v>
                </c:pt>
                <c:pt idx="9">
                  <c:v>3</c:v>
                </c:pt>
                <c:pt idx="10">
                  <c:v>7</c:v>
                </c:pt>
                <c:pt idx="11">
                  <c:v>2</c:v>
                </c:pt>
                <c:pt idx="12">
                  <c:v>1</c:v>
                </c:pt>
              </c:numCache>
            </c:numRef>
          </c:val>
          <c:extLst>
            <c:ext xmlns:c16="http://schemas.microsoft.com/office/drawing/2014/chart" uri="{C3380CC4-5D6E-409C-BE32-E72D297353CC}">
              <c16:uniqueId val="{00000000-49E3-482E-A2CC-A6F3873EF239}"/>
            </c:ext>
          </c:extLst>
        </c:ser>
        <c:dLbls>
          <c:showLegendKey val="0"/>
          <c:showVal val="0"/>
          <c:showCatName val="0"/>
          <c:showSerName val="0"/>
          <c:showPercent val="0"/>
          <c:showBubbleSize val="0"/>
        </c:dLbls>
        <c:gapWidth val="219"/>
        <c:overlap val="-27"/>
        <c:axId val="546449680"/>
        <c:axId val="546447760"/>
      </c:barChart>
      <c:catAx>
        <c:axId val="54644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6447760"/>
        <c:crosses val="autoZero"/>
        <c:auto val="1"/>
        <c:lblAlgn val="ctr"/>
        <c:lblOffset val="100"/>
        <c:noMultiLvlLbl val="0"/>
      </c:catAx>
      <c:valAx>
        <c:axId val="54644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6449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5">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423210326469752E-2"/>
          <c:y val="4.3387464756702035E-2"/>
          <c:w val="0.90238274433260823"/>
          <c:h val="0.7870448937871537"/>
        </c:manualLayout>
      </c:layout>
      <c:lineChart>
        <c:grouping val="standard"/>
        <c:varyColors val="0"/>
        <c:ser>
          <c:idx val="0"/>
          <c:order val="0"/>
          <c:tx>
            <c:strRef>
              <c:f>'Charter Schools ADM'!$A$8</c:f>
              <c:strCache>
                <c:ptCount val="1"/>
                <c:pt idx="0">
                  <c:v>NC Cyber Academy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8388090681844198E-3"/>
                  <c:y val="5.4347427392081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7C3-4381-B1C1-99B3C98038BD}"/>
                </c:ext>
              </c:extLst>
            </c:dLbl>
            <c:dLbl>
              <c:idx val="1"/>
              <c:layout>
                <c:manualLayout>
                  <c:x val="-5.6776181363688396E-3"/>
                  <c:y val="5.43474273920815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7C3-4381-B1C1-99B3C98038BD}"/>
                </c:ext>
              </c:extLst>
            </c:dLbl>
            <c:dLbl>
              <c:idx val="2"/>
              <c:layout>
                <c:manualLayout>
                  <c:x val="-1.4194045340921968E-2"/>
                  <c:y val="5.1759454659125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7C3-4381-B1C1-99B3C98038BD}"/>
                </c:ext>
              </c:extLst>
            </c:dLbl>
            <c:dLbl>
              <c:idx val="3"/>
              <c:layout>
                <c:manualLayout>
                  <c:x val="-4.8259754159134693E-2"/>
                  <c:y val="6.9875263789819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7C3-4381-B1C1-99B3C98038BD}"/>
                </c:ext>
              </c:extLst>
            </c:dLbl>
            <c:dLbl>
              <c:idx val="5"/>
              <c:layout>
                <c:manualLayout>
                  <c:x val="-1.0408846339461642E-16"/>
                  <c:y val="2.07037818636501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7C3-4381-B1C1-99B3C98038BD}"/>
                </c:ext>
              </c:extLst>
            </c:dLbl>
            <c:dLbl>
              <c:idx val="6"/>
              <c:layout>
                <c:manualLayout>
                  <c:x val="-1.8452258943198664E-2"/>
                  <c:y val="-3.62316182613877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21-42DA-981D-6E0C1F364881}"/>
                </c:ext>
              </c:extLst>
            </c:dLbl>
            <c:dLbl>
              <c:idx val="7"/>
              <c:layout>
                <c:manualLayout>
                  <c:x val="-3.6904517886397224E-2"/>
                  <c:y val="3.88195909943440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73-4411-ABA4-7C03934A3150}"/>
                </c:ext>
              </c:extLst>
            </c:dLbl>
            <c:dLbl>
              <c:idx val="8"/>
              <c:layout>
                <c:manualLayout>
                  <c:x val="-4.1162731488673818E-2"/>
                  <c:y val="4.6583509193212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0B-45F0-A441-EB22FA03255F}"/>
                </c:ext>
              </c:extLst>
            </c:dLbl>
            <c:dLbl>
              <c:idx val="9"/>
              <c:layout>
                <c:manualLayout>
                  <c:x val="-5.9614990431872274E-2"/>
                  <c:y val="2.84677000625188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52A-4B89-BA4E-EBE17330B916}"/>
                </c:ext>
              </c:extLst>
            </c:dLbl>
            <c:dLbl>
              <c:idx val="10"/>
              <c:layout>
                <c:manualLayout>
                  <c:x val="0"/>
                  <c:y val="3.1055672795475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52A-4B89-BA4E-EBE17330B91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70C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'Charter Schools ADM'!$B$1:$L$1</c:f>
              <c:strCache>
                <c:ptCount val="11"/>
                <c:pt idx="0">
                  <c:v>15-16</c:v>
                </c:pt>
                <c:pt idx="1">
                  <c:v>16-17</c:v>
                </c:pt>
                <c:pt idx="2">
                  <c:v>17-18</c:v>
                </c:pt>
                <c:pt idx="3">
                  <c:v>18-19</c:v>
                </c:pt>
                <c:pt idx="4">
                  <c:v>19-20</c:v>
                </c:pt>
                <c:pt idx="5">
                  <c:v>20-21</c:v>
                </c:pt>
                <c:pt idx="6">
                  <c:v>21-22</c:v>
                </c:pt>
                <c:pt idx="7">
                  <c:v>22-23</c:v>
                </c:pt>
                <c:pt idx="8">
                  <c:v>23-24</c:v>
                </c:pt>
                <c:pt idx="9">
                  <c:v>24-25</c:v>
                </c:pt>
                <c:pt idx="10">
                  <c:v>25-26</c:v>
                </c:pt>
              </c:strCache>
            </c:strRef>
          </c:cat>
          <c:val>
            <c:numRef>
              <c:f>'Charter Schools ADM'!$B$8:$L$8</c:f>
              <c:numCache>
                <c:formatCode>General</c:formatCode>
                <c:ptCount val="11"/>
                <c:pt idx="0">
                  <c:v>1483</c:v>
                </c:pt>
                <c:pt idx="1">
                  <c:v>1777</c:v>
                </c:pt>
                <c:pt idx="2">
                  <c:v>2061</c:v>
                </c:pt>
                <c:pt idx="3">
                  <c:v>2491</c:v>
                </c:pt>
                <c:pt idx="4">
                  <c:v>1695</c:v>
                </c:pt>
                <c:pt idx="5">
                  <c:v>2444</c:v>
                </c:pt>
                <c:pt idx="6">
                  <c:v>2820</c:v>
                </c:pt>
                <c:pt idx="7">
                  <c:v>2372</c:v>
                </c:pt>
                <c:pt idx="8">
                  <c:v>2483</c:v>
                </c:pt>
                <c:pt idx="9">
                  <c:v>2451</c:v>
                </c:pt>
                <c:pt idx="10">
                  <c:v>2228</c:v>
                </c:pt>
              </c:numCache>
            </c:numRef>
          </c:val>
          <c:smooth val="0"/>
          <c:extLst>
            <c:ext xmlns:c16="http://schemas.microsoft.com/office/drawing/2014/chart" uri="{C3380CC4-5D6E-409C-BE32-E72D297353CC}">
              <c16:uniqueId val="{00000000-B7C3-4381-B1C1-99B3C98038BD}"/>
            </c:ext>
          </c:extLst>
        </c:ser>
        <c:ser>
          <c:idx val="1"/>
          <c:order val="1"/>
          <c:tx>
            <c:strRef>
              <c:f>'Charter Schools ADM'!$A$9</c:f>
              <c:strCache>
                <c:ptCount val="1"/>
                <c:pt idx="0">
                  <c:v>NC Virtual Academy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2453799500056674E-2"/>
                  <c:y val="-7.24632365227753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0E-4895-9DC8-467806D597EE}"/>
                </c:ext>
              </c:extLst>
            </c:dLbl>
            <c:dLbl>
              <c:idx val="1"/>
              <c:layout>
                <c:manualLayout>
                  <c:x val="-5.6776181363687929E-2"/>
                  <c:y val="-7.24632365227753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0E-4895-9DC8-467806D597EE}"/>
                </c:ext>
              </c:extLst>
            </c:dLbl>
            <c:dLbl>
              <c:idx val="2"/>
              <c:layout>
                <c:manualLayout>
                  <c:x val="-5.9614990431872322E-2"/>
                  <c:y val="-5.1759454659125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90E-4895-9DC8-467806D597EE}"/>
                </c:ext>
              </c:extLst>
            </c:dLbl>
            <c:dLbl>
              <c:idx val="3"/>
              <c:layout>
                <c:manualLayout>
                  <c:x val="-2.5549281613659543E-2"/>
                  <c:y val="-6.2111345590950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90E-4895-9DC8-467806D597EE}"/>
                </c:ext>
              </c:extLst>
            </c:dLbl>
            <c:dLbl>
              <c:idx val="4"/>
              <c:layout>
                <c:manualLayout>
                  <c:x val="-4.54209450909503E-2"/>
                  <c:y val="-5.43474273920815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90E-4895-9DC8-467806D597EE}"/>
                </c:ext>
              </c:extLst>
            </c:dLbl>
            <c:dLbl>
              <c:idx val="5"/>
              <c:layout>
                <c:manualLayout>
                  <c:x val="-5.6776181363687978E-2"/>
                  <c:y val="-3.88195909943439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90E-4895-9DC8-467806D597EE}"/>
                </c:ext>
              </c:extLst>
            </c:dLbl>
            <c:dLbl>
              <c:idx val="6"/>
              <c:layout>
                <c:manualLayout>
                  <c:x val="-2.1291068011383057E-2"/>
                  <c:y val="-5.1759454659125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0E-4895-9DC8-467806D597EE}"/>
                </c:ext>
              </c:extLst>
            </c:dLbl>
            <c:dLbl>
              <c:idx val="7"/>
              <c:layout>
                <c:manualLayout>
                  <c:x val="-1.2774640806829876E-2"/>
                  <c:y val="-4.65835091932127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90E-4895-9DC8-467806D597EE}"/>
                </c:ext>
              </c:extLst>
            </c:dLbl>
            <c:dLbl>
              <c:idx val="9"/>
              <c:layout>
                <c:manualLayout>
                  <c:x val="-5.1098563227319191E-2"/>
                  <c:y val="-3.88195909943439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52A-4B89-BA4E-EBE17330B91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FF993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'Charter Schools ADM'!$B$1:$L$1</c:f>
              <c:strCache>
                <c:ptCount val="11"/>
                <c:pt idx="0">
                  <c:v>15-16</c:v>
                </c:pt>
                <c:pt idx="1">
                  <c:v>16-17</c:v>
                </c:pt>
                <c:pt idx="2">
                  <c:v>17-18</c:v>
                </c:pt>
                <c:pt idx="3">
                  <c:v>18-19</c:v>
                </c:pt>
                <c:pt idx="4">
                  <c:v>19-20</c:v>
                </c:pt>
                <c:pt idx="5">
                  <c:v>20-21</c:v>
                </c:pt>
                <c:pt idx="6">
                  <c:v>21-22</c:v>
                </c:pt>
                <c:pt idx="7">
                  <c:v>22-23</c:v>
                </c:pt>
                <c:pt idx="8">
                  <c:v>23-24</c:v>
                </c:pt>
                <c:pt idx="9">
                  <c:v>24-25</c:v>
                </c:pt>
                <c:pt idx="10">
                  <c:v>25-26</c:v>
                </c:pt>
              </c:strCache>
            </c:strRef>
          </c:cat>
          <c:val>
            <c:numRef>
              <c:f>'Charter Schools ADM'!$B$9:$L$9</c:f>
              <c:numCache>
                <c:formatCode>General</c:formatCode>
                <c:ptCount val="11"/>
                <c:pt idx="0">
                  <c:v>1411</c:v>
                </c:pt>
                <c:pt idx="1">
                  <c:v>1714</c:v>
                </c:pt>
                <c:pt idx="2">
                  <c:v>2031</c:v>
                </c:pt>
                <c:pt idx="3">
                  <c:v>2446</c:v>
                </c:pt>
                <c:pt idx="4">
                  <c:v>2599</c:v>
                </c:pt>
                <c:pt idx="5">
                  <c:v>2912</c:v>
                </c:pt>
                <c:pt idx="6">
                  <c:v>3403</c:v>
                </c:pt>
                <c:pt idx="7">
                  <c:v>3071</c:v>
                </c:pt>
                <c:pt idx="8">
                  <c:v>3029</c:v>
                </c:pt>
                <c:pt idx="9">
                  <c:v>3618</c:v>
                </c:pt>
                <c:pt idx="10">
                  <c:v>4094</c:v>
                </c:pt>
              </c:numCache>
            </c:numRef>
          </c:val>
          <c:smooth val="0"/>
          <c:extLst>
            <c:ext xmlns:c16="http://schemas.microsoft.com/office/drawing/2014/chart" uri="{C3380CC4-5D6E-409C-BE32-E72D297353CC}">
              <c16:uniqueId val="{00000000-B50B-45F0-A441-EB22FA03255F}"/>
            </c:ext>
          </c:extLst>
        </c:ser>
        <c:ser>
          <c:idx val="2"/>
          <c:order val="2"/>
          <c:tx>
            <c:strRef>
              <c:f>'Charter Schools ADM'!$A$10</c:f>
              <c:strCache>
                <c:ptCount val="1"/>
                <c:pt idx="0">
                  <c:v>Pine Springs Preparatory Academy</c:v>
                </c:pt>
              </c:strCache>
            </c:strRef>
          </c:tx>
          <c:spPr>
            <a:ln w="28575" cap="rnd">
              <a:solidFill>
                <a:schemeClr val="accent3"/>
              </a:solidFill>
              <a:round/>
            </a:ln>
            <a:effectLst/>
          </c:spPr>
          <c:marker>
            <c:symbol val="circle"/>
            <c:size val="6"/>
            <c:spPr>
              <a:solidFill>
                <a:srgbClr val="860016"/>
              </a:solidFill>
              <a:ln w="9525">
                <a:solidFill>
                  <a:schemeClr val="accent3"/>
                </a:solidFill>
              </a:ln>
              <a:effectLst/>
            </c:spPr>
          </c:marker>
          <c:dLbls>
            <c:dLbl>
              <c:idx val="9"/>
              <c:layout>
                <c:manualLayout>
                  <c:x val="0"/>
                  <c:y val="-3.88195909943440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FCA-48AD-813D-74C81206A983}"/>
                </c:ext>
              </c:extLst>
            </c:dLbl>
            <c:dLbl>
              <c:idx val="10"/>
              <c:layout>
                <c:manualLayout>
                  <c:x val="-3.1226899750028334E-2"/>
                  <c:y val="-3.1055672795475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52A-4B89-BA4E-EBE17330B916}"/>
                </c:ext>
              </c:extLst>
            </c:dLbl>
            <c:numFmt formatCode="#,##0;[Red]#,##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86001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'Charter Schools ADM'!$B$1:$L$1</c:f>
              <c:strCache>
                <c:ptCount val="11"/>
                <c:pt idx="0">
                  <c:v>15-16</c:v>
                </c:pt>
                <c:pt idx="1">
                  <c:v>16-17</c:v>
                </c:pt>
                <c:pt idx="2">
                  <c:v>17-18</c:v>
                </c:pt>
                <c:pt idx="3">
                  <c:v>18-19</c:v>
                </c:pt>
                <c:pt idx="4">
                  <c:v>19-20</c:v>
                </c:pt>
                <c:pt idx="5">
                  <c:v>20-21</c:v>
                </c:pt>
                <c:pt idx="6">
                  <c:v>21-22</c:v>
                </c:pt>
                <c:pt idx="7">
                  <c:v>22-23</c:v>
                </c:pt>
                <c:pt idx="8">
                  <c:v>23-24</c:v>
                </c:pt>
                <c:pt idx="9">
                  <c:v>24-25</c:v>
                </c:pt>
                <c:pt idx="10">
                  <c:v>25-26</c:v>
                </c:pt>
              </c:strCache>
            </c:strRef>
          </c:cat>
          <c:val>
            <c:numRef>
              <c:f>'Charter Schools ADM'!$B$10:$L$10</c:f>
              <c:numCache>
                <c:formatCode>General</c:formatCode>
                <c:ptCount val="11"/>
                <c:pt idx="9">
                  <c:v>1269</c:v>
                </c:pt>
                <c:pt idx="10">
                  <c:v>5188</c:v>
                </c:pt>
              </c:numCache>
            </c:numRef>
          </c:val>
          <c:smooth val="0"/>
          <c:extLst>
            <c:ext xmlns:c16="http://schemas.microsoft.com/office/drawing/2014/chart" uri="{C3380CC4-5D6E-409C-BE32-E72D297353CC}">
              <c16:uniqueId val="{00000000-FFCA-48AD-813D-74C81206A983}"/>
            </c:ext>
          </c:extLst>
        </c:ser>
        <c:dLbls>
          <c:showLegendKey val="0"/>
          <c:showVal val="0"/>
          <c:showCatName val="0"/>
          <c:showSerName val="0"/>
          <c:showPercent val="0"/>
          <c:showBubbleSize val="0"/>
        </c:dLbls>
        <c:marker val="1"/>
        <c:smooth val="0"/>
        <c:axId val="150610352"/>
        <c:axId val="206279728"/>
      </c:lineChart>
      <c:catAx>
        <c:axId val="15061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6279728"/>
        <c:crosses val="autoZero"/>
        <c:auto val="1"/>
        <c:lblAlgn val="ctr"/>
        <c:lblOffset val="100"/>
        <c:noMultiLvlLbl val="0"/>
      </c:catAx>
      <c:valAx>
        <c:axId val="206279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061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914961204876776E-2"/>
          <c:y val="4.7566995302057831E-2"/>
          <c:w val="0.8954545454545455"/>
          <c:h val="0.80913539967373571"/>
        </c:manualLayout>
      </c:layout>
      <c:lineChart>
        <c:grouping val="standard"/>
        <c:varyColors val="0"/>
        <c:ser>
          <c:idx val="0"/>
          <c:order val="0"/>
          <c:tx>
            <c:strRef>
              <c:f>Sheet1!$A$2</c:f>
              <c:strCache>
                <c:ptCount val="1"/>
                <c:pt idx="0">
                  <c:v>Oakley Elementary</c:v>
                </c:pt>
              </c:strCache>
            </c:strRef>
          </c:tx>
          <c:spPr>
            <a:ln w="39540">
              <a:solidFill>
                <a:srgbClr val="FF0000"/>
              </a:solidFill>
              <a:prstDash val="solid"/>
            </a:ln>
          </c:spPr>
          <c:marker>
            <c:symbol val="diamond"/>
            <c:size val="12"/>
            <c:spPr>
              <a:solidFill>
                <a:srgbClr val="FF0000"/>
              </a:solidFill>
              <a:ln>
                <a:solidFill>
                  <a:srgbClr val="FF0000"/>
                </a:solidFill>
                <a:prstDash val="solid"/>
              </a:ln>
            </c:spPr>
          </c:marker>
          <c:dLbls>
            <c:dLbl>
              <c:idx val="0"/>
              <c:layout>
                <c:manualLayout>
                  <c:x val="-3.251361925870986E-2"/>
                  <c:y val="-2.4644501346930709E-2"/>
                </c:manualLayout>
              </c:layout>
              <c:spPr>
                <a:noFill/>
                <a:ln w="26360">
                  <a:noFill/>
                </a:ln>
              </c:spPr>
              <c:txPr>
                <a:bodyPr/>
                <a:lstStyle/>
                <a:p>
                  <a:pPr>
                    <a:defRPr sz="140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67-4E55-8235-4451FAAE19D4}"/>
                </c:ext>
              </c:extLst>
            </c:dLbl>
            <c:dLbl>
              <c:idx val="1"/>
              <c:layout>
                <c:manualLayout>
                  <c:x val="-3.8647359660546532E-3"/>
                  <c:y val="-1.444187123668365E-2"/>
                </c:manualLayout>
              </c:layout>
              <c:spPr>
                <a:noFill/>
                <a:ln w="26360">
                  <a:noFill/>
                </a:ln>
              </c:spPr>
              <c:txPr>
                <a:bodyPr/>
                <a:lstStyle/>
                <a:p>
                  <a:pPr>
                    <a:defRPr sz="140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67-4E55-8235-4451FAAE19D4}"/>
                </c:ext>
              </c:extLst>
            </c:dLbl>
            <c:dLbl>
              <c:idx val="2"/>
              <c:layout>
                <c:manualLayout>
                  <c:x val="-3.5029164618387759E-2"/>
                  <c:y val="-1.8992183011255461E-2"/>
                </c:manualLayout>
              </c:layout>
              <c:spPr>
                <a:noFill/>
                <a:ln w="26360">
                  <a:noFill/>
                </a:ln>
              </c:spPr>
              <c:txPr>
                <a:bodyPr/>
                <a:lstStyle/>
                <a:p>
                  <a:pPr>
                    <a:defRPr sz="140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67-4E55-8235-4451FAAE19D4}"/>
                </c:ext>
              </c:extLst>
            </c:dLbl>
            <c:dLbl>
              <c:idx val="3"/>
              <c:layout>
                <c:manualLayout>
                  <c:x val="-4.3811610076670855E-3"/>
                  <c:y val="1.18288890359293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67-4E55-8235-4451FAAE19D4}"/>
                </c:ext>
              </c:extLst>
            </c:dLbl>
            <c:dLbl>
              <c:idx val="4"/>
              <c:layout>
                <c:manualLayout>
                  <c:x val="-8.7623220153340634E-3"/>
                  <c:y val="-1.8131454472599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67-4E55-8235-4451FAAE19D4}"/>
                </c:ext>
              </c:extLst>
            </c:dLbl>
            <c:dLbl>
              <c:idx val="5"/>
              <c:layout>
                <c:manualLayout>
                  <c:x val="1.1683096020445311E-2"/>
                  <c:y val="1.05903857606033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67-4E55-8235-4451FAAE19D4}"/>
                </c:ext>
              </c:extLst>
            </c:dLbl>
            <c:dLbl>
              <c:idx val="6"/>
              <c:layout>
                <c:manualLayout>
                  <c:x val="-1.1683096020445418E-2"/>
                  <c:y val="2.5210084033613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67-4E55-8235-4451FAAE19D4}"/>
                </c:ext>
              </c:extLst>
            </c:dLbl>
            <c:dLbl>
              <c:idx val="7"/>
              <c:layout>
                <c:manualLayout>
                  <c:x val="-1.0709380969725471E-16"/>
                  <c:y val="-2.31092436974790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D67-4E55-8235-4451FAAE19D4}"/>
                </c:ext>
              </c:extLst>
            </c:dLbl>
            <c:dLbl>
              <c:idx val="8"/>
              <c:layout>
                <c:manualLayout>
                  <c:x val="0"/>
                  <c:y val="1.26050420168065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D67-4E55-8235-4451FAAE19D4}"/>
                </c:ext>
              </c:extLst>
            </c:dLbl>
            <c:dLbl>
              <c:idx val="9"/>
              <c:layout>
                <c:manualLayout>
                  <c:x val="-1.0709380969725471E-16"/>
                  <c:y val="-1.4705882352941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61-4336-AE5B-80127188441E}"/>
                </c:ext>
              </c:extLst>
            </c:dLbl>
            <c:dLbl>
              <c:idx val="10"/>
              <c:layout>
                <c:manualLayout>
                  <c:x val="-1.0709380969725471E-16"/>
                  <c:y val="4.20168067226889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F36-4B9F-A480-D50E9704F48A}"/>
                </c:ext>
              </c:extLst>
            </c:dLbl>
            <c:spPr>
              <a:noFill/>
              <a:ln w="26360">
                <a:noFill/>
              </a:ln>
            </c:spPr>
            <c:txPr>
              <a:bodyPr wrap="square" lIns="38100" tIns="19050" rIns="38100" bIns="19050" anchor="ctr">
                <a:spAutoFit/>
              </a:bodyPr>
              <a:lstStyle/>
              <a:p>
                <a:pPr>
                  <a:defRPr sz="1401"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452</c:v>
                </c:pt>
                <c:pt idx="1">
                  <c:v>465</c:v>
                </c:pt>
                <c:pt idx="2">
                  <c:v>450</c:v>
                </c:pt>
                <c:pt idx="3">
                  <c:v>441</c:v>
                </c:pt>
                <c:pt idx="4">
                  <c:v>459</c:v>
                </c:pt>
                <c:pt idx="5">
                  <c:v>426</c:v>
                </c:pt>
                <c:pt idx="6">
                  <c:v>448</c:v>
                </c:pt>
                <c:pt idx="7">
                  <c:v>436</c:v>
                </c:pt>
                <c:pt idx="8">
                  <c:v>444</c:v>
                </c:pt>
                <c:pt idx="9">
                  <c:v>483</c:v>
                </c:pt>
                <c:pt idx="10">
                  <c:v>466</c:v>
                </c:pt>
              </c:numCache>
            </c:numRef>
          </c:val>
          <c:smooth val="0"/>
          <c:extLst>
            <c:ext xmlns:c16="http://schemas.microsoft.com/office/drawing/2014/chart" uri="{C3380CC4-5D6E-409C-BE32-E72D297353CC}">
              <c16:uniqueId val="{0000000E-9D67-4E55-8235-4451FAAE19D4}"/>
            </c:ext>
          </c:extLst>
        </c:ser>
        <c:ser>
          <c:idx val="1"/>
          <c:order val="1"/>
          <c:tx>
            <c:strRef>
              <c:f>Sheet1!$A$3</c:f>
              <c:strCache>
                <c:ptCount val="1"/>
                <c:pt idx="0">
                  <c:v>Fairview Elementary</c:v>
                </c:pt>
              </c:strCache>
            </c:strRef>
          </c:tx>
          <c:spPr>
            <a:ln w="39540">
              <a:solidFill>
                <a:srgbClr val="800080"/>
              </a:solidFill>
              <a:prstDash val="solid"/>
            </a:ln>
          </c:spPr>
          <c:marker>
            <c:symbol val="diamond"/>
            <c:size val="12"/>
            <c:spPr>
              <a:solidFill>
                <a:srgbClr val="800080"/>
              </a:solidFill>
              <a:ln>
                <a:solidFill>
                  <a:srgbClr val="800080"/>
                </a:solidFill>
                <a:prstDash val="solid"/>
              </a:ln>
            </c:spPr>
          </c:marker>
          <c:dLbls>
            <c:dLbl>
              <c:idx val="0"/>
              <c:layout>
                <c:manualLayout>
                  <c:x val="-3.0245419760646021E-2"/>
                  <c:y val="-4.548187314580894E-2"/>
                </c:manualLayout>
              </c:layout>
              <c:spPr>
                <a:noFill/>
                <a:ln w="26360">
                  <a:noFill/>
                </a:ln>
              </c:spPr>
              <c:txPr>
                <a:bodyPr/>
                <a:lstStyle/>
                <a:p>
                  <a:pPr>
                    <a:defRPr sz="140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D67-4E55-8235-4451FAAE19D4}"/>
                </c:ext>
              </c:extLst>
            </c:dLbl>
            <c:dLbl>
              <c:idx val="1"/>
              <c:layout>
                <c:manualLayout>
                  <c:x val="-2.5455580374468524E-2"/>
                  <c:y val="-3.690139629648783E-2"/>
                </c:manualLayout>
              </c:layout>
              <c:spPr>
                <a:noFill/>
                <a:ln w="26360">
                  <a:noFill/>
                </a:ln>
              </c:spPr>
              <c:txPr>
                <a:bodyPr/>
                <a:lstStyle/>
                <a:p>
                  <a:pPr>
                    <a:defRPr sz="140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D67-4E55-8235-4451FAAE19D4}"/>
                </c:ext>
              </c:extLst>
            </c:dLbl>
            <c:dLbl>
              <c:idx val="2"/>
              <c:layout>
                <c:manualLayout>
                  <c:x val="-2.9187616608165049E-2"/>
                  <c:y val="-3.3625361320388666E-2"/>
                </c:manualLayout>
              </c:layout>
              <c:spPr>
                <a:noFill/>
                <a:ln w="26360">
                  <a:noFill/>
                </a:ln>
              </c:spPr>
              <c:txPr>
                <a:bodyPr/>
                <a:lstStyle/>
                <a:p>
                  <a:pPr>
                    <a:defRPr sz="140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D67-4E55-8235-4451FAAE19D4}"/>
                </c:ext>
              </c:extLst>
            </c:dLbl>
            <c:dLbl>
              <c:idx val="3"/>
              <c:layout>
                <c:manualLayout>
                  <c:x val="-2.4826579043446512E-2"/>
                  <c:y val="-2.61898786826443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D67-4E55-8235-4451FAAE19D4}"/>
                </c:ext>
              </c:extLst>
            </c:dLbl>
            <c:dLbl>
              <c:idx val="4"/>
              <c:layout>
                <c:manualLayout>
                  <c:x val="-3.6509675063892036E-2"/>
                  <c:y val="-3.22336968401776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D67-4E55-8235-4451FAAE19D4}"/>
                </c:ext>
              </c:extLst>
            </c:dLbl>
            <c:dLbl>
              <c:idx val="5"/>
              <c:layout>
                <c:manualLayout>
                  <c:x val="-1.7524644030668127E-2"/>
                  <c:y val="-2.8204484735155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9D67-4E55-8235-4451FAAE19D4}"/>
                </c:ext>
              </c:extLst>
            </c:dLbl>
            <c:dLbl>
              <c:idx val="6"/>
              <c:layout>
                <c:manualLayout>
                  <c:x val="-2.3366192040890837E-2"/>
                  <c:y val="-3.36134453781512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D67-4E55-8235-4451FAAE19D4}"/>
                </c:ext>
              </c:extLst>
            </c:dLbl>
            <c:dLbl>
              <c:idx val="7"/>
              <c:layout>
                <c:manualLayout>
                  <c:x val="-1.1683096020445418E-2"/>
                  <c:y val="-2.7310924369747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D67-4E55-8235-4451FAAE19D4}"/>
                </c:ext>
              </c:extLst>
            </c:dLbl>
            <c:dLbl>
              <c:idx val="8"/>
              <c:layout>
                <c:manualLayout>
                  <c:x val="-2.6286966046002298E-2"/>
                  <c:y val="-3.99159663865546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9D67-4E55-8235-4451FAAE19D4}"/>
                </c:ext>
              </c:extLst>
            </c:dLbl>
            <c:dLbl>
              <c:idx val="9"/>
              <c:layout>
                <c:manualLayout>
                  <c:x val="-3.6509675063891828E-2"/>
                  <c:y val="-2.94117647058823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C7-4D30-9331-9A795818DB65}"/>
                </c:ext>
              </c:extLst>
            </c:dLbl>
            <c:spPr>
              <a:noFill/>
              <a:ln w="26360">
                <a:noFill/>
              </a:ln>
            </c:spPr>
            <c:txPr>
              <a:bodyPr wrap="square" lIns="38100" tIns="19050" rIns="38100" bIns="19050" anchor="ctr">
                <a:spAutoFit/>
              </a:bodyPr>
              <a:lstStyle/>
              <a:p>
                <a:pPr>
                  <a:defRPr sz="1401"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672</c:v>
                </c:pt>
                <c:pt idx="1">
                  <c:v>681</c:v>
                </c:pt>
                <c:pt idx="2">
                  <c:v>740</c:v>
                </c:pt>
                <c:pt idx="3">
                  <c:v>722</c:v>
                </c:pt>
                <c:pt idx="4">
                  <c:v>713</c:v>
                </c:pt>
                <c:pt idx="5">
                  <c:v>662</c:v>
                </c:pt>
                <c:pt idx="6">
                  <c:v>629</c:v>
                </c:pt>
                <c:pt idx="7">
                  <c:v>658</c:v>
                </c:pt>
                <c:pt idx="8">
                  <c:v>627</c:v>
                </c:pt>
                <c:pt idx="9">
                  <c:v>645</c:v>
                </c:pt>
                <c:pt idx="10">
                  <c:v>572</c:v>
                </c:pt>
              </c:numCache>
            </c:numRef>
          </c:val>
          <c:smooth val="0"/>
          <c:extLst>
            <c:ext xmlns:c16="http://schemas.microsoft.com/office/drawing/2014/chart" uri="{C3380CC4-5D6E-409C-BE32-E72D297353CC}">
              <c16:uniqueId val="{0000001D-9D67-4E55-8235-4451FAAE19D4}"/>
            </c:ext>
          </c:extLst>
        </c:ser>
        <c:ser>
          <c:idx val="2"/>
          <c:order val="2"/>
          <c:tx>
            <c:strRef>
              <c:f>Sheet1!$A$4</c:f>
              <c:strCache>
                <c:ptCount val="1"/>
                <c:pt idx="0">
                  <c:v>CC Bell Elementary</c:v>
                </c:pt>
              </c:strCache>
            </c:strRef>
          </c:tx>
          <c:spPr>
            <a:ln w="39540">
              <a:solidFill>
                <a:schemeClr val="accent6">
                  <a:lumMod val="75000"/>
                </a:schemeClr>
              </a:solidFill>
              <a:prstDash val="solid"/>
            </a:ln>
          </c:spPr>
          <c:marker>
            <c:symbol val="diamond"/>
            <c:size val="12"/>
            <c:spPr>
              <a:solidFill>
                <a:schemeClr val="accent6">
                  <a:lumMod val="75000"/>
                </a:schemeClr>
              </a:solidFill>
              <a:ln>
                <a:solidFill>
                  <a:schemeClr val="accent6">
                    <a:lumMod val="75000"/>
                  </a:schemeClr>
                </a:solidFill>
                <a:prstDash val="solid"/>
              </a:ln>
            </c:spPr>
          </c:marker>
          <c:dLbls>
            <c:dLbl>
              <c:idx val="0"/>
              <c:layout>
                <c:manualLayout>
                  <c:x val="-3.4955110348336808E-2"/>
                  <c:y val="3.3034308211473566E-2"/>
                </c:manualLayout>
              </c:layout>
              <c:spPr>
                <a:noFill/>
                <a:ln w="26360">
                  <a:noFill/>
                </a:ln>
              </c:spPr>
              <c:txPr>
                <a:bodyPr/>
                <a:lstStyle/>
                <a:p>
                  <a:pPr>
                    <a:defRPr sz="1401" b="1" i="0" u="none" strike="noStrike" baseline="0">
                      <a:solidFill>
                        <a:schemeClr val="accent6">
                          <a:lumMod val="75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DEF-44D8-B208-8203267125DD}"/>
                </c:ext>
              </c:extLst>
            </c:dLbl>
            <c:dLbl>
              <c:idx val="1"/>
              <c:layout>
                <c:manualLayout>
                  <c:x val="-3.4053580104239436E-2"/>
                  <c:y val="3.1497175903027183E-2"/>
                </c:manualLayout>
              </c:layout>
              <c:spPr>
                <a:noFill/>
                <a:ln w="26360">
                  <a:noFill/>
                </a:ln>
              </c:spPr>
              <c:txPr>
                <a:bodyPr/>
                <a:lstStyle/>
                <a:p>
                  <a:pPr>
                    <a:defRPr sz="1401" b="1" i="0" u="none" strike="noStrike" baseline="0">
                      <a:solidFill>
                        <a:schemeClr val="accent6">
                          <a:lumMod val="75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9D67-4E55-8235-4451FAAE19D4}"/>
                </c:ext>
              </c:extLst>
            </c:dLbl>
            <c:dLbl>
              <c:idx val="2"/>
              <c:layout>
                <c:manualLayout>
                  <c:x val="-3.4540912396903184E-2"/>
                  <c:y val="2.9825052879442971E-2"/>
                </c:manualLayout>
              </c:layout>
              <c:spPr>
                <a:noFill/>
                <a:ln w="26360">
                  <a:noFill/>
                </a:ln>
              </c:spPr>
              <c:txPr>
                <a:bodyPr/>
                <a:lstStyle/>
                <a:p>
                  <a:pPr>
                    <a:defRPr sz="1401" b="1" i="0" u="none" strike="noStrike" baseline="0">
                      <a:solidFill>
                        <a:schemeClr val="accent6">
                          <a:lumMod val="75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9D67-4E55-8235-4451FAAE19D4}"/>
                </c:ext>
              </c:extLst>
            </c:dLbl>
            <c:dLbl>
              <c:idx val="3"/>
              <c:layout>
                <c:manualLayout>
                  <c:x val="-2.628696604600219E-2"/>
                  <c:y val="3.88810957453847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9D67-4E55-8235-4451FAAE19D4}"/>
                </c:ext>
              </c:extLst>
            </c:dLbl>
            <c:dLbl>
              <c:idx val="4"/>
              <c:layout>
                <c:manualLayout>
                  <c:x val="-2.1905805038335051E-2"/>
                  <c:y val="3.22336968401776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9D67-4E55-8235-4451FAAE19D4}"/>
                </c:ext>
              </c:extLst>
            </c:dLbl>
            <c:dLbl>
              <c:idx val="5"/>
              <c:layout>
                <c:manualLayout>
                  <c:x val="-1.6064257028112448E-2"/>
                  <c:y val="3.0219090787666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9D67-4E55-8235-4451FAAE19D4}"/>
                </c:ext>
              </c:extLst>
            </c:dLbl>
            <c:dLbl>
              <c:idx val="6"/>
              <c:layout>
                <c:manualLayout>
                  <c:x val="-2.3366192040890837E-2"/>
                  <c:y val="2.94117647058823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9D67-4E55-8235-4451FAAE19D4}"/>
                </c:ext>
              </c:extLst>
            </c:dLbl>
            <c:dLbl>
              <c:idx val="7"/>
              <c:layout>
                <c:manualLayout>
                  <c:x val="-1.1683096020445418E-2"/>
                  <c:y val="3.7815126050420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9D67-4E55-8235-4451FAAE19D4}"/>
                </c:ext>
              </c:extLst>
            </c:dLbl>
            <c:dLbl>
              <c:idx val="8"/>
              <c:layout>
                <c:manualLayout>
                  <c:x val="-2.1905805038335266E-2"/>
                  <c:y val="3.36134453781512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9D67-4E55-8235-4451FAAE19D4}"/>
                </c:ext>
              </c:extLst>
            </c:dLbl>
            <c:dLbl>
              <c:idx val="9"/>
              <c:layout>
                <c:manualLayout>
                  <c:x val="-3.0668127053669114E-2"/>
                  <c:y val="4.6218487394957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C7-4D30-9331-9A795818DB65}"/>
                </c:ext>
              </c:extLst>
            </c:dLbl>
            <c:dLbl>
              <c:idx val="10"/>
              <c:layout>
                <c:manualLayout>
                  <c:x val="-1.1683096020445418E-2"/>
                  <c:y val="3.15126050420168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C7-4D30-9331-9A795818DB65}"/>
                </c:ext>
              </c:extLst>
            </c:dLbl>
            <c:spPr>
              <a:noFill/>
              <a:ln w="26360">
                <a:noFill/>
              </a:ln>
            </c:spPr>
            <c:txPr>
              <a:bodyPr wrap="square" lIns="38100" tIns="19050" rIns="38100" bIns="19050" anchor="ctr">
                <a:spAutoFit/>
              </a:bodyPr>
              <a:lstStyle/>
              <a:p>
                <a:pPr>
                  <a:defRPr sz="1401" b="1" i="0" u="none" strike="noStrike" baseline="0">
                    <a:solidFill>
                      <a:schemeClr val="accent6">
                        <a:lumMod val="75000"/>
                      </a:schemeClr>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287</c:v>
                </c:pt>
                <c:pt idx="1">
                  <c:v>275</c:v>
                </c:pt>
                <c:pt idx="2">
                  <c:v>296</c:v>
                </c:pt>
                <c:pt idx="3">
                  <c:v>301</c:v>
                </c:pt>
                <c:pt idx="4">
                  <c:v>267</c:v>
                </c:pt>
                <c:pt idx="5">
                  <c:v>239</c:v>
                </c:pt>
                <c:pt idx="6">
                  <c:v>211</c:v>
                </c:pt>
                <c:pt idx="7">
                  <c:v>220</c:v>
                </c:pt>
                <c:pt idx="8">
                  <c:v>203</c:v>
                </c:pt>
                <c:pt idx="9">
                  <c:v>225</c:v>
                </c:pt>
                <c:pt idx="10">
                  <c:v>219</c:v>
                </c:pt>
              </c:numCache>
            </c:numRef>
          </c:val>
          <c:smooth val="0"/>
          <c:extLst>
            <c:ext xmlns:c16="http://schemas.microsoft.com/office/drawing/2014/chart" uri="{C3380CC4-5D6E-409C-BE32-E72D297353CC}">
              <c16:uniqueId val="{0000002D-9D67-4E55-8235-4451FAAE19D4}"/>
            </c:ext>
          </c:extLst>
        </c:ser>
        <c:ser>
          <c:idx val="3"/>
          <c:order val="3"/>
          <c:tx>
            <c:strRef>
              <c:f>Sheet1!$A$5</c:f>
              <c:strCache>
                <c:ptCount val="1"/>
                <c:pt idx="0">
                  <c:v>AC Reynolds Middle</c:v>
                </c:pt>
              </c:strCache>
            </c:strRef>
          </c:tx>
          <c:spPr>
            <a:ln w="39540">
              <a:solidFill>
                <a:schemeClr val="accent3">
                  <a:lumMod val="50000"/>
                </a:schemeClr>
              </a:solidFill>
              <a:prstDash val="solid"/>
            </a:ln>
          </c:spPr>
          <c:marker>
            <c:symbol val="diamond"/>
            <c:size val="12"/>
            <c:spPr>
              <a:solidFill>
                <a:schemeClr val="accent3">
                  <a:lumMod val="50000"/>
                </a:schemeClr>
              </a:solidFill>
              <a:ln>
                <a:solidFill>
                  <a:schemeClr val="accent3">
                    <a:lumMod val="50000"/>
                  </a:schemeClr>
                </a:solidFill>
                <a:prstDash val="solid"/>
              </a:ln>
            </c:spPr>
          </c:marker>
          <c:dLbls>
            <c:dLbl>
              <c:idx val="0"/>
              <c:layout>
                <c:manualLayout>
                  <c:x val="-7.2121959563378885E-2"/>
                  <c:y val="1.2034495131791646E-2"/>
                </c:manualLayout>
              </c:layout>
              <c:spPr>
                <a:noFill/>
                <a:ln w="26360">
                  <a:noFill/>
                </a:ln>
              </c:spPr>
              <c:txPr>
                <a:bodyPr/>
                <a:lstStyle/>
                <a:p>
                  <a:pPr>
                    <a:defRPr sz="140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9D67-4E55-8235-4451FAAE19D4}"/>
                </c:ext>
              </c:extLst>
            </c:dLbl>
            <c:dLbl>
              <c:idx val="1"/>
              <c:layout>
                <c:manualLayout>
                  <c:x val="-7.041273181487577E-2"/>
                  <c:y val="-2.2073711374313583E-2"/>
                </c:manualLayout>
              </c:layout>
              <c:spPr>
                <a:noFill/>
                <a:ln w="26360">
                  <a:noFill/>
                </a:ln>
              </c:spPr>
              <c:txPr>
                <a:bodyPr/>
                <a:lstStyle/>
                <a:p>
                  <a:pPr>
                    <a:defRPr sz="140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9D67-4E55-8235-4451FAAE19D4}"/>
                </c:ext>
              </c:extLst>
            </c:dLbl>
            <c:dLbl>
              <c:idx val="2"/>
              <c:layout>
                <c:manualLayout>
                  <c:x val="1.1655498155830192E-3"/>
                  <c:y val="1.2876188022706989E-2"/>
                </c:manualLayout>
              </c:layout>
              <c:spPr>
                <a:noFill/>
                <a:ln w="26360">
                  <a:noFill/>
                </a:ln>
              </c:spPr>
              <c:txPr>
                <a:bodyPr/>
                <a:lstStyle/>
                <a:p>
                  <a:pPr>
                    <a:defRPr sz="140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9D67-4E55-8235-4451FAAE19D4}"/>
                </c:ext>
              </c:extLst>
            </c:dLbl>
            <c:dLbl>
              <c:idx val="3"/>
              <c:layout>
                <c:manualLayout>
                  <c:x val="-1.0222709017889848E-2"/>
                  <c:y val="2.01460605251109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9D67-4E55-8235-4451FAAE19D4}"/>
                </c:ext>
              </c:extLst>
            </c:dLbl>
            <c:dLbl>
              <c:idx val="4"/>
              <c:layout>
                <c:manualLayout>
                  <c:x val="-1.1683096020445632E-2"/>
                  <c:y val="-1.6116848420088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9D67-4E55-8235-4451FAAE19D4}"/>
                </c:ext>
              </c:extLst>
            </c:dLbl>
            <c:dLbl>
              <c:idx val="5"/>
              <c:layout>
                <c:manualLayout>
                  <c:x val="-8.7623220153340634E-3"/>
                  <c:y val="-3.22336968401776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9D67-4E55-8235-4451FAAE19D4}"/>
                </c:ext>
              </c:extLst>
            </c:dLbl>
            <c:dLbl>
              <c:idx val="6"/>
              <c:layout>
                <c:manualLayout>
                  <c:x val="-2.9207740051113546E-3"/>
                  <c:y val="-2.521008403361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9D67-4E55-8235-4451FAAE19D4}"/>
                </c:ext>
              </c:extLst>
            </c:dLbl>
            <c:dLbl>
              <c:idx val="7"/>
              <c:layout>
                <c:manualLayout>
                  <c:x val="-7.3019350127782792E-3"/>
                  <c:y val="-3.7815126050420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9D67-4E55-8235-4451FAAE19D4}"/>
                </c:ext>
              </c:extLst>
            </c:dLbl>
            <c:dLbl>
              <c:idx val="8"/>
              <c:layout>
                <c:manualLayout>
                  <c:x val="0"/>
                  <c:y val="-1.4705882352941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9D67-4E55-8235-4451FAAE19D4}"/>
                </c:ext>
              </c:extLst>
            </c:dLbl>
            <c:dLbl>
              <c:idx val="9"/>
              <c:layout>
                <c:manualLayout>
                  <c:x val="-4.3811610076670317E-3"/>
                  <c:y val="1.89075630252100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661-4336-AE5B-80127188441E}"/>
                </c:ext>
              </c:extLst>
            </c:dLbl>
            <c:dLbl>
              <c:idx val="10"/>
              <c:layout>
                <c:manualLayout>
                  <c:x val="-2.9207740051113546E-3"/>
                  <c:y val="-2.5210084033613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1C-469A-9800-477A95A51742}"/>
                </c:ext>
              </c:extLst>
            </c:dLbl>
            <c:spPr>
              <a:noFill/>
              <a:ln w="26360">
                <a:noFill/>
              </a:ln>
            </c:spPr>
            <c:txPr>
              <a:bodyPr wrap="square" lIns="38100" tIns="19050" rIns="38100" bIns="19050" anchor="ctr">
                <a:spAutoFit/>
              </a:bodyPr>
              <a:lstStyle/>
              <a:p>
                <a:pPr>
                  <a:defRPr sz="1401" b="1" i="0" u="none" strike="noStrike" baseline="0">
                    <a:solidFill>
                      <a:schemeClr val="accent3">
                        <a:lumMod val="50000"/>
                      </a:schemeClr>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528</c:v>
                </c:pt>
                <c:pt idx="1">
                  <c:v>508</c:v>
                </c:pt>
                <c:pt idx="2">
                  <c:v>519</c:v>
                </c:pt>
                <c:pt idx="3">
                  <c:v>523</c:v>
                </c:pt>
                <c:pt idx="4">
                  <c:v>567</c:v>
                </c:pt>
                <c:pt idx="5">
                  <c:v>552</c:v>
                </c:pt>
                <c:pt idx="6">
                  <c:v>524</c:v>
                </c:pt>
                <c:pt idx="7">
                  <c:v>480</c:v>
                </c:pt>
                <c:pt idx="8">
                  <c:v>489</c:v>
                </c:pt>
                <c:pt idx="9">
                  <c:v>489</c:v>
                </c:pt>
                <c:pt idx="10">
                  <c:v>479</c:v>
                </c:pt>
              </c:numCache>
            </c:numRef>
          </c:val>
          <c:smooth val="0"/>
          <c:extLst>
            <c:ext xmlns:c16="http://schemas.microsoft.com/office/drawing/2014/chart" uri="{C3380CC4-5D6E-409C-BE32-E72D297353CC}">
              <c16:uniqueId val="{0000003B-9D67-4E55-8235-4451FAAE19D4}"/>
            </c:ext>
          </c:extLst>
        </c:ser>
        <c:ser>
          <c:idx val="4"/>
          <c:order val="4"/>
          <c:tx>
            <c:strRef>
              <c:f>Sheet1!$A$6</c:f>
              <c:strCache>
                <c:ptCount val="1"/>
                <c:pt idx="0">
                  <c:v>Haw Creek Elementary</c:v>
                </c:pt>
              </c:strCache>
            </c:strRef>
          </c:tx>
          <c:spPr>
            <a:ln w="39540">
              <a:solidFill>
                <a:srgbClr val="0000FF"/>
              </a:solidFill>
              <a:prstDash val="solid"/>
            </a:ln>
          </c:spPr>
          <c:marker>
            <c:symbol val="diamond"/>
            <c:size val="12"/>
            <c:spPr>
              <a:solidFill>
                <a:srgbClr val="0000FF"/>
              </a:solidFill>
              <a:ln>
                <a:solidFill>
                  <a:srgbClr val="0000FF"/>
                </a:solidFill>
                <a:prstDash val="solid"/>
              </a:ln>
            </c:spPr>
          </c:marker>
          <c:dLbls>
            <c:dLbl>
              <c:idx val="0"/>
              <c:layout>
                <c:manualLayout>
                  <c:x val="-3.1222046381661261E-2"/>
                  <c:y val="2.4931740886951492E-2"/>
                </c:manualLayout>
              </c:layout>
              <c:spPr>
                <a:noFill/>
                <a:ln w="26360">
                  <a:noFill/>
                </a:ln>
              </c:spPr>
              <c:txPr>
                <a:bodyPr/>
                <a:lstStyle/>
                <a:p>
                  <a:pPr>
                    <a:defRPr sz="140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9D67-4E55-8235-4451FAAE19D4}"/>
                </c:ext>
              </c:extLst>
            </c:dLbl>
            <c:dLbl>
              <c:idx val="1"/>
              <c:layout>
                <c:manualLayout>
                  <c:x val="-4.1036098581872182E-2"/>
                  <c:y val="2.7688669919271547E-2"/>
                </c:manualLayout>
              </c:layout>
              <c:spPr>
                <a:noFill/>
                <a:ln w="26360">
                  <a:noFill/>
                </a:ln>
              </c:spPr>
              <c:txPr>
                <a:bodyPr/>
                <a:lstStyle/>
                <a:p>
                  <a:pPr>
                    <a:defRPr sz="140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9D67-4E55-8235-4451FAAE19D4}"/>
                </c:ext>
              </c:extLst>
            </c:dLbl>
            <c:dLbl>
              <c:idx val="2"/>
              <c:layout>
                <c:manualLayout>
                  <c:x val="-2.9835706462212563E-2"/>
                  <c:y val="2.0037776776021476E-2"/>
                </c:manualLayout>
              </c:layout>
              <c:spPr>
                <a:noFill/>
                <a:ln w="26360">
                  <a:noFill/>
                </a:ln>
              </c:spPr>
              <c:txPr>
                <a:bodyPr/>
                <a:lstStyle/>
                <a:p>
                  <a:pPr>
                    <a:defRPr sz="140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9D67-4E55-8235-4451FAAE19D4}"/>
                </c:ext>
              </c:extLst>
            </c:dLbl>
            <c:dLbl>
              <c:idx val="3"/>
              <c:layout>
                <c:manualLayout>
                  <c:x val="-7.3019350127784934E-3"/>
                  <c:y val="1.81314544725998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9D67-4E55-8235-4451FAAE19D4}"/>
                </c:ext>
              </c:extLst>
            </c:dLbl>
            <c:dLbl>
              <c:idx val="4"/>
              <c:layout>
                <c:manualLayout>
                  <c:x val="-5.8415480102228159E-3"/>
                  <c:y val="2.61898786826444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9D67-4E55-8235-4451FAAE19D4}"/>
                </c:ext>
              </c:extLst>
            </c:dLbl>
            <c:dLbl>
              <c:idx val="5"/>
              <c:layout>
                <c:manualLayout>
                  <c:x val="-1.3143483023001203E-2"/>
                  <c:y val="2.0146060525111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9D67-4E55-8235-4451FAAE19D4}"/>
                </c:ext>
              </c:extLst>
            </c:dLbl>
            <c:dLbl>
              <c:idx val="6"/>
              <c:layout>
                <c:manualLayout>
                  <c:x val="-1.1683096020445418E-2"/>
                  <c:y val="3.36134453781512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9D67-4E55-8235-4451FAAE19D4}"/>
                </c:ext>
              </c:extLst>
            </c:dLbl>
            <c:dLbl>
              <c:idx val="7"/>
              <c:layout>
                <c:manualLayout>
                  <c:x val="-2.9207740051113546E-3"/>
                  <c:y val="2.1008403361344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9D67-4E55-8235-4451FAAE19D4}"/>
                </c:ext>
              </c:extLst>
            </c:dLbl>
            <c:dLbl>
              <c:idx val="8"/>
              <c:layout>
                <c:manualLayout>
                  <c:x val="-2.4826579043446408E-2"/>
                  <c:y val="2.94117647058822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9D67-4E55-8235-4451FAAE19D4}"/>
                </c:ext>
              </c:extLst>
            </c:dLbl>
            <c:spPr>
              <a:noFill/>
              <a:ln w="26360">
                <a:noFill/>
              </a:ln>
            </c:spPr>
            <c:txPr>
              <a:bodyPr wrap="square" lIns="38100" tIns="19050" rIns="38100" bIns="19050" anchor="ctr">
                <a:spAutoFit/>
              </a:bodyPr>
              <a:lstStyle/>
              <a:p>
                <a:pPr>
                  <a:defRPr sz="1401"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390</c:v>
                </c:pt>
                <c:pt idx="1">
                  <c:v>382</c:v>
                </c:pt>
                <c:pt idx="2">
                  <c:v>401</c:v>
                </c:pt>
                <c:pt idx="3">
                  <c:v>390</c:v>
                </c:pt>
                <c:pt idx="4">
                  <c:v>396</c:v>
                </c:pt>
                <c:pt idx="5">
                  <c:v>365</c:v>
                </c:pt>
                <c:pt idx="6">
                  <c:v>355</c:v>
                </c:pt>
                <c:pt idx="7">
                  <c:v>378</c:v>
                </c:pt>
                <c:pt idx="8">
                  <c:v>384</c:v>
                </c:pt>
                <c:pt idx="9">
                  <c:v>382</c:v>
                </c:pt>
                <c:pt idx="10">
                  <c:v>333</c:v>
                </c:pt>
              </c:numCache>
            </c:numRef>
          </c:val>
          <c:smooth val="0"/>
          <c:extLst>
            <c:ext xmlns:c16="http://schemas.microsoft.com/office/drawing/2014/chart" uri="{C3380CC4-5D6E-409C-BE32-E72D297353CC}">
              <c16:uniqueId val="{0000004A-9D67-4E55-8235-4451FAAE19D4}"/>
            </c:ext>
          </c:extLst>
        </c:ser>
        <c:ser>
          <c:idx val="5"/>
          <c:order val="5"/>
          <c:tx>
            <c:strRef>
              <c:f>Sheet1!$A$7</c:f>
              <c:strCache>
                <c:ptCount val="1"/>
                <c:pt idx="0">
                  <c:v>Cane Creek Middle</c:v>
                </c:pt>
              </c:strCache>
            </c:strRef>
          </c:tx>
          <c:spPr>
            <a:ln w="39540">
              <a:solidFill>
                <a:srgbClr val="FFFF00"/>
              </a:solidFill>
              <a:prstDash val="solid"/>
            </a:ln>
          </c:spPr>
          <c:marker>
            <c:symbol val="diamond"/>
            <c:size val="12"/>
            <c:spPr>
              <a:solidFill>
                <a:srgbClr val="FFFF00"/>
              </a:solidFill>
              <a:ln>
                <a:solidFill>
                  <a:srgbClr val="FFFF00"/>
                </a:solidFill>
                <a:prstDash val="solid"/>
              </a:ln>
            </c:spPr>
          </c:marker>
          <c:dLbls>
            <c:dLbl>
              <c:idx val="0"/>
              <c:layout>
                <c:manualLayout>
                  <c:x val="-3.2038935987327981E-2"/>
                  <c:y val="2.1626082136916434E-2"/>
                </c:manualLayout>
              </c:layout>
              <c:spPr>
                <a:noFill/>
                <a:ln w="26360">
                  <a:noFill/>
                </a:ln>
              </c:spPr>
              <c:txPr>
                <a:bodyPr/>
                <a:lstStyle/>
                <a:p>
                  <a:pPr>
                    <a:defRPr sz="140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B-9D67-4E55-8235-4451FAAE19D4}"/>
                </c:ext>
              </c:extLst>
            </c:dLbl>
            <c:dLbl>
              <c:idx val="1"/>
              <c:layout>
                <c:manualLayout>
                  <c:x val="-1.8144561064587682E-2"/>
                  <c:y val="-2.5282207371137507E-2"/>
                </c:manualLayout>
              </c:layout>
              <c:spPr>
                <a:noFill/>
                <a:ln w="26360">
                  <a:noFill/>
                </a:ln>
              </c:spPr>
              <c:txPr>
                <a:bodyPr/>
                <a:lstStyle/>
                <a:p>
                  <a:pPr>
                    <a:defRPr sz="140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C-9D67-4E55-8235-4451FAAE19D4}"/>
                </c:ext>
              </c:extLst>
            </c:dLbl>
            <c:dLbl>
              <c:idx val="2"/>
              <c:layout>
                <c:manualLayout>
                  <c:x val="-2.5769391093364152E-2"/>
                  <c:y val="-3.0603784821015022E-2"/>
                </c:manualLayout>
              </c:layout>
              <c:spPr>
                <a:noFill/>
                <a:ln w="26360">
                  <a:noFill/>
                </a:ln>
              </c:spPr>
              <c:txPr>
                <a:bodyPr/>
                <a:lstStyle/>
                <a:p>
                  <a:pPr>
                    <a:defRPr sz="140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D-9D67-4E55-8235-4451FAAE19D4}"/>
                </c:ext>
              </c:extLst>
            </c:dLbl>
            <c:dLbl>
              <c:idx val="3"/>
              <c:layout>
                <c:manualLayout>
                  <c:x val="-3.2128514056225008E-2"/>
                  <c:y val="-2.8204484735155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E-9D67-4E55-8235-4451FAAE19D4}"/>
                </c:ext>
              </c:extLst>
            </c:dLbl>
            <c:dLbl>
              <c:idx val="4"/>
              <c:layout>
                <c:manualLayout>
                  <c:x val="-5.4034319094560058E-2"/>
                  <c:y val="-3.2233696840177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9D67-4E55-8235-4451FAAE19D4}"/>
                </c:ext>
              </c:extLst>
            </c:dLbl>
            <c:dLbl>
              <c:idx val="5"/>
              <c:layout>
                <c:manualLayout>
                  <c:x val="-2.9207740051114617E-3"/>
                  <c:y val="-1.2777575597168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9D67-4E55-8235-4451FAAE19D4}"/>
                </c:ext>
              </c:extLst>
            </c:dLbl>
            <c:dLbl>
              <c:idx val="6"/>
              <c:layout>
                <c:manualLayout>
                  <c:x val="-1.7524644030668234E-2"/>
                  <c:y val="-2.1008403361344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9D67-4E55-8235-4451FAAE19D4}"/>
                </c:ext>
              </c:extLst>
            </c:dLbl>
            <c:dLbl>
              <c:idx val="7"/>
              <c:layout>
                <c:manualLayout>
                  <c:x val="-1.0709380969725471E-16"/>
                  <c:y val="1.6806722689075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9D67-4E55-8235-4451FAAE19D4}"/>
                </c:ext>
              </c:extLst>
            </c:dLbl>
            <c:dLbl>
              <c:idx val="8"/>
              <c:layout>
                <c:manualLayout>
                  <c:x val="-2.628696604600219E-2"/>
                  <c:y val="-4.41176470588235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3-9D67-4E55-8235-4451FAAE19D4}"/>
                </c:ext>
              </c:extLst>
            </c:dLbl>
            <c:dLbl>
              <c:idx val="9"/>
              <c:layout>
                <c:manualLayout>
                  <c:x val="-5.8415480102228159E-3"/>
                  <c:y val="-3.5714285714285789E-2"/>
                </c:manualLayout>
              </c:layout>
              <c:showLegendKey val="0"/>
              <c:showVal val="1"/>
              <c:showCatName val="0"/>
              <c:showSerName val="0"/>
              <c:showPercent val="0"/>
              <c:showBubbleSize val="0"/>
              <c:extLst>
                <c:ext xmlns:c15="http://schemas.microsoft.com/office/drawing/2012/chart" uri="{CE6537A1-D6FC-4f65-9D91-7224C49458BB}">
                  <c15:layout>
                    <c:manualLayout>
                      <c:w val="4.2891566265060244E-2"/>
                      <c:h val="4.0157645735459539E-2"/>
                    </c:manualLayout>
                  </c15:layout>
                </c:ext>
                <c:ext xmlns:c16="http://schemas.microsoft.com/office/drawing/2014/chart" uri="{C3380CC4-5D6E-409C-BE32-E72D297353CC}">
                  <c16:uniqueId val="{00000054-9D67-4E55-8235-4451FAAE19D4}"/>
                </c:ext>
              </c:extLst>
            </c:dLbl>
            <c:dLbl>
              <c:idx val="10"/>
              <c:layout>
                <c:manualLayout>
                  <c:x val="-1.0709380969725471E-16"/>
                  <c:y val="1.26050420168067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36-4B9F-A480-D50E9704F48A}"/>
                </c:ext>
              </c:extLst>
            </c:dLbl>
            <c:spPr>
              <a:noFill/>
              <a:ln w="26360">
                <a:noFill/>
              </a:ln>
            </c:spPr>
            <c:txPr>
              <a:bodyPr wrap="square" lIns="38100" tIns="19050" rIns="38100" bIns="19050" anchor="ctr">
                <a:spAutoFit/>
              </a:bodyPr>
              <a:lstStyle/>
              <a:p>
                <a:pPr>
                  <a:defRPr sz="1401" b="1" i="0" u="none" strike="noStrike" baseline="0">
                    <a:solidFill>
                      <a:srgbClr val="FF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Sheet1!$H$7:$R$7</c:f>
              <c:numCache>
                <c:formatCode>General</c:formatCode>
                <c:ptCount val="11"/>
                <c:pt idx="0">
                  <c:v>617</c:v>
                </c:pt>
                <c:pt idx="1">
                  <c:v>578</c:v>
                </c:pt>
                <c:pt idx="2">
                  <c:v>556</c:v>
                </c:pt>
                <c:pt idx="3">
                  <c:v>572</c:v>
                </c:pt>
                <c:pt idx="4">
                  <c:v>546</c:v>
                </c:pt>
                <c:pt idx="5">
                  <c:v>489</c:v>
                </c:pt>
                <c:pt idx="6">
                  <c:v>457</c:v>
                </c:pt>
                <c:pt idx="7">
                  <c:v>452</c:v>
                </c:pt>
                <c:pt idx="8">
                  <c:v>470</c:v>
                </c:pt>
                <c:pt idx="9">
                  <c:v>497</c:v>
                </c:pt>
                <c:pt idx="10">
                  <c:v>477</c:v>
                </c:pt>
              </c:numCache>
            </c:numRef>
          </c:val>
          <c:smooth val="0"/>
          <c:extLst>
            <c:ext xmlns:c16="http://schemas.microsoft.com/office/drawing/2014/chart" uri="{C3380CC4-5D6E-409C-BE32-E72D297353CC}">
              <c16:uniqueId val="{00000059-9D67-4E55-8235-4451FAAE19D4}"/>
            </c:ext>
          </c:extLst>
        </c:ser>
        <c:ser>
          <c:idx val="6"/>
          <c:order val="6"/>
          <c:tx>
            <c:strRef>
              <c:f>Sheet1!$A$8</c:f>
              <c:strCache>
                <c:ptCount val="1"/>
                <c:pt idx="0">
                  <c:v>AC Reynolds High </c:v>
                </c:pt>
              </c:strCache>
            </c:strRef>
          </c:tx>
          <c:spPr>
            <a:ln w="39540">
              <a:solidFill>
                <a:schemeClr val="tx1"/>
              </a:solidFill>
              <a:prstDash val="solid"/>
            </a:ln>
          </c:spPr>
          <c:marker>
            <c:symbol val="diamond"/>
            <c:size val="12"/>
            <c:spPr>
              <a:solidFill>
                <a:schemeClr val="tx1"/>
              </a:solidFill>
              <a:ln>
                <a:solidFill>
                  <a:srgbClr val="008080"/>
                </a:solidFill>
                <a:prstDash val="solid"/>
              </a:ln>
            </c:spPr>
          </c:marker>
          <c:dLbls>
            <c:dLbl>
              <c:idx val="0"/>
              <c:layout>
                <c:manualLayout>
                  <c:x val="-3.9988960854153911E-2"/>
                  <c:y val="3.707620699490255E-2"/>
                </c:manualLayout>
              </c:layout>
              <c:spPr>
                <a:noFill/>
                <a:ln w="26360">
                  <a:noFill/>
                </a:ln>
              </c:spPr>
              <c:txPr>
                <a:bodyPr/>
                <a:lstStyle/>
                <a:p>
                  <a:pPr>
                    <a:defRPr sz="1401"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A-9D67-4E55-8235-4451FAAE19D4}"/>
                </c:ext>
              </c:extLst>
            </c:dLbl>
            <c:dLbl>
              <c:idx val="1"/>
              <c:layout>
                <c:manualLayout>
                  <c:x val="-4.4769255978818749E-2"/>
                  <c:y val="4.0477401354893951E-2"/>
                </c:manualLayout>
              </c:layout>
              <c:spPr>
                <a:noFill/>
                <a:ln w="26360">
                  <a:noFill/>
                </a:ln>
              </c:spPr>
              <c:txPr>
                <a:bodyPr/>
                <a:lstStyle/>
                <a:p>
                  <a:pPr>
                    <a:defRPr sz="1401"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B-9D67-4E55-8235-4451FAAE19D4}"/>
                </c:ext>
              </c:extLst>
            </c:dLbl>
            <c:dLbl>
              <c:idx val="2"/>
              <c:layout>
                <c:manualLayout>
                  <c:x val="-3.4687871025979471E-2"/>
                  <c:y val="2.8112637734808682E-2"/>
                </c:manualLayout>
              </c:layout>
              <c:spPr>
                <a:noFill/>
                <a:ln w="26360">
                  <a:noFill/>
                </a:ln>
              </c:spPr>
              <c:txPr>
                <a:bodyPr/>
                <a:lstStyle/>
                <a:p>
                  <a:pPr>
                    <a:defRPr sz="1401"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C-9D67-4E55-8235-4451FAAE19D4}"/>
                </c:ext>
              </c:extLst>
            </c:dLbl>
            <c:dLbl>
              <c:idx val="3"/>
              <c:layout>
                <c:manualLayout>
                  <c:x val="-3.5049288061336364E-2"/>
                  <c:y val="3.22336968401776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D-9D67-4E55-8235-4451FAAE19D4}"/>
                </c:ext>
              </c:extLst>
            </c:dLbl>
            <c:dLbl>
              <c:idx val="4"/>
              <c:layout>
                <c:manualLayout>
                  <c:x val="-4.8192771084337352E-2"/>
                  <c:y val="4.48387150135644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E-9D67-4E55-8235-4451FAAE19D4}"/>
                </c:ext>
              </c:extLst>
            </c:dLbl>
            <c:dLbl>
              <c:idx val="5"/>
              <c:layout>
                <c:manualLayout>
                  <c:x val="-2.1905805038335373E-2"/>
                  <c:y val="3.82775149977109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F-9D67-4E55-8235-4451FAAE19D4}"/>
                </c:ext>
              </c:extLst>
            </c:dLbl>
            <c:dLbl>
              <c:idx val="6"/>
              <c:layout>
                <c:manualLayout>
                  <c:x val="-2.628696604600219E-2"/>
                  <c:y val="4.6218487394957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0-9D67-4E55-8235-4451FAAE19D4}"/>
                </c:ext>
              </c:extLst>
            </c:dLbl>
            <c:dLbl>
              <c:idx val="7"/>
              <c:layout>
                <c:manualLayout>
                  <c:x val="-3.9430449069003393E-2"/>
                  <c:y val="2.94117647058823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1-9D67-4E55-8235-4451FAAE19D4}"/>
                </c:ext>
              </c:extLst>
            </c:dLbl>
            <c:dLbl>
              <c:idx val="8"/>
              <c:layout>
                <c:manualLayout>
                  <c:x val="-4.089083607155896E-2"/>
                  <c:y val="3.78151260504201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2-9D67-4E55-8235-4451FAAE19D4}"/>
                </c:ext>
              </c:extLst>
            </c:dLbl>
            <c:dLbl>
              <c:idx val="9"/>
              <c:layout>
                <c:manualLayout>
                  <c:x val="-1.4603870025556879E-2"/>
                  <c:y val="4.20168067226890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3-9D67-4E55-8235-4451FAAE19D4}"/>
                </c:ext>
              </c:extLst>
            </c:dLbl>
            <c:dLbl>
              <c:idx val="10"/>
              <c:layout>
                <c:manualLayout>
                  <c:x val="-1.1683096020445418E-2"/>
                  <c:y val="3.7815126050420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48-4669-8A03-8C53E23F7A1B}"/>
                </c:ext>
              </c:extLst>
            </c:dLbl>
            <c:spPr>
              <a:noFill/>
              <a:ln w="26360">
                <a:noFill/>
              </a:ln>
            </c:spPr>
            <c:txPr>
              <a:bodyPr wrap="square" lIns="38100" tIns="19050" rIns="38100" bIns="19050" anchor="ctr">
                <a:spAutoFit/>
              </a:bodyPr>
              <a:lstStyle/>
              <a:p>
                <a:pPr>
                  <a:defRPr sz="1401"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Sheet1!$H$8:$R$8</c:f>
              <c:numCache>
                <c:formatCode>General</c:formatCode>
                <c:ptCount val="11"/>
                <c:pt idx="0">
                  <c:v>1309</c:v>
                </c:pt>
                <c:pt idx="1">
                  <c:v>1299</c:v>
                </c:pt>
                <c:pt idx="2">
                  <c:v>1208</c:v>
                </c:pt>
                <c:pt idx="3">
                  <c:v>1219</c:v>
                </c:pt>
                <c:pt idx="4">
                  <c:v>1205</c:v>
                </c:pt>
                <c:pt idx="5">
                  <c:v>1127</c:v>
                </c:pt>
                <c:pt idx="6">
                  <c:v>1130</c:v>
                </c:pt>
                <c:pt idx="7">
                  <c:v>1119</c:v>
                </c:pt>
                <c:pt idx="8">
                  <c:v>1149</c:v>
                </c:pt>
                <c:pt idx="9">
                  <c:v>1145</c:v>
                </c:pt>
                <c:pt idx="10">
                  <c:v>1141</c:v>
                </c:pt>
              </c:numCache>
            </c:numRef>
          </c:val>
          <c:smooth val="0"/>
          <c:extLst>
            <c:ext xmlns:c16="http://schemas.microsoft.com/office/drawing/2014/chart" uri="{C3380CC4-5D6E-409C-BE32-E72D297353CC}">
              <c16:uniqueId val="{00000069-9D67-4E55-8235-4451FAAE19D4}"/>
            </c:ext>
          </c:extLst>
        </c:ser>
        <c:dLbls>
          <c:showLegendKey val="0"/>
          <c:showVal val="0"/>
          <c:showCatName val="0"/>
          <c:showSerName val="0"/>
          <c:showPercent val="0"/>
          <c:showBubbleSize val="0"/>
        </c:dLbls>
        <c:marker val="1"/>
        <c:smooth val="0"/>
        <c:axId val="1053886416"/>
        <c:axId val="1053891856"/>
      </c:lineChart>
      <c:catAx>
        <c:axId val="1053886416"/>
        <c:scaling>
          <c:orientation val="minMax"/>
        </c:scaling>
        <c:delete val="0"/>
        <c:axPos val="b"/>
        <c:numFmt formatCode="General" sourceLinked="1"/>
        <c:majorTickMark val="out"/>
        <c:minorTickMark val="none"/>
        <c:tickLblPos val="nextTo"/>
        <c:spPr>
          <a:ln w="3295">
            <a:solidFill>
              <a:schemeClr val="tx1"/>
            </a:solidFill>
            <a:prstDash val="solid"/>
          </a:ln>
        </c:spPr>
        <c:txPr>
          <a:bodyPr rot="0" vert="horz"/>
          <a:lstStyle/>
          <a:p>
            <a:pPr>
              <a:defRPr sz="1245" b="1" i="0" u="none" strike="noStrike" baseline="0">
                <a:solidFill>
                  <a:schemeClr val="tx1"/>
                </a:solidFill>
                <a:latin typeface="Arial"/>
                <a:ea typeface="Arial"/>
                <a:cs typeface="Arial"/>
              </a:defRPr>
            </a:pPr>
            <a:endParaRPr lang="en-US"/>
          </a:p>
        </c:txPr>
        <c:crossAx val="1053891856"/>
        <c:crosses val="autoZero"/>
        <c:auto val="1"/>
        <c:lblAlgn val="ctr"/>
        <c:lblOffset val="100"/>
        <c:tickLblSkip val="1"/>
        <c:tickMarkSkip val="1"/>
        <c:noMultiLvlLbl val="0"/>
      </c:catAx>
      <c:valAx>
        <c:axId val="1053891856"/>
        <c:scaling>
          <c:orientation val="minMax"/>
        </c:scaling>
        <c:delete val="0"/>
        <c:axPos val="l"/>
        <c:majorGridlines>
          <c:spPr>
            <a:ln w="3295">
              <a:solidFill>
                <a:schemeClr val="tx1"/>
              </a:solidFill>
              <a:prstDash val="solid"/>
            </a:ln>
          </c:spPr>
        </c:majorGridlines>
        <c:numFmt formatCode="General" sourceLinked="1"/>
        <c:majorTickMark val="out"/>
        <c:minorTickMark val="none"/>
        <c:tickLblPos val="nextTo"/>
        <c:spPr>
          <a:ln w="3295">
            <a:solidFill>
              <a:schemeClr val="tx1"/>
            </a:solidFill>
            <a:prstDash val="solid"/>
          </a:ln>
        </c:spPr>
        <c:txPr>
          <a:bodyPr rot="0" vert="horz"/>
          <a:lstStyle/>
          <a:p>
            <a:pPr>
              <a:defRPr sz="1790" b="1" i="0" u="none" strike="noStrike" baseline="0">
                <a:solidFill>
                  <a:schemeClr val="tx1"/>
                </a:solidFill>
                <a:latin typeface="Swis721 BT"/>
                <a:ea typeface="Swis721 BT"/>
                <a:cs typeface="Swis721 BT"/>
              </a:defRPr>
            </a:pPr>
            <a:endParaRPr lang="en-US"/>
          </a:p>
        </c:txPr>
        <c:crossAx val="1053886416"/>
        <c:crosses val="autoZero"/>
        <c:crossBetween val="between"/>
      </c:valAx>
      <c:spPr>
        <a:solidFill>
          <a:srgbClr val="C0C0C0"/>
        </a:solidFill>
        <a:ln w="13180">
          <a:solidFill>
            <a:schemeClr val="tx1"/>
          </a:solidFill>
          <a:prstDash val="solid"/>
        </a:ln>
      </c:spPr>
    </c:plotArea>
    <c:legend>
      <c:legendPos val="b"/>
      <c:layout>
        <c:manualLayout>
          <c:xMode val="edge"/>
          <c:yMode val="edge"/>
          <c:x val="1.7524644030668127E-2"/>
          <c:y val="0.91949507309847367"/>
          <c:w val="0.74170319071561841"/>
          <c:h val="6.3715168333819266E-2"/>
        </c:manualLayout>
      </c:layout>
      <c:overlay val="0"/>
      <c:spPr>
        <a:noFill/>
        <a:ln w="3295">
          <a:solidFill>
            <a:schemeClr val="tx1"/>
          </a:solidFill>
          <a:prstDash val="solid"/>
        </a:ln>
      </c:spPr>
      <c:txPr>
        <a:bodyPr/>
        <a:lstStyle/>
        <a:p>
          <a:pPr>
            <a:defRPr sz="955"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1920" b="1" i="0" u="none" strike="noStrike" baseline="0">
          <a:solidFill>
            <a:schemeClr val="tx1"/>
          </a:solidFill>
          <a:latin typeface="Arial"/>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5111169614436"/>
          <c:y val="4.8939592952500548E-2"/>
          <c:w val="0.86838868388683887"/>
          <c:h val="0.76998368678629692"/>
        </c:manualLayout>
      </c:layout>
      <c:lineChart>
        <c:grouping val="standard"/>
        <c:varyColors val="0"/>
        <c:ser>
          <c:idx val="0"/>
          <c:order val="0"/>
          <c:tx>
            <c:strRef>
              <c:f>Sheet1!$A$2</c:f>
              <c:strCache>
                <c:ptCount val="1"/>
                <c:pt idx="0">
                  <c:v>Woodfin Elementary</c:v>
                </c:pt>
              </c:strCache>
            </c:strRef>
          </c:tx>
          <c:spPr>
            <a:ln w="41107">
              <a:solidFill>
                <a:srgbClr val="FF0000"/>
              </a:solidFill>
              <a:prstDash val="solid"/>
            </a:ln>
          </c:spPr>
          <c:marker>
            <c:symbol val="diamond"/>
            <c:size val="12"/>
            <c:spPr>
              <a:solidFill>
                <a:srgbClr val="FF0000"/>
              </a:solidFill>
              <a:ln>
                <a:solidFill>
                  <a:srgbClr val="FF0000"/>
                </a:solidFill>
                <a:prstDash val="solid"/>
              </a:ln>
            </c:spPr>
          </c:marker>
          <c:dLbls>
            <c:dLbl>
              <c:idx val="0"/>
              <c:layout>
                <c:manualLayout>
                  <c:x val="-3.7718975557512802E-2"/>
                  <c:y val="2.9156158184501346E-2"/>
                </c:manualLayout>
              </c:layout>
              <c:spPr>
                <a:noFill/>
                <a:ln w="27404">
                  <a:noFill/>
                </a:ln>
              </c:spPr>
              <c:txPr>
                <a:bodyPr/>
                <a:lstStyle/>
                <a:p>
                  <a:pPr>
                    <a:defRPr sz="1510"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4F-4667-838C-31066947C9C8}"/>
                </c:ext>
              </c:extLst>
            </c:dLbl>
            <c:dLbl>
              <c:idx val="1"/>
              <c:layout>
                <c:manualLayout>
                  <c:x val="-3.6712603208888805E-2"/>
                  <c:y val="2.9631565460030984E-2"/>
                </c:manualLayout>
              </c:layout>
              <c:spPr>
                <a:noFill/>
                <a:ln w="27404">
                  <a:noFill/>
                </a:ln>
              </c:spPr>
              <c:txPr>
                <a:bodyPr/>
                <a:lstStyle/>
                <a:p>
                  <a:pPr>
                    <a:defRPr sz="1510"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4F-4667-838C-31066947C9C8}"/>
                </c:ext>
              </c:extLst>
            </c:dLbl>
            <c:dLbl>
              <c:idx val="2"/>
              <c:layout>
                <c:manualLayout>
                  <c:x val="-3.1304373834011967E-2"/>
                  <c:y val="2.9612934475175212E-2"/>
                </c:manualLayout>
              </c:layout>
              <c:spPr>
                <a:noFill/>
                <a:ln w="27404">
                  <a:noFill/>
                </a:ln>
              </c:spPr>
              <c:txPr>
                <a:bodyPr/>
                <a:lstStyle/>
                <a:p>
                  <a:pPr>
                    <a:defRPr sz="1510"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4F-4667-838C-31066947C9C8}"/>
                </c:ext>
              </c:extLst>
            </c:dLbl>
            <c:dLbl>
              <c:idx val="3"/>
              <c:layout>
                <c:manualLayout>
                  <c:x val="-2.4316109422492512E-2"/>
                  <c:y val="4.0312418065803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4F-4667-838C-31066947C9C8}"/>
                </c:ext>
              </c:extLst>
            </c:dLbl>
            <c:dLbl>
              <c:idx val="4"/>
              <c:layout>
                <c:manualLayout>
                  <c:x val="-2.4316109422492512E-2"/>
                  <c:y val="3.22499344526429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4F-4667-838C-31066947C9C8}"/>
                </c:ext>
              </c:extLst>
            </c:dLbl>
            <c:dLbl>
              <c:idx val="5"/>
              <c:layout>
                <c:manualLayout>
                  <c:x val="-2.2796352583586626E-2"/>
                  <c:y val="3.4265555355933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4F-4667-838C-31066947C9C8}"/>
                </c:ext>
              </c:extLst>
            </c:dLbl>
            <c:dLbl>
              <c:idx val="6"/>
              <c:layout>
                <c:manualLayout>
                  <c:x val="-3.0395136778115391E-2"/>
                  <c:y val="3.47916013896092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B4F-4667-838C-31066947C9C8}"/>
                </c:ext>
              </c:extLst>
            </c:dLbl>
            <c:dLbl>
              <c:idx val="7"/>
              <c:layout>
                <c:manualLayout>
                  <c:x val="-2.5835866261398287E-2"/>
                  <c:y val="3.4791601389609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B4F-4667-838C-31066947C9C8}"/>
                </c:ext>
              </c:extLst>
            </c:dLbl>
            <c:dLbl>
              <c:idx val="8"/>
              <c:layout>
                <c:manualLayout>
                  <c:x val="-1.8237082066869411E-2"/>
                  <c:y val="3.6966076476460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B4F-4667-838C-31066947C9C8}"/>
                </c:ext>
              </c:extLst>
            </c:dLbl>
            <c:dLbl>
              <c:idx val="9"/>
              <c:layout>
                <c:manualLayout>
                  <c:x val="-1.82370820668693E-2"/>
                  <c:y val="3.4791601389609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7C5-4FAD-A3DD-564003F49D91}"/>
                </c:ext>
              </c:extLst>
            </c:dLbl>
            <c:dLbl>
              <c:idx val="10"/>
              <c:layout>
                <c:manualLayout>
                  <c:x val="-2.4316109422492512E-2"/>
                  <c:y val="3.26171263027588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8CA-4F47-B3E3-59D442FA9012}"/>
                </c:ext>
              </c:extLst>
            </c:dLbl>
            <c:spPr>
              <a:noFill/>
              <a:ln w="27404">
                <a:noFill/>
              </a:ln>
            </c:spPr>
            <c:txPr>
              <a:bodyPr wrap="square" lIns="38100" tIns="19050" rIns="38100" bIns="19050" anchor="ctr">
                <a:spAutoFit/>
              </a:bodyPr>
              <a:lstStyle/>
              <a:p>
                <a:pPr>
                  <a:defRPr sz="1510"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157</c:v>
                </c:pt>
                <c:pt idx="1">
                  <c:v>141</c:v>
                </c:pt>
                <c:pt idx="2">
                  <c:v>138</c:v>
                </c:pt>
                <c:pt idx="3">
                  <c:v>133</c:v>
                </c:pt>
                <c:pt idx="4">
                  <c:v>129</c:v>
                </c:pt>
                <c:pt idx="5">
                  <c:v>123</c:v>
                </c:pt>
                <c:pt idx="6">
                  <c:v>125</c:v>
                </c:pt>
                <c:pt idx="7">
                  <c:v>133</c:v>
                </c:pt>
                <c:pt idx="8">
                  <c:v>118</c:v>
                </c:pt>
                <c:pt idx="9">
                  <c:v>111</c:v>
                </c:pt>
                <c:pt idx="10">
                  <c:v>100</c:v>
                </c:pt>
              </c:numCache>
            </c:numRef>
          </c:val>
          <c:smooth val="0"/>
          <c:extLst>
            <c:ext xmlns:c16="http://schemas.microsoft.com/office/drawing/2014/chart" uri="{C3380CC4-5D6E-409C-BE32-E72D297353CC}">
              <c16:uniqueId val="{0000000F-1B4F-4667-838C-31066947C9C8}"/>
            </c:ext>
          </c:extLst>
        </c:ser>
        <c:ser>
          <c:idx val="1"/>
          <c:order val="1"/>
          <c:tx>
            <c:strRef>
              <c:f>Sheet1!$A$3</c:f>
              <c:strCache>
                <c:ptCount val="1"/>
                <c:pt idx="0">
                  <c:v>West Buncombe Elementary</c:v>
                </c:pt>
              </c:strCache>
            </c:strRef>
          </c:tx>
          <c:spPr>
            <a:ln w="41107">
              <a:solidFill>
                <a:srgbClr val="800080"/>
              </a:solidFill>
              <a:prstDash val="solid"/>
            </a:ln>
          </c:spPr>
          <c:marker>
            <c:symbol val="diamond"/>
            <c:size val="12"/>
            <c:spPr>
              <a:solidFill>
                <a:srgbClr val="800080"/>
              </a:solidFill>
              <a:ln>
                <a:solidFill>
                  <a:srgbClr val="800080"/>
                </a:solidFill>
                <a:prstDash val="solid"/>
              </a:ln>
            </c:spPr>
          </c:marker>
          <c:dLbls>
            <c:dLbl>
              <c:idx val="0"/>
              <c:layout>
                <c:manualLayout>
                  <c:x val="-1.5862910753177129E-2"/>
                  <c:y val="-2.939822765025581E-2"/>
                </c:manualLayout>
              </c:layout>
              <c:spPr>
                <a:noFill/>
                <a:ln w="27404">
                  <a:noFill/>
                </a:ln>
              </c:spPr>
              <c:txPr>
                <a:bodyPr/>
                <a:lstStyle/>
                <a:p>
                  <a:pPr>
                    <a:defRPr sz="1510"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B4F-4667-838C-31066947C9C8}"/>
                </c:ext>
              </c:extLst>
            </c:dLbl>
            <c:dLbl>
              <c:idx val="1"/>
              <c:layout>
                <c:manualLayout>
                  <c:x val="-1.8481080822344016E-2"/>
                  <c:y val="-1.4257423039784865E-2"/>
                </c:manualLayout>
              </c:layout>
              <c:spPr>
                <a:noFill/>
                <a:ln w="27404">
                  <a:noFill/>
                </a:ln>
              </c:spPr>
              <c:txPr>
                <a:bodyPr/>
                <a:lstStyle/>
                <a:p>
                  <a:pPr>
                    <a:defRPr sz="1510"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B4F-4667-838C-31066947C9C8}"/>
                </c:ext>
              </c:extLst>
            </c:dLbl>
            <c:dLbl>
              <c:idx val="2"/>
              <c:layout>
                <c:manualLayout>
                  <c:x val="-1.0175430198884713E-2"/>
                  <c:y val="-2.6244336422682368E-2"/>
                </c:manualLayout>
              </c:layout>
              <c:spPr>
                <a:noFill/>
                <a:ln w="27404">
                  <a:noFill/>
                </a:ln>
              </c:spPr>
              <c:txPr>
                <a:bodyPr/>
                <a:lstStyle/>
                <a:p>
                  <a:pPr>
                    <a:defRPr sz="1510"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B4F-4667-838C-31066947C9C8}"/>
                </c:ext>
              </c:extLst>
            </c:dLbl>
            <c:dLbl>
              <c:idx val="3"/>
              <c:layout>
                <c:manualLayout>
                  <c:x val="-2.7355623100303952E-2"/>
                  <c:y val="2.01562090329019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B4F-4667-838C-31066947C9C8}"/>
                </c:ext>
              </c:extLst>
            </c:dLbl>
            <c:dLbl>
              <c:idx val="4"/>
              <c:layout>
                <c:manualLayout>
                  <c:x val="-3.3434650455927049E-2"/>
                  <c:y val="3.0234313549352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B4F-4667-838C-31066947C9C8}"/>
                </c:ext>
              </c:extLst>
            </c:dLbl>
            <c:dLbl>
              <c:idx val="5"/>
              <c:layout>
                <c:manualLayout>
                  <c:x val="-1.5197568389057751E-2"/>
                  <c:y val="2.41874508394822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B4F-4667-838C-31066947C9C8}"/>
                </c:ext>
              </c:extLst>
            </c:dLbl>
            <c:dLbl>
              <c:idx val="6"/>
              <c:layout>
                <c:manualLayout>
                  <c:x val="-1.0638297872340536E-2"/>
                  <c:y val="3.0442651215908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B4F-4667-838C-31066947C9C8}"/>
                </c:ext>
              </c:extLst>
            </c:dLbl>
            <c:dLbl>
              <c:idx val="7"/>
              <c:layout>
                <c:manualLayout>
                  <c:x val="-3.0395136778116616E-3"/>
                  <c:y val="-3.6966076476460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B4F-4667-838C-31066947C9C8}"/>
                </c:ext>
              </c:extLst>
            </c:dLbl>
            <c:dLbl>
              <c:idx val="8"/>
              <c:layout>
                <c:manualLayout>
                  <c:x val="-1.2158054711246201E-2"/>
                  <c:y val="-4.34895017370117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B4F-4667-838C-31066947C9C8}"/>
                </c:ext>
              </c:extLst>
            </c:dLbl>
            <c:dLbl>
              <c:idx val="9"/>
              <c:layout>
                <c:manualLayout>
                  <c:x val="-1.9756838905775186E-2"/>
                  <c:y val="-4.34895017370118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B4F-4667-838C-31066947C9C8}"/>
                </c:ext>
              </c:extLst>
            </c:dLbl>
            <c:dLbl>
              <c:idx val="10"/>
              <c:layout>
                <c:manualLayout>
                  <c:x val="-6.0790273556232122E-3"/>
                  <c:y val="-2.60937010422071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02-4E9A-88EA-8DC8DC62EB05}"/>
                </c:ext>
              </c:extLst>
            </c:dLbl>
            <c:spPr>
              <a:noFill/>
              <a:ln w="27404">
                <a:noFill/>
              </a:ln>
            </c:spPr>
            <c:txPr>
              <a:bodyPr wrap="square" lIns="38100" tIns="19050" rIns="38100" bIns="19050" anchor="ctr">
                <a:spAutoFit/>
              </a:bodyPr>
              <a:lstStyle/>
              <a:p>
                <a:pPr>
                  <a:defRPr sz="1510"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628</c:v>
                </c:pt>
                <c:pt idx="1">
                  <c:v>561</c:v>
                </c:pt>
                <c:pt idx="2">
                  <c:v>548</c:v>
                </c:pt>
                <c:pt idx="3">
                  <c:v>570</c:v>
                </c:pt>
                <c:pt idx="4">
                  <c:v>584</c:v>
                </c:pt>
                <c:pt idx="5">
                  <c:v>548</c:v>
                </c:pt>
                <c:pt idx="6">
                  <c:v>551</c:v>
                </c:pt>
                <c:pt idx="7">
                  <c:v>590</c:v>
                </c:pt>
                <c:pt idx="8">
                  <c:v>578</c:v>
                </c:pt>
                <c:pt idx="9">
                  <c:v>577</c:v>
                </c:pt>
                <c:pt idx="10">
                  <c:v>570</c:v>
                </c:pt>
              </c:numCache>
            </c:numRef>
          </c:val>
          <c:smooth val="0"/>
          <c:extLst>
            <c:ext xmlns:c16="http://schemas.microsoft.com/office/drawing/2014/chart" uri="{C3380CC4-5D6E-409C-BE32-E72D297353CC}">
              <c16:uniqueId val="{0000001F-1B4F-4667-838C-31066947C9C8}"/>
            </c:ext>
          </c:extLst>
        </c:ser>
        <c:ser>
          <c:idx val="2"/>
          <c:order val="2"/>
          <c:tx>
            <c:strRef>
              <c:f>Sheet1!$A$4</c:f>
              <c:strCache>
                <c:ptCount val="1"/>
                <c:pt idx="0">
                  <c:v>Leicester Elementary</c:v>
                </c:pt>
              </c:strCache>
            </c:strRef>
          </c:tx>
          <c:spPr>
            <a:ln w="41107">
              <a:solidFill>
                <a:srgbClr val="00FF00"/>
              </a:solidFill>
              <a:prstDash val="solid"/>
            </a:ln>
          </c:spPr>
          <c:marker>
            <c:symbol val="diamond"/>
            <c:size val="12"/>
            <c:spPr>
              <a:solidFill>
                <a:srgbClr val="00FF00"/>
              </a:solidFill>
              <a:ln>
                <a:solidFill>
                  <a:srgbClr val="00FF00"/>
                </a:solidFill>
                <a:prstDash val="solid"/>
              </a:ln>
            </c:spPr>
          </c:marker>
          <c:dLbls>
            <c:dLbl>
              <c:idx val="0"/>
              <c:layout>
                <c:manualLayout>
                  <c:x val="-3.5258950957266832E-2"/>
                  <c:y val="-3.1734031711433741E-2"/>
                </c:manualLayout>
              </c:layout>
              <c:spPr>
                <a:noFill/>
                <a:ln w="27404">
                  <a:noFill/>
                </a:ln>
              </c:spPr>
              <c:txPr>
                <a:bodyPr/>
                <a:lstStyle/>
                <a:p>
                  <a:pPr>
                    <a:defRPr sz="1510"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B4F-4667-838C-31066947C9C8}"/>
                </c:ext>
              </c:extLst>
            </c:dLbl>
            <c:dLbl>
              <c:idx val="1"/>
              <c:layout>
                <c:manualLayout>
                  <c:x val="-3.794261550901179E-2"/>
                  <c:y val="-3.2358645576117007E-2"/>
                </c:manualLayout>
              </c:layout>
              <c:spPr>
                <a:noFill/>
                <a:ln w="27404">
                  <a:noFill/>
                </a:ln>
              </c:spPr>
              <c:txPr>
                <a:bodyPr/>
                <a:lstStyle/>
                <a:p>
                  <a:pPr>
                    <a:defRPr sz="1510"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B4F-4667-838C-31066947C9C8}"/>
                </c:ext>
              </c:extLst>
            </c:dLbl>
            <c:dLbl>
              <c:idx val="2"/>
              <c:layout>
                <c:manualLayout>
                  <c:x val="-3.1594069358351483E-2"/>
                  <c:y val="-2.6699041453227681E-2"/>
                </c:manualLayout>
              </c:layout>
              <c:spPr>
                <a:noFill/>
                <a:ln w="27404">
                  <a:noFill/>
                </a:ln>
              </c:spPr>
              <c:txPr>
                <a:bodyPr/>
                <a:lstStyle/>
                <a:p>
                  <a:pPr>
                    <a:defRPr sz="1510"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B4F-4667-838C-31066947C9C8}"/>
                </c:ext>
              </c:extLst>
            </c:dLbl>
            <c:dLbl>
              <c:idx val="3"/>
              <c:layout>
                <c:manualLayout>
                  <c:x val="-1.5197568389056636E-3"/>
                  <c:y val="-1.81405881296117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1B4F-4667-838C-31066947C9C8}"/>
                </c:ext>
              </c:extLst>
            </c:dLbl>
            <c:dLbl>
              <c:idx val="4"/>
              <c:layout>
                <c:manualLayout>
                  <c:x val="-1.6717325227963414E-2"/>
                  <c:y val="-2.21718299361921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1B4F-4667-838C-31066947C9C8}"/>
                </c:ext>
              </c:extLst>
            </c:dLbl>
            <c:dLbl>
              <c:idx val="5"/>
              <c:layout>
                <c:manualLayout>
                  <c:x val="-1.3677811550151976E-2"/>
                  <c:y val="-3.02343135493528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1B4F-4667-838C-31066947C9C8}"/>
                </c:ext>
              </c:extLst>
            </c:dLbl>
            <c:dLbl>
              <c:idx val="6"/>
              <c:layout>
                <c:manualLayout>
                  <c:x val="-2.4316109422492401E-2"/>
                  <c:y val="-3.26171263027588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1B4F-4667-838C-31066947C9C8}"/>
                </c:ext>
              </c:extLst>
            </c:dLbl>
            <c:dLbl>
              <c:idx val="7"/>
              <c:layout>
                <c:manualLayout>
                  <c:x val="-1.0638297872340536E-2"/>
                  <c:y val="-3.4791601389609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1B4F-4667-838C-31066947C9C8}"/>
                </c:ext>
              </c:extLst>
            </c:dLbl>
            <c:dLbl>
              <c:idx val="8"/>
              <c:layout>
                <c:manualLayout>
                  <c:x val="-3.0395136778114387E-3"/>
                  <c:y val="-2.39192259553565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1B4F-4667-838C-31066947C9C8}"/>
                </c:ext>
              </c:extLst>
            </c:dLbl>
            <c:dLbl>
              <c:idx val="9"/>
              <c:layout>
                <c:manualLayout>
                  <c:x val="-1.2158054711246312E-2"/>
                  <c:y val="-3.4791601389609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1B4F-4667-838C-31066947C9C8}"/>
                </c:ext>
              </c:extLst>
            </c:dLbl>
            <c:spPr>
              <a:noFill/>
              <a:ln w="27404">
                <a:noFill/>
              </a:ln>
            </c:spPr>
            <c:txPr>
              <a:bodyPr wrap="square" lIns="38100" tIns="19050" rIns="38100" bIns="19050" anchor="ctr">
                <a:spAutoFit/>
              </a:bodyPr>
              <a:lstStyle/>
              <a:p>
                <a:pPr>
                  <a:defRPr sz="1510" b="1" i="0" u="none" strike="noStrike" baseline="0">
                    <a:solidFill>
                      <a:srgbClr val="00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475</c:v>
                </c:pt>
                <c:pt idx="1">
                  <c:v>461</c:v>
                </c:pt>
                <c:pt idx="2">
                  <c:v>426</c:v>
                </c:pt>
                <c:pt idx="3">
                  <c:v>420</c:v>
                </c:pt>
                <c:pt idx="4">
                  <c:v>395</c:v>
                </c:pt>
                <c:pt idx="5">
                  <c:v>377</c:v>
                </c:pt>
                <c:pt idx="6">
                  <c:v>378</c:v>
                </c:pt>
                <c:pt idx="7">
                  <c:v>373</c:v>
                </c:pt>
                <c:pt idx="8">
                  <c:v>393</c:v>
                </c:pt>
                <c:pt idx="9">
                  <c:v>381</c:v>
                </c:pt>
                <c:pt idx="10">
                  <c:v>372</c:v>
                </c:pt>
              </c:numCache>
            </c:numRef>
          </c:val>
          <c:smooth val="0"/>
          <c:extLst>
            <c:ext xmlns:c16="http://schemas.microsoft.com/office/drawing/2014/chart" uri="{C3380CC4-5D6E-409C-BE32-E72D297353CC}">
              <c16:uniqueId val="{0000002F-1B4F-4667-838C-31066947C9C8}"/>
            </c:ext>
          </c:extLst>
        </c:ser>
        <c:ser>
          <c:idx val="3"/>
          <c:order val="3"/>
          <c:tx>
            <c:strRef>
              <c:f>Sheet1!$A$5</c:f>
              <c:strCache>
                <c:ptCount val="1"/>
                <c:pt idx="0">
                  <c:v>Johnston Elementary</c:v>
                </c:pt>
              </c:strCache>
            </c:strRef>
          </c:tx>
          <c:spPr>
            <a:ln w="41107">
              <a:solidFill>
                <a:srgbClr val="FF9900"/>
              </a:solidFill>
              <a:prstDash val="solid"/>
            </a:ln>
          </c:spPr>
          <c:marker>
            <c:symbol val="diamond"/>
            <c:size val="12"/>
            <c:spPr>
              <a:solidFill>
                <a:srgbClr val="FF9900"/>
              </a:solidFill>
              <a:ln>
                <a:solidFill>
                  <a:srgbClr val="FF9900"/>
                </a:solidFill>
                <a:prstDash val="solid"/>
              </a:ln>
            </c:spPr>
          </c:marker>
          <c:dLbls>
            <c:dLbl>
              <c:idx val="0"/>
              <c:layout>
                <c:manualLayout>
                  <c:x val="-4.3869037058127835E-2"/>
                  <c:y val="2.1931735416970133E-2"/>
                </c:manualLayout>
              </c:layout>
              <c:spPr>
                <a:noFill/>
                <a:ln w="27404">
                  <a:noFill/>
                </a:ln>
              </c:spPr>
              <c:txPr>
                <a:bodyPr/>
                <a:lstStyle/>
                <a:p>
                  <a:pPr>
                    <a:defRPr sz="1510" b="1" i="0" u="none" strike="noStrike" baseline="0">
                      <a:solidFill>
                        <a:srgbClr val="FF99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1B4F-4667-838C-31066947C9C8}"/>
                </c:ext>
              </c:extLst>
            </c:dLbl>
            <c:dLbl>
              <c:idx val="1"/>
              <c:layout>
                <c:manualLayout>
                  <c:x val="-4.040264010925787E-2"/>
                  <c:y val="2.4187670651963367E-2"/>
                </c:manualLayout>
              </c:layout>
              <c:spPr>
                <a:noFill/>
                <a:ln w="27404">
                  <a:noFill/>
                </a:ln>
              </c:spPr>
              <c:txPr>
                <a:bodyPr/>
                <a:lstStyle/>
                <a:p>
                  <a:pPr>
                    <a:defRPr sz="1510" b="1" i="0" u="none" strike="noStrike" baseline="0">
                      <a:solidFill>
                        <a:srgbClr val="FF99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1B4F-4667-838C-31066947C9C8}"/>
                </c:ext>
              </c:extLst>
            </c:dLbl>
            <c:dLbl>
              <c:idx val="2"/>
              <c:layout>
                <c:manualLayout>
                  <c:x val="-2.2694287733150964E-2"/>
                  <c:y val="2.528753308186904E-2"/>
                </c:manualLayout>
              </c:layout>
              <c:spPr>
                <a:noFill/>
                <a:ln w="27404">
                  <a:noFill/>
                </a:ln>
              </c:spPr>
              <c:txPr>
                <a:bodyPr/>
                <a:lstStyle/>
                <a:p>
                  <a:pPr>
                    <a:defRPr sz="1510" b="1" i="0" u="none" strike="noStrike" baseline="0">
                      <a:solidFill>
                        <a:srgbClr val="FF99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1B4F-4667-838C-31066947C9C8}"/>
                </c:ext>
              </c:extLst>
            </c:dLbl>
            <c:dLbl>
              <c:idx val="3"/>
              <c:layout>
                <c:manualLayout>
                  <c:x val="-1.3677811550151976E-2"/>
                  <c:y val="3.22499344526430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1B4F-4667-838C-31066947C9C8}"/>
                </c:ext>
              </c:extLst>
            </c:dLbl>
            <c:dLbl>
              <c:idx val="4"/>
              <c:layout>
                <c:manualLayout>
                  <c:x val="-1.8237082066869411E-2"/>
                  <c:y val="3.22499344526429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1B4F-4667-838C-31066947C9C8}"/>
                </c:ext>
              </c:extLst>
            </c:dLbl>
            <c:dLbl>
              <c:idx val="5"/>
              <c:layout>
                <c:manualLayout>
                  <c:x val="-2.2796352583586626E-2"/>
                  <c:y val="3.02343135493528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1B4F-4667-838C-31066947C9C8}"/>
                </c:ext>
              </c:extLst>
            </c:dLbl>
            <c:dLbl>
              <c:idx val="6"/>
              <c:layout>
                <c:manualLayout>
                  <c:x val="-7.5987841945288756E-3"/>
                  <c:y val="-2.17447508685059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1B4F-4667-838C-31066947C9C8}"/>
                </c:ext>
              </c:extLst>
            </c:dLbl>
            <c:dLbl>
              <c:idx val="7"/>
              <c:layout>
                <c:manualLayout>
                  <c:x val="-1.3677811550151976E-2"/>
                  <c:y val="-2.17447508685058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1B4F-4667-838C-31066947C9C8}"/>
                </c:ext>
              </c:extLst>
            </c:dLbl>
            <c:dLbl>
              <c:idx val="8"/>
              <c:layout>
                <c:manualLayout>
                  <c:x val="-9.1185410334347627E-3"/>
                  <c:y val="-2.17447508685059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1B4F-4667-838C-31066947C9C8}"/>
                </c:ext>
              </c:extLst>
            </c:dLbl>
            <c:dLbl>
              <c:idx val="9"/>
              <c:layout>
                <c:manualLayout>
                  <c:x val="-3.0395136778114387E-3"/>
                  <c:y val="1.08723754342529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1B4F-4667-838C-31066947C9C8}"/>
                </c:ext>
              </c:extLst>
            </c:dLbl>
            <c:dLbl>
              <c:idx val="10"/>
              <c:layout>
                <c:manualLayout>
                  <c:x val="0"/>
                  <c:y val="1.7395800694804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7C5-4FAD-A3DD-564003F49D91}"/>
                </c:ext>
              </c:extLst>
            </c:dLbl>
            <c:spPr>
              <a:noFill/>
              <a:ln w="27404">
                <a:noFill/>
              </a:ln>
            </c:spPr>
            <c:txPr>
              <a:bodyPr wrap="square" lIns="38100" tIns="19050" rIns="38100" bIns="19050" anchor="ctr">
                <a:spAutoFit/>
              </a:bodyPr>
              <a:lstStyle/>
              <a:p>
                <a:pPr>
                  <a:defRPr sz="1510" b="1" i="0" u="none" strike="noStrike" baseline="0">
                    <a:solidFill>
                      <a:srgbClr val="FF99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298</c:v>
                </c:pt>
                <c:pt idx="1">
                  <c:v>299</c:v>
                </c:pt>
                <c:pt idx="2">
                  <c:v>281</c:v>
                </c:pt>
                <c:pt idx="3">
                  <c:v>245</c:v>
                </c:pt>
                <c:pt idx="4">
                  <c:v>248</c:v>
                </c:pt>
                <c:pt idx="5">
                  <c:v>218</c:v>
                </c:pt>
                <c:pt idx="6">
                  <c:v>209</c:v>
                </c:pt>
                <c:pt idx="7">
                  <c:v>204</c:v>
                </c:pt>
                <c:pt idx="8">
                  <c:v>184</c:v>
                </c:pt>
                <c:pt idx="9">
                  <c:v>182</c:v>
                </c:pt>
                <c:pt idx="10">
                  <c:v>199</c:v>
                </c:pt>
              </c:numCache>
            </c:numRef>
          </c:val>
          <c:smooth val="0"/>
          <c:extLst>
            <c:ext xmlns:c16="http://schemas.microsoft.com/office/drawing/2014/chart" uri="{C3380CC4-5D6E-409C-BE32-E72D297353CC}">
              <c16:uniqueId val="{0000003F-1B4F-4667-838C-31066947C9C8}"/>
            </c:ext>
          </c:extLst>
        </c:ser>
        <c:ser>
          <c:idx val="4"/>
          <c:order val="4"/>
          <c:tx>
            <c:strRef>
              <c:f>Sheet1!$A$6</c:f>
              <c:strCache>
                <c:ptCount val="1"/>
                <c:pt idx="0">
                  <c:v>Emma Elementary</c:v>
                </c:pt>
              </c:strCache>
            </c:strRef>
          </c:tx>
          <c:spPr>
            <a:ln w="41107">
              <a:solidFill>
                <a:srgbClr val="0000FF"/>
              </a:solidFill>
              <a:prstDash val="solid"/>
            </a:ln>
          </c:spPr>
          <c:marker>
            <c:symbol val="diamond"/>
            <c:size val="12"/>
            <c:spPr>
              <a:solidFill>
                <a:srgbClr val="0000FF"/>
              </a:solidFill>
              <a:ln>
                <a:solidFill>
                  <a:srgbClr val="0000FF"/>
                </a:solidFill>
                <a:prstDash val="solid"/>
              </a:ln>
            </c:spPr>
          </c:marker>
          <c:dLbls>
            <c:dLbl>
              <c:idx val="0"/>
              <c:layout>
                <c:manualLayout>
                  <c:x val="-3.5258950957266832E-2"/>
                  <c:y val="2.2090257757459208E-2"/>
                </c:manualLayout>
              </c:layout>
              <c:spPr>
                <a:noFill/>
                <a:ln w="27404">
                  <a:noFill/>
                </a:ln>
              </c:spPr>
              <c:txPr>
                <a:bodyPr/>
                <a:lstStyle/>
                <a:p>
                  <a:pPr>
                    <a:defRPr sz="1510"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1B4F-4667-838C-31066947C9C8}"/>
                </c:ext>
              </c:extLst>
            </c:dLbl>
            <c:dLbl>
              <c:idx val="1"/>
              <c:layout>
                <c:manualLayout>
                  <c:x val="-3.4903070626809946E-2"/>
                  <c:y val="-2.6449390139773068E-2"/>
                </c:manualLayout>
              </c:layout>
              <c:spPr>
                <a:noFill/>
                <a:ln w="27404">
                  <a:noFill/>
                </a:ln>
              </c:spPr>
              <c:txPr>
                <a:bodyPr/>
                <a:lstStyle/>
                <a:p>
                  <a:pPr>
                    <a:defRPr sz="1510"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1B4F-4667-838C-31066947C9C8}"/>
                </c:ext>
              </c:extLst>
            </c:dLbl>
            <c:dLbl>
              <c:idx val="2"/>
              <c:layout>
                <c:manualLayout>
                  <c:x val="-2.7253548093722327E-2"/>
                  <c:y val="-2.2268960644287666E-2"/>
                </c:manualLayout>
              </c:layout>
              <c:spPr>
                <a:noFill/>
                <a:ln w="27404">
                  <a:noFill/>
                </a:ln>
              </c:spPr>
              <c:txPr>
                <a:bodyPr/>
                <a:lstStyle/>
                <a:p>
                  <a:pPr>
                    <a:defRPr sz="1510"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1B4F-4667-838C-31066947C9C8}"/>
                </c:ext>
              </c:extLst>
            </c:dLbl>
            <c:dLbl>
              <c:idx val="3"/>
              <c:layout>
                <c:manualLayout>
                  <c:x val="-4.5592705167174369E-3"/>
                  <c:y val="1.8140588129611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1B4F-4667-838C-31066947C9C8}"/>
                </c:ext>
              </c:extLst>
            </c:dLbl>
            <c:dLbl>
              <c:idx val="4"/>
              <c:layout>
                <c:manualLayout>
                  <c:x val="-1.0638297872340425E-2"/>
                  <c:y val="2.4187450839482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1B4F-4667-838C-31066947C9C8}"/>
                </c:ext>
              </c:extLst>
            </c:dLbl>
            <c:dLbl>
              <c:idx val="5"/>
              <c:layout>
                <c:manualLayout>
                  <c:x val="-3.0395136778115502E-2"/>
                  <c:y val="3.73930954423344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1B4F-4667-838C-31066947C9C8}"/>
                </c:ext>
              </c:extLst>
            </c:dLbl>
            <c:dLbl>
              <c:idx val="6"/>
              <c:layout>
                <c:manualLayout>
                  <c:x val="-6.0790273556231005E-2"/>
                  <c:y val="2.17447508685058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1B4F-4667-838C-31066947C9C8}"/>
                </c:ext>
              </c:extLst>
            </c:dLbl>
            <c:dLbl>
              <c:idx val="7"/>
              <c:layout>
                <c:manualLayout>
                  <c:x val="-7.5987841945288756E-3"/>
                  <c:y val="-2.82681761290577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7-1B4F-4667-838C-31066947C9C8}"/>
                </c:ext>
              </c:extLst>
            </c:dLbl>
            <c:dLbl>
              <c:idx val="8"/>
              <c:layout>
                <c:manualLayout>
                  <c:x val="0"/>
                  <c:y val="-1.52213256079540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8-1B4F-4667-838C-31066947C9C8}"/>
                </c:ext>
              </c:extLst>
            </c:dLbl>
            <c:dLbl>
              <c:idx val="9"/>
              <c:layout>
                <c:manualLayout>
                  <c:x val="-1.5197568389056636E-3"/>
                  <c:y val="-2.6093701042207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CA-4F47-B3E3-59D442FA9012}"/>
                </c:ext>
              </c:extLst>
            </c:dLbl>
            <c:spPr>
              <a:noFill/>
              <a:ln w="27404">
                <a:noFill/>
              </a:ln>
            </c:spPr>
            <c:txPr>
              <a:bodyPr wrap="square" lIns="38100" tIns="19050" rIns="38100" bIns="19050" anchor="ctr">
                <a:spAutoFit/>
              </a:bodyPr>
              <a:lstStyle/>
              <a:p>
                <a:pPr>
                  <a:defRPr sz="1510"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383</c:v>
                </c:pt>
                <c:pt idx="1">
                  <c:v>354</c:v>
                </c:pt>
                <c:pt idx="2">
                  <c:v>363</c:v>
                </c:pt>
                <c:pt idx="3">
                  <c:v>341</c:v>
                </c:pt>
                <c:pt idx="4">
                  <c:v>360</c:v>
                </c:pt>
                <c:pt idx="5">
                  <c:v>361</c:v>
                </c:pt>
                <c:pt idx="6">
                  <c:v>298</c:v>
                </c:pt>
                <c:pt idx="7">
                  <c:v>290</c:v>
                </c:pt>
                <c:pt idx="8">
                  <c:v>269</c:v>
                </c:pt>
                <c:pt idx="9">
                  <c:v>252</c:v>
                </c:pt>
                <c:pt idx="10">
                  <c:v>227</c:v>
                </c:pt>
              </c:numCache>
            </c:numRef>
          </c:val>
          <c:smooth val="0"/>
          <c:extLst>
            <c:ext xmlns:c16="http://schemas.microsoft.com/office/drawing/2014/chart" uri="{C3380CC4-5D6E-409C-BE32-E72D297353CC}">
              <c16:uniqueId val="{0000004F-1B4F-4667-838C-31066947C9C8}"/>
            </c:ext>
          </c:extLst>
        </c:ser>
        <c:ser>
          <c:idx val="5"/>
          <c:order val="5"/>
          <c:tx>
            <c:strRef>
              <c:f>Sheet1!$A$7</c:f>
              <c:strCache>
                <c:ptCount val="1"/>
                <c:pt idx="0">
                  <c:v>CA Erwin Middle</c:v>
                </c:pt>
              </c:strCache>
            </c:strRef>
          </c:tx>
          <c:spPr>
            <a:ln w="41107">
              <a:solidFill>
                <a:srgbClr val="FFFF00"/>
              </a:solidFill>
              <a:prstDash val="solid"/>
            </a:ln>
          </c:spPr>
          <c:marker>
            <c:symbol val="diamond"/>
            <c:size val="12"/>
            <c:spPr>
              <a:solidFill>
                <a:srgbClr val="FFFF00"/>
              </a:solidFill>
              <a:ln>
                <a:solidFill>
                  <a:srgbClr val="FFFF00"/>
                </a:solidFill>
                <a:prstDash val="solid"/>
              </a:ln>
            </c:spPr>
          </c:marker>
          <c:dLbls>
            <c:dLbl>
              <c:idx val="0"/>
              <c:layout>
                <c:manualLayout>
                  <c:x val="-3.6932005839695567E-2"/>
                  <c:y val="-3.4450294153683669E-2"/>
                </c:manualLayout>
              </c:layout>
              <c:spPr>
                <a:noFill/>
                <a:ln w="27404">
                  <a:noFill/>
                </a:ln>
              </c:spPr>
              <c:txPr>
                <a:bodyPr/>
                <a:lstStyle/>
                <a:p>
                  <a:pPr>
                    <a:defRPr sz="1510"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1B4F-4667-838C-31066947C9C8}"/>
                </c:ext>
              </c:extLst>
            </c:dLbl>
            <c:dLbl>
              <c:idx val="1"/>
              <c:layout>
                <c:manualLayout>
                  <c:x val="-5.277936002680516E-2"/>
                  <c:y val="3.4500922741726905E-2"/>
                </c:manualLayout>
              </c:layout>
              <c:spPr>
                <a:noFill/>
                <a:ln w="27404">
                  <a:noFill/>
                </a:ln>
              </c:spPr>
              <c:txPr>
                <a:bodyPr/>
                <a:lstStyle/>
                <a:p>
                  <a:pPr>
                    <a:defRPr sz="1510"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1B4F-4667-838C-31066947C9C8}"/>
                </c:ext>
              </c:extLst>
            </c:dLbl>
            <c:dLbl>
              <c:idx val="2"/>
              <c:layout>
                <c:manualLayout>
                  <c:x val="-4.0712610391786135E-2"/>
                  <c:y val="2.6000239969984705E-2"/>
                </c:manualLayout>
              </c:layout>
              <c:spPr>
                <a:noFill/>
                <a:ln w="27404">
                  <a:noFill/>
                </a:ln>
              </c:spPr>
              <c:txPr>
                <a:bodyPr/>
                <a:lstStyle/>
                <a:p>
                  <a:pPr>
                    <a:defRPr sz="1510"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1B4F-4667-838C-31066947C9C8}"/>
                </c:ext>
              </c:extLst>
            </c:dLbl>
            <c:dLbl>
              <c:idx val="3"/>
              <c:layout>
                <c:manualLayout>
                  <c:x val="-4.1033434650455926E-2"/>
                  <c:y val="2.62030717427724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3-1B4F-4667-838C-31066947C9C8}"/>
                </c:ext>
              </c:extLst>
            </c:dLbl>
            <c:dLbl>
              <c:idx val="4"/>
              <c:layout>
                <c:manualLayout>
                  <c:x val="-5.6231003039513679E-2"/>
                  <c:y val="2.62030717427724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4-1B4F-4667-838C-31066947C9C8}"/>
                </c:ext>
              </c:extLst>
            </c:dLbl>
            <c:dLbl>
              <c:idx val="5"/>
              <c:layout>
                <c:manualLayout>
                  <c:x val="-3.0395136778115502E-2"/>
                  <c:y val="-4.34895017370117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5-1B4F-4667-838C-31066947C9C8}"/>
                </c:ext>
              </c:extLst>
            </c:dLbl>
            <c:dLbl>
              <c:idx val="6"/>
              <c:layout>
                <c:manualLayout>
                  <c:x val="-4.2553191489361701E-2"/>
                  <c:y val="-2.82681761290577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6-1B4F-4667-838C-31066947C9C8}"/>
                </c:ext>
              </c:extLst>
            </c:dLbl>
            <c:dLbl>
              <c:idx val="8"/>
              <c:layout>
                <c:manualLayout>
                  <c:x val="1.3677811550151976E-2"/>
                  <c:y val="1.73958006948046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F6A-4256-9574-AEDD1ECE473D}"/>
                </c:ext>
              </c:extLst>
            </c:dLbl>
            <c:dLbl>
              <c:idx val="9"/>
              <c:layout>
                <c:manualLayout>
                  <c:x val="-7.5987841945288756E-3"/>
                  <c:y val="1.95702757816553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9-1B4F-4667-838C-31066947C9C8}"/>
                </c:ext>
              </c:extLst>
            </c:dLbl>
            <c:dLbl>
              <c:idx val="10"/>
              <c:layout>
                <c:manualLayout>
                  <c:x val="-1.0638297872340536E-2"/>
                  <c:y val="4.56639768238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E8-4789-B9F3-4E8D13F9A91A}"/>
                </c:ext>
              </c:extLst>
            </c:dLbl>
            <c:spPr>
              <a:noFill/>
              <a:ln w="27404">
                <a:noFill/>
              </a:ln>
            </c:spPr>
            <c:txPr>
              <a:bodyPr wrap="square" lIns="38100" tIns="19050" rIns="38100" bIns="19050" anchor="ctr">
                <a:spAutoFit/>
              </a:bodyPr>
              <a:lstStyle/>
              <a:p>
                <a:pPr>
                  <a:defRPr sz="1510" b="1" i="0" u="none" strike="noStrike" baseline="0">
                    <a:solidFill>
                      <a:srgbClr val="FF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Sheet1!$H$7:$R$7</c:f>
              <c:numCache>
                <c:formatCode>General</c:formatCode>
                <c:ptCount val="11"/>
                <c:pt idx="0">
                  <c:v>778</c:v>
                </c:pt>
                <c:pt idx="1">
                  <c:v>687</c:v>
                </c:pt>
                <c:pt idx="2">
                  <c:v>670</c:v>
                </c:pt>
                <c:pt idx="3">
                  <c:v>707</c:v>
                </c:pt>
                <c:pt idx="4">
                  <c:v>670</c:v>
                </c:pt>
                <c:pt idx="5">
                  <c:v>659</c:v>
                </c:pt>
                <c:pt idx="6">
                  <c:v>607</c:v>
                </c:pt>
                <c:pt idx="7">
                  <c:v>566</c:v>
                </c:pt>
                <c:pt idx="8">
                  <c:v>542</c:v>
                </c:pt>
                <c:pt idx="9">
                  <c:v>544</c:v>
                </c:pt>
                <c:pt idx="10">
                  <c:v>529</c:v>
                </c:pt>
              </c:numCache>
            </c:numRef>
          </c:val>
          <c:smooth val="0"/>
          <c:extLst>
            <c:ext xmlns:c16="http://schemas.microsoft.com/office/drawing/2014/chart" uri="{C3380CC4-5D6E-409C-BE32-E72D297353CC}">
              <c16:uniqueId val="{0000005F-1B4F-4667-838C-31066947C9C8}"/>
            </c:ext>
          </c:extLst>
        </c:ser>
        <c:ser>
          <c:idx val="6"/>
          <c:order val="6"/>
          <c:tx>
            <c:strRef>
              <c:f>Sheet1!$A$8</c:f>
              <c:strCache>
                <c:ptCount val="1"/>
                <c:pt idx="0">
                  <c:v>CA Erwin High </c:v>
                </c:pt>
              </c:strCache>
            </c:strRef>
          </c:tx>
          <c:spPr>
            <a:ln w="41107">
              <a:solidFill>
                <a:schemeClr val="tx1"/>
              </a:solidFill>
              <a:prstDash val="solid"/>
            </a:ln>
          </c:spPr>
          <c:marker>
            <c:symbol val="diamond"/>
            <c:size val="12"/>
            <c:spPr>
              <a:solidFill>
                <a:schemeClr val="tx1"/>
              </a:solidFill>
              <a:ln>
                <a:solidFill>
                  <a:schemeClr val="tx1"/>
                </a:solidFill>
                <a:prstDash val="solid"/>
              </a:ln>
            </c:spPr>
          </c:marker>
          <c:dLbls>
            <c:dLbl>
              <c:idx val="0"/>
              <c:layout>
                <c:manualLayout>
                  <c:x val="-5.1249110858865743E-2"/>
                  <c:y val="-2.9431516684133407E-2"/>
                </c:manualLayout>
              </c:layout>
              <c:spPr>
                <a:noFill/>
                <a:ln w="27404">
                  <a:noFill/>
                </a:ln>
              </c:spPr>
              <c:txPr>
                <a:bodyPr/>
                <a:lstStyle/>
                <a:p>
                  <a:pPr>
                    <a:defRPr sz="1510"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0-1B4F-4667-838C-31066947C9C8}"/>
                </c:ext>
              </c:extLst>
            </c:dLbl>
            <c:dLbl>
              <c:idx val="1"/>
              <c:layout>
                <c:manualLayout>
                  <c:x val="-4.6552664959433263E-2"/>
                  <c:y val="-2.7660032364205882E-2"/>
                </c:manualLayout>
              </c:layout>
              <c:spPr>
                <a:noFill/>
                <a:ln w="27404">
                  <a:noFill/>
                </a:ln>
              </c:spPr>
              <c:txPr>
                <a:bodyPr/>
                <a:lstStyle/>
                <a:p>
                  <a:pPr>
                    <a:defRPr sz="1510"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1-1B4F-4667-838C-31066947C9C8}"/>
                </c:ext>
              </c:extLst>
            </c:dLbl>
            <c:dLbl>
              <c:idx val="2"/>
              <c:layout>
                <c:manualLayout>
                  <c:x val="-3.3878012588851925E-2"/>
                  <c:y val="-2.9033828784590116E-2"/>
                </c:manualLayout>
              </c:layout>
              <c:spPr>
                <a:noFill/>
                <a:ln w="27404">
                  <a:noFill/>
                </a:ln>
              </c:spPr>
              <c:txPr>
                <a:bodyPr/>
                <a:lstStyle/>
                <a:p>
                  <a:pPr>
                    <a:defRPr sz="1510" b="1" i="0" u="none" strike="noStrike"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2-1B4F-4667-838C-31066947C9C8}"/>
                </c:ext>
              </c:extLst>
            </c:dLbl>
            <c:dLbl>
              <c:idx val="3"/>
              <c:layout>
                <c:manualLayout>
                  <c:x val="-3.0395136778115391E-2"/>
                  <c:y val="-3.02343135493528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3-1B4F-4667-838C-31066947C9C8}"/>
                </c:ext>
              </c:extLst>
            </c:dLbl>
            <c:dLbl>
              <c:idx val="4"/>
              <c:layout>
                <c:manualLayout>
                  <c:x val="-3.3434650455927049E-2"/>
                  <c:y val="-4.0312418065803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4-1B4F-4667-838C-31066947C9C8}"/>
                </c:ext>
              </c:extLst>
            </c:dLbl>
            <c:dLbl>
              <c:idx val="5"/>
              <c:layout>
                <c:manualLayout>
                  <c:x val="-1.5197568389057862E-2"/>
                  <c:y val="-3.8296797162513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5-1B4F-4667-838C-31066947C9C8}"/>
                </c:ext>
              </c:extLst>
            </c:dLbl>
            <c:dLbl>
              <c:idx val="6"/>
              <c:layout>
                <c:manualLayout>
                  <c:x val="-3.0395136778115502E-2"/>
                  <c:y val="-4.78384519107129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6-1B4F-4667-838C-31066947C9C8}"/>
                </c:ext>
              </c:extLst>
            </c:dLbl>
            <c:dLbl>
              <c:idx val="7"/>
              <c:layout>
                <c:manualLayout>
                  <c:x val="-1.0638297872340425E-2"/>
                  <c:y val="-3.6966076476460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7-1B4F-4667-838C-31066947C9C8}"/>
                </c:ext>
              </c:extLst>
            </c:dLbl>
            <c:dLbl>
              <c:idx val="8"/>
              <c:layout>
                <c:manualLayout>
                  <c:x val="-1.6717325227963414E-2"/>
                  <c:y val="-3.9140551563310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8-1B4F-4667-838C-31066947C9C8}"/>
                </c:ext>
              </c:extLst>
            </c:dLbl>
            <c:dLbl>
              <c:idx val="9"/>
              <c:layout>
                <c:manualLayout>
                  <c:x val="-1.5197568389057862E-2"/>
                  <c:y val="-3.6966076476460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9-1B4F-4667-838C-31066947C9C8}"/>
                </c:ext>
              </c:extLst>
            </c:dLbl>
            <c:dLbl>
              <c:idx val="10"/>
              <c:layout>
                <c:manualLayout>
                  <c:x val="-9.11854103343465E-3"/>
                  <c:y val="-3.0442651215908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D02-4E9A-88EA-8DC8DC62EB05}"/>
                </c:ext>
              </c:extLst>
            </c:dLbl>
            <c:spPr>
              <a:noFill/>
              <a:ln w="27404">
                <a:noFill/>
              </a:ln>
            </c:spPr>
            <c:txPr>
              <a:bodyPr wrap="square" lIns="38100" tIns="19050" rIns="38100" bIns="19050" anchor="ctr">
                <a:spAutoFit/>
              </a:bodyPr>
              <a:lstStyle/>
              <a:p>
                <a:pPr>
                  <a:defRPr sz="1510"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Sheet1!$H$8:$R$8</c:f>
              <c:numCache>
                <c:formatCode>General</c:formatCode>
                <c:ptCount val="11"/>
                <c:pt idx="0">
                  <c:v>1320</c:v>
                </c:pt>
                <c:pt idx="1">
                  <c:v>1310</c:v>
                </c:pt>
                <c:pt idx="2">
                  <c:v>1245</c:v>
                </c:pt>
                <c:pt idx="3">
                  <c:v>1148</c:v>
                </c:pt>
                <c:pt idx="4">
                  <c:v>1194</c:v>
                </c:pt>
                <c:pt idx="5">
                  <c:v>1102</c:v>
                </c:pt>
                <c:pt idx="6">
                  <c:v>1062</c:v>
                </c:pt>
                <c:pt idx="7">
                  <c:v>1085</c:v>
                </c:pt>
                <c:pt idx="8">
                  <c:v>1034</c:v>
                </c:pt>
                <c:pt idx="9">
                  <c:v>1001</c:v>
                </c:pt>
                <c:pt idx="10">
                  <c:v>906</c:v>
                </c:pt>
              </c:numCache>
            </c:numRef>
          </c:val>
          <c:smooth val="0"/>
          <c:extLst>
            <c:ext xmlns:c16="http://schemas.microsoft.com/office/drawing/2014/chart" uri="{C3380CC4-5D6E-409C-BE32-E72D297353CC}">
              <c16:uniqueId val="{0000006F-1B4F-4667-838C-31066947C9C8}"/>
            </c:ext>
          </c:extLst>
        </c:ser>
        <c:ser>
          <c:idx val="7"/>
          <c:order val="7"/>
          <c:tx>
            <c:strRef>
              <c:f>Sheet1!$A$9</c:f>
              <c:strCache>
                <c:ptCount val="1"/>
                <c:pt idx="0">
                  <c:v>JP Eblen Intermediate</c:v>
                </c:pt>
              </c:strCache>
            </c:strRef>
          </c:tx>
          <c:spPr>
            <a:ln w="41107">
              <a:solidFill>
                <a:srgbClr val="DB29A8"/>
              </a:solidFill>
              <a:prstDash val="solid"/>
            </a:ln>
          </c:spPr>
          <c:marker>
            <c:symbol val="diamond"/>
            <c:size val="10"/>
            <c:spPr>
              <a:solidFill>
                <a:srgbClr val="C925AA"/>
              </a:solidFill>
              <a:ln>
                <a:solidFill>
                  <a:srgbClr val="C925AA"/>
                </a:solidFill>
                <a:prstDash val="solid"/>
              </a:ln>
            </c:spPr>
          </c:marker>
          <c:dLbls>
            <c:dLbl>
              <c:idx val="0"/>
              <c:layout>
                <c:manualLayout>
                  <c:x val="-6.0444319460067494E-2"/>
                  <c:y val="5.5779566440487018E-3"/>
                </c:manualLayout>
              </c:layout>
              <c:spPr>
                <a:noFill/>
                <a:ln w="27404">
                  <a:noFill/>
                </a:ln>
              </c:spPr>
              <c:txPr>
                <a:bodyPr/>
                <a:lstStyle/>
                <a:p>
                  <a:pPr>
                    <a:defRPr sz="1510" b="1" i="0" u="none" strike="noStrike" baseline="0">
                      <a:solidFill>
                        <a:srgbClr val="DB29A8"/>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2D-4D67-8D06-4ABCA7BA4EBD}"/>
                </c:ext>
              </c:extLst>
            </c:dLbl>
            <c:dLbl>
              <c:idx val="1"/>
              <c:layout>
                <c:manualLayout>
                  <c:x val="-2.2313261374243113E-2"/>
                  <c:y val="-2.0742326197929602E-2"/>
                </c:manualLayout>
              </c:layout>
              <c:spPr>
                <a:noFill/>
                <a:ln w="27404">
                  <a:noFill/>
                </a:ln>
              </c:spPr>
              <c:txPr>
                <a:bodyPr/>
                <a:lstStyle/>
                <a:p>
                  <a:pPr>
                    <a:defRPr sz="1510" b="1" i="0" u="none" strike="noStrike" baseline="0">
                      <a:solidFill>
                        <a:srgbClr val="DB29A8"/>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67F-4EE0-9453-CCAF6D0DC492}"/>
                </c:ext>
              </c:extLst>
            </c:dLbl>
            <c:dLbl>
              <c:idx val="2"/>
              <c:layout>
                <c:manualLayout>
                  <c:x val="-3.4343871909628315E-2"/>
                  <c:y val="-2.2911102547808381E-2"/>
                </c:manualLayout>
              </c:layout>
              <c:spPr>
                <a:noFill/>
                <a:ln w="27404">
                  <a:noFill/>
                </a:ln>
              </c:spPr>
              <c:txPr>
                <a:bodyPr/>
                <a:lstStyle/>
                <a:p>
                  <a:pPr>
                    <a:defRPr sz="1510" b="1" i="0" u="none" strike="noStrike" baseline="0">
                      <a:solidFill>
                        <a:srgbClr val="DB29A8"/>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C5-4F92-B41D-C32230CFCDBE}"/>
                </c:ext>
              </c:extLst>
            </c:dLbl>
            <c:dLbl>
              <c:idx val="3"/>
              <c:layout>
                <c:manualLayout>
                  <c:x val="-5.3191489361702239E-2"/>
                  <c:y val="-2.62030717427724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83-4DD9-9A81-AD4080E9E8B3}"/>
                </c:ext>
              </c:extLst>
            </c:dLbl>
            <c:dLbl>
              <c:idx val="4"/>
              <c:layout>
                <c:manualLayout>
                  <c:x val="-2.5835866261398065E-2"/>
                  <c:y val="-2.82186926460626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4F-4B4E-923B-7019DD1CAB76}"/>
                </c:ext>
              </c:extLst>
            </c:dLbl>
            <c:dLbl>
              <c:idx val="5"/>
              <c:layout>
                <c:manualLayout>
                  <c:x val="-3.0395136778115502E-2"/>
                  <c:y val="-2.77916750135690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70-1B4F-4667-838C-31066947C9C8}"/>
                </c:ext>
              </c:extLst>
            </c:dLbl>
            <c:dLbl>
              <c:idx val="6"/>
              <c:layout>
                <c:manualLayout>
                  <c:x val="1.3677811550151976E-2"/>
                  <c:y val="-5.87108273449659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71-1B4F-4667-838C-31066947C9C8}"/>
                </c:ext>
              </c:extLst>
            </c:dLbl>
            <c:dLbl>
              <c:idx val="7"/>
              <c:layout>
                <c:manualLayout>
                  <c:x val="-7.5987841945288756E-3"/>
                  <c:y val="3.4791601389609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72-1B4F-4667-838C-31066947C9C8}"/>
                </c:ext>
              </c:extLst>
            </c:dLbl>
            <c:dLbl>
              <c:idx val="8"/>
              <c:layout>
                <c:manualLayout>
                  <c:x val="-4.1033434650455926E-2"/>
                  <c:y val="3.6966076476460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73-1B4F-4667-838C-31066947C9C8}"/>
                </c:ext>
              </c:extLst>
            </c:dLbl>
            <c:dLbl>
              <c:idx val="9"/>
              <c:layout>
                <c:manualLayout>
                  <c:x val="7.5987841945287637E-3"/>
                  <c:y val="-2.6093701042207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CA-4F47-B3E3-59D442FA9012}"/>
                </c:ext>
              </c:extLst>
            </c:dLbl>
            <c:dLbl>
              <c:idx val="10"/>
              <c:layout>
                <c:manualLayout>
                  <c:x val="0"/>
                  <c:y val="1.73958006948046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7C5-4FAD-A3DD-564003F49D91}"/>
                </c:ext>
              </c:extLst>
            </c:dLbl>
            <c:spPr>
              <a:noFill/>
              <a:ln w="27404">
                <a:noFill/>
              </a:ln>
            </c:spPr>
            <c:txPr>
              <a:bodyPr wrap="square" lIns="38100" tIns="19050" rIns="38100" bIns="19050" anchor="ctr">
                <a:spAutoFit/>
              </a:bodyPr>
              <a:lstStyle/>
              <a:p>
                <a:pPr>
                  <a:defRPr sz="1510" b="1" i="0" u="none" strike="noStrike" baseline="0">
                    <a:solidFill>
                      <a:srgbClr val="DB29A8"/>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Sheet1!$H$9:$R$9</c:f>
              <c:numCache>
                <c:formatCode>General</c:formatCode>
                <c:ptCount val="11"/>
                <c:pt idx="0">
                  <c:v>712</c:v>
                </c:pt>
                <c:pt idx="1">
                  <c:v>730</c:v>
                </c:pt>
                <c:pt idx="2">
                  <c:v>703</c:v>
                </c:pt>
                <c:pt idx="3">
                  <c:v>728</c:v>
                </c:pt>
                <c:pt idx="4">
                  <c:v>652</c:v>
                </c:pt>
                <c:pt idx="5">
                  <c:v>553</c:v>
                </c:pt>
                <c:pt idx="6">
                  <c:v>590</c:v>
                </c:pt>
                <c:pt idx="7">
                  <c:v>557</c:v>
                </c:pt>
                <c:pt idx="8">
                  <c:v>547</c:v>
                </c:pt>
                <c:pt idx="9">
                  <c:v>563</c:v>
                </c:pt>
                <c:pt idx="10">
                  <c:v>548</c:v>
                </c:pt>
              </c:numCache>
            </c:numRef>
          </c:val>
          <c:smooth val="0"/>
          <c:extLst>
            <c:ext xmlns:c16="http://schemas.microsoft.com/office/drawing/2014/chart" uri="{C3380CC4-5D6E-409C-BE32-E72D297353CC}">
              <c16:uniqueId val="{00000077-1B4F-4667-838C-31066947C9C8}"/>
            </c:ext>
          </c:extLst>
        </c:ser>
        <c:dLbls>
          <c:showLegendKey val="0"/>
          <c:showVal val="0"/>
          <c:showCatName val="0"/>
          <c:showSerName val="0"/>
          <c:showPercent val="0"/>
          <c:showBubbleSize val="0"/>
        </c:dLbls>
        <c:marker val="1"/>
        <c:smooth val="0"/>
        <c:axId val="1053890224"/>
        <c:axId val="1053878800"/>
      </c:lineChart>
      <c:catAx>
        <c:axId val="1053890224"/>
        <c:scaling>
          <c:orientation val="minMax"/>
        </c:scaling>
        <c:delete val="0"/>
        <c:axPos val="b"/>
        <c:numFmt formatCode="General" sourceLinked="1"/>
        <c:majorTickMark val="out"/>
        <c:minorTickMark val="none"/>
        <c:tickLblPos val="nextTo"/>
        <c:spPr>
          <a:ln w="3426">
            <a:solidFill>
              <a:schemeClr val="tx1"/>
            </a:solidFill>
            <a:prstDash val="solid"/>
          </a:ln>
        </c:spPr>
        <c:txPr>
          <a:bodyPr rot="0" vert="horz"/>
          <a:lstStyle/>
          <a:p>
            <a:pPr>
              <a:defRPr sz="1241" b="1" i="0" u="none" strike="noStrike" baseline="0">
                <a:solidFill>
                  <a:schemeClr val="tx1"/>
                </a:solidFill>
                <a:latin typeface="Arial"/>
                <a:ea typeface="Arial"/>
                <a:cs typeface="Arial"/>
              </a:defRPr>
            </a:pPr>
            <a:endParaRPr lang="en-US"/>
          </a:p>
        </c:txPr>
        <c:crossAx val="1053878800"/>
        <c:crosses val="autoZero"/>
        <c:auto val="1"/>
        <c:lblAlgn val="ctr"/>
        <c:lblOffset val="100"/>
        <c:tickLblSkip val="1"/>
        <c:tickMarkSkip val="1"/>
        <c:noMultiLvlLbl val="0"/>
      </c:catAx>
      <c:valAx>
        <c:axId val="1053878800"/>
        <c:scaling>
          <c:orientation val="minMax"/>
        </c:scaling>
        <c:delete val="0"/>
        <c:axPos val="l"/>
        <c:majorGridlines>
          <c:spPr>
            <a:ln w="3426">
              <a:solidFill>
                <a:schemeClr val="tx1"/>
              </a:solidFill>
              <a:prstDash val="solid"/>
            </a:ln>
          </c:spPr>
        </c:majorGridlines>
        <c:numFmt formatCode="General" sourceLinked="1"/>
        <c:majorTickMark val="out"/>
        <c:minorTickMark val="none"/>
        <c:tickLblPos val="nextTo"/>
        <c:spPr>
          <a:ln w="3426">
            <a:solidFill>
              <a:schemeClr val="tx1"/>
            </a:solidFill>
            <a:prstDash val="solid"/>
          </a:ln>
        </c:spPr>
        <c:txPr>
          <a:bodyPr rot="0" vert="horz"/>
          <a:lstStyle/>
          <a:p>
            <a:pPr>
              <a:defRPr sz="1942" b="1" i="0" u="none" strike="noStrike" baseline="0">
                <a:solidFill>
                  <a:schemeClr val="tx1"/>
                </a:solidFill>
                <a:latin typeface="Swis721 BT"/>
                <a:ea typeface="Swis721 BT"/>
                <a:cs typeface="Swis721 BT"/>
              </a:defRPr>
            </a:pPr>
            <a:endParaRPr lang="en-US"/>
          </a:p>
        </c:txPr>
        <c:crossAx val="1053890224"/>
        <c:crosses val="autoZero"/>
        <c:crossBetween val="between"/>
      </c:valAx>
      <c:spPr>
        <a:solidFill>
          <a:srgbClr val="C0C0C0"/>
        </a:solidFill>
        <a:ln w="13702">
          <a:solidFill>
            <a:schemeClr val="tx1"/>
          </a:solidFill>
          <a:prstDash val="solid"/>
        </a:ln>
      </c:spPr>
    </c:plotArea>
    <c:legend>
      <c:legendPos val="b"/>
      <c:layout>
        <c:manualLayout>
          <c:xMode val="edge"/>
          <c:yMode val="edge"/>
          <c:x val="7.1340713407134076E-2"/>
          <c:y val="0.9119086460032626"/>
          <c:w val="0.92373923739237396"/>
          <c:h val="8.1566068515497553E-2"/>
        </c:manualLayout>
      </c:layout>
      <c:overlay val="0"/>
      <c:spPr>
        <a:noFill/>
        <a:ln w="3426">
          <a:solidFill>
            <a:schemeClr val="tx1"/>
          </a:solidFill>
          <a:prstDash val="solid"/>
        </a:ln>
      </c:spPr>
      <c:txPr>
        <a:bodyPr/>
        <a:lstStyle/>
        <a:p>
          <a:pPr>
            <a:defRPr sz="939"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solidFill>
        <a:schemeClr val="bg1"/>
      </a:solidFill>
    </a:ln>
  </c:spPr>
  <c:txPr>
    <a:bodyPr/>
    <a:lstStyle/>
    <a:p>
      <a:pPr>
        <a:defRPr sz="1834" b="1" i="0" u="none" strike="noStrike" baseline="0">
          <a:solidFill>
            <a:schemeClr val="tx1"/>
          </a:solidFill>
          <a:latin typeface="Arial"/>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050130351847111E-2"/>
          <c:y val="3.0587621501440759E-2"/>
          <c:w val="0.91349480968858132"/>
          <c:h val="0.80913539967373571"/>
        </c:manualLayout>
      </c:layout>
      <c:lineChart>
        <c:grouping val="standard"/>
        <c:varyColors val="0"/>
        <c:ser>
          <c:idx val="0"/>
          <c:order val="0"/>
          <c:tx>
            <c:strRef>
              <c:f>Sheet1!$A$2</c:f>
              <c:strCache>
                <c:ptCount val="1"/>
                <c:pt idx="0">
                  <c:v>WD Williams Elementary</c:v>
                </c:pt>
              </c:strCache>
            </c:strRef>
          </c:tx>
          <c:spPr>
            <a:ln w="39258">
              <a:solidFill>
                <a:srgbClr val="FF0000"/>
              </a:solidFill>
              <a:prstDash val="solid"/>
            </a:ln>
          </c:spPr>
          <c:marker>
            <c:symbol val="diamond"/>
            <c:size val="12"/>
            <c:spPr>
              <a:solidFill>
                <a:srgbClr val="FF0000"/>
              </a:solidFill>
              <a:ln>
                <a:solidFill>
                  <a:srgbClr val="FF0000"/>
                </a:solidFill>
                <a:prstDash val="solid"/>
              </a:ln>
            </c:spPr>
          </c:marker>
          <c:dLbls>
            <c:dLbl>
              <c:idx val="0"/>
              <c:layout>
                <c:manualLayout>
                  <c:x val="-4.1810288831477249E-2"/>
                  <c:y val="-2.9846264712947473E-2"/>
                </c:manualLayout>
              </c:layout>
              <c:spPr>
                <a:noFill/>
                <a:ln w="26172">
                  <a:noFill/>
                </a:ln>
              </c:spPr>
              <c:txPr>
                <a:bodyPr/>
                <a:lstStyle/>
                <a:p>
                  <a:pPr>
                    <a:defRPr sz="139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FD-423B-905F-6C5262D6FE30}"/>
                </c:ext>
              </c:extLst>
            </c:dLbl>
            <c:dLbl>
              <c:idx val="1"/>
              <c:layout>
                <c:manualLayout>
                  <c:x val="-8.8295961884943559E-3"/>
                  <c:y val="-1.4805718092577951E-2"/>
                </c:manualLayout>
              </c:layout>
              <c:spPr>
                <a:noFill/>
                <a:ln w="26172">
                  <a:noFill/>
                </a:ln>
              </c:spPr>
              <c:txPr>
                <a:bodyPr/>
                <a:lstStyle/>
                <a:p>
                  <a:pPr>
                    <a:defRPr sz="139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FD-423B-905F-6C5262D6FE30}"/>
                </c:ext>
              </c:extLst>
            </c:dLbl>
            <c:dLbl>
              <c:idx val="2"/>
              <c:layout>
                <c:manualLayout>
                  <c:x val="-8.9055441418087015E-3"/>
                  <c:y val="-1.5176382768667679E-2"/>
                </c:manualLayout>
              </c:layout>
              <c:spPr>
                <a:noFill/>
                <a:ln w="26172">
                  <a:noFill/>
                </a:ln>
              </c:spPr>
              <c:txPr>
                <a:bodyPr/>
                <a:lstStyle/>
                <a:p>
                  <a:pPr>
                    <a:defRPr sz="1391"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FD-423B-905F-6C5262D6FE30}"/>
                </c:ext>
              </c:extLst>
            </c:dLbl>
            <c:dLbl>
              <c:idx val="3"/>
              <c:layout>
                <c:manualLayout>
                  <c:x val="0"/>
                  <c:y val="-1.834862385321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FD-423B-905F-6C5262D6FE30}"/>
                </c:ext>
              </c:extLst>
            </c:dLbl>
            <c:dLbl>
              <c:idx val="4"/>
              <c:layout>
                <c:manualLayout>
                  <c:x val="-2.9861888764464353E-3"/>
                  <c:y val="2.89900055869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FD-423B-905F-6C5262D6FE30}"/>
                </c:ext>
              </c:extLst>
            </c:dLbl>
            <c:dLbl>
              <c:idx val="5"/>
              <c:layout>
                <c:manualLayout>
                  <c:x val="-1.0949232727166131E-16"/>
                  <c:y val="2.03873598369011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DFD-423B-905F-6C5262D6FE30}"/>
                </c:ext>
              </c:extLst>
            </c:dLbl>
            <c:dLbl>
              <c:idx val="6"/>
              <c:layout>
                <c:manualLayout>
                  <c:x val="-2.8368794326241134E-2"/>
                  <c:y val="3.21350203909777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DFD-423B-905F-6C5262D6FE30}"/>
                </c:ext>
              </c:extLst>
            </c:dLbl>
            <c:dLbl>
              <c:idx val="7"/>
              <c:layout>
                <c:manualLayout>
                  <c:x val="-2.6875699888017916E-2"/>
                  <c:y val="-2.99926856982459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DFD-423B-905F-6C5262D6FE30}"/>
                </c:ext>
              </c:extLst>
            </c:dLbl>
            <c:dLbl>
              <c:idx val="8"/>
              <c:layout>
                <c:manualLayout>
                  <c:x val="-3.1354983202687571E-2"/>
                  <c:y val="-2.99926856982459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DFD-423B-905F-6C5262D6FE30}"/>
                </c:ext>
              </c:extLst>
            </c:dLbl>
            <c:dLbl>
              <c:idx val="9"/>
              <c:layout>
                <c:manualLayout>
                  <c:x val="-1.0949232727166131E-16"/>
                  <c:y val="2.14233469273185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DFD-423B-905F-6C5262D6FE30}"/>
                </c:ext>
              </c:extLst>
            </c:dLbl>
            <c:dLbl>
              <c:idx val="10"/>
              <c:layout>
                <c:manualLayout>
                  <c:x val="-1.4930944382233271E-3"/>
                  <c:y val="2.35656816200503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0A-40D9-8F57-A5861AD938B9}"/>
                </c:ext>
              </c:extLst>
            </c:dLbl>
            <c:spPr>
              <a:noFill/>
              <a:ln w="26172">
                <a:noFill/>
              </a:ln>
            </c:spPr>
            <c:txPr>
              <a:bodyPr wrap="square" lIns="38100" tIns="19050" rIns="38100" bIns="19050" anchor="ctr">
                <a:spAutoFit/>
              </a:bodyPr>
              <a:lstStyle/>
              <a:p>
                <a:pPr>
                  <a:defRPr sz="1391"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439</c:v>
                </c:pt>
                <c:pt idx="1">
                  <c:v>459</c:v>
                </c:pt>
                <c:pt idx="2">
                  <c:v>450</c:v>
                </c:pt>
                <c:pt idx="3">
                  <c:v>454</c:v>
                </c:pt>
                <c:pt idx="4">
                  <c:v>458</c:v>
                </c:pt>
                <c:pt idx="5">
                  <c:v>439</c:v>
                </c:pt>
                <c:pt idx="6">
                  <c:v>453</c:v>
                </c:pt>
                <c:pt idx="7">
                  <c:v>462</c:v>
                </c:pt>
                <c:pt idx="8">
                  <c:v>466</c:v>
                </c:pt>
                <c:pt idx="9">
                  <c:v>426</c:v>
                </c:pt>
                <c:pt idx="10">
                  <c:v>439</c:v>
                </c:pt>
              </c:numCache>
            </c:numRef>
          </c:val>
          <c:smooth val="0"/>
          <c:extLst>
            <c:ext xmlns:c16="http://schemas.microsoft.com/office/drawing/2014/chart" uri="{C3380CC4-5D6E-409C-BE32-E72D297353CC}">
              <c16:uniqueId val="{0000000F-4DFD-423B-905F-6C5262D6FE30}"/>
            </c:ext>
          </c:extLst>
        </c:ser>
        <c:ser>
          <c:idx val="1"/>
          <c:order val="1"/>
          <c:tx>
            <c:strRef>
              <c:f>Sheet1!$A$3</c:f>
              <c:strCache>
                <c:ptCount val="1"/>
                <c:pt idx="0">
                  <c:v>Black Mountain Elementary</c:v>
                </c:pt>
              </c:strCache>
            </c:strRef>
          </c:tx>
          <c:spPr>
            <a:ln w="39258">
              <a:solidFill>
                <a:srgbClr val="800080"/>
              </a:solidFill>
              <a:prstDash val="solid"/>
            </a:ln>
          </c:spPr>
          <c:marker>
            <c:symbol val="diamond"/>
            <c:size val="12"/>
            <c:spPr>
              <a:solidFill>
                <a:srgbClr val="800080"/>
              </a:solidFill>
              <a:ln>
                <a:solidFill>
                  <a:srgbClr val="800080"/>
                </a:solidFill>
                <a:prstDash val="solid"/>
              </a:ln>
            </c:spPr>
          </c:marker>
          <c:dLbls>
            <c:dLbl>
              <c:idx val="0"/>
              <c:layout>
                <c:manualLayout>
                  <c:x val="-3.9163749548103907E-2"/>
                  <c:y val="3.0442662557088621E-2"/>
                </c:manualLayout>
              </c:layout>
              <c:spPr>
                <a:noFill/>
                <a:ln w="26172">
                  <a:noFill/>
                </a:ln>
              </c:spPr>
              <c:txPr>
                <a:bodyPr/>
                <a:lstStyle/>
                <a:p>
                  <a:pPr>
                    <a:defRPr sz="139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DFD-423B-905F-6C5262D6FE30}"/>
                </c:ext>
              </c:extLst>
            </c:dLbl>
            <c:dLbl>
              <c:idx val="1"/>
              <c:layout>
                <c:manualLayout>
                  <c:x val="-4.0176803323779486E-2"/>
                  <c:y val="2.8517010414481181E-2"/>
                </c:manualLayout>
              </c:layout>
              <c:spPr>
                <a:noFill/>
                <a:ln w="26172">
                  <a:noFill/>
                </a:ln>
              </c:spPr>
              <c:txPr>
                <a:bodyPr/>
                <a:lstStyle/>
                <a:p>
                  <a:pPr>
                    <a:defRPr sz="139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DFD-423B-905F-6C5262D6FE30}"/>
                </c:ext>
              </c:extLst>
            </c:dLbl>
            <c:dLbl>
              <c:idx val="2"/>
              <c:layout>
                <c:manualLayout>
                  <c:x val="-1.8677855172666846E-2"/>
                  <c:y val="3.004592491700242E-2"/>
                </c:manualLayout>
              </c:layout>
              <c:spPr>
                <a:noFill/>
                <a:ln w="26172">
                  <a:noFill/>
                </a:ln>
              </c:spPr>
              <c:txPr>
                <a:bodyPr/>
                <a:lstStyle/>
                <a:p>
                  <a:pPr>
                    <a:defRPr sz="1391"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DFD-423B-905F-6C5262D6FE30}"/>
                </c:ext>
              </c:extLst>
            </c:dLbl>
            <c:dLbl>
              <c:idx val="3"/>
              <c:layout>
                <c:manualLayout>
                  <c:x val="-8.9585666293394151E-3"/>
                  <c:y val="3.4658511722731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DFD-423B-905F-6C5262D6FE30}"/>
                </c:ext>
              </c:extLst>
            </c:dLbl>
            <c:dLbl>
              <c:idx val="4"/>
              <c:layout>
                <c:manualLayout>
                  <c:x val="-1.4930944382232286E-2"/>
                  <c:y val="3.87359836901121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DFD-423B-905F-6C5262D6FE30}"/>
                </c:ext>
              </c:extLst>
            </c:dLbl>
            <c:dLbl>
              <c:idx val="5"/>
              <c:layout>
                <c:manualLayout>
                  <c:x val="-1.0451661067562743E-2"/>
                  <c:y val="3.4658511722731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DFD-423B-905F-6C5262D6FE30}"/>
                </c:ext>
              </c:extLst>
            </c:dLbl>
            <c:dLbl>
              <c:idx val="6"/>
              <c:layout>
                <c:manualLayout>
                  <c:x val="-2.9861888764465445E-3"/>
                  <c:y val="3.42773550837094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DFD-423B-905F-6C5262D6FE30}"/>
                </c:ext>
              </c:extLst>
            </c:dLbl>
            <c:dLbl>
              <c:idx val="7"/>
              <c:layout>
                <c:manualLayout>
                  <c:x val="-4.4792833146696529E-3"/>
                  <c:y val="2.7850351005514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DFD-423B-905F-6C5262D6FE30}"/>
                </c:ext>
              </c:extLst>
            </c:dLbl>
            <c:dLbl>
              <c:idx val="8"/>
              <c:layout>
                <c:manualLayout>
                  <c:x val="-2.538260544979459E-2"/>
                  <c:y val="3.21350203909777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DFD-423B-905F-6C5262D6FE30}"/>
                </c:ext>
              </c:extLst>
            </c:dLbl>
            <c:dLbl>
              <c:idx val="9"/>
              <c:layout>
                <c:manualLayout>
                  <c:x val="-4.4792833146696529E-3"/>
                  <c:y val="2.7850351005514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DFD-423B-905F-6C5262D6FE30}"/>
                </c:ext>
              </c:extLst>
            </c:dLbl>
            <c:dLbl>
              <c:idx val="10"/>
              <c:layout>
                <c:manualLayout>
                  <c:x val="-2.9861888764465445E-3"/>
                  <c:y val="2.99926856982459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0A-40D9-8F57-A5861AD938B9}"/>
                </c:ext>
              </c:extLst>
            </c:dLbl>
            <c:spPr>
              <a:noFill/>
              <a:ln w="26172">
                <a:noFill/>
              </a:ln>
            </c:spPr>
            <c:txPr>
              <a:bodyPr wrap="square" lIns="38100" tIns="19050" rIns="38100" bIns="19050" anchor="ctr">
                <a:spAutoFit/>
              </a:bodyPr>
              <a:lstStyle/>
              <a:p>
                <a:pPr>
                  <a:defRPr sz="1391"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209</c:v>
                </c:pt>
                <c:pt idx="1">
                  <c:v>216</c:v>
                </c:pt>
                <c:pt idx="2">
                  <c:v>225</c:v>
                </c:pt>
                <c:pt idx="3">
                  <c:v>205</c:v>
                </c:pt>
                <c:pt idx="4">
                  <c:v>207</c:v>
                </c:pt>
                <c:pt idx="5">
                  <c:v>183</c:v>
                </c:pt>
                <c:pt idx="6">
                  <c:v>148</c:v>
                </c:pt>
                <c:pt idx="7">
                  <c:v>147</c:v>
                </c:pt>
                <c:pt idx="8">
                  <c:v>150</c:v>
                </c:pt>
                <c:pt idx="9">
                  <c:v>163</c:v>
                </c:pt>
                <c:pt idx="10">
                  <c:v>186</c:v>
                </c:pt>
              </c:numCache>
            </c:numRef>
          </c:val>
          <c:smooth val="0"/>
          <c:extLst>
            <c:ext xmlns:c16="http://schemas.microsoft.com/office/drawing/2014/chart" uri="{C3380CC4-5D6E-409C-BE32-E72D297353CC}">
              <c16:uniqueId val="{0000001F-4DFD-423B-905F-6C5262D6FE30}"/>
            </c:ext>
          </c:extLst>
        </c:ser>
        <c:ser>
          <c:idx val="2"/>
          <c:order val="2"/>
          <c:tx>
            <c:strRef>
              <c:f>Sheet1!$A$4</c:f>
              <c:strCache>
                <c:ptCount val="1"/>
                <c:pt idx="0">
                  <c:v>Black Mountain Primary </c:v>
                </c:pt>
              </c:strCache>
            </c:strRef>
          </c:tx>
          <c:spPr>
            <a:ln w="39258">
              <a:solidFill>
                <a:schemeClr val="accent3">
                  <a:lumMod val="50000"/>
                </a:schemeClr>
              </a:solidFill>
              <a:prstDash val="solid"/>
            </a:ln>
          </c:spPr>
          <c:marker>
            <c:symbol val="diamond"/>
            <c:size val="12"/>
            <c:spPr>
              <a:solidFill>
                <a:schemeClr val="accent3">
                  <a:lumMod val="50000"/>
                </a:schemeClr>
              </a:solidFill>
              <a:ln>
                <a:solidFill>
                  <a:schemeClr val="accent3">
                    <a:lumMod val="50000"/>
                  </a:schemeClr>
                </a:solidFill>
                <a:prstDash val="solid"/>
              </a:ln>
            </c:spPr>
          </c:marker>
          <c:dLbls>
            <c:dLbl>
              <c:idx val="0"/>
              <c:layout>
                <c:manualLayout>
                  <c:x val="-4.9884050048055316E-2"/>
                  <c:y val="3.2312311238384163E-2"/>
                </c:manualLayout>
              </c:layout>
              <c:spPr>
                <a:noFill/>
                <a:ln w="26172">
                  <a:noFill/>
                </a:ln>
              </c:spPr>
              <c:txPr>
                <a:bodyPr/>
                <a:lstStyle/>
                <a:p>
                  <a:pPr>
                    <a:defRPr sz="139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DFD-423B-905F-6C5262D6FE30}"/>
                </c:ext>
              </c:extLst>
            </c:dLbl>
            <c:dLbl>
              <c:idx val="1"/>
              <c:layout>
                <c:manualLayout>
                  <c:x val="-3.9023375157612575E-2"/>
                  <c:y val="2.5834958703556551E-2"/>
                </c:manualLayout>
              </c:layout>
              <c:spPr>
                <a:noFill/>
                <a:ln w="26172">
                  <a:noFill/>
                </a:ln>
              </c:spPr>
              <c:txPr>
                <a:bodyPr/>
                <a:lstStyle/>
                <a:p>
                  <a:pPr>
                    <a:defRPr sz="139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4DFD-423B-905F-6C5262D6FE30}"/>
                </c:ext>
              </c:extLst>
            </c:dLbl>
            <c:dLbl>
              <c:idx val="2"/>
              <c:layout>
                <c:manualLayout>
                  <c:x val="-3.510194484368076E-2"/>
                  <c:y val="3.5003170475250305E-2"/>
                </c:manualLayout>
              </c:layout>
              <c:spPr>
                <a:noFill/>
                <a:ln w="26172">
                  <a:noFill/>
                </a:ln>
              </c:spPr>
              <c:txPr>
                <a:bodyPr/>
                <a:lstStyle/>
                <a:p>
                  <a:pPr>
                    <a:defRPr sz="1391"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4DFD-423B-905F-6C5262D6FE30}"/>
                </c:ext>
              </c:extLst>
            </c:dLbl>
            <c:dLbl>
              <c:idx val="3"/>
              <c:layout>
                <c:manualLayout>
                  <c:x val="-2.8368794326241027E-2"/>
                  <c:y val="3.2619775739041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DFD-423B-905F-6C5262D6FE30}"/>
                </c:ext>
              </c:extLst>
            </c:dLbl>
            <c:dLbl>
              <c:idx val="4"/>
              <c:layout>
                <c:manualLayout>
                  <c:x val="-3.2848077640910786E-2"/>
                  <c:y val="3.6697247706422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4DFD-423B-905F-6C5262D6FE30}"/>
                </c:ext>
              </c:extLst>
            </c:dLbl>
            <c:dLbl>
              <c:idx val="5"/>
              <c:layout>
                <c:manualLayout>
                  <c:x val="-1.0949232727166131E-16"/>
                  <c:y val="2.44648318042812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4DFD-423B-905F-6C5262D6FE30}"/>
                </c:ext>
              </c:extLst>
            </c:dLbl>
            <c:dLbl>
              <c:idx val="6"/>
              <c:layout>
                <c:manualLayout>
                  <c:x val="-1.0949232727166131E-16"/>
                  <c:y val="3.21350203909777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4DFD-423B-905F-6C5262D6FE30}"/>
                </c:ext>
              </c:extLst>
            </c:dLbl>
            <c:dLbl>
              <c:idx val="7"/>
              <c:layout>
                <c:manualLayout>
                  <c:x val="-4.4792833146696529E-3"/>
                  <c:y val="3.8562024469173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4DFD-423B-905F-6C5262D6FE30}"/>
                </c:ext>
              </c:extLst>
            </c:dLbl>
            <c:dLbl>
              <c:idx val="8"/>
              <c:layout>
                <c:manualLayout>
                  <c:x val="-1.7917133258678723E-2"/>
                  <c:y val="3.85620244691732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4DFD-423B-905F-6C5262D6FE30}"/>
                </c:ext>
              </c:extLst>
            </c:dLbl>
            <c:dLbl>
              <c:idx val="9"/>
              <c:layout>
                <c:manualLayout>
                  <c:x val="-1.7917133258678612E-2"/>
                  <c:y val="2.99926856982459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4DFD-423B-905F-6C5262D6FE30}"/>
                </c:ext>
              </c:extLst>
            </c:dLbl>
            <c:dLbl>
              <c:idx val="10"/>
              <c:layout>
                <c:manualLayout>
                  <c:x val="-5.9723777528928705E-3"/>
                  <c:y val="2.14233469273185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0A-40D9-8F57-A5861AD938B9}"/>
                </c:ext>
              </c:extLst>
            </c:dLbl>
            <c:spPr>
              <a:noFill/>
              <a:ln w="26172">
                <a:noFill/>
              </a:ln>
            </c:spPr>
            <c:txPr>
              <a:bodyPr wrap="square" lIns="38100" tIns="19050" rIns="38100" bIns="19050" anchor="ctr">
                <a:spAutoFit/>
              </a:bodyPr>
              <a:lstStyle/>
              <a:p>
                <a:pPr>
                  <a:defRPr sz="1391" b="1" i="0" u="none" strike="noStrike" baseline="0">
                    <a:solidFill>
                      <a:schemeClr val="accent3">
                        <a:lumMod val="50000"/>
                      </a:schemeClr>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426</c:v>
                </c:pt>
                <c:pt idx="1">
                  <c:v>402</c:v>
                </c:pt>
                <c:pt idx="2">
                  <c:v>400</c:v>
                </c:pt>
                <c:pt idx="3">
                  <c:v>416</c:v>
                </c:pt>
                <c:pt idx="4">
                  <c:v>387</c:v>
                </c:pt>
                <c:pt idx="5">
                  <c:v>324</c:v>
                </c:pt>
                <c:pt idx="6">
                  <c:v>337</c:v>
                </c:pt>
                <c:pt idx="7">
                  <c:v>324</c:v>
                </c:pt>
                <c:pt idx="8">
                  <c:v>339</c:v>
                </c:pt>
                <c:pt idx="9">
                  <c:v>332</c:v>
                </c:pt>
                <c:pt idx="10">
                  <c:v>328</c:v>
                </c:pt>
              </c:numCache>
            </c:numRef>
          </c:val>
          <c:smooth val="0"/>
          <c:extLst>
            <c:ext xmlns:c16="http://schemas.microsoft.com/office/drawing/2014/chart" uri="{C3380CC4-5D6E-409C-BE32-E72D297353CC}">
              <c16:uniqueId val="{0000002F-4DFD-423B-905F-6C5262D6FE30}"/>
            </c:ext>
          </c:extLst>
        </c:ser>
        <c:ser>
          <c:idx val="3"/>
          <c:order val="3"/>
          <c:tx>
            <c:strRef>
              <c:f>Sheet1!$A$5</c:f>
              <c:strCache>
                <c:ptCount val="1"/>
                <c:pt idx="0">
                  <c:v>CD Owen Middle</c:v>
                </c:pt>
              </c:strCache>
            </c:strRef>
          </c:tx>
          <c:spPr>
            <a:ln w="39258">
              <a:solidFill>
                <a:srgbClr val="FFFF00"/>
              </a:solidFill>
              <a:prstDash val="solid"/>
            </a:ln>
          </c:spPr>
          <c:marker>
            <c:symbol val="diamond"/>
            <c:size val="12"/>
            <c:spPr>
              <a:solidFill>
                <a:srgbClr val="FFFF00"/>
              </a:solidFill>
              <a:ln>
                <a:solidFill>
                  <a:srgbClr val="FFFF00"/>
                </a:solidFill>
                <a:prstDash val="solid"/>
              </a:ln>
            </c:spPr>
          </c:marker>
          <c:dLbls>
            <c:dLbl>
              <c:idx val="0"/>
              <c:layout>
                <c:manualLayout>
                  <c:x val="-4.0317188291187023E-2"/>
                  <c:y val="-3.5169740005316918E-2"/>
                </c:manualLayout>
              </c:layout>
              <c:spPr>
                <a:noFill/>
                <a:ln w="26172">
                  <a:noFill/>
                </a:ln>
              </c:spPr>
              <c:txPr>
                <a:bodyPr/>
                <a:lstStyle/>
                <a:p>
                  <a:pPr>
                    <a:defRPr sz="139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4DFD-423B-905F-6C5262D6FE30}"/>
                </c:ext>
              </c:extLst>
            </c:dLbl>
            <c:dLbl>
              <c:idx val="1"/>
              <c:layout>
                <c:manualLayout>
                  <c:x val="-2.605955330611669E-2"/>
                  <c:y val="-3.265717932047485E-2"/>
                </c:manualLayout>
              </c:layout>
              <c:spPr>
                <a:noFill/>
                <a:ln w="26172">
                  <a:noFill/>
                </a:ln>
              </c:spPr>
              <c:txPr>
                <a:bodyPr/>
                <a:lstStyle/>
                <a:p>
                  <a:pPr>
                    <a:defRPr sz="139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4DFD-423B-905F-6C5262D6FE30}"/>
                </c:ext>
              </c:extLst>
            </c:dLbl>
            <c:dLbl>
              <c:idx val="2"/>
              <c:layout>
                <c:manualLayout>
                  <c:x val="-2.3291465322609173E-2"/>
                  <c:y val="-3.405109509552029E-2"/>
                </c:manualLayout>
              </c:layout>
              <c:spPr>
                <a:noFill/>
                <a:ln w="26172">
                  <a:noFill/>
                </a:ln>
              </c:spPr>
              <c:txPr>
                <a:bodyPr/>
                <a:lstStyle/>
                <a:p>
                  <a:pPr>
                    <a:defRPr sz="1391"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4DFD-423B-905F-6C5262D6FE30}"/>
                </c:ext>
              </c:extLst>
            </c:dLbl>
            <c:dLbl>
              <c:idx val="3"/>
              <c:layout>
                <c:manualLayout>
                  <c:x val="-2.5382605449794701E-2"/>
                  <c:y val="-4.07747196738022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4DFD-423B-905F-6C5262D6FE30}"/>
                </c:ext>
              </c:extLst>
            </c:dLbl>
            <c:dLbl>
              <c:idx val="4"/>
              <c:layout>
                <c:manualLayout>
                  <c:x val="-2.8368794326241245E-2"/>
                  <c:y val="-3.87359836901121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4DFD-423B-905F-6C5262D6FE30}"/>
                </c:ext>
              </c:extLst>
            </c:dLbl>
            <c:dLbl>
              <c:idx val="5"/>
              <c:layout>
                <c:manualLayout>
                  <c:x val="-1.0949232727166131E-16"/>
                  <c:y val="-3.05810397553517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4DFD-423B-905F-6C5262D6FE30}"/>
                </c:ext>
              </c:extLst>
            </c:dLbl>
            <c:dLbl>
              <c:idx val="6"/>
              <c:layout>
                <c:manualLayout>
                  <c:x val="-1.0949232727166131E-16"/>
                  <c:y val="-2.99926856982459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4DFD-423B-905F-6C5262D6FE30}"/>
                </c:ext>
              </c:extLst>
            </c:dLbl>
            <c:dLbl>
              <c:idx val="7"/>
              <c:layout>
                <c:manualLayout>
                  <c:x val="-1.0949232727166131E-16"/>
                  <c:y val="1.71386775418547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4DFD-423B-905F-6C5262D6FE30}"/>
                </c:ext>
              </c:extLst>
            </c:dLbl>
            <c:dLbl>
              <c:idx val="8"/>
              <c:layout>
                <c:manualLayout>
                  <c:x val="-1.1944755505785632E-2"/>
                  <c:y val="2.99926856982458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4DFD-423B-905F-6C5262D6FE30}"/>
                </c:ext>
              </c:extLst>
            </c:dLbl>
            <c:dLbl>
              <c:idx val="9"/>
              <c:layout>
                <c:manualLayout>
                  <c:x val="-8.9585666293394151E-3"/>
                  <c:y val="-3.64196897764415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4DFD-423B-905F-6C5262D6FE30}"/>
                </c:ext>
              </c:extLst>
            </c:dLbl>
            <c:dLbl>
              <c:idx val="10"/>
              <c:layout>
                <c:manualLayout>
                  <c:x val="-2.9861888764465445E-3"/>
                  <c:y val="-2.7850351005514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0A-40D9-8F57-A5861AD938B9}"/>
                </c:ext>
              </c:extLst>
            </c:dLbl>
            <c:spPr>
              <a:noFill/>
              <a:ln w="26172">
                <a:noFill/>
              </a:ln>
            </c:spPr>
            <c:txPr>
              <a:bodyPr wrap="square" lIns="38100" tIns="19050" rIns="38100" bIns="19050" anchor="ctr">
                <a:spAutoFit/>
              </a:bodyPr>
              <a:lstStyle/>
              <a:p>
                <a:pPr>
                  <a:defRPr sz="1391" b="1" i="0" u="none" strike="noStrike" baseline="0">
                    <a:solidFill>
                      <a:srgbClr val="FF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549</c:v>
                </c:pt>
                <c:pt idx="1">
                  <c:v>529</c:v>
                </c:pt>
                <c:pt idx="2">
                  <c:v>522</c:v>
                </c:pt>
                <c:pt idx="3">
                  <c:v>539</c:v>
                </c:pt>
                <c:pt idx="4">
                  <c:v>516</c:v>
                </c:pt>
                <c:pt idx="5">
                  <c:v>459</c:v>
                </c:pt>
                <c:pt idx="6">
                  <c:v>457</c:v>
                </c:pt>
                <c:pt idx="7">
                  <c:v>418</c:v>
                </c:pt>
                <c:pt idx="8">
                  <c:v>437</c:v>
                </c:pt>
                <c:pt idx="9">
                  <c:v>454</c:v>
                </c:pt>
                <c:pt idx="10">
                  <c:v>475</c:v>
                </c:pt>
              </c:numCache>
            </c:numRef>
          </c:val>
          <c:smooth val="0"/>
          <c:extLst>
            <c:ext xmlns:c16="http://schemas.microsoft.com/office/drawing/2014/chart" uri="{C3380CC4-5D6E-409C-BE32-E72D297353CC}">
              <c16:uniqueId val="{0000003F-4DFD-423B-905F-6C5262D6FE30}"/>
            </c:ext>
          </c:extLst>
        </c:ser>
        <c:ser>
          <c:idx val="4"/>
          <c:order val="4"/>
          <c:tx>
            <c:strRef>
              <c:f>Sheet1!$A$6</c:f>
              <c:strCache>
                <c:ptCount val="1"/>
                <c:pt idx="0">
                  <c:v>CD Owen High </c:v>
                </c:pt>
              </c:strCache>
            </c:strRef>
          </c:tx>
          <c:spPr>
            <a:ln w="39258">
              <a:solidFill>
                <a:srgbClr val="0000FF"/>
              </a:solidFill>
              <a:prstDash val="solid"/>
            </a:ln>
          </c:spPr>
          <c:marker>
            <c:symbol val="diamond"/>
            <c:size val="12"/>
            <c:spPr>
              <a:solidFill>
                <a:srgbClr val="0000FF"/>
              </a:solidFill>
              <a:ln>
                <a:solidFill>
                  <a:srgbClr val="0000FF"/>
                </a:solidFill>
                <a:prstDash val="solid"/>
              </a:ln>
            </c:spPr>
          </c:marker>
          <c:dLbls>
            <c:dLbl>
              <c:idx val="0"/>
              <c:layout>
                <c:manualLayout>
                  <c:x val="-3.3396773066273422E-2"/>
                  <c:y val="-4.0119573406587616E-2"/>
                </c:manualLayout>
              </c:layout>
              <c:spPr>
                <a:noFill/>
                <a:ln w="26172">
                  <a:noFill/>
                </a:ln>
              </c:spPr>
              <c:txPr>
                <a:bodyPr/>
                <a:lstStyle/>
                <a:p>
                  <a:pPr>
                    <a:defRPr sz="139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4DFD-423B-905F-6C5262D6FE30}"/>
                </c:ext>
              </c:extLst>
            </c:dLbl>
            <c:dLbl>
              <c:idx val="1"/>
              <c:layout>
                <c:manualLayout>
                  <c:x val="-3.0949583023894944E-2"/>
                  <c:y val="-3.7201806776113566E-2"/>
                </c:manualLayout>
              </c:layout>
              <c:spPr>
                <a:noFill/>
                <a:ln w="26172">
                  <a:noFill/>
                </a:ln>
              </c:spPr>
              <c:txPr>
                <a:bodyPr/>
                <a:lstStyle/>
                <a:p>
                  <a:pPr>
                    <a:defRPr sz="139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4DFD-423B-905F-6C5262D6FE30}"/>
                </c:ext>
              </c:extLst>
            </c:dLbl>
            <c:dLbl>
              <c:idx val="2"/>
              <c:layout>
                <c:manualLayout>
                  <c:x val="-3.279505515338018E-2"/>
                  <c:y val="-3.7817107723919871E-2"/>
                </c:manualLayout>
              </c:layout>
              <c:spPr>
                <a:noFill/>
                <a:ln w="26172">
                  <a:noFill/>
                </a:ln>
              </c:spPr>
              <c:txPr>
                <a:bodyPr/>
                <a:lstStyle/>
                <a:p>
                  <a:pPr>
                    <a:defRPr sz="1391"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4DFD-423B-905F-6C5262D6FE30}"/>
                </c:ext>
              </c:extLst>
            </c:dLbl>
            <c:dLbl>
              <c:idx val="3"/>
              <c:layout>
                <c:manualLayout>
                  <c:x val="-2.9861888764464353E-2"/>
                  <c:y val="-3.4658511722731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4DFD-423B-905F-6C5262D6FE30}"/>
                </c:ext>
              </c:extLst>
            </c:dLbl>
            <c:dLbl>
              <c:idx val="4"/>
              <c:layout>
                <c:manualLayout>
                  <c:x val="-2.6875699888017916E-2"/>
                  <c:y val="-3.4658511722731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4DFD-423B-905F-6C5262D6FE30}"/>
                </c:ext>
              </c:extLst>
            </c:dLbl>
            <c:dLbl>
              <c:idx val="5"/>
              <c:layout>
                <c:manualLayout>
                  <c:x val="-1.3437849944009069E-2"/>
                  <c:y val="-3.0581039755351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4DFD-423B-905F-6C5262D6FE30}"/>
                </c:ext>
              </c:extLst>
            </c:dLbl>
            <c:dLbl>
              <c:idx val="6"/>
              <c:layout>
                <c:manualLayout>
                  <c:x val="-2.9861888764465445E-3"/>
                  <c:y val="-4.07043591619051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4DFD-423B-905F-6C5262D6FE30}"/>
                </c:ext>
              </c:extLst>
            </c:dLbl>
            <c:dLbl>
              <c:idx val="7"/>
              <c:layout>
                <c:manualLayout>
                  <c:x val="-1.0949232727166131E-16"/>
                  <c:y val="-3.6419689776441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7-4DFD-423B-905F-6C5262D6FE30}"/>
                </c:ext>
              </c:extLst>
            </c:dLbl>
            <c:dLbl>
              <c:idx val="8"/>
              <c:layout>
                <c:manualLayout>
                  <c:x val="-1.3437849944008848E-2"/>
                  <c:y val="-3.8562024469173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8-4DFD-423B-905F-6C5262D6FE30}"/>
                </c:ext>
              </c:extLst>
            </c:dLbl>
            <c:dLbl>
              <c:idx val="9"/>
              <c:layout>
                <c:manualLayout>
                  <c:x val="-4.4792833146696529E-3"/>
                  <c:y val="-2.3565681620050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9-4DFD-423B-905F-6C5262D6FE30}"/>
                </c:ext>
              </c:extLst>
            </c:dLbl>
            <c:spPr>
              <a:noFill/>
              <a:ln w="26172">
                <a:noFill/>
              </a:ln>
            </c:spPr>
            <c:txPr>
              <a:bodyPr wrap="square" lIns="38100" tIns="19050" rIns="38100" bIns="19050" anchor="ctr">
                <a:spAutoFit/>
              </a:bodyPr>
              <a:lstStyle/>
              <a:p>
                <a:pPr>
                  <a:defRPr sz="1391"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775</c:v>
                </c:pt>
                <c:pt idx="1">
                  <c:v>782</c:v>
                </c:pt>
                <c:pt idx="2">
                  <c:v>766</c:v>
                </c:pt>
                <c:pt idx="3">
                  <c:v>738</c:v>
                </c:pt>
                <c:pt idx="4">
                  <c:v>709</c:v>
                </c:pt>
                <c:pt idx="5">
                  <c:v>694</c:v>
                </c:pt>
                <c:pt idx="6">
                  <c:v>675</c:v>
                </c:pt>
                <c:pt idx="7">
                  <c:v>689</c:v>
                </c:pt>
                <c:pt idx="8">
                  <c:v>680</c:v>
                </c:pt>
                <c:pt idx="9">
                  <c:v>643</c:v>
                </c:pt>
                <c:pt idx="10">
                  <c:v>611</c:v>
                </c:pt>
              </c:numCache>
            </c:numRef>
          </c:val>
          <c:smooth val="0"/>
          <c:extLst>
            <c:ext xmlns:c16="http://schemas.microsoft.com/office/drawing/2014/chart" uri="{C3380CC4-5D6E-409C-BE32-E72D297353CC}">
              <c16:uniqueId val="{0000004F-4DFD-423B-905F-6C5262D6FE30}"/>
            </c:ext>
          </c:extLst>
        </c:ser>
        <c:dLbls>
          <c:showLegendKey val="0"/>
          <c:showVal val="0"/>
          <c:showCatName val="0"/>
          <c:showSerName val="0"/>
          <c:showPercent val="0"/>
          <c:showBubbleSize val="0"/>
        </c:dLbls>
        <c:marker val="1"/>
        <c:smooth val="0"/>
        <c:axId val="1053879344"/>
        <c:axId val="1053879888"/>
      </c:lineChart>
      <c:catAx>
        <c:axId val="1053879344"/>
        <c:scaling>
          <c:orientation val="minMax"/>
        </c:scaling>
        <c:delete val="0"/>
        <c:axPos val="b"/>
        <c:numFmt formatCode="General" sourceLinked="1"/>
        <c:majorTickMark val="out"/>
        <c:minorTickMark val="none"/>
        <c:tickLblPos val="nextTo"/>
        <c:spPr>
          <a:ln w="3272">
            <a:solidFill>
              <a:schemeClr val="tx1"/>
            </a:solidFill>
            <a:prstDash val="solid"/>
          </a:ln>
        </c:spPr>
        <c:txPr>
          <a:bodyPr rot="0" vert="horz"/>
          <a:lstStyle/>
          <a:p>
            <a:pPr>
              <a:defRPr sz="1185" b="1" i="0" u="none" strike="noStrike" baseline="0">
                <a:solidFill>
                  <a:schemeClr val="tx1"/>
                </a:solidFill>
                <a:latin typeface="Arial"/>
                <a:ea typeface="Arial"/>
                <a:cs typeface="Arial"/>
              </a:defRPr>
            </a:pPr>
            <a:endParaRPr lang="en-US"/>
          </a:p>
        </c:txPr>
        <c:crossAx val="1053879888"/>
        <c:crosses val="autoZero"/>
        <c:auto val="1"/>
        <c:lblAlgn val="ctr"/>
        <c:lblOffset val="100"/>
        <c:tickLblSkip val="1"/>
        <c:tickMarkSkip val="1"/>
        <c:noMultiLvlLbl val="0"/>
      </c:catAx>
      <c:valAx>
        <c:axId val="1053879888"/>
        <c:scaling>
          <c:orientation val="minMax"/>
          <c:max val="1400"/>
        </c:scaling>
        <c:delete val="0"/>
        <c:axPos val="l"/>
        <c:majorGridlines>
          <c:spPr>
            <a:ln w="3272">
              <a:solidFill>
                <a:schemeClr val="tx1"/>
              </a:solidFill>
              <a:prstDash val="solid"/>
            </a:ln>
          </c:spPr>
        </c:majorGridlines>
        <c:numFmt formatCode="General" sourceLinked="1"/>
        <c:majorTickMark val="out"/>
        <c:minorTickMark val="none"/>
        <c:tickLblPos val="nextTo"/>
        <c:spPr>
          <a:ln w="3272">
            <a:solidFill>
              <a:schemeClr val="tx1"/>
            </a:solidFill>
            <a:prstDash val="solid"/>
          </a:ln>
        </c:spPr>
        <c:txPr>
          <a:bodyPr rot="0" vert="horz"/>
          <a:lstStyle/>
          <a:p>
            <a:pPr>
              <a:defRPr sz="1803" b="1" i="0" u="none" strike="noStrike" baseline="0">
                <a:solidFill>
                  <a:schemeClr val="tx1"/>
                </a:solidFill>
                <a:latin typeface="Swis721 BT"/>
                <a:ea typeface="Swis721 BT"/>
                <a:cs typeface="Swis721 BT"/>
              </a:defRPr>
            </a:pPr>
            <a:endParaRPr lang="en-US"/>
          </a:p>
        </c:txPr>
        <c:crossAx val="1053879344"/>
        <c:crosses val="autoZero"/>
        <c:crossBetween val="between"/>
        <c:majorUnit val="200"/>
      </c:valAx>
      <c:spPr>
        <a:solidFill>
          <a:schemeClr val="bg1">
            <a:lumMod val="65000"/>
          </a:schemeClr>
        </a:solidFill>
        <a:ln w="13086">
          <a:solidFill>
            <a:schemeClr val="tx1"/>
          </a:solidFill>
          <a:prstDash val="solid"/>
        </a:ln>
      </c:spPr>
    </c:plotArea>
    <c:legend>
      <c:legendPos val="b"/>
      <c:layout>
        <c:manualLayout>
          <c:xMode val="edge"/>
          <c:yMode val="edge"/>
          <c:x val="3.690888119953864E-2"/>
          <c:y val="0.92659053833605221"/>
          <c:w val="0.91464821222606685"/>
          <c:h val="6.8515497553017946E-2"/>
        </c:manualLayout>
      </c:layout>
      <c:overlay val="0"/>
      <c:spPr>
        <a:noFill/>
        <a:ln w="3272">
          <a:solidFill>
            <a:schemeClr val="tx1"/>
          </a:solidFill>
          <a:prstDash val="solid"/>
        </a:ln>
      </c:spPr>
      <c:txPr>
        <a:bodyPr/>
        <a:lstStyle/>
        <a:p>
          <a:pPr>
            <a:defRPr sz="948"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1880" b="1" i="0" u="none" strike="noStrike" baseline="0">
          <a:solidFill>
            <a:schemeClr val="tx1"/>
          </a:solidFill>
          <a:latin typeface="Arial"/>
          <a:ea typeface="Arial"/>
          <a:cs typeface="Aria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582415077999479E-2"/>
          <c:y val="5.3123743946232663E-2"/>
          <c:w val="0.90566037735849059"/>
          <c:h val="0.78466557911908641"/>
        </c:manualLayout>
      </c:layout>
      <c:lineChart>
        <c:grouping val="standard"/>
        <c:varyColors val="0"/>
        <c:ser>
          <c:idx val="0"/>
          <c:order val="0"/>
          <c:tx>
            <c:strRef>
              <c:f>Sheet1!$A$2</c:f>
              <c:strCache>
                <c:ptCount val="1"/>
                <c:pt idx="0">
                  <c:v>Sand Hill-Venable Elementary</c:v>
                </c:pt>
              </c:strCache>
            </c:strRef>
          </c:tx>
          <c:spPr>
            <a:ln w="38471">
              <a:solidFill>
                <a:srgbClr val="FF0000"/>
              </a:solidFill>
              <a:prstDash val="solid"/>
            </a:ln>
          </c:spPr>
          <c:marker>
            <c:symbol val="diamond"/>
            <c:size val="12"/>
            <c:spPr>
              <a:solidFill>
                <a:srgbClr val="FF0000"/>
              </a:solidFill>
              <a:ln>
                <a:solidFill>
                  <a:srgbClr val="FF0000"/>
                </a:solidFill>
                <a:prstDash val="solid"/>
              </a:ln>
            </c:spPr>
          </c:marker>
          <c:dLbls>
            <c:dLbl>
              <c:idx val="0"/>
              <c:layout>
                <c:manualLayout>
                  <c:x val="-4.0995270009215233E-2"/>
                  <c:y val="-2.5477295660948616E-2"/>
                </c:manualLayout>
              </c:layout>
              <c:spPr>
                <a:noFill/>
                <a:ln w="25647">
                  <a:noFill/>
                </a:ln>
              </c:spPr>
              <c:txPr>
                <a:bodyPr/>
                <a:lstStyle/>
                <a:p>
                  <a:pPr>
                    <a:defRPr sz="1338"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7C-4906-90FF-6327F7CE29A1}"/>
                </c:ext>
              </c:extLst>
            </c:dLbl>
            <c:dLbl>
              <c:idx val="1"/>
              <c:layout>
                <c:manualLayout>
                  <c:x val="-3.8390555739143316E-2"/>
                  <c:y val="-5.4241929918122787E-2"/>
                </c:manualLayout>
              </c:layout>
              <c:spPr>
                <a:noFill/>
                <a:ln w="25647">
                  <a:noFill/>
                </a:ln>
              </c:spPr>
              <c:txPr>
                <a:bodyPr/>
                <a:lstStyle/>
                <a:p>
                  <a:pPr>
                    <a:defRPr sz="1338"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7C-4906-90FF-6327F7CE29A1}"/>
                </c:ext>
              </c:extLst>
            </c:dLbl>
            <c:dLbl>
              <c:idx val="2"/>
              <c:layout>
                <c:manualLayout>
                  <c:x val="-8.5797144387342317E-3"/>
                  <c:y val="-2.3417040499419645E-2"/>
                </c:manualLayout>
              </c:layout>
              <c:spPr>
                <a:noFill/>
                <a:ln w="25647">
                  <a:noFill/>
                </a:ln>
              </c:spPr>
              <c:txPr>
                <a:bodyPr/>
                <a:lstStyle/>
                <a:p>
                  <a:pPr>
                    <a:defRPr sz="1338"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7C-4906-90FF-6327F7CE29A1}"/>
                </c:ext>
              </c:extLst>
            </c:dLbl>
            <c:dLbl>
              <c:idx val="3"/>
              <c:layout>
                <c:manualLayout>
                  <c:x val="-1.3024602026049204E-2"/>
                  <c:y val="1.5936254980079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57C-4906-90FF-6327F7CE29A1}"/>
                </c:ext>
              </c:extLst>
            </c:dLbl>
            <c:dLbl>
              <c:idx val="4"/>
              <c:layout>
                <c:manualLayout>
                  <c:x val="-5.3545586107091175E-2"/>
                  <c:y val="1.99203187250996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57C-4906-90FF-6327F7CE29A1}"/>
                </c:ext>
              </c:extLst>
            </c:dLbl>
            <c:dLbl>
              <c:idx val="5"/>
              <c:layout>
                <c:manualLayout>
                  <c:x val="-5.7886748033321011E-3"/>
                  <c:y val="2.26316851664984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57C-4906-90FF-6327F7CE29A1}"/>
                </c:ext>
              </c:extLst>
            </c:dLbl>
            <c:dLbl>
              <c:idx val="6"/>
              <c:layout>
                <c:manualLayout>
                  <c:x val="-1.0130246020260598E-2"/>
                  <c:y val="1.2552301255230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57C-4906-90FF-6327F7CE29A1}"/>
                </c:ext>
              </c:extLst>
            </c:dLbl>
            <c:dLbl>
              <c:idx val="7"/>
              <c:layout>
                <c:manualLayout>
                  <c:x val="-1.477504069825679E-3"/>
                  <c:y val="1.28153380423814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57C-4906-90FF-6327F7CE29A1}"/>
                </c:ext>
              </c:extLst>
            </c:dLbl>
            <c:dLbl>
              <c:idx val="9"/>
              <c:layout>
                <c:manualLayout>
                  <c:x val="-4.4325122094770368E-3"/>
                  <c:y val="3.6310124453413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4D-47A2-B887-C39FDE939ECF}"/>
                </c:ext>
              </c:extLst>
            </c:dLbl>
            <c:dLbl>
              <c:idx val="10"/>
              <c:layout>
                <c:manualLayout>
                  <c:x val="-5.9100162793028245E-3"/>
                  <c:y val="4.058190380087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1A-4ABD-B3C3-FF2E4C8D850D}"/>
                </c:ext>
              </c:extLst>
            </c:dLbl>
            <c:spPr>
              <a:noFill/>
              <a:ln w="25647">
                <a:noFill/>
              </a:ln>
            </c:spPr>
            <c:txPr>
              <a:bodyPr wrap="square" lIns="38100" tIns="19050" rIns="38100" bIns="19050" anchor="ctr">
                <a:spAutoFit/>
              </a:bodyPr>
              <a:lstStyle/>
              <a:p>
                <a:pPr>
                  <a:defRPr sz="1338"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729</c:v>
                </c:pt>
                <c:pt idx="1">
                  <c:v>634</c:v>
                </c:pt>
                <c:pt idx="2">
                  <c:v>573</c:v>
                </c:pt>
                <c:pt idx="3">
                  <c:v>557</c:v>
                </c:pt>
                <c:pt idx="4">
                  <c:v>559</c:v>
                </c:pt>
                <c:pt idx="5">
                  <c:v>513</c:v>
                </c:pt>
                <c:pt idx="6">
                  <c:v>513</c:v>
                </c:pt>
                <c:pt idx="7">
                  <c:v>536</c:v>
                </c:pt>
                <c:pt idx="8">
                  <c:v>534</c:v>
                </c:pt>
                <c:pt idx="9">
                  <c:v>566</c:v>
                </c:pt>
                <c:pt idx="10">
                  <c:v>536</c:v>
                </c:pt>
              </c:numCache>
            </c:numRef>
          </c:val>
          <c:smooth val="0"/>
          <c:extLst>
            <c:ext xmlns:c16="http://schemas.microsoft.com/office/drawing/2014/chart" uri="{C3380CC4-5D6E-409C-BE32-E72D297353CC}">
              <c16:uniqueId val="{0000000F-557C-4906-90FF-6327F7CE29A1}"/>
            </c:ext>
          </c:extLst>
        </c:ser>
        <c:ser>
          <c:idx val="1"/>
          <c:order val="1"/>
          <c:tx>
            <c:strRef>
              <c:f>Sheet1!$A$3</c:f>
              <c:strCache>
                <c:ptCount val="1"/>
                <c:pt idx="0">
                  <c:v>Pisgah Elementary</c:v>
                </c:pt>
              </c:strCache>
            </c:strRef>
          </c:tx>
          <c:spPr>
            <a:ln w="38471">
              <a:solidFill>
                <a:srgbClr val="800080"/>
              </a:solidFill>
              <a:prstDash val="solid"/>
            </a:ln>
          </c:spPr>
          <c:marker>
            <c:symbol val="diamond"/>
            <c:size val="12"/>
            <c:spPr>
              <a:solidFill>
                <a:srgbClr val="800080"/>
              </a:solidFill>
              <a:ln>
                <a:solidFill>
                  <a:srgbClr val="800080"/>
                </a:solidFill>
                <a:prstDash val="solid"/>
              </a:ln>
            </c:spPr>
          </c:marker>
          <c:dLbls>
            <c:dLbl>
              <c:idx val="0"/>
              <c:layout>
                <c:manualLayout>
                  <c:x val="-4.1002366682306522E-2"/>
                  <c:y val="4.0489572822065098E-2"/>
                </c:manualLayout>
              </c:layout>
              <c:spPr>
                <a:noFill/>
                <a:ln w="25647">
                  <a:noFill/>
                </a:ln>
              </c:spPr>
              <c:txPr>
                <a:bodyPr/>
                <a:lstStyle/>
                <a:p>
                  <a:pPr>
                    <a:defRPr sz="1338"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57C-4906-90FF-6327F7CE29A1}"/>
                </c:ext>
              </c:extLst>
            </c:dLbl>
            <c:dLbl>
              <c:idx val="1"/>
              <c:layout>
                <c:manualLayout>
                  <c:x val="-3.7139333403679593E-2"/>
                  <c:y val="2.7612512613521694E-2"/>
                </c:manualLayout>
              </c:layout>
              <c:spPr>
                <a:noFill/>
                <a:ln w="25647">
                  <a:noFill/>
                </a:ln>
              </c:spPr>
              <c:txPr>
                <a:bodyPr/>
                <a:lstStyle/>
                <a:p>
                  <a:pPr>
                    <a:defRPr sz="1338"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57C-4906-90FF-6327F7CE29A1}"/>
                </c:ext>
              </c:extLst>
            </c:dLbl>
            <c:dLbl>
              <c:idx val="2"/>
              <c:layout>
                <c:manualLayout>
                  <c:x val="-3.7817240192252362E-2"/>
                  <c:y val="2.7473763874873866E-2"/>
                </c:manualLayout>
              </c:layout>
              <c:spPr>
                <a:noFill/>
                <a:ln w="25647">
                  <a:noFill/>
                </a:ln>
              </c:spPr>
              <c:txPr>
                <a:bodyPr/>
                <a:lstStyle/>
                <a:p>
                  <a:pPr>
                    <a:defRPr sz="1338"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57C-4906-90FF-6327F7CE29A1}"/>
                </c:ext>
              </c:extLst>
            </c:dLbl>
            <c:dLbl>
              <c:idx val="3"/>
              <c:layout>
                <c:manualLayout>
                  <c:x val="-3.3406367018758654E-2"/>
                  <c:y val="2.80761856710393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57C-4906-90FF-6327F7CE29A1}"/>
                </c:ext>
              </c:extLst>
            </c:dLbl>
            <c:dLbl>
              <c:idx val="4"/>
              <c:layout>
                <c:manualLayout>
                  <c:x val="-4.0672662230819515E-2"/>
                  <c:y val="2.40921627985200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57C-4906-90FF-6327F7CE29A1}"/>
                </c:ext>
              </c:extLst>
            </c:dLbl>
            <c:dLbl>
              <c:idx val="5"/>
              <c:layout>
                <c:manualLayout>
                  <c:x val="-3.6149172999090116E-2"/>
                  <c:y val="3.0931382441977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57C-4906-90FF-6327F7CE29A1}"/>
                </c:ext>
              </c:extLst>
            </c:dLbl>
            <c:dLbl>
              <c:idx val="6"/>
              <c:layout>
                <c:manualLayout>
                  <c:x val="-1.8813314037626629E-2"/>
                  <c:y val="2.9288702928870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57C-4906-90FF-6327F7CE29A1}"/>
                </c:ext>
              </c:extLst>
            </c:dLbl>
            <c:dLbl>
              <c:idx val="7"/>
              <c:layout>
                <c:manualLayout>
                  <c:x val="-3.1027585466339366E-2"/>
                  <c:y val="2.99024554322233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57C-4906-90FF-6327F7CE29A1}"/>
                </c:ext>
              </c:extLst>
            </c:dLbl>
            <c:dLbl>
              <c:idx val="8"/>
              <c:layout>
                <c:manualLayout>
                  <c:x val="-2.9550081396513689E-2"/>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557C-4906-90FF-6327F7CE29A1}"/>
                </c:ext>
              </c:extLst>
            </c:dLbl>
            <c:dLbl>
              <c:idx val="9"/>
              <c:layout>
                <c:manualLayout>
                  <c:x val="-3.1027585466339366E-2"/>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57C-4906-90FF-6327F7CE29A1}"/>
                </c:ext>
              </c:extLst>
            </c:dLbl>
            <c:dLbl>
              <c:idx val="10"/>
              <c:layout>
                <c:manualLayout>
                  <c:x val="-2.0685056977559398E-2"/>
                  <c:y val="2.99024554322233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A2-4C0D-8E5F-F9D91D096130}"/>
                </c:ext>
              </c:extLst>
            </c:dLbl>
            <c:spPr>
              <a:noFill/>
              <a:ln w="25647">
                <a:noFill/>
              </a:ln>
            </c:spPr>
            <c:txPr>
              <a:bodyPr wrap="square" lIns="38100" tIns="19050" rIns="38100" bIns="19050" anchor="ctr">
                <a:spAutoFit/>
              </a:bodyPr>
              <a:lstStyle/>
              <a:p>
                <a:pPr>
                  <a:defRPr sz="1338"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230</c:v>
                </c:pt>
                <c:pt idx="1">
                  <c:v>178</c:v>
                </c:pt>
                <c:pt idx="2">
                  <c:v>168</c:v>
                </c:pt>
                <c:pt idx="3">
                  <c:v>164</c:v>
                </c:pt>
                <c:pt idx="4">
                  <c:v>189</c:v>
                </c:pt>
                <c:pt idx="5">
                  <c:v>166</c:v>
                </c:pt>
                <c:pt idx="6">
                  <c:v>189</c:v>
                </c:pt>
                <c:pt idx="7">
                  <c:v>166</c:v>
                </c:pt>
                <c:pt idx="8">
                  <c:v>168</c:v>
                </c:pt>
                <c:pt idx="9">
                  <c:v>162</c:v>
                </c:pt>
                <c:pt idx="10">
                  <c:v>166</c:v>
                </c:pt>
              </c:numCache>
            </c:numRef>
          </c:val>
          <c:smooth val="0"/>
          <c:extLst>
            <c:ext xmlns:c16="http://schemas.microsoft.com/office/drawing/2014/chart" uri="{C3380CC4-5D6E-409C-BE32-E72D297353CC}">
              <c16:uniqueId val="{0000001F-557C-4906-90FF-6327F7CE29A1}"/>
            </c:ext>
          </c:extLst>
        </c:ser>
        <c:ser>
          <c:idx val="2"/>
          <c:order val="2"/>
          <c:tx>
            <c:strRef>
              <c:f>Sheet1!$A$4</c:f>
              <c:strCache>
                <c:ptCount val="1"/>
                <c:pt idx="0">
                  <c:v>Hominy Valley Elementary</c:v>
                </c:pt>
              </c:strCache>
            </c:strRef>
          </c:tx>
          <c:spPr>
            <a:ln w="38471">
              <a:solidFill>
                <a:schemeClr val="accent3">
                  <a:lumMod val="50000"/>
                </a:schemeClr>
              </a:solidFill>
              <a:prstDash val="solid"/>
            </a:ln>
          </c:spPr>
          <c:marker>
            <c:symbol val="diamond"/>
            <c:size val="12"/>
            <c:spPr>
              <a:solidFill>
                <a:schemeClr val="accent3">
                  <a:lumMod val="50000"/>
                </a:schemeClr>
              </a:solidFill>
              <a:ln>
                <a:solidFill>
                  <a:schemeClr val="accent3">
                    <a:lumMod val="50000"/>
                  </a:schemeClr>
                </a:solidFill>
                <a:prstDash val="solid"/>
              </a:ln>
            </c:spPr>
          </c:marker>
          <c:dLbls>
            <c:dLbl>
              <c:idx val="0"/>
              <c:layout>
                <c:manualLayout>
                  <c:x val="-4.8008295429149202E-2"/>
                  <c:y val="1.8911032626976118E-2"/>
                </c:manualLayout>
              </c:layout>
              <c:spPr>
                <a:noFill/>
                <a:ln w="25647">
                  <a:noFill/>
                </a:ln>
              </c:spPr>
              <c:txPr>
                <a:bodyPr/>
                <a:lstStyle/>
                <a:p>
                  <a:pPr>
                    <a:defRPr sz="1338"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557C-4906-90FF-6327F7CE29A1}"/>
                </c:ext>
              </c:extLst>
            </c:dLbl>
            <c:dLbl>
              <c:idx val="1"/>
              <c:layout>
                <c:manualLayout>
                  <c:x val="-3.5017605433184926E-2"/>
                  <c:y val="2.9718449038491777E-2"/>
                </c:manualLayout>
              </c:layout>
              <c:spPr>
                <a:noFill/>
                <a:ln w="25647">
                  <a:noFill/>
                </a:ln>
              </c:spPr>
              <c:txPr>
                <a:bodyPr/>
                <a:lstStyle/>
                <a:p>
                  <a:pPr>
                    <a:defRPr sz="1338"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57C-4906-90FF-6327F7CE29A1}"/>
                </c:ext>
              </c:extLst>
            </c:dLbl>
            <c:dLbl>
              <c:idx val="2"/>
              <c:layout>
                <c:manualLayout>
                  <c:x val="-2.980879018197968E-2"/>
                  <c:y val="2.4513755999623552E-2"/>
                </c:manualLayout>
              </c:layout>
              <c:spPr>
                <a:noFill/>
                <a:ln w="25647">
                  <a:noFill/>
                </a:ln>
              </c:spPr>
              <c:txPr>
                <a:bodyPr/>
                <a:lstStyle/>
                <a:p>
                  <a:pPr>
                    <a:defRPr sz="1338" b="1" i="0" u="none" strike="noStrike" baseline="0">
                      <a:solidFill>
                        <a:schemeClr val="accent3">
                          <a:lumMod val="50000"/>
                        </a:schemeClr>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557C-4906-90FF-6327F7CE29A1}"/>
                </c:ext>
              </c:extLst>
            </c:dLbl>
            <c:dLbl>
              <c:idx val="3"/>
              <c:layout>
                <c:manualLayout>
                  <c:x val="-2.6049204052098301E-2"/>
                  <c:y val="3.58565737051792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57C-4906-90FF-6327F7CE29A1}"/>
                </c:ext>
              </c:extLst>
            </c:dLbl>
            <c:dLbl>
              <c:idx val="4"/>
              <c:layout>
                <c:manualLayout>
                  <c:x val="-3.0390738060781582E-2"/>
                  <c:y val="2.9880478087649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557C-4906-90FF-6327F7CE29A1}"/>
                </c:ext>
              </c:extLst>
            </c:dLbl>
            <c:dLbl>
              <c:idx val="5"/>
              <c:layout>
                <c:manualLayout>
                  <c:x val="1.4471780028943667E-2"/>
                  <c:y val="1.2652291371528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57C-4906-90FF-6327F7CE29A1}"/>
                </c:ext>
              </c:extLst>
            </c:dLbl>
            <c:dLbl>
              <c:idx val="6"/>
              <c:layout>
                <c:manualLayout>
                  <c:x val="-2.9550081396514665E-3"/>
                  <c:y val="2.34947864110326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557C-4906-90FF-6327F7CE29A1}"/>
                </c:ext>
              </c:extLst>
            </c:dLbl>
            <c:dLbl>
              <c:idx val="7"/>
              <c:layout>
                <c:manualLayout>
                  <c:x val="-4.4325122094771453E-3"/>
                  <c:y val="2.13588967373023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557C-4906-90FF-6327F7CE29A1}"/>
                </c:ext>
              </c:extLst>
            </c:dLbl>
            <c:dLbl>
              <c:idx val="8"/>
              <c:layout>
                <c:manualLayout>
                  <c:x val="-1.034252848877986E-2"/>
                  <c:y val="-1.9223007063572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557C-4906-90FF-6327F7CE29A1}"/>
                </c:ext>
              </c:extLst>
            </c:dLbl>
            <c:dLbl>
              <c:idx val="9"/>
              <c:layout>
                <c:manualLayout>
                  <c:x val="-7.387520349128286E-3"/>
                  <c:y val="-2.9902455432223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557C-4906-90FF-6327F7CE29A1}"/>
                </c:ext>
              </c:extLst>
            </c:dLbl>
            <c:dLbl>
              <c:idx val="10"/>
              <c:layout>
                <c:manualLayout>
                  <c:x val="-4.4325122094770368E-3"/>
                  <c:y val="4.4853683148334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DD-4088-A985-D0F187FD1952}"/>
                </c:ext>
              </c:extLst>
            </c:dLbl>
            <c:spPr>
              <a:noFill/>
              <a:ln w="25647">
                <a:noFill/>
              </a:ln>
            </c:spPr>
            <c:txPr>
              <a:bodyPr wrap="square" lIns="38100" tIns="19050" rIns="38100" bIns="19050" anchor="ctr">
                <a:spAutoFit/>
              </a:bodyPr>
              <a:lstStyle/>
              <a:p>
                <a:pPr>
                  <a:defRPr sz="1338" b="1" i="0" u="none" strike="noStrike" baseline="0">
                    <a:solidFill>
                      <a:schemeClr val="accent3">
                        <a:lumMod val="50000"/>
                      </a:schemeClr>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459</c:v>
                </c:pt>
                <c:pt idx="1">
                  <c:v>381</c:v>
                </c:pt>
                <c:pt idx="2">
                  <c:v>400</c:v>
                </c:pt>
                <c:pt idx="3">
                  <c:v>409</c:v>
                </c:pt>
                <c:pt idx="4">
                  <c:v>431</c:v>
                </c:pt>
                <c:pt idx="5">
                  <c:v>436</c:v>
                </c:pt>
                <c:pt idx="6">
                  <c:v>437</c:v>
                </c:pt>
                <c:pt idx="7">
                  <c:v>441</c:v>
                </c:pt>
                <c:pt idx="8">
                  <c:v>429</c:v>
                </c:pt>
                <c:pt idx="9">
                  <c:v>401</c:v>
                </c:pt>
                <c:pt idx="10">
                  <c:v>373</c:v>
                </c:pt>
              </c:numCache>
            </c:numRef>
          </c:val>
          <c:smooth val="0"/>
          <c:extLst>
            <c:ext xmlns:c16="http://schemas.microsoft.com/office/drawing/2014/chart" uri="{C3380CC4-5D6E-409C-BE32-E72D297353CC}">
              <c16:uniqueId val="{0000002F-557C-4906-90FF-6327F7CE29A1}"/>
            </c:ext>
          </c:extLst>
        </c:ser>
        <c:ser>
          <c:idx val="3"/>
          <c:order val="3"/>
          <c:tx>
            <c:strRef>
              <c:f>Sheet1!$A$5</c:f>
              <c:strCache>
                <c:ptCount val="1"/>
                <c:pt idx="0">
                  <c:v>Candler Elementary</c:v>
                </c:pt>
              </c:strCache>
            </c:strRef>
          </c:tx>
          <c:spPr>
            <a:ln w="38471">
              <a:solidFill>
                <a:srgbClr val="FFFF00"/>
              </a:solidFill>
              <a:prstDash val="solid"/>
            </a:ln>
          </c:spPr>
          <c:marker>
            <c:symbol val="diamond"/>
            <c:size val="12"/>
            <c:spPr>
              <a:solidFill>
                <a:srgbClr val="FFFF00"/>
              </a:solidFill>
              <a:ln>
                <a:solidFill>
                  <a:srgbClr val="FFFF00"/>
                </a:solidFill>
                <a:prstDash val="solid"/>
              </a:ln>
            </c:spPr>
          </c:marker>
          <c:dLbls>
            <c:dLbl>
              <c:idx val="0"/>
              <c:layout>
                <c:manualLayout>
                  <c:x val="-3.5827616105248317E-2"/>
                  <c:y val="-3.3711954151256718E-2"/>
                </c:manualLayout>
              </c:layout>
              <c:spPr>
                <a:noFill/>
                <a:ln w="25647">
                  <a:noFill/>
                </a:ln>
              </c:spPr>
              <c:txPr>
                <a:bodyPr/>
                <a:lstStyle/>
                <a:p>
                  <a:pPr>
                    <a:defRPr sz="1338"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557C-4906-90FF-6327F7CE29A1}"/>
                </c:ext>
              </c:extLst>
            </c:dLbl>
            <c:dLbl>
              <c:idx val="1"/>
              <c:layout>
                <c:manualLayout>
                  <c:x val="-3.9359089612008402E-2"/>
                  <c:y val="-3.2781989919347887E-2"/>
                </c:manualLayout>
              </c:layout>
              <c:spPr>
                <a:noFill/>
                <a:ln w="25647">
                  <a:noFill/>
                </a:ln>
              </c:spPr>
              <c:txPr>
                <a:bodyPr/>
                <a:lstStyle/>
                <a:p>
                  <a:pPr>
                    <a:defRPr sz="1338"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557C-4906-90FF-6327F7CE29A1}"/>
                </c:ext>
              </c:extLst>
            </c:dLbl>
            <c:dLbl>
              <c:idx val="2"/>
              <c:layout>
                <c:manualLayout>
                  <c:x val="-2.9232198001299149E-2"/>
                  <c:y val="-1.6495121874705899E-2"/>
                </c:manualLayout>
              </c:layout>
              <c:spPr>
                <a:noFill/>
                <a:ln w="25647">
                  <a:noFill/>
                </a:ln>
              </c:spPr>
              <c:txPr>
                <a:bodyPr/>
                <a:lstStyle/>
                <a:p>
                  <a:pPr>
                    <a:defRPr sz="1338" b="1" i="0" u="none" strike="noStrike" baseline="0">
                      <a:solidFill>
                        <a:srgbClr val="FF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557C-4906-90FF-6327F7CE29A1}"/>
                </c:ext>
              </c:extLst>
            </c:dLbl>
            <c:dLbl>
              <c:idx val="3"/>
              <c:layout>
                <c:manualLayout>
                  <c:x val="-2.4602026049204053E-2"/>
                  <c:y val="-2.78884462151395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557C-4906-90FF-6327F7CE29A1}"/>
                </c:ext>
              </c:extLst>
            </c:dLbl>
            <c:dLbl>
              <c:idx val="4"/>
              <c:layout>
                <c:manualLayout>
                  <c:x val="-3.039073806078137E-2"/>
                  <c:y val="-2.9880478087649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557C-4906-90FF-6327F7CE29A1}"/>
                </c:ext>
              </c:extLst>
            </c:dLbl>
            <c:dLbl>
              <c:idx val="5"/>
              <c:layout>
                <c:manualLayout>
                  <c:x val="-1.1577424023154955E-2"/>
                  <c:y val="3.1872509960159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557C-4906-90FF-6327F7CE29A1}"/>
                </c:ext>
              </c:extLst>
            </c:dLbl>
            <c:dLbl>
              <c:idx val="6"/>
              <c:layout>
                <c:manualLayout>
                  <c:x val="-1.4471780028943559E-2"/>
                  <c:y val="3.9748953974895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557C-4906-90FF-6327F7CE29A1}"/>
                </c:ext>
              </c:extLst>
            </c:dLbl>
            <c:dLbl>
              <c:idx val="7"/>
              <c:layout>
                <c:manualLayout>
                  <c:x val="-2.659507325686233E-2"/>
                  <c:y val="3.2038345105953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557C-4906-90FF-6327F7CE29A1}"/>
                </c:ext>
              </c:extLst>
            </c:dLbl>
            <c:dLbl>
              <c:idx val="8"/>
              <c:layout>
                <c:manualLayout>
                  <c:x val="-2.8072577326688008E-2"/>
                  <c:y val="3.2038345105953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557C-4906-90FF-6327F7CE29A1}"/>
                </c:ext>
              </c:extLst>
            </c:dLbl>
            <c:dLbl>
              <c:idx val="9"/>
              <c:layout>
                <c:manualLayout>
                  <c:x val="-2.8072577326688008E-2"/>
                  <c:y val="4.271779347460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557C-4906-90FF-6327F7CE29A1}"/>
                </c:ext>
              </c:extLst>
            </c:dLbl>
            <c:dLbl>
              <c:idx val="10"/>
              <c:layout>
                <c:manualLayout>
                  <c:x val="-1.0834904679644874E-16"/>
                  <c:y val="-1.28153380423815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A2-4C0D-8E5F-F9D91D096130}"/>
                </c:ext>
              </c:extLst>
            </c:dLbl>
            <c:spPr>
              <a:noFill/>
              <a:ln w="25647">
                <a:noFill/>
              </a:ln>
            </c:spPr>
            <c:txPr>
              <a:bodyPr wrap="square" lIns="38100" tIns="19050" rIns="38100" bIns="19050" anchor="ctr">
                <a:spAutoFit/>
              </a:bodyPr>
              <a:lstStyle/>
              <a:p>
                <a:pPr>
                  <a:defRPr sz="1338" b="1" i="0" u="none" strike="noStrike" baseline="0">
                    <a:solidFill>
                      <a:srgbClr val="FF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550</c:v>
                </c:pt>
                <c:pt idx="1">
                  <c:v>425</c:v>
                </c:pt>
                <c:pt idx="2">
                  <c:v>439</c:v>
                </c:pt>
                <c:pt idx="3">
                  <c:v>416</c:v>
                </c:pt>
                <c:pt idx="4">
                  <c:v>417</c:v>
                </c:pt>
                <c:pt idx="5">
                  <c:v>394</c:v>
                </c:pt>
                <c:pt idx="6">
                  <c:v>359</c:v>
                </c:pt>
                <c:pt idx="7">
                  <c:v>360</c:v>
                </c:pt>
                <c:pt idx="8">
                  <c:v>353</c:v>
                </c:pt>
                <c:pt idx="9">
                  <c:v>365</c:v>
                </c:pt>
                <c:pt idx="10">
                  <c:v>383</c:v>
                </c:pt>
              </c:numCache>
            </c:numRef>
          </c:val>
          <c:smooth val="0"/>
          <c:extLst>
            <c:ext xmlns:c16="http://schemas.microsoft.com/office/drawing/2014/chart" uri="{C3380CC4-5D6E-409C-BE32-E72D297353CC}">
              <c16:uniqueId val="{0000003F-557C-4906-90FF-6327F7CE29A1}"/>
            </c:ext>
          </c:extLst>
        </c:ser>
        <c:ser>
          <c:idx val="4"/>
          <c:order val="4"/>
          <c:tx>
            <c:strRef>
              <c:f>Sheet1!$A$6</c:f>
              <c:strCache>
                <c:ptCount val="1"/>
                <c:pt idx="0">
                  <c:v>Enka Middle School</c:v>
                </c:pt>
              </c:strCache>
            </c:strRef>
          </c:tx>
          <c:spPr>
            <a:ln w="38471">
              <a:solidFill>
                <a:srgbClr val="0000FF"/>
              </a:solidFill>
              <a:prstDash val="solid"/>
            </a:ln>
          </c:spPr>
          <c:marker>
            <c:symbol val="diamond"/>
            <c:size val="12"/>
            <c:spPr>
              <a:solidFill>
                <a:srgbClr val="0000FF"/>
              </a:solidFill>
              <a:ln>
                <a:solidFill>
                  <a:srgbClr val="0000FF"/>
                </a:solidFill>
                <a:prstDash val="solid"/>
              </a:ln>
            </c:spPr>
          </c:marker>
          <c:dLbls>
            <c:dLbl>
              <c:idx val="0"/>
              <c:layout>
                <c:manualLayout>
                  <c:x val="-4.1377005672395883E-2"/>
                  <c:y val="-3.1951274170124055E-2"/>
                </c:manualLayout>
              </c:layout>
              <c:spPr>
                <a:noFill/>
                <a:ln w="25647">
                  <a:noFill/>
                </a:ln>
              </c:spPr>
              <c:txPr>
                <a:bodyPr/>
                <a:lstStyle/>
                <a:p>
                  <a:pPr>
                    <a:defRPr sz="1338"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557C-4906-90FF-6327F7CE29A1}"/>
                </c:ext>
              </c:extLst>
            </c:dLbl>
            <c:dLbl>
              <c:idx val="1"/>
              <c:layout>
                <c:manualLayout>
                  <c:x val="-4.5147851453445312E-2"/>
                  <c:y val="2.9751701854001316E-2"/>
                </c:manualLayout>
              </c:layout>
              <c:spPr>
                <a:noFill/>
                <a:ln w="25647">
                  <a:noFill/>
                </a:ln>
              </c:spPr>
              <c:txPr>
                <a:bodyPr/>
                <a:lstStyle/>
                <a:p>
                  <a:pPr>
                    <a:defRPr sz="1338"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557C-4906-90FF-6327F7CE29A1}"/>
                </c:ext>
              </c:extLst>
            </c:dLbl>
            <c:dLbl>
              <c:idx val="2"/>
              <c:layout>
                <c:manualLayout>
                  <c:x val="-2.994461980240903E-2"/>
                  <c:y val="3.3395708504564421E-2"/>
                </c:manualLayout>
              </c:layout>
              <c:spPr>
                <a:noFill/>
                <a:ln w="25647">
                  <a:noFill/>
                </a:ln>
              </c:spPr>
              <c:txPr>
                <a:bodyPr/>
                <a:lstStyle/>
                <a:p>
                  <a:pPr>
                    <a:defRPr sz="1338"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557C-4906-90FF-6327F7CE29A1}"/>
                </c:ext>
              </c:extLst>
            </c:dLbl>
            <c:dLbl>
              <c:idx val="3"/>
              <c:layout>
                <c:manualLayout>
                  <c:x val="-3.3315389996506399E-2"/>
                  <c:y val="-2.02080390178271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557C-4906-90FF-6327F7CE29A1}"/>
                </c:ext>
              </c:extLst>
            </c:dLbl>
            <c:dLbl>
              <c:idx val="4"/>
              <c:layout>
                <c:manualLayout>
                  <c:x val="-1.5918958031837915E-2"/>
                  <c:y val="1.99203187250996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557C-4906-90FF-6327F7CE29A1}"/>
                </c:ext>
              </c:extLst>
            </c:dLbl>
            <c:dLbl>
              <c:idx val="5"/>
              <c:layout>
                <c:manualLayout>
                  <c:x val="-8.6830680173662425E-3"/>
                  <c:y val="-2.78884462151395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557C-4906-90FF-6327F7CE29A1}"/>
                </c:ext>
              </c:extLst>
            </c:dLbl>
            <c:dLbl>
              <c:idx val="6"/>
              <c:layout>
                <c:manualLayout>
                  <c:x val="-2.8943560057887118E-3"/>
                  <c:y val="-3.13807531380753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557C-4906-90FF-6327F7CE29A1}"/>
                </c:ext>
              </c:extLst>
            </c:dLbl>
            <c:dLbl>
              <c:idx val="7"/>
              <c:layout>
                <c:manualLayout>
                  <c:x val="-5.9100162793028245E-3"/>
                  <c:y val="-2.56306760847629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7-557C-4906-90FF-6327F7CE29A1}"/>
                </c:ext>
              </c:extLst>
            </c:dLbl>
            <c:dLbl>
              <c:idx val="8"/>
              <c:layout>
                <c:manualLayout>
                  <c:x val="-2.6595073256862223E-2"/>
                  <c:y val="-3.84460141271443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8-557C-4906-90FF-6327F7CE29A1}"/>
                </c:ext>
              </c:extLst>
            </c:dLbl>
            <c:dLbl>
              <c:idx val="9"/>
              <c:layout>
                <c:manualLayout>
                  <c:x val="-4.4325122094770368E-3"/>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9-557C-4906-90FF-6327F7CE29A1}"/>
                </c:ext>
              </c:extLst>
            </c:dLbl>
            <c:dLbl>
              <c:idx val="10"/>
              <c:layout>
                <c:manualLayout>
                  <c:x val="-5.9100162793028245E-3"/>
                  <c:y val="-2.5630676084762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1A-4ABD-B3C3-FF2E4C8D850D}"/>
                </c:ext>
              </c:extLst>
            </c:dLbl>
            <c:spPr>
              <a:noFill/>
              <a:ln w="25647">
                <a:noFill/>
              </a:ln>
            </c:spPr>
            <c:txPr>
              <a:bodyPr wrap="square" lIns="38100" tIns="19050" rIns="38100" bIns="19050" anchor="ctr">
                <a:spAutoFit/>
              </a:bodyPr>
              <a:lstStyle/>
              <a:p>
                <a:pPr>
                  <a:defRPr sz="1338"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910</c:v>
                </c:pt>
                <c:pt idx="1">
                  <c:v>595</c:v>
                </c:pt>
                <c:pt idx="2">
                  <c:v>593</c:v>
                </c:pt>
                <c:pt idx="3">
                  <c:v>586</c:v>
                </c:pt>
                <c:pt idx="4">
                  <c:v>619</c:v>
                </c:pt>
                <c:pt idx="5">
                  <c:v>617</c:v>
                </c:pt>
                <c:pt idx="6">
                  <c:v>600</c:v>
                </c:pt>
                <c:pt idx="7">
                  <c:v>602</c:v>
                </c:pt>
                <c:pt idx="8">
                  <c:v>615</c:v>
                </c:pt>
                <c:pt idx="9">
                  <c:v>585</c:v>
                </c:pt>
                <c:pt idx="10">
                  <c:v>557</c:v>
                </c:pt>
              </c:numCache>
            </c:numRef>
          </c:val>
          <c:smooth val="0"/>
          <c:extLst>
            <c:ext xmlns:c16="http://schemas.microsoft.com/office/drawing/2014/chart" uri="{C3380CC4-5D6E-409C-BE32-E72D297353CC}">
              <c16:uniqueId val="{0000004E-557C-4906-90FF-6327F7CE29A1}"/>
            </c:ext>
          </c:extLst>
        </c:ser>
        <c:ser>
          <c:idx val="5"/>
          <c:order val="5"/>
          <c:tx>
            <c:strRef>
              <c:f>Sheet1!$A$7</c:f>
              <c:strCache>
                <c:ptCount val="1"/>
                <c:pt idx="0">
                  <c:v>Enka High </c:v>
                </c:pt>
              </c:strCache>
            </c:strRef>
          </c:tx>
          <c:spPr>
            <a:ln w="38471">
              <a:solidFill>
                <a:schemeClr val="tx1"/>
              </a:solidFill>
              <a:prstDash val="solid"/>
            </a:ln>
          </c:spPr>
          <c:marker>
            <c:symbol val="diamond"/>
            <c:size val="12"/>
            <c:spPr>
              <a:solidFill>
                <a:schemeClr val="tx1"/>
              </a:solidFill>
              <a:ln>
                <a:solidFill>
                  <a:schemeClr val="tx1"/>
                </a:solidFill>
                <a:prstDash val="solid"/>
              </a:ln>
            </c:spPr>
          </c:marker>
          <c:dLbls>
            <c:dLbl>
              <c:idx val="0"/>
              <c:layout>
                <c:manualLayout>
                  <c:x val="-4.1377005672395883E-2"/>
                  <c:y val="-3.7561880517390428E-2"/>
                </c:manualLayout>
              </c:layout>
              <c:spPr>
                <a:noFill/>
                <a:ln w="25647">
                  <a:noFill/>
                </a:ln>
              </c:spPr>
              <c:txPr>
                <a:bodyPr anchorCtr="0"/>
                <a:lstStyle/>
                <a:p>
                  <a:pPr algn="ctr" rtl="0">
                    <a:defRPr lang="en-US" sz="1338" b="1" i="0" u="none" strike="noStrike" kern="1200"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557C-4906-90FF-6327F7CE29A1}"/>
                </c:ext>
              </c:extLst>
            </c:dLbl>
            <c:dLbl>
              <c:idx val="1"/>
              <c:layout>
                <c:manualLayout>
                  <c:x val="-3.0001367412286199E-2"/>
                  <c:y val="-2.7490824105154188E-2"/>
                </c:manualLayout>
              </c:layout>
              <c:spPr>
                <a:noFill/>
                <a:ln w="25647">
                  <a:noFill/>
                </a:ln>
              </c:spPr>
              <c:txPr>
                <a:bodyPr anchorCtr="0"/>
                <a:lstStyle/>
                <a:p>
                  <a:pPr algn="ctr" rtl="0">
                    <a:defRPr lang="en-US" sz="1338" b="1" i="0" u="none" strike="noStrike" kern="1200"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557C-4906-90FF-6327F7CE29A1}"/>
                </c:ext>
              </c:extLst>
            </c:dLbl>
            <c:dLbl>
              <c:idx val="2"/>
              <c:layout>
                <c:manualLayout>
                  <c:x val="-3.1489758123712019E-2"/>
                  <c:y val="-3.547959707073492E-2"/>
                </c:manualLayout>
              </c:layout>
              <c:spPr>
                <a:noFill/>
                <a:ln w="25647">
                  <a:noFill/>
                </a:ln>
              </c:spPr>
              <c:txPr>
                <a:bodyPr anchorCtr="0"/>
                <a:lstStyle/>
                <a:p>
                  <a:pPr algn="ctr" rtl="0">
                    <a:defRPr lang="en-US" sz="1338" b="1" i="0" u="none" strike="noStrike" kern="1200" baseline="0">
                      <a:solidFill>
                        <a:schemeClr val="tx1"/>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557C-4906-90FF-6327F7CE29A1}"/>
                </c:ext>
              </c:extLst>
            </c:dLbl>
            <c:dLbl>
              <c:idx val="3"/>
              <c:layout>
                <c:manualLayout>
                  <c:x val="-3.0390738060781478E-2"/>
                  <c:y val="-3.1872509960159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557C-4906-90FF-6327F7CE29A1}"/>
                </c:ext>
              </c:extLst>
            </c:dLbl>
            <c:dLbl>
              <c:idx val="4"/>
              <c:layout>
                <c:manualLayout>
                  <c:x val="-2.7496382054992764E-2"/>
                  <c:y val="-3.3864541832669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3-557C-4906-90FF-6327F7CE29A1}"/>
                </c:ext>
              </c:extLst>
            </c:dLbl>
            <c:dLbl>
              <c:idx val="5"/>
              <c:layout>
                <c:manualLayout>
                  <c:x val="-2.1707670043415235E-2"/>
                  <c:y val="-3.78486055776892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4-557C-4906-90FF-6327F7CE29A1}"/>
                </c:ext>
              </c:extLst>
            </c:dLbl>
            <c:dLbl>
              <c:idx val="6"/>
              <c:layout>
                <c:manualLayout>
                  <c:x val="-2.3640065117210972E-2"/>
                  <c:y val="-3.8446014127144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5-557C-4906-90FF-6327F7CE29A1}"/>
                </c:ext>
              </c:extLst>
            </c:dLbl>
            <c:dLbl>
              <c:idx val="7"/>
              <c:layout>
                <c:manualLayout>
                  <c:x val="-2.955008139651358E-3"/>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6-557C-4906-90FF-6327F7CE29A1}"/>
                </c:ext>
              </c:extLst>
            </c:dLbl>
            <c:dLbl>
              <c:idx val="8"/>
              <c:layout>
                <c:manualLayout>
                  <c:x val="-2.0685056977559506E-2"/>
                  <c:y val="-4.05819038008745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7-557C-4906-90FF-6327F7CE29A1}"/>
                </c:ext>
              </c:extLst>
            </c:dLbl>
            <c:dLbl>
              <c:idx val="9"/>
              <c:layout>
                <c:manualLayout>
                  <c:x val="-1.4775040698257006E-2"/>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8-557C-4906-90FF-6327F7CE29A1}"/>
                </c:ext>
              </c:extLst>
            </c:dLbl>
            <c:dLbl>
              <c:idx val="10"/>
              <c:layout>
                <c:manualLayout>
                  <c:x val="-1.3297536628431219E-2"/>
                  <c:y val="-3.63101244534140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53-4E9F-9523-CA57F0063ADA}"/>
                </c:ext>
              </c:extLst>
            </c:dLbl>
            <c:spPr>
              <a:noFill/>
              <a:ln w="25647">
                <a:noFill/>
              </a:ln>
            </c:spPr>
            <c:txPr>
              <a:bodyPr wrap="square" lIns="38100" tIns="19050" rIns="38100" bIns="19050" anchor="ctr" anchorCtr="0">
                <a:spAutoFit/>
              </a:bodyPr>
              <a:lstStyle/>
              <a:p>
                <a:pPr algn="ctr" rtl="0">
                  <a:defRPr lang="en-US" sz="1338" b="1" i="0" u="none" strike="noStrike" kern="1200"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Sheet1!$H$7:$R$7</c:f>
              <c:numCache>
                <c:formatCode>General</c:formatCode>
                <c:ptCount val="11"/>
                <c:pt idx="0">
                  <c:v>1217</c:v>
                </c:pt>
                <c:pt idx="1">
                  <c:v>1126</c:v>
                </c:pt>
                <c:pt idx="2">
                  <c:v>1081</c:v>
                </c:pt>
                <c:pt idx="3">
                  <c:v>1069</c:v>
                </c:pt>
                <c:pt idx="4">
                  <c:v>1072</c:v>
                </c:pt>
                <c:pt idx="5">
                  <c:v>991</c:v>
                </c:pt>
                <c:pt idx="6">
                  <c:v>1017</c:v>
                </c:pt>
                <c:pt idx="7">
                  <c:v>1037</c:v>
                </c:pt>
                <c:pt idx="8">
                  <c:v>1037</c:v>
                </c:pt>
                <c:pt idx="9">
                  <c:v>1047</c:v>
                </c:pt>
                <c:pt idx="10">
                  <c:v>1048</c:v>
                </c:pt>
              </c:numCache>
            </c:numRef>
          </c:val>
          <c:smooth val="0"/>
          <c:extLst>
            <c:ext xmlns:c16="http://schemas.microsoft.com/office/drawing/2014/chart" uri="{C3380CC4-5D6E-409C-BE32-E72D297353CC}">
              <c16:uniqueId val="{0000005D-557C-4906-90FF-6327F7CE29A1}"/>
            </c:ext>
          </c:extLst>
        </c:ser>
        <c:ser>
          <c:idx val="6"/>
          <c:order val="6"/>
          <c:tx>
            <c:strRef>
              <c:f>Sheet1!$A$8</c:f>
              <c:strCache>
                <c:ptCount val="1"/>
                <c:pt idx="0">
                  <c:v>Enka Intermediate</c:v>
                </c:pt>
              </c:strCache>
            </c:strRef>
          </c:tx>
          <c:spPr>
            <a:ln w="38471">
              <a:solidFill>
                <a:srgbClr val="F76FDD"/>
              </a:solidFill>
              <a:prstDash val="solid"/>
            </a:ln>
          </c:spPr>
          <c:marker>
            <c:symbol val="diamond"/>
            <c:size val="12"/>
            <c:spPr>
              <a:solidFill>
                <a:srgbClr val="FF00FF"/>
              </a:solidFill>
              <a:ln>
                <a:solidFill>
                  <a:srgbClr val="FF00FF"/>
                </a:solidFill>
                <a:prstDash val="solid"/>
              </a:ln>
            </c:spPr>
          </c:marker>
          <c:dPt>
            <c:idx val="4"/>
            <c:bubble3D val="0"/>
            <c:extLst>
              <c:ext xmlns:c16="http://schemas.microsoft.com/office/drawing/2014/chart" uri="{C3380CC4-5D6E-409C-BE32-E72D297353CC}">
                <c16:uniqueId val="{00000005-D0DE-44C9-98E0-5C39D161A543}"/>
              </c:ext>
            </c:extLst>
          </c:dPt>
          <c:dLbls>
            <c:dLbl>
              <c:idx val="0"/>
              <c:layout>
                <c:manualLayout>
                  <c:x val="-4.1377005672395883E-2"/>
                  <c:y val="-3.7561880517390428E-2"/>
                </c:manualLayout>
              </c:layout>
              <c:spPr>
                <a:noFill/>
                <a:ln w="25647">
                  <a:noFill/>
                </a:ln>
              </c:spPr>
              <c:txPr>
                <a:bodyPr anchorCtr="0"/>
                <a:lstStyle/>
                <a:p>
                  <a:pPr algn="ctr" rtl="0">
                    <a:defRPr lang="en-US" sz="1338" b="1" i="0" u="none" strike="noStrike" kern="1200" baseline="0">
                      <a:solidFill>
                        <a:srgbClr val="FF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0DE-44C9-98E0-5C39D161A543}"/>
                </c:ext>
              </c:extLst>
            </c:dLbl>
            <c:dLbl>
              <c:idx val="1"/>
              <c:layout>
                <c:manualLayout>
                  <c:x val="-1.4082409380448283E-2"/>
                  <c:y val="-2.3506760360134268E-2"/>
                </c:manualLayout>
              </c:layout>
              <c:spPr>
                <a:noFill/>
                <a:ln w="25647">
                  <a:noFill/>
                </a:ln>
              </c:spPr>
              <c:txPr>
                <a:bodyPr anchorCtr="0"/>
                <a:lstStyle/>
                <a:p>
                  <a:pPr algn="ctr" rtl="0">
                    <a:defRPr lang="en-US" sz="1338" b="1" i="0" u="none" strike="noStrike" kern="1200" baseline="0">
                      <a:solidFill>
                        <a:srgbClr val="FF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0DE-44C9-98E0-5C39D161A543}"/>
                </c:ext>
              </c:extLst>
            </c:dLbl>
            <c:dLbl>
              <c:idx val="2"/>
              <c:layout>
                <c:manualLayout>
                  <c:x val="-4.0172863703180371E-2"/>
                  <c:y val="-3.3487624305925903E-2"/>
                </c:manualLayout>
              </c:layout>
              <c:spPr>
                <a:noFill/>
                <a:ln w="25647">
                  <a:noFill/>
                </a:ln>
              </c:spPr>
              <c:txPr>
                <a:bodyPr anchorCtr="0"/>
                <a:lstStyle/>
                <a:p>
                  <a:pPr algn="ctr" rtl="0">
                    <a:defRPr lang="en-US" sz="1338" b="1" i="0" u="none" strike="noStrike" kern="1200" baseline="0">
                      <a:solidFill>
                        <a:srgbClr val="FF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0DE-44C9-98E0-5C39D161A543}"/>
                </c:ext>
              </c:extLst>
            </c:dLbl>
            <c:dLbl>
              <c:idx val="3"/>
              <c:layout>
                <c:manualLayout>
                  <c:x val="-3.4732272069464651E-2"/>
                  <c:y val="-3.1872509960159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0DE-44C9-98E0-5C39D161A543}"/>
                </c:ext>
              </c:extLst>
            </c:dLbl>
            <c:dLbl>
              <c:idx val="4"/>
              <c:layout>
                <c:manualLayout>
                  <c:x val="-2.7496382054992764E-2"/>
                  <c:y val="-3.3864541832669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0DE-44C9-98E0-5C39D161A543}"/>
                </c:ext>
              </c:extLst>
            </c:dLbl>
            <c:dLbl>
              <c:idx val="5"/>
              <c:layout>
                <c:manualLayout>
                  <c:x val="-1.1638078514100914E-2"/>
                  <c:y val="1.46634712411704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0DE-44C9-98E0-5C39D161A543}"/>
                </c:ext>
              </c:extLst>
            </c:dLbl>
            <c:dLbl>
              <c:idx val="6"/>
              <c:layout>
                <c:manualLayout>
                  <c:x val="0"/>
                  <c:y val="1.6736401673640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0DE-44C9-98E0-5C39D161A543}"/>
                </c:ext>
              </c:extLst>
            </c:dLbl>
            <c:dLbl>
              <c:idx val="10"/>
              <c:layout>
                <c:manualLayout>
                  <c:x val="-1.0834904679644874E-16"/>
                  <c:y val="1.7087117389841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A2-4C0D-8E5F-F9D91D096130}"/>
                </c:ext>
              </c:extLst>
            </c:dLbl>
            <c:spPr>
              <a:noFill/>
              <a:ln w="25647">
                <a:noFill/>
              </a:ln>
            </c:spPr>
            <c:txPr>
              <a:bodyPr wrap="square" lIns="38100" tIns="19050" rIns="38100" bIns="19050" anchor="ctr" anchorCtr="0">
                <a:spAutoFit/>
              </a:bodyPr>
              <a:lstStyle/>
              <a:p>
                <a:pPr algn="ctr" rtl="0">
                  <a:defRPr lang="en-US" sz="1338" b="1" i="0" u="none" strike="noStrike" kern="1200" baseline="0">
                    <a:solidFill>
                      <a:srgbClr val="FF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Sheet1!$H$8:$R$8</c:f>
              <c:numCache>
                <c:formatCode>General</c:formatCode>
                <c:ptCount val="11"/>
                <c:pt idx="1">
                  <c:v>631</c:v>
                </c:pt>
                <c:pt idx="2">
                  <c:v>638</c:v>
                </c:pt>
                <c:pt idx="3">
                  <c:v>668</c:v>
                </c:pt>
                <c:pt idx="4">
                  <c:v>647</c:v>
                </c:pt>
                <c:pt idx="5">
                  <c:v>590</c:v>
                </c:pt>
                <c:pt idx="6">
                  <c:v>594</c:v>
                </c:pt>
                <c:pt idx="7">
                  <c:v>571</c:v>
                </c:pt>
                <c:pt idx="8">
                  <c:v>577</c:v>
                </c:pt>
                <c:pt idx="9">
                  <c:v>584</c:v>
                </c:pt>
                <c:pt idx="10">
                  <c:v>563</c:v>
                </c:pt>
              </c:numCache>
            </c:numRef>
          </c:val>
          <c:smooth val="0"/>
          <c:extLst>
            <c:ext xmlns:c16="http://schemas.microsoft.com/office/drawing/2014/chart" uri="{C3380CC4-5D6E-409C-BE32-E72D297353CC}">
              <c16:uniqueId val="{00000001-72CB-4EF6-A467-0B86C47E42B3}"/>
            </c:ext>
          </c:extLst>
        </c:ser>
        <c:dLbls>
          <c:showLegendKey val="0"/>
          <c:showVal val="0"/>
          <c:showCatName val="0"/>
          <c:showSerName val="0"/>
          <c:showPercent val="0"/>
          <c:showBubbleSize val="0"/>
        </c:dLbls>
        <c:marker val="1"/>
        <c:smooth val="0"/>
        <c:axId val="1053880432"/>
        <c:axId val="1053883696"/>
      </c:lineChart>
      <c:catAx>
        <c:axId val="1053880432"/>
        <c:scaling>
          <c:orientation val="minMax"/>
        </c:scaling>
        <c:delete val="0"/>
        <c:axPos val="b"/>
        <c:numFmt formatCode="General" sourceLinked="1"/>
        <c:majorTickMark val="out"/>
        <c:minorTickMark val="none"/>
        <c:tickLblPos val="nextTo"/>
        <c:spPr>
          <a:ln w="3206">
            <a:solidFill>
              <a:schemeClr val="tx1"/>
            </a:solidFill>
            <a:prstDash val="solid"/>
          </a:ln>
        </c:spPr>
        <c:txPr>
          <a:bodyPr rot="0" vert="horz"/>
          <a:lstStyle/>
          <a:p>
            <a:pPr>
              <a:defRPr sz="1111" b="1" i="0" u="none" strike="noStrike" baseline="0">
                <a:solidFill>
                  <a:schemeClr val="tx1"/>
                </a:solidFill>
                <a:latin typeface="Arial"/>
                <a:ea typeface="Arial"/>
                <a:cs typeface="Arial"/>
              </a:defRPr>
            </a:pPr>
            <a:endParaRPr lang="en-US"/>
          </a:p>
        </c:txPr>
        <c:crossAx val="1053883696"/>
        <c:crosses val="autoZero"/>
        <c:auto val="1"/>
        <c:lblAlgn val="ctr"/>
        <c:lblOffset val="100"/>
        <c:tickLblSkip val="1"/>
        <c:tickMarkSkip val="1"/>
        <c:noMultiLvlLbl val="0"/>
      </c:catAx>
      <c:valAx>
        <c:axId val="1053883696"/>
        <c:scaling>
          <c:orientation val="minMax"/>
          <c:max val="1400"/>
        </c:scaling>
        <c:delete val="0"/>
        <c:axPos val="l"/>
        <c:majorGridlines>
          <c:spPr>
            <a:ln w="3206">
              <a:solidFill>
                <a:schemeClr val="tx1"/>
              </a:solidFill>
              <a:prstDash val="solid"/>
            </a:ln>
          </c:spPr>
        </c:majorGridlines>
        <c:numFmt formatCode="General" sourceLinked="1"/>
        <c:majorTickMark val="out"/>
        <c:minorTickMark val="none"/>
        <c:tickLblPos val="nextTo"/>
        <c:spPr>
          <a:ln w="3206">
            <a:solidFill>
              <a:schemeClr val="tx1"/>
            </a:solidFill>
            <a:prstDash val="solid"/>
          </a:ln>
        </c:spPr>
        <c:txPr>
          <a:bodyPr rot="0" vert="horz"/>
          <a:lstStyle/>
          <a:p>
            <a:pPr>
              <a:defRPr sz="1717" b="1" i="0" u="none" strike="noStrike" baseline="0">
                <a:solidFill>
                  <a:schemeClr val="tx1"/>
                </a:solidFill>
                <a:latin typeface="Swis721 BT"/>
                <a:ea typeface="Swis721 BT"/>
                <a:cs typeface="Swis721 BT"/>
              </a:defRPr>
            </a:pPr>
            <a:endParaRPr lang="en-US"/>
          </a:p>
        </c:txPr>
        <c:crossAx val="1053880432"/>
        <c:crosses val="autoZero"/>
        <c:crossBetween val="between"/>
      </c:valAx>
      <c:spPr>
        <a:solidFill>
          <a:srgbClr val="C0C0C0"/>
        </a:solidFill>
        <a:ln w="12824">
          <a:solidFill>
            <a:schemeClr val="tx1"/>
          </a:solidFill>
          <a:prstDash val="solid"/>
        </a:ln>
      </c:spPr>
    </c:plotArea>
    <c:legend>
      <c:legendPos val="b"/>
      <c:layout>
        <c:manualLayout>
          <c:xMode val="edge"/>
          <c:yMode val="edge"/>
          <c:x val="0.21392083393587194"/>
          <c:y val="0.89649327278842905"/>
          <c:w val="0.67344029536105376"/>
          <c:h val="9.4279731467829475E-2"/>
        </c:manualLayout>
      </c:layout>
      <c:overlay val="0"/>
      <c:spPr>
        <a:noFill/>
        <a:ln w="3206">
          <a:solidFill>
            <a:schemeClr val="tx1"/>
          </a:solidFill>
          <a:prstDash val="solid"/>
        </a:ln>
      </c:spPr>
      <c:txPr>
        <a:bodyPr/>
        <a:lstStyle/>
        <a:p>
          <a:pPr>
            <a:defRPr sz="929"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1919" b="1" i="0" u="none" strike="noStrike" baseline="0">
          <a:solidFill>
            <a:schemeClr val="tx1"/>
          </a:solidFill>
          <a:latin typeface="Arial"/>
          <a:ea typeface="Arial"/>
          <a:cs typeface="Aria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34523677498058E-2"/>
          <c:y val="6.4425374455896856E-2"/>
          <c:w val="0.90233074361820198"/>
          <c:h val="0.80913539967373571"/>
        </c:manualLayout>
      </c:layout>
      <c:lineChart>
        <c:grouping val="standard"/>
        <c:varyColors val="0"/>
        <c:ser>
          <c:idx val="0"/>
          <c:order val="0"/>
          <c:tx>
            <c:strRef>
              <c:f>Sheet1!$A$2</c:f>
              <c:strCache>
                <c:ptCount val="1"/>
                <c:pt idx="0">
                  <c:v>Weaverville Elementary</c:v>
                </c:pt>
              </c:strCache>
            </c:strRef>
          </c:tx>
          <c:spPr>
            <a:ln w="37938">
              <a:solidFill>
                <a:srgbClr val="FF0000"/>
              </a:solidFill>
              <a:prstDash val="solid"/>
            </a:ln>
          </c:spPr>
          <c:marker>
            <c:symbol val="diamond"/>
            <c:size val="11"/>
            <c:spPr>
              <a:solidFill>
                <a:srgbClr val="FF0000"/>
              </a:solidFill>
              <a:ln>
                <a:solidFill>
                  <a:srgbClr val="FF0000"/>
                </a:solidFill>
                <a:prstDash val="solid"/>
              </a:ln>
            </c:spPr>
          </c:marker>
          <c:dLbls>
            <c:dLbl>
              <c:idx val="0"/>
              <c:layout>
                <c:manualLayout>
                  <c:x val="-3.0853942552955527E-2"/>
                  <c:y val="-3.3728300036957877E-2"/>
                </c:manualLayout>
              </c:layout>
              <c:spPr>
                <a:noFill/>
                <a:ln w="25292">
                  <a:noFill/>
                </a:ln>
              </c:spPr>
              <c:txPr>
                <a:bodyPr/>
                <a:lstStyle/>
                <a:p>
                  <a:pPr>
                    <a:defRPr sz="1294"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60-468B-BC34-B727626386BD}"/>
                </c:ext>
              </c:extLst>
            </c:dLbl>
            <c:dLbl>
              <c:idx val="1"/>
              <c:layout>
                <c:manualLayout>
                  <c:x val="-2.6270602006657835E-2"/>
                  <c:y val="-3.2273882791967808E-2"/>
                </c:manualLayout>
              </c:layout>
              <c:spPr>
                <a:noFill/>
                <a:ln w="25292">
                  <a:noFill/>
                </a:ln>
              </c:spPr>
              <c:txPr>
                <a:bodyPr/>
                <a:lstStyle/>
                <a:p>
                  <a:pPr>
                    <a:defRPr sz="1294"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60-468B-BC34-B727626386BD}"/>
                </c:ext>
              </c:extLst>
            </c:dLbl>
            <c:dLbl>
              <c:idx val="2"/>
              <c:layout>
                <c:manualLayout>
                  <c:x val="-3.2842630586669627E-2"/>
                  <c:y val="-3.46320374096584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E60-468B-BC34-B727626386BD}"/>
                </c:ext>
              </c:extLst>
            </c:dLbl>
            <c:dLbl>
              <c:idx val="3"/>
              <c:layout>
                <c:manualLayout>
                  <c:x val="-3.3802816901408447E-2"/>
                  <c:y val="-2.852050139618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E60-468B-BC34-B727626386BD}"/>
                </c:ext>
              </c:extLst>
            </c:dLbl>
            <c:dLbl>
              <c:idx val="4"/>
              <c:layout>
                <c:manualLayout>
                  <c:x val="-3.2394366197183097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E60-468B-BC34-B727626386BD}"/>
                </c:ext>
              </c:extLst>
            </c:dLbl>
            <c:dLbl>
              <c:idx val="5"/>
              <c:layout>
                <c:manualLayout>
                  <c:x val="-2.2535211267605736E-2"/>
                  <c:y val="-3.2594858738501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E60-468B-BC34-B727626386BD}"/>
                </c:ext>
              </c:extLst>
            </c:dLbl>
            <c:dLbl>
              <c:idx val="6"/>
              <c:layout>
                <c:manualLayout>
                  <c:x val="-1.4084507042253521E-2"/>
                  <c:y val="-2.8520501396189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E60-468B-BC34-B727626386BD}"/>
                </c:ext>
              </c:extLst>
            </c:dLbl>
            <c:dLbl>
              <c:idx val="7"/>
              <c:layout>
                <c:manualLayout>
                  <c:x val="-1.8309859154929681E-2"/>
                  <c:y val="-3.4632037409658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E60-468B-BC34-B727626386BD}"/>
                </c:ext>
              </c:extLst>
            </c:dLbl>
            <c:dLbl>
              <c:idx val="8"/>
              <c:layout>
                <c:manualLayout>
                  <c:x val="-2.9577464788732497E-2"/>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E60-468B-BC34-B727626386BD}"/>
                </c:ext>
              </c:extLst>
            </c:dLbl>
            <c:dLbl>
              <c:idx val="9"/>
              <c:layout>
                <c:manualLayout>
                  <c:x val="-1.4084507042253521E-2"/>
                  <c:y val="-2.44461440538764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B0-416C-804C-28F41363DBB1}"/>
                </c:ext>
              </c:extLst>
            </c:dLbl>
            <c:spPr>
              <a:noFill/>
              <a:ln w="25292">
                <a:noFill/>
              </a:ln>
            </c:spPr>
            <c:txPr>
              <a:bodyPr wrap="square" lIns="38100" tIns="19050" rIns="38100" bIns="19050" anchor="ctr">
                <a:spAutoFit/>
              </a:bodyPr>
              <a:lstStyle/>
              <a:p>
                <a:pPr>
                  <a:defRPr sz="1294"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366</c:v>
                </c:pt>
                <c:pt idx="1">
                  <c:v>360</c:v>
                </c:pt>
                <c:pt idx="2">
                  <c:v>351</c:v>
                </c:pt>
                <c:pt idx="3">
                  <c:v>352</c:v>
                </c:pt>
                <c:pt idx="4">
                  <c:v>360</c:v>
                </c:pt>
                <c:pt idx="5">
                  <c:v>322</c:v>
                </c:pt>
                <c:pt idx="6">
                  <c:v>304</c:v>
                </c:pt>
                <c:pt idx="7">
                  <c:v>303</c:v>
                </c:pt>
                <c:pt idx="8">
                  <c:v>322</c:v>
                </c:pt>
                <c:pt idx="9">
                  <c:v>340</c:v>
                </c:pt>
                <c:pt idx="10">
                  <c:v>336</c:v>
                </c:pt>
              </c:numCache>
            </c:numRef>
          </c:val>
          <c:smooth val="0"/>
          <c:extLst>
            <c:ext xmlns:c16="http://schemas.microsoft.com/office/drawing/2014/chart" uri="{C3380CC4-5D6E-409C-BE32-E72D297353CC}">
              <c16:uniqueId val="{0000000E-EE60-468B-BC34-B727626386BD}"/>
            </c:ext>
          </c:extLst>
        </c:ser>
        <c:ser>
          <c:idx val="1"/>
          <c:order val="1"/>
          <c:tx>
            <c:strRef>
              <c:f>Sheet1!$A$3</c:f>
              <c:strCache>
                <c:ptCount val="1"/>
                <c:pt idx="0">
                  <c:v>Weaverville Primary</c:v>
                </c:pt>
              </c:strCache>
            </c:strRef>
          </c:tx>
          <c:spPr>
            <a:ln w="37938">
              <a:solidFill>
                <a:srgbClr val="800080"/>
              </a:solidFill>
              <a:prstDash val="solid"/>
            </a:ln>
          </c:spPr>
          <c:marker>
            <c:symbol val="diamond"/>
            <c:size val="11"/>
            <c:spPr>
              <a:solidFill>
                <a:srgbClr val="800080"/>
              </a:solidFill>
              <a:ln>
                <a:solidFill>
                  <a:srgbClr val="800080"/>
                </a:solidFill>
                <a:prstDash val="solid"/>
              </a:ln>
            </c:spPr>
          </c:marker>
          <c:dLbls>
            <c:dLbl>
              <c:idx val="0"/>
              <c:layout>
                <c:manualLayout>
                  <c:x val="-3.7084891094986916E-2"/>
                  <c:y val="-2.9487450158767747E-2"/>
                </c:manualLayout>
              </c:layout>
              <c:spPr>
                <a:noFill/>
                <a:ln w="25292">
                  <a:noFill/>
                </a:ln>
              </c:spPr>
              <c:txPr>
                <a:bodyPr/>
                <a:lstStyle/>
                <a:p>
                  <a:pPr>
                    <a:defRPr sz="1294"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E60-468B-BC34-B727626386BD}"/>
                </c:ext>
              </c:extLst>
            </c:dLbl>
            <c:dLbl>
              <c:idx val="1"/>
              <c:layout>
                <c:manualLayout>
                  <c:x val="-2.8105640328315095E-2"/>
                  <c:y val="-3.1869655213124327E-2"/>
                </c:manualLayout>
              </c:layout>
              <c:spPr>
                <a:noFill/>
                <a:ln w="25292">
                  <a:noFill/>
                </a:ln>
              </c:spPr>
              <c:txPr>
                <a:bodyPr/>
                <a:lstStyle/>
                <a:p>
                  <a:pPr>
                    <a:defRPr sz="1294"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E60-468B-BC34-B727626386BD}"/>
                </c:ext>
              </c:extLst>
            </c:dLbl>
            <c:dLbl>
              <c:idx val="2"/>
              <c:layout>
                <c:manualLayout>
                  <c:x val="-3.239462355916959E-2"/>
                  <c:y val="-3.2594858738502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E60-468B-BC34-B727626386BD}"/>
                </c:ext>
              </c:extLst>
            </c:dLbl>
            <c:dLbl>
              <c:idx val="3"/>
              <c:layout>
                <c:manualLayout>
                  <c:x val="-1.9718309859155032E-2"/>
                  <c:y val="-3.2594858738502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E60-468B-BC34-B727626386BD}"/>
                </c:ext>
              </c:extLst>
            </c:dLbl>
            <c:dLbl>
              <c:idx val="4"/>
              <c:layout>
                <c:manualLayout>
                  <c:x val="-3.2394366197183097E-2"/>
                  <c:y val="-2.8520501396189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E60-468B-BC34-B727626386BD}"/>
                </c:ext>
              </c:extLst>
            </c:dLbl>
            <c:dLbl>
              <c:idx val="5"/>
              <c:layout>
                <c:manualLayout>
                  <c:x val="-1.1267605633802818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EE60-468B-BC34-B727626386BD}"/>
                </c:ext>
              </c:extLst>
            </c:dLbl>
            <c:dLbl>
              <c:idx val="6"/>
              <c:layout>
                <c:manualLayout>
                  <c:x val="-1.4084507042253521E-2"/>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E60-468B-BC34-B727626386BD}"/>
                </c:ext>
              </c:extLst>
            </c:dLbl>
            <c:dLbl>
              <c:idx val="7"/>
              <c:layout>
                <c:manualLayout>
                  <c:x val="-1.2676056338028169E-2"/>
                  <c:y val="-2.44461440538764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EE60-468B-BC34-B727626386BD}"/>
                </c:ext>
              </c:extLst>
            </c:dLbl>
            <c:dLbl>
              <c:idx val="8"/>
              <c:layout>
                <c:manualLayout>
                  <c:x val="-1.126760563380292E-2"/>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EE60-468B-BC34-B727626386BD}"/>
                </c:ext>
              </c:extLst>
            </c:dLbl>
            <c:dLbl>
              <c:idx val="9"/>
              <c:layout>
                <c:manualLayout>
                  <c:x val="-9.8591549295775679E-3"/>
                  <c:y val="-3.2594858738502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E60-468B-BC34-B727626386BD}"/>
                </c:ext>
              </c:extLst>
            </c:dLbl>
            <c:dLbl>
              <c:idx val="10"/>
              <c:layout>
                <c:manualLayout>
                  <c:x val="-1.4084507042253522E-3"/>
                  <c:y val="-2.0371786711563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0E-4B13-9F78-B28AA36DD568}"/>
                </c:ext>
              </c:extLst>
            </c:dLbl>
            <c:spPr>
              <a:noFill/>
              <a:ln w="25292">
                <a:noFill/>
              </a:ln>
            </c:spPr>
            <c:txPr>
              <a:bodyPr wrap="square" lIns="38100" tIns="19050" rIns="38100" bIns="19050" anchor="ctr">
                <a:spAutoFit/>
              </a:bodyPr>
              <a:lstStyle/>
              <a:p>
                <a:pPr>
                  <a:defRPr sz="1294"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207</c:v>
                </c:pt>
                <c:pt idx="1">
                  <c:v>241</c:v>
                </c:pt>
                <c:pt idx="2">
                  <c:v>240</c:v>
                </c:pt>
                <c:pt idx="3">
                  <c:v>230</c:v>
                </c:pt>
                <c:pt idx="4">
                  <c:v>235</c:v>
                </c:pt>
                <c:pt idx="5">
                  <c:v>206</c:v>
                </c:pt>
                <c:pt idx="6">
                  <c:v>202</c:v>
                </c:pt>
                <c:pt idx="7">
                  <c:v>214</c:v>
                </c:pt>
                <c:pt idx="8">
                  <c:v>222</c:v>
                </c:pt>
                <c:pt idx="9">
                  <c:v>233</c:v>
                </c:pt>
                <c:pt idx="10">
                  <c:v>202</c:v>
                </c:pt>
              </c:numCache>
            </c:numRef>
          </c:val>
          <c:smooth val="0"/>
          <c:extLst>
            <c:ext xmlns:c16="http://schemas.microsoft.com/office/drawing/2014/chart" uri="{C3380CC4-5D6E-409C-BE32-E72D297353CC}">
              <c16:uniqueId val="{0000001D-EE60-468B-BC34-B727626386BD}"/>
            </c:ext>
          </c:extLst>
        </c:ser>
        <c:ser>
          <c:idx val="2"/>
          <c:order val="2"/>
          <c:tx>
            <c:strRef>
              <c:f>Sheet1!$A$4</c:f>
              <c:strCache>
                <c:ptCount val="1"/>
                <c:pt idx="0">
                  <c:v>North Windy Ridge</c:v>
                </c:pt>
              </c:strCache>
            </c:strRef>
          </c:tx>
          <c:spPr>
            <a:ln w="37938">
              <a:solidFill>
                <a:srgbClr val="00FF00"/>
              </a:solidFill>
              <a:prstDash val="solid"/>
            </a:ln>
          </c:spPr>
          <c:marker>
            <c:symbol val="diamond"/>
            <c:size val="11"/>
            <c:spPr>
              <a:solidFill>
                <a:srgbClr val="00FF00"/>
              </a:solidFill>
              <a:ln>
                <a:solidFill>
                  <a:srgbClr val="00FF00"/>
                </a:solidFill>
                <a:prstDash val="solid"/>
              </a:ln>
            </c:spPr>
          </c:marker>
          <c:dLbls>
            <c:dLbl>
              <c:idx val="0"/>
              <c:layout>
                <c:manualLayout>
                  <c:x val="-3.524984904151799E-2"/>
                  <c:y val="2.7721349889126001E-2"/>
                </c:manualLayout>
              </c:layout>
              <c:spPr>
                <a:noFill/>
                <a:ln w="25292">
                  <a:noFill/>
                </a:ln>
              </c:spPr>
              <c:txPr>
                <a:bodyPr/>
                <a:lstStyle/>
                <a:p>
                  <a:pPr>
                    <a:defRPr sz="1294"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EE60-468B-BC34-B727626386BD}"/>
                </c:ext>
              </c:extLst>
            </c:dLbl>
            <c:dLbl>
              <c:idx val="1"/>
              <c:layout>
                <c:manualLayout>
                  <c:x val="-6.5582455362093922E-2"/>
                  <c:y val="2.9051451112844941E-2"/>
                </c:manualLayout>
              </c:layout>
              <c:spPr>
                <a:noFill/>
                <a:ln w="25292">
                  <a:noFill/>
                </a:ln>
              </c:spPr>
              <c:txPr>
                <a:bodyPr/>
                <a:lstStyle/>
                <a:p>
                  <a:pPr>
                    <a:defRPr sz="1294"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EE60-468B-BC34-B727626386BD}"/>
                </c:ext>
              </c:extLst>
            </c:dLbl>
            <c:dLbl>
              <c:idx val="2"/>
              <c:layout>
                <c:manualLayout>
                  <c:x val="-3.137007874015748E-2"/>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EE60-468B-BC34-B727626386BD}"/>
                </c:ext>
              </c:extLst>
            </c:dLbl>
            <c:dLbl>
              <c:idx val="3"/>
              <c:layout>
                <c:manualLayout>
                  <c:x val="-5.2112676056338132E-2"/>
                  <c:y val="4.07435734231274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EE60-468B-BC34-B727626386BD}"/>
                </c:ext>
              </c:extLst>
            </c:dLbl>
            <c:dLbl>
              <c:idx val="4"/>
              <c:layout>
                <c:manualLayout>
                  <c:x val="-2.8169014084508076E-3"/>
                  <c:y val="5.50038241212220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EE60-468B-BC34-B727626386BD}"/>
                </c:ext>
              </c:extLst>
            </c:dLbl>
            <c:dLbl>
              <c:idx val="5"/>
              <c:layout>
                <c:manualLayout>
                  <c:x val="0"/>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EE60-468B-BC34-B727626386BD}"/>
                </c:ext>
              </c:extLst>
            </c:dLbl>
            <c:dLbl>
              <c:idx val="6"/>
              <c:layout>
                <c:manualLayout>
                  <c:x val="0"/>
                  <c:y val="-1.62974293692509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EE60-468B-BC34-B727626386BD}"/>
                </c:ext>
              </c:extLst>
            </c:dLbl>
            <c:dLbl>
              <c:idx val="7"/>
              <c:layout>
                <c:manualLayout>
                  <c:x val="-2.8169014084507044E-3"/>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EE60-468B-BC34-B727626386BD}"/>
                </c:ext>
              </c:extLst>
            </c:dLbl>
            <c:dLbl>
              <c:idx val="8"/>
              <c:layout>
                <c:manualLayout>
                  <c:x val="-9.8591549295775679E-3"/>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EE60-468B-BC34-B727626386BD}"/>
                </c:ext>
              </c:extLst>
            </c:dLbl>
            <c:dLbl>
              <c:idx val="9"/>
              <c:layout>
                <c:manualLayout>
                  <c:x val="-1.9718309859154931E-2"/>
                  <c:y val="3.87063947519710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EE60-468B-BC34-B727626386BD}"/>
                </c:ext>
              </c:extLst>
            </c:dLbl>
            <c:dLbl>
              <c:idx val="10"/>
              <c:layout>
                <c:manualLayout>
                  <c:x val="-5.6338028169016152E-3"/>
                  <c:y val="2.44461440538764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0E-4B13-9F78-B28AA36DD568}"/>
                </c:ext>
              </c:extLst>
            </c:dLbl>
            <c:spPr>
              <a:noFill/>
              <a:ln w="25292">
                <a:noFill/>
              </a:ln>
            </c:spPr>
            <c:txPr>
              <a:bodyPr wrap="square" lIns="38100" tIns="19050" rIns="38100" bIns="19050" anchor="ctr">
                <a:spAutoFit/>
              </a:bodyPr>
              <a:lstStyle/>
              <a:p>
                <a:pPr>
                  <a:defRPr sz="1294" b="1" i="0" u="none" strike="noStrike" baseline="0">
                    <a:solidFill>
                      <a:srgbClr val="00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573</c:v>
                </c:pt>
                <c:pt idx="1">
                  <c:v>593</c:v>
                </c:pt>
                <c:pt idx="2">
                  <c:v>607</c:v>
                </c:pt>
                <c:pt idx="3">
                  <c:v>567</c:v>
                </c:pt>
                <c:pt idx="4">
                  <c:v>552</c:v>
                </c:pt>
                <c:pt idx="5">
                  <c:v>494</c:v>
                </c:pt>
                <c:pt idx="6">
                  <c:v>494</c:v>
                </c:pt>
                <c:pt idx="7">
                  <c:v>496</c:v>
                </c:pt>
                <c:pt idx="8">
                  <c:v>487</c:v>
                </c:pt>
                <c:pt idx="9">
                  <c:v>484</c:v>
                </c:pt>
                <c:pt idx="10">
                  <c:v>473</c:v>
                </c:pt>
              </c:numCache>
            </c:numRef>
          </c:val>
          <c:smooth val="0"/>
          <c:extLst>
            <c:ext xmlns:c16="http://schemas.microsoft.com/office/drawing/2014/chart" uri="{C3380CC4-5D6E-409C-BE32-E72D297353CC}">
              <c16:uniqueId val="{0000002C-EE60-468B-BC34-B727626386BD}"/>
            </c:ext>
          </c:extLst>
        </c:ser>
        <c:ser>
          <c:idx val="3"/>
          <c:order val="3"/>
          <c:tx>
            <c:strRef>
              <c:f>Sheet1!$A$5</c:f>
              <c:strCache>
                <c:ptCount val="1"/>
                <c:pt idx="0">
                  <c:v>North Buncombe Elementary</c:v>
                </c:pt>
              </c:strCache>
            </c:strRef>
          </c:tx>
          <c:spPr>
            <a:ln w="37938">
              <a:solidFill>
                <a:srgbClr val="00FFFF"/>
              </a:solidFill>
              <a:prstDash val="solid"/>
            </a:ln>
          </c:spPr>
          <c:marker>
            <c:symbol val="diamond"/>
            <c:size val="11"/>
            <c:spPr>
              <a:solidFill>
                <a:srgbClr val="00FFFF"/>
              </a:solidFill>
              <a:ln>
                <a:solidFill>
                  <a:srgbClr val="00FFFF"/>
                </a:solidFill>
                <a:prstDash val="solid"/>
              </a:ln>
            </c:spPr>
          </c:marker>
          <c:dLbls>
            <c:dLbl>
              <c:idx val="0"/>
              <c:layout>
                <c:manualLayout>
                  <c:x val="-2.6414951707198979E-2"/>
                  <c:y val="-3.7190220515768722E-2"/>
                </c:manualLayout>
              </c:layout>
              <c:spPr>
                <a:noFill/>
                <a:ln w="25292">
                  <a:noFill/>
                </a:ln>
              </c:spPr>
              <c:txPr>
                <a:bodyPr/>
                <a:lstStyle/>
                <a:p>
                  <a:pPr>
                    <a:defRPr sz="1294" b="1" i="0" u="none" strike="noStrike" baseline="0">
                      <a:solidFill>
                        <a:srgbClr val="00FF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EE60-468B-BC34-B727626386BD}"/>
                </c:ext>
              </c:extLst>
            </c:dLbl>
            <c:dLbl>
              <c:idx val="1"/>
              <c:layout>
                <c:manualLayout>
                  <c:x val="-2.1534664685754379E-2"/>
                  <c:y val="-4.0207575441077115E-2"/>
                </c:manualLayout>
              </c:layout>
              <c:spPr>
                <a:noFill/>
                <a:ln w="25292">
                  <a:noFill/>
                </a:ln>
              </c:spPr>
              <c:txPr>
                <a:bodyPr/>
                <a:lstStyle/>
                <a:p>
                  <a:pPr>
                    <a:defRPr sz="1294" b="1" i="0" u="none" strike="noStrike" baseline="0">
                      <a:solidFill>
                        <a:srgbClr val="00FF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EE60-468B-BC34-B727626386BD}"/>
                </c:ext>
              </c:extLst>
            </c:dLbl>
            <c:dLbl>
              <c:idx val="2"/>
              <c:layout>
                <c:manualLayout>
                  <c:x val="-1.0245092602861263E-3"/>
                  <c:y val="3.6669216080814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EE60-468B-BC34-B727626386BD}"/>
                </c:ext>
              </c:extLst>
            </c:dLbl>
            <c:dLbl>
              <c:idx val="3"/>
              <c:layout>
                <c:manualLayout>
                  <c:x val="-1.4724853055340121E-2"/>
                  <c:y val="2.8520501396189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EE60-468B-BC34-B727626386BD}"/>
                </c:ext>
              </c:extLst>
            </c:dLbl>
            <c:dLbl>
              <c:idx val="4"/>
              <c:layout>
                <c:manualLayout>
                  <c:x val="-4.3661971830986121E-2"/>
                  <c:y val="4.27807520942838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EE60-468B-BC34-B727626386BD}"/>
                </c:ext>
              </c:extLst>
            </c:dLbl>
            <c:dLbl>
              <c:idx val="5"/>
              <c:layout>
                <c:manualLayout>
                  <c:x val="7.0422535211265543E-3"/>
                  <c:y val="-2.24089653827201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EE60-468B-BC34-B727626386BD}"/>
                </c:ext>
              </c:extLst>
            </c:dLbl>
            <c:dLbl>
              <c:idx val="6"/>
              <c:layout>
                <c:manualLayout>
                  <c:x val="-4.2253521126760559E-3"/>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EE60-468B-BC34-B727626386BD}"/>
                </c:ext>
              </c:extLst>
            </c:dLbl>
            <c:dLbl>
              <c:idx val="7"/>
              <c:layout>
                <c:manualLayout>
                  <c:x val="-3.0985915492957851E-2"/>
                  <c:y val="-3.6669216080814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EE60-468B-BC34-B727626386BD}"/>
                </c:ext>
              </c:extLst>
            </c:dLbl>
            <c:dLbl>
              <c:idx val="8"/>
              <c:layout>
                <c:manualLayout>
                  <c:x val="-3.2394366197183097E-2"/>
                  <c:y val="-2.24089653827201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EE60-468B-BC34-B727626386BD}"/>
                </c:ext>
              </c:extLst>
            </c:dLbl>
            <c:dLbl>
              <c:idx val="9"/>
              <c:layout>
                <c:manualLayout>
                  <c:x val="-2.3943661971831089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B0-416C-804C-28F41363DBB1}"/>
                </c:ext>
              </c:extLst>
            </c:dLbl>
            <c:spPr>
              <a:noFill/>
              <a:ln w="25292">
                <a:noFill/>
              </a:ln>
            </c:spPr>
            <c:txPr>
              <a:bodyPr wrap="square" lIns="38100" tIns="19050" rIns="38100" bIns="19050" anchor="ctr">
                <a:spAutoFit/>
              </a:bodyPr>
              <a:lstStyle/>
              <a:p>
                <a:pPr>
                  <a:defRPr sz="1294" b="1" i="0" u="none" strike="noStrike" baseline="0">
                    <a:solidFill>
                      <a:srgbClr val="00FF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646</c:v>
                </c:pt>
                <c:pt idx="1">
                  <c:v>630</c:v>
                </c:pt>
                <c:pt idx="2">
                  <c:v>581</c:v>
                </c:pt>
                <c:pt idx="3">
                  <c:v>556</c:v>
                </c:pt>
                <c:pt idx="4">
                  <c:v>571</c:v>
                </c:pt>
                <c:pt idx="5">
                  <c:v>524</c:v>
                </c:pt>
                <c:pt idx="6">
                  <c:v>529</c:v>
                </c:pt>
                <c:pt idx="7">
                  <c:v>568</c:v>
                </c:pt>
                <c:pt idx="8">
                  <c:v>590</c:v>
                </c:pt>
                <c:pt idx="9">
                  <c:v>577</c:v>
                </c:pt>
                <c:pt idx="10">
                  <c:v>564</c:v>
                </c:pt>
              </c:numCache>
            </c:numRef>
          </c:val>
          <c:smooth val="0"/>
          <c:extLst>
            <c:ext xmlns:c16="http://schemas.microsoft.com/office/drawing/2014/chart" uri="{C3380CC4-5D6E-409C-BE32-E72D297353CC}">
              <c16:uniqueId val="{0000003C-EE60-468B-BC34-B727626386BD}"/>
            </c:ext>
          </c:extLst>
        </c:ser>
        <c:ser>
          <c:idx val="4"/>
          <c:order val="4"/>
          <c:tx>
            <c:strRef>
              <c:f>Sheet1!$A$6</c:f>
              <c:strCache>
                <c:ptCount val="1"/>
                <c:pt idx="0">
                  <c:v>Barnardsville Elementary</c:v>
                </c:pt>
              </c:strCache>
            </c:strRef>
          </c:tx>
          <c:spPr>
            <a:ln w="37938">
              <a:solidFill>
                <a:srgbClr val="0000FF"/>
              </a:solidFill>
              <a:prstDash val="solid"/>
            </a:ln>
          </c:spPr>
          <c:marker>
            <c:symbol val="diamond"/>
            <c:size val="11"/>
            <c:spPr>
              <a:solidFill>
                <a:srgbClr val="0000FF"/>
              </a:solidFill>
              <a:ln>
                <a:solidFill>
                  <a:srgbClr val="0000FF"/>
                </a:solidFill>
                <a:prstDash val="solid"/>
              </a:ln>
            </c:spPr>
          </c:marker>
          <c:dLbls>
            <c:dLbl>
              <c:idx val="0"/>
              <c:layout>
                <c:manualLayout>
                  <c:x val="-3.2645379441268885E-2"/>
                  <c:y val="2.1269887569822843E-2"/>
                </c:manualLayout>
              </c:layout>
              <c:spPr>
                <a:noFill/>
                <a:ln w="25292">
                  <a:noFill/>
                </a:ln>
              </c:spPr>
              <c:txPr>
                <a:bodyPr/>
                <a:lstStyle/>
                <a:p>
                  <a:pPr>
                    <a:defRPr sz="1294"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EE60-468B-BC34-B727626386BD}"/>
                </c:ext>
              </c:extLst>
            </c:dLbl>
            <c:dLbl>
              <c:idx val="1"/>
              <c:layout>
                <c:manualLayout>
                  <c:x val="-2.597417633947241E-2"/>
                  <c:y val="2.1335205718186034E-2"/>
                </c:manualLayout>
              </c:layout>
              <c:spPr>
                <a:noFill/>
                <a:ln w="25292">
                  <a:noFill/>
                </a:ln>
              </c:spPr>
              <c:txPr>
                <a:bodyPr/>
                <a:lstStyle/>
                <a:p>
                  <a:pPr>
                    <a:defRPr sz="1294" b="1" i="0" u="none" strike="noStrike" baseline="0">
                      <a:solidFill>
                        <a:srgbClr val="00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EE60-468B-BC34-B727626386BD}"/>
                </c:ext>
              </c:extLst>
            </c:dLbl>
            <c:dLbl>
              <c:idx val="2"/>
              <c:layout>
                <c:manualLayout>
                  <c:x val="-2.7977174892010192E-2"/>
                  <c:y val="3.2594858738501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EE60-468B-BC34-B727626386BD}"/>
                </c:ext>
              </c:extLst>
            </c:dLbl>
            <c:dLbl>
              <c:idx val="3"/>
              <c:layout>
                <c:manualLayout>
                  <c:x val="-2.0614760446744353E-2"/>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EE60-468B-BC34-B727626386BD}"/>
                </c:ext>
              </c:extLst>
            </c:dLbl>
            <c:dLbl>
              <c:idx val="4"/>
              <c:layout>
                <c:manualLayout>
                  <c:x val="-3.2394366197183097E-2"/>
                  <c:y val="3.87063947519710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EE60-468B-BC34-B727626386BD}"/>
                </c:ext>
              </c:extLst>
            </c:dLbl>
            <c:dLbl>
              <c:idx val="5"/>
              <c:layout>
                <c:manualLayout>
                  <c:x val="-3.5211267605633909E-2"/>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EE60-468B-BC34-B727626386BD}"/>
                </c:ext>
              </c:extLst>
            </c:dLbl>
            <c:dLbl>
              <c:idx val="6"/>
              <c:layout>
                <c:manualLayout>
                  <c:x val="-1.4084507042253521E-2"/>
                  <c:y val="3.2594858738501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EE60-468B-BC34-B727626386BD}"/>
                </c:ext>
              </c:extLst>
            </c:dLbl>
            <c:dLbl>
              <c:idx val="7"/>
              <c:layout>
                <c:manualLayout>
                  <c:x val="-1.9718309859154931E-2"/>
                  <c:y val="3.2594858738501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EE60-468B-BC34-B727626386BD}"/>
                </c:ext>
              </c:extLst>
            </c:dLbl>
            <c:dLbl>
              <c:idx val="8"/>
              <c:layout>
                <c:manualLayout>
                  <c:x val="-2.5352112676056339E-2"/>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EE60-468B-BC34-B727626386BD}"/>
                </c:ext>
              </c:extLst>
            </c:dLbl>
            <c:dLbl>
              <c:idx val="9"/>
              <c:layout>
                <c:manualLayout>
                  <c:x val="-2.1126760563380385E-2"/>
                  <c:y val="4.07435734231274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9B0-416C-804C-28F41363DBB1}"/>
                </c:ext>
              </c:extLst>
            </c:dLbl>
            <c:spPr>
              <a:noFill/>
              <a:ln w="25292">
                <a:noFill/>
              </a:ln>
            </c:spPr>
            <c:txPr>
              <a:bodyPr wrap="square" lIns="38100" tIns="19050" rIns="38100" bIns="19050" anchor="ctr">
                <a:spAutoFit/>
              </a:bodyPr>
              <a:lstStyle/>
              <a:p>
                <a:pPr>
                  <a:defRPr sz="1294"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156</c:v>
                </c:pt>
                <c:pt idx="1">
                  <c:v>146</c:v>
                </c:pt>
                <c:pt idx="2">
                  <c:v>148</c:v>
                </c:pt>
                <c:pt idx="3">
                  <c:v>166</c:v>
                </c:pt>
                <c:pt idx="4">
                  <c:v>169</c:v>
                </c:pt>
                <c:pt idx="5">
                  <c:v>131</c:v>
                </c:pt>
                <c:pt idx="6">
                  <c:v>119</c:v>
                </c:pt>
                <c:pt idx="7">
                  <c:v>108</c:v>
                </c:pt>
                <c:pt idx="8">
                  <c:v>101</c:v>
                </c:pt>
                <c:pt idx="9">
                  <c:v>112</c:v>
                </c:pt>
                <c:pt idx="10">
                  <c:v>108</c:v>
                </c:pt>
              </c:numCache>
            </c:numRef>
          </c:val>
          <c:smooth val="0"/>
          <c:extLst>
            <c:ext xmlns:c16="http://schemas.microsoft.com/office/drawing/2014/chart" uri="{C3380CC4-5D6E-409C-BE32-E72D297353CC}">
              <c16:uniqueId val="{0000004C-EE60-468B-BC34-B727626386BD}"/>
            </c:ext>
          </c:extLst>
        </c:ser>
        <c:ser>
          <c:idx val="5"/>
          <c:order val="5"/>
          <c:tx>
            <c:strRef>
              <c:f>Sheet1!$A$7</c:f>
              <c:strCache>
                <c:ptCount val="1"/>
                <c:pt idx="0">
                  <c:v>North Buncombe Middle</c:v>
                </c:pt>
              </c:strCache>
            </c:strRef>
          </c:tx>
          <c:spPr>
            <a:ln w="37938">
              <a:solidFill>
                <a:srgbClr val="FF00FF"/>
              </a:solidFill>
              <a:prstDash val="solid"/>
            </a:ln>
          </c:spPr>
          <c:marker>
            <c:symbol val="diamond"/>
            <c:size val="11"/>
            <c:spPr>
              <a:solidFill>
                <a:srgbClr val="FF00FF"/>
              </a:solidFill>
              <a:ln>
                <a:solidFill>
                  <a:srgbClr val="FF00FF"/>
                </a:solidFill>
                <a:prstDash val="solid"/>
              </a:ln>
            </c:spPr>
          </c:marker>
          <c:dLbls>
            <c:dLbl>
              <c:idx val="0"/>
              <c:layout>
                <c:manualLayout>
                  <c:x val="-5.5394698902073859E-2"/>
                  <c:y val="-1.9142421567017159E-2"/>
                </c:manualLayout>
              </c:layout>
              <c:spPr>
                <a:noFill/>
                <a:ln w="25292">
                  <a:noFill/>
                </a:ln>
              </c:spPr>
              <c:txPr>
                <a:bodyPr/>
                <a:lstStyle/>
                <a:p>
                  <a:pPr>
                    <a:defRPr sz="1294" b="1" i="0" u="none" strike="noStrike" baseline="0">
                      <a:solidFill>
                        <a:srgbClr val="FF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D-EE60-468B-BC34-B727626386BD}"/>
                </c:ext>
              </c:extLst>
            </c:dLbl>
            <c:dLbl>
              <c:idx val="1"/>
              <c:layout>
                <c:manualLayout>
                  <c:x val="-2.3111899744926251E-2"/>
                  <c:y val="2.7422991438074827E-2"/>
                </c:manualLayout>
              </c:layout>
              <c:spPr>
                <a:noFill/>
                <a:ln w="25292">
                  <a:noFill/>
                </a:ln>
              </c:spPr>
              <c:txPr>
                <a:bodyPr/>
                <a:lstStyle/>
                <a:p>
                  <a:pPr>
                    <a:defRPr sz="1294" b="1" i="0" u="none" strike="noStrike" baseline="0">
                      <a:solidFill>
                        <a:srgbClr val="FF00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E-EE60-468B-BC34-B727626386BD}"/>
                </c:ext>
              </c:extLst>
            </c:dLbl>
            <c:dLbl>
              <c:idx val="2"/>
              <c:layout>
                <c:manualLayout>
                  <c:x val="-4.0845070422535212E-2"/>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EE60-468B-BC34-B727626386BD}"/>
                </c:ext>
              </c:extLst>
            </c:dLbl>
            <c:dLbl>
              <c:idx val="3"/>
              <c:layout>
                <c:manualLayout>
                  <c:x val="-4.0589220361539419E-2"/>
                  <c:y val="-3.8706394751971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EE60-468B-BC34-B727626386BD}"/>
                </c:ext>
              </c:extLst>
            </c:dLbl>
            <c:dLbl>
              <c:idx val="4"/>
              <c:layout>
                <c:manualLayout>
                  <c:x val="0"/>
                  <c:y val="-2.24089653827201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EE60-468B-BC34-B727626386BD}"/>
                </c:ext>
              </c:extLst>
            </c:dLbl>
            <c:dLbl>
              <c:idx val="5"/>
              <c:layout>
                <c:manualLayout>
                  <c:x val="-2.6760563380281689E-2"/>
                  <c:y val="-2.852050139618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EE60-468B-BC34-B727626386BD}"/>
                </c:ext>
              </c:extLst>
            </c:dLbl>
            <c:dLbl>
              <c:idx val="6"/>
              <c:layout>
                <c:manualLayout>
                  <c:x val="-1.5492957746478976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3-EE60-468B-BC34-B727626386BD}"/>
                </c:ext>
              </c:extLst>
            </c:dLbl>
            <c:dLbl>
              <c:idx val="7"/>
              <c:layout>
                <c:manualLayout>
                  <c:x val="2.8169014084507044E-3"/>
                  <c:y val="-1.8334608040407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4-EE60-468B-BC34-B727626386BD}"/>
                </c:ext>
              </c:extLst>
            </c:dLbl>
            <c:dLbl>
              <c:idx val="8"/>
              <c:layout>
                <c:manualLayout>
                  <c:x val="-8.4507042253522159E-3"/>
                  <c:y val="-2.03717867115638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5-EE60-468B-BC34-B727626386BD}"/>
                </c:ext>
              </c:extLst>
            </c:dLbl>
            <c:dLbl>
              <c:idx val="9"/>
              <c:layout>
                <c:manualLayout>
                  <c:x val="-1.4084507042253522E-3"/>
                  <c:y val="-1.2223072026938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C-EE60-468B-BC34-B727626386BD}"/>
                </c:ext>
              </c:extLst>
            </c:dLbl>
            <c:spPr>
              <a:noFill/>
              <a:ln w="25292">
                <a:noFill/>
              </a:ln>
            </c:spPr>
            <c:txPr>
              <a:bodyPr wrap="square" lIns="38100" tIns="19050" rIns="38100" bIns="19050" anchor="ctr">
                <a:spAutoFit/>
              </a:bodyPr>
              <a:lstStyle/>
              <a:p>
                <a:pPr>
                  <a:defRPr sz="1294" b="1" i="0" u="none" strike="noStrike" baseline="0">
                    <a:solidFill>
                      <a:srgbClr val="FF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Sheet1!$H$7:$R$7</c:f>
              <c:numCache>
                <c:formatCode>General</c:formatCode>
                <c:ptCount val="11"/>
                <c:pt idx="0">
                  <c:v>600</c:v>
                </c:pt>
                <c:pt idx="1">
                  <c:v>574</c:v>
                </c:pt>
                <c:pt idx="2">
                  <c:v>557</c:v>
                </c:pt>
                <c:pt idx="3">
                  <c:v>587</c:v>
                </c:pt>
                <c:pt idx="4">
                  <c:v>606</c:v>
                </c:pt>
                <c:pt idx="5">
                  <c:v>538</c:v>
                </c:pt>
                <c:pt idx="6">
                  <c:v>484</c:v>
                </c:pt>
                <c:pt idx="7">
                  <c:v>505</c:v>
                </c:pt>
                <c:pt idx="8">
                  <c:v>510</c:v>
                </c:pt>
                <c:pt idx="9">
                  <c:v>514</c:v>
                </c:pt>
                <c:pt idx="10">
                  <c:v>493</c:v>
                </c:pt>
              </c:numCache>
            </c:numRef>
          </c:val>
          <c:smooth val="0"/>
          <c:extLst>
            <c:ext xmlns:c16="http://schemas.microsoft.com/office/drawing/2014/chart" uri="{C3380CC4-5D6E-409C-BE32-E72D297353CC}">
              <c16:uniqueId val="{0000005B-EE60-468B-BC34-B727626386BD}"/>
            </c:ext>
          </c:extLst>
        </c:ser>
        <c:ser>
          <c:idx val="6"/>
          <c:order val="6"/>
          <c:tx>
            <c:strRef>
              <c:f>Sheet1!$A$8</c:f>
              <c:strCache>
                <c:ptCount val="1"/>
                <c:pt idx="0">
                  <c:v>North Buncombe High </c:v>
                </c:pt>
              </c:strCache>
            </c:strRef>
          </c:tx>
          <c:spPr>
            <a:ln w="37938">
              <a:solidFill>
                <a:srgbClr val="008080"/>
              </a:solidFill>
              <a:prstDash val="solid"/>
            </a:ln>
          </c:spPr>
          <c:marker>
            <c:symbol val="diamond"/>
            <c:size val="11"/>
            <c:spPr>
              <a:solidFill>
                <a:srgbClr val="008080"/>
              </a:solidFill>
              <a:ln>
                <a:solidFill>
                  <a:srgbClr val="008080"/>
                </a:solidFill>
                <a:prstDash val="solid"/>
              </a:ln>
            </c:spPr>
          </c:marker>
          <c:dLbls>
            <c:dLbl>
              <c:idx val="0"/>
              <c:layout>
                <c:manualLayout>
                  <c:x val="-3.7000443606521015E-2"/>
                  <c:y val="-2.9295912553383707E-2"/>
                </c:manualLayout>
              </c:layout>
              <c:spPr>
                <a:noFill/>
                <a:ln w="25292">
                  <a:noFill/>
                </a:ln>
              </c:spPr>
              <c:txPr>
                <a:bodyPr/>
                <a:lstStyle/>
                <a:p>
                  <a:pPr>
                    <a:defRPr sz="1294" b="1" i="0" u="none" strike="noStrike" baseline="0">
                      <a:solidFill>
                        <a:srgbClr val="008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C-EE60-468B-BC34-B727626386BD}"/>
                </c:ext>
              </c:extLst>
            </c:dLbl>
            <c:dLbl>
              <c:idx val="1"/>
              <c:layout>
                <c:manualLayout>
                  <c:x val="-2.7537872906731729E-2"/>
                  <c:y val="-2.2711975659083443E-2"/>
                </c:manualLayout>
              </c:layout>
              <c:spPr>
                <a:noFill/>
                <a:ln w="25292">
                  <a:noFill/>
                </a:ln>
              </c:spPr>
              <c:txPr>
                <a:bodyPr/>
                <a:lstStyle/>
                <a:p>
                  <a:pPr>
                    <a:defRPr sz="1294" b="1" i="0" u="none" strike="noStrike" baseline="0">
                      <a:solidFill>
                        <a:srgbClr val="008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D-EE60-468B-BC34-B727626386BD}"/>
                </c:ext>
              </c:extLst>
            </c:dLbl>
            <c:dLbl>
              <c:idx val="2"/>
              <c:layout>
                <c:manualLayout>
                  <c:x val="-2.3047465897748594E-2"/>
                  <c:y val="-2.44461440538765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E-EE60-468B-BC34-B727626386BD}"/>
                </c:ext>
              </c:extLst>
            </c:dLbl>
            <c:dLbl>
              <c:idx val="3"/>
              <c:layout>
                <c:manualLayout>
                  <c:x val="-3.4058999667295212E-2"/>
                  <c:y val="-2.6483322725032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F-EE60-468B-BC34-B727626386BD}"/>
                </c:ext>
              </c:extLst>
            </c:dLbl>
            <c:dLbl>
              <c:idx val="4"/>
              <c:layout>
                <c:manualLayout>
                  <c:x val="-3.6619718309859363E-2"/>
                  <c:y val="-3.6669216080814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0-EE60-468B-BC34-B727626386BD}"/>
                </c:ext>
              </c:extLst>
            </c:dLbl>
            <c:dLbl>
              <c:idx val="5"/>
              <c:layout>
                <c:manualLayout>
                  <c:x val="-1.549295774647908E-2"/>
                  <c:y val="-3.05576800673456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1-EE60-468B-BC34-B727626386BD}"/>
                </c:ext>
              </c:extLst>
            </c:dLbl>
            <c:dLbl>
              <c:idx val="6"/>
              <c:layout>
                <c:manualLayout>
                  <c:x val="-1.126760563380292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2-EE60-468B-BC34-B727626386BD}"/>
                </c:ext>
              </c:extLst>
            </c:dLbl>
            <c:dLbl>
              <c:idx val="7"/>
              <c:layout>
                <c:manualLayout>
                  <c:x val="-1.6901408450704224E-2"/>
                  <c:y val="-3.0557680067345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3-EE60-468B-BC34-B727626386BD}"/>
                </c:ext>
              </c:extLst>
            </c:dLbl>
            <c:dLbl>
              <c:idx val="8"/>
              <c:layout>
                <c:manualLayout>
                  <c:x val="-1.9718309859154931E-2"/>
                  <c:y val="-2.8520501396189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4-EE60-468B-BC34-B727626386BD}"/>
                </c:ext>
              </c:extLst>
            </c:dLbl>
            <c:dLbl>
              <c:idx val="9"/>
              <c:layout>
                <c:manualLayout>
                  <c:x val="-1.8309859154929786E-2"/>
                  <c:y val="-3.4632037409658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65-EE60-468B-BC34-B727626386BD}"/>
                </c:ext>
              </c:extLst>
            </c:dLbl>
            <c:dLbl>
              <c:idx val="10"/>
              <c:layout>
                <c:manualLayout>
                  <c:x val="-1.1267605633802818E-2"/>
                  <c:y val="-3.2594858738501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0E-4B13-9F78-B28AA36DD568}"/>
                </c:ext>
              </c:extLst>
            </c:dLbl>
            <c:spPr>
              <a:noFill/>
              <a:ln w="25292">
                <a:noFill/>
              </a:ln>
            </c:spPr>
            <c:txPr>
              <a:bodyPr wrap="square" lIns="38100" tIns="19050" rIns="38100" bIns="19050" anchor="ctr">
                <a:spAutoFit/>
              </a:bodyPr>
              <a:lstStyle/>
              <a:p>
                <a:pPr>
                  <a:defRPr sz="1294" b="1" i="0" u="none" strike="noStrike" baseline="0">
                    <a:solidFill>
                      <a:srgbClr val="008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Sheet1!$H$8:$R$8</c:f>
              <c:numCache>
                <c:formatCode>General</c:formatCode>
                <c:ptCount val="11"/>
                <c:pt idx="0">
                  <c:v>1131</c:v>
                </c:pt>
                <c:pt idx="1">
                  <c:v>1124</c:v>
                </c:pt>
                <c:pt idx="2">
                  <c:v>1074</c:v>
                </c:pt>
                <c:pt idx="3">
                  <c:v>1046</c:v>
                </c:pt>
                <c:pt idx="4">
                  <c:v>1045</c:v>
                </c:pt>
                <c:pt idx="5">
                  <c:v>1000</c:v>
                </c:pt>
                <c:pt idx="6">
                  <c:v>971</c:v>
                </c:pt>
                <c:pt idx="7">
                  <c:v>946</c:v>
                </c:pt>
                <c:pt idx="8">
                  <c:v>917</c:v>
                </c:pt>
                <c:pt idx="9">
                  <c:v>880</c:v>
                </c:pt>
                <c:pt idx="10">
                  <c:v>853</c:v>
                </c:pt>
              </c:numCache>
            </c:numRef>
          </c:val>
          <c:smooth val="0"/>
          <c:extLst>
            <c:ext xmlns:c16="http://schemas.microsoft.com/office/drawing/2014/chart" uri="{C3380CC4-5D6E-409C-BE32-E72D297353CC}">
              <c16:uniqueId val="{0000006B-EE60-468B-BC34-B727626386BD}"/>
            </c:ext>
          </c:extLst>
        </c:ser>
        <c:dLbls>
          <c:showLegendKey val="0"/>
          <c:showVal val="0"/>
          <c:showCatName val="0"/>
          <c:showSerName val="0"/>
          <c:showPercent val="0"/>
          <c:showBubbleSize val="0"/>
        </c:dLbls>
        <c:marker val="1"/>
        <c:smooth val="0"/>
        <c:axId val="1059000224"/>
        <c:axId val="1059000768"/>
      </c:lineChart>
      <c:catAx>
        <c:axId val="1059000224"/>
        <c:scaling>
          <c:orientation val="minMax"/>
        </c:scaling>
        <c:delete val="0"/>
        <c:axPos val="b"/>
        <c:numFmt formatCode="General" sourceLinked="1"/>
        <c:majorTickMark val="out"/>
        <c:minorTickMark val="none"/>
        <c:tickLblPos val="nextTo"/>
        <c:spPr>
          <a:ln w="3162">
            <a:solidFill>
              <a:schemeClr val="tx1"/>
            </a:solidFill>
            <a:prstDash val="solid"/>
          </a:ln>
        </c:spPr>
        <c:txPr>
          <a:bodyPr rot="0" vert="horz"/>
          <a:lstStyle/>
          <a:p>
            <a:pPr>
              <a:defRPr sz="996" b="1" i="0" u="none" strike="noStrike" baseline="0">
                <a:solidFill>
                  <a:schemeClr val="tx1"/>
                </a:solidFill>
                <a:latin typeface="Arial"/>
                <a:ea typeface="Arial"/>
                <a:cs typeface="Arial"/>
              </a:defRPr>
            </a:pPr>
            <a:endParaRPr lang="en-US"/>
          </a:p>
        </c:txPr>
        <c:crossAx val="1059000768"/>
        <c:crosses val="autoZero"/>
        <c:auto val="1"/>
        <c:lblAlgn val="ctr"/>
        <c:lblOffset val="100"/>
        <c:tickLblSkip val="1"/>
        <c:tickMarkSkip val="1"/>
        <c:noMultiLvlLbl val="0"/>
      </c:catAx>
      <c:valAx>
        <c:axId val="1059000768"/>
        <c:scaling>
          <c:orientation val="minMax"/>
        </c:scaling>
        <c:delete val="0"/>
        <c:axPos val="l"/>
        <c:majorGridlines>
          <c:spPr>
            <a:ln w="3162">
              <a:solidFill>
                <a:schemeClr val="tx1"/>
              </a:solidFill>
              <a:prstDash val="solid"/>
            </a:ln>
          </c:spPr>
        </c:majorGridlines>
        <c:numFmt formatCode="General" sourceLinked="1"/>
        <c:majorTickMark val="out"/>
        <c:minorTickMark val="none"/>
        <c:tickLblPos val="nextTo"/>
        <c:spPr>
          <a:ln w="3162">
            <a:solidFill>
              <a:schemeClr val="tx1"/>
            </a:solidFill>
            <a:prstDash val="solid"/>
          </a:ln>
        </c:spPr>
        <c:txPr>
          <a:bodyPr rot="0" vert="horz"/>
          <a:lstStyle/>
          <a:p>
            <a:pPr>
              <a:defRPr sz="1668" b="1" i="0" u="none" strike="noStrike" baseline="0">
                <a:solidFill>
                  <a:schemeClr val="tx1"/>
                </a:solidFill>
                <a:latin typeface="Swis721 BT"/>
                <a:ea typeface="Swis721 BT"/>
                <a:cs typeface="Swis721 BT"/>
              </a:defRPr>
            </a:pPr>
            <a:endParaRPr lang="en-US"/>
          </a:p>
        </c:txPr>
        <c:crossAx val="1059000224"/>
        <c:crosses val="autoZero"/>
        <c:crossBetween val="between"/>
      </c:valAx>
      <c:spPr>
        <a:solidFill>
          <a:srgbClr val="C0C0C0"/>
        </a:solidFill>
        <a:ln w="12646">
          <a:solidFill>
            <a:schemeClr val="tx1"/>
          </a:solidFill>
          <a:prstDash val="solid"/>
        </a:ln>
      </c:spPr>
    </c:plotArea>
    <c:legend>
      <c:legendPos val="r"/>
      <c:layout>
        <c:manualLayout>
          <c:xMode val="edge"/>
          <c:yMode val="edge"/>
          <c:x val="4.3221137850726406E-2"/>
          <c:y val="0.92006527954582784"/>
          <c:w val="0.94672586015538296"/>
          <c:h val="7.9934747145187598E-2"/>
        </c:manualLayout>
      </c:layout>
      <c:overlay val="0"/>
      <c:spPr>
        <a:noFill/>
        <a:ln w="3162">
          <a:solidFill>
            <a:schemeClr val="tx1"/>
          </a:solidFill>
          <a:prstDash val="solid"/>
        </a:ln>
      </c:spPr>
      <c:txPr>
        <a:bodyPr/>
        <a:lstStyle/>
        <a:p>
          <a:pPr>
            <a:defRPr sz="916"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1892" b="1" i="0" u="none" strike="noStrike" baseline="0">
          <a:solidFill>
            <a:schemeClr val="tx1"/>
          </a:solidFill>
          <a:latin typeface="Arial"/>
          <a:ea typeface="Arial"/>
          <a:cs typeface="Aria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68030590909176E-2"/>
          <c:y val="5.6635856409158178E-2"/>
          <c:w val="0.91231964483906769"/>
          <c:h val="0.80424143556280592"/>
        </c:manualLayout>
      </c:layout>
      <c:lineChart>
        <c:grouping val="standard"/>
        <c:varyColors val="0"/>
        <c:ser>
          <c:idx val="0"/>
          <c:order val="0"/>
          <c:tx>
            <c:strRef>
              <c:f>Sheet1!$A$2</c:f>
              <c:strCache>
                <c:ptCount val="1"/>
                <c:pt idx="0">
                  <c:v>W. W. Estes Elementary</c:v>
                </c:pt>
              </c:strCache>
            </c:strRef>
          </c:tx>
          <c:spPr>
            <a:ln w="40358">
              <a:solidFill>
                <a:srgbClr val="FF0000"/>
              </a:solidFill>
              <a:prstDash val="solid"/>
            </a:ln>
          </c:spPr>
          <c:marker>
            <c:symbol val="diamond"/>
            <c:size val="12"/>
            <c:spPr>
              <a:solidFill>
                <a:srgbClr val="FF0000"/>
              </a:solidFill>
              <a:ln>
                <a:solidFill>
                  <a:srgbClr val="FF0000"/>
                </a:solidFill>
                <a:prstDash val="solid"/>
              </a:ln>
            </c:spPr>
          </c:marker>
          <c:dLbls>
            <c:dLbl>
              <c:idx val="0"/>
              <c:layout>
                <c:manualLayout>
                  <c:x val="-3.0608596743771203E-2"/>
                  <c:y val="-2.2673188192418224E-2"/>
                </c:manualLayout>
              </c:layout>
              <c:spPr>
                <a:noFill/>
                <a:ln w="26905">
                  <a:noFill/>
                </a:ln>
              </c:spPr>
              <c:txPr>
                <a:bodyPr/>
                <a:lstStyle/>
                <a:p>
                  <a:pPr>
                    <a:defRPr sz="1404"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AB-4272-B399-D58C8B7884DF}"/>
                </c:ext>
              </c:extLst>
            </c:dLbl>
            <c:dLbl>
              <c:idx val="1"/>
              <c:layout>
                <c:manualLayout>
                  <c:x val="-2.2887905380897852E-2"/>
                  <c:y val="-3.580256450459491E-2"/>
                </c:manualLayout>
              </c:layout>
              <c:spPr>
                <a:noFill/>
                <a:ln w="26905">
                  <a:noFill/>
                </a:ln>
              </c:spPr>
              <c:txPr>
                <a:bodyPr/>
                <a:lstStyle/>
                <a:p>
                  <a:pPr>
                    <a:defRPr sz="1404" b="1" i="0" u="none" strike="noStrike" baseline="0">
                      <a:solidFill>
                        <a:srgbClr val="FF00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EAB-4272-B399-D58C8B7884DF}"/>
                </c:ext>
              </c:extLst>
            </c:dLbl>
            <c:dLbl>
              <c:idx val="2"/>
              <c:layout>
                <c:manualLayout>
                  <c:x val="-2.4923373708980689E-2"/>
                  <c:y val="-2.91403593977659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AB-4272-B399-D58C8B7884DF}"/>
                </c:ext>
              </c:extLst>
            </c:dLbl>
            <c:dLbl>
              <c:idx val="3"/>
              <c:layout>
                <c:manualLayout>
                  <c:x val="-1.2461686854490344E-2"/>
                  <c:y val="-3.49684312773190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EAB-4272-B399-D58C8B7884DF}"/>
                </c:ext>
              </c:extLst>
            </c:dLbl>
            <c:dLbl>
              <c:idx val="4"/>
              <c:layout>
                <c:manualLayout>
                  <c:x val="-4.917980971526794E-2"/>
                  <c:y val="-3.10830500242837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EAB-4272-B399-D58C8B7884DF}"/>
                </c:ext>
              </c:extLst>
            </c:dLbl>
            <c:dLbl>
              <c:idx val="5"/>
              <c:layout>
                <c:manualLayout>
                  <c:x val="-1.1962656417227314E-2"/>
                  <c:y val="-2.71976687712482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EAB-4272-B399-D58C8B7884DF}"/>
                </c:ext>
              </c:extLst>
            </c:dLbl>
            <c:dLbl>
              <c:idx val="6"/>
              <c:layout>
                <c:manualLayout>
                  <c:x val="-1.7279392602661675E-2"/>
                  <c:y val="-3.6530400433424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EAB-4272-B399-D58C8B7884DF}"/>
                </c:ext>
              </c:extLst>
            </c:dLbl>
            <c:dLbl>
              <c:idx val="7"/>
              <c:layout>
                <c:manualLayout>
                  <c:x val="-1.9937760695378857E-2"/>
                  <c:y val="-3.8679247517743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EAB-4272-B399-D58C8B7884DF}"/>
                </c:ext>
              </c:extLst>
            </c:dLbl>
            <c:dLbl>
              <c:idx val="8"/>
              <c:layout>
                <c:manualLayout>
                  <c:x val="-2.3925312834454628E-2"/>
                  <c:y val="-4.08280946020623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EAB-4272-B399-D58C8B7884DF}"/>
                </c:ext>
              </c:extLst>
            </c:dLbl>
            <c:dLbl>
              <c:idx val="9"/>
              <c:layout>
                <c:manualLayout>
                  <c:x val="-3.9875521390759661E-3"/>
                  <c:y val="-3.22327062647859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EAB-4272-B399-D58C8B7884DF}"/>
                </c:ext>
              </c:extLst>
            </c:dLbl>
            <c:dLbl>
              <c:idx val="10"/>
              <c:layout>
                <c:manualLayout>
                  <c:x val="0"/>
                  <c:y val="-3.6530400433424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B7-4F13-8D7E-62C578107FA7}"/>
                </c:ext>
              </c:extLst>
            </c:dLbl>
            <c:spPr>
              <a:noFill/>
              <a:ln w="26905">
                <a:noFill/>
              </a:ln>
            </c:spPr>
            <c:txPr>
              <a:bodyPr wrap="square" lIns="38100" tIns="19050" rIns="38100" bIns="19050" anchor="ctr">
                <a:spAutoFit/>
              </a:bodyPr>
              <a:lstStyle/>
              <a:p>
                <a:pPr>
                  <a:defRPr sz="1404" b="1" i="0" u="none" strike="noStrike" baseline="0">
                    <a:solidFill>
                      <a:srgbClr val="FF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Sheet1!$H$2:$R$2</c:f>
              <c:numCache>
                <c:formatCode>General</c:formatCode>
                <c:ptCount val="11"/>
                <c:pt idx="0">
                  <c:v>751</c:v>
                </c:pt>
                <c:pt idx="1">
                  <c:v>761</c:v>
                </c:pt>
                <c:pt idx="2">
                  <c:v>756</c:v>
                </c:pt>
                <c:pt idx="3">
                  <c:v>724</c:v>
                </c:pt>
                <c:pt idx="4">
                  <c:v>754</c:v>
                </c:pt>
                <c:pt idx="5">
                  <c:v>705</c:v>
                </c:pt>
                <c:pt idx="6">
                  <c:v>717</c:v>
                </c:pt>
                <c:pt idx="7">
                  <c:v>732</c:v>
                </c:pt>
                <c:pt idx="8">
                  <c:v>779</c:v>
                </c:pt>
                <c:pt idx="9">
                  <c:v>736</c:v>
                </c:pt>
                <c:pt idx="10">
                  <c:v>735</c:v>
                </c:pt>
              </c:numCache>
            </c:numRef>
          </c:val>
          <c:smooth val="0"/>
          <c:extLst>
            <c:ext xmlns:c16="http://schemas.microsoft.com/office/drawing/2014/chart" uri="{C3380CC4-5D6E-409C-BE32-E72D297353CC}">
              <c16:uniqueId val="{0000000D-4EAB-4272-B399-D58C8B7884DF}"/>
            </c:ext>
          </c:extLst>
        </c:ser>
        <c:ser>
          <c:idx val="1"/>
          <c:order val="1"/>
          <c:tx>
            <c:strRef>
              <c:f>Sheet1!$A$3</c:f>
              <c:strCache>
                <c:ptCount val="1"/>
                <c:pt idx="0">
                  <c:v>Avery's Creek Elementary</c:v>
                </c:pt>
              </c:strCache>
            </c:strRef>
          </c:tx>
          <c:spPr>
            <a:ln w="40358">
              <a:solidFill>
                <a:srgbClr val="800080"/>
              </a:solidFill>
              <a:prstDash val="solid"/>
            </a:ln>
          </c:spPr>
          <c:marker>
            <c:symbol val="diamond"/>
            <c:size val="12"/>
            <c:spPr>
              <a:solidFill>
                <a:srgbClr val="800080"/>
              </a:solidFill>
              <a:ln>
                <a:solidFill>
                  <a:srgbClr val="800080"/>
                </a:solidFill>
                <a:prstDash val="solid"/>
              </a:ln>
            </c:spPr>
          </c:marker>
          <c:dLbls>
            <c:dLbl>
              <c:idx val="0"/>
              <c:layout>
                <c:manualLayout>
                  <c:x val="-3.5292243614526674E-2"/>
                  <c:y val="2.4666970052735639E-2"/>
                </c:manualLayout>
              </c:layout>
              <c:spPr>
                <a:noFill/>
                <a:ln w="26905">
                  <a:noFill/>
                </a:ln>
              </c:spPr>
              <c:txPr>
                <a:bodyPr/>
                <a:lstStyle/>
                <a:p>
                  <a:pPr>
                    <a:defRPr sz="1404"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EAB-4272-B399-D58C8B7884DF}"/>
                </c:ext>
              </c:extLst>
            </c:dLbl>
            <c:dLbl>
              <c:idx val="1"/>
              <c:layout>
                <c:manualLayout>
                  <c:x val="-7.5740453699163978E-4"/>
                  <c:y val="4.2681907355072601E-2"/>
                </c:manualLayout>
              </c:layout>
              <c:spPr>
                <a:noFill/>
                <a:ln w="26905">
                  <a:noFill/>
                </a:ln>
              </c:spPr>
              <c:txPr>
                <a:bodyPr/>
                <a:lstStyle/>
                <a:p>
                  <a:pPr>
                    <a:defRPr sz="1404" b="1" i="0" u="none" strike="noStrike" baseline="0">
                      <a:solidFill>
                        <a:srgbClr val="800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4.351897975962573E-2"/>
                      <c:h val="3.719288852856481E-2"/>
                    </c:manualLayout>
                  </c15:layout>
                </c:ext>
                <c:ext xmlns:c16="http://schemas.microsoft.com/office/drawing/2014/chart" uri="{C3380CC4-5D6E-409C-BE32-E72D297353CC}">
                  <c16:uniqueId val="{0000000F-4EAB-4272-B399-D58C8B7884DF}"/>
                </c:ext>
              </c:extLst>
            </c:dLbl>
            <c:dLbl>
              <c:idx val="2"/>
              <c:layout>
                <c:manualLayout>
                  <c:x val="0"/>
                  <c:y val="2.5254978144730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EAB-4272-B399-D58C8B7884DF}"/>
                </c:ext>
              </c:extLst>
            </c:dLbl>
            <c:dLbl>
              <c:idx val="3"/>
              <c:layout>
                <c:manualLayout>
                  <c:x val="-6.3800834225212336E-2"/>
                  <c:y val="4.46818844099075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EAB-4272-B399-D58C8B7884DF}"/>
                </c:ext>
              </c:extLst>
            </c:dLbl>
            <c:dLbl>
              <c:idx val="4"/>
              <c:layout>
                <c:manualLayout>
                  <c:x val="7.975104278151542E-3"/>
                  <c:y val="-9.71345313258863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EAB-4272-B399-D58C8B7884DF}"/>
                </c:ext>
              </c:extLst>
            </c:dLbl>
            <c:dLbl>
              <c:idx val="5"/>
              <c:layout>
                <c:manualLayout>
                  <c:x val="3.1900417112606168E-2"/>
                  <c:y val="-6.4465412529572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EAB-4272-B399-D58C8B7884DF}"/>
                </c:ext>
              </c:extLst>
            </c:dLbl>
            <c:dLbl>
              <c:idx val="6"/>
              <c:layout>
                <c:manualLayout>
                  <c:x val="2.7912864973530203E-2"/>
                  <c:y val="-1.719077667455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EAB-4272-B399-D58C8B7884DF}"/>
                </c:ext>
              </c:extLst>
            </c:dLbl>
            <c:dLbl>
              <c:idx val="7"/>
              <c:layout>
                <c:manualLayout>
                  <c:x val="-9.7472370723819054E-17"/>
                  <c:y val="-1.5041929590233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EAB-4272-B399-D58C8B7884DF}"/>
                </c:ext>
              </c:extLst>
            </c:dLbl>
            <c:dLbl>
              <c:idx val="8"/>
              <c:layout>
                <c:manualLayout>
                  <c:x val="-1.4621024509944397E-2"/>
                  <c:y val="2.5786165011828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6E6-4BD0-B900-2D1EE8372493}"/>
                </c:ext>
              </c:extLst>
            </c:dLbl>
            <c:dLbl>
              <c:idx val="9"/>
              <c:layout>
                <c:manualLayout>
                  <c:x val="-9.3042883245103274E-3"/>
                  <c:y val="-2.7935012096147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9A0-4C43-9C9C-0E86E5AE8F9C}"/>
                </c:ext>
              </c:extLst>
            </c:dLbl>
            <c:spPr>
              <a:noFill/>
              <a:ln w="26905">
                <a:noFill/>
              </a:ln>
            </c:spPr>
            <c:txPr>
              <a:bodyPr wrap="square" lIns="38100" tIns="19050" rIns="38100" bIns="19050" anchor="ctr">
                <a:spAutoFit/>
              </a:bodyPr>
              <a:lstStyle/>
              <a:p>
                <a:pPr>
                  <a:defRPr sz="1404" b="1" i="0" u="none" strike="noStrike" baseline="0">
                    <a:solidFill>
                      <a:srgbClr val="800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Sheet1!$H$3:$R$3</c:f>
              <c:numCache>
                <c:formatCode>General</c:formatCode>
                <c:ptCount val="11"/>
                <c:pt idx="0">
                  <c:v>602</c:v>
                </c:pt>
                <c:pt idx="1">
                  <c:v>586</c:v>
                </c:pt>
                <c:pt idx="2">
                  <c:v>591</c:v>
                </c:pt>
                <c:pt idx="3">
                  <c:v>547</c:v>
                </c:pt>
                <c:pt idx="4">
                  <c:v>598</c:v>
                </c:pt>
                <c:pt idx="5">
                  <c:v>597</c:v>
                </c:pt>
                <c:pt idx="6">
                  <c:v>566</c:v>
                </c:pt>
                <c:pt idx="7">
                  <c:v>549</c:v>
                </c:pt>
                <c:pt idx="8">
                  <c:v>552</c:v>
                </c:pt>
                <c:pt idx="9">
                  <c:v>528</c:v>
                </c:pt>
                <c:pt idx="10">
                  <c:v>533</c:v>
                </c:pt>
              </c:numCache>
            </c:numRef>
          </c:val>
          <c:smooth val="0"/>
          <c:extLst>
            <c:ext xmlns:c16="http://schemas.microsoft.com/office/drawing/2014/chart" uri="{C3380CC4-5D6E-409C-BE32-E72D297353CC}">
              <c16:uniqueId val="{0000001B-4EAB-4272-B399-D58C8B7884DF}"/>
            </c:ext>
          </c:extLst>
        </c:ser>
        <c:ser>
          <c:idx val="2"/>
          <c:order val="2"/>
          <c:tx>
            <c:strRef>
              <c:f>Sheet1!$A$4</c:f>
              <c:strCache>
                <c:ptCount val="1"/>
                <c:pt idx="0">
                  <c:v>TC Roberson High </c:v>
                </c:pt>
              </c:strCache>
            </c:strRef>
          </c:tx>
          <c:spPr>
            <a:ln w="40358">
              <a:solidFill>
                <a:srgbClr val="00FF00"/>
              </a:solidFill>
              <a:prstDash val="solid"/>
            </a:ln>
          </c:spPr>
          <c:marker>
            <c:symbol val="diamond"/>
            <c:size val="12"/>
            <c:spPr>
              <a:solidFill>
                <a:srgbClr val="00FF00"/>
              </a:solidFill>
              <a:ln>
                <a:solidFill>
                  <a:srgbClr val="00FF00"/>
                </a:solidFill>
                <a:prstDash val="solid"/>
              </a:ln>
            </c:spPr>
          </c:marker>
          <c:dLbls>
            <c:dLbl>
              <c:idx val="0"/>
              <c:layout>
                <c:manualLayout>
                  <c:x val="-3.6177773237852567E-2"/>
                  <c:y val="-2.5708068667230115E-2"/>
                </c:manualLayout>
              </c:layout>
              <c:spPr>
                <a:noFill/>
                <a:ln w="26905">
                  <a:noFill/>
                </a:ln>
              </c:spPr>
              <c:txPr>
                <a:bodyPr/>
                <a:lstStyle/>
                <a:p>
                  <a:pPr>
                    <a:defRPr sz="1404"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EAB-4272-B399-D58C8B7884DF}"/>
                </c:ext>
              </c:extLst>
            </c:dLbl>
            <c:dLbl>
              <c:idx val="1"/>
              <c:layout>
                <c:manualLayout>
                  <c:x val="-2.9713327779542286E-2"/>
                  <c:y val="-2.8330853980794896E-2"/>
                </c:manualLayout>
              </c:layout>
              <c:spPr>
                <a:noFill/>
                <a:ln w="26905">
                  <a:noFill/>
                </a:ln>
              </c:spPr>
              <c:txPr>
                <a:bodyPr/>
                <a:lstStyle/>
                <a:p>
                  <a:pPr>
                    <a:defRPr sz="1404" b="1" i="0" u="none" strike="noStrike" baseline="0">
                      <a:solidFill>
                        <a:srgbClr val="00FF0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4EAB-4272-B399-D58C8B7884DF}"/>
                </c:ext>
              </c:extLst>
            </c:dLbl>
            <c:dLbl>
              <c:idx val="2"/>
              <c:layout>
                <c:manualLayout>
                  <c:x val="-5.5385274908848004E-3"/>
                  <c:y val="-2.5254978144730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4EAB-4272-B399-D58C8B7884DF}"/>
                </c:ext>
              </c:extLst>
            </c:dLbl>
            <c:dLbl>
              <c:idx val="3"/>
              <c:layout>
                <c:manualLayout>
                  <c:x val="-5.7602859483058344E-3"/>
                  <c:y val="-2.13695968916949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4EAB-4272-B399-D58C8B7884DF}"/>
                </c:ext>
              </c:extLst>
            </c:dLbl>
            <c:dLbl>
              <c:idx val="4"/>
              <c:layout>
                <c:manualLayout>
                  <c:x val="-5.3167361854343613E-3"/>
                  <c:y val="-3.49684312773191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EAB-4272-B399-D58C8B7884DF}"/>
                </c:ext>
              </c:extLst>
            </c:dLbl>
            <c:dLbl>
              <c:idx val="5"/>
              <c:layout>
                <c:manualLayout>
                  <c:x val="-3.455878520532335E-2"/>
                  <c:y val="-3.0464560435562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4EAB-4272-B399-D58C8B7884DF}"/>
                </c:ext>
              </c:extLst>
            </c:dLbl>
            <c:dLbl>
              <c:idx val="6"/>
              <c:layout>
                <c:manualLayout>
                  <c:x val="-1.8608576649020363E-2"/>
                  <c:y val="-3.4381553349105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4EAB-4272-B399-D58C8B7884DF}"/>
                </c:ext>
              </c:extLst>
            </c:dLbl>
            <c:dLbl>
              <c:idx val="7"/>
              <c:layout>
                <c:manualLayout>
                  <c:x val="-2.6583680927171907E-2"/>
                  <c:y val="-3.4381553349105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EAB-4272-B399-D58C8B7884DF}"/>
                </c:ext>
              </c:extLst>
            </c:dLbl>
            <c:dLbl>
              <c:idx val="8"/>
              <c:layout>
                <c:manualLayout>
                  <c:x val="-2.6583680927171709E-2"/>
                  <c:y val="-5.15723300236576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4EAB-4272-B399-D58C8B7884DF}"/>
                </c:ext>
              </c:extLst>
            </c:dLbl>
            <c:dLbl>
              <c:idx val="9"/>
              <c:layout>
                <c:manualLayout>
                  <c:x val="-2.6583680927171709E-2"/>
                  <c:y val="-4.512578877070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4EAB-4272-B399-D58C8B7884DF}"/>
                </c:ext>
              </c:extLst>
            </c:dLbl>
            <c:dLbl>
              <c:idx val="10"/>
              <c:layout>
                <c:manualLayout>
                  <c:x val="-1.4621024509944689E-2"/>
                  <c:y val="-4.9423482939338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A0-4C43-9C9C-0E86E5AE8F9C}"/>
                </c:ext>
              </c:extLst>
            </c:dLbl>
            <c:spPr>
              <a:noFill/>
              <a:ln w="26905">
                <a:noFill/>
              </a:ln>
            </c:spPr>
            <c:txPr>
              <a:bodyPr wrap="square" lIns="38100" tIns="19050" rIns="38100" bIns="19050" anchor="ctr">
                <a:spAutoFit/>
              </a:bodyPr>
              <a:lstStyle/>
              <a:p>
                <a:pPr>
                  <a:defRPr sz="1404" b="1" i="0" u="none" strike="noStrike" baseline="0">
                    <a:solidFill>
                      <a:srgbClr val="00FF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Sheet1!$H$4:$R$4</c:f>
              <c:numCache>
                <c:formatCode>General</c:formatCode>
                <c:ptCount val="11"/>
                <c:pt idx="0">
                  <c:v>1588</c:v>
                </c:pt>
                <c:pt idx="1">
                  <c:v>1614</c:v>
                </c:pt>
                <c:pt idx="2">
                  <c:v>1570</c:v>
                </c:pt>
                <c:pt idx="3">
                  <c:v>1481</c:v>
                </c:pt>
                <c:pt idx="4">
                  <c:v>1466</c:v>
                </c:pt>
                <c:pt idx="5">
                  <c:v>1397</c:v>
                </c:pt>
                <c:pt idx="6">
                  <c:v>1468</c:v>
                </c:pt>
                <c:pt idx="7">
                  <c:v>1472</c:v>
                </c:pt>
                <c:pt idx="8">
                  <c:v>1484</c:v>
                </c:pt>
                <c:pt idx="9">
                  <c:v>1466</c:v>
                </c:pt>
                <c:pt idx="10">
                  <c:v>1453</c:v>
                </c:pt>
              </c:numCache>
            </c:numRef>
          </c:val>
          <c:smooth val="0"/>
          <c:extLst>
            <c:ext xmlns:c16="http://schemas.microsoft.com/office/drawing/2014/chart" uri="{C3380CC4-5D6E-409C-BE32-E72D297353CC}">
              <c16:uniqueId val="{0000002B-4EAB-4272-B399-D58C8B7884DF}"/>
            </c:ext>
          </c:extLst>
        </c:ser>
        <c:ser>
          <c:idx val="3"/>
          <c:order val="3"/>
          <c:tx>
            <c:strRef>
              <c:f>Sheet1!$A$5</c:f>
              <c:strCache>
                <c:ptCount val="1"/>
                <c:pt idx="0">
                  <c:v>Glen Arden Elementary</c:v>
                </c:pt>
              </c:strCache>
            </c:strRef>
          </c:tx>
          <c:spPr>
            <a:ln w="40358">
              <a:solidFill>
                <a:srgbClr val="00FFFF"/>
              </a:solidFill>
              <a:prstDash val="solid"/>
            </a:ln>
          </c:spPr>
          <c:marker>
            <c:symbol val="diamond"/>
            <c:size val="12"/>
            <c:spPr>
              <a:solidFill>
                <a:srgbClr val="00FFFF"/>
              </a:solidFill>
              <a:ln>
                <a:solidFill>
                  <a:srgbClr val="00FFFF"/>
                </a:solidFill>
                <a:prstDash val="solid"/>
              </a:ln>
            </c:spPr>
          </c:marker>
          <c:dLbls>
            <c:dLbl>
              <c:idx val="0"/>
              <c:layout>
                <c:manualLayout>
                  <c:x val="-1.3705980721179777E-2"/>
                  <c:y val="1.5367447694584559E-2"/>
                </c:manualLayout>
              </c:layout>
              <c:spPr>
                <a:noFill/>
                <a:ln w="26905">
                  <a:noFill/>
                </a:ln>
              </c:spPr>
              <c:txPr>
                <a:bodyPr/>
                <a:lstStyle/>
                <a:p>
                  <a:pPr>
                    <a:defRPr sz="1404" b="1" i="0" u="none" strike="noStrike" baseline="0">
                      <a:solidFill>
                        <a:srgbClr val="00FF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4EAB-4272-B399-D58C8B7884DF}"/>
                </c:ext>
              </c:extLst>
            </c:dLbl>
            <c:dLbl>
              <c:idx val="1"/>
              <c:layout>
                <c:manualLayout>
                  <c:x val="-3.7507271264694546E-2"/>
                  <c:y val="3.2983368579656051E-2"/>
                </c:manualLayout>
              </c:layout>
              <c:spPr>
                <a:noFill/>
                <a:ln w="26905">
                  <a:noFill/>
                </a:ln>
              </c:spPr>
              <c:txPr>
                <a:bodyPr/>
                <a:lstStyle/>
                <a:p>
                  <a:pPr>
                    <a:defRPr sz="1404" b="1" i="0" u="none" strike="noStrike" baseline="0">
                      <a:solidFill>
                        <a:srgbClr val="00FFFF"/>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4EAB-4272-B399-D58C8B7884DF}"/>
                </c:ext>
              </c:extLst>
            </c:dLbl>
            <c:dLbl>
              <c:idx val="2"/>
              <c:layout>
                <c:manualLayout>
                  <c:x val="-3.1900417112606265E-2"/>
                  <c:y val="-4.468188440990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4EAB-4272-B399-D58C8B7884DF}"/>
                </c:ext>
              </c:extLst>
            </c:dLbl>
            <c:dLbl>
              <c:idx val="3"/>
              <c:layout>
                <c:manualLayout>
                  <c:x val="-3.057123306624758E-2"/>
                  <c:y val="3.6911121903836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4EAB-4272-B399-D58C8B7884DF}"/>
                </c:ext>
              </c:extLst>
            </c:dLbl>
            <c:dLbl>
              <c:idx val="4"/>
              <c:layout>
                <c:manualLayout>
                  <c:x val="6.6459202317929525E-3"/>
                  <c:y val="-1.35988343856240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4EAB-4272-B399-D58C8B7884DF}"/>
                </c:ext>
              </c:extLst>
            </c:dLbl>
            <c:dLbl>
              <c:idx val="5"/>
              <c:layout>
                <c:manualLayout>
                  <c:x val="-1.3291840463587853E-3"/>
                  <c:y val="-1.5541525012141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4EAB-4272-B399-D58C8B7884DF}"/>
                </c:ext>
              </c:extLst>
            </c:dLbl>
            <c:dLbl>
              <c:idx val="6"/>
              <c:layout>
                <c:manualLayout>
                  <c:x val="-6.6459202317929525E-3"/>
                  <c:y val="-1.7190776674552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4EAB-4272-B399-D58C8B7884DF}"/>
                </c:ext>
              </c:extLst>
            </c:dLbl>
            <c:dLbl>
              <c:idx val="9"/>
              <c:layout>
                <c:manualLayout>
                  <c:x val="-1.3291840463587853E-3"/>
                  <c:y val="8.595388337276112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6E6-4BD0-B900-2D1EE8372493}"/>
                </c:ext>
              </c:extLst>
            </c:dLbl>
            <c:spPr>
              <a:noFill/>
              <a:ln w="26905">
                <a:noFill/>
              </a:ln>
            </c:spPr>
            <c:txPr>
              <a:bodyPr wrap="square" lIns="38100" tIns="19050" rIns="38100" bIns="19050" anchor="ctr">
                <a:spAutoFit/>
              </a:bodyPr>
              <a:lstStyle/>
              <a:p>
                <a:pPr>
                  <a:defRPr sz="1404" b="1" i="0" u="none" strike="noStrike" baseline="0">
                    <a:solidFill>
                      <a:srgbClr val="00FF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Sheet1!$H$5:$R$5</c:f>
              <c:numCache>
                <c:formatCode>General</c:formatCode>
                <c:ptCount val="11"/>
                <c:pt idx="0">
                  <c:v>492</c:v>
                </c:pt>
                <c:pt idx="1">
                  <c:v>542</c:v>
                </c:pt>
                <c:pt idx="2">
                  <c:v>573</c:v>
                </c:pt>
                <c:pt idx="3">
                  <c:v>564</c:v>
                </c:pt>
                <c:pt idx="4">
                  <c:v>547</c:v>
                </c:pt>
                <c:pt idx="5">
                  <c:v>506</c:v>
                </c:pt>
                <c:pt idx="6">
                  <c:v>501</c:v>
                </c:pt>
                <c:pt idx="7">
                  <c:v>501</c:v>
                </c:pt>
                <c:pt idx="8">
                  <c:v>458</c:v>
                </c:pt>
                <c:pt idx="9">
                  <c:v>484</c:v>
                </c:pt>
                <c:pt idx="10">
                  <c:v>467</c:v>
                </c:pt>
              </c:numCache>
            </c:numRef>
          </c:val>
          <c:smooth val="0"/>
          <c:extLst>
            <c:ext xmlns:c16="http://schemas.microsoft.com/office/drawing/2014/chart" uri="{C3380CC4-5D6E-409C-BE32-E72D297353CC}">
              <c16:uniqueId val="{00000039-4EAB-4272-B399-D58C8B7884DF}"/>
            </c:ext>
          </c:extLst>
        </c:ser>
        <c:ser>
          <c:idx val="4"/>
          <c:order val="4"/>
          <c:tx>
            <c:strRef>
              <c:f>Sheet1!$A$6</c:f>
              <c:strCache>
                <c:ptCount val="1"/>
                <c:pt idx="0">
                  <c:v>Valley Springs Middle</c:v>
                </c:pt>
              </c:strCache>
            </c:strRef>
          </c:tx>
          <c:spPr>
            <a:ln w="40358">
              <a:solidFill>
                <a:srgbClr val="0000FF"/>
              </a:solidFill>
              <a:prstDash val="solid"/>
            </a:ln>
          </c:spPr>
          <c:marker>
            <c:symbol val="diamond"/>
            <c:size val="12"/>
            <c:spPr>
              <a:solidFill>
                <a:srgbClr val="0000FF"/>
              </a:solidFill>
              <a:ln>
                <a:solidFill>
                  <a:srgbClr val="0000FF"/>
                </a:solidFill>
                <a:prstDash val="solid"/>
              </a:ln>
            </c:spPr>
          </c:marker>
          <c:dLbls>
            <c:dLbl>
              <c:idx val="0"/>
              <c:layout>
                <c:manualLayout>
                  <c:x val="-6.1138175065888804E-2"/>
                  <c:y val="-2.5061648223241861E-2"/>
                </c:manualLayout>
              </c:layout>
              <c:tx>
                <c:rich>
                  <a:bodyPr/>
                  <a:lstStyle/>
                  <a:p>
                    <a:pPr>
                      <a:defRPr sz="1404" b="1" i="0" u="none" strike="noStrike" baseline="0">
                        <a:solidFill>
                          <a:srgbClr val="0000FF"/>
                        </a:solidFill>
                        <a:latin typeface="Arial"/>
                        <a:ea typeface="Arial"/>
                        <a:cs typeface="Arial"/>
                      </a:defRPr>
                    </a:pPr>
                    <a:r>
                      <a:rPr lang="en-US" dirty="0"/>
                      <a:t>670</a:t>
                    </a:r>
                  </a:p>
                </c:rich>
              </c:tx>
              <c:numFmt formatCode="0" sourceLinked="0"/>
              <c:spPr>
                <a:noFill/>
                <a:ln w="26905">
                  <a:noFill/>
                </a:ln>
              </c:spPr>
              <c:dLblPos val="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A-4EAB-4272-B399-D58C8B7884DF}"/>
                </c:ext>
              </c:extLst>
            </c:dLbl>
            <c:dLbl>
              <c:idx val="1"/>
              <c:layout>
                <c:manualLayout>
                  <c:x val="-1.7710383146197477E-2"/>
                  <c:y val="-2.1193913412596129E-2"/>
                </c:manualLayout>
              </c:layout>
              <c:tx>
                <c:rich>
                  <a:bodyPr/>
                  <a:lstStyle/>
                  <a:p>
                    <a:pPr>
                      <a:defRPr sz="1404" b="1" i="0" u="none" strike="noStrike" baseline="0">
                        <a:solidFill>
                          <a:srgbClr val="0000FF"/>
                        </a:solidFill>
                        <a:latin typeface="Arial"/>
                        <a:ea typeface="Arial"/>
                        <a:cs typeface="Arial"/>
                      </a:defRPr>
                    </a:pPr>
                    <a:r>
                      <a:rPr lang="en-US" dirty="0"/>
                      <a:t>621</a:t>
                    </a:r>
                  </a:p>
                </c:rich>
              </c:tx>
              <c:spPr>
                <a:noFill/>
                <a:ln w="26905">
                  <a:noFill/>
                </a:ln>
              </c:spPr>
              <c:dLblPos val="r"/>
              <c:showLegendKey val="0"/>
              <c:showVal val="0"/>
              <c:showCatName val="0"/>
              <c:showSerName val="0"/>
              <c:showPercent val="0"/>
              <c:showBubbleSize val="0"/>
              <c:extLst>
                <c:ext xmlns:c15="http://schemas.microsoft.com/office/drawing/2012/chart" uri="{CE6537A1-D6FC-4f65-9D91-7224C49458BB}">
                  <c15:layout>
                    <c:manualLayout>
                      <c:w val="3.9117886484333314E-2"/>
                      <c:h val="3.719288852856481E-2"/>
                    </c:manualLayout>
                  </c15:layout>
                  <c15:showDataLabelsRange val="0"/>
                </c:ext>
                <c:ext xmlns:c16="http://schemas.microsoft.com/office/drawing/2014/chart" uri="{C3380CC4-5D6E-409C-BE32-E72D297353CC}">
                  <c16:uniqueId val="{0000003B-4EAB-4272-B399-D58C8B7884DF}"/>
                </c:ext>
              </c:extLst>
            </c:dLbl>
            <c:dLbl>
              <c:idx val="2"/>
              <c:layout>
                <c:manualLayout>
                  <c:x val="0"/>
                  <c:y val="-1.74842156386595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4EAB-4272-B399-D58C8B7884DF}"/>
                </c:ext>
              </c:extLst>
            </c:dLbl>
            <c:dLbl>
              <c:idx val="3"/>
              <c:layout>
                <c:manualLayout>
                  <c:x val="-2.1266944741737445E-2"/>
                  <c:y val="-3.10830500242836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4EAB-4272-B399-D58C8B7884DF}"/>
                </c:ext>
              </c:extLst>
            </c:dLbl>
            <c:dLbl>
              <c:idx val="4"/>
              <c:layout>
                <c:manualLayout>
                  <c:x val="-2.5254496880813316E-2"/>
                  <c:y val="2.33122875182127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4EAB-4272-B399-D58C8B7884DF}"/>
                </c:ext>
              </c:extLst>
            </c:dLbl>
            <c:dLbl>
              <c:idx val="5"/>
              <c:layout>
                <c:manualLayout>
                  <c:x val="-6.6459202317929525E-3"/>
                  <c:y val="2.7935012096147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4EAB-4272-B399-D58C8B7884DF}"/>
                </c:ext>
              </c:extLst>
            </c:dLbl>
            <c:dLbl>
              <c:idx val="6"/>
              <c:layout>
                <c:manualLayout>
                  <c:x val="-1.3291840463585903E-3"/>
                  <c:y val="-1.7190776674552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4EAB-4272-B399-D58C8B7884DF}"/>
                </c:ext>
              </c:extLst>
            </c:dLbl>
            <c:dLbl>
              <c:idx val="8"/>
              <c:layout>
                <c:manualLayout>
                  <c:x val="3.9875521390755767E-3"/>
                  <c:y val="1.2893082505914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6E6-4BD0-B900-2D1EE8372493}"/>
                </c:ext>
              </c:extLst>
            </c:dLbl>
            <c:dLbl>
              <c:idx val="9"/>
              <c:layout>
                <c:manualLayout>
                  <c:x val="-1.0633472370868723E-2"/>
                  <c:y val="2.36373179275095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9A0-4C43-9C9C-0E86E5AE8F9C}"/>
                </c:ext>
              </c:extLst>
            </c:dLbl>
            <c:dLbl>
              <c:idx val="10"/>
              <c:layout>
                <c:manualLayout>
                  <c:x val="-3.9875521390759661E-3"/>
                  <c:y val="3.0083859180466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C5-466A-839C-31E6B905BAFD}"/>
                </c:ext>
              </c:extLst>
            </c:dLbl>
            <c:numFmt formatCode="0" sourceLinked="0"/>
            <c:spPr>
              <a:noFill/>
              <a:ln w="26905">
                <a:noFill/>
              </a:ln>
            </c:spPr>
            <c:txPr>
              <a:bodyPr wrap="square" lIns="38100" tIns="19050" rIns="38100" bIns="19050" anchor="ctr">
                <a:spAutoFit/>
              </a:bodyPr>
              <a:lstStyle/>
              <a:p>
                <a:pPr>
                  <a:defRPr sz="1404" b="1" i="0" u="none" strike="noStrike" baseline="0">
                    <a:solidFill>
                      <a:srgbClr val="0000FF"/>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Sheet1!$H$6:$R$6</c:f>
              <c:numCache>
                <c:formatCode>General</c:formatCode>
                <c:ptCount val="11"/>
                <c:pt idx="0">
                  <c:v>621</c:v>
                </c:pt>
                <c:pt idx="1">
                  <c:v>622</c:v>
                </c:pt>
                <c:pt idx="2">
                  <c:v>600</c:v>
                </c:pt>
                <c:pt idx="3">
                  <c:v>583</c:v>
                </c:pt>
                <c:pt idx="4">
                  <c:v>679</c:v>
                </c:pt>
                <c:pt idx="5">
                  <c:v>666</c:v>
                </c:pt>
                <c:pt idx="6">
                  <c:v>650</c:v>
                </c:pt>
                <c:pt idx="7">
                  <c:v>636</c:v>
                </c:pt>
                <c:pt idx="8">
                  <c:v>634</c:v>
                </c:pt>
                <c:pt idx="9">
                  <c:v>652</c:v>
                </c:pt>
                <c:pt idx="10">
                  <c:v>666</c:v>
                </c:pt>
              </c:numCache>
            </c:numRef>
          </c:val>
          <c:smooth val="0"/>
          <c:extLst>
            <c:ext xmlns:c16="http://schemas.microsoft.com/office/drawing/2014/chart" uri="{C3380CC4-5D6E-409C-BE32-E72D297353CC}">
              <c16:uniqueId val="{00000048-4EAB-4272-B399-D58C8B7884DF}"/>
            </c:ext>
          </c:extLst>
        </c:ser>
        <c:ser>
          <c:idx val="5"/>
          <c:order val="5"/>
          <c:tx>
            <c:strRef>
              <c:f>Sheet1!$A$7</c:f>
              <c:strCache>
                <c:ptCount val="1"/>
                <c:pt idx="0">
                  <c:v>Cane Creek Middle</c:v>
                </c:pt>
              </c:strCache>
            </c:strRef>
          </c:tx>
          <c:spPr>
            <a:ln w="40358">
              <a:solidFill>
                <a:srgbClr val="FF00FF"/>
              </a:solidFill>
              <a:prstDash val="solid"/>
            </a:ln>
          </c:spPr>
          <c:marker>
            <c:symbol val="diamond"/>
            <c:size val="12"/>
            <c:spPr>
              <a:solidFill>
                <a:srgbClr val="FF00FF"/>
              </a:solidFill>
              <a:ln>
                <a:solidFill>
                  <a:srgbClr val="FF00FF"/>
                </a:solidFill>
                <a:prstDash val="solid"/>
              </a:ln>
            </c:spPr>
          </c:marker>
          <c:dLbls>
            <c:dLbl>
              <c:idx val="0"/>
              <c:layout>
                <c:manualLayout>
                  <c:x val="-1.1077054981769195E-2"/>
                  <c:y val="-1.5541525012141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9-4EAB-4272-B399-D58C8B7884DF}"/>
                </c:ext>
              </c:extLst>
            </c:dLbl>
            <c:dLbl>
              <c:idx val="1"/>
              <c:layout>
                <c:manualLayout>
                  <c:x val="-5.3446176523595623E-2"/>
                  <c:y val="1.165614375910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A-4EAB-4272-B399-D58C8B7884DF}"/>
                </c:ext>
              </c:extLst>
            </c:dLbl>
            <c:dLbl>
              <c:idx val="2"/>
              <c:layout>
                <c:manualLayout>
                  <c:x val="-3.3674720824253289E-2"/>
                  <c:y val="2.52549781447303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B-4EAB-4272-B399-D58C8B7884DF}"/>
                </c:ext>
              </c:extLst>
            </c:dLbl>
            <c:dLbl>
              <c:idx val="3"/>
              <c:layout>
                <c:manualLayout>
                  <c:x val="0"/>
                  <c:y val="2.33122875182127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C-4EAB-4272-B399-D58C8B7884DF}"/>
                </c:ext>
              </c:extLst>
            </c:dLbl>
            <c:dLbl>
              <c:idx val="4"/>
              <c:layout>
                <c:manualLayout>
                  <c:x val="-3.0571233066247677E-2"/>
                  <c:y val="3.6911121903836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D-4EAB-4272-B399-D58C8B7884DF}"/>
                </c:ext>
              </c:extLst>
            </c:dLbl>
            <c:dLbl>
              <c:idx val="5"/>
              <c:layout>
                <c:manualLayout>
                  <c:x val="-5.715491399341939E-2"/>
                  <c:y val="1.3186476273174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E-4EAB-4272-B399-D58C8B7884DF}"/>
                </c:ext>
              </c:extLst>
            </c:dLbl>
            <c:dLbl>
              <c:idx val="6"/>
              <c:layout>
                <c:manualLayout>
                  <c:x val="1.3291840463585903E-3"/>
                  <c:y val="-1.5041929590233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4EAB-4272-B399-D58C8B7884DF}"/>
                </c:ext>
              </c:extLst>
            </c:dLbl>
            <c:dLbl>
              <c:idx val="7"/>
              <c:layout>
                <c:manualLayout>
                  <c:x val="-1.9494474144763811E-16"/>
                  <c:y val="-8.59538833727627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4EAB-4272-B399-D58C8B7884DF}"/>
                </c:ext>
              </c:extLst>
            </c:dLbl>
            <c:dLbl>
              <c:idx val="9"/>
              <c:layout>
                <c:manualLayout>
                  <c:x val="-1.9494474144763811E-16"/>
                  <c:y val="-1.28930825059145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E6-4BD0-B900-2D1EE8372493}"/>
                </c:ext>
              </c:extLst>
            </c:dLbl>
            <c:spPr>
              <a:noFill/>
              <a:ln>
                <a:noFill/>
              </a:ln>
              <a:effectLst/>
            </c:spPr>
            <c:txPr>
              <a:bodyPr wrap="square" lIns="38100" tIns="19050" rIns="38100" bIns="19050" anchor="ctr">
                <a:spAutoFit/>
              </a:bodyPr>
              <a:lstStyle/>
              <a:p>
                <a:pPr>
                  <a:defRPr sz="1400">
                    <a:solidFill>
                      <a:srgbClr val="FF33CC"/>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Sheet1!$H$7:$R$7</c:f>
              <c:numCache>
                <c:formatCode>General</c:formatCode>
                <c:ptCount val="11"/>
                <c:pt idx="0">
                  <c:v>617</c:v>
                </c:pt>
                <c:pt idx="1">
                  <c:v>578</c:v>
                </c:pt>
                <c:pt idx="2">
                  <c:v>556</c:v>
                </c:pt>
                <c:pt idx="3">
                  <c:v>572</c:v>
                </c:pt>
                <c:pt idx="4">
                  <c:v>546</c:v>
                </c:pt>
                <c:pt idx="5">
                  <c:v>489</c:v>
                </c:pt>
                <c:pt idx="6">
                  <c:v>457</c:v>
                </c:pt>
                <c:pt idx="7">
                  <c:v>452</c:v>
                </c:pt>
                <c:pt idx="8">
                  <c:v>470</c:v>
                </c:pt>
                <c:pt idx="9">
                  <c:v>497</c:v>
                </c:pt>
                <c:pt idx="10">
                  <c:v>477</c:v>
                </c:pt>
              </c:numCache>
            </c:numRef>
          </c:val>
          <c:smooth val="0"/>
          <c:extLst>
            <c:ext xmlns:c16="http://schemas.microsoft.com/office/drawing/2014/chart" uri="{C3380CC4-5D6E-409C-BE32-E72D297353CC}">
              <c16:uniqueId val="{00000053-4EAB-4272-B399-D58C8B7884DF}"/>
            </c:ext>
          </c:extLst>
        </c:ser>
        <c:ser>
          <c:idx val="6"/>
          <c:order val="6"/>
          <c:tx>
            <c:strRef>
              <c:f>Sheet1!$A$8</c:f>
              <c:strCache>
                <c:ptCount val="1"/>
                <c:pt idx="0">
                  <c:v>CT Koontz Intermediate</c:v>
                </c:pt>
              </c:strCache>
            </c:strRef>
          </c:tx>
          <c:spPr>
            <a:ln w="40358">
              <a:solidFill>
                <a:srgbClr val="008080"/>
              </a:solidFill>
              <a:prstDash val="solid"/>
            </a:ln>
          </c:spPr>
          <c:marker>
            <c:symbol val="diamond"/>
            <c:size val="10"/>
            <c:spPr>
              <a:solidFill>
                <a:srgbClr val="008080"/>
              </a:solidFill>
              <a:ln>
                <a:solidFill>
                  <a:srgbClr val="008080"/>
                </a:solidFill>
                <a:prstDash val="solid"/>
              </a:ln>
            </c:spPr>
          </c:marker>
          <c:dLbls>
            <c:dLbl>
              <c:idx val="0"/>
              <c:layout>
                <c:manualLayout>
                  <c:x val="-2.1372128203673697E-2"/>
                  <c:y val="-1.9314933860562232E-2"/>
                </c:manualLayout>
              </c:layout>
              <c:spPr>
                <a:noFill/>
                <a:ln w="26905">
                  <a:noFill/>
                </a:ln>
              </c:spPr>
              <c:txPr>
                <a:bodyPr/>
                <a:lstStyle/>
                <a:p>
                  <a:pPr>
                    <a:defRPr sz="1404" b="1" i="0" u="none" strike="noStrike" baseline="0">
                      <a:solidFill>
                        <a:srgbClr val="008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2F-4D17-99BB-DF9D0BDCFBAF}"/>
                </c:ext>
              </c:extLst>
            </c:dLbl>
            <c:dLbl>
              <c:idx val="1"/>
              <c:layout>
                <c:manualLayout>
                  <c:x val="-5.8351179635142122E-2"/>
                  <c:y val="-1.2376774904108332E-2"/>
                </c:manualLayout>
              </c:layout>
              <c:spPr>
                <a:noFill/>
                <a:ln w="26905">
                  <a:noFill/>
                </a:ln>
              </c:spPr>
              <c:txPr>
                <a:bodyPr/>
                <a:lstStyle/>
                <a:p>
                  <a:pPr>
                    <a:defRPr sz="1404" b="1" i="0" u="none" strike="noStrike" baseline="0">
                      <a:solidFill>
                        <a:srgbClr val="008080"/>
                      </a:solidFill>
                      <a:latin typeface="Arial"/>
                      <a:ea typeface="Arial"/>
                      <a:cs typeface="Aria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F5-46E9-AD2A-8C3E58F56D86}"/>
                </c:ext>
              </c:extLst>
            </c:dLbl>
            <c:dLbl>
              <c:idx val="2"/>
              <c:layout>
                <c:manualLayout>
                  <c:x val="-3.1846517129624011E-2"/>
                  <c:y val="2.13695968916948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D1-4C30-B0EF-E361D53710AE}"/>
                </c:ext>
              </c:extLst>
            </c:dLbl>
            <c:dLbl>
              <c:idx val="3"/>
              <c:layout>
                <c:manualLayout>
                  <c:x val="-2.5254496880813122E-2"/>
                  <c:y val="2.9140359397765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5C-4655-A2D3-B41A33774CAC}"/>
                </c:ext>
              </c:extLst>
            </c:dLbl>
            <c:dLbl>
              <c:idx val="4"/>
              <c:layout>
                <c:manualLayout>
                  <c:x val="-6.6459202317931468E-3"/>
                  <c:y val="-4.0796503156872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5C-4655-A2D3-B41A33774CAC}"/>
                </c:ext>
              </c:extLst>
            </c:dLbl>
            <c:dLbl>
              <c:idx val="5"/>
              <c:layout>
                <c:manualLayout>
                  <c:x val="1.8608576649020266E-2"/>
                  <c:y val="-2.64849633156270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17-4EAF-B6A6-EFB46E68F098}"/>
                </c:ext>
              </c:extLst>
            </c:dLbl>
            <c:dLbl>
              <c:idx val="6"/>
              <c:layout>
                <c:manualLayout>
                  <c:x val="2.6583680927171807E-3"/>
                  <c:y val="1.7190776674552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4-4EAB-4272-B399-D58C8B7884DF}"/>
                </c:ext>
              </c:extLst>
            </c:dLbl>
            <c:dLbl>
              <c:idx val="7"/>
              <c:layout>
                <c:manualLayout>
                  <c:x val="-5.3167361854343613E-3"/>
                  <c:y val="-3.65304004334242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5-4EAB-4272-B399-D58C8B7884DF}"/>
                </c:ext>
              </c:extLst>
            </c:dLbl>
            <c:dLbl>
              <c:idx val="8"/>
              <c:layout>
                <c:manualLayout>
                  <c:x val="-1.8608576649020363E-2"/>
                  <c:y val="-3.2232706264786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6-4EAB-4272-B399-D58C8B7884DF}"/>
                </c:ext>
              </c:extLst>
            </c:dLbl>
            <c:dLbl>
              <c:idx val="9"/>
              <c:layout>
                <c:manualLayout>
                  <c:x val="-1.9937760695378857E-2"/>
                  <c:y val="2.5786165011828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7-4EAB-4272-B399-D58C8B7884DF}"/>
                </c:ext>
              </c:extLst>
            </c:dLbl>
            <c:spPr>
              <a:noFill/>
              <a:ln w="26905">
                <a:noFill/>
              </a:ln>
            </c:spPr>
            <c:txPr>
              <a:bodyPr wrap="square" lIns="38100" tIns="19050" rIns="38100" bIns="19050" anchor="ctr">
                <a:spAutoFit/>
              </a:bodyPr>
              <a:lstStyle/>
              <a:p>
                <a:pPr>
                  <a:defRPr sz="1404" b="1" i="0" u="none" strike="noStrike" baseline="0">
                    <a:solidFill>
                      <a:srgbClr val="00808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Sheet1!$H$1:$R$1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Sheet1!$H$8:$R$8</c:f>
              <c:numCache>
                <c:formatCode>General</c:formatCode>
                <c:ptCount val="11"/>
                <c:pt idx="0">
                  <c:v>675</c:v>
                </c:pt>
                <c:pt idx="1">
                  <c:v>709</c:v>
                </c:pt>
                <c:pt idx="2">
                  <c:v>740</c:v>
                </c:pt>
                <c:pt idx="3">
                  <c:v>744</c:v>
                </c:pt>
                <c:pt idx="4">
                  <c:v>713</c:v>
                </c:pt>
                <c:pt idx="5">
                  <c:v>686</c:v>
                </c:pt>
                <c:pt idx="6">
                  <c:v>641</c:v>
                </c:pt>
                <c:pt idx="7">
                  <c:v>648</c:v>
                </c:pt>
                <c:pt idx="8">
                  <c:v>682</c:v>
                </c:pt>
                <c:pt idx="9">
                  <c:v>724</c:v>
                </c:pt>
                <c:pt idx="10">
                  <c:v>689</c:v>
                </c:pt>
              </c:numCache>
            </c:numRef>
          </c:val>
          <c:smooth val="0"/>
          <c:extLst>
            <c:ext xmlns:c16="http://schemas.microsoft.com/office/drawing/2014/chart" uri="{C3380CC4-5D6E-409C-BE32-E72D297353CC}">
              <c16:uniqueId val="{00000059-4EAB-4272-B399-D58C8B7884DF}"/>
            </c:ext>
          </c:extLst>
        </c:ser>
        <c:dLbls>
          <c:showLegendKey val="0"/>
          <c:showVal val="0"/>
          <c:showCatName val="0"/>
          <c:showSerName val="0"/>
          <c:showPercent val="0"/>
          <c:showBubbleSize val="0"/>
        </c:dLbls>
        <c:marker val="1"/>
        <c:smooth val="0"/>
        <c:axId val="1058996416"/>
        <c:axId val="1058998592"/>
      </c:lineChart>
      <c:catAx>
        <c:axId val="1058996416"/>
        <c:scaling>
          <c:orientation val="minMax"/>
        </c:scaling>
        <c:delete val="0"/>
        <c:axPos val="b"/>
        <c:numFmt formatCode="General" sourceLinked="1"/>
        <c:majorTickMark val="out"/>
        <c:minorTickMark val="none"/>
        <c:tickLblPos val="nextTo"/>
        <c:spPr>
          <a:ln w="3363">
            <a:solidFill>
              <a:schemeClr val="tx1"/>
            </a:solidFill>
            <a:prstDash val="solid"/>
          </a:ln>
        </c:spPr>
        <c:txPr>
          <a:bodyPr rot="0" vert="horz"/>
          <a:lstStyle/>
          <a:p>
            <a:pPr>
              <a:defRPr sz="1271" b="1" i="0" u="none" strike="noStrike" baseline="0">
                <a:solidFill>
                  <a:schemeClr val="tx1"/>
                </a:solidFill>
                <a:latin typeface="Arial"/>
                <a:ea typeface="Arial"/>
                <a:cs typeface="Arial"/>
              </a:defRPr>
            </a:pPr>
            <a:endParaRPr lang="en-US"/>
          </a:p>
        </c:txPr>
        <c:crossAx val="1058998592"/>
        <c:crosses val="autoZero"/>
        <c:auto val="1"/>
        <c:lblAlgn val="ctr"/>
        <c:lblOffset val="100"/>
        <c:tickLblSkip val="1"/>
        <c:tickMarkSkip val="1"/>
        <c:noMultiLvlLbl val="0"/>
      </c:catAx>
      <c:valAx>
        <c:axId val="1058998592"/>
        <c:scaling>
          <c:orientation val="minMax"/>
          <c:max val="1700"/>
          <c:min val="450"/>
        </c:scaling>
        <c:delete val="0"/>
        <c:axPos val="l"/>
        <c:majorGridlines>
          <c:spPr>
            <a:ln w="3363">
              <a:solidFill>
                <a:schemeClr val="tx1"/>
              </a:solidFill>
              <a:prstDash val="solid"/>
            </a:ln>
          </c:spPr>
        </c:majorGridlines>
        <c:numFmt formatCode="General" sourceLinked="1"/>
        <c:majorTickMark val="out"/>
        <c:minorTickMark val="none"/>
        <c:tickLblPos val="nextTo"/>
        <c:spPr>
          <a:ln w="3363">
            <a:solidFill>
              <a:schemeClr val="tx1"/>
            </a:solidFill>
            <a:prstDash val="solid"/>
          </a:ln>
        </c:spPr>
        <c:txPr>
          <a:bodyPr rot="0" vert="horz"/>
          <a:lstStyle/>
          <a:p>
            <a:pPr>
              <a:defRPr sz="1801" b="1" i="0" u="none" strike="noStrike" baseline="0">
                <a:solidFill>
                  <a:schemeClr val="tx1"/>
                </a:solidFill>
                <a:latin typeface="Swis721 BT"/>
                <a:ea typeface="Swis721 BT"/>
                <a:cs typeface="Swis721 BT"/>
              </a:defRPr>
            </a:pPr>
            <a:endParaRPr lang="en-US"/>
          </a:p>
        </c:txPr>
        <c:crossAx val="1058996416"/>
        <c:crosses val="autoZero"/>
        <c:crossBetween val="between"/>
        <c:majorUnit val="150"/>
        <c:minorUnit val="40"/>
      </c:valAx>
      <c:spPr>
        <a:solidFill>
          <a:srgbClr val="C0C0C0"/>
        </a:solidFill>
        <a:ln w="13453">
          <a:solidFill>
            <a:schemeClr val="tx1"/>
          </a:solidFill>
          <a:prstDash val="solid"/>
        </a:ln>
      </c:spPr>
    </c:plotArea>
    <c:legend>
      <c:legendPos val="b"/>
      <c:layout>
        <c:manualLayout>
          <c:xMode val="edge"/>
          <c:yMode val="edge"/>
          <c:x val="6.4669395154638848E-2"/>
          <c:y val="0.92534499967494355"/>
          <c:w val="0.89345172031076581"/>
          <c:h val="6.6884176182707991E-2"/>
        </c:manualLayout>
      </c:layout>
      <c:overlay val="0"/>
      <c:spPr>
        <a:noFill/>
        <a:ln w="3363">
          <a:solidFill>
            <a:schemeClr val="tx1"/>
          </a:solidFill>
          <a:prstDash val="solid"/>
        </a:ln>
      </c:spPr>
      <c:txPr>
        <a:bodyPr/>
        <a:lstStyle/>
        <a:p>
          <a:pPr>
            <a:defRPr sz="975" b="1" i="0" u="none" strike="noStrike" baseline="0">
              <a:solidFill>
                <a:schemeClr val="tx1"/>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2013" b="1" i="0" u="none" strike="noStrike" baseline="0">
          <a:solidFill>
            <a:schemeClr val="tx1"/>
          </a:solidFill>
          <a:latin typeface="Arial"/>
          <a:ea typeface="Arial"/>
          <a:cs typeface="Aria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551672996229801E-2"/>
          <c:y val="3.6724762569659314E-2"/>
          <c:w val="0.91637511272271865"/>
          <c:h val="0.91029119555832794"/>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38467744864366E-2"/>
                  <c:y val="2.7390311107071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4E-4FDD-957D-865BB1A7FA99}"/>
                </c:ext>
              </c:extLst>
            </c:dLbl>
            <c:dLbl>
              <c:idx val="1"/>
              <c:layout>
                <c:manualLayout>
                  <c:x val="-1.1348468739459135E-2"/>
                  <c:y val="3.26367057598803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4E-4FDD-957D-865BB1A7FA99}"/>
                </c:ext>
              </c:extLst>
            </c:dLbl>
            <c:dLbl>
              <c:idx val="2"/>
              <c:layout>
                <c:manualLayout>
                  <c:x val="-8.8653050450641629E-3"/>
                  <c:y val="2.92612497986127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4E-4FDD-957D-865BB1A7FA99}"/>
                </c:ext>
              </c:extLst>
            </c:dLbl>
            <c:dLbl>
              <c:idx val="3"/>
              <c:layout>
                <c:manualLayout>
                  <c:x val="-7.8023467214334702E-3"/>
                  <c:y val="2.1391657819400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64E-4FDD-957D-865BB1A7FA99}"/>
                </c:ext>
              </c:extLst>
            </c:dLbl>
            <c:dLbl>
              <c:idx val="4"/>
              <c:layout>
                <c:manualLayout>
                  <c:x val="-1.2324311005749003E-2"/>
                  <c:y val="2.5133328651511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64E-4FDD-957D-865BB1A7FA99}"/>
                </c:ext>
              </c:extLst>
            </c:dLbl>
            <c:dLbl>
              <c:idx val="6"/>
              <c:layout>
                <c:manualLayout>
                  <c:x val="-5.3191830270384981E-3"/>
                  <c:y val="2.1391657819400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64E-4FDD-957D-865BB1A7FA99}"/>
                </c:ext>
              </c:extLst>
            </c:dLbl>
            <c:dLbl>
              <c:idx val="7"/>
              <c:layout>
                <c:manualLayout>
                  <c:x val="-6.8265044551437679E-3"/>
                  <c:y val="2.5519372415530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64E-4FDD-957D-865BB1A7FA99}"/>
                </c:ext>
              </c:extLst>
            </c:dLbl>
            <c:dLbl>
              <c:idx val="8"/>
              <c:layout>
                <c:manualLayout>
                  <c:x val="-1.1614208320366809E-2"/>
                  <c:y val="2.28763461959507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64E-4FDD-957D-865BB1A7FA99}"/>
                </c:ext>
              </c:extLst>
            </c:dLbl>
            <c:dLbl>
              <c:idx val="9"/>
              <c:layout>
                <c:manualLayout>
                  <c:x val="-1.3387269329379751E-2"/>
                  <c:y val="1.72637366722986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64E-4FDD-957D-865BB1A7FA99}"/>
                </c:ext>
              </c:extLst>
            </c:dLbl>
            <c:dLbl>
              <c:idx val="10"/>
              <c:layout>
                <c:manualLayout>
                  <c:x val="-6.0292857124206369E-3"/>
                  <c:y val="1.9500890234683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64E-4FDD-957D-865BB1A7FA99}"/>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Annual!$A$46:$A$56</c:f>
              <c:strCache>
                <c:ptCount val="11"/>
                <c:pt idx="0">
                  <c:v>2014</c:v>
                </c:pt>
                <c:pt idx="1">
                  <c:v>2015</c:v>
                </c:pt>
                <c:pt idx="2">
                  <c:v>2016</c:v>
                </c:pt>
                <c:pt idx="3">
                  <c:v>2017</c:v>
                </c:pt>
                <c:pt idx="4">
                  <c:v>2018</c:v>
                </c:pt>
                <c:pt idx="5">
                  <c:v>209</c:v>
                </c:pt>
                <c:pt idx="6">
                  <c:v>2020</c:v>
                </c:pt>
                <c:pt idx="7">
                  <c:v>2021</c:v>
                </c:pt>
                <c:pt idx="8">
                  <c:v>2022</c:v>
                </c:pt>
                <c:pt idx="9">
                  <c:v>2023</c:v>
                </c:pt>
                <c:pt idx="10">
                  <c:v>2024</c:v>
                </c:pt>
              </c:strCache>
            </c:strRef>
          </c:cat>
          <c:val>
            <c:numRef>
              <c:f>Annual!$B$46:$B$56</c:f>
              <c:numCache>
                <c:formatCode>0.000</c:formatCode>
                <c:ptCount val="11"/>
                <c:pt idx="0">
                  <c:v>249.26499999999999</c:v>
                </c:pt>
                <c:pt idx="1">
                  <c:v>252.16</c:v>
                </c:pt>
                <c:pt idx="2">
                  <c:v>255.22200000000001</c:v>
                </c:pt>
                <c:pt idx="3">
                  <c:v>257.40800000000002</c:v>
                </c:pt>
                <c:pt idx="4">
                  <c:v>259.726</c:v>
                </c:pt>
                <c:pt idx="5">
                  <c:v>262.04899999999998</c:v>
                </c:pt>
                <c:pt idx="6">
                  <c:v>269.70400000000001</c:v>
                </c:pt>
                <c:pt idx="7">
                  <c:v>271.98399999999998</c:v>
                </c:pt>
                <c:pt idx="8">
                  <c:v>274.11200000000002</c:v>
                </c:pt>
                <c:pt idx="9">
                  <c:v>276.78899999999999</c:v>
                </c:pt>
                <c:pt idx="10">
                  <c:v>279.20999999999998</c:v>
                </c:pt>
              </c:numCache>
            </c:numRef>
          </c:val>
          <c:smooth val="0"/>
          <c:extLst>
            <c:ext xmlns:c16="http://schemas.microsoft.com/office/drawing/2014/chart" uri="{C3380CC4-5D6E-409C-BE32-E72D297353CC}">
              <c16:uniqueId val="{00000000-764E-4FDD-957D-865BB1A7FA99}"/>
            </c:ext>
          </c:extLst>
        </c:ser>
        <c:dLbls>
          <c:showLegendKey val="0"/>
          <c:showVal val="0"/>
          <c:showCatName val="0"/>
          <c:showSerName val="0"/>
          <c:showPercent val="0"/>
          <c:showBubbleSize val="0"/>
        </c:dLbls>
        <c:marker val="1"/>
        <c:smooth val="0"/>
        <c:axId val="1508110319"/>
        <c:axId val="1508108879"/>
      </c:lineChart>
      <c:catAx>
        <c:axId val="15081103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508108879"/>
        <c:crosses val="autoZero"/>
        <c:auto val="1"/>
        <c:lblAlgn val="ctr"/>
        <c:lblOffset val="100"/>
        <c:noMultiLvlLbl val="1"/>
      </c:catAx>
      <c:valAx>
        <c:axId val="1508108879"/>
        <c:scaling>
          <c:orientation val="minMax"/>
        </c:scaling>
        <c:delete val="0"/>
        <c:axPos val="l"/>
        <c:majorGridlines>
          <c:spPr>
            <a:ln w="9525" cap="flat" cmpd="sng" algn="ctr">
              <a:solidFill>
                <a:schemeClr val="tx1">
                  <a:lumMod val="15000"/>
                  <a:lumOff val="85000"/>
                </a:schemeClr>
              </a:solidFill>
              <a:round/>
            </a:ln>
            <a:effectLst/>
          </c:spPr>
        </c:majorGridlines>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5081103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3">
                    <a:lumMod val="50000"/>
                  </a:schemeClr>
                </a:solidFill>
                <a:latin typeface="+mn-lt"/>
                <a:ea typeface="+mn-ea"/>
                <a:cs typeface="+mn-cs"/>
              </a:defRPr>
            </a:pPr>
            <a:r>
              <a:rPr lang="en-US" sz="3600" b="1" dirty="0">
                <a:solidFill>
                  <a:schemeClr val="accent3">
                    <a:lumMod val="50000"/>
                  </a:schemeClr>
                </a:solidFill>
                <a:latin typeface="Montserrat" panose="00000500000000000000" pitchFamily="2" charset="0"/>
              </a:rPr>
              <a:t>Asheville Population</a:t>
            </a:r>
          </a:p>
        </c:rich>
      </c:tx>
      <c:layout>
        <c:manualLayout>
          <c:xMode val="edge"/>
          <c:yMode val="edge"/>
          <c:x val="0.24332532531470807"/>
          <c:y val="4.176051135910571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3">
                  <a:lumMod val="50000"/>
                </a:schemeClr>
              </a:solidFill>
              <a:latin typeface="+mn-lt"/>
              <a:ea typeface="+mn-ea"/>
              <a:cs typeface="+mn-cs"/>
            </a:defRPr>
          </a:pPr>
          <a:endParaRPr lang="en-US"/>
        </a:p>
      </c:txPr>
    </c:title>
    <c:autoTitleDeleted val="0"/>
    <c:plotArea>
      <c:layout>
        <c:manualLayout>
          <c:layoutTarget val="inner"/>
          <c:xMode val="edge"/>
          <c:yMode val="edge"/>
          <c:x val="6.4278933059181642E-2"/>
          <c:y val="8.7885018833361889E-2"/>
          <c:w val="0.92139039418356428"/>
          <c:h val="0.87411655556014078"/>
        </c:manualLayout>
      </c:layout>
      <c:lineChart>
        <c:grouping val="standard"/>
        <c:varyColors val="0"/>
        <c:ser>
          <c:idx val="0"/>
          <c:order val="0"/>
          <c:tx>
            <c:strRef>
              <c:f>'[Chart in Microsoft PowerPoint]Asheville Population (2)'!$B$1</c:f>
              <c:strCache>
                <c:ptCount val="1"/>
                <c:pt idx="0">
                  <c:v>Population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5"/>
              <c:layout>
                <c:manualLayout>
                  <c:x val="-7.3394984089363097E-2"/>
                  <c:y val="-1.95904573419138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A53-4559-B443-B8FB50E07922}"/>
                </c:ext>
              </c:extLst>
            </c:dLbl>
            <c:dLbl>
              <c:idx val="6"/>
              <c:layout>
                <c:manualLayout>
                  <c:x val="-1.6530401821928671E-2"/>
                  <c:y val="3.61244044846093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A53-4559-B443-B8FB50E07922}"/>
                </c:ext>
              </c:extLst>
            </c:dLbl>
            <c:dLbl>
              <c:idx val="7"/>
              <c:layout>
                <c:manualLayout>
                  <c:x val="-1.8817224218130016E-3"/>
                  <c:y val="1.26527069915734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A53-4559-B443-B8FB50E07922}"/>
                </c:ext>
              </c:extLst>
            </c:dLbl>
            <c:dLbl>
              <c:idx val="8"/>
              <c:layout>
                <c:manualLayout>
                  <c:x val="-5.462682042176454E-2"/>
                  <c:y val="-3.63416881948733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53-4559-B443-B8FB50E07922}"/>
                </c:ext>
              </c:extLst>
            </c:dLbl>
            <c:dLbl>
              <c:idx val="9"/>
              <c:layout>
                <c:manualLayout>
                  <c:x val="-8.9009855964231055E-3"/>
                  <c:y val="-2.60898476833289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A53-4559-B443-B8FB50E07922}"/>
                </c:ext>
              </c:extLst>
            </c:dLbl>
            <c:dLbl>
              <c:idx val="10"/>
              <c:layout>
                <c:manualLayout>
                  <c:x val="-1.2715693709175864E-2"/>
                  <c:y val="2.80967590435849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A53-4559-B443-B8FB50E07922}"/>
                </c:ext>
              </c:extLst>
            </c:dLbl>
            <c:dLbl>
              <c:idx val="13"/>
              <c:layout>
                <c:manualLayout>
                  <c:x val="-1.2105490704712495E-2"/>
                  <c:y val="3.08880371483369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53-4559-B443-B8FB50E07922}"/>
                </c:ext>
              </c:extLst>
            </c:dLbl>
            <c:dLbl>
              <c:idx val="14"/>
              <c:layout>
                <c:manualLayout>
                  <c:x val="-3.1128404669260572E-2"/>
                  <c:y val="-3.86100464354212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A53-4559-B443-B8FB50E07922}"/>
                </c:ext>
              </c:extLst>
            </c:dLbl>
            <c:dLbl>
              <c:idx val="15"/>
              <c:layout>
                <c:manualLayout>
                  <c:x val="-4.1707475366096836E-3"/>
                  <c:y val="3.02767072494695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A53-4559-B443-B8FB50E07922}"/>
                </c:ext>
              </c:extLst>
            </c:dLbl>
            <c:dLbl>
              <c:idx val="16"/>
              <c:layout>
                <c:manualLayout>
                  <c:x val="1.866693873578771E-2"/>
                  <c:y val="1.68397245822305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A53-4559-B443-B8FB50E07922}"/>
                </c:ext>
              </c:extLst>
            </c:dLbl>
            <c:dLbl>
              <c:idx val="17"/>
              <c:layout>
                <c:manualLayout>
                  <c:x val="-3.4587116299178683E-2"/>
                  <c:y val="-3.86100464354212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A53-4559-B443-B8FB50E07922}"/>
                </c:ext>
              </c:extLst>
            </c:dLbl>
            <c:dLbl>
              <c:idx val="18"/>
              <c:layout>
                <c:manualLayout>
                  <c:x val="1.1749501234423525E-2"/>
                  <c:y val="1.4832813221974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A53-4559-B443-B8FB50E07922}"/>
                </c:ext>
              </c:extLst>
            </c:dLbl>
            <c:dLbl>
              <c:idx val="19"/>
              <c:layout>
                <c:manualLayout>
                  <c:x val="-2.9399048854301772E-2"/>
                  <c:y val="-3.86100464354212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A53-4559-B443-B8FB50E07922}"/>
                </c:ext>
              </c:extLst>
            </c:dLbl>
            <c:dLbl>
              <c:idx val="20"/>
              <c:layout>
                <c:manualLayout>
                  <c:x val="0"/>
                  <c:y val="2.05920247655579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A53-4559-B443-B8FB50E07922}"/>
                </c:ext>
              </c:extLst>
            </c:dLbl>
            <c:dLbl>
              <c:idx val="21"/>
              <c:layout>
                <c:manualLayout>
                  <c:x val="-2.5940337224383919E-2"/>
                  <c:y val="-3.86100464354212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A53-4559-B443-B8FB50E07922}"/>
                </c:ext>
              </c:extLst>
            </c:dLbl>
            <c:dLbl>
              <c:idx val="22"/>
              <c:layout>
                <c:manualLayout>
                  <c:x val="-1.0376134889753693E-2"/>
                  <c:y val="-4.11840495311159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A53-4559-B443-B8FB50E07922}"/>
                </c:ext>
              </c:extLst>
            </c:dLbl>
            <c:dLbl>
              <c:idx val="23"/>
              <c:layout>
                <c:manualLayout>
                  <c:x val="1.454685372686961E-2"/>
                  <c:y val="-2.96250141431942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A53-4559-B443-B8FB50E07922}"/>
                </c:ext>
              </c:extLst>
            </c:dLbl>
            <c:dLbl>
              <c:idx val="24"/>
              <c:layout>
                <c:manualLayout>
                  <c:x val="-4.8319636094868286E-2"/>
                  <c:y val="3.07149092338782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A53-4559-B443-B8FB50E07922}"/>
                </c:ext>
              </c:extLst>
            </c:dLbl>
            <c:dLbl>
              <c:idx val="25"/>
              <c:layout>
                <c:manualLayout>
                  <c:x val="-1.9073540563763796E-2"/>
                  <c:y val="2.60898476833289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A53-4559-B443-B8FB50E07922}"/>
                </c:ext>
              </c:extLst>
            </c:dLbl>
            <c:dLbl>
              <c:idx val="26"/>
              <c:layout>
                <c:manualLayout>
                  <c:x val="-1.9073540563763796E-2"/>
                  <c:y val="-2.8096759043585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A53-4559-B443-B8FB50E07922}"/>
                </c:ext>
              </c:extLst>
            </c:dLbl>
            <c:dLbl>
              <c:idx val="27"/>
              <c:layout>
                <c:manualLayout>
                  <c:x val="0"/>
                  <c:y val="-3.01036704038411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A53-4559-B443-B8FB50E07922}"/>
                </c:ext>
              </c:extLst>
            </c:dLbl>
            <c:dLbl>
              <c:idx val="28"/>
              <c:layout>
                <c:manualLayout>
                  <c:x val="-5.4810346930181227E-2"/>
                  <c:y val="3.74614499191862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A53-4559-B443-B8FB50E07922}"/>
                </c:ext>
              </c:extLst>
            </c:dLbl>
            <c:dLbl>
              <c:idx val="29"/>
              <c:layout>
                <c:manualLayout>
                  <c:x val="-5.0862774836703461E-3"/>
                  <c:y val="3.8131315844865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8A53-4559-B443-B8FB50E07922}"/>
                </c:ext>
              </c:extLst>
            </c:dLbl>
            <c:spPr>
              <a:noFill/>
              <a:ln cap="rnd">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in Microsoft PowerPoint]Asheville Population (2)'!$A$2:$A$31</c:f>
              <c:numCache>
                <c:formatCode>General</c:formatCode>
                <c:ptCount val="30"/>
                <c:pt idx="0">
                  <c:v>1880</c:v>
                </c:pt>
                <c:pt idx="1">
                  <c:v>1890</c:v>
                </c:pt>
                <c:pt idx="2">
                  <c:v>1900</c:v>
                </c:pt>
                <c:pt idx="3">
                  <c:v>1910</c:v>
                </c:pt>
                <c:pt idx="4">
                  <c:v>1920</c:v>
                </c:pt>
                <c:pt idx="5">
                  <c:v>1930</c:v>
                </c:pt>
                <c:pt idx="6">
                  <c:v>1940</c:v>
                </c:pt>
                <c:pt idx="7">
                  <c:v>1950</c:v>
                </c:pt>
                <c:pt idx="8">
                  <c:v>1960</c:v>
                </c:pt>
                <c:pt idx="9">
                  <c:v>1970</c:v>
                </c:pt>
                <c:pt idx="10">
                  <c:v>1980</c:v>
                </c:pt>
                <c:pt idx="11">
                  <c:v>1990</c:v>
                </c:pt>
                <c:pt idx="12">
                  <c:v>2000</c:v>
                </c:pt>
                <c:pt idx="13">
                  <c:v>2010</c:v>
                </c:pt>
                <c:pt idx="14">
                  <c:v>2011</c:v>
                </c:pt>
                <c:pt idx="15">
                  <c:v>2012</c:v>
                </c:pt>
                <c:pt idx="16">
                  <c:v>2013</c:v>
                </c:pt>
                <c:pt idx="17">
                  <c:v>2014</c:v>
                </c:pt>
                <c:pt idx="18">
                  <c:v>2015</c:v>
                </c:pt>
                <c:pt idx="19">
                  <c:v>2016</c:v>
                </c:pt>
                <c:pt idx="20">
                  <c:v>2017</c:v>
                </c:pt>
                <c:pt idx="21">
                  <c:v>2018</c:v>
                </c:pt>
                <c:pt idx="22">
                  <c:v>2019</c:v>
                </c:pt>
                <c:pt idx="23">
                  <c:v>2020</c:v>
                </c:pt>
                <c:pt idx="24">
                  <c:v>2021</c:v>
                </c:pt>
                <c:pt idx="25">
                  <c:v>2022</c:v>
                </c:pt>
                <c:pt idx="26">
                  <c:v>2023</c:v>
                </c:pt>
                <c:pt idx="27">
                  <c:v>2024</c:v>
                </c:pt>
                <c:pt idx="28">
                  <c:v>2025</c:v>
                </c:pt>
                <c:pt idx="29">
                  <c:v>2026</c:v>
                </c:pt>
              </c:numCache>
            </c:numRef>
          </c:cat>
          <c:val>
            <c:numRef>
              <c:f>'[Chart in Microsoft PowerPoint]Asheville Population (2)'!$B$2:$B$31</c:f>
              <c:numCache>
                <c:formatCode>_(* #,##0_);_(* \(#,##0\);_(* "-"??_);_(@_)</c:formatCode>
                <c:ptCount val="30"/>
                <c:pt idx="0">
                  <c:v>2616</c:v>
                </c:pt>
                <c:pt idx="1">
                  <c:v>10235</c:v>
                </c:pt>
                <c:pt idx="2">
                  <c:v>14694</c:v>
                </c:pt>
                <c:pt idx="3">
                  <c:v>18762</c:v>
                </c:pt>
                <c:pt idx="4">
                  <c:v>28504</c:v>
                </c:pt>
                <c:pt idx="5">
                  <c:v>50193</c:v>
                </c:pt>
                <c:pt idx="6">
                  <c:v>51310</c:v>
                </c:pt>
                <c:pt idx="7">
                  <c:v>53000</c:v>
                </c:pt>
                <c:pt idx="8">
                  <c:v>60186</c:v>
                </c:pt>
                <c:pt idx="9">
                  <c:v>57929</c:v>
                </c:pt>
                <c:pt idx="10">
                  <c:v>54022</c:v>
                </c:pt>
                <c:pt idx="11">
                  <c:v>61607</c:v>
                </c:pt>
                <c:pt idx="12">
                  <c:v>68889</c:v>
                </c:pt>
                <c:pt idx="13">
                  <c:v>83407</c:v>
                </c:pt>
                <c:pt idx="14">
                  <c:v>84417</c:v>
                </c:pt>
                <c:pt idx="15">
                  <c:v>85302</c:v>
                </c:pt>
                <c:pt idx="16">
                  <c:v>86351</c:v>
                </c:pt>
                <c:pt idx="17">
                  <c:v>87849</c:v>
                </c:pt>
                <c:pt idx="18">
                  <c:v>89396</c:v>
                </c:pt>
                <c:pt idx="19">
                  <c:v>91164</c:v>
                </c:pt>
                <c:pt idx="20">
                  <c:v>91819</c:v>
                </c:pt>
                <c:pt idx="21">
                  <c:v>92745</c:v>
                </c:pt>
                <c:pt idx="22">
                  <c:v>93061</c:v>
                </c:pt>
                <c:pt idx="23">
                  <c:v>94353</c:v>
                </c:pt>
                <c:pt idx="24">
                  <c:v>94180</c:v>
                </c:pt>
                <c:pt idx="25">
                  <c:v>93910</c:v>
                </c:pt>
                <c:pt idx="26">
                  <c:v>95235</c:v>
                </c:pt>
                <c:pt idx="27">
                  <c:v>94992</c:v>
                </c:pt>
                <c:pt idx="28">
                  <c:v>95151</c:v>
                </c:pt>
                <c:pt idx="29">
                  <c:v>95311</c:v>
                </c:pt>
              </c:numCache>
            </c:numRef>
          </c:val>
          <c:smooth val="0"/>
          <c:extLst>
            <c:ext xmlns:c16="http://schemas.microsoft.com/office/drawing/2014/chart" uri="{C3380CC4-5D6E-409C-BE32-E72D297353CC}">
              <c16:uniqueId val="{0000000F-8A53-4559-B443-B8FB50E07922}"/>
            </c:ext>
          </c:extLst>
        </c:ser>
        <c:dLbls>
          <c:showLegendKey val="0"/>
          <c:showVal val="0"/>
          <c:showCatName val="0"/>
          <c:showSerName val="0"/>
          <c:showPercent val="0"/>
          <c:showBubbleSize val="0"/>
        </c:dLbls>
        <c:marker val="1"/>
        <c:smooth val="0"/>
        <c:axId val="46136943"/>
        <c:axId val="46133615"/>
      </c:lineChart>
      <c:catAx>
        <c:axId val="46136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33615"/>
        <c:crosses val="autoZero"/>
        <c:auto val="1"/>
        <c:lblAlgn val="ctr"/>
        <c:lblOffset val="100"/>
        <c:noMultiLvlLbl val="0"/>
      </c:catAx>
      <c:valAx>
        <c:axId val="46133615"/>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369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'Buncombe County population 1880'!$B$1</c:f>
              <c:strCache>
                <c:ptCount val="1"/>
                <c:pt idx="0">
                  <c:v>Population</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'Buncombe County population 1880'!$A$2:$A$38</c:f>
              <c:numCache>
                <c:formatCode>General</c:formatCode>
                <c:ptCount val="37"/>
                <c:pt idx="0">
                  <c:v>1800</c:v>
                </c:pt>
                <c:pt idx="1">
                  <c:v>1810</c:v>
                </c:pt>
                <c:pt idx="2">
                  <c:v>1820</c:v>
                </c:pt>
                <c:pt idx="3">
                  <c:v>1830</c:v>
                </c:pt>
                <c:pt idx="4">
                  <c:v>1840</c:v>
                </c:pt>
                <c:pt idx="5">
                  <c:v>1850</c:v>
                </c:pt>
                <c:pt idx="6">
                  <c:v>1860</c:v>
                </c:pt>
                <c:pt idx="7">
                  <c:v>1870</c:v>
                </c:pt>
                <c:pt idx="8">
                  <c:v>1880</c:v>
                </c:pt>
                <c:pt idx="9">
                  <c:v>1890</c:v>
                </c:pt>
                <c:pt idx="10">
                  <c:v>1900</c:v>
                </c:pt>
                <c:pt idx="11">
                  <c:v>1910</c:v>
                </c:pt>
                <c:pt idx="12">
                  <c:v>1920</c:v>
                </c:pt>
                <c:pt idx="13">
                  <c:v>1930</c:v>
                </c:pt>
                <c:pt idx="14">
                  <c:v>1940</c:v>
                </c:pt>
                <c:pt idx="15">
                  <c:v>1950</c:v>
                </c:pt>
                <c:pt idx="16">
                  <c:v>1960</c:v>
                </c:pt>
                <c:pt idx="17">
                  <c:v>1970</c:v>
                </c:pt>
                <c:pt idx="18">
                  <c:v>1980</c:v>
                </c:pt>
                <c:pt idx="19">
                  <c:v>1990</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numCache>
            </c:numRef>
          </c:xVal>
          <c:yVal>
            <c:numRef>
              <c:f>'Buncombe County population 1880'!$B$2:$B$38</c:f>
              <c:numCache>
                <c:formatCode>General</c:formatCode>
                <c:ptCount val="37"/>
                <c:pt idx="0">
                  <c:v>5812</c:v>
                </c:pt>
                <c:pt idx="1">
                  <c:v>9277</c:v>
                </c:pt>
                <c:pt idx="2">
                  <c:v>10542</c:v>
                </c:pt>
                <c:pt idx="3">
                  <c:v>16281</c:v>
                </c:pt>
                <c:pt idx="4">
                  <c:v>10084</c:v>
                </c:pt>
                <c:pt idx="5">
                  <c:v>13425</c:v>
                </c:pt>
                <c:pt idx="6">
                  <c:v>12654</c:v>
                </c:pt>
                <c:pt idx="7">
                  <c:v>15412</c:v>
                </c:pt>
                <c:pt idx="8">
                  <c:v>21909</c:v>
                </c:pt>
                <c:pt idx="9">
                  <c:v>35266</c:v>
                </c:pt>
                <c:pt idx="10">
                  <c:v>44288</c:v>
                </c:pt>
                <c:pt idx="11">
                  <c:v>49798</c:v>
                </c:pt>
                <c:pt idx="12">
                  <c:v>64148</c:v>
                </c:pt>
                <c:pt idx="13">
                  <c:v>97937</c:v>
                </c:pt>
                <c:pt idx="14">
                  <c:v>108755</c:v>
                </c:pt>
                <c:pt idx="15">
                  <c:v>124403</c:v>
                </c:pt>
                <c:pt idx="16">
                  <c:v>130074</c:v>
                </c:pt>
                <c:pt idx="17">
                  <c:v>145056</c:v>
                </c:pt>
                <c:pt idx="18">
                  <c:v>160934</c:v>
                </c:pt>
                <c:pt idx="19">
                  <c:v>174821</c:v>
                </c:pt>
                <c:pt idx="20">
                  <c:v>238743</c:v>
                </c:pt>
                <c:pt idx="21">
                  <c:v>241226</c:v>
                </c:pt>
                <c:pt idx="22">
                  <c:v>243761</c:v>
                </c:pt>
                <c:pt idx="23">
                  <c:v>246952</c:v>
                </c:pt>
                <c:pt idx="24">
                  <c:v>249265</c:v>
                </c:pt>
                <c:pt idx="25">
                  <c:v>252160</c:v>
                </c:pt>
                <c:pt idx="26">
                  <c:v>255222</c:v>
                </c:pt>
                <c:pt idx="27">
                  <c:v>257408</c:v>
                </c:pt>
                <c:pt idx="28">
                  <c:v>259726</c:v>
                </c:pt>
                <c:pt idx="29">
                  <c:v>262049</c:v>
                </c:pt>
                <c:pt idx="30">
                  <c:v>269704</c:v>
                </c:pt>
                <c:pt idx="31">
                  <c:v>271984</c:v>
                </c:pt>
                <c:pt idx="32">
                  <c:v>274112</c:v>
                </c:pt>
                <c:pt idx="33">
                  <c:v>276789</c:v>
                </c:pt>
                <c:pt idx="34">
                  <c:v>279210</c:v>
                </c:pt>
                <c:pt idx="35">
                  <c:v>281631</c:v>
                </c:pt>
                <c:pt idx="36">
                  <c:v>284052</c:v>
                </c:pt>
              </c:numCache>
            </c:numRef>
          </c:yVal>
          <c:smooth val="0"/>
          <c:extLst>
            <c:ext xmlns:c16="http://schemas.microsoft.com/office/drawing/2014/chart" uri="{C3380CC4-5D6E-409C-BE32-E72D297353CC}">
              <c16:uniqueId val="{00000000-173C-4549-8711-2BCB9E34C182}"/>
            </c:ext>
          </c:extLst>
        </c:ser>
        <c:dLbls>
          <c:showLegendKey val="0"/>
          <c:showVal val="0"/>
          <c:showCatName val="0"/>
          <c:showSerName val="0"/>
          <c:showPercent val="0"/>
          <c:showBubbleSize val="0"/>
        </c:dLbls>
        <c:axId val="404311776"/>
        <c:axId val="404312192"/>
      </c:scatterChart>
      <c:valAx>
        <c:axId val="404311776"/>
        <c:scaling>
          <c:orientation val="minMax"/>
          <c:max val="2021"/>
          <c:min val="18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04312192"/>
        <c:crosses val="autoZero"/>
        <c:crossBetween val="midCat"/>
      </c:valAx>
      <c:valAx>
        <c:axId val="40431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04311776"/>
        <c:crosses val="autoZero"/>
        <c:crossBetween val="midCat"/>
      </c:valAx>
      <c:spPr>
        <a:noFill/>
        <a:ln>
          <a:noFill/>
        </a:ln>
        <a:effectLst/>
      </c:spPr>
    </c:plotArea>
    <c:plotVisOnly val="1"/>
    <c:dispBlanksAs val="gap"/>
    <c:showDLblsOverMax val="0"/>
  </c:chart>
  <c:spPr>
    <a:solidFill>
      <a:sysClr val="window" lastClr="FFFFFF"/>
    </a:solidFill>
    <a:ln>
      <a:noFill/>
    </a:ln>
    <a:effectLst/>
  </c:spPr>
  <c:txPr>
    <a:bodyPr/>
    <a:lstStyle/>
    <a:p>
      <a:pPr>
        <a:defRPr sz="1400"/>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sz="1200" b="0" dirty="0">
                <a:solidFill>
                  <a:schemeClr val="accent3">
                    <a:lumMod val="50000"/>
                  </a:schemeClr>
                </a:solidFill>
                <a:latin typeface="Montserrat" panose="00000500000000000000" pitchFamily="2" charset="0"/>
              </a:rPr>
              <a:t>BCS Historical and Projected Kindergarten Membership Compared to Births SY 2012-13 to SY 2028-29</a:t>
            </a:r>
          </a:p>
          <a:p>
            <a:pPr>
              <a:defRPr/>
            </a:pPr>
            <a:endParaRPr lang="en-US" dirty="0"/>
          </a:p>
        </c:rich>
      </c:tx>
      <c:layout>
        <c:manualLayout>
          <c:xMode val="edge"/>
          <c:yMode val="edge"/>
          <c:x val="0.10424846560528837"/>
          <c:y val="0"/>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253885089911902E-2"/>
          <c:y val="0.11368105418540744"/>
          <c:w val="0.93002525824014315"/>
          <c:h val="0.77527329445810222"/>
        </c:manualLayout>
      </c:layout>
      <c:lineChart>
        <c:grouping val="standard"/>
        <c:varyColors val="0"/>
        <c:ser>
          <c:idx val="0"/>
          <c:order val="0"/>
          <c:tx>
            <c:strRef>
              <c:f>'For Chart'!$B$1</c:f>
              <c:strCache>
                <c:ptCount val="1"/>
                <c:pt idx="0">
                  <c:v>Births 5 Years Before Membership</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4.6366768500934526E-2"/>
                  <c:y val="-3.0500460570182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F1E-4F57-8AB0-0BF14785F780}"/>
                </c:ext>
              </c:extLst>
            </c:dLbl>
            <c:dLbl>
              <c:idx val="1"/>
              <c:layout>
                <c:manualLayout>
                  <c:x val="-3.0228814343869551E-2"/>
                  <c:y val="-5.43611563973005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08C-4BA6-8C42-66F032F86FCF}"/>
                </c:ext>
              </c:extLst>
            </c:dLbl>
            <c:dLbl>
              <c:idx val="2"/>
              <c:layout>
                <c:manualLayout>
                  <c:x val="-3.1499866139230233E-2"/>
                  <c:y val="-3.28242009396402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82-4E61-B85D-860F10996FDC}"/>
                </c:ext>
              </c:extLst>
            </c:dLbl>
            <c:dLbl>
              <c:idx val="3"/>
              <c:layout>
                <c:manualLayout>
                  <c:x val="-3.1499866139230212E-2"/>
                  <c:y val="-3.6740011022851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82-4E61-B85D-860F10996FDC}"/>
                </c:ext>
              </c:extLst>
            </c:dLbl>
            <c:dLbl>
              <c:idx val="4"/>
              <c:layout>
                <c:manualLayout>
                  <c:x val="-3.4041969729951535E-2"/>
                  <c:y val="-4.6529536230878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82-4E61-B85D-860F10996FDC}"/>
                </c:ext>
              </c:extLst>
            </c:dLbl>
            <c:dLbl>
              <c:idx val="9"/>
              <c:layout>
                <c:manualLayout>
                  <c:x val="-2.7686710753148231E-2"/>
                  <c:y val="-3.28242009396402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182-4E61-B85D-860F10996FDC}"/>
                </c:ext>
              </c:extLst>
            </c:dLbl>
            <c:dLbl>
              <c:idx val="10"/>
              <c:layout>
                <c:manualLayout>
                  <c:x val="-3.2770917934590964E-2"/>
                  <c:y val="-6.80664916885389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08C-4BA6-8C42-66F032F86FCF}"/>
                </c:ext>
              </c:extLst>
            </c:dLbl>
            <c:dLbl>
              <c:idx val="13"/>
              <c:layout>
                <c:manualLayout>
                  <c:x val="-3.4041969729951535E-2"/>
                  <c:y val="-5.04453463140895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08C-4BA6-8C42-66F032F86FCF}"/>
                </c:ext>
              </c:extLst>
            </c:dLbl>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2">
                        <a:lumMod val="60000"/>
                        <a:lumOff val="4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 Chart'!$A$2:$A$18</c:f>
              <c:strCache>
                <c:ptCount val="17"/>
                <c:pt idx="0">
                  <c:v>12-13</c:v>
                </c:pt>
                <c:pt idx="1">
                  <c:v>13-14</c:v>
                </c:pt>
                <c:pt idx="2">
                  <c:v>14-15</c:v>
                </c:pt>
                <c:pt idx="3">
                  <c:v>15-16</c:v>
                </c:pt>
                <c:pt idx="4">
                  <c:v>16-17</c:v>
                </c:pt>
                <c:pt idx="5">
                  <c:v>17-18</c:v>
                </c:pt>
                <c:pt idx="6">
                  <c:v>18-19</c:v>
                </c:pt>
                <c:pt idx="7">
                  <c:v>19-20</c:v>
                </c:pt>
                <c:pt idx="8">
                  <c:v>20-21</c:v>
                </c:pt>
                <c:pt idx="9">
                  <c:v>21-22</c:v>
                </c:pt>
                <c:pt idx="10">
                  <c:v>22-23</c:v>
                </c:pt>
                <c:pt idx="11">
                  <c:v>23-24</c:v>
                </c:pt>
                <c:pt idx="12">
                  <c:v>24-25</c:v>
                </c:pt>
                <c:pt idx="13">
                  <c:v>25-26</c:v>
                </c:pt>
                <c:pt idx="14">
                  <c:v>26-27</c:v>
                </c:pt>
                <c:pt idx="15">
                  <c:v>27-28</c:v>
                </c:pt>
                <c:pt idx="16">
                  <c:v>28-29</c:v>
                </c:pt>
              </c:strCache>
            </c:strRef>
          </c:cat>
          <c:val>
            <c:numRef>
              <c:f>'For Chart'!$B$2:$B$18</c:f>
              <c:numCache>
                <c:formatCode>General</c:formatCode>
                <c:ptCount val="17"/>
                <c:pt idx="0">
                  <c:v>2864</c:v>
                </c:pt>
                <c:pt idx="1">
                  <c:v>2738</c:v>
                </c:pt>
                <c:pt idx="2">
                  <c:v>2675</c:v>
                </c:pt>
                <c:pt idx="3">
                  <c:v>2568</c:v>
                </c:pt>
                <c:pt idx="4">
                  <c:v>2545</c:v>
                </c:pt>
                <c:pt idx="5">
                  <c:v>2607</c:v>
                </c:pt>
                <c:pt idx="6">
                  <c:v>2665</c:v>
                </c:pt>
                <c:pt idx="7">
                  <c:v>2576</c:v>
                </c:pt>
                <c:pt idx="8">
                  <c:v>2625</c:v>
                </c:pt>
                <c:pt idx="9">
                  <c:v>2595</c:v>
                </c:pt>
                <c:pt idx="10">
                  <c:v>2392</c:v>
                </c:pt>
                <c:pt idx="11">
                  <c:v>2482</c:v>
                </c:pt>
                <c:pt idx="12">
                  <c:v>2464</c:v>
                </c:pt>
                <c:pt idx="13">
                  <c:v>2327</c:v>
                </c:pt>
                <c:pt idx="14">
                  <c:v>2447</c:v>
                </c:pt>
                <c:pt idx="15">
                  <c:v>2399</c:v>
                </c:pt>
                <c:pt idx="16">
                  <c:v>2388</c:v>
                </c:pt>
              </c:numCache>
            </c:numRef>
          </c:val>
          <c:smooth val="0"/>
          <c:extLst>
            <c:ext xmlns:c16="http://schemas.microsoft.com/office/drawing/2014/chart" uri="{C3380CC4-5D6E-409C-BE32-E72D297353CC}">
              <c16:uniqueId val="{00000001-FF1E-4F57-8AB0-0BF14785F780}"/>
            </c:ext>
          </c:extLst>
        </c:ser>
        <c:ser>
          <c:idx val="1"/>
          <c:order val="1"/>
          <c:tx>
            <c:strRef>
              <c:f>'For Chart'!$C$1</c:f>
              <c:strCache>
                <c:ptCount val="1"/>
                <c:pt idx="0">
                  <c:v>Number of K</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3.1499866139230212E-2"/>
                  <c:y val="-4.45716311892731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08C-4BA6-8C42-66F032F86FCF}"/>
                </c:ext>
              </c:extLst>
            </c:dLbl>
            <c:dLbl>
              <c:idx val="8"/>
              <c:layout>
                <c:manualLayout>
                  <c:x val="-3.261518906895456E-2"/>
                  <c:y val="-0.102447304219131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F1E-4F57-8AB0-0BF14785F780}"/>
                </c:ext>
              </c:extLst>
            </c:dLbl>
            <c:dLbl>
              <c:idx val="9"/>
              <c:layout>
                <c:manualLayout>
                  <c:x val="-2.641565895778757E-2"/>
                  <c:y val="-3.86979160644567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182-4E61-B85D-860F10996FDC}"/>
                </c:ext>
              </c:extLst>
            </c:dLbl>
            <c:dLbl>
              <c:idx val="10"/>
              <c:layout>
                <c:manualLayout>
                  <c:x val="-2.7530981887511918E-2"/>
                  <c:y val="-6.13312983454160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89-4742-8DF9-F3F8A68854C1}"/>
                </c:ext>
              </c:extLst>
            </c:dLbl>
            <c:dLbl>
              <c:idx val="11"/>
              <c:layout>
                <c:manualLayout>
                  <c:x val="-3.0228814343869644E-2"/>
                  <c:y val="-3.67400110228512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D6-42AE-8A3A-2BC47D8F35B4}"/>
                </c:ext>
              </c:extLst>
            </c:dLbl>
            <c:dLbl>
              <c:idx val="13"/>
              <c:layout>
                <c:manualLayout>
                  <c:x val="-3.4041969729951535E-2"/>
                  <c:y val="2.3955045266918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82-4E61-B85D-860F10996FDC}"/>
                </c:ext>
              </c:extLst>
            </c:dLbl>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accent6">
                        <a:lumMod val="5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 Chart'!$A$2:$A$18</c:f>
              <c:strCache>
                <c:ptCount val="17"/>
                <c:pt idx="0">
                  <c:v>12-13</c:v>
                </c:pt>
                <c:pt idx="1">
                  <c:v>13-14</c:v>
                </c:pt>
                <c:pt idx="2">
                  <c:v>14-15</c:v>
                </c:pt>
                <c:pt idx="3">
                  <c:v>15-16</c:v>
                </c:pt>
                <c:pt idx="4">
                  <c:v>16-17</c:v>
                </c:pt>
                <c:pt idx="5">
                  <c:v>17-18</c:v>
                </c:pt>
                <c:pt idx="6">
                  <c:v>18-19</c:v>
                </c:pt>
                <c:pt idx="7">
                  <c:v>19-20</c:v>
                </c:pt>
                <c:pt idx="8">
                  <c:v>20-21</c:v>
                </c:pt>
                <c:pt idx="9">
                  <c:v>21-22</c:v>
                </c:pt>
                <c:pt idx="10">
                  <c:v>22-23</c:v>
                </c:pt>
                <c:pt idx="11">
                  <c:v>23-24</c:v>
                </c:pt>
                <c:pt idx="12">
                  <c:v>24-25</c:v>
                </c:pt>
                <c:pt idx="13">
                  <c:v>25-26</c:v>
                </c:pt>
                <c:pt idx="14">
                  <c:v>26-27</c:v>
                </c:pt>
                <c:pt idx="15">
                  <c:v>27-28</c:v>
                </c:pt>
                <c:pt idx="16">
                  <c:v>28-29</c:v>
                </c:pt>
              </c:strCache>
            </c:strRef>
          </c:cat>
          <c:val>
            <c:numRef>
              <c:f>'For Chart'!$C$2:$C$18</c:f>
              <c:numCache>
                <c:formatCode>General</c:formatCode>
                <c:ptCount val="17"/>
                <c:pt idx="0">
                  <c:v>2038</c:v>
                </c:pt>
                <c:pt idx="1">
                  <c:v>1951</c:v>
                </c:pt>
                <c:pt idx="2">
                  <c:v>1787</c:v>
                </c:pt>
                <c:pt idx="3">
                  <c:v>1758</c:v>
                </c:pt>
                <c:pt idx="4">
                  <c:v>1761</c:v>
                </c:pt>
                <c:pt idx="5">
                  <c:v>1769</c:v>
                </c:pt>
                <c:pt idx="6">
                  <c:v>1775</c:v>
                </c:pt>
                <c:pt idx="7">
                  <c:v>1881</c:v>
                </c:pt>
                <c:pt idx="8">
                  <c:v>1536</c:v>
                </c:pt>
                <c:pt idx="9">
                  <c:v>1726</c:v>
                </c:pt>
                <c:pt idx="10">
                  <c:v>1565</c:v>
                </c:pt>
                <c:pt idx="11">
                  <c:v>1565</c:v>
                </c:pt>
                <c:pt idx="12">
                  <c:v>1629</c:v>
                </c:pt>
                <c:pt idx="13">
                  <c:v>1471</c:v>
                </c:pt>
              </c:numCache>
            </c:numRef>
          </c:val>
          <c:smooth val="0"/>
          <c:extLst>
            <c:ext xmlns:c16="http://schemas.microsoft.com/office/drawing/2014/chart" uri="{C3380CC4-5D6E-409C-BE32-E72D297353CC}">
              <c16:uniqueId val="{00000003-FF1E-4F57-8AB0-0BF14785F780}"/>
            </c:ext>
          </c:extLst>
        </c:ser>
        <c:dLbls>
          <c:showLegendKey val="0"/>
          <c:showVal val="0"/>
          <c:showCatName val="0"/>
          <c:showSerName val="0"/>
          <c:showPercent val="0"/>
          <c:showBubbleSize val="0"/>
        </c:dLbls>
        <c:marker val="1"/>
        <c:smooth val="0"/>
        <c:axId val="2047250752"/>
        <c:axId val="229250384"/>
      </c:lineChart>
      <c:catAx>
        <c:axId val="204725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29250384"/>
        <c:crosses val="autoZero"/>
        <c:auto val="1"/>
        <c:lblAlgn val="ctr"/>
        <c:lblOffset val="100"/>
        <c:noMultiLvlLbl val="0"/>
      </c:catAx>
      <c:valAx>
        <c:axId val="229250384"/>
        <c:scaling>
          <c:orientation val="minMax"/>
          <c:max val="3000"/>
          <c:min val="1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472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aseline="0"/>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401988278862399E-2"/>
          <c:y val="0.12259585408966736"/>
          <c:w val="0.93685766722768682"/>
          <c:h val="0.77758535032781761"/>
        </c:manualLayout>
      </c:layout>
      <c:lineChart>
        <c:grouping val="standard"/>
        <c:varyColors val="0"/>
        <c:ser>
          <c:idx val="0"/>
          <c:order val="0"/>
          <c:tx>
            <c:strRef>
              <c:f>'Incl ACS'!$B$1</c:f>
              <c:strCache>
                <c:ptCount val="1"/>
                <c:pt idx="0">
                  <c:v>Births 5 Years Before Membership</c:v>
                </c:pt>
              </c:strCache>
            </c:strRef>
          </c:tx>
          <c:spPr>
            <a:ln w="28575" cap="rnd">
              <a:solidFill>
                <a:srgbClr val="0070C0"/>
              </a:solidFill>
              <a:round/>
            </a:ln>
            <a:effectLst/>
          </c:spPr>
          <c:marker>
            <c:symbol val="circle"/>
            <c:size val="5"/>
            <c:spPr>
              <a:solidFill>
                <a:srgbClr val="0070C0"/>
              </a:solidFill>
              <a:ln w="9525">
                <a:solidFill>
                  <a:srgbClr val="0070C0"/>
                </a:solidFill>
              </a:ln>
              <a:effectLst/>
            </c:spPr>
          </c:marker>
          <c:dLbls>
            <c:dLbl>
              <c:idx val="3"/>
              <c:layout>
                <c:manualLayout>
                  <c:x val="-2.7148995074245855E-2"/>
                  <c:y val="3.8295998714446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BC-4E55-9803-9543A224AAB4}"/>
                </c:ext>
              </c:extLst>
            </c:dLbl>
            <c:dLbl>
              <c:idx val="4"/>
              <c:layout>
                <c:manualLayout>
                  <c:x val="-2.9432100097076905E-2"/>
                  <c:y val="5.25817130001606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BC-4E55-9803-9543A224AAB4}"/>
                </c:ext>
              </c:extLst>
            </c:dLbl>
            <c:dLbl>
              <c:idx val="5"/>
              <c:layout>
                <c:manualLayout>
                  <c:x val="-2.6007442562830375E-2"/>
                  <c:y val="2.80919170817933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96-4BB2-8D93-7C46F07BF46E}"/>
                </c:ext>
              </c:extLst>
            </c:dLbl>
            <c:dLbl>
              <c:idx val="6"/>
              <c:layout>
                <c:manualLayout>
                  <c:x val="-2.1441232517168229E-2"/>
                  <c:y val="3.8295998714446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BC-4E55-9803-9543A224AAB4}"/>
                </c:ext>
              </c:extLst>
            </c:dLbl>
            <c:dLbl>
              <c:idx val="7"/>
              <c:layout>
                <c:manualLayout>
                  <c:x val="-2.4865890051414805E-2"/>
                  <c:y val="5.66633456532218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4BC-4E55-9803-9543A224AAB4}"/>
                </c:ext>
              </c:extLst>
            </c:dLbl>
            <c:dLbl>
              <c:idx val="8"/>
              <c:layout>
                <c:manualLayout>
                  <c:x val="-2.829054758566138E-2"/>
                  <c:y val="5.05408966736300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4BC-4E55-9803-9543A224AAB4}"/>
                </c:ext>
              </c:extLst>
            </c:dLbl>
            <c:dLbl>
              <c:idx val="9"/>
              <c:layout>
                <c:manualLayout>
                  <c:x val="-2.1441232517168146E-2"/>
                  <c:y val="3.4214366061385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4BC-4E55-9803-9543A224AAB4}"/>
                </c:ext>
              </c:extLst>
            </c:dLbl>
            <c:dLbl>
              <c:idx val="10"/>
              <c:layout>
                <c:manualLayout>
                  <c:x val="-2.600744256283033E-2"/>
                  <c:y val="4.23776313675075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4BC-4E55-9803-9543A224AAB4}"/>
                </c:ext>
              </c:extLst>
            </c:dLbl>
            <c:dLbl>
              <c:idx val="11"/>
              <c:layout>
                <c:manualLayout>
                  <c:x val="-2.7148995074246025E-2"/>
                  <c:y val="5.05408966736300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4BC-4E55-9803-9543A224AAB4}"/>
                </c:ext>
              </c:extLst>
            </c:dLbl>
            <c:dLbl>
              <c:idx val="12"/>
              <c:layout>
                <c:manualLayout>
                  <c:x val="-2.829054758566155E-2"/>
                  <c:y val="3.4214366061385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4BC-4E55-9803-9543A224AAB4}"/>
                </c:ext>
              </c:extLst>
            </c:dLbl>
            <c:dLbl>
              <c:idx val="13"/>
              <c:layout>
                <c:manualLayout>
                  <c:x val="-2.7148995074245855E-2"/>
                  <c:y val="4.85000803470994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4BC-4E55-9803-9543A224AAB4}"/>
                </c:ext>
              </c:extLst>
            </c:dLbl>
            <c:dLbl>
              <c:idx val="14"/>
              <c:layout>
                <c:manualLayout>
                  <c:x val="-3.2089400639988497E-2"/>
                  <c:y val="3.4214366061385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4BC-4E55-9803-9543A224AA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70C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'Incl ACS'!$A$3:$A$18</c:f>
              <c:strCache>
                <c:ptCount val="16"/>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c:v>
                </c:pt>
                <c:pt idx="14">
                  <c:v>27-28</c:v>
                </c:pt>
                <c:pt idx="15">
                  <c:v>28-29</c:v>
                </c:pt>
              </c:strCache>
            </c:strRef>
          </c:cat>
          <c:val>
            <c:numRef>
              <c:f>'Incl ACS'!$B$3:$B$18</c:f>
              <c:numCache>
                <c:formatCode>General</c:formatCode>
                <c:ptCount val="16"/>
                <c:pt idx="0">
                  <c:v>2738</c:v>
                </c:pt>
                <c:pt idx="1">
                  <c:v>2675</c:v>
                </c:pt>
                <c:pt idx="2">
                  <c:v>2568</c:v>
                </c:pt>
                <c:pt idx="3">
                  <c:v>2545</c:v>
                </c:pt>
                <c:pt idx="4">
                  <c:v>2607</c:v>
                </c:pt>
                <c:pt idx="5">
                  <c:v>2665</c:v>
                </c:pt>
                <c:pt idx="6">
                  <c:v>2576</c:v>
                </c:pt>
                <c:pt idx="7">
                  <c:v>2625</c:v>
                </c:pt>
                <c:pt idx="8">
                  <c:v>2595</c:v>
                </c:pt>
                <c:pt idx="9">
                  <c:v>2392</c:v>
                </c:pt>
                <c:pt idx="10">
                  <c:v>2482</c:v>
                </c:pt>
                <c:pt idx="11">
                  <c:v>2464</c:v>
                </c:pt>
                <c:pt idx="12">
                  <c:v>2327</c:v>
                </c:pt>
                <c:pt idx="13">
                  <c:v>2447</c:v>
                </c:pt>
                <c:pt idx="14">
                  <c:v>2399</c:v>
                </c:pt>
                <c:pt idx="15">
                  <c:v>2388</c:v>
                </c:pt>
              </c:numCache>
            </c:numRef>
          </c:val>
          <c:smooth val="0"/>
          <c:extLst>
            <c:ext xmlns:c16="http://schemas.microsoft.com/office/drawing/2014/chart" uri="{C3380CC4-5D6E-409C-BE32-E72D297353CC}">
              <c16:uniqueId val="{00000000-8D2A-4227-A4D2-6B05FE878C21}"/>
            </c:ext>
          </c:extLst>
        </c:ser>
        <c:ser>
          <c:idx val="1"/>
          <c:order val="1"/>
          <c:tx>
            <c:strRef>
              <c:f>'Incl ACS'!$C$1</c:f>
              <c:strCache>
                <c:ptCount val="1"/>
                <c:pt idx="0">
                  <c:v>BCS Number of K</c:v>
                </c:pt>
              </c:strCache>
            </c:strRef>
          </c:tx>
          <c:spPr>
            <a:ln w="28575" cap="rnd">
              <a:solidFill>
                <a:srgbClr val="AC7106"/>
              </a:solidFill>
              <a:round/>
            </a:ln>
            <a:effectLst/>
          </c:spPr>
          <c:marker>
            <c:symbol val="circle"/>
            <c:size val="5"/>
            <c:spPr>
              <a:solidFill>
                <a:srgbClr val="AC7106"/>
              </a:solidFill>
              <a:ln w="9525">
                <a:solidFill>
                  <a:srgbClr val="AC7106"/>
                </a:solidFill>
              </a:ln>
              <a:effectLst/>
            </c:spPr>
          </c:marker>
          <c:dLbls>
            <c:dLbl>
              <c:idx val="0"/>
              <c:layout>
                <c:manualLayout>
                  <c:x val="-3.0573652608492433E-2"/>
                  <c:y val="-2.60509400610637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096-4BB2-8D93-7C46F07BF46E}"/>
                </c:ext>
              </c:extLst>
            </c:dLbl>
            <c:dLbl>
              <c:idx val="2"/>
              <c:layout>
                <c:manualLayout>
                  <c:x val="-2.4865890051414825E-2"/>
                  <c:y val="-3.21733890406557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096-4BB2-8D93-7C46F07BF46E}"/>
                </c:ext>
              </c:extLst>
            </c:dLbl>
            <c:dLbl>
              <c:idx val="3"/>
              <c:layout>
                <c:manualLayout>
                  <c:x val="-2.4865890051414805E-2"/>
                  <c:y val="-3.42142053671862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096-4BB2-8D93-7C46F07BF46E}"/>
                </c:ext>
              </c:extLst>
            </c:dLbl>
            <c:dLbl>
              <c:idx val="6"/>
              <c:layout>
                <c:manualLayout>
                  <c:x val="-2.7148995074245855E-2"/>
                  <c:y val="-3.42142053671862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096-4BB2-8D93-7C46F07BF46E}"/>
                </c:ext>
              </c:extLst>
            </c:dLbl>
            <c:dLbl>
              <c:idx val="7"/>
              <c:layout>
                <c:manualLayout>
                  <c:x val="-2.5679268687304496E-2"/>
                  <c:y val="-7.25407359794311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177-475E-9F86-2C570AFD48D0}"/>
                </c:ext>
              </c:extLst>
            </c:dLbl>
            <c:dLbl>
              <c:idx val="8"/>
              <c:layout>
                <c:manualLayout>
                  <c:x val="-2.4865890051414891E-2"/>
                  <c:y val="-4.23774706733086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4BC-4E55-9803-9543A224AAB4}"/>
                </c:ext>
              </c:extLst>
            </c:dLbl>
            <c:dLbl>
              <c:idx val="9"/>
              <c:layout>
                <c:manualLayout>
                  <c:x val="-2.1441232517168146E-2"/>
                  <c:y val="-6.48264502651454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4BC-4E55-9803-9543A224AAB4}"/>
                </c:ext>
              </c:extLst>
            </c:dLbl>
            <c:dLbl>
              <c:idx val="10"/>
              <c:layout>
                <c:manualLayout>
                  <c:x val="-2.4865890051414891E-2"/>
                  <c:y val="-6.48264502651454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4BC-4E55-9803-9543A224AAB4}"/>
                </c:ext>
              </c:extLst>
            </c:dLbl>
            <c:dLbl>
              <c:idx val="11"/>
              <c:layout>
                <c:manualLayout>
                  <c:x val="-2.829054758566138E-2"/>
                  <c:y val="-4.64591033263699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4BC-4E55-9803-9543A224AA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AC7106"/>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'Incl ACS'!$A$3:$A$18</c:f>
              <c:strCache>
                <c:ptCount val="16"/>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c:v>
                </c:pt>
                <c:pt idx="14">
                  <c:v>27-28</c:v>
                </c:pt>
                <c:pt idx="15">
                  <c:v>28-29</c:v>
                </c:pt>
              </c:strCache>
            </c:strRef>
          </c:cat>
          <c:val>
            <c:numRef>
              <c:f>'Incl ACS'!$C$3:$C$18</c:f>
              <c:numCache>
                <c:formatCode>General</c:formatCode>
                <c:ptCount val="16"/>
                <c:pt idx="0">
                  <c:v>1951</c:v>
                </c:pt>
                <c:pt idx="1">
                  <c:v>1787</c:v>
                </c:pt>
                <c:pt idx="2">
                  <c:v>1758</c:v>
                </c:pt>
                <c:pt idx="3">
                  <c:v>1761</c:v>
                </c:pt>
                <c:pt idx="4">
                  <c:v>1769</c:v>
                </c:pt>
                <c:pt idx="5">
                  <c:v>1775</c:v>
                </c:pt>
                <c:pt idx="6">
                  <c:v>1881</c:v>
                </c:pt>
                <c:pt idx="7">
                  <c:v>1536</c:v>
                </c:pt>
                <c:pt idx="8">
                  <c:v>1726</c:v>
                </c:pt>
                <c:pt idx="9">
                  <c:v>1565</c:v>
                </c:pt>
                <c:pt idx="10">
                  <c:v>1565</c:v>
                </c:pt>
                <c:pt idx="11">
                  <c:v>1629</c:v>
                </c:pt>
                <c:pt idx="12">
                  <c:v>1471</c:v>
                </c:pt>
              </c:numCache>
            </c:numRef>
          </c:val>
          <c:smooth val="0"/>
          <c:extLst>
            <c:ext xmlns:c16="http://schemas.microsoft.com/office/drawing/2014/chart" uri="{C3380CC4-5D6E-409C-BE32-E72D297353CC}">
              <c16:uniqueId val="{00000000-24BC-4E55-9803-9543A224AAB4}"/>
            </c:ext>
          </c:extLst>
        </c:ser>
        <c:ser>
          <c:idx val="2"/>
          <c:order val="2"/>
          <c:tx>
            <c:strRef>
              <c:f>'Incl ACS'!$D$1</c:f>
              <c:strCache>
                <c:ptCount val="1"/>
                <c:pt idx="0">
                  <c:v>ACS Number of K</c:v>
                </c:pt>
              </c:strCache>
            </c:strRef>
          </c:tx>
          <c:spPr>
            <a:ln w="28575" cap="rnd">
              <a:solidFill>
                <a:schemeClr val="accent3">
                  <a:lumMod val="75000"/>
                </a:schemeClr>
              </a:solidFill>
              <a:round/>
            </a:ln>
            <a:effectLst/>
          </c:spPr>
          <c:marker>
            <c:symbol val="circle"/>
            <c:size val="5"/>
            <c:spPr>
              <a:solidFill>
                <a:schemeClr val="accent3">
                  <a:lumMod val="75000"/>
                </a:schemeClr>
              </a:solidFill>
              <a:ln w="9525">
                <a:solidFill>
                  <a:schemeClr val="accent3">
                    <a:lumMod val="75000"/>
                  </a:schemeClr>
                </a:solidFill>
              </a:ln>
              <a:effectLst/>
            </c:spPr>
          </c:marker>
          <c:dLbls>
            <c:dLbl>
              <c:idx val="4"/>
              <c:layout>
                <c:manualLayout>
                  <c:x val="-1.7882465034336461E-2"/>
                  <c:y val="-3.0132572714125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096-4BB2-8D93-7C46F07BF46E}"/>
                </c:ext>
              </c:extLst>
            </c:dLbl>
            <c:dLbl>
              <c:idx val="7"/>
              <c:layout>
                <c:manualLayout>
                  <c:x val="-2.0165570057167511E-2"/>
                  <c:y val="-8.93162461835127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77-475E-9F86-2C570AFD48D0}"/>
                </c:ext>
              </c:extLst>
            </c:dLbl>
            <c:dLbl>
              <c:idx val="8"/>
              <c:layout>
                <c:manualLayout>
                  <c:x val="-2.0165570057167594E-2"/>
                  <c:y val="-9.13570625100433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77-475E-9F86-2C570AFD48D0}"/>
                </c:ext>
              </c:extLst>
            </c:dLbl>
            <c:dLbl>
              <c:idx val="9"/>
              <c:layout>
                <c:manualLayout>
                  <c:x val="-2.3590227591414086E-2"/>
                  <c:y val="-4.44182869998393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77-475E-9F86-2C570AFD48D0}"/>
                </c:ext>
              </c:extLst>
            </c:dLbl>
            <c:dLbl>
              <c:idx val="10"/>
              <c:layout>
                <c:manualLayout>
                  <c:x val="-2.2448675079998644E-2"/>
                  <c:y val="-8.72754298569821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77-475E-9F86-2C570AFD48D0}"/>
                </c:ext>
              </c:extLst>
            </c:dLbl>
            <c:dLbl>
              <c:idx val="11"/>
              <c:layout>
                <c:manualLayout>
                  <c:x val="-2.1307122568583036E-2"/>
                  <c:y val="-8.11529808773903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4BC-4E55-9803-9543A224AAB4}"/>
                </c:ext>
              </c:extLst>
            </c:dLbl>
            <c:dLbl>
              <c:idx val="12"/>
              <c:layout>
                <c:manualLayout>
                  <c:x val="-1.1033149965843479E-2"/>
                  <c:y val="-3.42142053671862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096-4BB2-8D93-7C46F07BF46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'Incl ACS'!$A$3:$A$18</c:f>
              <c:strCache>
                <c:ptCount val="16"/>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c:v>
                </c:pt>
                <c:pt idx="14">
                  <c:v>27-28</c:v>
                </c:pt>
                <c:pt idx="15">
                  <c:v>28-29</c:v>
                </c:pt>
              </c:strCache>
            </c:strRef>
          </c:cat>
          <c:val>
            <c:numRef>
              <c:f>'Incl ACS'!$D$3:$D$18</c:f>
              <c:numCache>
                <c:formatCode>General</c:formatCode>
                <c:ptCount val="16"/>
                <c:pt idx="0">
                  <c:v>425</c:v>
                </c:pt>
                <c:pt idx="1">
                  <c:v>439</c:v>
                </c:pt>
                <c:pt idx="2">
                  <c:v>386</c:v>
                </c:pt>
                <c:pt idx="3">
                  <c:v>382</c:v>
                </c:pt>
                <c:pt idx="4">
                  <c:v>347</c:v>
                </c:pt>
                <c:pt idx="5">
                  <c:v>329</c:v>
                </c:pt>
                <c:pt idx="6">
                  <c:v>332</c:v>
                </c:pt>
                <c:pt idx="7">
                  <c:v>301</c:v>
                </c:pt>
                <c:pt idx="8">
                  <c:v>322</c:v>
                </c:pt>
                <c:pt idx="9">
                  <c:v>267</c:v>
                </c:pt>
                <c:pt idx="10">
                  <c:v>266</c:v>
                </c:pt>
                <c:pt idx="11">
                  <c:v>271</c:v>
                </c:pt>
                <c:pt idx="12">
                  <c:v>252</c:v>
                </c:pt>
              </c:numCache>
            </c:numRef>
          </c:val>
          <c:smooth val="0"/>
          <c:extLst>
            <c:ext xmlns:c16="http://schemas.microsoft.com/office/drawing/2014/chart" uri="{C3380CC4-5D6E-409C-BE32-E72D297353CC}">
              <c16:uniqueId val="{00000001-24BC-4E55-9803-9543A224AAB4}"/>
            </c:ext>
          </c:extLst>
        </c:ser>
        <c:ser>
          <c:idx val="3"/>
          <c:order val="3"/>
          <c:tx>
            <c:strRef>
              <c:f>'Incl ACS'!$E$1</c:f>
              <c:strCache>
                <c:ptCount val="1"/>
                <c:pt idx="0">
                  <c:v>Charter Schools Number of K</c:v>
                </c:pt>
              </c:strCache>
            </c:strRef>
          </c:tx>
          <c:spPr>
            <a:ln w="28575" cap="rnd">
              <a:solidFill>
                <a:srgbClr val="CC0000"/>
              </a:solidFill>
              <a:round/>
            </a:ln>
            <a:effectLst/>
          </c:spPr>
          <c:marker>
            <c:symbol val="circle"/>
            <c:size val="5"/>
            <c:spPr>
              <a:solidFill>
                <a:srgbClr val="CC0000"/>
              </a:solidFill>
              <a:ln w="9525">
                <a:solidFill>
                  <a:srgbClr val="CC0000"/>
                </a:solidFill>
              </a:ln>
              <a:effectLst/>
            </c:spPr>
          </c:marker>
          <c:dLbls>
            <c:dLbl>
              <c:idx val="0"/>
              <c:layout>
                <c:manualLayout>
                  <c:x val="-1.8703902613677048E-2"/>
                  <c:y val="-2.1059392885766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77-475E-9F86-2C570AFD48D0}"/>
                </c:ext>
              </c:extLst>
            </c:dLbl>
            <c:dLbl>
              <c:idx val="1"/>
              <c:layout>
                <c:manualLayout>
                  <c:x val="-2.6265664160401055E-2"/>
                  <c:y val="-2.10593928857667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77-475E-9F86-2C570AFD48D0}"/>
                </c:ext>
              </c:extLst>
            </c:dLbl>
            <c:dLbl>
              <c:idx val="2"/>
              <c:layout>
                <c:manualLayout>
                  <c:x val="-2.4833512352309343E-2"/>
                  <c:y val="-1.8840867817132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77-475E-9F86-2C570AFD48D0}"/>
                </c:ext>
              </c:extLst>
            </c:dLbl>
            <c:dLbl>
              <c:idx val="3"/>
              <c:layout>
                <c:manualLayout>
                  <c:x val="-2.1969208736126029E-2"/>
                  <c:y val="-2.3277917954401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177-475E-9F86-2C570AFD48D0}"/>
                </c:ext>
              </c:extLst>
            </c:dLbl>
            <c:dLbl>
              <c:idx val="4"/>
              <c:layout>
                <c:manualLayout>
                  <c:x val="-2.1969208736126029E-2"/>
                  <c:y val="-1.8840867817132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177-475E-9F86-2C570AFD48D0}"/>
                </c:ext>
              </c:extLst>
            </c:dLbl>
            <c:dLbl>
              <c:idx val="5"/>
              <c:layout>
                <c:manualLayout>
                  <c:x val="-2.1969208736126029E-2"/>
                  <c:y val="-1.66223427484975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177-475E-9F86-2C570AFD48D0}"/>
                </c:ext>
              </c:extLst>
            </c:dLbl>
            <c:dLbl>
              <c:idx val="6"/>
              <c:layout>
                <c:manualLayout>
                  <c:x val="-2.0710638909862293E-2"/>
                  <c:y val="-1.53978788365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177-475E-9F86-2C570AFD48D0}"/>
                </c:ext>
              </c:extLst>
            </c:dLbl>
            <c:dLbl>
              <c:idx val="7"/>
              <c:layout>
                <c:manualLayout>
                  <c:x val="-2.9843059001186497E-2"/>
                  <c:y val="2.54184476940382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177-475E-9F86-2C570AFD48D0}"/>
                </c:ext>
              </c:extLst>
            </c:dLbl>
            <c:dLbl>
              <c:idx val="8"/>
              <c:layout>
                <c:manualLayout>
                  <c:x val="-2.8156437637076186E-2"/>
                  <c:y val="3.10919170817931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177-475E-9F86-2C570AFD48D0}"/>
                </c:ext>
              </c:extLst>
            </c:dLbl>
            <c:dLbl>
              <c:idx val="9"/>
              <c:layout>
                <c:manualLayout>
                  <c:x val="-2.3590227591414086E-2"/>
                  <c:y val="2.90511007552627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177-475E-9F86-2C570AFD48D0}"/>
                </c:ext>
              </c:extLst>
            </c:dLbl>
            <c:dLbl>
              <c:idx val="10"/>
              <c:layout>
                <c:manualLayout>
                  <c:x val="-2.3590227591414086E-2"/>
                  <c:y val="-3.21733890406557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177-475E-9F86-2C570AFD48D0}"/>
                </c:ext>
              </c:extLst>
            </c:dLbl>
            <c:dLbl>
              <c:idx val="12"/>
              <c:layout>
                <c:manualLayout>
                  <c:x val="-6.4669399201813778E-3"/>
                  <c:y val="1.06837538164870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096-4BB2-8D93-7C46F07BF46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C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'Incl ACS'!$A$3:$A$18</c:f>
              <c:strCache>
                <c:ptCount val="16"/>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c:v>
                </c:pt>
                <c:pt idx="14">
                  <c:v>27-28</c:v>
                </c:pt>
                <c:pt idx="15">
                  <c:v>28-29</c:v>
                </c:pt>
              </c:strCache>
            </c:strRef>
          </c:cat>
          <c:val>
            <c:numRef>
              <c:f>'Incl ACS'!$E$3:$E$18</c:f>
              <c:numCache>
                <c:formatCode>General</c:formatCode>
                <c:ptCount val="16"/>
                <c:pt idx="0">
                  <c:v>91</c:v>
                </c:pt>
                <c:pt idx="1">
                  <c:v>149</c:v>
                </c:pt>
                <c:pt idx="2">
                  <c:v>216</c:v>
                </c:pt>
                <c:pt idx="3">
                  <c:v>198</c:v>
                </c:pt>
                <c:pt idx="4">
                  <c:v>201</c:v>
                </c:pt>
                <c:pt idx="5">
                  <c:v>210</c:v>
                </c:pt>
                <c:pt idx="6">
                  <c:v>206</c:v>
                </c:pt>
                <c:pt idx="7">
                  <c:v>204</c:v>
                </c:pt>
                <c:pt idx="8">
                  <c:v>250</c:v>
                </c:pt>
                <c:pt idx="9">
                  <c:v>233</c:v>
                </c:pt>
                <c:pt idx="10">
                  <c:v>260</c:v>
                </c:pt>
                <c:pt idx="11">
                  <c:v>253</c:v>
                </c:pt>
                <c:pt idx="12">
                  <c:v>243</c:v>
                </c:pt>
              </c:numCache>
            </c:numRef>
          </c:val>
          <c:smooth val="0"/>
          <c:extLst>
            <c:ext xmlns:c16="http://schemas.microsoft.com/office/drawing/2014/chart" uri="{C3380CC4-5D6E-409C-BE32-E72D297353CC}">
              <c16:uniqueId val="{00000002-24BC-4E55-9803-9543A224AAB4}"/>
            </c:ext>
          </c:extLst>
        </c:ser>
        <c:ser>
          <c:idx val="4"/>
          <c:order val="4"/>
          <c:tx>
            <c:strRef>
              <c:f>'Incl ACS'!$F$1</c:f>
              <c:strCache>
                <c:ptCount val="1"/>
                <c:pt idx="0">
                  <c:v>Statewide Charter Schools Number of K</c:v>
                </c:pt>
              </c:strCache>
            </c:strRef>
          </c:tx>
          <c:spPr>
            <a:ln w="28575" cap="rnd">
              <a:solidFill>
                <a:srgbClr val="7030A0"/>
              </a:solidFill>
              <a:round/>
            </a:ln>
            <a:effectLst/>
          </c:spPr>
          <c:marker>
            <c:symbol val="circle"/>
            <c:size val="5"/>
            <c:spPr>
              <a:solidFill>
                <a:srgbClr val="7030A0"/>
              </a:solidFill>
              <a:ln w="9525">
                <a:solidFill>
                  <a:srgbClr val="7030A0"/>
                </a:solidFill>
              </a:ln>
              <a:effectLst/>
            </c:spPr>
          </c:marker>
          <c:dLbls>
            <c:dLbl>
              <c:idx val="2"/>
              <c:layout>
                <c:manualLayout>
                  <c:x val="-2.380236305048335E-2"/>
                  <c:y val="1.84693085398890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177-475E-9F86-2C570AFD48D0}"/>
                </c:ext>
              </c:extLst>
            </c:dLbl>
            <c:dLbl>
              <c:idx val="3"/>
              <c:layout>
                <c:manualLayout>
                  <c:x val="-2.6265664160401055E-2"/>
                  <c:y val="2.1059392885766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177-475E-9F86-2C570AFD48D0}"/>
                </c:ext>
              </c:extLst>
            </c:dLbl>
            <c:dLbl>
              <c:idx val="4"/>
              <c:layout>
                <c:manualLayout>
                  <c:x val="-2.1969208736126029E-2"/>
                  <c:y val="1.8840867817132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177-475E-9F86-2C570AFD48D0}"/>
                </c:ext>
              </c:extLst>
            </c:dLbl>
            <c:dLbl>
              <c:idx val="5"/>
              <c:layout>
                <c:manualLayout>
                  <c:x val="-2.6265664160401107E-2"/>
                  <c:y val="1.66223427484975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177-475E-9F86-2C570AFD48D0}"/>
                </c:ext>
              </c:extLst>
            </c:dLbl>
            <c:dLbl>
              <c:idx val="6"/>
              <c:layout>
                <c:manualLayout>
                  <c:x val="-2.1852191421277818E-2"/>
                  <c:y val="2.35613048368953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177-475E-9F86-2C570AFD48D0}"/>
                </c:ext>
              </c:extLst>
            </c:dLbl>
            <c:dLbl>
              <c:idx val="7"/>
              <c:layout>
                <c:manualLayout>
                  <c:x val="-2.0165570057167511E-2"/>
                  <c:y val="-4.94591033263699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177-475E-9F86-2C570AFD48D0}"/>
                </c:ext>
              </c:extLst>
            </c:dLbl>
            <c:dLbl>
              <c:idx val="8"/>
              <c:layout>
                <c:manualLayout>
                  <c:x val="3.577050300219322E-2"/>
                  <c:y val="-6.98672665916761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177-475E-9F86-2C570AFD48D0}"/>
                </c:ext>
              </c:extLst>
            </c:dLbl>
            <c:dLbl>
              <c:idx val="9"/>
              <c:layout>
                <c:manualLayout>
                  <c:x val="-8.2950958185021392E-2"/>
                  <c:y val="-5.55815523059617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177-475E-9F86-2C570AFD48D0}"/>
                </c:ext>
              </c:extLst>
            </c:dLbl>
            <c:dLbl>
              <c:idx val="10"/>
              <c:layout>
                <c:manualLayout>
                  <c:x val="-2.9297990148491881E-2"/>
                  <c:y val="3.013273340832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177-475E-9F86-2C570AFD48D0}"/>
                </c:ext>
              </c:extLst>
            </c:dLbl>
            <c:dLbl>
              <c:idx val="12"/>
              <c:layout>
                <c:manualLayout>
                  <c:x val="-2.0165570057167678E-2"/>
                  <c:y val="-3.31325727141250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096-4BB2-8D93-7C46F07BF46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7030A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'Incl ACS'!$A$3:$A$18</c:f>
              <c:strCache>
                <c:ptCount val="16"/>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c:v>
                </c:pt>
                <c:pt idx="14">
                  <c:v>27-28</c:v>
                </c:pt>
                <c:pt idx="15">
                  <c:v>28-29</c:v>
                </c:pt>
              </c:strCache>
            </c:strRef>
          </c:cat>
          <c:val>
            <c:numRef>
              <c:f>'Incl ACS'!$F$3:$F$18</c:f>
              <c:numCache>
                <c:formatCode>General</c:formatCode>
                <c:ptCount val="16"/>
                <c:pt idx="2">
                  <c:v>171</c:v>
                </c:pt>
                <c:pt idx="3">
                  <c:v>181</c:v>
                </c:pt>
                <c:pt idx="4">
                  <c:v>191</c:v>
                </c:pt>
                <c:pt idx="5">
                  <c:v>203</c:v>
                </c:pt>
                <c:pt idx="6">
                  <c:v>201</c:v>
                </c:pt>
                <c:pt idx="7">
                  <c:v>244</c:v>
                </c:pt>
                <c:pt idx="8">
                  <c:v>349</c:v>
                </c:pt>
                <c:pt idx="9">
                  <c:v>283</c:v>
                </c:pt>
                <c:pt idx="10">
                  <c:v>252</c:v>
                </c:pt>
                <c:pt idx="11">
                  <c:v>301</c:v>
                </c:pt>
                <c:pt idx="12">
                  <c:v>596</c:v>
                </c:pt>
              </c:numCache>
            </c:numRef>
          </c:val>
          <c:smooth val="0"/>
          <c:extLst>
            <c:ext xmlns:c16="http://schemas.microsoft.com/office/drawing/2014/chart" uri="{C3380CC4-5D6E-409C-BE32-E72D297353CC}">
              <c16:uniqueId val="{00000003-24BC-4E55-9803-9543A224AAB4}"/>
            </c:ext>
          </c:extLst>
        </c:ser>
        <c:dLbls>
          <c:showLegendKey val="0"/>
          <c:showVal val="0"/>
          <c:showCatName val="0"/>
          <c:showSerName val="0"/>
          <c:showPercent val="0"/>
          <c:showBubbleSize val="0"/>
        </c:dLbls>
        <c:marker val="1"/>
        <c:smooth val="0"/>
        <c:axId val="2044194176"/>
        <c:axId val="1999953808"/>
      </c:lineChart>
      <c:catAx>
        <c:axId val="204419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99953808"/>
        <c:crosses val="autoZero"/>
        <c:auto val="1"/>
        <c:lblAlgn val="ctr"/>
        <c:lblOffset val="100"/>
        <c:noMultiLvlLbl val="0"/>
      </c:catAx>
      <c:valAx>
        <c:axId val="1999953808"/>
        <c:scaling>
          <c:orientation val="minMax"/>
          <c:max val="2900"/>
          <c:min val="9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44194176"/>
        <c:crosses val="autoZero"/>
        <c:crossBetween val="between"/>
        <c:majorUnit val="400"/>
      </c:valAx>
      <c:spPr>
        <a:noFill/>
        <a:ln>
          <a:noFill/>
        </a:ln>
        <a:effectLst/>
      </c:spPr>
    </c:plotArea>
    <c:legend>
      <c:legendPos val="b"/>
      <c:layout>
        <c:manualLayout>
          <c:xMode val="edge"/>
          <c:yMode val="edge"/>
          <c:x val="4.3150684931506846E-2"/>
          <c:y val="0.94960870962558264"/>
          <c:w val="0.9"/>
          <c:h val="3.814639241523381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Erwin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Sheet1!$B$2:$I$2</c:f>
              <c:numCache>
                <c:formatCode>General</c:formatCode>
                <c:ptCount val="8"/>
                <c:pt idx="0">
                  <c:v>366</c:v>
                </c:pt>
                <c:pt idx="1">
                  <c:v>368</c:v>
                </c:pt>
                <c:pt idx="2">
                  <c:v>376</c:v>
                </c:pt>
                <c:pt idx="3">
                  <c:v>371</c:v>
                </c:pt>
                <c:pt idx="4">
                  <c:v>280</c:v>
                </c:pt>
                <c:pt idx="5">
                  <c:v>335</c:v>
                </c:pt>
                <c:pt idx="6">
                  <c:v>257</c:v>
                </c:pt>
                <c:pt idx="7">
                  <c:v>271</c:v>
                </c:pt>
              </c:numCache>
            </c:numRef>
          </c:val>
          <c:smooth val="0"/>
          <c:extLst>
            <c:ext xmlns:c16="http://schemas.microsoft.com/office/drawing/2014/chart" uri="{C3380CC4-5D6E-409C-BE32-E72D297353CC}">
              <c16:uniqueId val="{00000000-A374-4BBE-996A-6B64D9F7486A}"/>
            </c:ext>
          </c:extLst>
        </c:ser>
        <c:ser>
          <c:idx val="1"/>
          <c:order val="1"/>
          <c:tx>
            <c:strRef>
              <c:f>Sheet1!$A$3</c:f>
              <c:strCache>
                <c:ptCount val="1"/>
                <c:pt idx="0">
                  <c:v>North Buncombe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Sheet1!$B$3:$I$3</c:f>
              <c:numCache>
                <c:formatCode>General</c:formatCode>
                <c:ptCount val="8"/>
                <c:pt idx="0">
                  <c:v>381</c:v>
                </c:pt>
                <c:pt idx="1">
                  <c:v>489</c:v>
                </c:pt>
                <c:pt idx="2">
                  <c:v>426</c:v>
                </c:pt>
                <c:pt idx="3">
                  <c:v>457</c:v>
                </c:pt>
                <c:pt idx="4">
                  <c:v>243</c:v>
                </c:pt>
                <c:pt idx="5">
                  <c:v>272</c:v>
                </c:pt>
                <c:pt idx="6">
                  <c:v>432</c:v>
                </c:pt>
                <c:pt idx="7">
                  <c:v>292</c:v>
                </c:pt>
              </c:numCache>
            </c:numRef>
          </c:val>
          <c:smooth val="0"/>
          <c:extLst>
            <c:ext xmlns:c16="http://schemas.microsoft.com/office/drawing/2014/chart" uri="{C3380CC4-5D6E-409C-BE32-E72D297353CC}">
              <c16:uniqueId val="{00000001-A374-4BBE-996A-6B64D9F7486A}"/>
            </c:ext>
          </c:extLst>
        </c:ser>
        <c:ser>
          <c:idx val="2"/>
          <c:order val="2"/>
          <c:tx>
            <c:strRef>
              <c:f>Sheet1!$A$4</c:f>
              <c:strCache>
                <c:ptCount val="1"/>
                <c:pt idx="0">
                  <c:v>Owen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Sheet1!$B$4:$I$4</c:f>
              <c:numCache>
                <c:formatCode>General</c:formatCode>
                <c:ptCount val="8"/>
                <c:pt idx="0">
                  <c:v>155</c:v>
                </c:pt>
                <c:pt idx="1">
                  <c:v>214</c:v>
                </c:pt>
                <c:pt idx="2">
                  <c:v>187</c:v>
                </c:pt>
                <c:pt idx="3">
                  <c:v>213</c:v>
                </c:pt>
                <c:pt idx="4">
                  <c:v>118</c:v>
                </c:pt>
                <c:pt idx="5">
                  <c:v>133</c:v>
                </c:pt>
                <c:pt idx="6">
                  <c:v>141</c:v>
                </c:pt>
                <c:pt idx="7">
                  <c:v>198</c:v>
                </c:pt>
              </c:numCache>
            </c:numRef>
          </c:val>
          <c:smooth val="0"/>
          <c:extLst>
            <c:ext xmlns:c16="http://schemas.microsoft.com/office/drawing/2014/chart" uri="{C3380CC4-5D6E-409C-BE32-E72D297353CC}">
              <c16:uniqueId val="{00000002-A374-4BBE-996A-6B64D9F7486A}"/>
            </c:ext>
          </c:extLst>
        </c:ser>
        <c:ser>
          <c:idx val="3"/>
          <c:order val="3"/>
          <c:tx>
            <c:strRef>
              <c:f>Sheet1!$A$5</c:f>
              <c:strCache>
                <c:ptCount val="1"/>
                <c:pt idx="0">
                  <c:v>Enka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Sheet1!$B$5:$I$5</c:f>
              <c:numCache>
                <c:formatCode>General</c:formatCode>
                <c:ptCount val="8"/>
                <c:pt idx="0">
                  <c:v>299</c:v>
                </c:pt>
                <c:pt idx="1">
                  <c:v>345</c:v>
                </c:pt>
                <c:pt idx="2">
                  <c:v>403</c:v>
                </c:pt>
                <c:pt idx="3">
                  <c:v>457</c:v>
                </c:pt>
                <c:pt idx="4">
                  <c:v>403</c:v>
                </c:pt>
                <c:pt idx="5">
                  <c:v>357</c:v>
                </c:pt>
                <c:pt idx="6">
                  <c:v>278</c:v>
                </c:pt>
                <c:pt idx="7">
                  <c:v>358</c:v>
                </c:pt>
              </c:numCache>
            </c:numRef>
          </c:val>
          <c:smooth val="0"/>
          <c:extLst>
            <c:ext xmlns:c16="http://schemas.microsoft.com/office/drawing/2014/chart" uri="{C3380CC4-5D6E-409C-BE32-E72D297353CC}">
              <c16:uniqueId val="{00000003-A374-4BBE-996A-6B64D9F7486A}"/>
            </c:ext>
          </c:extLst>
        </c:ser>
        <c:ser>
          <c:idx val="4"/>
          <c:order val="4"/>
          <c:tx>
            <c:strRef>
              <c:f>Sheet1!$A$6</c:f>
              <c:strCache>
                <c:ptCount val="1"/>
                <c:pt idx="0">
                  <c:v>Roberson</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Sheet1!$B$6:$I$6</c:f>
              <c:numCache>
                <c:formatCode>General</c:formatCode>
                <c:ptCount val="8"/>
                <c:pt idx="0">
                  <c:v>386</c:v>
                </c:pt>
                <c:pt idx="1">
                  <c:v>374</c:v>
                </c:pt>
                <c:pt idx="2">
                  <c:v>405</c:v>
                </c:pt>
                <c:pt idx="3">
                  <c:v>491</c:v>
                </c:pt>
                <c:pt idx="4">
                  <c:v>296</c:v>
                </c:pt>
                <c:pt idx="5">
                  <c:v>339</c:v>
                </c:pt>
                <c:pt idx="6">
                  <c:v>263</c:v>
                </c:pt>
                <c:pt idx="7">
                  <c:v>290</c:v>
                </c:pt>
              </c:numCache>
            </c:numRef>
          </c:val>
          <c:smooth val="0"/>
          <c:extLst>
            <c:ext xmlns:c16="http://schemas.microsoft.com/office/drawing/2014/chart" uri="{C3380CC4-5D6E-409C-BE32-E72D297353CC}">
              <c16:uniqueId val="{00000004-A374-4BBE-996A-6B64D9F7486A}"/>
            </c:ext>
          </c:extLst>
        </c:ser>
        <c:ser>
          <c:idx val="5"/>
          <c:order val="5"/>
          <c:tx>
            <c:strRef>
              <c:f>Sheet1!$A$7</c:f>
              <c:strCache>
                <c:ptCount val="1"/>
                <c:pt idx="0">
                  <c:v>Reynolds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Sheet1!$B$1:$I$1</c:f>
              <c:numCache>
                <c:formatCode>General</c:formatCode>
                <c:ptCount val="8"/>
                <c:pt idx="0">
                  <c:v>2018</c:v>
                </c:pt>
                <c:pt idx="1">
                  <c:v>2019</c:v>
                </c:pt>
                <c:pt idx="2">
                  <c:v>2020</c:v>
                </c:pt>
                <c:pt idx="3">
                  <c:v>2021</c:v>
                </c:pt>
                <c:pt idx="4">
                  <c:v>2022</c:v>
                </c:pt>
                <c:pt idx="5">
                  <c:v>2023</c:v>
                </c:pt>
                <c:pt idx="6">
                  <c:v>2024</c:v>
                </c:pt>
                <c:pt idx="7">
                  <c:v>2025</c:v>
                </c:pt>
              </c:numCache>
            </c:numRef>
          </c:cat>
          <c:val>
            <c:numRef>
              <c:f>Sheet1!$B$7:$I$7</c:f>
              <c:numCache>
                <c:formatCode>General</c:formatCode>
                <c:ptCount val="8"/>
                <c:pt idx="0">
                  <c:v>412</c:v>
                </c:pt>
                <c:pt idx="1">
                  <c:v>339</c:v>
                </c:pt>
                <c:pt idx="2">
                  <c:v>300</c:v>
                </c:pt>
                <c:pt idx="3">
                  <c:v>438</c:v>
                </c:pt>
                <c:pt idx="4">
                  <c:v>222</c:v>
                </c:pt>
                <c:pt idx="5">
                  <c:v>255</c:v>
                </c:pt>
                <c:pt idx="6">
                  <c:v>192</c:v>
                </c:pt>
                <c:pt idx="7">
                  <c:v>274</c:v>
                </c:pt>
              </c:numCache>
            </c:numRef>
          </c:val>
          <c:smooth val="0"/>
          <c:extLst>
            <c:ext xmlns:c16="http://schemas.microsoft.com/office/drawing/2014/chart" uri="{C3380CC4-5D6E-409C-BE32-E72D297353CC}">
              <c16:uniqueId val="{00000005-A374-4BBE-996A-6B64D9F7486A}"/>
            </c:ext>
          </c:extLst>
        </c:ser>
        <c:dLbls>
          <c:showLegendKey val="0"/>
          <c:showVal val="0"/>
          <c:showCatName val="0"/>
          <c:showSerName val="0"/>
          <c:showPercent val="0"/>
          <c:showBubbleSize val="0"/>
        </c:dLbls>
        <c:marker val="1"/>
        <c:smooth val="0"/>
        <c:axId val="313492559"/>
        <c:axId val="1951094879"/>
      </c:lineChart>
      <c:catAx>
        <c:axId val="313492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51094879"/>
        <c:crosses val="autoZero"/>
        <c:auto val="1"/>
        <c:lblAlgn val="ctr"/>
        <c:lblOffset val="100"/>
        <c:noMultiLvlLbl val="0"/>
      </c:catAx>
      <c:valAx>
        <c:axId val="19510948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134925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5C8B5F-E7FE-4547-90D2-7B3B07AF92C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C6E7FF5-B0D6-4C63-851D-78688BA23A68}">
      <dgm:prSet/>
      <dgm:spPr/>
      <dgm:t>
        <a:bodyPr/>
        <a:lstStyle/>
        <a:p>
          <a:r>
            <a:rPr lang="en-US"/>
            <a:t>GO BIG Charlotte (Mecklenburg  County)</a:t>
          </a:r>
        </a:p>
      </dgm:t>
    </dgm:pt>
    <dgm:pt modelId="{D1DBB8C8-C8A4-4F1D-8A8E-C5B56B1D7781}" type="parTrans" cxnId="{8DBEDC34-EA97-4832-B3DD-373CE453EA72}">
      <dgm:prSet/>
      <dgm:spPr/>
      <dgm:t>
        <a:bodyPr/>
        <a:lstStyle/>
        <a:p>
          <a:endParaRPr lang="en-US"/>
        </a:p>
      </dgm:t>
    </dgm:pt>
    <dgm:pt modelId="{8202278D-C00A-4091-808F-81409D8954ED}" type="sibTrans" cxnId="{8DBEDC34-EA97-4832-B3DD-373CE453EA72}">
      <dgm:prSet/>
      <dgm:spPr/>
      <dgm:t>
        <a:bodyPr/>
        <a:lstStyle/>
        <a:p>
          <a:endParaRPr lang="en-US"/>
        </a:p>
      </dgm:t>
    </dgm:pt>
    <dgm:pt modelId="{49092828-CBCB-49EC-8514-78B695586175}">
      <dgm:prSet/>
      <dgm:spPr/>
      <dgm:t>
        <a:bodyPr/>
        <a:lstStyle/>
        <a:p>
          <a:r>
            <a:rPr lang="en-US"/>
            <a:t>Agape Achievement Academy (Cumberland County)</a:t>
          </a:r>
        </a:p>
      </dgm:t>
    </dgm:pt>
    <dgm:pt modelId="{EEDEB0FE-0A36-4EA1-A3E7-614D2C9D3D1A}" type="parTrans" cxnId="{86F19B52-BADC-461F-9C08-9460FD5A1C11}">
      <dgm:prSet/>
      <dgm:spPr/>
      <dgm:t>
        <a:bodyPr/>
        <a:lstStyle/>
        <a:p>
          <a:endParaRPr lang="en-US"/>
        </a:p>
      </dgm:t>
    </dgm:pt>
    <dgm:pt modelId="{70786044-883D-4160-A4A5-9A171E4A78D5}" type="sibTrans" cxnId="{86F19B52-BADC-461F-9C08-9460FD5A1C11}">
      <dgm:prSet/>
      <dgm:spPr/>
      <dgm:t>
        <a:bodyPr/>
        <a:lstStyle/>
        <a:p>
          <a:endParaRPr lang="en-US"/>
        </a:p>
      </dgm:t>
    </dgm:pt>
    <dgm:pt modelId="{0A66EBA4-B072-48B4-BDBC-BE23C5AABEBF}">
      <dgm:prSet/>
      <dgm:spPr/>
      <dgm:t>
        <a:bodyPr/>
        <a:lstStyle/>
        <a:p>
          <a:r>
            <a:rPr lang="en-US"/>
            <a:t>Honor Preparatory School (Mecklenburg County)</a:t>
          </a:r>
        </a:p>
      </dgm:t>
    </dgm:pt>
    <dgm:pt modelId="{F4850596-EBD0-4A92-8A0B-84BF5B097CD4}" type="parTrans" cxnId="{3B01BC94-B3AD-4625-956F-90EAFA3079E1}">
      <dgm:prSet/>
      <dgm:spPr/>
      <dgm:t>
        <a:bodyPr/>
        <a:lstStyle/>
        <a:p>
          <a:endParaRPr lang="en-US"/>
        </a:p>
      </dgm:t>
    </dgm:pt>
    <dgm:pt modelId="{028CC693-5B1F-4CA4-B35F-7D0834B1BCC2}" type="sibTrans" cxnId="{3B01BC94-B3AD-4625-956F-90EAFA3079E1}">
      <dgm:prSet/>
      <dgm:spPr/>
      <dgm:t>
        <a:bodyPr/>
        <a:lstStyle/>
        <a:p>
          <a:endParaRPr lang="en-US"/>
        </a:p>
      </dgm:t>
    </dgm:pt>
    <dgm:pt modelId="{3260D7BE-280D-42E6-8E00-2F965D3289F9}">
      <dgm:prSet/>
      <dgm:spPr/>
      <dgm:t>
        <a:bodyPr/>
        <a:lstStyle/>
        <a:p>
          <a:r>
            <a:rPr lang="en-US"/>
            <a:t>North Oak Academy (Durham County)</a:t>
          </a:r>
        </a:p>
      </dgm:t>
    </dgm:pt>
    <dgm:pt modelId="{ABEA1F80-700B-429C-B9F0-D6BFDF39DF16}" type="parTrans" cxnId="{50031FCA-EA97-4EFB-80C6-A4CD77ECF114}">
      <dgm:prSet/>
      <dgm:spPr/>
      <dgm:t>
        <a:bodyPr/>
        <a:lstStyle/>
        <a:p>
          <a:endParaRPr lang="en-US"/>
        </a:p>
      </dgm:t>
    </dgm:pt>
    <dgm:pt modelId="{036E7982-4517-4C5C-89C9-DCD2850FCF2B}" type="sibTrans" cxnId="{50031FCA-EA97-4EFB-80C6-A4CD77ECF114}">
      <dgm:prSet/>
      <dgm:spPr/>
      <dgm:t>
        <a:bodyPr/>
        <a:lstStyle/>
        <a:p>
          <a:endParaRPr lang="en-US"/>
        </a:p>
      </dgm:t>
    </dgm:pt>
    <dgm:pt modelId="{F4AD8658-849E-4326-BD43-4CC112E9530A}">
      <dgm:prSet/>
      <dgm:spPr/>
      <dgm:t>
        <a:bodyPr/>
        <a:lstStyle/>
        <a:p>
          <a:r>
            <a:rPr lang="en-US"/>
            <a:t>Carolina Achieve (Alamance County)</a:t>
          </a:r>
        </a:p>
      </dgm:t>
    </dgm:pt>
    <dgm:pt modelId="{4628E234-A0C0-4AD0-97CB-BC176BF7411E}" type="parTrans" cxnId="{13DA572D-8B39-4344-ABC7-1A285040689E}">
      <dgm:prSet/>
      <dgm:spPr/>
      <dgm:t>
        <a:bodyPr/>
        <a:lstStyle/>
        <a:p>
          <a:endParaRPr lang="en-US"/>
        </a:p>
      </dgm:t>
    </dgm:pt>
    <dgm:pt modelId="{84C91378-B32B-4F0D-AB04-8817FE917419}" type="sibTrans" cxnId="{13DA572D-8B39-4344-ABC7-1A285040689E}">
      <dgm:prSet/>
      <dgm:spPr/>
      <dgm:t>
        <a:bodyPr/>
        <a:lstStyle/>
        <a:p>
          <a:endParaRPr lang="en-US"/>
        </a:p>
      </dgm:t>
    </dgm:pt>
    <dgm:pt modelId="{AC6AE467-6918-45CF-B936-E8DF5097CBEC}">
      <dgm:prSet/>
      <dgm:spPr/>
      <dgm:t>
        <a:bodyPr/>
        <a:lstStyle/>
        <a:p>
          <a:r>
            <a:rPr lang="en-US"/>
            <a:t>Sledge Institute (Henderson County)</a:t>
          </a:r>
        </a:p>
      </dgm:t>
    </dgm:pt>
    <dgm:pt modelId="{3E50CDC5-0C74-4BEB-ABB4-0805090DFAD3}" type="parTrans" cxnId="{16ED974B-070E-43E3-A3E3-5CEB287F97C4}">
      <dgm:prSet/>
      <dgm:spPr/>
      <dgm:t>
        <a:bodyPr/>
        <a:lstStyle/>
        <a:p>
          <a:endParaRPr lang="en-US"/>
        </a:p>
      </dgm:t>
    </dgm:pt>
    <dgm:pt modelId="{7A17443A-8D63-4918-9D98-9E76E091F449}" type="sibTrans" cxnId="{16ED974B-070E-43E3-A3E3-5CEB287F97C4}">
      <dgm:prSet/>
      <dgm:spPr/>
      <dgm:t>
        <a:bodyPr/>
        <a:lstStyle/>
        <a:p>
          <a:endParaRPr lang="en-US"/>
        </a:p>
      </dgm:t>
    </dgm:pt>
    <dgm:pt modelId="{94220229-3532-498E-8D96-3D43345F85A2}">
      <dgm:prSet/>
      <dgm:spPr/>
      <dgm:t>
        <a:bodyPr/>
        <a:lstStyle/>
        <a:p>
          <a:r>
            <a:rPr lang="en-US"/>
            <a:t>Triad International Studies Academy (Guilford County)</a:t>
          </a:r>
        </a:p>
      </dgm:t>
    </dgm:pt>
    <dgm:pt modelId="{90B401A4-07C4-447E-A183-F32F5FA6F2DE}" type="parTrans" cxnId="{8B057EDA-EBF3-446E-8D8B-E9E012C0D2DA}">
      <dgm:prSet/>
      <dgm:spPr/>
      <dgm:t>
        <a:bodyPr/>
        <a:lstStyle/>
        <a:p>
          <a:endParaRPr lang="en-US"/>
        </a:p>
      </dgm:t>
    </dgm:pt>
    <dgm:pt modelId="{E1434624-6CEA-4D2E-9E17-B57E5D848E47}" type="sibTrans" cxnId="{8B057EDA-EBF3-446E-8D8B-E9E012C0D2DA}">
      <dgm:prSet/>
      <dgm:spPr/>
      <dgm:t>
        <a:bodyPr/>
        <a:lstStyle/>
        <a:p>
          <a:endParaRPr lang="en-US"/>
        </a:p>
      </dgm:t>
    </dgm:pt>
    <dgm:pt modelId="{2B8D9768-3C62-41A4-9AEF-240FC6F433D1}">
      <dgm:prSet/>
      <dgm:spPr/>
      <dgm:t>
        <a:bodyPr/>
        <a:lstStyle/>
        <a:p>
          <a:r>
            <a:rPr lang="en-US"/>
            <a:t>Liberty Charter Academy (Guilford County)</a:t>
          </a:r>
        </a:p>
      </dgm:t>
    </dgm:pt>
    <dgm:pt modelId="{94A7A5BD-990A-49F2-BEA5-EF8276EDA58F}" type="parTrans" cxnId="{956E719D-16E0-4FDE-8C9E-206B0DDD90E2}">
      <dgm:prSet/>
      <dgm:spPr/>
      <dgm:t>
        <a:bodyPr/>
        <a:lstStyle/>
        <a:p>
          <a:endParaRPr lang="en-US"/>
        </a:p>
      </dgm:t>
    </dgm:pt>
    <dgm:pt modelId="{604524FA-E4CD-4FFD-97BF-FC8051F541F3}" type="sibTrans" cxnId="{956E719D-16E0-4FDE-8C9E-206B0DDD90E2}">
      <dgm:prSet/>
      <dgm:spPr/>
      <dgm:t>
        <a:bodyPr/>
        <a:lstStyle/>
        <a:p>
          <a:endParaRPr lang="en-US"/>
        </a:p>
      </dgm:t>
    </dgm:pt>
    <dgm:pt modelId="{78EF5A8A-0767-42CB-A236-A8F6D0F90431}">
      <dgm:prSet/>
      <dgm:spPr/>
      <dgm:t>
        <a:bodyPr/>
        <a:lstStyle/>
        <a:p>
          <a:r>
            <a:rPr lang="en-US"/>
            <a:t>Nalanda Academy (Wake County)</a:t>
          </a:r>
        </a:p>
      </dgm:t>
    </dgm:pt>
    <dgm:pt modelId="{11C0C1DA-BB98-4719-892A-2D894E7C7684}" type="parTrans" cxnId="{F7ED6360-8884-447E-94BE-57816ACDF3F2}">
      <dgm:prSet/>
      <dgm:spPr/>
      <dgm:t>
        <a:bodyPr/>
        <a:lstStyle/>
        <a:p>
          <a:endParaRPr lang="en-US"/>
        </a:p>
      </dgm:t>
    </dgm:pt>
    <dgm:pt modelId="{56CF39AE-6A2A-4289-9D24-EB3523AF1D99}" type="sibTrans" cxnId="{F7ED6360-8884-447E-94BE-57816ACDF3F2}">
      <dgm:prSet/>
      <dgm:spPr/>
      <dgm:t>
        <a:bodyPr/>
        <a:lstStyle/>
        <a:p>
          <a:endParaRPr lang="en-US"/>
        </a:p>
      </dgm:t>
    </dgm:pt>
    <dgm:pt modelId="{1194C97A-EAAF-445F-A20D-647BA7AB2A86}">
      <dgm:prSet/>
      <dgm:spPr/>
      <dgm:t>
        <a:bodyPr/>
        <a:lstStyle/>
        <a:p>
          <a:r>
            <a:rPr lang="en-US"/>
            <a:t>Anderson Academy (Forsyth County)</a:t>
          </a:r>
        </a:p>
      </dgm:t>
    </dgm:pt>
    <dgm:pt modelId="{742F85F6-9D02-41FC-82E6-79690F372942}" type="parTrans" cxnId="{17F3679D-8F39-4726-BF02-EE1CAA6A92D8}">
      <dgm:prSet/>
      <dgm:spPr/>
      <dgm:t>
        <a:bodyPr/>
        <a:lstStyle/>
        <a:p>
          <a:endParaRPr lang="en-US"/>
        </a:p>
      </dgm:t>
    </dgm:pt>
    <dgm:pt modelId="{18F2F761-EAC1-4684-BCF3-C8CE7D25AFD7}" type="sibTrans" cxnId="{17F3679D-8F39-4726-BF02-EE1CAA6A92D8}">
      <dgm:prSet/>
      <dgm:spPr/>
      <dgm:t>
        <a:bodyPr/>
        <a:lstStyle/>
        <a:p>
          <a:endParaRPr lang="en-US"/>
        </a:p>
      </dgm:t>
    </dgm:pt>
    <dgm:pt modelId="{B2083C62-C4DF-4EAA-BB5C-2D66A59DAF44}" type="pres">
      <dgm:prSet presAssocID="{2A5C8B5F-E7FE-4547-90D2-7B3B07AF92CC}" presName="linear" presStyleCnt="0">
        <dgm:presLayoutVars>
          <dgm:animLvl val="lvl"/>
          <dgm:resizeHandles val="exact"/>
        </dgm:presLayoutVars>
      </dgm:prSet>
      <dgm:spPr/>
    </dgm:pt>
    <dgm:pt modelId="{5C44A916-F6F1-47FB-9D96-BC4BBAAA23F7}" type="pres">
      <dgm:prSet presAssocID="{5C6E7FF5-B0D6-4C63-851D-78688BA23A68}" presName="parentText" presStyleLbl="node1" presStyleIdx="0" presStyleCnt="10">
        <dgm:presLayoutVars>
          <dgm:chMax val="0"/>
          <dgm:bulletEnabled val="1"/>
        </dgm:presLayoutVars>
      </dgm:prSet>
      <dgm:spPr/>
    </dgm:pt>
    <dgm:pt modelId="{818DA680-091F-4348-99D3-010B6F69CFBB}" type="pres">
      <dgm:prSet presAssocID="{8202278D-C00A-4091-808F-81409D8954ED}" presName="spacer" presStyleCnt="0"/>
      <dgm:spPr/>
    </dgm:pt>
    <dgm:pt modelId="{ED10219B-CC02-450F-9ED9-A81FCDCC15CF}" type="pres">
      <dgm:prSet presAssocID="{49092828-CBCB-49EC-8514-78B695586175}" presName="parentText" presStyleLbl="node1" presStyleIdx="1" presStyleCnt="10">
        <dgm:presLayoutVars>
          <dgm:chMax val="0"/>
          <dgm:bulletEnabled val="1"/>
        </dgm:presLayoutVars>
      </dgm:prSet>
      <dgm:spPr/>
    </dgm:pt>
    <dgm:pt modelId="{03893897-D4BB-4011-A6DF-D387511B358E}" type="pres">
      <dgm:prSet presAssocID="{70786044-883D-4160-A4A5-9A171E4A78D5}" presName="spacer" presStyleCnt="0"/>
      <dgm:spPr/>
    </dgm:pt>
    <dgm:pt modelId="{8ECF957F-5262-46D7-BFB4-2875EC4A19CC}" type="pres">
      <dgm:prSet presAssocID="{0A66EBA4-B072-48B4-BDBC-BE23C5AABEBF}" presName="parentText" presStyleLbl="node1" presStyleIdx="2" presStyleCnt="10">
        <dgm:presLayoutVars>
          <dgm:chMax val="0"/>
          <dgm:bulletEnabled val="1"/>
        </dgm:presLayoutVars>
      </dgm:prSet>
      <dgm:spPr/>
    </dgm:pt>
    <dgm:pt modelId="{F0E7C4C4-60A3-4E80-B483-BA020C6D0D0A}" type="pres">
      <dgm:prSet presAssocID="{028CC693-5B1F-4CA4-B35F-7D0834B1BCC2}" presName="spacer" presStyleCnt="0"/>
      <dgm:spPr/>
    </dgm:pt>
    <dgm:pt modelId="{14F03791-B4AF-4172-94E2-269ACE504AED}" type="pres">
      <dgm:prSet presAssocID="{3260D7BE-280D-42E6-8E00-2F965D3289F9}" presName="parentText" presStyleLbl="node1" presStyleIdx="3" presStyleCnt="10">
        <dgm:presLayoutVars>
          <dgm:chMax val="0"/>
          <dgm:bulletEnabled val="1"/>
        </dgm:presLayoutVars>
      </dgm:prSet>
      <dgm:spPr/>
    </dgm:pt>
    <dgm:pt modelId="{1DF1CD74-B044-4663-BE5A-9CAE73EF34A4}" type="pres">
      <dgm:prSet presAssocID="{036E7982-4517-4C5C-89C9-DCD2850FCF2B}" presName="spacer" presStyleCnt="0"/>
      <dgm:spPr/>
    </dgm:pt>
    <dgm:pt modelId="{107E1070-F172-4AD2-8F40-097C2C0135E8}" type="pres">
      <dgm:prSet presAssocID="{F4AD8658-849E-4326-BD43-4CC112E9530A}" presName="parentText" presStyleLbl="node1" presStyleIdx="4" presStyleCnt="10">
        <dgm:presLayoutVars>
          <dgm:chMax val="0"/>
          <dgm:bulletEnabled val="1"/>
        </dgm:presLayoutVars>
      </dgm:prSet>
      <dgm:spPr/>
    </dgm:pt>
    <dgm:pt modelId="{683AD217-6B5C-49F2-83CE-DC4143A812A9}" type="pres">
      <dgm:prSet presAssocID="{84C91378-B32B-4F0D-AB04-8817FE917419}" presName="spacer" presStyleCnt="0"/>
      <dgm:spPr/>
    </dgm:pt>
    <dgm:pt modelId="{E4DF85E5-F5C2-45A7-BD63-776963270245}" type="pres">
      <dgm:prSet presAssocID="{AC6AE467-6918-45CF-B936-E8DF5097CBEC}" presName="parentText" presStyleLbl="node1" presStyleIdx="5" presStyleCnt="10">
        <dgm:presLayoutVars>
          <dgm:chMax val="0"/>
          <dgm:bulletEnabled val="1"/>
        </dgm:presLayoutVars>
      </dgm:prSet>
      <dgm:spPr/>
    </dgm:pt>
    <dgm:pt modelId="{CD524AA3-692F-44D5-8ED1-45C4F49E1823}" type="pres">
      <dgm:prSet presAssocID="{7A17443A-8D63-4918-9D98-9E76E091F449}" presName="spacer" presStyleCnt="0"/>
      <dgm:spPr/>
    </dgm:pt>
    <dgm:pt modelId="{52584FCC-EC01-45DD-B498-F5B301217D1F}" type="pres">
      <dgm:prSet presAssocID="{94220229-3532-498E-8D96-3D43345F85A2}" presName="parentText" presStyleLbl="node1" presStyleIdx="6" presStyleCnt="10">
        <dgm:presLayoutVars>
          <dgm:chMax val="0"/>
          <dgm:bulletEnabled val="1"/>
        </dgm:presLayoutVars>
      </dgm:prSet>
      <dgm:spPr/>
    </dgm:pt>
    <dgm:pt modelId="{AF80F2E7-CD18-4B3D-852C-5B72FC455DF4}" type="pres">
      <dgm:prSet presAssocID="{E1434624-6CEA-4D2E-9E17-B57E5D848E47}" presName="spacer" presStyleCnt="0"/>
      <dgm:spPr/>
    </dgm:pt>
    <dgm:pt modelId="{8DDFC62E-B9AD-4A11-B5A2-4601DC43197B}" type="pres">
      <dgm:prSet presAssocID="{2B8D9768-3C62-41A4-9AEF-240FC6F433D1}" presName="parentText" presStyleLbl="node1" presStyleIdx="7" presStyleCnt="10">
        <dgm:presLayoutVars>
          <dgm:chMax val="0"/>
          <dgm:bulletEnabled val="1"/>
        </dgm:presLayoutVars>
      </dgm:prSet>
      <dgm:spPr/>
    </dgm:pt>
    <dgm:pt modelId="{86E24F37-D896-4BD4-8431-EDB35795F39F}" type="pres">
      <dgm:prSet presAssocID="{604524FA-E4CD-4FFD-97BF-FC8051F541F3}" presName="spacer" presStyleCnt="0"/>
      <dgm:spPr/>
    </dgm:pt>
    <dgm:pt modelId="{EF3B300D-CCC7-4529-A96C-5C7386932FC5}" type="pres">
      <dgm:prSet presAssocID="{78EF5A8A-0767-42CB-A236-A8F6D0F90431}" presName="parentText" presStyleLbl="node1" presStyleIdx="8" presStyleCnt="10">
        <dgm:presLayoutVars>
          <dgm:chMax val="0"/>
          <dgm:bulletEnabled val="1"/>
        </dgm:presLayoutVars>
      </dgm:prSet>
      <dgm:spPr/>
    </dgm:pt>
    <dgm:pt modelId="{609EAECB-8292-4D68-BFFF-A4690433D231}" type="pres">
      <dgm:prSet presAssocID="{56CF39AE-6A2A-4289-9D24-EB3523AF1D99}" presName="spacer" presStyleCnt="0"/>
      <dgm:spPr/>
    </dgm:pt>
    <dgm:pt modelId="{8328A451-550D-43C6-AAB9-671350B25C09}" type="pres">
      <dgm:prSet presAssocID="{1194C97A-EAAF-445F-A20D-647BA7AB2A86}" presName="parentText" presStyleLbl="node1" presStyleIdx="9" presStyleCnt="10">
        <dgm:presLayoutVars>
          <dgm:chMax val="0"/>
          <dgm:bulletEnabled val="1"/>
        </dgm:presLayoutVars>
      </dgm:prSet>
      <dgm:spPr/>
    </dgm:pt>
  </dgm:ptLst>
  <dgm:cxnLst>
    <dgm:cxn modelId="{E1ED751E-9C37-4368-93FE-9B9127284808}" type="presOf" srcId="{1194C97A-EAAF-445F-A20D-647BA7AB2A86}" destId="{8328A451-550D-43C6-AAB9-671350B25C09}" srcOrd="0" destOrd="0" presId="urn:microsoft.com/office/officeart/2005/8/layout/vList2"/>
    <dgm:cxn modelId="{D2363522-78A2-402C-B8B9-792C2455E5DB}" type="presOf" srcId="{2A5C8B5F-E7FE-4547-90D2-7B3B07AF92CC}" destId="{B2083C62-C4DF-4EAA-BB5C-2D66A59DAF44}" srcOrd="0" destOrd="0" presId="urn:microsoft.com/office/officeart/2005/8/layout/vList2"/>
    <dgm:cxn modelId="{13DA572D-8B39-4344-ABC7-1A285040689E}" srcId="{2A5C8B5F-E7FE-4547-90D2-7B3B07AF92CC}" destId="{F4AD8658-849E-4326-BD43-4CC112E9530A}" srcOrd="4" destOrd="0" parTransId="{4628E234-A0C0-4AD0-97CB-BC176BF7411E}" sibTransId="{84C91378-B32B-4F0D-AB04-8817FE917419}"/>
    <dgm:cxn modelId="{8DBEDC34-EA97-4832-B3DD-373CE453EA72}" srcId="{2A5C8B5F-E7FE-4547-90D2-7B3B07AF92CC}" destId="{5C6E7FF5-B0D6-4C63-851D-78688BA23A68}" srcOrd="0" destOrd="0" parTransId="{D1DBB8C8-C8A4-4F1D-8A8E-C5B56B1D7781}" sibTransId="{8202278D-C00A-4091-808F-81409D8954ED}"/>
    <dgm:cxn modelId="{021A0837-991D-4A7E-97FD-D7423BF4B033}" type="presOf" srcId="{3260D7BE-280D-42E6-8E00-2F965D3289F9}" destId="{14F03791-B4AF-4172-94E2-269ACE504AED}" srcOrd="0" destOrd="0" presId="urn:microsoft.com/office/officeart/2005/8/layout/vList2"/>
    <dgm:cxn modelId="{CC1C413E-712B-4010-9118-FBD51A776C4A}" type="presOf" srcId="{78EF5A8A-0767-42CB-A236-A8F6D0F90431}" destId="{EF3B300D-CCC7-4529-A96C-5C7386932FC5}" srcOrd="0" destOrd="0" presId="urn:microsoft.com/office/officeart/2005/8/layout/vList2"/>
    <dgm:cxn modelId="{F7ED6360-8884-447E-94BE-57816ACDF3F2}" srcId="{2A5C8B5F-E7FE-4547-90D2-7B3B07AF92CC}" destId="{78EF5A8A-0767-42CB-A236-A8F6D0F90431}" srcOrd="8" destOrd="0" parTransId="{11C0C1DA-BB98-4719-892A-2D894E7C7684}" sibTransId="{56CF39AE-6A2A-4289-9D24-EB3523AF1D99}"/>
    <dgm:cxn modelId="{A0CB7E45-46B3-44C3-AFED-495183E1179E}" type="presOf" srcId="{94220229-3532-498E-8D96-3D43345F85A2}" destId="{52584FCC-EC01-45DD-B498-F5B301217D1F}" srcOrd="0" destOrd="0" presId="urn:microsoft.com/office/officeart/2005/8/layout/vList2"/>
    <dgm:cxn modelId="{3F7C3246-0CFD-41DA-81A4-B4D48ED296A6}" type="presOf" srcId="{49092828-CBCB-49EC-8514-78B695586175}" destId="{ED10219B-CC02-450F-9ED9-A81FCDCC15CF}" srcOrd="0" destOrd="0" presId="urn:microsoft.com/office/officeart/2005/8/layout/vList2"/>
    <dgm:cxn modelId="{9D69A167-9AA9-4B26-95F0-D906A6929965}" type="presOf" srcId="{F4AD8658-849E-4326-BD43-4CC112E9530A}" destId="{107E1070-F172-4AD2-8F40-097C2C0135E8}" srcOrd="0" destOrd="0" presId="urn:microsoft.com/office/officeart/2005/8/layout/vList2"/>
    <dgm:cxn modelId="{16ED974B-070E-43E3-A3E3-5CEB287F97C4}" srcId="{2A5C8B5F-E7FE-4547-90D2-7B3B07AF92CC}" destId="{AC6AE467-6918-45CF-B936-E8DF5097CBEC}" srcOrd="5" destOrd="0" parTransId="{3E50CDC5-0C74-4BEB-ABB4-0805090DFAD3}" sibTransId="{7A17443A-8D63-4918-9D98-9E76E091F449}"/>
    <dgm:cxn modelId="{86F19B52-BADC-461F-9C08-9460FD5A1C11}" srcId="{2A5C8B5F-E7FE-4547-90D2-7B3B07AF92CC}" destId="{49092828-CBCB-49EC-8514-78B695586175}" srcOrd="1" destOrd="0" parTransId="{EEDEB0FE-0A36-4EA1-A3E7-614D2C9D3D1A}" sibTransId="{70786044-883D-4160-A4A5-9A171E4A78D5}"/>
    <dgm:cxn modelId="{A0AB1F73-D9EE-47B7-9199-4870538585DC}" type="presOf" srcId="{5C6E7FF5-B0D6-4C63-851D-78688BA23A68}" destId="{5C44A916-F6F1-47FB-9D96-BC4BBAAA23F7}" srcOrd="0" destOrd="0" presId="urn:microsoft.com/office/officeart/2005/8/layout/vList2"/>
    <dgm:cxn modelId="{15474659-C717-4F2B-92CC-25D402824549}" type="presOf" srcId="{2B8D9768-3C62-41A4-9AEF-240FC6F433D1}" destId="{8DDFC62E-B9AD-4A11-B5A2-4601DC43197B}" srcOrd="0" destOrd="0" presId="urn:microsoft.com/office/officeart/2005/8/layout/vList2"/>
    <dgm:cxn modelId="{3B01BC94-B3AD-4625-956F-90EAFA3079E1}" srcId="{2A5C8B5F-E7FE-4547-90D2-7B3B07AF92CC}" destId="{0A66EBA4-B072-48B4-BDBC-BE23C5AABEBF}" srcOrd="2" destOrd="0" parTransId="{F4850596-EBD0-4A92-8A0B-84BF5B097CD4}" sibTransId="{028CC693-5B1F-4CA4-B35F-7D0834B1BCC2}"/>
    <dgm:cxn modelId="{17F3679D-8F39-4726-BF02-EE1CAA6A92D8}" srcId="{2A5C8B5F-E7FE-4547-90D2-7B3B07AF92CC}" destId="{1194C97A-EAAF-445F-A20D-647BA7AB2A86}" srcOrd="9" destOrd="0" parTransId="{742F85F6-9D02-41FC-82E6-79690F372942}" sibTransId="{18F2F761-EAC1-4684-BCF3-C8CE7D25AFD7}"/>
    <dgm:cxn modelId="{956E719D-16E0-4FDE-8C9E-206B0DDD90E2}" srcId="{2A5C8B5F-E7FE-4547-90D2-7B3B07AF92CC}" destId="{2B8D9768-3C62-41A4-9AEF-240FC6F433D1}" srcOrd="7" destOrd="0" parTransId="{94A7A5BD-990A-49F2-BEA5-EF8276EDA58F}" sibTransId="{604524FA-E4CD-4FFD-97BF-FC8051F541F3}"/>
    <dgm:cxn modelId="{9A7000B5-9C60-408D-AF52-0E65706BD040}" type="presOf" srcId="{0A66EBA4-B072-48B4-BDBC-BE23C5AABEBF}" destId="{8ECF957F-5262-46D7-BFB4-2875EC4A19CC}" srcOrd="0" destOrd="0" presId="urn:microsoft.com/office/officeart/2005/8/layout/vList2"/>
    <dgm:cxn modelId="{50031FCA-EA97-4EFB-80C6-A4CD77ECF114}" srcId="{2A5C8B5F-E7FE-4547-90D2-7B3B07AF92CC}" destId="{3260D7BE-280D-42E6-8E00-2F965D3289F9}" srcOrd="3" destOrd="0" parTransId="{ABEA1F80-700B-429C-B9F0-D6BFDF39DF16}" sibTransId="{036E7982-4517-4C5C-89C9-DCD2850FCF2B}"/>
    <dgm:cxn modelId="{8B057EDA-EBF3-446E-8D8B-E9E012C0D2DA}" srcId="{2A5C8B5F-E7FE-4547-90D2-7B3B07AF92CC}" destId="{94220229-3532-498E-8D96-3D43345F85A2}" srcOrd="6" destOrd="0" parTransId="{90B401A4-07C4-447E-A183-F32F5FA6F2DE}" sibTransId="{E1434624-6CEA-4D2E-9E17-B57E5D848E47}"/>
    <dgm:cxn modelId="{A0A2F0F0-524F-4AB5-A1EE-54A8A37B8013}" type="presOf" srcId="{AC6AE467-6918-45CF-B936-E8DF5097CBEC}" destId="{E4DF85E5-F5C2-45A7-BD63-776963270245}" srcOrd="0" destOrd="0" presId="urn:microsoft.com/office/officeart/2005/8/layout/vList2"/>
    <dgm:cxn modelId="{BB798E96-361A-4FAF-9B7D-288A7E29FD1E}" type="presParOf" srcId="{B2083C62-C4DF-4EAA-BB5C-2D66A59DAF44}" destId="{5C44A916-F6F1-47FB-9D96-BC4BBAAA23F7}" srcOrd="0" destOrd="0" presId="urn:microsoft.com/office/officeart/2005/8/layout/vList2"/>
    <dgm:cxn modelId="{8C7E80C7-3A58-41BF-86DA-00BD11B8066A}" type="presParOf" srcId="{B2083C62-C4DF-4EAA-BB5C-2D66A59DAF44}" destId="{818DA680-091F-4348-99D3-010B6F69CFBB}" srcOrd="1" destOrd="0" presId="urn:microsoft.com/office/officeart/2005/8/layout/vList2"/>
    <dgm:cxn modelId="{617F959D-4F2E-4E56-87AF-658692FEC052}" type="presParOf" srcId="{B2083C62-C4DF-4EAA-BB5C-2D66A59DAF44}" destId="{ED10219B-CC02-450F-9ED9-A81FCDCC15CF}" srcOrd="2" destOrd="0" presId="urn:microsoft.com/office/officeart/2005/8/layout/vList2"/>
    <dgm:cxn modelId="{136FD99F-669D-4530-97DA-F560F6CF43D0}" type="presParOf" srcId="{B2083C62-C4DF-4EAA-BB5C-2D66A59DAF44}" destId="{03893897-D4BB-4011-A6DF-D387511B358E}" srcOrd="3" destOrd="0" presId="urn:microsoft.com/office/officeart/2005/8/layout/vList2"/>
    <dgm:cxn modelId="{384CC2DB-FB57-47DB-93E1-38D05DEE2744}" type="presParOf" srcId="{B2083C62-C4DF-4EAA-BB5C-2D66A59DAF44}" destId="{8ECF957F-5262-46D7-BFB4-2875EC4A19CC}" srcOrd="4" destOrd="0" presId="urn:microsoft.com/office/officeart/2005/8/layout/vList2"/>
    <dgm:cxn modelId="{FB27BD28-0A2B-4750-A15C-DBCFAE5E90E9}" type="presParOf" srcId="{B2083C62-C4DF-4EAA-BB5C-2D66A59DAF44}" destId="{F0E7C4C4-60A3-4E80-B483-BA020C6D0D0A}" srcOrd="5" destOrd="0" presId="urn:microsoft.com/office/officeart/2005/8/layout/vList2"/>
    <dgm:cxn modelId="{4F75721E-ABB5-4247-A87C-8A40D5B6DBA8}" type="presParOf" srcId="{B2083C62-C4DF-4EAA-BB5C-2D66A59DAF44}" destId="{14F03791-B4AF-4172-94E2-269ACE504AED}" srcOrd="6" destOrd="0" presId="urn:microsoft.com/office/officeart/2005/8/layout/vList2"/>
    <dgm:cxn modelId="{D783A50E-7EA6-4E3D-90DB-963357CCB530}" type="presParOf" srcId="{B2083C62-C4DF-4EAA-BB5C-2D66A59DAF44}" destId="{1DF1CD74-B044-4663-BE5A-9CAE73EF34A4}" srcOrd="7" destOrd="0" presId="urn:microsoft.com/office/officeart/2005/8/layout/vList2"/>
    <dgm:cxn modelId="{ADB60516-5109-4C08-8F61-640BCC2CFC72}" type="presParOf" srcId="{B2083C62-C4DF-4EAA-BB5C-2D66A59DAF44}" destId="{107E1070-F172-4AD2-8F40-097C2C0135E8}" srcOrd="8" destOrd="0" presId="urn:microsoft.com/office/officeart/2005/8/layout/vList2"/>
    <dgm:cxn modelId="{FA862186-9442-4E94-B6BA-D3CCC91DB030}" type="presParOf" srcId="{B2083C62-C4DF-4EAA-BB5C-2D66A59DAF44}" destId="{683AD217-6B5C-49F2-83CE-DC4143A812A9}" srcOrd="9" destOrd="0" presId="urn:microsoft.com/office/officeart/2005/8/layout/vList2"/>
    <dgm:cxn modelId="{24EDDF0B-7847-4179-80A9-90623A0F71BB}" type="presParOf" srcId="{B2083C62-C4DF-4EAA-BB5C-2D66A59DAF44}" destId="{E4DF85E5-F5C2-45A7-BD63-776963270245}" srcOrd="10" destOrd="0" presId="urn:microsoft.com/office/officeart/2005/8/layout/vList2"/>
    <dgm:cxn modelId="{4740AA1A-F4F1-4E80-81BC-6E168FD4168D}" type="presParOf" srcId="{B2083C62-C4DF-4EAA-BB5C-2D66A59DAF44}" destId="{CD524AA3-692F-44D5-8ED1-45C4F49E1823}" srcOrd="11" destOrd="0" presId="urn:microsoft.com/office/officeart/2005/8/layout/vList2"/>
    <dgm:cxn modelId="{77C842C9-1288-4FF4-969B-0EF42514E520}" type="presParOf" srcId="{B2083C62-C4DF-4EAA-BB5C-2D66A59DAF44}" destId="{52584FCC-EC01-45DD-B498-F5B301217D1F}" srcOrd="12" destOrd="0" presId="urn:microsoft.com/office/officeart/2005/8/layout/vList2"/>
    <dgm:cxn modelId="{2010D8EC-823B-485F-B0BA-B3E19F849998}" type="presParOf" srcId="{B2083C62-C4DF-4EAA-BB5C-2D66A59DAF44}" destId="{AF80F2E7-CD18-4B3D-852C-5B72FC455DF4}" srcOrd="13" destOrd="0" presId="urn:microsoft.com/office/officeart/2005/8/layout/vList2"/>
    <dgm:cxn modelId="{DD9583EF-FD3B-498E-9E45-55109EBB0CA4}" type="presParOf" srcId="{B2083C62-C4DF-4EAA-BB5C-2D66A59DAF44}" destId="{8DDFC62E-B9AD-4A11-B5A2-4601DC43197B}" srcOrd="14" destOrd="0" presId="urn:microsoft.com/office/officeart/2005/8/layout/vList2"/>
    <dgm:cxn modelId="{D7137BD4-CA82-409F-84F6-E8522EA4F072}" type="presParOf" srcId="{B2083C62-C4DF-4EAA-BB5C-2D66A59DAF44}" destId="{86E24F37-D896-4BD4-8431-EDB35795F39F}" srcOrd="15" destOrd="0" presId="urn:microsoft.com/office/officeart/2005/8/layout/vList2"/>
    <dgm:cxn modelId="{93B88ADB-9177-424C-A3A1-AEF1800F4EC8}" type="presParOf" srcId="{B2083C62-C4DF-4EAA-BB5C-2D66A59DAF44}" destId="{EF3B300D-CCC7-4529-A96C-5C7386932FC5}" srcOrd="16" destOrd="0" presId="urn:microsoft.com/office/officeart/2005/8/layout/vList2"/>
    <dgm:cxn modelId="{CCDE6705-BA63-4B08-84CB-41FE63526C85}" type="presParOf" srcId="{B2083C62-C4DF-4EAA-BB5C-2D66A59DAF44}" destId="{609EAECB-8292-4D68-BFFF-A4690433D231}" srcOrd="17" destOrd="0" presId="urn:microsoft.com/office/officeart/2005/8/layout/vList2"/>
    <dgm:cxn modelId="{C027329B-F56F-4365-8169-9774A24BA659}" type="presParOf" srcId="{B2083C62-C4DF-4EAA-BB5C-2D66A59DAF44}" destId="{8328A451-550D-43C6-AAB9-671350B25C09}"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5C8B5F-E7FE-4547-90D2-7B3B07AF92C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6E7FF5-B0D6-4C63-851D-78688BA23A68}">
      <dgm:prSet/>
      <dgm:spPr/>
      <dgm:t>
        <a:bodyPr/>
        <a:lstStyle/>
        <a:p>
          <a:r>
            <a:rPr lang="en-US" dirty="0"/>
            <a:t>Centerpoint Classical Academy (Guilford County)</a:t>
          </a:r>
        </a:p>
      </dgm:t>
    </dgm:pt>
    <dgm:pt modelId="{D1DBB8C8-C8A4-4F1D-8A8E-C5B56B1D7781}" type="parTrans" cxnId="{8DBEDC34-EA97-4832-B3DD-373CE453EA72}">
      <dgm:prSet/>
      <dgm:spPr/>
      <dgm:t>
        <a:bodyPr/>
        <a:lstStyle/>
        <a:p>
          <a:endParaRPr lang="en-US"/>
        </a:p>
      </dgm:t>
    </dgm:pt>
    <dgm:pt modelId="{8202278D-C00A-4091-808F-81409D8954ED}" type="sibTrans" cxnId="{8DBEDC34-EA97-4832-B3DD-373CE453EA72}">
      <dgm:prSet/>
      <dgm:spPr/>
      <dgm:t>
        <a:bodyPr/>
        <a:lstStyle/>
        <a:p>
          <a:endParaRPr lang="en-US"/>
        </a:p>
      </dgm:t>
    </dgm:pt>
    <dgm:pt modelId="{49092828-CBCB-49EC-8514-78B695586175}">
      <dgm:prSet/>
      <dgm:spPr/>
      <dgm:t>
        <a:bodyPr/>
        <a:lstStyle/>
        <a:p>
          <a:r>
            <a:rPr lang="en-US" dirty="0"/>
            <a:t>Granite Charter (Chatham County)</a:t>
          </a:r>
        </a:p>
      </dgm:t>
    </dgm:pt>
    <dgm:pt modelId="{EEDEB0FE-0A36-4EA1-A3E7-614D2C9D3D1A}" type="parTrans" cxnId="{86F19B52-BADC-461F-9C08-9460FD5A1C11}">
      <dgm:prSet/>
      <dgm:spPr/>
      <dgm:t>
        <a:bodyPr/>
        <a:lstStyle/>
        <a:p>
          <a:endParaRPr lang="en-US"/>
        </a:p>
      </dgm:t>
    </dgm:pt>
    <dgm:pt modelId="{70786044-883D-4160-A4A5-9A171E4A78D5}" type="sibTrans" cxnId="{86F19B52-BADC-461F-9C08-9460FD5A1C11}">
      <dgm:prSet/>
      <dgm:spPr/>
      <dgm:t>
        <a:bodyPr/>
        <a:lstStyle/>
        <a:p>
          <a:endParaRPr lang="en-US"/>
        </a:p>
      </dgm:t>
    </dgm:pt>
    <dgm:pt modelId="{0A66EBA4-B072-48B4-BDBC-BE23C5AABEBF}">
      <dgm:prSet/>
      <dgm:spPr/>
      <dgm:t>
        <a:bodyPr/>
        <a:lstStyle/>
        <a:p>
          <a:r>
            <a:rPr lang="en-US" dirty="0"/>
            <a:t>Warren Young Explorer’s School (Warren County)</a:t>
          </a:r>
        </a:p>
      </dgm:t>
    </dgm:pt>
    <dgm:pt modelId="{F4850596-EBD0-4A92-8A0B-84BF5B097CD4}" type="parTrans" cxnId="{3B01BC94-B3AD-4625-956F-90EAFA3079E1}">
      <dgm:prSet/>
      <dgm:spPr/>
      <dgm:t>
        <a:bodyPr/>
        <a:lstStyle/>
        <a:p>
          <a:endParaRPr lang="en-US"/>
        </a:p>
      </dgm:t>
    </dgm:pt>
    <dgm:pt modelId="{028CC693-5B1F-4CA4-B35F-7D0834B1BCC2}" type="sibTrans" cxnId="{3B01BC94-B3AD-4625-956F-90EAFA3079E1}">
      <dgm:prSet/>
      <dgm:spPr/>
      <dgm:t>
        <a:bodyPr/>
        <a:lstStyle/>
        <a:p>
          <a:endParaRPr lang="en-US"/>
        </a:p>
      </dgm:t>
    </dgm:pt>
    <dgm:pt modelId="{3260D7BE-280D-42E6-8E00-2F965D3289F9}">
      <dgm:prSet/>
      <dgm:spPr/>
      <dgm:t>
        <a:bodyPr/>
        <a:lstStyle/>
        <a:p>
          <a:r>
            <a:rPr lang="en-US" dirty="0"/>
            <a:t>NC Connections Academy (Remote Statewide)</a:t>
          </a:r>
        </a:p>
      </dgm:t>
    </dgm:pt>
    <dgm:pt modelId="{ABEA1F80-700B-429C-B9F0-D6BFDF39DF16}" type="parTrans" cxnId="{50031FCA-EA97-4EFB-80C6-A4CD77ECF114}">
      <dgm:prSet/>
      <dgm:spPr/>
      <dgm:t>
        <a:bodyPr/>
        <a:lstStyle/>
        <a:p>
          <a:endParaRPr lang="en-US"/>
        </a:p>
      </dgm:t>
    </dgm:pt>
    <dgm:pt modelId="{036E7982-4517-4C5C-89C9-DCD2850FCF2B}" type="sibTrans" cxnId="{50031FCA-EA97-4EFB-80C6-A4CD77ECF114}">
      <dgm:prSet/>
      <dgm:spPr/>
      <dgm:t>
        <a:bodyPr/>
        <a:lstStyle/>
        <a:p>
          <a:endParaRPr lang="en-US"/>
        </a:p>
      </dgm:t>
    </dgm:pt>
    <dgm:pt modelId="{F4AD8658-849E-4326-BD43-4CC112E9530A}">
      <dgm:prSet/>
      <dgm:spPr/>
      <dgm:t>
        <a:bodyPr/>
        <a:lstStyle/>
        <a:p>
          <a:r>
            <a:rPr lang="en-US" dirty="0"/>
            <a:t>Legacy Traditional Schools (Forsyth County)</a:t>
          </a:r>
        </a:p>
      </dgm:t>
    </dgm:pt>
    <dgm:pt modelId="{4628E234-A0C0-4AD0-97CB-BC176BF7411E}" type="parTrans" cxnId="{13DA572D-8B39-4344-ABC7-1A285040689E}">
      <dgm:prSet/>
      <dgm:spPr/>
      <dgm:t>
        <a:bodyPr/>
        <a:lstStyle/>
        <a:p>
          <a:endParaRPr lang="en-US"/>
        </a:p>
      </dgm:t>
    </dgm:pt>
    <dgm:pt modelId="{84C91378-B32B-4F0D-AB04-8817FE917419}" type="sibTrans" cxnId="{13DA572D-8B39-4344-ABC7-1A285040689E}">
      <dgm:prSet/>
      <dgm:spPr/>
      <dgm:t>
        <a:bodyPr/>
        <a:lstStyle/>
        <a:p>
          <a:endParaRPr lang="en-US"/>
        </a:p>
      </dgm:t>
    </dgm:pt>
    <dgm:pt modelId="{1194C97A-EAAF-445F-A20D-647BA7AB2A86}">
      <dgm:prSet/>
      <dgm:spPr/>
      <dgm:t>
        <a:bodyPr/>
        <a:lstStyle/>
        <a:p>
          <a:r>
            <a:rPr lang="en-US" dirty="0"/>
            <a:t>Bettis Academy (Wake County)</a:t>
          </a:r>
        </a:p>
      </dgm:t>
    </dgm:pt>
    <dgm:pt modelId="{18F2F761-EAC1-4684-BCF3-C8CE7D25AFD7}" type="sibTrans" cxnId="{17F3679D-8F39-4726-BF02-EE1CAA6A92D8}">
      <dgm:prSet/>
      <dgm:spPr/>
      <dgm:t>
        <a:bodyPr/>
        <a:lstStyle/>
        <a:p>
          <a:endParaRPr lang="en-US"/>
        </a:p>
      </dgm:t>
    </dgm:pt>
    <dgm:pt modelId="{742F85F6-9D02-41FC-82E6-79690F372942}" type="parTrans" cxnId="{17F3679D-8F39-4726-BF02-EE1CAA6A92D8}">
      <dgm:prSet/>
      <dgm:spPr/>
      <dgm:t>
        <a:bodyPr/>
        <a:lstStyle/>
        <a:p>
          <a:endParaRPr lang="en-US"/>
        </a:p>
      </dgm:t>
    </dgm:pt>
    <dgm:pt modelId="{B2083C62-C4DF-4EAA-BB5C-2D66A59DAF44}" type="pres">
      <dgm:prSet presAssocID="{2A5C8B5F-E7FE-4547-90D2-7B3B07AF92CC}" presName="linear" presStyleCnt="0">
        <dgm:presLayoutVars>
          <dgm:animLvl val="lvl"/>
          <dgm:resizeHandles val="exact"/>
        </dgm:presLayoutVars>
      </dgm:prSet>
      <dgm:spPr/>
    </dgm:pt>
    <dgm:pt modelId="{5C44A916-F6F1-47FB-9D96-BC4BBAAA23F7}" type="pres">
      <dgm:prSet presAssocID="{5C6E7FF5-B0D6-4C63-851D-78688BA23A68}" presName="parentText" presStyleLbl="node1" presStyleIdx="0" presStyleCnt="6">
        <dgm:presLayoutVars>
          <dgm:chMax val="0"/>
          <dgm:bulletEnabled val="1"/>
        </dgm:presLayoutVars>
      </dgm:prSet>
      <dgm:spPr/>
    </dgm:pt>
    <dgm:pt modelId="{818DA680-091F-4348-99D3-010B6F69CFBB}" type="pres">
      <dgm:prSet presAssocID="{8202278D-C00A-4091-808F-81409D8954ED}" presName="spacer" presStyleCnt="0"/>
      <dgm:spPr/>
    </dgm:pt>
    <dgm:pt modelId="{ED10219B-CC02-450F-9ED9-A81FCDCC15CF}" type="pres">
      <dgm:prSet presAssocID="{49092828-CBCB-49EC-8514-78B695586175}" presName="parentText" presStyleLbl="node1" presStyleIdx="1" presStyleCnt="6">
        <dgm:presLayoutVars>
          <dgm:chMax val="0"/>
          <dgm:bulletEnabled val="1"/>
        </dgm:presLayoutVars>
      </dgm:prSet>
      <dgm:spPr/>
    </dgm:pt>
    <dgm:pt modelId="{03893897-D4BB-4011-A6DF-D387511B358E}" type="pres">
      <dgm:prSet presAssocID="{70786044-883D-4160-A4A5-9A171E4A78D5}" presName="spacer" presStyleCnt="0"/>
      <dgm:spPr/>
    </dgm:pt>
    <dgm:pt modelId="{8ECF957F-5262-46D7-BFB4-2875EC4A19CC}" type="pres">
      <dgm:prSet presAssocID="{0A66EBA4-B072-48B4-BDBC-BE23C5AABEBF}" presName="parentText" presStyleLbl="node1" presStyleIdx="2" presStyleCnt="6">
        <dgm:presLayoutVars>
          <dgm:chMax val="0"/>
          <dgm:bulletEnabled val="1"/>
        </dgm:presLayoutVars>
      </dgm:prSet>
      <dgm:spPr/>
    </dgm:pt>
    <dgm:pt modelId="{F0E7C4C4-60A3-4E80-B483-BA020C6D0D0A}" type="pres">
      <dgm:prSet presAssocID="{028CC693-5B1F-4CA4-B35F-7D0834B1BCC2}" presName="spacer" presStyleCnt="0"/>
      <dgm:spPr/>
    </dgm:pt>
    <dgm:pt modelId="{14F03791-B4AF-4172-94E2-269ACE504AED}" type="pres">
      <dgm:prSet presAssocID="{3260D7BE-280D-42E6-8E00-2F965D3289F9}" presName="parentText" presStyleLbl="node1" presStyleIdx="3" presStyleCnt="6">
        <dgm:presLayoutVars>
          <dgm:chMax val="0"/>
          <dgm:bulletEnabled val="1"/>
        </dgm:presLayoutVars>
      </dgm:prSet>
      <dgm:spPr/>
    </dgm:pt>
    <dgm:pt modelId="{1DF1CD74-B044-4663-BE5A-9CAE73EF34A4}" type="pres">
      <dgm:prSet presAssocID="{036E7982-4517-4C5C-89C9-DCD2850FCF2B}" presName="spacer" presStyleCnt="0"/>
      <dgm:spPr/>
    </dgm:pt>
    <dgm:pt modelId="{107E1070-F172-4AD2-8F40-097C2C0135E8}" type="pres">
      <dgm:prSet presAssocID="{F4AD8658-849E-4326-BD43-4CC112E9530A}" presName="parentText" presStyleLbl="node1" presStyleIdx="4" presStyleCnt="6">
        <dgm:presLayoutVars>
          <dgm:chMax val="0"/>
          <dgm:bulletEnabled val="1"/>
        </dgm:presLayoutVars>
      </dgm:prSet>
      <dgm:spPr/>
    </dgm:pt>
    <dgm:pt modelId="{683AD217-6B5C-49F2-83CE-DC4143A812A9}" type="pres">
      <dgm:prSet presAssocID="{84C91378-B32B-4F0D-AB04-8817FE917419}" presName="spacer" presStyleCnt="0"/>
      <dgm:spPr/>
    </dgm:pt>
    <dgm:pt modelId="{8328A451-550D-43C6-AAB9-671350B25C09}" type="pres">
      <dgm:prSet presAssocID="{1194C97A-EAAF-445F-A20D-647BA7AB2A86}" presName="parentText" presStyleLbl="node1" presStyleIdx="5" presStyleCnt="6">
        <dgm:presLayoutVars>
          <dgm:chMax val="0"/>
          <dgm:bulletEnabled val="1"/>
        </dgm:presLayoutVars>
      </dgm:prSet>
      <dgm:spPr/>
    </dgm:pt>
  </dgm:ptLst>
  <dgm:cxnLst>
    <dgm:cxn modelId="{E1ED751E-9C37-4368-93FE-9B9127284808}" type="presOf" srcId="{1194C97A-EAAF-445F-A20D-647BA7AB2A86}" destId="{8328A451-550D-43C6-AAB9-671350B25C09}" srcOrd="0" destOrd="0" presId="urn:microsoft.com/office/officeart/2005/8/layout/vList2"/>
    <dgm:cxn modelId="{D2363522-78A2-402C-B8B9-792C2455E5DB}" type="presOf" srcId="{2A5C8B5F-E7FE-4547-90D2-7B3B07AF92CC}" destId="{B2083C62-C4DF-4EAA-BB5C-2D66A59DAF44}" srcOrd="0" destOrd="0" presId="urn:microsoft.com/office/officeart/2005/8/layout/vList2"/>
    <dgm:cxn modelId="{13DA572D-8B39-4344-ABC7-1A285040689E}" srcId="{2A5C8B5F-E7FE-4547-90D2-7B3B07AF92CC}" destId="{F4AD8658-849E-4326-BD43-4CC112E9530A}" srcOrd="4" destOrd="0" parTransId="{4628E234-A0C0-4AD0-97CB-BC176BF7411E}" sibTransId="{84C91378-B32B-4F0D-AB04-8817FE917419}"/>
    <dgm:cxn modelId="{8DBEDC34-EA97-4832-B3DD-373CE453EA72}" srcId="{2A5C8B5F-E7FE-4547-90D2-7B3B07AF92CC}" destId="{5C6E7FF5-B0D6-4C63-851D-78688BA23A68}" srcOrd="0" destOrd="0" parTransId="{D1DBB8C8-C8A4-4F1D-8A8E-C5B56B1D7781}" sibTransId="{8202278D-C00A-4091-808F-81409D8954ED}"/>
    <dgm:cxn modelId="{021A0837-991D-4A7E-97FD-D7423BF4B033}" type="presOf" srcId="{3260D7BE-280D-42E6-8E00-2F965D3289F9}" destId="{14F03791-B4AF-4172-94E2-269ACE504AED}" srcOrd="0" destOrd="0" presId="urn:microsoft.com/office/officeart/2005/8/layout/vList2"/>
    <dgm:cxn modelId="{3F7C3246-0CFD-41DA-81A4-B4D48ED296A6}" type="presOf" srcId="{49092828-CBCB-49EC-8514-78B695586175}" destId="{ED10219B-CC02-450F-9ED9-A81FCDCC15CF}" srcOrd="0" destOrd="0" presId="urn:microsoft.com/office/officeart/2005/8/layout/vList2"/>
    <dgm:cxn modelId="{9D69A167-9AA9-4B26-95F0-D906A6929965}" type="presOf" srcId="{F4AD8658-849E-4326-BD43-4CC112E9530A}" destId="{107E1070-F172-4AD2-8F40-097C2C0135E8}" srcOrd="0" destOrd="0" presId="urn:microsoft.com/office/officeart/2005/8/layout/vList2"/>
    <dgm:cxn modelId="{86F19B52-BADC-461F-9C08-9460FD5A1C11}" srcId="{2A5C8B5F-E7FE-4547-90D2-7B3B07AF92CC}" destId="{49092828-CBCB-49EC-8514-78B695586175}" srcOrd="1" destOrd="0" parTransId="{EEDEB0FE-0A36-4EA1-A3E7-614D2C9D3D1A}" sibTransId="{70786044-883D-4160-A4A5-9A171E4A78D5}"/>
    <dgm:cxn modelId="{A0AB1F73-D9EE-47B7-9199-4870538585DC}" type="presOf" srcId="{5C6E7FF5-B0D6-4C63-851D-78688BA23A68}" destId="{5C44A916-F6F1-47FB-9D96-BC4BBAAA23F7}" srcOrd="0" destOrd="0" presId="urn:microsoft.com/office/officeart/2005/8/layout/vList2"/>
    <dgm:cxn modelId="{3B01BC94-B3AD-4625-956F-90EAFA3079E1}" srcId="{2A5C8B5F-E7FE-4547-90D2-7B3B07AF92CC}" destId="{0A66EBA4-B072-48B4-BDBC-BE23C5AABEBF}" srcOrd="2" destOrd="0" parTransId="{F4850596-EBD0-4A92-8A0B-84BF5B097CD4}" sibTransId="{028CC693-5B1F-4CA4-B35F-7D0834B1BCC2}"/>
    <dgm:cxn modelId="{17F3679D-8F39-4726-BF02-EE1CAA6A92D8}" srcId="{2A5C8B5F-E7FE-4547-90D2-7B3B07AF92CC}" destId="{1194C97A-EAAF-445F-A20D-647BA7AB2A86}" srcOrd="5" destOrd="0" parTransId="{742F85F6-9D02-41FC-82E6-79690F372942}" sibTransId="{18F2F761-EAC1-4684-BCF3-C8CE7D25AFD7}"/>
    <dgm:cxn modelId="{9A7000B5-9C60-408D-AF52-0E65706BD040}" type="presOf" srcId="{0A66EBA4-B072-48B4-BDBC-BE23C5AABEBF}" destId="{8ECF957F-5262-46D7-BFB4-2875EC4A19CC}" srcOrd="0" destOrd="0" presId="urn:microsoft.com/office/officeart/2005/8/layout/vList2"/>
    <dgm:cxn modelId="{50031FCA-EA97-4EFB-80C6-A4CD77ECF114}" srcId="{2A5C8B5F-E7FE-4547-90D2-7B3B07AF92CC}" destId="{3260D7BE-280D-42E6-8E00-2F965D3289F9}" srcOrd="3" destOrd="0" parTransId="{ABEA1F80-700B-429C-B9F0-D6BFDF39DF16}" sibTransId="{036E7982-4517-4C5C-89C9-DCD2850FCF2B}"/>
    <dgm:cxn modelId="{BB798E96-361A-4FAF-9B7D-288A7E29FD1E}" type="presParOf" srcId="{B2083C62-C4DF-4EAA-BB5C-2D66A59DAF44}" destId="{5C44A916-F6F1-47FB-9D96-BC4BBAAA23F7}" srcOrd="0" destOrd="0" presId="urn:microsoft.com/office/officeart/2005/8/layout/vList2"/>
    <dgm:cxn modelId="{8C7E80C7-3A58-41BF-86DA-00BD11B8066A}" type="presParOf" srcId="{B2083C62-C4DF-4EAA-BB5C-2D66A59DAF44}" destId="{818DA680-091F-4348-99D3-010B6F69CFBB}" srcOrd="1" destOrd="0" presId="urn:microsoft.com/office/officeart/2005/8/layout/vList2"/>
    <dgm:cxn modelId="{617F959D-4F2E-4E56-87AF-658692FEC052}" type="presParOf" srcId="{B2083C62-C4DF-4EAA-BB5C-2D66A59DAF44}" destId="{ED10219B-CC02-450F-9ED9-A81FCDCC15CF}" srcOrd="2" destOrd="0" presId="urn:microsoft.com/office/officeart/2005/8/layout/vList2"/>
    <dgm:cxn modelId="{136FD99F-669D-4530-97DA-F560F6CF43D0}" type="presParOf" srcId="{B2083C62-C4DF-4EAA-BB5C-2D66A59DAF44}" destId="{03893897-D4BB-4011-A6DF-D387511B358E}" srcOrd="3" destOrd="0" presId="urn:microsoft.com/office/officeart/2005/8/layout/vList2"/>
    <dgm:cxn modelId="{384CC2DB-FB57-47DB-93E1-38D05DEE2744}" type="presParOf" srcId="{B2083C62-C4DF-4EAA-BB5C-2D66A59DAF44}" destId="{8ECF957F-5262-46D7-BFB4-2875EC4A19CC}" srcOrd="4" destOrd="0" presId="urn:microsoft.com/office/officeart/2005/8/layout/vList2"/>
    <dgm:cxn modelId="{FB27BD28-0A2B-4750-A15C-DBCFAE5E90E9}" type="presParOf" srcId="{B2083C62-C4DF-4EAA-BB5C-2D66A59DAF44}" destId="{F0E7C4C4-60A3-4E80-B483-BA020C6D0D0A}" srcOrd="5" destOrd="0" presId="urn:microsoft.com/office/officeart/2005/8/layout/vList2"/>
    <dgm:cxn modelId="{4F75721E-ABB5-4247-A87C-8A40D5B6DBA8}" type="presParOf" srcId="{B2083C62-C4DF-4EAA-BB5C-2D66A59DAF44}" destId="{14F03791-B4AF-4172-94E2-269ACE504AED}" srcOrd="6" destOrd="0" presId="urn:microsoft.com/office/officeart/2005/8/layout/vList2"/>
    <dgm:cxn modelId="{D783A50E-7EA6-4E3D-90DB-963357CCB530}" type="presParOf" srcId="{B2083C62-C4DF-4EAA-BB5C-2D66A59DAF44}" destId="{1DF1CD74-B044-4663-BE5A-9CAE73EF34A4}" srcOrd="7" destOrd="0" presId="urn:microsoft.com/office/officeart/2005/8/layout/vList2"/>
    <dgm:cxn modelId="{ADB60516-5109-4C08-8F61-640BCC2CFC72}" type="presParOf" srcId="{B2083C62-C4DF-4EAA-BB5C-2D66A59DAF44}" destId="{107E1070-F172-4AD2-8F40-097C2C0135E8}" srcOrd="8" destOrd="0" presId="urn:microsoft.com/office/officeart/2005/8/layout/vList2"/>
    <dgm:cxn modelId="{FA862186-9442-4E94-B6BA-D3CCC91DB030}" type="presParOf" srcId="{B2083C62-C4DF-4EAA-BB5C-2D66A59DAF44}" destId="{683AD217-6B5C-49F2-83CE-DC4143A812A9}" srcOrd="9" destOrd="0" presId="urn:microsoft.com/office/officeart/2005/8/layout/vList2"/>
    <dgm:cxn modelId="{C027329B-F56F-4365-8169-9774A24BA659}" type="presParOf" srcId="{B2083C62-C4DF-4EAA-BB5C-2D66A59DAF44}" destId="{8328A451-550D-43C6-AAB9-671350B25C0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6888FB-F30B-4E88-99CD-367D0A97900A}"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647D700F-E33B-4BEE-9877-8007118232C4}">
      <dgm:prSet/>
      <dgm:spPr/>
      <dgm:t>
        <a:bodyPr/>
        <a:lstStyle/>
        <a:p>
          <a:r>
            <a:rPr lang="en-US"/>
            <a:t>ArtSpace Charter (Planning Year 25-26, Open 26-27)</a:t>
          </a:r>
        </a:p>
      </dgm:t>
    </dgm:pt>
    <dgm:pt modelId="{97E27EA9-E421-4703-B743-2F9289B7E829}" type="parTrans" cxnId="{A7AFDDFD-4F84-46A6-A149-B82176870EB7}">
      <dgm:prSet/>
      <dgm:spPr/>
      <dgm:t>
        <a:bodyPr/>
        <a:lstStyle/>
        <a:p>
          <a:endParaRPr lang="en-US"/>
        </a:p>
      </dgm:t>
    </dgm:pt>
    <dgm:pt modelId="{771AFCED-30AB-4497-8D05-94B1EB5ED94F}" type="sibTrans" cxnId="{A7AFDDFD-4F84-46A6-A149-B82176870EB7}">
      <dgm:prSet/>
      <dgm:spPr/>
      <dgm:t>
        <a:bodyPr/>
        <a:lstStyle/>
        <a:p>
          <a:endParaRPr lang="en-US"/>
        </a:p>
      </dgm:t>
    </dgm:pt>
    <dgm:pt modelId="{1C832943-358D-41CE-8365-3F1CBB7C7D6E}">
      <dgm:prSet/>
      <dgm:spPr/>
      <dgm:t>
        <a:bodyPr/>
        <a:lstStyle/>
        <a:p>
          <a:r>
            <a:rPr lang="en-US" dirty="0"/>
            <a:t>Franklin School of Innovation (Approved February 2026, Open 26-27, Grades 9-12)</a:t>
          </a:r>
        </a:p>
      </dgm:t>
    </dgm:pt>
    <dgm:pt modelId="{005748A6-BEC6-4B39-A002-353C0D6412D0}" type="parTrans" cxnId="{25188B0E-85CC-4883-B7E6-1D1A2AB1D590}">
      <dgm:prSet/>
      <dgm:spPr/>
      <dgm:t>
        <a:bodyPr/>
        <a:lstStyle/>
        <a:p>
          <a:endParaRPr lang="en-US"/>
        </a:p>
      </dgm:t>
    </dgm:pt>
    <dgm:pt modelId="{ECB4F546-6A23-4491-A979-171F344831F1}" type="sibTrans" cxnId="{25188B0E-85CC-4883-B7E6-1D1A2AB1D590}">
      <dgm:prSet/>
      <dgm:spPr/>
      <dgm:t>
        <a:bodyPr/>
        <a:lstStyle/>
        <a:p>
          <a:endParaRPr lang="en-US"/>
        </a:p>
      </dgm:t>
    </dgm:pt>
    <dgm:pt modelId="{EF3ACD55-B9C1-4466-947E-10D71BE9FD9B}" type="pres">
      <dgm:prSet presAssocID="{2C6888FB-F30B-4E88-99CD-367D0A97900A}" presName="vert0" presStyleCnt="0">
        <dgm:presLayoutVars>
          <dgm:dir/>
          <dgm:animOne val="branch"/>
          <dgm:animLvl val="lvl"/>
        </dgm:presLayoutVars>
      </dgm:prSet>
      <dgm:spPr/>
    </dgm:pt>
    <dgm:pt modelId="{004BE3C4-86AB-4D8D-96CA-A3C598F007F2}" type="pres">
      <dgm:prSet presAssocID="{647D700F-E33B-4BEE-9877-8007118232C4}" presName="thickLine" presStyleLbl="alignNode1" presStyleIdx="0" presStyleCnt="2"/>
      <dgm:spPr/>
    </dgm:pt>
    <dgm:pt modelId="{A0CC9933-2342-4DDF-AED4-C2DCAA23C16D}" type="pres">
      <dgm:prSet presAssocID="{647D700F-E33B-4BEE-9877-8007118232C4}" presName="horz1" presStyleCnt="0"/>
      <dgm:spPr/>
    </dgm:pt>
    <dgm:pt modelId="{F1A520F5-249D-48CB-B731-EC5E493C53B3}" type="pres">
      <dgm:prSet presAssocID="{647D700F-E33B-4BEE-9877-8007118232C4}" presName="tx1" presStyleLbl="revTx" presStyleIdx="0" presStyleCnt="2"/>
      <dgm:spPr/>
    </dgm:pt>
    <dgm:pt modelId="{B111DDE9-10C1-4520-9FBD-14A267DC2AE6}" type="pres">
      <dgm:prSet presAssocID="{647D700F-E33B-4BEE-9877-8007118232C4}" presName="vert1" presStyleCnt="0"/>
      <dgm:spPr/>
    </dgm:pt>
    <dgm:pt modelId="{8B3E7450-C5DC-4557-A18C-9C7F2B6750D3}" type="pres">
      <dgm:prSet presAssocID="{1C832943-358D-41CE-8365-3F1CBB7C7D6E}" presName="thickLine" presStyleLbl="alignNode1" presStyleIdx="1" presStyleCnt="2"/>
      <dgm:spPr/>
    </dgm:pt>
    <dgm:pt modelId="{2DCD4577-B87E-40F3-8EC0-F7FD13427576}" type="pres">
      <dgm:prSet presAssocID="{1C832943-358D-41CE-8365-3F1CBB7C7D6E}" presName="horz1" presStyleCnt="0"/>
      <dgm:spPr/>
    </dgm:pt>
    <dgm:pt modelId="{D1881C02-63AC-4CEA-8D42-67423C96194B}" type="pres">
      <dgm:prSet presAssocID="{1C832943-358D-41CE-8365-3F1CBB7C7D6E}" presName="tx1" presStyleLbl="revTx" presStyleIdx="1" presStyleCnt="2"/>
      <dgm:spPr/>
    </dgm:pt>
    <dgm:pt modelId="{9F95B000-30D5-4E26-9488-2849C17C144E}" type="pres">
      <dgm:prSet presAssocID="{1C832943-358D-41CE-8365-3F1CBB7C7D6E}" presName="vert1" presStyleCnt="0"/>
      <dgm:spPr/>
    </dgm:pt>
  </dgm:ptLst>
  <dgm:cxnLst>
    <dgm:cxn modelId="{25188B0E-85CC-4883-B7E6-1D1A2AB1D590}" srcId="{2C6888FB-F30B-4E88-99CD-367D0A97900A}" destId="{1C832943-358D-41CE-8365-3F1CBB7C7D6E}" srcOrd="1" destOrd="0" parTransId="{005748A6-BEC6-4B39-A002-353C0D6412D0}" sibTransId="{ECB4F546-6A23-4491-A979-171F344831F1}"/>
    <dgm:cxn modelId="{1FE37724-3F7E-4C0A-AAE1-C9A427418B0D}" type="presOf" srcId="{647D700F-E33B-4BEE-9877-8007118232C4}" destId="{F1A520F5-249D-48CB-B731-EC5E493C53B3}" srcOrd="0" destOrd="0" presId="urn:microsoft.com/office/officeart/2008/layout/LinedList"/>
    <dgm:cxn modelId="{E3BA3E8A-1D01-4F3F-991E-04C1309A388B}" type="presOf" srcId="{1C832943-358D-41CE-8365-3F1CBB7C7D6E}" destId="{D1881C02-63AC-4CEA-8D42-67423C96194B}" srcOrd="0" destOrd="0" presId="urn:microsoft.com/office/officeart/2008/layout/LinedList"/>
    <dgm:cxn modelId="{BE21CCD4-F7D7-412B-8129-A647137A690F}" type="presOf" srcId="{2C6888FB-F30B-4E88-99CD-367D0A97900A}" destId="{EF3ACD55-B9C1-4466-947E-10D71BE9FD9B}" srcOrd="0" destOrd="0" presId="urn:microsoft.com/office/officeart/2008/layout/LinedList"/>
    <dgm:cxn modelId="{A7AFDDFD-4F84-46A6-A149-B82176870EB7}" srcId="{2C6888FB-F30B-4E88-99CD-367D0A97900A}" destId="{647D700F-E33B-4BEE-9877-8007118232C4}" srcOrd="0" destOrd="0" parTransId="{97E27EA9-E421-4703-B743-2F9289B7E829}" sibTransId="{771AFCED-30AB-4497-8D05-94B1EB5ED94F}"/>
    <dgm:cxn modelId="{50FB1A88-9D49-4A7C-B41A-18B1D6FC7238}" type="presParOf" srcId="{EF3ACD55-B9C1-4466-947E-10D71BE9FD9B}" destId="{004BE3C4-86AB-4D8D-96CA-A3C598F007F2}" srcOrd="0" destOrd="0" presId="urn:microsoft.com/office/officeart/2008/layout/LinedList"/>
    <dgm:cxn modelId="{BB35908D-BD51-4FA1-B3B3-D839ED129EA3}" type="presParOf" srcId="{EF3ACD55-B9C1-4466-947E-10D71BE9FD9B}" destId="{A0CC9933-2342-4DDF-AED4-C2DCAA23C16D}" srcOrd="1" destOrd="0" presId="urn:microsoft.com/office/officeart/2008/layout/LinedList"/>
    <dgm:cxn modelId="{CC59EF8D-CDB1-4F75-8C02-25453AAACEC7}" type="presParOf" srcId="{A0CC9933-2342-4DDF-AED4-C2DCAA23C16D}" destId="{F1A520F5-249D-48CB-B731-EC5E493C53B3}" srcOrd="0" destOrd="0" presId="urn:microsoft.com/office/officeart/2008/layout/LinedList"/>
    <dgm:cxn modelId="{DF770DD1-094D-495D-A012-9CABD7B672DC}" type="presParOf" srcId="{A0CC9933-2342-4DDF-AED4-C2DCAA23C16D}" destId="{B111DDE9-10C1-4520-9FBD-14A267DC2AE6}" srcOrd="1" destOrd="0" presId="urn:microsoft.com/office/officeart/2008/layout/LinedList"/>
    <dgm:cxn modelId="{1C7DC7F7-F1F8-4A56-80B6-88CDD4970B15}" type="presParOf" srcId="{EF3ACD55-B9C1-4466-947E-10D71BE9FD9B}" destId="{8B3E7450-C5DC-4557-A18C-9C7F2B6750D3}" srcOrd="2" destOrd="0" presId="urn:microsoft.com/office/officeart/2008/layout/LinedList"/>
    <dgm:cxn modelId="{DB8156F9-C4C1-4CA3-ABCA-435FA3D0E0D2}" type="presParOf" srcId="{EF3ACD55-B9C1-4466-947E-10D71BE9FD9B}" destId="{2DCD4577-B87E-40F3-8EC0-F7FD13427576}" srcOrd="3" destOrd="0" presId="urn:microsoft.com/office/officeart/2008/layout/LinedList"/>
    <dgm:cxn modelId="{1754629F-29E8-4BB3-BA8D-588EFDF92DAF}" type="presParOf" srcId="{2DCD4577-B87E-40F3-8EC0-F7FD13427576}" destId="{D1881C02-63AC-4CEA-8D42-67423C96194B}" srcOrd="0" destOrd="0" presId="urn:microsoft.com/office/officeart/2008/layout/LinedList"/>
    <dgm:cxn modelId="{E3A66D74-0196-4923-A736-7F42E7FEAF41}" type="presParOf" srcId="{2DCD4577-B87E-40F3-8EC0-F7FD13427576}" destId="{9F95B000-30D5-4E26-9488-2849C17C144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916-F6F1-47FB-9D96-BC4BBAAA23F7}">
      <dsp:nvSpPr>
        <dsp:cNvPr id="0" name=""/>
        <dsp:cNvSpPr/>
      </dsp:nvSpPr>
      <dsp:spPr>
        <a:xfrm>
          <a:off x="0" y="4250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GO BIG Charlotte (Mecklenburg  County)</a:t>
          </a:r>
        </a:p>
      </dsp:txBody>
      <dsp:txXfrm>
        <a:off x="21075" y="63579"/>
        <a:ext cx="11210050" cy="389580"/>
      </dsp:txXfrm>
    </dsp:sp>
    <dsp:sp modelId="{ED10219B-CC02-450F-9ED9-A81FCDCC15CF}">
      <dsp:nvSpPr>
        <dsp:cNvPr id="0" name=""/>
        <dsp:cNvSpPr/>
      </dsp:nvSpPr>
      <dsp:spPr>
        <a:xfrm>
          <a:off x="0" y="52607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Agape Achievement Academy (Cumberland County)</a:t>
          </a:r>
        </a:p>
      </dsp:txBody>
      <dsp:txXfrm>
        <a:off x="21075" y="547149"/>
        <a:ext cx="11210050" cy="389580"/>
      </dsp:txXfrm>
    </dsp:sp>
    <dsp:sp modelId="{8ECF957F-5262-46D7-BFB4-2875EC4A19CC}">
      <dsp:nvSpPr>
        <dsp:cNvPr id="0" name=""/>
        <dsp:cNvSpPr/>
      </dsp:nvSpPr>
      <dsp:spPr>
        <a:xfrm>
          <a:off x="0" y="100964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Honor Preparatory School (Mecklenburg County)</a:t>
          </a:r>
        </a:p>
      </dsp:txBody>
      <dsp:txXfrm>
        <a:off x="21075" y="1030719"/>
        <a:ext cx="11210050" cy="389580"/>
      </dsp:txXfrm>
    </dsp:sp>
    <dsp:sp modelId="{14F03791-B4AF-4172-94E2-269ACE504AED}">
      <dsp:nvSpPr>
        <dsp:cNvPr id="0" name=""/>
        <dsp:cNvSpPr/>
      </dsp:nvSpPr>
      <dsp:spPr>
        <a:xfrm>
          <a:off x="0" y="149321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North Oak Academy (Durham County)</a:t>
          </a:r>
        </a:p>
      </dsp:txBody>
      <dsp:txXfrm>
        <a:off x="21075" y="1514289"/>
        <a:ext cx="11210050" cy="389580"/>
      </dsp:txXfrm>
    </dsp:sp>
    <dsp:sp modelId="{107E1070-F172-4AD2-8F40-097C2C0135E8}">
      <dsp:nvSpPr>
        <dsp:cNvPr id="0" name=""/>
        <dsp:cNvSpPr/>
      </dsp:nvSpPr>
      <dsp:spPr>
        <a:xfrm>
          <a:off x="0" y="197678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Carolina Achieve (Alamance County)</a:t>
          </a:r>
        </a:p>
      </dsp:txBody>
      <dsp:txXfrm>
        <a:off x="21075" y="1997859"/>
        <a:ext cx="11210050" cy="389580"/>
      </dsp:txXfrm>
    </dsp:sp>
    <dsp:sp modelId="{E4DF85E5-F5C2-45A7-BD63-776963270245}">
      <dsp:nvSpPr>
        <dsp:cNvPr id="0" name=""/>
        <dsp:cNvSpPr/>
      </dsp:nvSpPr>
      <dsp:spPr>
        <a:xfrm>
          <a:off x="0" y="246035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Sledge Institute (Henderson County)</a:t>
          </a:r>
        </a:p>
      </dsp:txBody>
      <dsp:txXfrm>
        <a:off x="21075" y="2481429"/>
        <a:ext cx="11210050" cy="389580"/>
      </dsp:txXfrm>
    </dsp:sp>
    <dsp:sp modelId="{52584FCC-EC01-45DD-B498-F5B301217D1F}">
      <dsp:nvSpPr>
        <dsp:cNvPr id="0" name=""/>
        <dsp:cNvSpPr/>
      </dsp:nvSpPr>
      <dsp:spPr>
        <a:xfrm>
          <a:off x="0" y="294392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Triad International Studies Academy (Guilford County)</a:t>
          </a:r>
        </a:p>
      </dsp:txBody>
      <dsp:txXfrm>
        <a:off x="21075" y="2964999"/>
        <a:ext cx="11210050" cy="389580"/>
      </dsp:txXfrm>
    </dsp:sp>
    <dsp:sp modelId="{8DDFC62E-B9AD-4A11-B5A2-4601DC43197B}">
      <dsp:nvSpPr>
        <dsp:cNvPr id="0" name=""/>
        <dsp:cNvSpPr/>
      </dsp:nvSpPr>
      <dsp:spPr>
        <a:xfrm>
          <a:off x="0" y="342749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Liberty Charter Academy (Guilford County)</a:t>
          </a:r>
        </a:p>
      </dsp:txBody>
      <dsp:txXfrm>
        <a:off x="21075" y="3448569"/>
        <a:ext cx="11210050" cy="389580"/>
      </dsp:txXfrm>
    </dsp:sp>
    <dsp:sp modelId="{EF3B300D-CCC7-4529-A96C-5C7386932FC5}">
      <dsp:nvSpPr>
        <dsp:cNvPr id="0" name=""/>
        <dsp:cNvSpPr/>
      </dsp:nvSpPr>
      <dsp:spPr>
        <a:xfrm>
          <a:off x="0" y="391106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Nalanda Academy (Wake County)</a:t>
          </a:r>
        </a:p>
      </dsp:txBody>
      <dsp:txXfrm>
        <a:off x="21075" y="3932139"/>
        <a:ext cx="11210050" cy="389580"/>
      </dsp:txXfrm>
    </dsp:sp>
    <dsp:sp modelId="{8328A451-550D-43C6-AAB9-671350B25C09}">
      <dsp:nvSpPr>
        <dsp:cNvPr id="0" name=""/>
        <dsp:cNvSpPr/>
      </dsp:nvSpPr>
      <dsp:spPr>
        <a:xfrm>
          <a:off x="0" y="4394634"/>
          <a:ext cx="11252200" cy="4317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Anderson Academy (Forsyth County)</a:t>
          </a:r>
        </a:p>
      </dsp:txBody>
      <dsp:txXfrm>
        <a:off x="21075" y="4415709"/>
        <a:ext cx="11210050" cy="389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916-F6F1-47FB-9D96-BC4BBAAA23F7}">
      <dsp:nvSpPr>
        <dsp:cNvPr id="0" name=""/>
        <dsp:cNvSpPr/>
      </dsp:nvSpPr>
      <dsp:spPr>
        <a:xfrm>
          <a:off x="0" y="5978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Centerpoint Classical Academy (Guilford County)</a:t>
          </a:r>
        </a:p>
      </dsp:txBody>
      <dsp:txXfrm>
        <a:off x="35125" y="94909"/>
        <a:ext cx="11181950" cy="649299"/>
      </dsp:txXfrm>
    </dsp:sp>
    <dsp:sp modelId="{ED10219B-CC02-450F-9ED9-A81FCDCC15CF}">
      <dsp:nvSpPr>
        <dsp:cNvPr id="0" name=""/>
        <dsp:cNvSpPr/>
      </dsp:nvSpPr>
      <dsp:spPr>
        <a:xfrm>
          <a:off x="0" y="86573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Granite Charter (Chatham County)</a:t>
          </a:r>
        </a:p>
      </dsp:txBody>
      <dsp:txXfrm>
        <a:off x="35125" y="900859"/>
        <a:ext cx="11181950" cy="649299"/>
      </dsp:txXfrm>
    </dsp:sp>
    <dsp:sp modelId="{8ECF957F-5262-46D7-BFB4-2875EC4A19CC}">
      <dsp:nvSpPr>
        <dsp:cNvPr id="0" name=""/>
        <dsp:cNvSpPr/>
      </dsp:nvSpPr>
      <dsp:spPr>
        <a:xfrm>
          <a:off x="0" y="167168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Warren Young Explorer’s School (Warren County)</a:t>
          </a:r>
        </a:p>
      </dsp:txBody>
      <dsp:txXfrm>
        <a:off x="35125" y="1706809"/>
        <a:ext cx="11181950" cy="649299"/>
      </dsp:txXfrm>
    </dsp:sp>
    <dsp:sp modelId="{14F03791-B4AF-4172-94E2-269ACE504AED}">
      <dsp:nvSpPr>
        <dsp:cNvPr id="0" name=""/>
        <dsp:cNvSpPr/>
      </dsp:nvSpPr>
      <dsp:spPr>
        <a:xfrm>
          <a:off x="0" y="247763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NC Connections Academy (Remote Statewide)</a:t>
          </a:r>
        </a:p>
      </dsp:txBody>
      <dsp:txXfrm>
        <a:off x="35125" y="2512759"/>
        <a:ext cx="11181950" cy="649299"/>
      </dsp:txXfrm>
    </dsp:sp>
    <dsp:sp modelId="{107E1070-F172-4AD2-8F40-097C2C0135E8}">
      <dsp:nvSpPr>
        <dsp:cNvPr id="0" name=""/>
        <dsp:cNvSpPr/>
      </dsp:nvSpPr>
      <dsp:spPr>
        <a:xfrm>
          <a:off x="0" y="328358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Legacy Traditional Schools (Forsyth County)</a:t>
          </a:r>
        </a:p>
      </dsp:txBody>
      <dsp:txXfrm>
        <a:off x="35125" y="3318709"/>
        <a:ext cx="11181950" cy="649299"/>
      </dsp:txXfrm>
    </dsp:sp>
    <dsp:sp modelId="{8328A451-550D-43C6-AAB9-671350B25C09}">
      <dsp:nvSpPr>
        <dsp:cNvPr id="0" name=""/>
        <dsp:cNvSpPr/>
      </dsp:nvSpPr>
      <dsp:spPr>
        <a:xfrm>
          <a:off x="0" y="4089534"/>
          <a:ext cx="11252200"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Bettis Academy (Wake County)</a:t>
          </a:r>
        </a:p>
      </dsp:txBody>
      <dsp:txXfrm>
        <a:off x="35125" y="4124659"/>
        <a:ext cx="11181950" cy="649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BE3C4-86AB-4D8D-96CA-A3C598F007F2}">
      <dsp:nvSpPr>
        <dsp:cNvPr id="0" name=""/>
        <dsp:cNvSpPr/>
      </dsp:nvSpPr>
      <dsp:spPr>
        <a:xfrm>
          <a:off x="0" y="0"/>
          <a:ext cx="6253721"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A520F5-249D-48CB-B731-EC5E493C53B3}">
      <dsp:nvSpPr>
        <dsp:cNvPr id="0" name=""/>
        <dsp:cNvSpPr/>
      </dsp:nvSpPr>
      <dsp:spPr>
        <a:xfrm>
          <a:off x="0" y="0"/>
          <a:ext cx="6253721" cy="252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ArtSpace Charter (Planning Year 25-26, Open 26-27)</a:t>
          </a:r>
        </a:p>
      </dsp:txBody>
      <dsp:txXfrm>
        <a:off x="0" y="0"/>
        <a:ext cx="6253721" cy="2528085"/>
      </dsp:txXfrm>
    </dsp:sp>
    <dsp:sp modelId="{8B3E7450-C5DC-4557-A18C-9C7F2B6750D3}">
      <dsp:nvSpPr>
        <dsp:cNvPr id="0" name=""/>
        <dsp:cNvSpPr/>
      </dsp:nvSpPr>
      <dsp:spPr>
        <a:xfrm>
          <a:off x="0" y="2528085"/>
          <a:ext cx="6253721" cy="0"/>
        </a:xfrm>
        <a:prstGeom prst="line">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881C02-63AC-4CEA-8D42-67423C96194B}">
      <dsp:nvSpPr>
        <dsp:cNvPr id="0" name=""/>
        <dsp:cNvSpPr/>
      </dsp:nvSpPr>
      <dsp:spPr>
        <a:xfrm>
          <a:off x="0" y="2528085"/>
          <a:ext cx="6253721" cy="252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dirty="0"/>
            <a:t>Franklin School of Innovation (Approved February 2026, Open 26-27, Grades 9-12)</a:t>
          </a:r>
        </a:p>
      </dsp:txBody>
      <dsp:txXfrm>
        <a:off x="0" y="2528085"/>
        <a:ext cx="6253721" cy="252808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0.0166</cdr:x>
      <cdr:y>0</cdr:y>
    </cdr:from>
    <cdr:to>
      <cdr:x>0.07475</cdr:x>
      <cdr:y>0.06901</cdr:y>
    </cdr:to>
    <cdr:sp macro="" textlink="">
      <cdr:nvSpPr>
        <cdr:cNvPr id="2" name="TextBox 1">
          <a:extLst xmlns:a="http://schemas.openxmlformats.org/drawingml/2006/main">
            <a:ext uri="{FF2B5EF4-FFF2-40B4-BE49-F238E27FC236}">
              <a16:creationId xmlns:a16="http://schemas.microsoft.com/office/drawing/2014/main" id="{35852BE9-CB50-402E-B88A-A46ACC2571E5}"/>
            </a:ext>
          </a:extLst>
        </cdr:cNvPr>
        <cdr:cNvSpPr txBox="1"/>
      </cdr:nvSpPr>
      <cdr:spPr>
        <a:xfrm xmlns:a="http://schemas.openxmlformats.org/drawingml/2006/main">
          <a:off x="165906" y="0"/>
          <a:ext cx="581019" cy="4476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Birth </a:t>
          </a:r>
        </a:p>
        <a:p xmlns:a="http://schemas.openxmlformats.org/drawingml/2006/main">
          <a:r>
            <a:rPr lang="en-US" sz="1100" dirty="0"/>
            <a:t>Year</a:t>
          </a:r>
        </a:p>
      </cdr:txBody>
    </cdr:sp>
  </cdr:relSizeAnchor>
  <cdr:relSizeAnchor xmlns:cdr="http://schemas.openxmlformats.org/drawingml/2006/chartDrawing">
    <cdr:from>
      <cdr:x>0</cdr:x>
      <cdr:y>0.06135</cdr:y>
    </cdr:from>
    <cdr:to>
      <cdr:x>1</cdr:x>
      <cdr:y>0.09722</cdr:y>
    </cdr:to>
    <cdr:sp macro="" textlink="">
      <cdr:nvSpPr>
        <cdr:cNvPr id="3" name="TextBox 2">
          <a:extLst xmlns:a="http://schemas.openxmlformats.org/drawingml/2006/main">
            <a:ext uri="{FF2B5EF4-FFF2-40B4-BE49-F238E27FC236}">
              <a16:creationId xmlns:a16="http://schemas.microsoft.com/office/drawing/2014/main" id="{944503CA-4B39-760C-D715-6CCA39A97753}"/>
            </a:ext>
          </a:extLst>
        </cdr:cNvPr>
        <cdr:cNvSpPr txBox="1"/>
      </cdr:nvSpPr>
      <cdr:spPr>
        <a:xfrm xmlns:a="http://schemas.openxmlformats.org/drawingml/2006/main">
          <a:off x="0" y="397948"/>
          <a:ext cx="9991725" cy="232672"/>
        </a:xfrm>
        <a:prstGeom xmlns:a="http://schemas.openxmlformats.org/drawingml/2006/main" prst="rect">
          <a:avLst/>
        </a:prstGeom>
        <a:solidFill xmlns:a="http://schemas.openxmlformats.org/drawingml/2006/main">
          <a:sysClr val="window" lastClr="FFFFFF"/>
        </a:solidFill>
        <a:ln xmlns:a="http://schemas.openxmlformats.org/drawingml/2006/main" w="9525" cmpd="sng">
          <a:noFill/>
        </a:ln>
        <a:effectLst xmlns:a="http://schemas.openxmlformats.org/drawingml/2006/main"/>
      </cdr:spPr>
      <cdr:txBody>
        <a:bodyPr xmlns:a="http://schemas.openxmlformats.org/drawingml/2006/main" wrap="square" rtlCol="0" anchor="t"/>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              2007         2008       2009       2010      2011       2012       2013       2014      2015        2016       2017     2018       2019      2020        2021      2022     2023</a:t>
          </a:r>
        </a:p>
      </cdr:txBody>
    </cdr:sp>
  </cdr:relSizeAnchor>
  <cdr:relSizeAnchor xmlns:cdr="http://schemas.openxmlformats.org/drawingml/2006/chartDrawing">
    <cdr:from>
      <cdr:x>0.92352</cdr:x>
      <cdr:y>0.05913</cdr:y>
    </cdr:from>
    <cdr:to>
      <cdr:x>0.92352</cdr:x>
      <cdr:y>0.94087</cdr:y>
    </cdr:to>
    <cdr:cxnSp macro="">
      <cdr:nvCxnSpPr>
        <cdr:cNvPr id="4" name="Straight Connector 3">
          <a:extLst xmlns:a="http://schemas.openxmlformats.org/drawingml/2006/main">
            <a:ext uri="{FF2B5EF4-FFF2-40B4-BE49-F238E27FC236}">
              <a16:creationId xmlns:a16="http://schemas.microsoft.com/office/drawing/2014/main" id="{6CD560BC-6BFD-B8EA-D7DD-31461313C131}"/>
            </a:ext>
          </a:extLst>
        </cdr:cNvPr>
        <cdr:cNvCxnSpPr>
          <a:cxnSpLocks xmlns:a="http://schemas.openxmlformats.org/drawingml/2006/main"/>
        </cdr:cNvCxnSpPr>
      </cdr:nvCxnSpPr>
      <cdr:spPr>
        <a:xfrm xmlns:a="http://schemas.openxmlformats.org/drawingml/2006/main">
          <a:off x="9227552" y="383552"/>
          <a:ext cx="0" cy="5719429"/>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0.86906</cdr:x>
      <cdr:y>0.05913</cdr:y>
    </cdr:from>
    <cdr:to>
      <cdr:x>0.86906</cdr:x>
      <cdr:y>0.94087</cdr:y>
    </cdr:to>
    <cdr:cxnSp macro="">
      <cdr:nvCxnSpPr>
        <cdr:cNvPr id="5" name="Straight Connector 4">
          <a:extLst xmlns:a="http://schemas.openxmlformats.org/drawingml/2006/main">
            <a:ext uri="{FF2B5EF4-FFF2-40B4-BE49-F238E27FC236}">
              <a16:creationId xmlns:a16="http://schemas.microsoft.com/office/drawing/2014/main" id="{6CD560BC-6BFD-B8EA-D7DD-31461313C131}"/>
            </a:ext>
          </a:extLst>
        </cdr:cNvPr>
        <cdr:cNvCxnSpPr>
          <a:cxnSpLocks xmlns:a="http://schemas.openxmlformats.org/drawingml/2006/main"/>
        </cdr:cNvCxnSpPr>
      </cdr:nvCxnSpPr>
      <cdr:spPr>
        <a:xfrm xmlns:a="http://schemas.openxmlformats.org/drawingml/2006/main">
          <a:off x="8683364" y="383552"/>
          <a:ext cx="0" cy="5719429"/>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0.05747</cdr:x>
      <cdr:y>0.06036</cdr:y>
    </cdr:from>
    <cdr:to>
      <cdr:x>0.9863</cdr:x>
      <cdr:y>0.11981</cdr:y>
    </cdr:to>
    <cdr:sp macro="" textlink="">
      <cdr:nvSpPr>
        <cdr:cNvPr id="2" name="TextBox 2">
          <a:extLst xmlns:a="http://schemas.openxmlformats.org/drawingml/2006/main">
            <a:ext uri="{FF2B5EF4-FFF2-40B4-BE49-F238E27FC236}">
              <a16:creationId xmlns:a16="http://schemas.microsoft.com/office/drawing/2014/main" id="{4D31C3D8-26C8-42ED-AEB2-B075F852D10E}"/>
            </a:ext>
          </a:extLst>
        </cdr:cNvPr>
        <cdr:cNvSpPr txBox="1"/>
      </cdr:nvSpPr>
      <cdr:spPr>
        <a:xfrm xmlns:a="http://schemas.openxmlformats.org/drawingml/2006/main">
          <a:off x="639380" y="375634"/>
          <a:ext cx="10333420" cy="369930"/>
        </a:xfrm>
        <a:prstGeom xmlns:a="http://schemas.openxmlformats.org/drawingml/2006/main" prst="rect">
          <a:avLst/>
        </a:prstGeom>
        <a:solidFill xmlns:a="http://schemas.openxmlformats.org/drawingml/2006/main">
          <a:sysClr val="window" lastClr="FFFFFF"/>
        </a:solidFill>
        <a:ln xmlns:a="http://schemas.openxmlformats.org/drawingml/2006/main" w="9525" cmpd="sng">
          <a:noFill/>
        </a:ln>
        <a:effectLst xmlns:a="http://schemas.openxmlformats.org/drawingml/2006/main"/>
      </cdr:spPr>
      <cdr:txBody>
        <a:bodyPr xmlns:a="http://schemas.openxmlformats.org/drawingml/2006/main" wrap="square" rtlCol="0" anchor="t"/>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2008        2009            2010           2011         2012          2013          2014          2015         2016           2017         2018         2019         2020          2021          2022         2023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9" y="1"/>
            <a:ext cx="3011699" cy="463408"/>
          </a:xfrm>
          <a:prstGeom prst="rect">
            <a:avLst/>
          </a:prstGeom>
        </p:spPr>
        <p:txBody>
          <a:bodyPr vert="horz" lIns="92492" tIns="46246" rIns="92492" bIns="46246" rtlCol="0"/>
          <a:lstStyle>
            <a:lvl1pPr algn="r">
              <a:defRPr sz="1200"/>
            </a:lvl1pPr>
          </a:lstStyle>
          <a:p>
            <a:fld id="{7C6E58C7-2F21-4CAE-AECC-D95BB3658D8E}" type="datetimeFigureOut">
              <a:rPr lang="en-US" smtClean="0"/>
              <a:t>4/29/2026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70"/>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92" tIns="46246" rIns="92492" bIns="46246" rtlCol="0" anchor="b"/>
          <a:lstStyle>
            <a:lvl1pPr algn="r">
              <a:defRPr sz="1200"/>
            </a:lvl1pPr>
          </a:lstStyle>
          <a:p>
            <a:fld id="{858DF65A-6777-4685-AFF5-B6DA1BB72175}" type="slidenum">
              <a:rPr lang="en-US" smtClean="0"/>
              <a:t>‹#›</a:t>
            </a:fld>
            <a:endParaRPr lang="en-US"/>
          </a:p>
        </p:txBody>
      </p:sp>
    </p:spTree>
    <p:extLst>
      <p:ext uri="{BB962C8B-B14F-4D97-AF65-F5344CB8AC3E}">
        <p14:creationId xmlns:p14="http://schemas.microsoft.com/office/powerpoint/2010/main" val="3371727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dad21c2594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dad21c259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dad21c2594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dad21c259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dad21c259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dad21c2594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dad21c2594_1_93:notes"/>
          <p:cNvSpPr txBox="1">
            <a:spLocks noGrp="1"/>
          </p:cNvSpPr>
          <p:nvPr>
            <p:ph type="body" idx="1"/>
          </p:nvPr>
        </p:nvSpPr>
        <p:spPr>
          <a:xfrm>
            <a:off x="2286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dad21c2594_0_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dad21c259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dad21c2594_0_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dad21c259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endParaRPr lang="en-US" dirty="0"/>
          </a:p>
        </p:txBody>
      </p:sp>
      <p:sp>
        <p:nvSpPr>
          <p:cNvPr id="68612"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463450F9-BF2F-4BF2-BFC7-CFA100B6CBAD}" type="slidenum">
              <a:rPr lang="en-US" sz="1300" b="0">
                <a:solidFill>
                  <a:srgbClr val="000000"/>
                </a:solidFill>
                <a:latin typeface="Times New Roman" pitchFamily="18" charset="0"/>
              </a:rPr>
              <a:pPr>
                <a:defRPr/>
              </a:pPr>
              <a:t>55</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33200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endParaRPr lang="en-US" dirty="0"/>
          </a:p>
        </p:txBody>
      </p:sp>
      <p:sp>
        <p:nvSpPr>
          <p:cNvPr id="69636"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6CC5E378-1B5E-4591-938D-6673770FCC39}" type="slidenum">
              <a:rPr lang="en-US" sz="1300" b="0">
                <a:solidFill>
                  <a:srgbClr val="000000"/>
                </a:solidFill>
                <a:latin typeface="Times New Roman" pitchFamily="18" charset="0"/>
              </a:rPr>
              <a:pPr>
                <a:defRPr/>
              </a:pPr>
              <a:t>56</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531587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endParaRPr lang="en-US" dirty="0"/>
          </a:p>
        </p:txBody>
      </p:sp>
      <p:sp>
        <p:nvSpPr>
          <p:cNvPr id="70660"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C2E2D6C8-F256-4440-A8B0-2C31C7C80275}" type="slidenum">
              <a:rPr lang="en-US" sz="1300" b="0">
                <a:solidFill>
                  <a:srgbClr val="000000"/>
                </a:solidFill>
                <a:latin typeface="Times New Roman" pitchFamily="18" charset="0"/>
              </a:rPr>
              <a:pPr>
                <a:defRPr/>
              </a:pPr>
              <a:t>57</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428162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p:spPr>
        <p:txBody>
          <a:bodyPr/>
          <a:lstStyle/>
          <a:p>
            <a:endParaRPr lang="en-US" dirty="0"/>
          </a:p>
        </p:txBody>
      </p:sp>
      <p:sp>
        <p:nvSpPr>
          <p:cNvPr id="71684"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FDFFDB3F-7175-438E-B938-ED0108A4599D}" type="slidenum">
              <a:rPr lang="en-US" sz="1300" b="0">
                <a:solidFill>
                  <a:srgbClr val="000000"/>
                </a:solidFill>
                <a:latin typeface="Times New Roman" pitchFamily="18" charset="0"/>
              </a:rPr>
              <a:pPr>
                <a:defRPr/>
              </a:pPr>
              <a:t>58</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1634798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endParaRPr lang="en-US" dirty="0"/>
          </a:p>
        </p:txBody>
      </p:sp>
      <p:sp>
        <p:nvSpPr>
          <p:cNvPr id="72708"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91F14386-028B-4B68-802A-13CFF3E608B7}" type="slidenum">
              <a:rPr lang="en-US" sz="1300" b="0">
                <a:solidFill>
                  <a:srgbClr val="000000"/>
                </a:solidFill>
                <a:latin typeface="Times New Roman" pitchFamily="18" charset="0"/>
              </a:rPr>
              <a:pPr>
                <a:defRPr/>
              </a:pPr>
              <a:t>59</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110647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endParaRPr lang="en-US" dirty="0"/>
          </a:p>
        </p:txBody>
      </p:sp>
      <p:sp>
        <p:nvSpPr>
          <p:cNvPr id="73732" name="Slide Number Placeholder 3"/>
          <p:cNvSpPr>
            <a:spLocks noGrp="1"/>
          </p:cNvSpPr>
          <p:nvPr>
            <p:ph type="sldNum" sz="quarter" idx="5"/>
          </p:nvPr>
        </p:nvSpPr>
        <p:spPr>
          <a:noFill/>
        </p:spPr>
        <p:txBody>
          <a:bodyPr/>
          <a:lstStyle>
            <a:lvl1pPr defTabSz="954308" eaLnBrk="0" hangingPunct="0">
              <a:defRPr sz="2400" b="1">
                <a:solidFill>
                  <a:schemeClr val="tx1"/>
                </a:solidFill>
                <a:latin typeface="Swis721 BT" pitchFamily="34" charset="0"/>
              </a:defRPr>
            </a:lvl1pPr>
            <a:lvl2pPr marL="774032" indent="-297708" defTabSz="954308" eaLnBrk="0" hangingPunct="0">
              <a:defRPr sz="2400" b="1">
                <a:solidFill>
                  <a:schemeClr val="tx1"/>
                </a:solidFill>
                <a:latin typeface="Swis721 BT" pitchFamily="34" charset="0"/>
              </a:defRPr>
            </a:lvl2pPr>
            <a:lvl3pPr marL="1190820" indent="-238163" defTabSz="954308" eaLnBrk="0" hangingPunct="0">
              <a:defRPr sz="2400" b="1">
                <a:solidFill>
                  <a:schemeClr val="tx1"/>
                </a:solidFill>
                <a:latin typeface="Swis721 BT" pitchFamily="34" charset="0"/>
              </a:defRPr>
            </a:lvl3pPr>
            <a:lvl4pPr marL="1667142" indent="-238163" defTabSz="954308" eaLnBrk="0" hangingPunct="0">
              <a:defRPr sz="2400" b="1">
                <a:solidFill>
                  <a:schemeClr val="tx1"/>
                </a:solidFill>
                <a:latin typeface="Swis721 BT" pitchFamily="34" charset="0"/>
              </a:defRPr>
            </a:lvl4pPr>
            <a:lvl5pPr marL="2143474" indent="-238163" defTabSz="954308" eaLnBrk="0" hangingPunct="0">
              <a:defRPr sz="2400" b="1">
                <a:solidFill>
                  <a:schemeClr val="tx1"/>
                </a:solidFill>
                <a:latin typeface="Swis721 BT" pitchFamily="34" charset="0"/>
              </a:defRPr>
            </a:lvl5pPr>
            <a:lvl6pPr marL="2619794" indent="-238163" defTabSz="954308" eaLnBrk="0" fontAlgn="base" hangingPunct="0">
              <a:spcBef>
                <a:spcPct val="0"/>
              </a:spcBef>
              <a:spcAft>
                <a:spcPct val="0"/>
              </a:spcAft>
              <a:defRPr sz="2400" b="1">
                <a:solidFill>
                  <a:schemeClr val="tx1"/>
                </a:solidFill>
                <a:latin typeface="Swis721 BT" pitchFamily="34" charset="0"/>
              </a:defRPr>
            </a:lvl6pPr>
            <a:lvl7pPr marL="3096121" indent="-238163" defTabSz="954308" eaLnBrk="0" fontAlgn="base" hangingPunct="0">
              <a:spcBef>
                <a:spcPct val="0"/>
              </a:spcBef>
              <a:spcAft>
                <a:spcPct val="0"/>
              </a:spcAft>
              <a:defRPr sz="2400" b="1">
                <a:solidFill>
                  <a:schemeClr val="tx1"/>
                </a:solidFill>
                <a:latin typeface="Swis721 BT" pitchFamily="34" charset="0"/>
              </a:defRPr>
            </a:lvl7pPr>
            <a:lvl8pPr marL="3572454" indent="-238163" defTabSz="954308" eaLnBrk="0" fontAlgn="base" hangingPunct="0">
              <a:spcBef>
                <a:spcPct val="0"/>
              </a:spcBef>
              <a:spcAft>
                <a:spcPct val="0"/>
              </a:spcAft>
              <a:defRPr sz="2400" b="1">
                <a:solidFill>
                  <a:schemeClr val="tx1"/>
                </a:solidFill>
                <a:latin typeface="Swis721 BT" pitchFamily="34" charset="0"/>
              </a:defRPr>
            </a:lvl8pPr>
            <a:lvl9pPr marL="4048780" indent="-238163" defTabSz="954308" eaLnBrk="0" fontAlgn="base" hangingPunct="0">
              <a:spcBef>
                <a:spcPct val="0"/>
              </a:spcBef>
              <a:spcAft>
                <a:spcPct val="0"/>
              </a:spcAft>
              <a:defRPr sz="2400" b="1">
                <a:solidFill>
                  <a:schemeClr val="tx1"/>
                </a:solidFill>
                <a:latin typeface="Swis721 BT" pitchFamily="34" charset="0"/>
              </a:defRPr>
            </a:lvl9pPr>
          </a:lstStyle>
          <a:p>
            <a:pPr>
              <a:defRPr/>
            </a:pPr>
            <a:fld id="{E4EB5AE1-0224-474C-98B7-B16C1E873FE8}" type="slidenum">
              <a:rPr lang="en-US" sz="1300" b="0">
                <a:solidFill>
                  <a:srgbClr val="000000"/>
                </a:solidFill>
                <a:latin typeface="Times New Roman" pitchFamily="18" charset="0"/>
              </a:rPr>
              <a:pPr>
                <a:defRPr/>
              </a:pPr>
              <a:t>60</a:t>
            </a:fld>
            <a:endParaRPr lang="en-US" sz="1300" b="0" dirty="0">
              <a:solidFill>
                <a:srgbClr val="000000"/>
              </a:solidFill>
              <a:latin typeface="Times New Roman" pitchFamily="18" charset="0"/>
            </a:endParaRPr>
          </a:p>
        </p:txBody>
      </p:sp>
    </p:spTree>
    <p:extLst>
      <p:ext uri="{BB962C8B-B14F-4D97-AF65-F5344CB8AC3E}">
        <p14:creationId xmlns:p14="http://schemas.microsoft.com/office/powerpoint/2010/main" val="283042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034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3B744-B4D2-44C3-9A01-38C4F3B36133}"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19345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9" y="4406901"/>
            <a:ext cx="10363200" cy="1362075"/>
          </a:xfrm>
        </p:spPr>
        <p:txBody>
          <a:bodyPr anchor="t"/>
          <a:lstStyle>
            <a:lvl1pPr algn="l">
              <a:defRPr sz="3979" b="1" cap="all"/>
            </a:lvl1pPr>
          </a:lstStyle>
          <a:p>
            <a:r>
              <a:rPr lang="en-US"/>
              <a:t>Click to edit Master title style</a:t>
            </a:r>
          </a:p>
        </p:txBody>
      </p:sp>
      <p:sp>
        <p:nvSpPr>
          <p:cNvPr id="3" name="Text Placeholder 2"/>
          <p:cNvSpPr>
            <a:spLocks noGrp="1"/>
          </p:cNvSpPr>
          <p:nvPr>
            <p:ph type="body" idx="1"/>
          </p:nvPr>
        </p:nvSpPr>
        <p:spPr>
          <a:xfrm>
            <a:off x="963089" y="2906714"/>
            <a:ext cx="10363200" cy="1500187"/>
          </a:xfrm>
        </p:spPr>
        <p:txBody>
          <a:bodyPr anchor="b"/>
          <a:lstStyle>
            <a:lvl1pPr marL="0" indent="0">
              <a:buNone/>
              <a:defRPr sz="2027">
                <a:solidFill>
                  <a:schemeClr val="tx1">
                    <a:tint val="75000"/>
                  </a:schemeClr>
                </a:solidFill>
              </a:defRPr>
            </a:lvl1pPr>
            <a:lvl2pPr marL="457115" indent="0">
              <a:buNone/>
              <a:defRPr sz="1802">
                <a:solidFill>
                  <a:schemeClr val="tx1">
                    <a:tint val="75000"/>
                  </a:schemeClr>
                </a:solidFill>
              </a:defRPr>
            </a:lvl2pPr>
            <a:lvl3pPr marL="914228" indent="0">
              <a:buNone/>
              <a:defRPr sz="1577">
                <a:solidFill>
                  <a:schemeClr val="tx1">
                    <a:tint val="75000"/>
                  </a:schemeClr>
                </a:solidFill>
              </a:defRPr>
            </a:lvl3pPr>
            <a:lvl4pPr marL="1371344" indent="0">
              <a:buNone/>
              <a:defRPr sz="1427">
                <a:solidFill>
                  <a:schemeClr val="tx1">
                    <a:tint val="75000"/>
                  </a:schemeClr>
                </a:solidFill>
              </a:defRPr>
            </a:lvl4pPr>
            <a:lvl5pPr marL="1828459" indent="0">
              <a:buNone/>
              <a:defRPr sz="1427">
                <a:solidFill>
                  <a:schemeClr val="tx1">
                    <a:tint val="75000"/>
                  </a:schemeClr>
                </a:solidFill>
              </a:defRPr>
            </a:lvl5pPr>
            <a:lvl6pPr marL="2285573" indent="0">
              <a:buNone/>
              <a:defRPr sz="1427">
                <a:solidFill>
                  <a:schemeClr val="tx1">
                    <a:tint val="75000"/>
                  </a:schemeClr>
                </a:solidFill>
              </a:defRPr>
            </a:lvl6pPr>
            <a:lvl7pPr marL="2742688" indent="0">
              <a:buNone/>
              <a:defRPr sz="1427">
                <a:solidFill>
                  <a:schemeClr val="tx1">
                    <a:tint val="75000"/>
                  </a:schemeClr>
                </a:solidFill>
              </a:defRPr>
            </a:lvl7pPr>
            <a:lvl8pPr marL="3199803" indent="0">
              <a:buNone/>
              <a:defRPr sz="1427">
                <a:solidFill>
                  <a:schemeClr val="tx1">
                    <a:tint val="75000"/>
                  </a:schemeClr>
                </a:solidFill>
              </a:defRPr>
            </a:lvl8pPr>
            <a:lvl9pPr marL="3656917" indent="0">
              <a:buNone/>
              <a:defRPr sz="142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53B744-B4D2-44C3-9A01-38C4F3B36133}"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77916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4" y="1600206"/>
            <a:ext cx="5384800" cy="4525963"/>
          </a:xfrm>
        </p:spPr>
        <p:txBody>
          <a:bodyPr/>
          <a:lstStyle>
            <a:lvl1pPr>
              <a:defRPr sz="2778"/>
            </a:lvl1pPr>
            <a:lvl2pPr>
              <a:defRPr sz="2403"/>
            </a:lvl2pPr>
            <a:lvl3pPr>
              <a:defRPr sz="2027"/>
            </a:lvl3pPr>
            <a:lvl4pPr>
              <a:defRPr sz="1802"/>
            </a:lvl4pPr>
            <a:lvl5pPr>
              <a:defRPr sz="1802"/>
            </a:lvl5pPr>
            <a:lvl6pPr>
              <a:defRPr sz="1802"/>
            </a:lvl6pPr>
            <a:lvl7pPr>
              <a:defRPr sz="1802"/>
            </a:lvl7pPr>
            <a:lvl8pPr>
              <a:defRPr sz="1802"/>
            </a:lvl8pPr>
            <a:lvl9pPr>
              <a:defRPr sz="18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3" y="1600206"/>
            <a:ext cx="5384800" cy="4525963"/>
          </a:xfrm>
        </p:spPr>
        <p:txBody>
          <a:bodyPr/>
          <a:lstStyle>
            <a:lvl1pPr>
              <a:defRPr sz="2778"/>
            </a:lvl1pPr>
            <a:lvl2pPr>
              <a:defRPr sz="2403"/>
            </a:lvl2pPr>
            <a:lvl3pPr>
              <a:defRPr sz="2027"/>
            </a:lvl3pPr>
            <a:lvl4pPr>
              <a:defRPr sz="1802"/>
            </a:lvl4pPr>
            <a:lvl5pPr>
              <a:defRPr sz="1802"/>
            </a:lvl5pPr>
            <a:lvl6pPr>
              <a:defRPr sz="1802"/>
            </a:lvl6pPr>
            <a:lvl7pPr>
              <a:defRPr sz="1802"/>
            </a:lvl7pPr>
            <a:lvl8pPr>
              <a:defRPr sz="1802"/>
            </a:lvl8pPr>
            <a:lvl9pPr>
              <a:defRPr sz="18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53B744-B4D2-44C3-9A01-38C4F3B36133}"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1077744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6"/>
            <a:ext cx="5386917" cy="639762"/>
          </a:xfrm>
        </p:spPr>
        <p:txBody>
          <a:bodyPr anchor="b"/>
          <a:lstStyle>
            <a:lvl1pPr marL="0" indent="0">
              <a:buNone/>
              <a:defRPr sz="2403" b="1"/>
            </a:lvl1pPr>
            <a:lvl2pPr marL="457115" indent="0">
              <a:buNone/>
              <a:defRPr sz="2027" b="1"/>
            </a:lvl2pPr>
            <a:lvl3pPr marL="914228" indent="0">
              <a:buNone/>
              <a:defRPr sz="1802" b="1"/>
            </a:lvl3pPr>
            <a:lvl4pPr marL="1371344" indent="0">
              <a:buNone/>
              <a:defRPr sz="1577" b="1"/>
            </a:lvl4pPr>
            <a:lvl5pPr marL="1828459" indent="0">
              <a:buNone/>
              <a:defRPr sz="1577" b="1"/>
            </a:lvl5pPr>
            <a:lvl6pPr marL="2285573" indent="0">
              <a:buNone/>
              <a:defRPr sz="1577" b="1"/>
            </a:lvl6pPr>
            <a:lvl7pPr marL="2742688" indent="0">
              <a:buNone/>
              <a:defRPr sz="1577" b="1"/>
            </a:lvl7pPr>
            <a:lvl8pPr marL="3199803" indent="0">
              <a:buNone/>
              <a:defRPr sz="1577" b="1"/>
            </a:lvl8pPr>
            <a:lvl9pPr marL="3656917" indent="0">
              <a:buNone/>
              <a:defRPr sz="1577"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3"/>
            </a:lvl1pPr>
            <a:lvl2pPr>
              <a:defRPr sz="2027"/>
            </a:lvl2pPr>
            <a:lvl3pPr>
              <a:defRPr sz="1802"/>
            </a:lvl3pPr>
            <a:lvl4pPr>
              <a:defRPr sz="1577"/>
            </a:lvl4pPr>
            <a:lvl5pPr>
              <a:defRPr sz="1577"/>
            </a:lvl5pPr>
            <a:lvl6pPr>
              <a:defRPr sz="1577"/>
            </a:lvl6pPr>
            <a:lvl7pPr>
              <a:defRPr sz="1577"/>
            </a:lvl7pPr>
            <a:lvl8pPr>
              <a:defRPr sz="1577"/>
            </a:lvl8pPr>
            <a:lvl9pPr>
              <a:defRPr sz="15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6"/>
            <a:ext cx="5389034" cy="639762"/>
          </a:xfrm>
        </p:spPr>
        <p:txBody>
          <a:bodyPr anchor="b"/>
          <a:lstStyle>
            <a:lvl1pPr marL="0" indent="0">
              <a:buNone/>
              <a:defRPr sz="2403" b="1"/>
            </a:lvl1pPr>
            <a:lvl2pPr marL="457115" indent="0">
              <a:buNone/>
              <a:defRPr sz="2027" b="1"/>
            </a:lvl2pPr>
            <a:lvl3pPr marL="914228" indent="0">
              <a:buNone/>
              <a:defRPr sz="1802" b="1"/>
            </a:lvl3pPr>
            <a:lvl4pPr marL="1371344" indent="0">
              <a:buNone/>
              <a:defRPr sz="1577" b="1"/>
            </a:lvl4pPr>
            <a:lvl5pPr marL="1828459" indent="0">
              <a:buNone/>
              <a:defRPr sz="1577" b="1"/>
            </a:lvl5pPr>
            <a:lvl6pPr marL="2285573" indent="0">
              <a:buNone/>
              <a:defRPr sz="1577" b="1"/>
            </a:lvl6pPr>
            <a:lvl7pPr marL="2742688" indent="0">
              <a:buNone/>
              <a:defRPr sz="1577" b="1"/>
            </a:lvl7pPr>
            <a:lvl8pPr marL="3199803" indent="0">
              <a:buNone/>
              <a:defRPr sz="1577" b="1"/>
            </a:lvl8pPr>
            <a:lvl9pPr marL="3656917" indent="0">
              <a:buNone/>
              <a:defRPr sz="1577" b="1"/>
            </a:lvl9pPr>
          </a:lstStyle>
          <a:p>
            <a:pPr lvl="0"/>
            <a:r>
              <a:rPr lang="en-US"/>
              <a:t>Click to edit Master text styles</a:t>
            </a:r>
          </a:p>
        </p:txBody>
      </p:sp>
      <p:sp>
        <p:nvSpPr>
          <p:cNvPr id="6" name="Content Placeholder 5"/>
          <p:cNvSpPr>
            <a:spLocks noGrp="1"/>
          </p:cNvSpPr>
          <p:nvPr>
            <p:ph sz="quarter" idx="4"/>
          </p:nvPr>
        </p:nvSpPr>
        <p:spPr>
          <a:xfrm>
            <a:off x="6193368" y="2174875"/>
            <a:ext cx="5389034" cy="3951288"/>
          </a:xfrm>
        </p:spPr>
        <p:txBody>
          <a:bodyPr/>
          <a:lstStyle>
            <a:lvl1pPr>
              <a:defRPr sz="2403"/>
            </a:lvl1pPr>
            <a:lvl2pPr>
              <a:defRPr sz="2027"/>
            </a:lvl2pPr>
            <a:lvl3pPr>
              <a:defRPr sz="1802"/>
            </a:lvl3pPr>
            <a:lvl4pPr>
              <a:defRPr sz="1577"/>
            </a:lvl4pPr>
            <a:lvl5pPr>
              <a:defRPr sz="1577"/>
            </a:lvl5pPr>
            <a:lvl6pPr>
              <a:defRPr sz="1577"/>
            </a:lvl6pPr>
            <a:lvl7pPr>
              <a:defRPr sz="1577"/>
            </a:lvl7pPr>
            <a:lvl8pPr>
              <a:defRPr sz="1577"/>
            </a:lvl8pPr>
            <a:lvl9pPr>
              <a:defRPr sz="15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53B744-B4D2-44C3-9A01-38C4F3B36133}" type="datetimeFigureOut">
              <a:rPr lang="en-US" smtClean="0"/>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39605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53B744-B4D2-44C3-9A01-38C4F3B36133}" type="datetimeFigureOut">
              <a:rPr lang="en-US" smtClean="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2111866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3B744-B4D2-44C3-9A01-38C4F3B36133}" type="datetimeFigureOut">
              <a:rPr lang="en-US" smtClean="0"/>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4090741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27" b="1"/>
            </a:lvl1pPr>
          </a:lstStyle>
          <a:p>
            <a:r>
              <a:rPr lang="en-US"/>
              <a:t>Click to edit Master title style</a:t>
            </a:r>
          </a:p>
        </p:txBody>
      </p:sp>
      <p:sp>
        <p:nvSpPr>
          <p:cNvPr id="3" name="Content Placeholder 2"/>
          <p:cNvSpPr>
            <a:spLocks noGrp="1"/>
          </p:cNvSpPr>
          <p:nvPr>
            <p:ph idx="1"/>
          </p:nvPr>
        </p:nvSpPr>
        <p:spPr>
          <a:xfrm>
            <a:off x="4766735" y="273056"/>
            <a:ext cx="6815667" cy="5853113"/>
          </a:xfrm>
        </p:spPr>
        <p:txBody>
          <a:bodyPr/>
          <a:lstStyle>
            <a:lvl1pPr>
              <a:defRPr sz="3228"/>
            </a:lvl1pPr>
            <a:lvl2pPr>
              <a:defRPr sz="2778"/>
            </a:lvl2pPr>
            <a:lvl3pPr>
              <a:defRPr sz="2403"/>
            </a:lvl3pPr>
            <a:lvl4pPr>
              <a:defRPr sz="2027"/>
            </a:lvl4pPr>
            <a:lvl5pPr>
              <a:defRPr sz="2027"/>
            </a:lvl5pPr>
            <a:lvl6pPr>
              <a:defRPr sz="2027"/>
            </a:lvl6pPr>
            <a:lvl7pPr>
              <a:defRPr sz="2027"/>
            </a:lvl7pPr>
            <a:lvl8pPr>
              <a:defRPr sz="2027"/>
            </a:lvl8pPr>
            <a:lvl9pPr>
              <a:defRPr sz="202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6"/>
            <a:ext cx="4011084" cy="4691063"/>
          </a:xfrm>
        </p:spPr>
        <p:txBody>
          <a:bodyPr/>
          <a:lstStyle>
            <a:lvl1pPr marL="0" indent="0">
              <a:buNone/>
              <a:defRPr sz="1427"/>
            </a:lvl1pPr>
            <a:lvl2pPr marL="457115" indent="0">
              <a:buNone/>
              <a:defRPr sz="1201"/>
            </a:lvl2pPr>
            <a:lvl3pPr marL="914228" indent="0">
              <a:buNone/>
              <a:defRPr sz="976"/>
            </a:lvl3pPr>
            <a:lvl4pPr marL="1371344" indent="0">
              <a:buNone/>
              <a:defRPr sz="901"/>
            </a:lvl4pPr>
            <a:lvl5pPr marL="1828459" indent="0">
              <a:buNone/>
              <a:defRPr sz="901"/>
            </a:lvl5pPr>
            <a:lvl6pPr marL="2285573" indent="0">
              <a:buNone/>
              <a:defRPr sz="901"/>
            </a:lvl6pPr>
            <a:lvl7pPr marL="2742688" indent="0">
              <a:buNone/>
              <a:defRPr sz="901"/>
            </a:lvl7pPr>
            <a:lvl8pPr marL="3199803" indent="0">
              <a:buNone/>
              <a:defRPr sz="901"/>
            </a:lvl8pPr>
            <a:lvl9pPr marL="3656917" indent="0">
              <a:buNone/>
              <a:defRPr sz="901"/>
            </a:lvl9pPr>
          </a:lstStyle>
          <a:p>
            <a:pPr lvl="0"/>
            <a:r>
              <a:rPr lang="en-US"/>
              <a:t>Click to edit Master text styles</a:t>
            </a:r>
          </a:p>
        </p:txBody>
      </p:sp>
      <p:sp>
        <p:nvSpPr>
          <p:cNvPr id="5" name="Date Placeholder 4"/>
          <p:cNvSpPr>
            <a:spLocks noGrp="1"/>
          </p:cNvSpPr>
          <p:nvPr>
            <p:ph type="dt" sz="half" idx="10"/>
          </p:nvPr>
        </p:nvSpPr>
        <p:spPr/>
        <p:txBody>
          <a:bodyPr/>
          <a:lstStyle/>
          <a:p>
            <a:fld id="{2453B744-B4D2-44C3-9A01-38C4F3B36133}"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149756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27" b="1"/>
            </a:lvl1pPr>
          </a:lstStyle>
          <a:p>
            <a:r>
              <a:rPr lang="en-US"/>
              <a:t>Click to edit Master title style</a:t>
            </a:r>
          </a:p>
        </p:txBody>
      </p:sp>
      <p:sp>
        <p:nvSpPr>
          <p:cNvPr id="3" name="Picture Placeholder 2"/>
          <p:cNvSpPr>
            <a:spLocks noGrp="1"/>
          </p:cNvSpPr>
          <p:nvPr>
            <p:ph type="pic" idx="1"/>
          </p:nvPr>
        </p:nvSpPr>
        <p:spPr>
          <a:xfrm>
            <a:off x="2389717" y="612778"/>
            <a:ext cx="7315200" cy="4114800"/>
          </a:xfrm>
        </p:spPr>
        <p:txBody>
          <a:bodyPr/>
          <a:lstStyle>
            <a:lvl1pPr marL="0" indent="0">
              <a:buNone/>
              <a:defRPr sz="3228"/>
            </a:lvl1pPr>
            <a:lvl2pPr marL="457115" indent="0">
              <a:buNone/>
              <a:defRPr sz="2778"/>
            </a:lvl2pPr>
            <a:lvl3pPr marL="914228" indent="0">
              <a:buNone/>
              <a:defRPr sz="2403"/>
            </a:lvl3pPr>
            <a:lvl4pPr marL="1371344" indent="0">
              <a:buNone/>
              <a:defRPr sz="2027"/>
            </a:lvl4pPr>
            <a:lvl5pPr marL="1828459" indent="0">
              <a:buNone/>
              <a:defRPr sz="2027"/>
            </a:lvl5pPr>
            <a:lvl6pPr marL="2285573" indent="0">
              <a:buNone/>
              <a:defRPr sz="2027"/>
            </a:lvl6pPr>
            <a:lvl7pPr marL="2742688" indent="0">
              <a:buNone/>
              <a:defRPr sz="2027"/>
            </a:lvl7pPr>
            <a:lvl8pPr marL="3199803" indent="0">
              <a:buNone/>
              <a:defRPr sz="2027"/>
            </a:lvl8pPr>
            <a:lvl9pPr marL="3656917" indent="0">
              <a:buNone/>
              <a:defRPr sz="2027"/>
            </a:lvl9pPr>
          </a:lstStyle>
          <a:p>
            <a:endParaRPr lang="en-US"/>
          </a:p>
        </p:txBody>
      </p:sp>
      <p:sp>
        <p:nvSpPr>
          <p:cNvPr id="4" name="Text Placeholder 3"/>
          <p:cNvSpPr>
            <a:spLocks noGrp="1"/>
          </p:cNvSpPr>
          <p:nvPr>
            <p:ph type="body" sz="half" idx="2"/>
          </p:nvPr>
        </p:nvSpPr>
        <p:spPr>
          <a:xfrm>
            <a:off x="2389717" y="5367341"/>
            <a:ext cx="7315200" cy="804862"/>
          </a:xfrm>
        </p:spPr>
        <p:txBody>
          <a:bodyPr/>
          <a:lstStyle>
            <a:lvl1pPr marL="0" indent="0">
              <a:buNone/>
              <a:defRPr sz="1427"/>
            </a:lvl1pPr>
            <a:lvl2pPr marL="457115" indent="0">
              <a:buNone/>
              <a:defRPr sz="1201"/>
            </a:lvl2pPr>
            <a:lvl3pPr marL="914228" indent="0">
              <a:buNone/>
              <a:defRPr sz="976"/>
            </a:lvl3pPr>
            <a:lvl4pPr marL="1371344" indent="0">
              <a:buNone/>
              <a:defRPr sz="901"/>
            </a:lvl4pPr>
            <a:lvl5pPr marL="1828459" indent="0">
              <a:buNone/>
              <a:defRPr sz="901"/>
            </a:lvl5pPr>
            <a:lvl6pPr marL="2285573" indent="0">
              <a:buNone/>
              <a:defRPr sz="901"/>
            </a:lvl6pPr>
            <a:lvl7pPr marL="2742688" indent="0">
              <a:buNone/>
              <a:defRPr sz="901"/>
            </a:lvl7pPr>
            <a:lvl8pPr marL="3199803" indent="0">
              <a:buNone/>
              <a:defRPr sz="901"/>
            </a:lvl8pPr>
            <a:lvl9pPr marL="3656917" indent="0">
              <a:buNone/>
              <a:defRPr sz="901"/>
            </a:lvl9pPr>
          </a:lstStyle>
          <a:p>
            <a:pPr lvl="0"/>
            <a:r>
              <a:rPr lang="en-US"/>
              <a:t>Click to edit Master text styles</a:t>
            </a:r>
          </a:p>
        </p:txBody>
      </p:sp>
      <p:sp>
        <p:nvSpPr>
          <p:cNvPr id="5" name="Date Placeholder 4"/>
          <p:cNvSpPr>
            <a:spLocks noGrp="1"/>
          </p:cNvSpPr>
          <p:nvPr>
            <p:ph type="dt" sz="half" idx="10"/>
          </p:nvPr>
        </p:nvSpPr>
        <p:spPr/>
        <p:txBody>
          <a:bodyPr/>
          <a:lstStyle/>
          <a:p>
            <a:fld id="{2453B744-B4D2-44C3-9A01-38C4F3B36133}"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4478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3B744-B4D2-44C3-9A01-38C4F3B36133}"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2583109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274638"/>
            <a:ext cx="2743201"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3" y="274638"/>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3B744-B4D2-44C3-9A01-38C4F3B36133}"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3A2A4-BE36-4A51-B4FA-DCE136323A74}" type="slidenum">
              <a:rPr lang="en-US" smtClean="0"/>
              <a:t>‹#›</a:t>
            </a:fld>
            <a:endParaRPr lang="en-US"/>
          </a:p>
        </p:txBody>
      </p:sp>
    </p:spTree>
    <p:extLst>
      <p:ext uri="{BB962C8B-B14F-4D97-AF65-F5344CB8AC3E}">
        <p14:creationId xmlns:p14="http://schemas.microsoft.com/office/powerpoint/2010/main" val="1567392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2"/>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9D2D3E-AF3F-45C1-9E32-D84AAB013823}"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1CC73B18-5550-4DA3-8C36-E5A989C29F09}" type="slidenum">
              <a:rPr lang="en-US" smtClean="0"/>
              <a:t>‹#›</a:t>
            </a:fld>
            <a:endParaRPr lang="en-US"/>
          </a:p>
        </p:txBody>
      </p:sp>
    </p:spTree>
    <p:extLst>
      <p:ext uri="{BB962C8B-B14F-4D97-AF65-F5344CB8AC3E}">
        <p14:creationId xmlns:p14="http://schemas.microsoft.com/office/powerpoint/2010/main" val="301910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6E02F5-7197-455C-8D6E-B5916ADE9D4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85763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678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Generated (g3dad21c2594_8_0)">
  <p:cSld name="Generated (g3dad21c2594_8_0)">
    <p:spTree>
      <p:nvGrpSpPr>
        <p:cNvPr id="1" name="Shape 80"/>
        <p:cNvGrpSpPr/>
        <p:nvPr/>
      </p:nvGrpSpPr>
      <p:grpSpPr>
        <a:xfrm>
          <a:off x="0" y="0"/>
          <a:ext cx="0" cy="0"/>
          <a:chOff x="0" y="0"/>
          <a:chExt cx="0" cy="0"/>
        </a:xfrm>
      </p:grpSpPr>
    </p:spTree>
    <p:extLst>
      <p:ext uri="{BB962C8B-B14F-4D97-AF65-F5344CB8AC3E}">
        <p14:creationId xmlns:p14="http://schemas.microsoft.com/office/powerpoint/2010/main" val="417065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1"/>
            <a:ext cx="10972800" cy="1143000"/>
          </a:xfrm>
          <a:prstGeom prst="rect">
            <a:avLst/>
          </a:prstGeom>
        </p:spPr>
        <p:txBody>
          <a:bodyPr vert="horz" lIns="121772" tIns="60885" rIns="121772" bIns="60885"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121772" tIns="60885" rIns="121772" bIns="6088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5" y="6356351"/>
            <a:ext cx="2844800" cy="365125"/>
          </a:xfrm>
          <a:prstGeom prst="rect">
            <a:avLst/>
          </a:prstGeom>
        </p:spPr>
        <p:txBody>
          <a:bodyPr vert="horz" lIns="121772" tIns="60885" rIns="121772" bIns="60885" rtlCol="0" anchor="ctr"/>
          <a:lstStyle>
            <a:lvl1pPr algn="l">
              <a:defRPr sz="1201">
                <a:solidFill>
                  <a:schemeClr val="tx1">
                    <a:tint val="75000"/>
                  </a:schemeClr>
                </a:solidFill>
              </a:defRPr>
            </a:lvl1pPr>
          </a:lstStyle>
          <a:p>
            <a:fld id="{2453B744-B4D2-44C3-9A01-38C4F3B36133}" type="datetimeFigureOut">
              <a:rPr lang="en-US" smtClean="0"/>
              <a:t>4/29/2026</a:t>
            </a:fld>
            <a:endParaRPr lang="en-US"/>
          </a:p>
        </p:txBody>
      </p:sp>
      <p:sp>
        <p:nvSpPr>
          <p:cNvPr id="5" name="Footer Placeholder 4"/>
          <p:cNvSpPr>
            <a:spLocks noGrp="1"/>
          </p:cNvSpPr>
          <p:nvPr>
            <p:ph type="ftr" sz="quarter" idx="3"/>
          </p:nvPr>
        </p:nvSpPr>
        <p:spPr>
          <a:xfrm>
            <a:off x="4165603" y="6356351"/>
            <a:ext cx="3860800" cy="365125"/>
          </a:xfrm>
          <a:prstGeom prst="rect">
            <a:avLst/>
          </a:prstGeom>
        </p:spPr>
        <p:txBody>
          <a:bodyPr vert="horz" lIns="121772" tIns="60885" rIns="121772" bIns="60885" rtlCol="0" anchor="ctr"/>
          <a:lstStyle>
            <a:lvl1pPr algn="ctr">
              <a:defRPr sz="120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3" y="6356351"/>
            <a:ext cx="2844800" cy="365125"/>
          </a:xfrm>
          <a:prstGeom prst="rect">
            <a:avLst/>
          </a:prstGeom>
        </p:spPr>
        <p:txBody>
          <a:bodyPr vert="horz" lIns="121772" tIns="60885" rIns="121772" bIns="60885" rtlCol="0" anchor="ctr"/>
          <a:lstStyle>
            <a:lvl1pPr algn="r">
              <a:defRPr sz="1201">
                <a:solidFill>
                  <a:schemeClr val="tx1">
                    <a:tint val="75000"/>
                  </a:schemeClr>
                </a:solidFill>
              </a:defRPr>
            </a:lvl1pPr>
          </a:lstStyle>
          <a:p>
            <a:fld id="{FFF3A2A4-BE36-4A51-B4FA-DCE136323A74}" type="slidenum">
              <a:rPr lang="en-US" smtClean="0"/>
              <a:t>‹#›</a:t>
            </a:fld>
            <a:endParaRPr lang="en-US"/>
          </a:p>
        </p:txBody>
      </p:sp>
    </p:spTree>
    <p:extLst>
      <p:ext uri="{BB962C8B-B14F-4D97-AF65-F5344CB8AC3E}">
        <p14:creationId xmlns:p14="http://schemas.microsoft.com/office/powerpoint/2010/main" val="32703225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914228" rtl="0" eaLnBrk="1" latinLnBrk="0" hangingPunct="1">
        <a:spcBef>
          <a:spcPct val="0"/>
        </a:spcBef>
        <a:buNone/>
        <a:defRPr sz="4430" kern="1200">
          <a:solidFill>
            <a:schemeClr val="tx1"/>
          </a:solidFill>
          <a:latin typeface="+mj-lt"/>
          <a:ea typeface="+mj-ea"/>
          <a:cs typeface="+mj-cs"/>
        </a:defRPr>
      </a:lvl1pPr>
    </p:titleStyle>
    <p:bodyStyle>
      <a:lvl1pPr marL="342836" indent="-342836" algn="l" defTabSz="914228" rtl="0" eaLnBrk="1" latinLnBrk="0" hangingPunct="1">
        <a:spcBef>
          <a:spcPct val="20000"/>
        </a:spcBef>
        <a:buFont typeface="Arial" panose="020B0604020202020204" pitchFamily="34" charset="0"/>
        <a:buChar char="•"/>
        <a:defRPr sz="3228" kern="1200">
          <a:solidFill>
            <a:schemeClr val="tx1"/>
          </a:solidFill>
          <a:latin typeface="+mn-lt"/>
          <a:ea typeface="+mn-ea"/>
          <a:cs typeface="+mn-cs"/>
        </a:defRPr>
      </a:lvl1pPr>
      <a:lvl2pPr marL="742811" indent="-285697" algn="l" defTabSz="914228" rtl="0" eaLnBrk="1" latinLnBrk="0" hangingPunct="1">
        <a:spcBef>
          <a:spcPct val="20000"/>
        </a:spcBef>
        <a:buFont typeface="Arial" panose="020B0604020202020204" pitchFamily="34" charset="0"/>
        <a:buChar char="–"/>
        <a:defRPr sz="2778" kern="1200">
          <a:solidFill>
            <a:schemeClr val="tx1"/>
          </a:solidFill>
          <a:latin typeface="+mn-lt"/>
          <a:ea typeface="+mn-ea"/>
          <a:cs typeface="+mn-cs"/>
        </a:defRPr>
      </a:lvl2pPr>
      <a:lvl3pPr marL="1142787" indent="-228557" algn="l" defTabSz="914228" rtl="0" eaLnBrk="1" latinLnBrk="0" hangingPunct="1">
        <a:spcBef>
          <a:spcPct val="20000"/>
        </a:spcBef>
        <a:buFont typeface="Arial" panose="020B0604020202020204" pitchFamily="34" charset="0"/>
        <a:buChar char="•"/>
        <a:defRPr sz="2403" kern="1200">
          <a:solidFill>
            <a:schemeClr val="tx1"/>
          </a:solidFill>
          <a:latin typeface="+mn-lt"/>
          <a:ea typeface="+mn-ea"/>
          <a:cs typeface="+mn-cs"/>
        </a:defRPr>
      </a:lvl3pPr>
      <a:lvl4pPr marL="1599901"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4pPr>
      <a:lvl5pPr marL="2057016"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5pPr>
      <a:lvl6pPr marL="2514131"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6pPr>
      <a:lvl7pPr marL="2971246"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7pPr>
      <a:lvl8pPr marL="3428361"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8pPr>
      <a:lvl9pPr marL="3885475" indent="-228557" algn="l" defTabSz="914228" rtl="0" eaLnBrk="1" latinLnBrk="0" hangingPunct="1">
        <a:spcBef>
          <a:spcPct val="20000"/>
        </a:spcBef>
        <a:buFont typeface="Arial" panose="020B0604020202020204" pitchFamily="34" charset="0"/>
        <a:buChar char="•"/>
        <a:defRPr sz="2027" kern="1200">
          <a:solidFill>
            <a:schemeClr val="tx1"/>
          </a:solidFill>
          <a:latin typeface="+mn-lt"/>
          <a:ea typeface="+mn-ea"/>
          <a:cs typeface="+mn-cs"/>
        </a:defRPr>
      </a:lvl9pPr>
    </p:bodyStyle>
    <p:otherStyle>
      <a:defPPr>
        <a:defRPr lang="en-US"/>
      </a:defPPr>
      <a:lvl1pPr marL="0" algn="l" defTabSz="914228" rtl="0" eaLnBrk="1" latinLnBrk="0" hangingPunct="1">
        <a:defRPr sz="1802" kern="1200">
          <a:solidFill>
            <a:schemeClr val="tx1"/>
          </a:solidFill>
          <a:latin typeface="+mn-lt"/>
          <a:ea typeface="+mn-ea"/>
          <a:cs typeface="+mn-cs"/>
        </a:defRPr>
      </a:lvl1pPr>
      <a:lvl2pPr marL="457115" algn="l" defTabSz="914228" rtl="0" eaLnBrk="1" latinLnBrk="0" hangingPunct="1">
        <a:defRPr sz="1802" kern="1200">
          <a:solidFill>
            <a:schemeClr val="tx1"/>
          </a:solidFill>
          <a:latin typeface="+mn-lt"/>
          <a:ea typeface="+mn-ea"/>
          <a:cs typeface="+mn-cs"/>
        </a:defRPr>
      </a:lvl2pPr>
      <a:lvl3pPr marL="914228" algn="l" defTabSz="914228" rtl="0" eaLnBrk="1" latinLnBrk="0" hangingPunct="1">
        <a:defRPr sz="1802" kern="1200">
          <a:solidFill>
            <a:schemeClr val="tx1"/>
          </a:solidFill>
          <a:latin typeface="+mn-lt"/>
          <a:ea typeface="+mn-ea"/>
          <a:cs typeface="+mn-cs"/>
        </a:defRPr>
      </a:lvl3pPr>
      <a:lvl4pPr marL="1371344" algn="l" defTabSz="914228" rtl="0" eaLnBrk="1" latinLnBrk="0" hangingPunct="1">
        <a:defRPr sz="1802" kern="1200">
          <a:solidFill>
            <a:schemeClr val="tx1"/>
          </a:solidFill>
          <a:latin typeface="+mn-lt"/>
          <a:ea typeface="+mn-ea"/>
          <a:cs typeface="+mn-cs"/>
        </a:defRPr>
      </a:lvl4pPr>
      <a:lvl5pPr marL="1828459" algn="l" defTabSz="914228" rtl="0" eaLnBrk="1" latinLnBrk="0" hangingPunct="1">
        <a:defRPr sz="1802" kern="1200">
          <a:solidFill>
            <a:schemeClr val="tx1"/>
          </a:solidFill>
          <a:latin typeface="+mn-lt"/>
          <a:ea typeface="+mn-ea"/>
          <a:cs typeface="+mn-cs"/>
        </a:defRPr>
      </a:lvl5pPr>
      <a:lvl6pPr marL="2285573" algn="l" defTabSz="914228" rtl="0" eaLnBrk="1" latinLnBrk="0" hangingPunct="1">
        <a:defRPr sz="1802" kern="1200">
          <a:solidFill>
            <a:schemeClr val="tx1"/>
          </a:solidFill>
          <a:latin typeface="+mn-lt"/>
          <a:ea typeface="+mn-ea"/>
          <a:cs typeface="+mn-cs"/>
        </a:defRPr>
      </a:lvl6pPr>
      <a:lvl7pPr marL="2742688" algn="l" defTabSz="914228" rtl="0" eaLnBrk="1" latinLnBrk="0" hangingPunct="1">
        <a:defRPr sz="1802" kern="1200">
          <a:solidFill>
            <a:schemeClr val="tx1"/>
          </a:solidFill>
          <a:latin typeface="+mn-lt"/>
          <a:ea typeface="+mn-ea"/>
          <a:cs typeface="+mn-cs"/>
        </a:defRPr>
      </a:lvl7pPr>
      <a:lvl8pPr marL="3199803" algn="l" defTabSz="914228" rtl="0" eaLnBrk="1" latinLnBrk="0" hangingPunct="1">
        <a:defRPr sz="1802" kern="1200">
          <a:solidFill>
            <a:schemeClr val="tx1"/>
          </a:solidFill>
          <a:latin typeface="+mn-lt"/>
          <a:ea typeface="+mn-ea"/>
          <a:cs typeface="+mn-cs"/>
        </a:defRPr>
      </a:lvl8pPr>
      <a:lvl9pPr marL="3656917" algn="l" defTabSz="914228" rtl="0" eaLnBrk="1" latinLnBrk="0" hangingPunct="1">
        <a:defRPr sz="180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4.emf"/><Relationship Id="rId1" Type="http://schemas.openxmlformats.org/officeDocument/2006/relationships/slideLayout" Target="../slideLayouts/slideLayout12.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4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3.png"/><Relationship Id="rId7"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4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85.png"/><Relationship Id="rId4" Type="http://schemas.openxmlformats.org/officeDocument/2006/relationships/image" Target="../media/image84.png"/></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png"/></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package" Target="../embeddings/Microsoft_Excel_Worksheet17.xlsx"/><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package" Target="../embeddings/Microsoft_Excel_Worksheet18.xlsx"/><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package" Target="../embeddings/Microsoft_Excel_Worksheet23.xlsx"/><Relationship Id="rId1" Type="http://schemas.openxmlformats.org/officeDocument/2006/relationships/slideLayout" Target="../slideLayouts/slideLayout2.xml"/><Relationship Id="rId5" Type="http://schemas.openxmlformats.org/officeDocument/2006/relationships/image" Target="../media/image96.emf"/><Relationship Id="rId4" Type="http://schemas.openxmlformats.org/officeDocument/2006/relationships/package" Target="../embeddings/Microsoft_Excel_Worksheet24.xlsx"/></Relationships>
</file>

<file path=ppt/slides/_rels/slide71.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otGrid">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BA404-28B8-4DB5-B21E-2E4F21EE9885}"/>
              </a:ext>
            </a:extLst>
          </p:cNvPr>
          <p:cNvSpPr>
            <a:spLocks noGrp="1"/>
          </p:cNvSpPr>
          <p:nvPr>
            <p:ph type="ctrTitle"/>
          </p:nvPr>
        </p:nvSpPr>
        <p:spPr>
          <a:xfrm>
            <a:off x="88900" y="1383856"/>
            <a:ext cx="12001500" cy="1541630"/>
          </a:xfrm>
          <a:solidFill>
            <a:schemeClr val="bg1">
              <a:alpha val="46000"/>
            </a:schemeClr>
          </a:solidFill>
        </p:spPr>
        <p:txBody>
          <a:bodyPr>
            <a:normAutofit fontScale="90000"/>
          </a:bodyPr>
          <a:lstStyle/>
          <a:p>
            <a:pPr algn="ctr"/>
            <a:r>
              <a:rPr lang="en-US" sz="5900" b="1" dirty="0">
                <a:solidFill>
                  <a:schemeClr val="accent6">
                    <a:lumMod val="50000"/>
                  </a:schemeClr>
                </a:solidFill>
                <a:latin typeface="Montserrat" panose="00000500000000000000" pitchFamily="50" charset="0"/>
              </a:rPr>
              <a:t>2025-26 Enrollments &amp; Facilities Report</a:t>
            </a:r>
          </a:p>
        </p:txBody>
      </p:sp>
      <p:sp>
        <p:nvSpPr>
          <p:cNvPr id="3" name="Subtitle 2">
            <a:extLst>
              <a:ext uri="{FF2B5EF4-FFF2-40B4-BE49-F238E27FC236}">
                <a16:creationId xmlns:a16="http://schemas.microsoft.com/office/drawing/2014/main" id="{37EE5023-A7F4-4E5A-9AA4-65DC1855D7A1}"/>
              </a:ext>
            </a:extLst>
          </p:cNvPr>
          <p:cNvSpPr>
            <a:spLocks noGrp="1"/>
          </p:cNvSpPr>
          <p:nvPr>
            <p:ph type="subTitle" idx="1"/>
          </p:nvPr>
        </p:nvSpPr>
        <p:spPr>
          <a:xfrm>
            <a:off x="691329" y="3164145"/>
            <a:ext cx="10840732" cy="1215574"/>
          </a:xfrm>
          <a:solidFill>
            <a:schemeClr val="bg1">
              <a:alpha val="28000"/>
            </a:schemeClr>
          </a:solidFill>
        </p:spPr>
        <p:txBody>
          <a:bodyPr>
            <a:normAutofit fontScale="92500" lnSpcReduction="10000"/>
          </a:bodyPr>
          <a:lstStyle/>
          <a:p>
            <a:pPr algn="ctr"/>
            <a:r>
              <a:rPr lang="en-US" sz="2800" dirty="0">
                <a:solidFill>
                  <a:schemeClr val="accent3">
                    <a:lumMod val="50000"/>
                  </a:schemeClr>
                </a:solidFill>
                <a:latin typeface="Montserrat" panose="00000500000000000000" pitchFamily="50" charset="0"/>
              </a:rPr>
              <a:t>A planning study to document membership and trends and facility capacities, to forecast future enrollments and anticipate facility needs.</a:t>
            </a:r>
          </a:p>
        </p:txBody>
      </p:sp>
      <p:sp>
        <p:nvSpPr>
          <p:cNvPr id="4" name="Subtitle 2">
            <a:extLst>
              <a:ext uri="{FF2B5EF4-FFF2-40B4-BE49-F238E27FC236}">
                <a16:creationId xmlns:a16="http://schemas.microsoft.com/office/drawing/2014/main" id="{57DAB311-BF08-4047-9A2F-BBA02284F768}"/>
              </a:ext>
            </a:extLst>
          </p:cNvPr>
          <p:cNvSpPr txBox="1">
            <a:spLocks/>
          </p:cNvSpPr>
          <p:nvPr/>
        </p:nvSpPr>
        <p:spPr>
          <a:xfrm>
            <a:off x="31390" y="4618379"/>
            <a:ext cx="12160610" cy="1926800"/>
          </a:xfrm>
          <a:prstGeom prst="rect">
            <a:avLst/>
          </a:prstGeom>
          <a:solidFill>
            <a:schemeClr val="bg1">
              <a:alpha val="40000"/>
            </a:schemeClr>
          </a:solidFill>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rPr>
              <a:t>Presented to the Board of Education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rPr>
              <a:t>April </a:t>
            </a:r>
            <a:r>
              <a:rPr lang="en-US" b="1" dirty="0">
                <a:solidFill>
                  <a:srgbClr val="F79646">
                    <a:lumMod val="50000"/>
                  </a:srgbClr>
                </a:solidFill>
                <a:latin typeface="Montserrat" panose="00000500000000000000" pitchFamily="50" charset="0"/>
              </a:rPr>
              <a:t>30</a:t>
            </a:r>
            <a:r>
              <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rPr>
              <a:t>, 2026</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rPr>
              <a:t>Prepared by:  Tina Thorpe, Chief Financial Officer and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79646">
                    <a:lumMod val="50000"/>
                  </a:srgbClr>
                </a:solidFill>
                <a:effectLst/>
                <a:uLnTx/>
                <a:uFillTx/>
                <a:latin typeface="Montserrat" panose="00000500000000000000" pitchFamily="50" charset="0"/>
                <a:ea typeface="+mn-ea"/>
                <a:cs typeface="+mn-cs"/>
              </a:rPr>
              <a:t>Clark Wyatt, Director of Facilities &amp; Maintenance</a:t>
            </a:r>
          </a:p>
        </p:txBody>
      </p:sp>
      <p:pic>
        <p:nvPicPr>
          <p:cNvPr id="5" name="Picture 4">
            <a:extLst>
              <a:ext uri="{FF2B5EF4-FFF2-40B4-BE49-F238E27FC236}">
                <a16:creationId xmlns:a16="http://schemas.microsoft.com/office/drawing/2014/main" id="{24CA203D-A284-4C32-85AE-6B0398A97D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91" y="60570"/>
            <a:ext cx="4378712" cy="1185628"/>
          </a:xfrm>
          <a:prstGeom prst="rect">
            <a:avLst/>
          </a:prstGeom>
          <a:solidFill>
            <a:schemeClr val="bg1"/>
          </a:solidFill>
        </p:spPr>
      </p:pic>
    </p:spTree>
    <p:extLst>
      <p:ext uri="{BB962C8B-B14F-4D97-AF65-F5344CB8AC3E}">
        <p14:creationId xmlns:p14="http://schemas.microsoft.com/office/powerpoint/2010/main" val="3716998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136" y="110643"/>
            <a:ext cx="4378712" cy="1185628"/>
          </a:xfrm>
          <a:prstGeom prst="rect">
            <a:avLst/>
          </a:prstGeom>
          <a:solidFill>
            <a:schemeClr val="bg1"/>
          </a:solidFill>
        </p:spPr>
      </p:pic>
      <p:sp>
        <p:nvSpPr>
          <p:cNvPr id="6" name="Subtitle 2"/>
          <p:cNvSpPr>
            <a:spLocks noGrp="1"/>
          </p:cNvSpPr>
          <p:nvPr>
            <p:ph type="subTitle" idx="1"/>
          </p:nvPr>
        </p:nvSpPr>
        <p:spPr>
          <a:xfrm>
            <a:off x="395646" y="2259344"/>
            <a:ext cx="11663004" cy="3808141"/>
          </a:xfrm>
          <a:solidFill>
            <a:schemeClr val="bg1">
              <a:alpha val="0"/>
            </a:schemeClr>
          </a:solidFill>
        </p:spPr>
        <p:txBody>
          <a:bodyPr>
            <a:noAutofit/>
          </a:bodyPr>
          <a:lstStyle/>
          <a:p>
            <a:pPr algn="l">
              <a:lnSpc>
                <a:spcPct val="150000"/>
              </a:lnSpc>
            </a:pPr>
            <a:r>
              <a:rPr lang="en-US" sz="3900" b="1" dirty="0">
                <a:solidFill>
                  <a:schemeClr val="accent3">
                    <a:lumMod val="50000"/>
                  </a:schemeClr>
                </a:solidFill>
                <a:latin typeface="Montserrat" panose="00000500000000000000" pitchFamily="50" charset="0"/>
                <a:cs typeface="Arial" panose="020B0604020202020204" pitchFamily="34" charset="0"/>
              </a:rPr>
              <a:t>Tab 1:  Membership &amp; Population Trends</a:t>
            </a:r>
          </a:p>
          <a:p>
            <a:pPr algn="l">
              <a:lnSpc>
                <a:spcPct val="150000"/>
              </a:lnSpc>
            </a:pPr>
            <a:r>
              <a:rPr lang="en-US" sz="3900" b="1" dirty="0">
                <a:solidFill>
                  <a:schemeClr val="bg1">
                    <a:lumMod val="50000"/>
                  </a:schemeClr>
                </a:solidFill>
                <a:latin typeface="Montserrat" panose="00000500000000000000" pitchFamily="50" charset="0"/>
                <a:cs typeface="Arial" panose="020B0604020202020204" pitchFamily="34" charset="0"/>
              </a:rPr>
              <a:t>Tab 2:  Long Range Planning</a:t>
            </a:r>
          </a:p>
          <a:p>
            <a:pPr algn="l">
              <a:lnSpc>
                <a:spcPct val="150000"/>
              </a:lnSpc>
            </a:pPr>
            <a:r>
              <a:rPr lang="en-US" sz="3900" b="1" dirty="0">
                <a:solidFill>
                  <a:schemeClr val="bg1">
                    <a:lumMod val="50000"/>
                  </a:schemeClr>
                </a:solidFill>
                <a:latin typeface="Montserrat" panose="00000500000000000000" pitchFamily="50" charset="0"/>
                <a:cs typeface="Arial" panose="020B0604020202020204" pitchFamily="34" charset="0"/>
              </a:rPr>
              <a:t>Tab 3:  Appendix</a:t>
            </a:r>
          </a:p>
        </p:txBody>
      </p:sp>
    </p:spTree>
    <p:extLst>
      <p:ext uri="{BB962C8B-B14F-4D97-AF65-F5344CB8AC3E}">
        <p14:creationId xmlns:p14="http://schemas.microsoft.com/office/powerpoint/2010/main" val="2214792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1012CB-6065-5556-D003-A6FE58EA486D}"/>
              </a:ext>
            </a:extLst>
          </p:cNvPr>
          <p:cNvSpPr txBox="1"/>
          <p:nvPr/>
        </p:nvSpPr>
        <p:spPr>
          <a:xfrm>
            <a:off x="138545" y="108626"/>
            <a:ext cx="11776364" cy="400110"/>
          </a:xfrm>
          <a:prstGeom prst="rect">
            <a:avLst/>
          </a:prstGeom>
          <a:noFill/>
        </p:spPr>
        <p:txBody>
          <a:bodyPr wrap="square" rtlCol="0">
            <a:spAutoFit/>
          </a:bodyPr>
          <a:lstStyle/>
          <a:p>
            <a:pPr marL="0" marR="0" lvl="0" indent="0" algn="ctr" defTabSz="914228" fontAlgn="auto">
              <a:lnSpc>
                <a:spcPct val="100000"/>
              </a:lnSpc>
              <a:spcBef>
                <a:spcPct val="0"/>
              </a:spcBef>
              <a:spcAft>
                <a:spcPts val="0"/>
              </a:spcAft>
              <a:buClrTx/>
              <a:buSzTx/>
              <a:tabLst/>
              <a:defRPr/>
            </a:pPr>
            <a:r>
              <a:rPr lang="en-US" sz="2000" b="1" dirty="0">
                <a:solidFill>
                  <a:schemeClr val="accent3">
                    <a:lumMod val="50000"/>
                  </a:schemeClr>
                </a:solidFill>
                <a:latin typeface="Montserrat" panose="00000500000000000000" pitchFamily="50" charset="0"/>
                <a:ea typeface="+mj-ea"/>
                <a:cs typeface="+mj-cs"/>
              </a:rPr>
              <a:t>2025 Residential Building Permits by Elementary School Attendance Area</a:t>
            </a:r>
          </a:p>
        </p:txBody>
      </p:sp>
      <p:pic>
        <p:nvPicPr>
          <p:cNvPr id="7" name="Picture 6" descr="A map of different colors with black text&#10;&#10;AI-generated content may be incorrect.">
            <a:extLst>
              <a:ext uri="{FF2B5EF4-FFF2-40B4-BE49-F238E27FC236}">
                <a16:creationId xmlns:a16="http://schemas.microsoft.com/office/drawing/2014/main" id="{00B4C97A-7A5A-0B45-7341-287E6BDCF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874" y="570291"/>
            <a:ext cx="8954426" cy="6103043"/>
          </a:xfrm>
          <a:prstGeom prst="rect">
            <a:avLst/>
          </a:prstGeom>
        </p:spPr>
      </p:pic>
    </p:spTree>
    <p:extLst>
      <p:ext uri="{BB962C8B-B14F-4D97-AF65-F5344CB8AC3E}">
        <p14:creationId xmlns:p14="http://schemas.microsoft.com/office/powerpoint/2010/main" val="392764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156369" y="2611178"/>
            <a:ext cx="1769741" cy="302434"/>
          </a:xfrm>
          <a:prstGeom prst="rect">
            <a:avLst/>
          </a:prstGeom>
          <a:solidFill>
            <a:sysClr val="window" lastClr="FFFFFF"/>
          </a:solidFill>
        </p:spPr>
      </p:pic>
      <p:graphicFrame>
        <p:nvGraphicFramePr>
          <p:cNvPr id="7" name="Object 6">
            <a:extLst>
              <a:ext uri="{FF2B5EF4-FFF2-40B4-BE49-F238E27FC236}">
                <a16:creationId xmlns:a16="http://schemas.microsoft.com/office/drawing/2014/main" id="{FEC2418E-15F2-23FE-C052-742F6451354E}"/>
              </a:ext>
            </a:extLst>
          </p:cNvPr>
          <p:cNvGraphicFramePr>
            <a:graphicFrameLocks noChangeAspect="1"/>
          </p:cNvGraphicFramePr>
          <p:nvPr>
            <p:extLst>
              <p:ext uri="{D42A27DB-BD31-4B8C-83A1-F6EECF244321}">
                <p14:modId xmlns:p14="http://schemas.microsoft.com/office/powerpoint/2010/main" val="1428612829"/>
              </p:ext>
            </p:extLst>
          </p:nvPr>
        </p:nvGraphicFramePr>
        <p:xfrm>
          <a:off x="1419225" y="1257300"/>
          <a:ext cx="8267700" cy="5495925"/>
        </p:xfrm>
        <a:graphic>
          <a:graphicData uri="http://schemas.openxmlformats.org/presentationml/2006/ole">
            <mc:AlternateContent xmlns:mc="http://schemas.openxmlformats.org/markup-compatibility/2006">
              <mc:Choice xmlns:v="urn:schemas-microsoft-com:vml" Requires="v">
                <p:oleObj name="Worksheet" r:id="rId3" imgW="8267827" imgH="5495891" progId="Excel.Sheet.12">
                  <p:embed/>
                </p:oleObj>
              </mc:Choice>
              <mc:Fallback>
                <p:oleObj name="Worksheet" r:id="rId3" imgW="8267827" imgH="5495891" progId="Excel.Sheet.12">
                  <p:embed/>
                  <p:pic>
                    <p:nvPicPr>
                      <p:cNvPr id="0" name=""/>
                      <p:cNvPicPr/>
                      <p:nvPr/>
                    </p:nvPicPr>
                    <p:blipFill>
                      <a:blip r:embed="rId4"/>
                      <a:stretch>
                        <a:fillRect/>
                      </a:stretch>
                    </p:blipFill>
                    <p:spPr>
                      <a:xfrm>
                        <a:off x="1419225" y="1257300"/>
                        <a:ext cx="8267700" cy="5495925"/>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056457A0-C758-5766-BDED-1152BC54E2ED}"/>
              </a:ext>
            </a:extLst>
          </p:cNvPr>
          <p:cNvSpPr txBox="1"/>
          <p:nvPr/>
        </p:nvSpPr>
        <p:spPr>
          <a:xfrm>
            <a:off x="107004" y="56971"/>
            <a:ext cx="11819106" cy="1200329"/>
          </a:xfrm>
          <a:prstGeom prst="rect">
            <a:avLst/>
          </a:prstGeom>
          <a:noFill/>
        </p:spPr>
        <p:txBody>
          <a:bodyPr wrap="square" rtlCol="0">
            <a:spAutoFit/>
          </a:bodyPr>
          <a:lstStyle/>
          <a:p>
            <a:pPr algn="ctr"/>
            <a:r>
              <a:rPr lang="en-US" sz="3600" b="1" dirty="0">
                <a:solidFill>
                  <a:schemeClr val="accent3">
                    <a:lumMod val="50000"/>
                  </a:schemeClr>
                </a:solidFill>
                <a:latin typeface="Montserrat" panose="00000500000000000000" pitchFamily="2" charset="0"/>
              </a:rPr>
              <a:t>Residential Single and Multi-Family Building Permits by School District</a:t>
            </a:r>
          </a:p>
        </p:txBody>
      </p:sp>
    </p:spTree>
    <p:extLst>
      <p:ext uri="{BB962C8B-B14F-4D97-AF65-F5344CB8AC3E}">
        <p14:creationId xmlns:p14="http://schemas.microsoft.com/office/powerpoint/2010/main" val="1773695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905AB23-798E-E10F-FA7C-7A5CD16E705B}"/>
              </a:ext>
            </a:extLst>
          </p:cNvPr>
          <p:cNvGraphicFramePr>
            <a:graphicFrameLocks noChangeAspect="1"/>
          </p:cNvGraphicFramePr>
          <p:nvPr>
            <p:extLst>
              <p:ext uri="{D42A27DB-BD31-4B8C-83A1-F6EECF244321}">
                <p14:modId xmlns:p14="http://schemas.microsoft.com/office/powerpoint/2010/main" val="3736871110"/>
              </p:ext>
            </p:extLst>
          </p:nvPr>
        </p:nvGraphicFramePr>
        <p:xfrm>
          <a:off x="944087" y="820674"/>
          <a:ext cx="9723913" cy="5947637"/>
        </p:xfrm>
        <a:graphic>
          <a:graphicData uri="http://schemas.openxmlformats.org/presentationml/2006/ole">
            <mc:AlternateContent xmlns:mc="http://schemas.openxmlformats.org/markup-compatibility/2006">
              <mc:Choice xmlns:v="urn:schemas-microsoft-com:vml" Requires="v">
                <p:oleObj name="Worksheet" r:id="rId2" imgW="9810661" imgH="6000927" progId="Excel.Sheet.8">
                  <p:embed/>
                </p:oleObj>
              </mc:Choice>
              <mc:Fallback>
                <p:oleObj name="Worksheet" r:id="rId2" imgW="9810661" imgH="6000927" progId="Excel.Sheet.8">
                  <p:embed/>
                  <p:pic>
                    <p:nvPicPr>
                      <p:cNvPr id="0" name=""/>
                      <p:cNvPicPr/>
                      <p:nvPr/>
                    </p:nvPicPr>
                    <p:blipFill>
                      <a:blip r:embed="rId3"/>
                      <a:stretch>
                        <a:fillRect/>
                      </a:stretch>
                    </p:blipFill>
                    <p:spPr>
                      <a:xfrm>
                        <a:off x="944087" y="820674"/>
                        <a:ext cx="9723913" cy="594763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870C1A6-1D8E-55AC-ECDA-F559E6A54732}"/>
              </a:ext>
            </a:extLst>
          </p:cNvPr>
          <p:cNvSpPr>
            <a:spLocks noGrp="1"/>
          </p:cNvSpPr>
          <p:nvPr>
            <p:ph type="title"/>
          </p:nvPr>
        </p:nvSpPr>
        <p:spPr>
          <a:xfrm>
            <a:off x="436291" y="-147639"/>
            <a:ext cx="10972800" cy="1143000"/>
          </a:xfrm>
        </p:spPr>
        <p:txBody>
          <a:bodyPr/>
          <a:lstStyle/>
          <a:p>
            <a:r>
              <a:rPr lang="en-US" sz="3600" b="1" dirty="0">
                <a:solidFill>
                  <a:schemeClr val="accent3">
                    <a:lumMod val="50000"/>
                  </a:schemeClr>
                </a:solidFill>
                <a:latin typeface="Montserrat" panose="00000500000000000000" pitchFamily="50" charset="0"/>
              </a:rPr>
              <a:t>Membership Projections Methodology</a:t>
            </a:r>
          </a:p>
        </p:txBody>
      </p:sp>
      <p:sp>
        <p:nvSpPr>
          <p:cNvPr id="7" name="Rectangle 6">
            <a:extLst>
              <a:ext uri="{FF2B5EF4-FFF2-40B4-BE49-F238E27FC236}">
                <a16:creationId xmlns:a16="http://schemas.microsoft.com/office/drawing/2014/main" id="{EB29A6F5-6017-BE2D-38EE-A600508F2AF7}"/>
              </a:ext>
            </a:extLst>
          </p:cNvPr>
          <p:cNvSpPr/>
          <p:nvPr/>
        </p:nvSpPr>
        <p:spPr>
          <a:xfrm>
            <a:off x="2885440" y="5648960"/>
            <a:ext cx="492760" cy="1574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0EBAFCB-B10F-E787-B444-254275F18E23}"/>
              </a:ext>
            </a:extLst>
          </p:cNvPr>
          <p:cNvSpPr/>
          <p:nvPr/>
        </p:nvSpPr>
        <p:spPr>
          <a:xfrm>
            <a:off x="3378200" y="5806440"/>
            <a:ext cx="396240" cy="1574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D93636-5434-E46C-BCD6-F063D46B7625}"/>
              </a:ext>
            </a:extLst>
          </p:cNvPr>
          <p:cNvSpPr/>
          <p:nvPr/>
        </p:nvSpPr>
        <p:spPr>
          <a:xfrm>
            <a:off x="7662863" y="5955665"/>
            <a:ext cx="560387" cy="1574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476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5C49-D60E-45A2-8C7D-3DEB46EF6BA8}"/>
              </a:ext>
            </a:extLst>
          </p:cNvPr>
          <p:cNvSpPr>
            <a:spLocks noGrp="1"/>
          </p:cNvSpPr>
          <p:nvPr>
            <p:ph type="title"/>
          </p:nvPr>
        </p:nvSpPr>
        <p:spPr>
          <a:xfrm>
            <a:off x="252761" y="0"/>
            <a:ext cx="11686478" cy="579863"/>
          </a:xfrm>
          <a:solidFill>
            <a:schemeClr val="bg1"/>
          </a:solidFill>
        </p:spPr>
        <p:txBody>
          <a:bodyPr>
            <a:noAutofit/>
          </a:bodyPr>
          <a:lstStyle/>
          <a:p>
            <a:pPr algn="ctr"/>
            <a:r>
              <a:rPr lang="en-US" sz="3600" b="1" dirty="0">
                <a:solidFill>
                  <a:schemeClr val="accent3">
                    <a:lumMod val="50000"/>
                  </a:schemeClr>
                </a:solidFill>
                <a:latin typeface="Montserrat" panose="00000500000000000000" pitchFamily="50" charset="0"/>
              </a:rPr>
              <a:t>Membership Projections vs. Capacity</a:t>
            </a:r>
          </a:p>
        </p:txBody>
      </p:sp>
      <p:sp>
        <p:nvSpPr>
          <p:cNvPr id="5" name="TextBox 4">
            <a:extLst>
              <a:ext uri="{FF2B5EF4-FFF2-40B4-BE49-F238E27FC236}">
                <a16:creationId xmlns:a16="http://schemas.microsoft.com/office/drawing/2014/main" id="{43857CCD-650D-8B44-E015-C200585C4A39}"/>
              </a:ext>
            </a:extLst>
          </p:cNvPr>
          <p:cNvSpPr txBox="1"/>
          <p:nvPr/>
        </p:nvSpPr>
        <p:spPr>
          <a:xfrm>
            <a:off x="8816012" y="6341695"/>
            <a:ext cx="350188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*Haw Creek Elementary School modulars serve </a:t>
            </a:r>
            <a:r>
              <a:rPr lang="en-US" sz="1000" dirty="0">
                <a:solidFill>
                  <a:prstClr val="black"/>
                </a:solidFill>
                <a:latin typeface="Calibri"/>
              </a:rPr>
              <a:t>BCSVA and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prstClr val="black"/>
                </a:solidFill>
                <a:latin typeface="Calibri"/>
              </a:rPr>
              <a:t>Pre-School EC Program</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Object 5">
            <a:extLst>
              <a:ext uri="{FF2B5EF4-FFF2-40B4-BE49-F238E27FC236}">
                <a16:creationId xmlns:a16="http://schemas.microsoft.com/office/drawing/2014/main" id="{E9A80204-3A53-F3C1-A242-F68C02980C6B}"/>
              </a:ext>
            </a:extLst>
          </p:cNvPr>
          <p:cNvGraphicFramePr>
            <a:graphicFrameLocks noChangeAspect="1"/>
          </p:cNvGraphicFramePr>
          <p:nvPr>
            <p:extLst>
              <p:ext uri="{D42A27DB-BD31-4B8C-83A1-F6EECF244321}">
                <p14:modId xmlns:p14="http://schemas.microsoft.com/office/powerpoint/2010/main" val="1988040263"/>
              </p:ext>
            </p:extLst>
          </p:nvPr>
        </p:nvGraphicFramePr>
        <p:xfrm>
          <a:off x="833042" y="579863"/>
          <a:ext cx="9711133" cy="6092219"/>
        </p:xfrm>
        <a:graphic>
          <a:graphicData uri="http://schemas.openxmlformats.org/presentationml/2006/ole">
            <mc:AlternateContent xmlns:mc="http://schemas.openxmlformats.org/markup-compatibility/2006">
              <mc:Choice xmlns:v="urn:schemas-microsoft-com:vml" Requires="v">
                <p:oleObj name="Worksheet" r:id="rId2" imgW="16821290" imgH="10553666" progId="Excel.Sheet.8">
                  <p:embed/>
                </p:oleObj>
              </mc:Choice>
              <mc:Fallback>
                <p:oleObj name="Worksheet" r:id="rId2" imgW="16821290" imgH="10553666" progId="Excel.Sheet.8">
                  <p:embed/>
                  <p:pic>
                    <p:nvPicPr>
                      <p:cNvPr id="0" name=""/>
                      <p:cNvPicPr/>
                      <p:nvPr/>
                    </p:nvPicPr>
                    <p:blipFill>
                      <a:blip r:embed="rId3"/>
                      <a:stretch>
                        <a:fillRect/>
                      </a:stretch>
                    </p:blipFill>
                    <p:spPr>
                      <a:xfrm>
                        <a:off x="833042" y="579863"/>
                        <a:ext cx="9711133" cy="6092219"/>
                      </a:xfrm>
                      <a:prstGeom prst="rect">
                        <a:avLst/>
                      </a:prstGeom>
                    </p:spPr>
                  </p:pic>
                </p:oleObj>
              </mc:Fallback>
            </mc:AlternateContent>
          </a:graphicData>
        </a:graphic>
      </p:graphicFrame>
    </p:spTree>
    <p:extLst>
      <p:ext uri="{BB962C8B-B14F-4D97-AF65-F5344CB8AC3E}">
        <p14:creationId xmlns:p14="http://schemas.microsoft.com/office/powerpoint/2010/main" val="107295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6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54B4-2FA6-4452-9D18-9A0CB1B4562D}"/>
              </a:ext>
            </a:extLst>
          </p:cNvPr>
          <p:cNvSpPr>
            <a:spLocks noGrp="1"/>
          </p:cNvSpPr>
          <p:nvPr>
            <p:ph type="title"/>
          </p:nvPr>
        </p:nvSpPr>
        <p:spPr>
          <a:xfrm>
            <a:off x="0" y="52987"/>
            <a:ext cx="11887200" cy="474630"/>
          </a:xfrm>
          <a:solidFill>
            <a:schemeClr val="bg1"/>
          </a:solidFill>
        </p:spPr>
        <p:txBody>
          <a:bodyPr>
            <a:normAutofit fontScale="90000"/>
          </a:bodyPr>
          <a:lstStyle/>
          <a:p>
            <a:pPr algn="ctr"/>
            <a:r>
              <a:rPr lang="en-US" sz="4000" b="1" dirty="0">
                <a:solidFill>
                  <a:schemeClr val="accent3">
                    <a:lumMod val="50000"/>
                  </a:schemeClr>
                </a:solidFill>
                <a:latin typeface="Montserrat" panose="00000500000000000000" pitchFamily="50" charset="0"/>
              </a:rPr>
              <a:t>Membership</a:t>
            </a:r>
            <a:r>
              <a:rPr lang="en-US" b="1" dirty="0">
                <a:solidFill>
                  <a:schemeClr val="accent3">
                    <a:lumMod val="50000"/>
                  </a:schemeClr>
                </a:solidFill>
                <a:latin typeface="Montserrat" panose="00000500000000000000" pitchFamily="50" charset="0"/>
              </a:rPr>
              <a:t>:  2025 vs. 2024 Best 1 of 2</a:t>
            </a:r>
          </a:p>
        </p:txBody>
      </p:sp>
      <p:sp>
        <p:nvSpPr>
          <p:cNvPr id="10" name="TextBox 1">
            <a:extLst>
              <a:ext uri="{FF2B5EF4-FFF2-40B4-BE49-F238E27FC236}">
                <a16:creationId xmlns:a16="http://schemas.microsoft.com/office/drawing/2014/main" id="{EBC61353-E1E9-4F3D-B9FA-F82175422F6A}"/>
              </a:ext>
            </a:extLst>
          </p:cNvPr>
          <p:cNvSpPr txBox="1"/>
          <p:nvPr/>
        </p:nvSpPr>
        <p:spPr>
          <a:xfrm>
            <a:off x="9416196" y="2447346"/>
            <a:ext cx="1790780" cy="1184353"/>
          </a:xfrm>
          <a:prstGeom prst="rect">
            <a:avLst/>
          </a:prstGeom>
          <a:solidFill>
            <a:sysClr val="window" lastClr="FFFFFF"/>
          </a:solidFill>
          <a:ln w="9525" cmpd="sng">
            <a:solidFill>
              <a:sysClr val="window" lastClr="FFFFFF">
                <a:shade val="50000"/>
              </a:sysClr>
            </a:solid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panose="020F0502020204030204"/>
                <a:ea typeface="+mn-ea"/>
                <a:cs typeface="+mn-cs"/>
              </a:rPr>
              <a:t>Key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a:ea typeface="+mn-ea"/>
                <a:cs typeface="+mn-cs"/>
              </a:rPr>
              <a:t>             Large Loss &gt;20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panose="020F0502020204030204"/>
                <a:ea typeface="+mn-ea"/>
                <a:cs typeface="+mn-cs"/>
              </a:rPr>
              <a:t>             Large Gain &gt;20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A7797F2-A2EC-4194-ACD6-D5398606EBE6}"/>
              </a:ext>
            </a:extLst>
          </p:cNvPr>
          <p:cNvSpPr/>
          <p:nvPr/>
        </p:nvSpPr>
        <p:spPr>
          <a:xfrm>
            <a:off x="9454347" y="3108237"/>
            <a:ext cx="390349" cy="251943"/>
          </a:xfrm>
          <a:prstGeom prst="rect">
            <a:avLst/>
          </a:prstGeom>
          <a:solidFill>
            <a:schemeClr val="accent5">
              <a:lumMod val="40000"/>
              <a:lumOff val="60000"/>
            </a:schemeClr>
          </a:solidFill>
          <a:ln w="12700" cap="flat" cmpd="sng" algn="ctr">
            <a:solidFill>
              <a:srgbClr val="4472C4">
                <a:shade val="50000"/>
              </a:srgbClr>
            </a:solidFill>
            <a:prstDash val="solid"/>
            <a:miter lim="800000"/>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57B7B1E-B8C6-4C6D-8127-9C7348D729AB}"/>
              </a:ext>
            </a:extLst>
          </p:cNvPr>
          <p:cNvSpPr/>
          <p:nvPr/>
        </p:nvSpPr>
        <p:spPr>
          <a:xfrm>
            <a:off x="9454347" y="2787579"/>
            <a:ext cx="390349" cy="251943"/>
          </a:xfrm>
          <a:prstGeom prst="rect">
            <a:avLst/>
          </a:prstGeom>
          <a:solidFill>
            <a:srgbClr val="FABF8F"/>
          </a:solidFill>
          <a:ln w="12700" cap="flat" cmpd="sng" algn="ctr">
            <a:solidFill>
              <a:srgbClr val="4472C4">
                <a:shade val="50000"/>
              </a:srgbClr>
            </a:solidFill>
            <a:prstDash val="solid"/>
            <a:miter lim="800000"/>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graphicFrame>
        <p:nvGraphicFramePr>
          <p:cNvPr id="6" name="Object 5">
            <a:extLst>
              <a:ext uri="{FF2B5EF4-FFF2-40B4-BE49-F238E27FC236}">
                <a16:creationId xmlns:a16="http://schemas.microsoft.com/office/drawing/2014/main" id="{681E8953-A727-A19F-D1A7-4F0C19DE0A87}"/>
              </a:ext>
            </a:extLst>
          </p:cNvPr>
          <p:cNvGraphicFramePr>
            <a:graphicFrameLocks noChangeAspect="1"/>
          </p:cNvGraphicFramePr>
          <p:nvPr>
            <p:extLst>
              <p:ext uri="{D42A27DB-BD31-4B8C-83A1-F6EECF244321}">
                <p14:modId xmlns:p14="http://schemas.microsoft.com/office/powerpoint/2010/main" val="3908376748"/>
              </p:ext>
            </p:extLst>
          </p:nvPr>
        </p:nvGraphicFramePr>
        <p:xfrm>
          <a:off x="2598736" y="561974"/>
          <a:ext cx="6145213" cy="6172555"/>
        </p:xfrm>
        <a:graphic>
          <a:graphicData uri="http://schemas.openxmlformats.org/presentationml/2006/ole">
            <mc:AlternateContent xmlns:mc="http://schemas.openxmlformats.org/markup-compatibility/2006">
              <mc:Choice xmlns:v="urn:schemas-microsoft-com:vml" Requires="v">
                <p:oleObj name="Worksheet" r:id="rId3" imgW="8553361" imgH="8591766" progId="Excel.Sheet.12">
                  <p:embed/>
                </p:oleObj>
              </mc:Choice>
              <mc:Fallback>
                <p:oleObj name="Worksheet" r:id="rId3" imgW="8553361" imgH="8591766" progId="Excel.Sheet.12">
                  <p:embed/>
                  <p:pic>
                    <p:nvPicPr>
                      <p:cNvPr id="0" name=""/>
                      <p:cNvPicPr/>
                      <p:nvPr/>
                    </p:nvPicPr>
                    <p:blipFill>
                      <a:blip r:embed="rId4"/>
                      <a:stretch>
                        <a:fillRect/>
                      </a:stretch>
                    </p:blipFill>
                    <p:spPr>
                      <a:xfrm>
                        <a:off x="2598736" y="561974"/>
                        <a:ext cx="6145213" cy="6172555"/>
                      </a:xfrm>
                      <a:prstGeom prst="rect">
                        <a:avLst/>
                      </a:prstGeom>
                    </p:spPr>
                  </p:pic>
                </p:oleObj>
              </mc:Fallback>
            </mc:AlternateContent>
          </a:graphicData>
        </a:graphic>
      </p:graphicFrame>
    </p:spTree>
    <p:extLst>
      <p:ext uri="{BB962C8B-B14F-4D97-AF65-F5344CB8AC3E}">
        <p14:creationId xmlns:p14="http://schemas.microsoft.com/office/powerpoint/2010/main" val="4269437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E7084E-B395-4C09-A855-0B304B7651B2}"/>
              </a:ext>
            </a:extLst>
          </p:cNvPr>
          <p:cNvSpPr>
            <a:spLocks noGrp="1"/>
          </p:cNvSpPr>
          <p:nvPr>
            <p:ph type="title"/>
          </p:nvPr>
        </p:nvSpPr>
        <p:spPr>
          <a:xfrm>
            <a:off x="838201" y="291090"/>
            <a:ext cx="10515599" cy="460750"/>
          </a:xfrm>
          <a:solidFill>
            <a:schemeClr val="bg1"/>
          </a:solidFill>
        </p:spPr>
        <p:txBody>
          <a:bodyPr vert="horz" lIns="91440" tIns="45720" rIns="91440" bIns="45720" rtlCol="0" anchor="b">
            <a:normAutofit fontScale="90000"/>
          </a:bodyPr>
          <a:lstStyle/>
          <a:p>
            <a:pPr algn="ctr"/>
            <a:r>
              <a:rPr lang="en-US" sz="3600" b="1" dirty="0">
                <a:solidFill>
                  <a:schemeClr val="accent3">
                    <a:lumMod val="50000"/>
                  </a:schemeClr>
                </a:solidFill>
                <a:latin typeface="Montserrat" panose="00000500000000000000" pitchFamily="50" charset="0"/>
              </a:rPr>
              <a:t>BCS 14-Year ADM</a:t>
            </a:r>
            <a:endParaRPr lang="en-US" sz="3600" b="1" kern="1200" dirty="0">
              <a:solidFill>
                <a:schemeClr val="accent3">
                  <a:lumMod val="50000"/>
                </a:schemeClr>
              </a:solidFill>
              <a:latin typeface="Montserrat" panose="00000500000000000000" pitchFamily="50" charset="0"/>
            </a:endParaRPr>
          </a:p>
        </p:txBody>
      </p:sp>
      <p:graphicFrame>
        <p:nvGraphicFramePr>
          <p:cNvPr id="8" name="Chart 7">
            <a:extLst>
              <a:ext uri="{FF2B5EF4-FFF2-40B4-BE49-F238E27FC236}">
                <a16:creationId xmlns:a16="http://schemas.microsoft.com/office/drawing/2014/main" id="{9889538E-A809-53C8-3A66-50DC55F4E802}"/>
              </a:ext>
            </a:extLst>
          </p:cNvPr>
          <p:cNvGraphicFramePr>
            <a:graphicFrameLocks/>
          </p:cNvGraphicFramePr>
          <p:nvPr>
            <p:extLst>
              <p:ext uri="{D42A27DB-BD31-4B8C-83A1-F6EECF244321}">
                <p14:modId xmlns:p14="http://schemas.microsoft.com/office/powerpoint/2010/main" val="330120292"/>
              </p:ext>
            </p:extLst>
          </p:nvPr>
        </p:nvGraphicFramePr>
        <p:xfrm>
          <a:off x="1076960" y="894080"/>
          <a:ext cx="10074744" cy="5775077"/>
        </p:xfrm>
        <a:graphic>
          <a:graphicData uri="http://schemas.openxmlformats.org/drawingml/2006/chart">
            <c:chart xmlns:c="http://schemas.openxmlformats.org/drawingml/2006/chart" xmlns:r="http://schemas.openxmlformats.org/officeDocument/2006/relationships" r:id="rId2"/>
          </a:graphicData>
        </a:graphic>
      </p:graphicFrame>
      <p:sp>
        <p:nvSpPr>
          <p:cNvPr id="2" name="Explosion: 14 Points 1">
            <a:extLst>
              <a:ext uri="{FF2B5EF4-FFF2-40B4-BE49-F238E27FC236}">
                <a16:creationId xmlns:a16="http://schemas.microsoft.com/office/drawing/2014/main" id="{CA3EF173-86F4-4FE2-BA0D-98217E934286}"/>
              </a:ext>
            </a:extLst>
          </p:cNvPr>
          <p:cNvSpPr/>
          <p:nvPr/>
        </p:nvSpPr>
        <p:spPr>
          <a:xfrm>
            <a:off x="7184672" y="2105770"/>
            <a:ext cx="3305110" cy="1787099"/>
          </a:xfrm>
          <a:prstGeom prst="irregularSeal2">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a:ea typeface="+mn-ea"/>
                <a:cs typeface="+mn-cs"/>
              </a:rPr>
              <a:t>Decline in membership pre-Covid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a:ea typeface="+mn-ea"/>
                <a:cs typeface="+mn-cs"/>
              </a:rPr>
              <a:t> 21-22 = 1,626</a:t>
            </a:r>
          </a:p>
        </p:txBody>
      </p:sp>
      <p:sp>
        <p:nvSpPr>
          <p:cNvPr id="3" name="Explosion: 14 Points 2">
            <a:extLst>
              <a:ext uri="{FF2B5EF4-FFF2-40B4-BE49-F238E27FC236}">
                <a16:creationId xmlns:a16="http://schemas.microsoft.com/office/drawing/2014/main" id="{2ACF7210-C2BF-C9C3-C948-3691B666A5EB}"/>
              </a:ext>
            </a:extLst>
          </p:cNvPr>
          <p:cNvSpPr/>
          <p:nvPr/>
        </p:nvSpPr>
        <p:spPr>
          <a:xfrm>
            <a:off x="7184672" y="4211008"/>
            <a:ext cx="3305110" cy="2050091"/>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Decline in membership </a:t>
            </a:r>
            <a:r>
              <a:rPr lang="en-US" sz="1200" b="1" dirty="0">
                <a:solidFill>
                  <a:prstClr val="white"/>
                </a:solidFill>
                <a:latin typeface="Calibri"/>
              </a:rPr>
              <a:t>24-25 to 25-26 = 585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alibri"/>
              </a:rPr>
              <a:t>post Hurricane Helene</a:t>
            </a:r>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0806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1BA82C-D33C-41C9-ADE9-EA07D6DACF33}"/>
              </a:ext>
            </a:extLst>
          </p:cNvPr>
          <p:cNvSpPr>
            <a:spLocks noGrp="1"/>
          </p:cNvSpPr>
          <p:nvPr>
            <p:ph type="title"/>
          </p:nvPr>
        </p:nvSpPr>
        <p:spPr>
          <a:xfrm>
            <a:off x="89211" y="0"/>
            <a:ext cx="12102789" cy="668020"/>
          </a:xfrm>
          <a:solidFill>
            <a:schemeClr val="bg1"/>
          </a:solidFill>
        </p:spPr>
        <p:txBody>
          <a:bodyPr vert="horz" lIns="91440" tIns="45720" rIns="91440" bIns="45720" rtlCol="0" anchor="b">
            <a:noAutofit/>
          </a:bodyPr>
          <a:lstStyle/>
          <a:p>
            <a:pPr algn="ctr"/>
            <a:r>
              <a:rPr lang="en-US" sz="3600" b="1" dirty="0">
                <a:solidFill>
                  <a:schemeClr val="accent3">
                    <a:lumMod val="50000"/>
                  </a:schemeClr>
                </a:solidFill>
                <a:latin typeface="Montserrat" panose="00000500000000000000" pitchFamily="50" charset="0"/>
              </a:rPr>
              <a:t>Statewide 14-Year Average ADM Trend</a:t>
            </a:r>
            <a:endParaRPr lang="en-US" sz="3600" b="1" kern="1200" dirty="0">
              <a:solidFill>
                <a:schemeClr val="accent3">
                  <a:lumMod val="50000"/>
                </a:schemeClr>
              </a:solidFill>
              <a:latin typeface="Montserrat" panose="00000500000000000000" pitchFamily="50" charset="0"/>
            </a:endParaRPr>
          </a:p>
        </p:txBody>
      </p:sp>
      <p:graphicFrame>
        <p:nvGraphicFramePr>
          <p:cNvPr id="5" name="Chart 4">
            <a:extLst>
              <a:ext uri="{FF2B5EF4-FFF2-40B4-BE49-F238E27FC236}">
                <a16:creationId xmlns:a16="http://schemas.microsoft.com/office/drawing/2014/main" id="{65C6FA46-B54C-497E-B98F-960BDAB2182A}"/>
              </a:ext>
            </a:extLst>
          </p:cNvPr>
          <p:cNvGraphicFramePr>
            <a:graphicFrameLocks/>
          </p:cNvGraphicFramePr>
          <p:nvPr>
            <p:extLst>
              <p:ext uri="{D42A27DB-BD31-4B8C-83A1-F6EECF244321}">
                <p14:modId xmlns:p14="http://schemas.microsoft.com/office/powerpoint/2010/main" val="59253720"/>
              </p:ext>
            </p:extLst>
          </p:nvPr>
        </p:nvGraphicFramePr>
        <p:xfrm>
          <a:off x="1292087" y="800100"/>
          <a:ext cx="9349117" cy="59187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334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2A838-E55D-D68D-19AE-058212D66165}"/>
              </a:ext>
            </a:extLst>
          </p:cNvPr>
          <p:cNvSpPr>
            <a:spLocks noGrp="1"/>
          </p:cNvSpPr>
          <p:nvPr>
            <p:ph type="title"/>
          </p:nvPr>
        </p:nvSpPr>
        <p:spPr>
          <a:xfrm>
            <a:off x="0" y="274641"/>
            <a:ext cx="12192000" cy="1143000"/>
          </a:xfrm>
        </p:spPr>
        <p:txBody>
          <a:bodyPr>
            <a:noAutofit/>
          </a:bodyPr>
          <a:lstStyle/>
          <a:p>
            <a:r>
              <a:rPr lang="en-US" sz="3600" b="1" dirty="0">
                <a:solidFill>
                  <a:schemeClr val="accent3">
                    <a:lumMod val="50000"/>
                  </a:schemeClr>
                </a:solidFill>
                <a:latin typeface="Montserrat" panose="00000500000000000000" pitchFamily="50" charset="0"/>
              </a:rPr>
              <a:t>ADM Trends in Traditional Public Schools and Charter Schools</a:t>
            </a:r>
          </a:p>
        </p:txBody>
      </p:sp>
      <p:sp>
        <p:nvSpPr>
          <p:cNvPr id="8" name="TextBox 7">
            <a:extLst>
              <a:ext uri="{FF2B5EF4-FFF2-40B4-BE49-F238E27FC236}">
                <a16:creationId xmlns:a16="http://schemas.microsoft.com/office/drawing/2014/main" id="{BB856428-965A-F239-1326-83AC81562ED8}"/>
              </a:ext>
            </a:extLst>
          </p:cNvPr>
          <p:cNvSpPr txBox="1"/>
          <p:nvPr/>
        </p:nvSpPr>
        <p:spPr>
          <a:xfrm>
            <a:off x="-26190" y="6523269"/>
            <a:ext cx="12115799" cy="276999"/>
          </a:xfrm>
          <a:prstGeom prst="rect">
            <a:avLst/>
          </a:prstGeom>
          <a:noFill/>
        </p:spPr>
        <p:txBody>
          <a:bodyPr wrap="square" rtlCol="0">
            <a:spAutoFit/>
          </a:bodyPr>
          <a:lstStyle/>
          <a:p>
            <a:r>
              <a:rPr lang="en-US" sz="1200" dirty="0"/>
              <a:t>Source:  https://ncnewsline.com/wp-content/uploads/2025/09/DECLINING-ENROLLMENT-REPORT-2025-single-page-view-11.pdf</a:t>
            </a:r>
          </a:p>
        </p:txBody>
      </p:sp>
      <p:pic>
        <p:nvPicPr>
          <p:cNvPr id="10" name="Picture 9">
            <a:extLst>
              <a:ext uri="{FF2B5EF4-FFF2-40B4-BE49-F238E27FC236}">
                <a16:creationId xmlns:a16="http://schemas.microsoft.com/office/drawing/2014/main" id="{D4309193-D61C-412C-312D-B46C1BC92210}"/>
              </a:ext>
            </a:extLst>
          </p:cNvPr>
          <p:cNvPicPr>
            <a:picLocks noChangeAspect="1"/>
          </p:cNvPicPr>
          <p:nvPr/>
        </p:nvPicPr>
        <p:blipFill>
          <a:blip r:embed="rId2"/>
          <a:stretch>
            <a:fillRect/>
          </a:stretch>
        </p:blipFill>
        <p:spPr>
          <a:xfrm>
            <a:off x="76201" y="1856370"/>
            <a:ext cx="5933708" cy="4445039"/>
          </a:xfrm>
          <a:prstGeom prst="rect">
            <a:avLst/>
          </a:prstGeom>
        </p:spPr>
      </p:pic>
      <p:pic>
        <p:nvPicPr>
          <p:cNvPr id="12" name="Picture 11">
            <a:extLst>
              <a:ext uri="{FF2B5EF4-FFF2-40B4-BE49-F238E27FC236}">
                <a16:creationId xmlns:a16="http://schemas.microsoft.com/office/drawing/2014/main" id="{5A776A2B-5C06-EF83-927E-5017ABA86242}"/>
              </a:ext>
            </a:extLst>
          </p:cNvPr>
          <p:cNvPicPr>
            <a:picLocks noChangeAspect="1"/>
          </p:cNvPicPr>
          <p:nvPr/>
        </p:nvPicPr>
        <p:blipFill>
          <a:blip r:embed="rId3"/>
          <a:stretch>
            <a:fillRect/>
          </a:stretch>
        </p:blipFill>
        <p:spPr>
          <a:xfrm>
            <a:off x="5967420" y="1856370"/>
            <a:ext cx="6122189" cy="4366670"/>
          </a:xfrm>
          <a:prstGeom prst="rect">
            <a:avLst/>
          </a:prstGeom>
        </p:spPr>
      </p:pic>
    </p:spTree>
    <p:extLst>
      <p:ext uri="{BB962C8B-B14F-4D97-AF65-F5344CB8AC3E}">
        <p14:creationId xmlns:p14="http://schemas.microsoft.com/office/powerpoint/2010/main" val="3658164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EF71-98E1-E6A5-CFD4-6B3C9615F515}"/>
              </a:ext>
            </a:extLst>
          </p:cNvPr>
          <p:cNvSpPr>
            <a:spLocks noGrp="1"/>
          </p:cNvSpPr>
          <p:nvPr>
            <p:ph type="title"/>
          </p:nvPr>
        </p:nvSpPr>
        <p:spPr/>
        <p:txBody>
          <a:bodyPr/>
          <a:lstStyle/>
          <a:p>
            <a:r>
              <a:rPr lang="en-US" sz="3600" b="1" dirty="0">
                <a:solidFill>
                  <a:schemeClr val="accent3">
                    <a:lumMod val="50000"/>
                  </a:schemeClr>
                </a:solidFill>
                <a:latin typeface="Montserrat" panose="00000500000000000000" pitchFamily="50" charset="0"/>
              </a:rPr>
              <a:t>NC School Enrollment Trends</a:t>
            </a:r>
          </a:p>
        </p:txBody>
      </p:sp>
      <p:sp>
        <p:nvSpPr>
          <p:cNvPr id="8" name="TextBox 7">
            <a:extLst>
              <a:ext uri="{FF2B5EF4-FFF2-40B4-BE49-F238E27FC236}">
                <a16:creationId xmlns:a16="http://schemas.microsoft.com/office/drawing/2014/main" id="{91660739-C154-FF59-C6B1-9481CCF7FE5E}"/>
              </a:ext>
            </a:extLst>
          </p:cNvPr>
          <p:cNvSpPr txBox="1"/>
          <p:nvPr/>
        </p:nvSpPr>
        <p:spPr>
          <a:xfrm>
            <a:off x="122464" y="6444859"/>
            <a:ext cx="11459936" cy="276999"/>
          </a:xfrm>
          <a:prstGeom prst="rect">
            <a:avLst/>
          </a:prstGeom>
          <a:noFill/>
        </p:spPr>
        <p:txBody>
          <a:bodyPr wrap="square" rtlCol="0">
            <a:spAutoFit/>
          </a:bodyPr>
          <a:lstStyle/>
          <a:p>
            <a:r>
              <a:rPr lang="en-US" sz="1200" dirty="0"/>
              <a:t>Source:  https://ncnewsline.com/wp-content/uploads/2025/09/DECLINING-ENROLLMENT-REPORT-2025-single-page-view-11.pdf</a:t>
            </a:r>
          </a:p>
        </p:txBody>
      </p:sp>
      <p:pic>
        <p:nvPicPr>
          <p:cNvPr id="10" name="Picture 9">
            <a:extLst>
              <a:ext uri="{FF2B5EF4-FFF2-40B4-BE49-F238E27FC236}">
                <a16:creationId xmlns:a16="http://schemas.microsoft.com/office/drawing/2014/main" id="{2F31C233-1354-16A2-9500-D17BA563ACB5}"/>
              </a:ext>
            </a:extLst>
          </p:cNvPr>
          <p:cNvPicPr>
            <a:picLocks noChangeAspect="1"/>
          </p:cNvPicPr>
          <p:nvPr/>
        </p:nvPicPr>
        <p:blipFill>
          <a:blip r:embed="rId2"/>
          <a:srcRect t="2610"/>
          <a:stretch>
            <a:fillRect/>
          </a:stretch>
        </p:blipFill>
        <p:spPr>
          <a:xfrm>
            <a:off x="122465" y="1530625"/>
            <a:ext cx="5973535" cy="4170875"/>
          </a:xfrm>
          <a:prstGeom prst="rect">
            <a:avLst/>
          </a:prstGeom>
        </p:spPr>
      </p:pic>
      <p:pic>
        <p:nvPicPr>
          <p:cNvPr id="12" name="Picture 11">
            <a:extLst>
              <a:ext uri="{FF2B5EF4-FFF2-40B4-BE49-F238E27FC236}">
                <a16:creationId xmlns:a16="http://schemas.microsoft.com/office/drawing/2014/main" id="{BF76AEF3-94BD-5ABD-A949-F3D8C1A96296}"/>
              </a:ext>
            </a:extLst>
          </p:cNvPr>
          <p:cNvPicPr>
            <a:picLocks noChangeAspect="1"/>
          </p:cNvPicPr>
          <p:nvPr/>
        </p:nvPicPr>
        <p:blipFill>
          <a:blip r:embed="rId3"/>
          <a:stretch>
            <a:fillRect/>
          </a:stretch>
        </p:blipFill>
        <p:spPr>
          <a:xfrm>
            <a:off x="6315983" y="1530625"/>
            <a:ext cx="5753552" cy="4283859"/>
          </a:xfrm>
          <a:prstGeom prst="rect">
            <a:avLst/>
          </a:prstGeom>
        </p:spPr>
      </p:pic>
    </p:spTree>
    <p:extLst>
      <p:ext uri="{BB962C8B-B14F-4D97-AF65-F5344CB8AC3E}">
        <p14:creationId xmlns:p14="http://schemas.microsoft.com/office/powerpoint/2010/main" val="116986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C8978-EC73-7A22-F1DF-B49CEF31A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4B409-DB67-2A2C-869E-A040157F0164}"/>
              </a:ext>
            </a:extLst>
          </p:cNvPr>
          <p:cNvSpPr>
            <a:spLocks noGrp="1"/>
          </p:cNvSpPr>
          <p:nvPr>
            <p:ph type="title"/>
          </p:nvPr>
        </p:nvSpPr>
        <p:spPr>
          <a:xfrm>
            <a:off x="609600" y="-9924"/>
            <a:ext cx="10972800" cy="1143000"/>
          </a:xfrm>
        </p:spPr>
        <p:txBody>
          <a:bodyPr/>
          <a:lstStyle/>
          <a:p>
            <a:r>
              <a:rPr lang="en-US" sz="3600" b="1" dirty="0">
                <a:solidFill>
                  <a:schemeClr val="accent3">
                    <a:lumMod val="50000"/>
                  </a:schemeClr>
                </a:solidFill>
                <a:latin typeface="Montserrat" panose="00000500000000000000" pitchFamily="50" charset="0"/>
              </a:rPr>
              <a:t>Charter School Trends</a:t>
            </a:r>
          </a:p>
        </p:txBody>
      </p:sp>
      <p:pic>
        <p:nvPicPr>
          <p:cNvPr id="9" name="Picture 8">
            <a:extLst>
              <a:ext uri="{FF2B5EF4-FFF2-40B4-BE49-F238E27FC236}">
                <a16:creationId xmlns:a16="http://schemas.microsoft.com/office/drawing/2014/main" id="{9B949FF1-8AA0-EFDC-F736-91A2D9E97727}"/>
              </a:ext>
            </a:extLst>
          </p:cNvPr>
          <p:cNvPicPr>
            <a:picLocks noChangeAspect="1"/>
          </p:cNvPicPr>
          <p:nvPr/>
        </p:nvPicPr>
        <p:blipFill>
          <a:blip r:embed="rId2"/>
          <a:stretch>
            <a:fillRect/>
          </a:stretch>
        </p:blipFill>
        <p:spPr>
          <a:xfrm>
            <a:off x="6096000" y="1793361"/>
            <a:ext cx="5912654" cy="4179171"/>
          </a:xfrm>
          <a:prstGeom prst="rect">
            <a:avLst/>
          </a:prstGeom>
        </p:spPr>
      </p:pic>
      <p:sp>
        <p:nvSpPr>
          <p:cNvPr id="12" name="TextBox 11">
            <a:extLst>
              <a:ext uri="{FF2B5EF4-FFF2-40B4-BE49-F238E27FC236}">
                <a16:creationId xmlns:a16="http://schemas.microsoft.com/office/drawing/2014/main" id="{B3BA040F-0786-B0D7-31FE-D834B585A540}"/>
              </a:ext>
            </a:extLst>
          </p:cNvPr>
          <p:cNvSpPr txBox="1"/>
          <p:nvPr/>
        </p:nvSpPr>
        <p:spPr>
          <a:xfrm>
            <a:off x="7336223" y="6419921"/>
            <a:ext cx="4451225" cy="276999"/>
          </a:xfrm>
          <a:prstGeom prst="rect">
            <a:avLst/>
          </a:prstGeom>
          <a:noFill/>
        </p:spPr>
        <p:txBody>
          <a:bodyPr wrap="square" rtlCol="0">
            <a:spAutoFit/>
          </a:bodyPr>
          <a:lstStyle/>
          <a:p>
            <a:r>
              <a:rPr lang="en-US" sz="1200" dirty="0"/>
              <a:t>Source:  NCDPI 2024 North Carolina Charter Schools Annual Report</a:t>
            </a:r>
          </a:p>
        </p:txBody>
      </p:sp>
      <p:pic>
        <p:nvPicPr>
          <p:cNvPr id="3" name="Picture 2">
            <a:extLst>
              <a:ext uri="{FF2B5EF4-FFF2-40B4-BE49-F238E27FC236}">
                <a16:creationId xmlns:a16="http://schemas.microsoft.com/office/drawing/2014/main" id="{56C32B1D-56BA-FB56-E9EC-DECFBA0B341F}"/>
              </a:ext>
            </a:extLst>
          </p:cNvPr>
          <p:cNvPicPr>
            <a:picLocks noChangeAspect="1"/>
          </p:cNvPicPr>
          <p:nvPr/>
        </p:nvPicPr>
        <p:blipFill>
          <a:blip r:embed="rId3"/>
          <a:srcRect t="13611"/>
          <a:stretch>
            <a:fillRect/>
          </a:stretch>
        </p:blipFill>
        <p:spPr>
          <a:xfrm>
            <a:off x="183346" y="2127896"/>
            <a:ext cx="5777481" cy="3510100"/>
          </a:xfrm>
          <a:prstGeom prst="rect">
            <a:avLst/>
          </a:prstGeom>
        </p:spPr>
      </p:pic>
      <p:sp>
        <p:nvSpPr>
          <p:cNvPr id="4" name="TextBox 3">
            <a:extLst>
              <a:ext uri="{FF2B5EF4-FFF2-40B4-BE49-F238E27FC236}">
                <a16:creationId xmlns:a16="http://schemas.microsoft.com/office/drawing/2014/main" id="{B3090C54-D272-D50C-2251-96E8C5E6D761}"/>
              </a:ext>
            </a:extLst>
          </p:cNvPr>
          <p:cNvSpPr txBox="1"/>
          <p:nvPr/>
        </p:nvSpPr>
        <p:spPr>
          <a:xfrm>
            <a:off x="80901" y="6189088"/>
            <a:ext cx="6261710" cy="461665"/>
          </a:xfrm>
          <a:prstGeom prst="rect">
            <a:avLst/>
          </a:prstGeom>
          <a:noFill/>
        </p:spPr>
        <p:txBody>
          <a:bodyPr wrap="square" rtlCol="0">
            <a:spAutoFit/>
          </a:bodyPr>
          <a:lstStyle/>
          <a:p>
            <a:r>
              <a:rPr lang="en-US" sz="1200" dirty="0"/>
              <a:t>Source:  https://ncnewsline.com/wp-content/uploads/2025/09/DECLINING-ENROLLMENT-REPORT-2025-single-page-view-11.pdf</a:t>
            </a:r>
          </a:p>
        </p:txBody>
      </p:sp>
    </p:spTree>
    <p:extLst>
      <p:ext uri="{BB962C8B-B14F-4D97-AF65-F5344CB8AC3E}">
        <p14:creationId xmlns:p14="http://schemas.microsoft.com/office/powerpoint/2010/main" val="3548942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EDBEFF9-7609-F36A-8FE4-F42EC0C2E958}"/>
              </a:ext>
            </a:extLst>
          </p:cNvPr>
          <p:cNvSpPr>
            <a:spLocks noGrp="1"/>
          </p:cNvSpPr>
          <p:nvPr>
            <p:ph type="title"/>
          </p:nvPr>
        </p:nvSpPr>
        <p:spPr>
          <a:xfrm>
            <a:off x="0" y="61249"/>
            <a:ext cx="12016410" cy="1143000"/>
          </a:xfrm>
        </p:spPr>
        <p:txBody>
          <a:bodyPr>
            <a:normAutofit fontScale="90000"/>
          </a:bodyPr>
          <a:lstStyle/>
          <a:p>
            <a:r>
              <a:rPr lang="en-US" sz="3600" b="1" dirty="0">
                <a:solidFill>
                  <a:schemeClr val="accent3">
                    <a:lumMod val="50000"/>
                  </a:schemeClr>
                </a:solidFill>
                <a:latin typeface="Montserrat" panose="00000500000000000000" pitchFamily="50" charset="0"/>
              </a:rPr>
              <a:t>Number of Charter Schools and Enrollment by State</a:t>
            </a:r>
          </a:p>
        </p:txBody>
      </p:sp>
      <p:pic>
        <p:nvPicPr>
          <p:cNvPr id="10" name="Picture 9">
            <a:extLst>
              <a:ext uri="{FF2B5EF4-FFF2-40B4-BE49-F238E27FC236}">
                <a16:creationId xmlns:a16="http://schemas.microsoft.com/office/drawing/2014/main" id="{5E3B6B52-0328-AAE7-2800-499EF6E22EC1}"/>
              </a:ext>
            </a:extLst>
          </p:cNvPr>
          <p:cNvPicPr>
            <a:picLocks noChangeAspect="1"/>
          </p:cNvPicPr>
          <p:nvPr/>
        </p:nvPicPr>
        <p:blipFill>
          <a:blip r:embed="rId2"/>
          <a:srcRect l="1" r="1587"/>
          <a:stretch>
            <a:fillRect/>
          </a:stretch>
        </p:blipFill>
        <p:spPr>
          <a:xfrm>
            <a:off x="92141" y="1879730"/>
            <a:ext cx="5845278" cy="4345521"/>
          </a:xfrm>
          <a:prstGeom prst="rect">
            <a:avLst/>
          </a:prstGeom>
        </p:spPr>
      </p:pic>
      <p:pic>
        <p:nvPicPr>
          <p:cNvPr id="12" name="Picture 11">
            <a:extLst>
              <a:ext uri="{FF2B5EF4-FFF2-40B4-BE49-F238E27FC236}">
                <a16:creationId xmlns:a16="http://schemas.microsoft.com/office/drawing/2014/main" id="{389CE512-5C2B-FE3A-D2C3-EFDA50BCD371}"/>
              </a:ext>
            </a:extLst>
          </p:cNvPr>
          <p:cNvPicPr>
            <a:picLocks noChangeAspect="1"/>
          </p:cNvPicPr>
          <p:nvPr/>
        </p:nvPicPr>
        <p:blipFill>
          <a:blip r:embed="rId3"/>
          <a:stretch>
            <a:fillRect/>
          </a:stretch>
        </p:blipFill>
        <p:spPr>
          <a:xfrm>
            <a:off x="6051969" y="1879729"/>
            <a:ext cx="5964441" cy="4345521"/>
          </a:xfrm>
          <a:prstGeom prst="rect">
            <a:avLst/>
          </a:prstGeom>
        </p:spPr>
      </p:pic>
    </p:spTree>
    <p:extLst>
      <p:ext uri="{BB962C8B-B14F-4D97-AF65-F5344CB8AC3E}">
        <p14:creationId xmlns:p14="http://schemas.microsoft.com/office/powerpoint/2010/main" val="2764114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28D538-E318-863D-0D15-4271C356F51B}"/>
              </a:ext>
            </a:extLst>
          </p:cNvPr>
          <p:cNvPicPr>
            <a:picLocks noChangeAspect="1"/>
          </p:cNvPicPr>
          <p:nvPr/>
        </p:nvPicPr>
        <p:blipFill>
          <a:blip r:embed="rId2"/>
          <a:stretch>
            <a:fillRect/>
          </a:stretch>
        </p:blipFill>
        <p:spPr>
          <a:xfrm>
            <a:off x="2420789" y="854765"/>
            <a:ext cx="7350422" cy="5835790"/>
          </a:xfrm>
          <a:prstGeom prst="rect">
            <a:avLst/>
          </a:prstGeom>
        </p:spPr>
      </p:pic>
      <p:sp>
        <p:nvSpPr>
          <p:cNvPr id="6" name="Title 1">
            <a:extLst>
              <a:ext uri="{FF2B5EF4-FFF2-40B4-BE49-F238E27FC236}">
                <a16:creationId xmlns:a16="http://schemas.microsoft.com/office/drawing/2014/main" id="{38518A0F-D60E-8CF4-8E50-86F3EA8A5AE4}"/>
              </a:ext>
            </a:extLst>
          </p:cNvPr>
          <p:cNvSpPr>
            <a:spLocks noGrp="1"/>
          </p:cNvSpPr>
          <p:nvPr>
            <p:ph type="title"/>
          </p:nvPr>
        </p:nvSpPr>
        <p:spPr>
          <a:xfrm>
            <a:off x="609600" y="0"/>
            <a:ext cx="10972800" cy="854765"/>
          </a:xfrm>
        </p:spPr>
        <p:txBody>
          <a:bodyPr>
            <a:normAutofit/>
          </a:bodyPr>
          <a:lstStyle/>
          <a:p>
            <a:r>
              <a:rPr lang="en-US" sz="3600" b="1" dirty="0">
                <a:solidFill>
                  <a:schemeClr val="accent3">
                    <a:lumMod val="50000"/>
                  </a:schemeClr>
                </a:solidFill>
                <a:latin typeface="Montserrat" panose="00000500000000000000" pitchFamily="50" charset="0"/>
              </a:rPr>
              <a:t>NC K-12 Public School Enrollment</a:t>
            </a:r>
          </a:p>
        </p:txBody>
      </p:sp>
    </p:spTree>
    <p:extLst>
      <p:ext uri="{BB962C8B-B14F-4D97-AF65-F5344CB8AC3E}">
        <p14:creationId xmlns:p14="http://schemas.microsoft.com/office/powerpoint/2010/main" val="257501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2EDC32-DA74-DB70-9B44-76A442240D33}"/>
              </a:ext>
            </a:extLst>
          </p:cNvPr>
          <p:cNvPicPr>
            <a:picLocks noChangeAspect="1"/>
          </p:cNvPicPr>
          <p:nvPr/>
        </p:nvPicPr>
        <p:blipFill>
          <a:blip r:embed="rId2"/>
          <a:srcRect l="1701" t="1090" r="1540"/>
          <a:stretch>
            <a:fillRect/>
          </a:stretch>
        </p:blipFill>
        <p:spPr>
          <a:xfrm>
            <a:off x="2834640" y="1205344"/>
            <a:ext cx="6425738" cy="5652655"/>
          </a:xfrm>
          <a:prstGeom prst="rect">
            <a:avLst/>
          </a:prstGeom>
        </p:spPr>
      </p:pic>
      <p:sp>
        <p:nvSpPr>
          <p:cNvPr id="8" name="Title 1">
            <a:extLst>
              <a:ext uri="{FF2B5EF4-FFF2-40B4-BE49-F238E27FC236}">
                <a16:creationId xmlns:a16="http://schemas.microsoft.com/office/drawing/2014/main" id="{DD4B952B-4C38-62E9-15C9-321C11D86958}"/>
              </a:ext>
            </a:extLst>
          </p:cNvPr>
          <p:cNvSpPr>
            <a:spLocks noGrp="1"/>
          </p:cNvSpPr>
          <p:nvPr>
            <p:ph type="title"/>
          </p:nvPr>
        </p:nvSpPr>
        <p:spPr>
          <a:xfrm>
            <a:off x="58189" y="69574"/>
            <a:ext cx="12011891" cy="994166"/>
          </a:xfrm>
        </p:spPr>
        <p:txBody>
          <a:bodyPr>
            <a:normAutofit fontScale="90000"/>
          </a:bodyPr>
          <a:lstStyle/>
          <a:p>
            <a:r>
              <a:rPr lang="en-US" sz="3600" b="1" dirty="0">
                <a:solidFill>
                  <a:schemeClr val="accent3">
                    <a:lumMod val="50000"/>
                  </a:schemeClr>
                </a:solidFill>
                <a:latin typeface="Montserrat" panose="00000500000000000000" pitchFamily="50" charset="0"/>
              </a:rPr>
              <a:t>NC Charter Schools, Private Schools and Home Schools Enrollment</a:t>
            </a:r>
          </a:p>
        </p:txBody>
      </p:sp>
    </p:spTree>
    <p:extLst>
      <p:ext uri="{BB962C8B-B14F-4D97-AF65-F5344CB8AC3E}">
        <p14:creationId xmlns:p14="http://schemas.microsoft.com/office/powerpoint/2010/main" val="2330623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489DDAD-6651-A056-764C-87082805EFF3}"/>
              </a:ext>
            </a:extLst>
          </p:cNvPr>
          <p:cNvSpPr txBox="1"/>
          <p:nvPr/>
        </p:nvSpPr>
        <p:spPr>
          <a:xfrm>
            <a:off x="6306508" y="0"/>
            <a:ext cx="5718976" cy="1200329"/>
          </a:xfrm>
          <a:prstGeom prst="rect">
            <a:avLst/>
          </a:prstGeom>
          <a:noFill/>
        </p:spPr>
        <p:txBody>
          <a:bodyPr wrap="square" rtlCol="0">
            <a:spAutoFit/>
          </a:bodyPr>
          <a:lstStyle/>
          <a:p>
            <a:pPr algn="ctr" defTabSz="914228">
              <a:spcBef>
                <a:spcPct val="0"/>
              </a:spcBef>
            </a:pPr>
            <a:r>
              <a:rPr lang="en-US" sz="3600" b="1" dirty="0">
                <a:solidFill>
                  <a:schemeClr val="accent3">
                    <a:lumMod val="50000"/>
                  </a:schemeClr>
                </a:solidFill>
                <a:latin typeface="Montserrat" panose="00000500000000000000" pitchFamily="50" charset="0"/>
                <a:ea typeface="+mj-ea"/>
                <a:cs typeface="+mj-cs"/>
              </a:rPr>
              <a:t>Market Share Information</a:t>
            </a:r>
          </a:p>
        </p:txBody>
      </p:sp>
      <p:pic>
        <p:nvPicPr>
          <p:cNvPr id="8" name="Picture 7">
            <a:extLst>
              <a:ext uri="{FF2B5EF4-FFF2-40B4-BE49-F238E27FC236}">
                <a16:creationId xmlns:a16="http://schemas.microsoft.com/office/drawing/2014/main" id="{617967EB-51C7-335A-8F17-296078C4C35E}"/>
              </a:ext>
            </a:extLst>
          </p:cNvPr>
          <p:cNvPicPr>
            <a:picLocks noChangeAspect="1"/>
          </p:cNvPicPr>
          <p:nvPr/>
        </p:nvPicPr>
        <p:blipFill>
          <a:blip r:embed="rId2"/>
          <a:stretch>
            <a:fillRect/>
          </a:stretch>
        </p:blipFill>
        <p:spPr>
          <a:xfrm>
            <a:off x="324080" y="91348"/>
            <a:ext cx="5478319" cy="3291932"/>
          </a:xfrm>
          <a:prstGeom prst="rect">
            <a:avLst/>
          </a:prstGeom>
        </p:spPr>
      </p:pic>
      <p:pic>
        <p:nvPicPr>
          <p:cNvPr id="10" name="Picture 9">
            <a:extLst>
              <a:ext uri="{FF2B5EF4-FFF2-40B4-BE49-F238E27FC236}">
                <a16:creationId xmlns:a16="http://schemas.microsoft.com/office/drawing/2014/main" id="{D0573FE1-09DD-B27E-7D2C-7C71E9CE4399}"/>
              </a:ext>
            </a:extLst>
          </p:cNvPr>
          <p:cNvPicPr>
            <a:picLocks noChangeAspect="1"/>
          </p:cNvPicPr>
          <p:nvPr/>
        </p:nvPicPr>
        <p:blipFill>
          <a:blip r:embed="rId3"/>
          <a:stretch>
            <a:fillRect/>
          </a:stretch>
        </p:blipFill>
        <p:spPr>
          <a:xfrm>
            <a:off x="101089" y="3501872"/>
            <a:ext cx="5782877" cy="3286765"/>
          </a:xfrm>
          <a:prstGeom prst="rect">
            <a:avLst/>
          </a:prstGeom>
        </p:spPr>
      </p:pic>
      <p:pic>
        <p:nvPicPr>
          <p:cNvPr id="13" name="Picture 12">
            <a:extLst>
              <a:ext uri="{FF2B5EF4-FFF2-40B4-BE49-F238E27FC236}">
                <a16:creationId xmlns:a16="http://schemas.microsoft.com/office/drawing/2014/main" id="{A7566CE7-E309-B09B-0EB3-C8106C67CBB5}"/>
              </a:ext>
            </a:extLst>
          </p:cNvPr>
          <p:cNvPicPr>
            <a:picLocks noChangeAspect="1"/>
          </p:cNvPicPr>
          <p:nvPr/>
        </p:nvPicPr>
        <p:blipFill>
          <a:blip r:embed="rId4"/>
          <a:stretch>
            <a:fillRect/>
          </a:stretch>
        </p:blipFill>
        <p:spPr>
          <a:xfrm>
            <a:off x="6155231" y="1769165"/>
            <a:ext cx="6021530" cy="3170583"/>
          </a:xfrm>
          <a:prstGeom prst="rect">
            <a:avLst/>
          </a:prstGeom>
        </p:spPr>
      </p:pic>
      <p:sp>
        <p:nvSpPr>
          <p:cNvPr id="15" name="TextBox 14">
            <a:extLst>
              <a:ext uri="{FF2B5EF4-FFF2-40B4-BE49-F238E27FC236}">
                <a16:creationId xmlns:a16="http://schemas.microsoft.com/office/drawing/2014/main" id="{2D53CCCF-7AD1-667F-CB3C-93DE7E3D8D8C}"/>
              </a:ext>
            </a:extLst>
          </p:cNvPr>
          <p:cNvSpPr txBox="1"/>
          <p:nvPr/>
        </p:nvSpPr>
        <p:spPr>
          <a:xfrm>
            <a:off x="6308034" y="5081064"/>
            <a:ext cx="5868727" cy="461665"/>
          </a:xfrm>
          <a:prstGeom prst="rect">
            <a:avLst/>
          </a:prstGeom>
          <a:noFill/>
        </p:spPr>
        <p:txBody>
          <a:bodyPr wrap="square" rtlCol="0">
            <a:spAutoFit/>
          </a:bodyPr>
          <a:lstStyle/>
          <a:p>
            <a:r>
              <a:rPr lang="en-US" sz="1200" dirty="0"/>
              <a:t>Source:  https://publicschoolsfirstnc.org/wp-content/uploads/2025/10/NC-Public-Ed-at-a-Glance.pdf  </a:t>
            </a:r>
          </a:p>
        </p:txBody>
      </p:sp>
    </p:spTree>
    <p:extLst>
      <p:ext uri="{BB962C8B-B14F-4D97-AF65-F5344CB8AC3E}">
        <p14:creationId xmlns:p14="http://schemas.microsoft.com/office/powerpoint/2010/main" val="110724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170348-EE94-7387-FF4C-A86A58FDF8C7}"/>
              </a:ext>
            </a:extLst>
          </p:cNvPr>
          <p:cNvSpPr txBox="1"/>
          <p:nvPr/>
        </p:nvSpPr>
        <p:spPr>
          <a:xfrm>
            <a:off x="66940" y="6443933"/>
            <a:ext cx="12125060" cy="276999"/>
          </a:xfrm>
          <a:prstGeom prst="rect">
            <a:avLst/>
          </a:prstGeom>
          <a:noFill/>
        </p:spPr>
        <p:txBody>
          <a:bodyPr wrap="square">
            <a:spAutoFit/>
          </a:bodyPr>
          <a:lstStyle/>
          <a:p>
            <a:r>
              <a:rPr lang="en-US" sz="1200" dirty="0"/>
              <a:t>Source:  NCDPI 2024-25 Enrollment Forecast:  5 Year, Submitted By:  Carolina Demography at the Carolina Population Center, UNC-CH And Demographic Analytics Advisors</a:t>
            </a:r>
          </a:p>
        </p:txBody>
      </p:sp>
      <p:sp>
        <p:nvSpPr>
          <p:cNvPr id="7" name="TextBox 6">
            <a:extLst>
              <a:ext uri="{FF2B5EF4-FFF2-40B4-BE49-F238E27FC236}">
                <a16:creationId xmlns:a16="http://schemas.microsoft.com/office/drawing/2014/main" id="{427652EB-4941-8DB9-6284-8258A455481A}"/>
              </a:ext>
            </a:extLst>
          </p:cNvPr>
          <p:cNvSpPr txBox="1"/>
          <p:nvPr/>
        </p:nvSpPr>
        <p:spPr>
          <a:xfrm>
            <a:off x="66940" y="137068"/>
            <a:ext cx="11960070" cy="646331"/>
          </a:xfrm>
          <a:prstGeom prst="rect">
            <a:avLst/>
          </a:prstGeom>
          <a:noFill/>
        </p:spPr>
        <p:txBody>
          <a:bodyPr wrap="square" rtlCol="0">
            <a:spAutoFit/>
          </a:bodyPr>
          <a:lstStyle/>
          <a:p>
            <a:pPr algn="ctr" defTabSz="914228">
              <a:spcBef>
                <a:spcPct val="0"/>
              </a:spcBef>
            </a:pPr>
            <a:r>
              <a:rPr lang="en-US" sz="3600" b="1" dirty="0">
                <a:solidFill>
                  <a:schemeClr val="accent3">
                    <a:lumMod val="50000"/>
                  </a:schemeClr>
                </a:solidFill>
                <a:latin typeface="Montserrat" panose="00000500000000000000" pitchFamily="50" charset="0"/>
                <a:ea typeface="+mj-ea"/>
                <a:cs typeface="+mj-cs"/>
              </a:rPr>
              <a:t>NCDPI 5-Year Enrollment Forecast</a:t>
            </a:r>
          </a:p>
        </p:txBody>
      </p:sp>
      <p:pic>
        <p:nvPicPr>
          <p:cNvPr id="9" name="Picture 8">
            <a:extLst>
              <a:ext uri="{FF2B5EF4-FFF2-40B4-BE49-F238E27FC236}">
                <a16:creationId xmlns:a16="http://schemas.microsoft.com/office/drawing/2014/main" id="{E8D3653B-6FCC-CAE5-BDAF-0C272253FE74}"/>
              </a:ext>
            </a:extLst>
          </p:cNvPr>
          <p:cNvPicPr>
            <a:picLocks noChangeAspect="1"/>
          </p:cNvPicPr>
          <p:nvPr/>
        </p:nvPicPr>
        <p:blipFill>
          <a:blip r:embed="rId2"/>
          <a:stretch>
            <a:fillRect/>
          </a:stretch>
        </p:blipFill>
        <p:spPr>
          <a:xfrm>
            <a:off x="164990" y="1318775"/>
            <a:ext cx="6029060" cy="3899647"/>
          </a:xfrm>
          <a:prstGeom prst="rect">
            <a:avLst/>
          </a:prstGeom>
        </p:spPr>
      </p:pic>
      <p:pic>
        <p:nvPicPr>
          <p:cNvPr id="11" name="Picture 10">
            <a:extLst>
              <a:ext uri="{FF2B5EF4-FFF2-40B4-BE49-F238E27FC236}">
                <a16:creationId xmlns:a16="http://schemas.microsoft.com/office/drawing/2014/main" id="{19DA1045-060A-4C7D-2FB2-216F3A6816E6}"/>
              </a:ext>
            </a:extLst>
          </p:cNvPr>
          <p:cNvPicPr>
            <a:picLocks noChangeAspect="1"/>
          </p:cNvPicPr>
          <p:nvPr/>
        </p:nvPicPr>
        <p:blipFill>
          <a:blip r:embed="rId3"/>
          <a:stretch>
            <a:fillRect/>
          </a:stretch>
        </p:blipFill>
        <p:spPr>
          <a:xfrm>
            <a:off x="6376736" y="1318775"/>
            <a:ext cx="5650274" cy="4220450"/>
          </a:xfrm>
          <a:prstGeom prst="rect">
            <a:avLst/>
          </a:prstGeom>
        </p:spPr>
      </p:pic>
    </p:spTree>
    <p:extLst>
      <p:ext uri="{BB962C8B-B14F-4D97-AF65-F5344CB8AC3E}">
        <p14:creationId xmlns:p14="http://schemas.microsoft.com/office/powerpoint/2010/main" val="2325958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0E327B-18B9-CFC4-40E2-EA3EE416824A}"/>
              </a:ext>
            </a:extLst>
          </p:cNvPr>
          <p:cNvSpPr txBox="1"/>
          <p:nvPr/>
        </p:nvSpPr>
        <p:spPr>
          <a:xfrm>
            <a:off x="66940" y="6443933"/>
            <a:ext cx="12019765" cy="276999"/>
          </a:xfrm>
          <a:prstGeom prst="rect">
            <a:avLst/>
          </a:prstGeom>
          <a:noFill/>
        </p:spPr>
        <p:txBody>
          <a:bodyPr wrap="square">
            <a:spAutoFit/>
          </a:bodyPr>
          <a:lstStyle/>
          <a:p>
            <a:r>
              <a:rPr lang="en-US" sz="1200" dirty="0"/>
              <a:t>Source:  NCDPI 2024-25 Enrollment Forecast:  5 Year, Submitted By:  Carolina Demography at the Carolina Population Center, UNC-CH And Demographic Analytics Advisors</a:t>
            </a:r>
          </a:p>
        </p:txBody>
      </p:sp>
      <p:sp>
        <p:nvSpPr>
          <p:cNvPr id="2" name="TextBox 1">
            <a:extLst>
              <a:ext uri="{FF2B5EF4-FFF2-40B4-BE49-F238E27FC236}">
                <a16:creationId xmlns:a16="http://schemas.microsoft.com/office/drawing/2014/main" id="{7AF774B6-991D-032B-39B2-9995B6F93994}"/>
              </a:ext>
            </a:extLst>
          </p:cNvPr>
          <p:cNvSpPr txBox="1"/>
          <p:nvPr/>
        </p:nvSpPr>
        <p:spPr>
          <a:xfrm>
            <a:off x="66940" y="137068"/>
            <a:ext cx="11960070" cy="646331"/>
          </a:xfrm>
          <a:prstGeom prst="rect">
            <a:avLst/>
          </a:prstGeom>
          <a:noFill/>
        </p:spPr>
        <p:txBody>
          <a:bodyPr wrap="square" rtlCol="0">
            <a:spAutoFit/>
          </a:bodyPr>
          <a:lstStyle/>
          <a:p>
            <a:pPr algn="ctr" defTabSz="914228">
              <a:spcBef>
                <a:spcPct val="0"/>
              </a:spcBef>
            </a:pPr>
            <a:r>
              <a:rPr lang="en-US" sz="3600" b="1" dirty="0">
                <a:solidFill>
                  <a:schemeClr val="accent3">
                    <a:lumMod val="50000"/>
                  </a:schemeClr>
                </a:solidFill>
                <a:latin typeface="Montserrat" panose="00000500000000000000" pitchFamily="50" charset="0"/>
                <a:ea typeface="+mj-ea"/>
                <a:cs typeface="+mj-cs"/>
              </a:rPr>
              <a:t>NCDPI 5-Year Enrollment Forecast</a:t>
            </a:r>
          </a:p>
        </p:txBody>
      </p:sp>
      <p:pic>
        <p:nvPicPr>
          <p:cNvPr id="3" name="Picture 2">
            <a:extLst>
              <a:ext uri="{FF2B5EF4-FFF2-40B4-BE49-F238E27FC236}">
                <a16:creationId xmlns:a16="http://schemas.microsoft.com/office/drawing/2014/main" id="{F11A1952-1291-F721-364C-525D609F3030}"/>
              </a:ext>
            </a:extLst>
          </p:cNvPr>
          <p:cNvPicPr>
            <a:picLocks noChangeAspect="1"/>
          </p:cNvPicPr>
          <p:nvPr/>
        </p:nvPicPr>
        <p:blipFill>
          <a:blip r:embed="rId2"/>
          <a:stretch>
            <a:fillRect/>
          </a:stretch>
        </p:blipFill>
        <p:spPr>
          <a:xfrm>
            <a:off x="5162203" y="3625474"/>
            <a:ext cx="6864807" cy="2726704"/>
          </a:xfrm>
          <a:prstGeom prst="rect">
            <a:avLst/>
          </a:prstGeom>
        </p:spPr>
      </p:pic>
      <p:pic>
        <p:nvPicPr>
          <p:cNvPr id="12" name="Picture 11">
            <a:extLst>
              <a:ext uri="{FF2B5EF4-FFF2-40B4-BE49-F238E27FC236}">
                <a16:creationId xmlns:a16="http://schemas.microsoft.com/office/drawing/2014/main" id="{422EF51A-1212-39F1-9A47-B5CDA14E162C}"/>
              </a:ext>
            </a:extLst>
          </p:cNvPr>
          <p:cNvPicPr>
            <a:picLocks noChangeAspect="1"/>
          </p:cNvPicPr>
          <p:nvPr/>
        </p:nvPicPr>
        <p:blipFill>
          <a:blip r:embed="rId3"/>
          <a:stretch>
            <a:fillRect/>
          </a:stretch>
        </p:blipFill>
        <p:spPr>
          <a:xfrm>
            <a:off x="237683" y="783399"/>
            <a:ext cx="6914635" cy="2853848"/>
          </a:xfrm>
          <a:prstGeom prst="rect">
            <a:avLst/>
          </a:prstGeom>
        </p:spPr>
      </p:pic>
    </p:spTree>
    <p:extLst>
      <p:ext uri="{BB962C8B-B14F-4D97-AF65-F5344CB8AC3E}">
        <p14:creationId xmlns:p14="http://schemas.microsoft.com/office/powerpoint/2010/main" val="3205156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BAE6464-F4D2-A3D4-5CBD-75B4B0AB25F4}"/>
              </a:ext>
            </a:extLst>
          </p:cNvPr>
          <p:cNvPicPr>
            <a:picLocks noChangeAspect="1"/>
          </p:cNvPicPr>
          <p:nvPr/>
        </p:nvPicPr>
        <p:blipFill>
          <a:blip r:embed="rId2"/>
          <a:stretch>
            <a:fillRect/>
          </a:stretch>
        </p:blipFill>
        <p:spPr>
          <a:xfrm>
            <a:off x="321843" y="1570182"/>
            <a:ext cx="11450264" cy="3574473"/>
          </a:xfrm>
          <a:prstGeom prst="rect">
            <a:avLst/>
          </a:prstGeom>
        </p:spPr>
      </p:pic>
      <p:sp>
        <p:nvSpPr>
          <p:cNvPr id="2" name="TextBox 1">
            <a:extLst>
              <a:ext uri="{FF2B5EF4-FFF2-40B4-BE49-F238E27FC236}">
                <a16:creationId xmlns:a16="http://schemas.microsoft.com/office/drawing/2014/main" id="{DFDB58F8-E3CD-7E20-4961-8A32F018D843}"/>
              </a:ext>
            </a:extLst>
          </p:cNvPr>
          <p:cNvSpPr txBox="1"/>
          <p:nvPr/>
        </p:nvSpPr>
        <p:spPr>
          <a:xfrm>
            <a:off x="66940" y="6443933"/>
            <a:ext cx="12019765" cy="276999"/>
          </a:xfrm>
          <a:prstGeom prst="rect">
            <a:avLst/>
          </a:prstGeom>
          <a:noFill/>
        </p:spPr>
        <p:txBody>
          <a:bodyPr wrap="square">
            <a:spAutoFit/>
          </a:bodyPr>
          <a:lstStyle/>
          <a:p>
            <a:r>
              <a:rPr lang="en-US" sz="1200" dirty="0"/>
              <a:t>Source:  NCDPI 2024-25 Enrollment Forecast:  5 Year, Submitted By:  Carolina Demography at the Carolina Population Center, UNC-CH And Demographic Analytics Advisors</a:t>
            </a:r>
          </a:p>
        </p:txBody>
      </p:sp>
      <p:sp>
        <p:nvSpPr>
          <p:cNvPr id="3" name="TextBox 2">
            <a:extLst>
              <a:ext uri="{FF2B5EF4-FFF2-40B4-BE49-F238E27FC236}">
                <a16:creationId xmlns:a16="http://schemas.microsoft.com/office/drawing/2014/main" id="{EE15731E-A33D-C004-1455-49099A9CD169}"/>
              </a:ext>
            </a:extLst>
          </p:cNvPr>
          <p:cNvSpPr txBox="1"/>
          <p:nvPr/>
        </p:nvSpPr>
        <p:spPr>
          <a:xfrm>
            <a:off x="66940" y="137068"/>
            <a:ext cx="11960070" cy="646331"/>
          </a:xfrm>
          <a:prstGeom prst="rect">
            <a:avLst/>
          </a:prstGeom>
          <a:noFill/>
        </p:spPr>
        <p:txBody>
          <a:bodyPr wrap="square" rtlCol="0">
            <a:spAutoFit/>
          </a:bodyPr>
          <a:lstStyle/>
          <a:p>
            <a:pPr algn="ctr" defTabSz="914228">
              <a:spcBef>
                <a:spcPct val="0"/>
              </a:spcBef>
            </a:pPr>
            <a:r>
              <a:rPr lang="en-US" sz="3600" b="1" dirty="0">
                <a:solidFill>
                  <a:schemeClr val="accent3">
                    <a:lumMod val="50000"/>
                  </a:schemeClr>
                </a:solidFill>
                <a:latin typeface="Montserrat" panose="00000500000000000000" pitchFamily="50" charset="0"/>
                <a:ea typeface="+mj-ea"/>
                <a:cs typeface="+mj-cs"/>
              </a:rPr>
              <a:t>NCDPI 5-Year Enrollment Forecast</a:t>
            </a:r>
          </a:p>
        </p:txBody>
      </p:sp>
    </p:spTree>
    <p:extLst>
      <p:ext uri="{BB962C8B-B14F-4D97-AF65-F5344CB8AC3E}">
        <p14:creationId xmlns:p14="http://schemas.microsoft.com/office/powerpoint/2010/main" val="1214921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3"/>
          <p:cNvGrpSpPr>
            <a:grpSpLocks noChangeAspect="1"/>
          </p:cNvGrpSpPr>
          <p:nvPr/>
        </p:nvGrpSpPr>
        <p:grpSpPr bwMode="auto">
          <a:xfrm>
            <a:off x="10051177" y="1138737"/>
            <a:ext cx="1927855" cy="213302"/>
            <a:chOff x="6452" y="782"/>
            <a:chExt cx="1184" cy="131"/>
          </a:xfrm>
        </p:grpSpPr>
        <p:sp>
          <p:nvSpPr>
            <p:cNvPr id="6" name="AutoShape 2"/>
            <p:cNvSpPr>
              <a:spLocks noChangeAspect="1" noChangeArrowheads="1" noTextEdit="1"/>
            </p:cNvSpPr>
            <p:nvPr/>
          </p:nvSpPr>
          <p:spPr bwMode="auto">
            <a:xfrm>
              <a:off x="6452" y="782"/>
              <a:ext cx="11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4"/>
            <p:cNvSpPr>
              <a:spLocks noChangeArrowheads="1"/>
            </p:cNvSpPr>
            <p:nvPr/>
          </p:nvSpPr>
          <p:spPr bwMode="auto">
            <a:xfrm>
              <a:off x="6452" y="782"/>
              <a:ext cx="1158" cy="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 name="Group 23"/>
            <p:cNvGrpSpPr>
              <a:grpSpLocks/>
            </p:cNvGrpSpPr>
            <p:nvPr/>
          </p:nvGrpSpPr>
          <p:grpSpPr bwMode="auto">
            <a:xfrm>
              <a:off x="6452" y="782"/>
              <a:ext cx="1184" cy="131"/>
              <a:chOff x="6452" y="782"/>
              <a:chExt cx="1184" cy="131"/>
            </a:xfrm>
          </p:grpSpPr>
          <p:sp>
            <p:nvSpPr>
              <p:cNvPr id="13" name="Rectangle 5"/>
              <p:cNvSpPr>
                <a:spLocks noChangeArrowheads="1"/>
              </p:cNvSpPr>
              <p:nvPr/>
            </p:nvSpPr>
            <p:spPr bwMode="auto">
              <a:xfrm>
                <a:off x="6452" y="782"/>
                <a:ext cx="390" cy="1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6"/>
              <p:cNvSpPr>
                <a:spLocks noChangeArrowheads="1"/>
              </p:cNvSpPr>
              <p:nvPr/>
            </p:nvSpPr>
            <p:spPr bwMode="auto">
              <a:xfrm>
                <a:off x="6854" y="794"/>
                <a:ext cx="782" cy="1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Highest Transfers Out</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5" name="Rectangle 7"/>
              <p:cNvSpPr>
                <a:spLocks noChangeArrowheads="1"/>
              </p:cNvSpPr>
              <p:nvPr/>
            </p:nvSpPr>
            <p:spPr bwMode="auto">
              <a:xfrm>
                <a:off x="6452" y="782"/>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8"/>
              <p:cNvSpPr>
                <a:spLocks noChangeArrowheads="1"/>
              </p:cNvSpPr>
              <p:nvPr/>
            </p:nvSpPr>
            <p:spPr bwMode="auto">
              <a:xfrm>
                <a:off x="6836" y="782"/>
                <a:ext cx="6" cy="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Line 9"/>
              <p:cNvSpPr>
                <a:spLocks noChangeShapeType="1"/>
              </p:cNvSpPr>
              <p:nvPr/>
            </p:nvSpPr>
            <p:spPr bwMode="auto">
              <a:xfrm>
                <a:off x="7220" y="782"/>
                <a:ext cx="0" cy="6"/>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0"/>
              <p:cNvSpPr>
                <a:spLocks noChangeArrowheads="1"/>
              </p:cNvSpPr>
              <p:nvPr/>
            </p:nvSpPr>
            <p:spPr bwMode="auto">
              <a:xfrm>
                <a:off x="7220" y="782"/>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Line 11"/>
              <p:cNvSpPr>
                <a:spLocks noChangeShapeType="1"/>
              </p:cNvSpPr>
              <p:nvPr/>
            </p:nvSpPr>
            <p:spPr bwMode="auto">
              <a:xfrm>
                <a:off x="6452" y="90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2"/>
              <p:cNvSpPr>
                <a:spLocks noChangeArrowheads="1"/>
              </p:cNvSpPr>
              <p:nvPr/>
            </p:nvSpPr>
            <p:spPr bwMode="auto">
              <a:xfrm>
                <a:off x="6452" y="90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Line 13"/>
              <p:cNvSpPr>
                <a:spLocks noChangeShapeType="1"/>
              </p:cNvSpPr>
              <p:nvPr/>
            </p:nvSpPr>
            <p:spPr bwMode="auto">
              <a:xfrm>
                <a:off x="6836" y="90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14"/>
              <p:cNvSpPr>
                <a:spLocks noChangeArrowheads="1"/>
              </p:cNvSpPr>
              <p:nvPr/>
            </p:nvSpPr>
            <p:spPr bwMode="auto">
              <a:xfrm>
                <a:off x="6836" y="90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Line 15"/>
              <p:cNvSpPr>
                <a:spLocks noChangeShapeType="1"/>
              </p:cNvSpPr>
              <p:nvPr/>
            </p:nvSpPr>
            <p:spPr bwMode="auto">
              <a:xfrm>
                <a:off x="7220" y="907"/>
                <a:ext cx="1"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16"/>
              <p:cNvSpPr>
                <a:spLocks noChangeArrowheads="1"/>
              </p:cNvSpPr>
              <p:nvPr/>
            </p:nvSpPr>
            <p:spPr bwMode="auto">
              <a:xfrm>
                <a:off x="7220" y="907"/>
                <a:ext cx="6"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Line 17"/>
              <p:cNvSpPr>
                <a:spLocks noChangeShapeType="1"/>
              </p:cNvSpPr>
              <p:nvPr/>
            </p:nvSpPr>
            <p:spPr bwMode="auto">
              <a:xfrm>
                <a:off x="7604" y="782"/>
                <a:ext cx="1" cy="125"/>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18"/>
              <p:cNvSpPr>
                <a:spLocks noChangeArrowheads="1"/>
              </p:cNvSpPr>
              <p:nvPr/>
            </p:nvSpPr>
            <p:spPr bwMode="auto">
              <a:xfrm>
                <a:off x="7604" y="782"/>
                <a:ext cx="6" cy="131"/>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Line 19"/>
              <p:cNvSpPr>
                <a:spLocks noChangeShapeType="1"/>
              </p:cNvSpPr>
              <p:nvPr/>
            </p:nvSpPr>
            <p:spPr bwMode="auto">
              <a:xfrm>
                <a:off x="6842" y="782"/>
                <a:ext cx="768"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0"/>
              <p:cNvSpPr>
                <a:spLocks noChangeArrowheads="1"/>
              </p:cNvSpPr>
              <p:nvPr/>
            </p:nvSpPr>
            <p:spPr bwMode="auto">
              <a:xfrm>
                <a:off x="6842" y="782"/>
                <a:ext cx="774"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2"/>
              <p:cNvSpPr>
                <a:spLocks noChangeArrowheads="1"/>
              </p:cNvSpPr>
              <p:nvPr/>
            </p:nvSpPr>
            <p:spPr bwMode="auto">
              <a:xfrm>
                <a:off x="6842" y="901"/>
                <a:ext cx="774"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7" name="TextBox 30">
            <a:extLst>
              <a:ext uri="{FF2B5EF4-FFF2-40B4-BE49-F238E27FC236}">
                <a16:creationId xmlns:a16="http://schemas.microsoft.com/office/drawing/2014/main" id="{77344ED6-6CA2-4591-A679-C80F5E50BC10}"/>
              </a:ext>
            </a:extLst>
          </p:cNvPr>
          <p:cNvSpPr txBox="1"/>
          <p:nvPr/>
        </p:nvSpPr>
        <p:spPr>
          <a:xfrm>
            <a:off x="9244635" y="2533936"/>
            <a:ext cx="2499111" cy="1490869"/>
          </a:xfrm>
          <a:prstGeom prst="rect">
            <a:avLst/>
          </a:prstGeom>
          <a:solidFill>
            <a:schemeClr val="bg1"/>
          </a:solidFill>
          <a:ln>
            <a:solidFill>
              <a:schemeClr val="accent1">
                <a:shade val="50000"/>
              </a:schemeClr>
            </a:solidFill>
          </a:ln>
        </p:spPr>
        <p:txBody>
          <a:bodyPr wrap="square" rtlCol="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Frank. = Franklin School of Innov.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Inv. = Invest Collegiate-Imagine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 Del. = Francine Delaney New School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Ever. = Evergreen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Art. = ArtSpace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Fern. =  Fern Leaf Community Charter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PEAK = Asheville PEAK Academy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MCPM = Mountain City Public Montessori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ShiRock=Shining Rock Classical Academy</a:t>
            </a:r>
          </a:p>
        </p:txBody>
      </p:sp>
      <p:graphicFrame>
        <p:nvGraphicFramePr>
          <p:cNvPr id="12" name="Table 11">
            <a:extLst>
              <a:ext uri="{FF2B5EF4-FFF2-40B4-BE49-F238E27FC236}">
                <a16:creationId xmlns:a16="http://schemas.microsoft.com/office/drawing/2014/main" id="{D5EC38EB-B1E4-7E19-0739-1B59B2FC1F9B}"/>
              </a:ext>
            </a:extLst>
          </p:cNvPr>
          <p:cNvGraphicFramePr>
            <a:graphicFrameLocks noGrp="1"/>
          </p:cNvGraphicFramePr>
          <p:nvPr>
            <p:extLst>
              <p:ext uri="{D42A27DB-BD31-4B8C-83A1-F6EECF244321}">
                <p14:modId xmlns:p14="http://schemas.microsoft.com/office/powerpoint/2010/main" val="3541375200"/>
              </p:ext>
            </p:extLst>
          </p:nvPr>
        </p:nvGraphicFramePr>
        <p:xfrm>
          <a:off x="1849801" y="516806"/>
          <a:ext cx="6599064" cy="6322282"/>
        </p:xfrm>
        <a:graphic>
          <a:graphicData uri="http://schemas.openxmlformats.org/drawingml/2006/table">
            <a:tbl>
              <a:tblPr/>
              <a:tblGrid>
                <a:gridCol w="1076690">
                  <a:extLst>
                    <a:ext uri="{9D8B030D-6E8A-4147-A177-3AD203B41FA5}">
                      <a16:colId xmlns:a16="http://schemas.microsoft.com/office/drawing/2014/main" val="2927162992"/>
                    </a:ext>
                  </a:extLst>
                </a:gridCol>
                <a:gridCol w="2271468">
                  <a:extLst>
                    <a:ext uri="{9D8B030D-6E8A-4147-A177-3AD203B41FA5}">
                      <a16:colId xmlns:a16="http://schemas.microsoft.com/office/drawing/2014/main" val="2205049529"/>
                    </a:ext>
                  </a:extLst>
                </a:gridCol>
                <a:gridCol w="842827">
                  <a:extLst>
                    <a:ext uri="{9D8B030D-6E8A-4147-A177-3AD203B41FA5}">
                      <a16:colId xmlns:a16="http://schemas.microsoft.com/office/drawing/2014/main" val="2210185089"/>
                    </a:ext>
                  </a:extLst>
                </a:gridCol>
                <a:gridCol w="666853">
                  <a:extLst>
                    <a:ext uri="{9D8B030D-6E8A-4147-A177-3AD203B41FA5}">
                      <a16:colId xmlns:a16="http://schemas.microsoft.com/office/drawing/2014/main" val="3389988701"/>
                    </a:ext>
                  </a:extLst>
                </a:gridCol>
                <a:gridCol w="713162">
                  <a:extLst>
                    <a:ext uri="{9D8B030D-6E8A-4147-A177-3AD203B41FA5}">
                      <a16:colId xmlns:a16="http://schemas.microsoft.com/office/drawing/2014/main" val="110154120"/>
                    </a:ext>
                  </a:extLst>
                </a:gridCol>
                <a:gridCol w="713162">
                  <a:extLst>
                    <a:ext uri="{9D8B030D-6E8A-4147-A177-3AD203B41FA5}">
                      <a16:colId xmlns:a16="http://schemas.microsoft.com/office/drawing/2014/main" val="3067931519"/>
                    </a:ext>
                  </a:extLst>
                </a:gridCol>
                <a:gridCol w="314902">
                  <a:extLst>
                    <a:ext uri="{9D8B030D-6E8A-4147-A177-3AD203B41FA5}">
                      <a16:colId xmlns:a16="http://schemas.microsoft.com/office/drawing/2014/main" val="1343004584"/>
                    </a:ext>
                  </a:extLst>
                </a:gridCol>
              </a:tblGrid>
              <a:tr h="123824">
                <a:tc>
                  <a:txBody>
                    <a:bodyPr/>
                    <a:lstStyle/>
                    <a:p>
                      <a:pPr algn="ctr" fontAlgn="ctr">
                        <a:buNone/>
                      </a:pPr>
                      <a:r>
                        <a:rPr lang="en-US" sz="800" b="1" i="0" u="none" strike="noStrike">
                          <a:solidFill>
                            <a:srgbClr val="000000"/>
                          </a:solidFill>
                          <a:effectLst/>
                          <a:latin typeface="Arial" panose="020B0604020202020204" pitchFamily="34" charset="0"/>
                        </a:rPr>
                        <a:t>School</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Charter</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Private/Parochial</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Home School</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City</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Online</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Totals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892608"/>
                  </a:ext>
                </a:extLst>
              </a:tr>
              <a:tr h="242374">
                <a:tc>
                  <a:txBody>
                    <a:bodyPr/>
                    <a:lstStyle/>
                    <a:p>
                      <a:pPr algn="l"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of Transfers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of Transfers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of Transfers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of Transfers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of Transfers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7288313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Avery’s Creek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de-DE" sz="800" b="1" i="0" u="none" strike="noStrike">
                          <a:solidFill>
                            <a:srgbClr val="000000"/>
                          </a:solidFill>
                          <a:effectLst/>
                          <a:latin typeface="Arial" panose="020B0604020202020204" pitchFamily="34" charset="0"/>
                        </a:rPr>
                        <a:t>10 (1 Art. 5 Fern. 4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18</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62398559"/>
                  </a:ext>
                </a:extLst>
              </a:tr>
              <a:tr h="123824">
                <a:tc>
                  <a:txBody>
                    <a:bodyPr/>
                    <a:lstStyle/>
                    <a:p>
                      <a:pPr algn="l" fontAlgn="ctr">
                        <a:buNone/>
                      </a:pPr>
                      <a:r>
                        <a:rPr lang="en-US" sz="800" b="1" i="0" u="none" strike="noStrike">
                          <a:solidFill>
                            <a:srgbClr val="000000"/>
                          </a:solidFill>
                          <a:effectLst/>
                          <a:latin typeface="Arial" panose="020B0604020202020204" pitchFamily="34" charset="0"/>
                        </a:rPr>
                        <a:t>Barnardsville</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5321973"/>
                  </a:ext>
                </a:extLst>
              </a:tr>
              <a:tr h="123824">
                <a:tc>
                  <a:txBody>
                    <a:bodyPr/>
                    <a:lstStyle/>
                    <a:p>
                      <a:pPr algn="l" fontAlgn="ctr">
                        <a:buNone/>
                      </a:pPr>
                      <a:r>
                        <a:rPr lang="en-US" sz="800" b="1" i="0" u="none" strike="noStrike">
                          <a:solidFill>
                            <a:srgbClr val="000000"/>
                          </a:solidFill>
                          <a:effectLst/>
                          <a:latin typeface="Arial" panose="020B0604020202020204" pitchFamily="34" charset="0"/>
                        </a:rPr>
                        <a:t>BCCI</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6415516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Bell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 (1 Art.)</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052654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Black Mtn.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3 (3 Art.)</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1097861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Black Mtn. PS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174813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Candler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99290214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Cane Creek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de-DE" sz="800" b="1" i="0" u="none" strike="noStrike">
                          <a:solidFill>
                            <a:srgbClr val="000000"/>
                          </a:solidFill>
                          <a:effectLst/>
                          <a:latin typeface="Arial" panose="020B0604020202020204" pitchFamily="34" charset="0"/>
                        </a:rPr>
                        <a:t>6 (3 Art. 1 Fern. 2 Frank.)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9</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146696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Community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0088547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Early College</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509706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Eblen IS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6 (3 Frank. 1 Inv. 2 PEAK)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5951722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Emma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de-DE" sz="800" b="1" i="0" u="none" strike="noStrike">
                          <a:solidFill>
                            <a:srgbClr val="000000"/>
                          </a:solidFill>
                          <a:effectLst/>
                          <a:latin typeface="Arial" panose="020B0604020202020204" pitchFamily="34" charset="0"/>
                        </a:rPr>
                        <a:t>4 (1 Fern. 3 MCPM)</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192636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Enka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10 (6 Frank.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6</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04678538"/>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Enka IS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8 (1 F. Del. 5 Frank. 2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315999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Enka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19 (8 Frank. 11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9</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31356018"/>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Erwin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 (1 Frank.)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5215162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Erwin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6728386"/>
                  </a:ext>
                </a:extLst>
              </a:tr>
              <a:tr h="123824">
                <a:tc>
                  <a:txBody>
                    <a:bodyPr/>
                    <a:lstStyle/>
                    <a:p>
                      <a:pPr algn="l" fontAlgn="ctr">
                        <a:buNone/>
                      </a:pPr>
                      <a:r>
                        <a:rPr lang="en-US" sz="800" b="1" i="0" u="none" strike="noStrike">
                          <a:solidFill>
                            <a:srgbClr val="000000"/>
                          </a:solidFill>
                          <a:effectLst/>
                          <a:latin typeface="Arial" panose="020B0604020202020204" pitchFamily="34" charset="0"/>
                        </a:rPr>
                        <a:t>Estes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de-DE" sz="800" b="1" i="0" u="none" strike="noStrike">
                          <a:solidFill>
                            <a:srgbClr val="000000"/>
                          </a:solidFill>
                          <a:effectLst/>
                          <a:latin typeface="Arial" panose="020B0604020202020204" pitchFamily="34" charset="0"/>
                        </a:rPr>
                        <a:t>2 (1 Fern.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140578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Fairview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5 (2 Art. 1 Ever. 1 Fern.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6</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935809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Glen Arden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10 (1 Ever. 6 Fern. 1 Inv. 2 PEAK)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0758140"/>
                  </a:ext>
                </a:extLst>
              </a:tr>
              <a:tr h="123824">
                <a:tc>
                  <a:txBody>
                    <a:bodyPr/>
                    <a:lstStyle/>
                    <a:p>
                      <a:pPr algn="l" fontAlgn="ctr">
                        <a:buNone/>
                      </a:pPr>
                      <a:r>
                        <a:rPr lang="en-US" sz="800" b="1" i="0" u="none" strike="noStrike">
                          <a:solidFill>
                            <a:srgbClr val="000000"/>
                          </a:solidFill>
                          <a:effectLst/>
                          <a:latin typeface="Arial" panose="020B0604020202020204" pitchFamily="34" charset="0"/>
                        </a:rPr>
                        <a:t>Haw Creek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9 (2 Ever. 1 Fern. 3 MCPM, 1 Frank. 2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1889056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Hominy Valley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 (1 Ever. 2 Fern. 3 Inv. 1 ShiRock)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8</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7633926"/>
                  </a:ext>
                </a:extLst>
              </a:tr>
              <a:tr h="123824">
                <a:tc>
                  <a:txBody>
                    <a:bodyPr/>
                    <a:lstStyle/>
                    <a:p>
                      <a:pPr algn="l" fontAlgn="ctr">
                        <a:buNone/>
                      </a:pPr>
                      <a:r>
                        <a:rPr lang="en-US" sz="800" b="1" i="0" u="none" strike="noStrike">
                          <a:solidFill>
                            <a:srgbClr val="000000"/>
                          </a:solidFill>
                          <a:effectLst/>
                          <a:latin typeface="Arial" panose="020B0604020202020204" pitchFamily="34" charset="0"/>
                        </a:rPr>
                        <a:t>Johnston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9</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3992946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Koontz IS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de-DE" sz="800" b="1" i="0" u="none" strike="noStrike">
                          <a:solidFill>
                            <a:srgbClr val="000000"/>
                          </a:solidFill>
                          <a:effectLst/>
                          <a:latin typeface="Arial" panose="020B0604020202020204" pitchFamily="34" charset="0"/>
                        </a:rPr>
                        <a:t>12 (2 Fern. 1 F. Del. 9 Frank.)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49354486"/>
                  </a:ext>
                </a:extLst>
              </a:tr>
              <a:tr h="123824">
                <a:tc>
                  <a:txBody>
                    <a:bodyPr/>
                    <a:lstStyle/>
                    <a:p>
                      <a:pPr algn="l" fontAlgn="ctr">
                        <a:buNone/>
                      </a:pPr>
                      <a:r>
                        <a:rPr lang="en-US" sz="800" b="1" i="0" u="none" strike="noStrike">
                          <a:solidFill>
                            <a:srgbClr val="000000"/>
                          </a:solidFill>
                          <a:effectLst/>
                          <a:latin typeface="Arial" panose="020B0604020202020204" pitchFamily="34" charset="0"/>
                        </a:rPr>
                        <a:t>Leicester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 (1 Art.)</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6485558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Middle College</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4019499"/>
                  </a:ext>
                </a:extLst>
              </a:tr>
              <a:tr h="123824">
                <a:tc>
                  <a:txBody>
                    <a:bodyPr/>
                    <a:lstStyle/>
                    <a:p>
                      <a:pPr algn="l" fontAlgn="ctr">
                        <a:buNone/>
                      </a:pPr>
                      <a:r>
                        <a:rPr lang="en-US" sz="800" b="1" i="0" u="none" strike="noStrike">
                          <a:solidFill>
                            <a:srgbClr val="000000"/>
                          </a:solidFill>
                          <a:effectLst/>
                          <a:latin typeface="Arial" panose="020B0604020202020204" pitchFamily="34" charset="0"/>
                        </a:rPr>
                        <a:t>N. Buncombe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 (1 Ever.)</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6</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4268369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N. Buncombe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333155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N. Buncombe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836597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N. Windy Ridge IS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 (2 Art. 4 Frank.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3356357"/>
                  </a:ext>
                </a:extLst>
              </a:tr>
              <a:tr h="123824">
                <a:tc>
                  <a:txBody>
                    <a:bodyPr/>
                    <a:lstStyle/>
                    <a:p>
                      <a:pPr algn="l" fontAlgn="ctr">
                        <a:buNone/>
                      </a:pPr>
                      <a:r>
                        <a:rPr lang="en-US" sz="800" b="1" i="0" u="none" strike="noStrike">
                          <a:solidFill>
                            <a:srgbClr val="000000"/>
                          </a:solidFill>
                          <a:effectLst/>
                          <a:latin typeface="Arial" panose="020B0604020202020204" pitchFamily="34" charset="0"/>
                        </a:rPr>
                        <a:t>Nesbitt Discovery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5379853"/>
                  </a:ext>
                </a:extLst>
              </a:tr>
              <a:tr h="123824">
                <a:tc>
                  <a:txBody>
                    <a:bodyPr/>
                    <a:lstStyle/>
                    <a:p>
                      <a:pPr algn="l" fontAlgn="ctr">
                        <a:buNone/>
                      </a:pPr>
                      <a:r>
                        <a:rPr lang="en-US" sz="800" b="1" i="0" u="none" strike="noStrike">
                          <a:solidFill>
                            <a:srgbClr val="000000"/>
                          </a:solidFill>
                          <a:effectLst/>
                          <a:latin typeface="Arial" panose="020B0604020202020204" pitchFamily="34" charset="0"/>
                        </a:rPr>
                        <a:t>Oakley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871103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Owen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868255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Owen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7 (5 Art. 1 Ever.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2454050"/>
                  </a:ext>
                </a:extLst>
              </a:tr>
              <a:tr h="123824">
                <a:tc>
                  <a:txBody>
                    <a:bodyPr/>
                    <a:lstStyle/>
                    <a:p>
                      <a:pPr algn="l" fontAlgn="ctr">
                        <a:buNone/>
                      </a:pPr>
                      <a:r>
                        <a:rPr lang="en-US" sz="800" b="1" i="0" u="none" strike="noStrike">
                          <a:solidFill>
                            <a:srgbClr val="000000"/>
                          </a:solidFill>
                          <a:effectLst/>
                          <a:latin typeface="Arial" panose="020B0604020202020204" pitchFamily="34" charset="0"/>
                        </a:rPr>
                        <a:t>Pisgah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5172911"/>
                  </a:ext>
                </a:extLst>
              </a:tr>
              <a:tr h="123824">
                <a:tc>
                  <a:txBody>
                    <a:bodyPr/>
                    <a:lstStyle/>
                    <a:p>
                      <a:pPr algn="l" fontAlgn="ctr">
                        <a:buNone/>
                      </a:pPr>
                      <a:r>
                        <a:rPr lang="en-US" sz="800" b="1" i="0" u="none" strike="noStrike">
                          <a:solidFill>
                            <a:srgbClr val="000000"/>
                          </a:solidFill>
                          <a:effectLst/>
                          <a:latin typeface="Arial" panose="020B0604020202020204" pitchFamily="34" charset="0"/>
                        </a:rPr>
                        <a:t>Reynolds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0015639"/>
                  </a:ext>
                </a:extLst>
              </a:tr>
              <a:tr h="123824">
                <a:tc>
                  <a:txBody>
                    <a:bodyPr/>
                    <a:lstStyle/>
                    <a:p>
                      <a:pPr algn="l" fontAlgn="ctr">
                        <a:buNone/>
                      </a:pPr>
                      <a:r>
                        <a:rPr lang="en-US" sz="800" b="1" i="0" u="none" strike="noStrike">
                          <a:solidFill>
                            <a:srgbClr val="000000"/>
                          </a:solidFill>
                          <a:effectLst/>
                          <a:latin typeface="Arial" panose="020B0604020202020204" pitchFamily="34" charset="0"/>
                        </a:rPr>
                        <a:t>Reynolds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8 (1 Art. 1 Ever. 5 Frank.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36979176"/>
                  </a:ext>
                </a:extLst>
              </a:tr>
              <a:tr h="123824">
                <a:tc>
                  <a:txBody>
                    <a:bodyPr/>
                    <a:lstStyle/>
                    <a:p>
                      <a:pPr algn="l" fontAlgn="ctr">
                        <a:buNone/>
                      </a:pPr>
                      <a:r>
                        <a:rPr lang="en-US" sz="800" b="1" i="0" u="none" strike="noStrike">
                          <a:solidFill>
                            <a:srgbClr val="000000"/>
                          </a:solidFill>
                          <a:effectLst/>
                          <a:latin typeface="Arial" panose="020B0604020202020204" pitchFamily="34" charset="0"/>
                        </a:rPr>
                        <a:t>Roberson HS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de-DE" sz="800" b="1" i="0" u="none" strike="noStrike">
                          <a:solidFill>
                            <a:srgbClr val="000000"/>
                          </a:solidFill>
                          <a:effectLst/>
                          <a:latin typeface="Arial" panose="020B0604020202020204" pitchFamily="34" charset="0"/>
                        </a:rPr>
                        <a:t>2 (1 Fern. 1 Frank.)</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13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7</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800" b="1" i="0" u="none" strike="noStrike">
                          <a:solidFill>
                            <a:srgbClr val="000000"/>
                          </a:solidFill>
                          <a:effectLst/>
                          <a:latin typeface="Arial" panose="020B0604020202020204" pitchFamily="34" charset="0"/>
                        </a:rPr>
                        <a:t>30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1045822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Sand Hill-Venable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7 (3 PEAK 4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14</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7061275"/>
                  </a:ext>
                </a:extLst>
              </a:tr>
              <a:tr h="123824">
                <a:tc>
                  <a:txBody>
                    <a:bodyPr/>
                    <a:lstStyle/>
                    <a:p>
                      <a:pPr algn="l" fontAlgn="ctr">
                        <a:buNone/>
                      </a:pPr>
                      <a:r>
                        <a:rPr lang="en-US" sz="800" b="1" i="0" u="none" strike="noStrike">
                          <a:solidFill>
                            <a:srgbClr val="000000"/>
                          </a:solidFill>
                          <a:effectLst/>
                          <a:latin typeface="Arial" panose="020B0604020202020204" pitchFamily="34" charset="0"/>
                        </a:rPr>
                        <a:t>Valley Springs MS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3 (2 F. Del. 1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9</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3318582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Virtual Academy</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14 (1 Ever. 2 Fern. 6 Frank. 5 Inv.)</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15</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79220428"/>
                  </a:ext>
                </a:extLst>
              </a:tr>
              <a:tr h="123824">
                <a:tc>
                  <a:txBody>
                    <a:bodyPr/>
                    <a:lstStyle/>
                    <a:p>
                      <a:pPr algn="l" fontAlgn="ctr">
                        <a:buNone/>
                      </a:pPr>
                      <a:r>
                        <a:rPr lang="en-US" sz="800" b="1" i="0" u="none" strike="noStrike">
                          <a:solidFill>
                            <a:srgbClr val="000000"/>
                          </a:solidFill>
                          <a:effectLst/>
                          <a:latin typeface="Arial" panose="020B0604020202020204" pitchFamily="34" charset="0"/>
                        </a:rPr>
                        <a:t>Weaverville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93581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Weaverville PS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45066808"/>
                  </a:ext>
                </a:extLst>
              </a:tr>
              <a:tr h="123824">
                <a:tc>
                  <a:txBody>
                    <a:bodyPr/>
                    <a:lstStyle/>
                    <a:p>
                      <a:pPr algn="l" fontAlgn="ctr">
                        <a:buNone/>
                      </a:pPr>
                      <a:r>
                        <a:rPr lang="en-US" sz="800" b="1" i="0" u="none" strike="noStrike" dirty="0">
                          <a:solidFill>
                            <a:srgbClr val="000000"/>
                          </a:solidFill>
                          <a:effectLst/>
                          <a:latin typeface="Arial" panose="020B0604020202020204" pitchFamily="34" charset="0"/>
                        </a:rPr>
                        <a:t>West Buncombe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5 (1 Art. 3 Inv. 1 MCPM)</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6</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74321234"/>
                  </a:ext>
                </a:extLst>
              </a:tr>
              <a:tr h="123824">
                <a:tc>
                  <a:txBody>
                    <a:bodyPr/>
                    <a:lstStyle/>
                    <a:p>
                      <a:pPr algn="l" fontAlgn="ctr">
                        <a:buNone/>
                      </a:pPr>
                      <a:r>
                        <a:rPr lang="en-US" sz="800" b="1" i="0" u="none" strike="noStrike">
                          <a:solidFill>
                            <a:srgbClr val="000000"/>
                          </a:solidFill>
                          <a:effectLst/>
                          <a:latin typeface="Arial" panose="020B0604020202020204" pitchFamily="34" charset="0"/>
                        </a:rPr>
                        <a:t>Williams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2 (2 Art.)</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46651873"/>
                  </a:ext>
                </a:extLst>
              </a:tr>
              <a:tr h="123824">
                <a:tc>
                  <a:txBody>
                    <a:bodyPr/>
                    <a:lstStyle/>
                    <a:p>
                      <a:pPr algn="l" fontAlgn="ctr">
                        <a:buNone/>
                      </a:pPr>
                      <a:r>
                        <a:rPr lang="en-US" sz="800" b="1" i="0" u="none" strike="noStrike">
                          <a:solidFill>
                            <a:srgbClr val="000000"/>
                          </a:solidFill>
                          <a:effectLst/>
                          <a:latin typeface="Arial" panose="020B0604020202020204" pitchFamily="34" charset="0"/>
                        </a:rPr>
                        <a:t>Woodfin ES</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 </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US" sz="800" b="1" i="0" u="none" strike="noStrike">
                          <a:solidFill>
                            <a:srgbClr val="000000"/>
                          </a:solidFill>
                          <a:effectLst/>
                          <a:latin typeface="Arial" panose="020B0604020202020204" pitchFamily="34" charset="0"/>
                        </a:rPr>
                        <a:t>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28195612"/>
                  </a:ext>
                </a:extLst>
              </a:tr>
              <a:tr h="123824">
                <a:tc>
                  <a:txBody>
                    <a:bodyPr/>
                    <a:lstStyle/>
                    <a:p>
                      <a:pPr algn="l" fontAlgn="ctr">
                        <a:buNone/>
                      </a:pPr>
                      <a:r>
                        <a:rPr lang="en-US" sz="800" b="1" i="0" u="none" strike="noStrike">
                          <a:solidFill>
                            <a:srgbClr val="000000"/>
                          </a:solidFill>
                          <a:effectLst/>
                          <a:latin typeface="Arial" panose="020B0604020202020204" pitchFamily="34" charset="0"/>
                        </a:rPr>
                        <a:t>Total # Transferred</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172</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83</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90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46</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a:solidFill>
                            <a:srgbClr val="000000"/>
                          </a:solidFill>
                          <a:effectLst/>
                          <a:latin typeface="Arial" panose="020B0604020202020204" pitchFamily="34" charset="0"/>
                        </a:rPr>
                        <a:t>69</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buNone/>
                      </a:pPr>
                      <a:r>
                        <a:rPr lang="en-US" sz="800" b="1" i="0" u="none" strike="noStrike" dirty="0">
                          <a:solidFill>
                            <a:srgbClr val="000000"/>
                          </a:solidFill>
                          <a:effectLst/>
                          <a:latin typeface="Arial" panose="020B0604020202020204" pitchFamily="34" charset="0"/>
                        </a:rPr>
                        <a:t>460</a:t>
                      </a:r>
                    </a:p>
                  </a:txBody>
                  <a:tcPr marL="4618" marR="4618" marT="46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30306294"/>
                  </a:ext>
                </a:extLst>
              </a:tr>
            </a:tbl>
          </a:graphicData>
        </a:graphic>
      </p:graphicFrame>
      <p:sp>
        <p:nvSpPr>
          <p:cNvPr id="35" name="TextBox 34">
            <a:extLst>
              <a:ext uri="{FF2B5EF4-FFF2-40B4-BE49-F238E27FC236}">
                <a16:creationId xmlns:a16="http://schemas.microsoft.com/office/drawing/2014/main" id="{A90091BB-253D-69C5-2A1C-B332B5FBC7D3}"/>
              </a:ext>
            </a:extLst>
          </p:cNvPr>
          <p:cNvSpPr txBox="1"/>
          <p:nvPr/>
        </p:nvSpPr>
        <p:spPr>
          <a:xfrm>
            <a:off x="30877" y="-40215"/>
            <a:ext cx="12151292" cy="584775"/>
          </a:xfrm>
          <a:prstGeom prst="rect">
            <a:avLst/>
          </a:prstGeom>
          <a:noFill/>
        </p:spPr>
        <p:txBody>
          <a:bodyPr wrap="square" rtlCol="0">
            <a:spAutoFit/>
          </a:bodyPr>
          <a:lstStyle/>
          <a:p>
            <a:pPr algn="ctr"/>
            <a:r>
              <a:rPr lang="en-US" sz="3200" b="1" dirty="0">
                <a:solidFill>
                  <a:schemeClr val="accent3">
                    <a:lumMod val="50000"/>
                  </a:schemeClr>
                </a:solidFill>
                <a:latin typeface="Montserrat" panose="00000500000000000000" pitchFamily="2" charset="0"/>
              </a:rPr>
              <a:t>2025-26 Transfers Out of Buncombe County Schools</a:t>
            </a:r>
          </a:p>
        </p:txBody>
      </p:sp>
    </p:spTree>
    <p:extLst>
      <p:ext uri="{BB962C8B-B14F-4D97-AF65-F5344CB8AC3E}">
        <p14:creationId xmlns:p14="http://schemas.microsoft.com/office/powerpoint/2010/main" val="419534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175D-6B8E-49FF-BE93-708AF2C1B0A8}"/>
              </a:ext>
            </a:extLst>
          </p:cNvPr>
          <p:cNvSpPr>
            <a:spLocks noGrp="1"/>
          </p:cNvSpPr>
          <p:nvPr>
            <p:ph type="title"/>
          </p:nvPr>
        </p:nvSpPr>
        <p:spPr>
          <a:xfrm>
            <a:off x="0" y="64670"/>
            <a:ext cx="12192000" cy="615553"/>
          </a:xfrm>
          <a:solidFill>
            <a:sysClr val="window" lastClr="FFFFFF"/>
          </a:solidFill>
        </p:spPr>
        <p:txBody>
          <a:bodyPr>
            <a:noAutofit/>
          </a:bodyPr>
          <a:lstStyle/>
          <a:p>
            <a:r>
              <a:rPr lang="en-US" sz="3600" b="1" dirty="0">
                <a:solidFill>
                  <a:schemeClr val="accent3">
                    <a:lumMod val="50000"/>
                  </a:schemeClr>
                </a:solidFill>
                <a:latin typeface="Montserrat" panose="00000500000000000000" pitchFamily="50" charset="0"/>
              </a:rPr>
              <a:t>2025-26 Transfers Into Buncombe County Schools</a:t>
            </a:r>
          </a:p>
        </p:txBody>
      </p:sp>
      <p:sp>
        <p:nvSpPr>
          <p:cNvPr id="3" name="TextBox 2">
            <a:extLst>
              <a:ext uri="{FF2B5EF4-FFF2-40B4-BE49-F238E27FC236}">
                <a16:creationId xmlns:a16="http://schemas.microsoft.com/office/drawing/2014/main" id="{639906FB-AF8E-4DE4-97D8-34285BB305A7}"/>
              </a:ext>
            </a:extLst>
          </p:cNvPr>
          <p:cNvSpPr txBox="1"/>
          <p:nvPr/>
        </p:nvSpPr>
        <p:spPr>
          <a:xfrm>
            <a:off x="9031464" y="4415883"/>
            <a:ext cx="2470639" cy="369332"/>
          </a:xfrm>
          <a:prstGeom prst="rect">
            <a:avLst/>
          </a:prstGeom>
          <a:solidFill>
            <a:schemeClr val="bg1"/>
          </a:solid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Highest Transfers Into BCS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F9331709-5AC7-4219-8AA4-B26F2A6F5897}"/>
              </a:ext>
            </a:extLst>
          </p:cNvPr>
          <p:cNvSpPr/>
          <p:nvPr/>
        </p:nvSpPr>
        <p:spPr>
          <a:xfrm>
            <a:off x="9203473" y="4477885"/>
            <a:ext cx="412595" cy="2453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30">
            <a:extLst>
              <a:ext uri="{FF2B5EF4-FFF2-40B4-BE49-F238E27FC236}">
                <a16:creationId xmlns:a16="http://schemas.microsoft.com/office/drawing/2014/main" id="{ECFBC789-70BD-4828-893E-E55B30026C4A}"/>
              </a:ext>
            </a:extLst>
          </p:cNvPr>
          <p:cNvSpPr txBox="1"/>
          <p:nvPr/>
        </p:nvSpPr>
        <p:spPr>
          <a:xfrm>
            <a:off x="8952169" y="2010513"/>
            <a:ext cx="2458895" cy="1500988"/>
          </a:xfrm>
          <a:prstGeom prst="rect">
            <a:avLst/>
          </a:prstGeom>
          <a:solidFill>
            <a:schemeClr val="bg1"/>
          </a:solidFill>
          <a:ln>
            <a:solidFill>
              <a:schemeClr val="accent1">
                <a:shade val="50000"/>
              </a:schemeClr>
            </a:solidFill>
          </a:ln>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Frank. = Franklin School of Innov.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Inv. = Invest Collegiate-Imagine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 Del. = Francine Delaney New School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Ever. = Evergreen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Art. = ArtSpace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Fern =  Fern Leaf Community Charter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PEAK = Asheville PEAK Academy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Lake Lure = Lake Lure Classical Academy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solidFill>
                <a:effectLst/>
                <a:uLnTx/>
                <a:uFillTx/>
                <a:latin typeface="Calibri" panose="020F0502020204030204"/>
                <a:ea typeface="+mn-ea"/>
                <a:cs typeface="+mn-cs"/>
              </a:rPr>
              <a:t>ShiRock = Shining Rock Classical Academy</a:t>
            </a:r>
          </a:p>
        </p:txBody>
      </p:sp>
      <p:graphicFrame>
        <p:nvGraphicFramePr>
          <p:cNvPr id="9" name="Table 8">
            <a:extLst>
              <a:ext uri="{FF2B5EF4-FFF2-40B4-BE49-F238E27FC236}">
                <a16:creationId xmlns:a16="http://schemas.microsoft.com/office/drawing/2014/main" id="{D1D50E06-E8EB-C179-5BC5-F22B52AF0090}"/>
              </a:ext>
            </a:extLst>
          </p:cNvPr>
          <p:cNvGraphicFramePr>
            <a:graphicFrameLocks noGrp="1"/>
          </p:cNvGraphicFramePr>
          <p:nvPr>
            <p:extLst>
              <p:ext uri="{D42A27DB-BD31-4B8C-83A1-F6EECF244321}">
                <p14:modId xmlns:p14="http://schemas.microsoft.com/office/powerpoint/2010/main" val="1464391195"/>
              </p:ext>
            </p:extLst>
          </p:nvPr>
        </p:nvGraphicFramePr>
        <p:xfrm>
          <a:off x="2071991" y="680223"/>
          <a:ext cx="6070059" cy="6041601"/>
        </p:xfrm>
        <a:graphic>
          <a:graphicData uri="http://schemas.openxmlformats.org/drawingml/2006/table">
            <a:tbl>
              <a:tblPr/>
              <a:tblGrid>
                <a:gridCol w="1114743">
                  <a:extLst>
                    <a:ext uri="{9D8B030D-6E8A-4147-A177-3AD203B41FA5}">
                      <a16:colId xmlns:a16="http://schemas.microsoft.com/office/drawing/2014/main" val="497221776"/>
                    </a:ext>
                  </a:extLst>
                </a:gridCol>
                <a:gridCol w="2099297">
                  <a:extLst>
                    <a:ext uri="{9D8B030D-6E8A-4147-A177-3AD203B41FA5}">
                      <a16:colId xmlns:a16="http://schemas.microsoft.com/office/drawing/2014/main" val="1629290493"/>
                    </a:ext>
                  </a:extLst>
                </a:gridCol>
                <a:gridCol w="724176">
                  <a:extLst>
                    <a:ext uri="{9D8B030D-6E8A-4147-A177-3AD203B41FA5}">
                      <a16:colId xmlns:a16="http://schemas.microsoft.com/office/drawing/2014/main" val="2412287701"/>
                    </a:ext>
                  </a:extLst>
                </a:gridCol>
                <a:gridCol w="585850">
                  <a:extLst>
                    <a:ext uri="{9D8B030D-6E8A-4147-A177-3AD203B41FA5}">
                      <a16:colId xmlns:a16="http://schemas.microsoft.com/office/drawing/2014/main" val="71359376"/>
                    </a:ext>
                  </a:extLst>
                </a:gridCol>
                <a:gridCol w="585850">
                  <a:extLst>
                    <a:ext uri="{9D8B030D-6E8A-4147-A177-3AD203B41FA5}">
                      <a16:colId xmlns:a16="http://schemas.microsoft.com/office/drawing/2014/main" val="1792490643"/>
                    </a:ext>
                  </a:extLst>
                </a:gridCol>
                <a:gridCol w="585850">
                  <a:extLst>
                    <a:ext uri="{9D8B030D-6E8A-4147-A177-3AD203B41FA5}">
                      <a16:colId xmlns:a16="http://schemas.microsoft.com/office/drawing/2014/main" val="1675732598"/>
                    </a:ext>
                  </a:extLst>
                </a:gridCol>
                <a:gridCol w="374293">
                  <a:extLst>
                    <a:ext uri="{9D8B030D-6E8A-4147-A177-3AD203B41FA5}">
                      <a16:colId xmlns:a16="http://schemas.microsoft.com/office/drawing/2014/main" val="2694975224"/>
                    </a:ext>
                  </a:extLst>
                </a:gridCol>
              </a:tblGrid>
              <a:tr h="241179">
                <a:tc>
                  <a:txBody>
                    <a:bodyPr/>
                    <a:lstStyle/>
                    <a:p>
                      <a:pPr algn="ctr" fontAlgn="ctr">
                        <a:buNone/>
                      </a:pPr>
                      <a:r>
                        <a:rPr lang="en-US" sz="700" b="1" i="0" u="none" strike="noStrike">
                          <a:solidFill>
                            <a:srgbClr val="000000"/>
                          </a:solidFill>
                          <a:effectLst/>
                          <a:latin typeface="Arial" panose="020B0604020202020204" pitchFamily="34" charset="0"/>
                        </a:rPr>
                        <a:t>School</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Charter</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Private/Parochial</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Home School</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City</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Online</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Totals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8608287"/>
                  </a:ext>
                </a:extLst>
              </a:tr>
              <a:tr h="241179">
                <a:tc>
                  <a:txBody>
                    <a:bodyPr/>
                    <a:lstStyle/>
                    <a:p>
                      <a:pPr algn="l"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of Transfers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of Transfers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of Transfers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of Transfers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of Transfers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686189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Avery’s Creek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50250355"/>
                  </a:ext>
                </a:extLst>
              </a:tr>
              <a:tr h="120591">
                <a:tc>
                  <a:txBody>
                    <a:bodyPr/>
                    <a:lstStyle/>
                    <a:p>
                      <a:pPr algn="l" fontAlgn="ctr">
                        <a:buNone/>
                      </a:pPr>
                      <a:r>
                        <a:rPr lang="en-US" sz="700" b="1" i="0" u="none" strike="noStrike">
                          <a:solidFill>
                            <a:srgbClr val="000000"/>
                          </a:solidFill>
                          <a:effectLst/>
                          <a:latin typeface="Arial" panose="020B0604020202020204" pitchFamily="34" charset="0"/>
                        </a:rPr>
                        <a:t>Barnardsville</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6966323"/>
                  </a:ext>
                </a:extLst>
              </a:tr>
              <a:tr h="120591">
                <a:tc>
                  <a:txBody>
                    <a:bodyPr/>
                    <a:lstStyle/>
                    <a:p>
                      <a:pPr algn="l" fontAlgn="ctr">
                        <a:buNone/>
                      </a:pPr>
                      <a:r>
                        <a:rPr lang="en-US" sz="700" b="1" i="0" u="none" strike="noStrike">
                          <a:solidFill>
                            <a:srgbClr val="000000"/>
                          </a:solidFill>
                          <a:effectLst/>
                          <a:latin typeface="Arial" panose="020B0604020202020204" pitchFamily="34" charset="0"/>
                        </a:rPr>
                        <a:t>Bell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7 (3 PEAK 2 Fern. 2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8</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854456547"/>
                  </a:ext>
                </a:extLst>
              </a:tr>
              <a:tr h="120591">
                <a:tc>
                  <a:txBody>
                    <a:bodyPr/>
                    <a:lstStyle/>
                    <a:p>
                      <a:pPr algn="l" fontAlgn="ctr">
                        <a:buNone/>
                      </a:pPr>
                      <a:r>
                        <a:rPr lang="en-US" sz="700" b="1" i="0" u="none" strike="noStrike">
                          <a:solidFill>
                            <a:srgbClr val="000000"/>
                          </a:solidFill>
                          <a:effectLst/>
                          <a:latin typeface="Arial" panose="020B0604020202020204" pitchFamily="34" charset="0"/>
                        </a:rPr>
                        <a:t>Black Mtn.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4 (1 ShiRock 1 Inv. 1 Ever. 1 Art.)</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8344294"/>
                  </a:ext>
                </a:extLst>
              </a:tr>
              <a:tr h="120591">
                <a:tc>
                  <a:txBody>
                    <a:bodyPr/>
                    <a:lstStyle/>
                    <a:p>
                      <a:pPr algn="l" fontAlgn="ctr">
                        <a:buNone/>
                      </a:pPr>
                      <a:r>
                        <a:rPr lang="en-US" sz="700" b="1" i="0" u="none" strike="noStrike">
                          <a:solidFill>
                            <a:srgbClr val="000000"/>
                          </a:solidFill>
                          <a:effectLst/>
                          <a:latin typeface="Arial" panose="020B0604020202020204" pitchFamily="34" charset="0"/>
                        </a:rPr>
                        <a:t>Black Mtn. PS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423169423"/>
                  </a:ext>
                </a:extLst>
              </a:tr>
              <a:tr h="120591">
                <a:tc>
                  <a:txBody>
                    <a:bodyPr/>
                    <a:lstStyle/>
                    <a:p>
                      <a:pPr algn="l" fontAlgn="ctr">
                        <a:buNone/>
                      </a:pPr>
                      <a:r>
                        <a:rPr lang="en-US" sz="700" b="1" i="0" u="none" strike="noStrike">
                          <a:solidFill>
                            <a:srgbClr val="000000"/>
                          </a:solidFill>
                          <a:effectLst/>
                          <a:latin typeface="Arial" panose="020B0604020202020204" pitchFamily="34" charset="0"/>
                        </a:rPr>
                        <a:t>Candler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91714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Cane Creek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 (1 Ever. 1 Frank.)</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13193464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Community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2087547"/>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Early College</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09498961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Eblen IS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7328479"/>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Emma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071282493"/>
                  </a:ext>
                </a:extLst>
              </a:tr>
              <a:tr h="132648">
                <a:tc>
                  <a:txBody>
                    <a:bodyPr/>
                    <a:lstStyle/>
                    <a:p>
                      <a:pPr algn="l" fontAlgn="ctr">
                        <a:buNone/>
                      </a:pPr>
                      <a:r>
                        <a:rPr lang="en-US" sz="700" b="1" i="0" u="none" strike="noStrike">
                          <a:solidFill>
                            <a:srgbClr val="000000"/>
                          </a:solidFill>
                          <a:effectLst/>
                          <a:latin typeface="Arial" panose="020B0604020202020204" pitchFamily="34" charset="0"/>
                        </a:rPr>
                        <a:t>Enka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11 (7 Frank. 4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40</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8597070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Enka IS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855520106"/>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Enka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4 (3 Frank. 1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10</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9954054"/>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Erwin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6 (4 Frank. 2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23700611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Erwin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3112634"/>
                  </a:ext>
                </a:extLst>
              </a:tr>
              <a:tr h="120591">
                <a:tc>
                  <a:txBody>
                    <a:bodyPr/>
                    <a:lstStyle/>
                    <a:p>
                      <a:pPr algn="l" fontAlgn="ctr">
                        <a:buNone/>
                      </a:pPr>
                      <a:r>
                        <a:rPr lang="en-US" sz="700" b="1" i="0" u="none" strike="noStrike">
                          <a:solidFill>
                            <a:srgbClr val="000000"/>
                          </a:solidFill>
                          <a:effectLst/>
                          <a:latin typeface="Arial" panose="020B0604020202020204" pitchFamily="34" charset="0"/>
                        </a:rPr>
                        <a:t>Estes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 (1 Ever. 1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38627872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Fairview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10</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801234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Glen Arden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 (2 Fern.)</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555989099"/>
                  </a:ext>
                </a:extLst>
              </a:tr>
              <a:tr h="120591">
                <a:tc>
                  <a:txBody>
                    <a:bodyPr/>
                    <a:lstStyle/>
                    <a:p>
                      <a:pPr algn="l" fontAlgn="ctr">
                        <a:buNone/>
                      </a:pPr>
                      <a:r>
                        <a:rPr lang="en-US" sz="700" b="1" i="0" u="none" strike="noStrike">
                          <a:solidFill>
                            <a:srgbClr val="000000"/>
                          </a:solidFill>
                          <a:effectLst/>
                          <a:latin typeface="Arial" panose="020B0604020202020204" pitchFamily="34" charset="0"/>
                        </a:rPr>
                        <a:t>Haw Creek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1761586"/>
                  </a:ext>
                </a:extLst>
              </a:tr>
              <a:tr h="120591">
                <a:tc>
                  <a:txBody>
                    <a:bodyPr/>
                    <a:lstStyle/>
                    <a:p>
                      <a:pPr algn="l" fontAlgn="ctr">
                        <a:buNone/>
                      </a:pPr>
                      <a:r>
                        <a:rPr lang="en-US" sz="700" b="1" i="0" u="none" strike="noStrike">
                          <a:solidFill>
                            <a:srgbClr val="000000"/>
                          </a:solidFill>
                          <a:effectLst/>
                          <a:latin typeface="Arial" panose="020B0604020202020204" pitchFamily="34" charset="0"/>
                        </a:rPr>
                        <a:t>Hominy Valley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 (2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10</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619908330"/>
                  </a:ext>
                </a:extLst>
              </a:tr>
              <a:tr h="120591">
                <a:tc>
                  <a:txBody>
                    <a:bodyPr/>
                    <a:lstStyle/>
                    <a:p>
                      <a:pPr algn="l" fontAlgn="ctr">
                        <a:buNone/>
                      </a:pPr>
                      <a:r>
                        <a:rPr lang="en-US" sz="700" b="1" i="0" u="none" strike="noStrike">
                          <a:solidFill>
                            <a:srgbClr val="000000"/>
                          </a:solidFill>
                          <a:effectLst/>
                          <a:latin typeface="Arial" panose="020B0604020202020204" pitchFamily="34" charset="0"/>
                        </a:rPr>
                        <a:t>Johnston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501751"/>
                  </a:ext>
                </a:extLst>
              </a:tr>
              <a:tr h="120591">
                <a:tc>
                  <a:txBody>
                    <a:bodyPr/>
                    <a:lstStyle/>
                    <a:p>
                      <a:pPr algn="l" fontAlgn="ctr">
                        <a:buNone/>
                      </a:pPr>
                      <a:r>
                        <a:rPr lang="en-US" sz="700" b="1" i="0" u="none" strike="noStrike">
                          <a:solidFill>
                            <a:srgbClr val="000000"/>
                          </a:solidFill>
                          <a:effectLst/>
                          <a:latin typeface="Arial" panose="020B0604020202020204" pitchFamily="34" charset="0"/>
                        </a:rPr>
                        <a:t>Koontz IS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de-DE" sz="700" b="1" i="0" u="none" strike="noStrike">
                          <a:solidFill>
                            <a:srgbClr val="000000"/>
                          </a:solidFill>
                          <a:effectLst/>
                          <a:latin typeface="Arial" panose="020B0604020202020204" pitchFamily="34" charset="0"/>
                        </a:rPr>
                        <a:t>4 (2 Inv. 1 Fern. 1 Art.)</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80662160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Leicester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 (1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10</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5384101"/>
                  </a:ext>
                </a:extLst>
              </a:tr>
              <a:tr h="120591">
                <a:tc>
                  <a:txBody>
                    <a:bodyPr/>
                    <a:lstStyle/>
                    <a:p>
                      <a:pPr algn="l" fontAlgn="ctr">
                        <a:buNone/>
                      </a:pPr>
                      <a:r>
                        <a:rPr lang="en-US" sz="700" b="1" i="0" u="none" strike="noStrike">
                          <a:solidFill>
                            <a:srgbClr val="000000"/>
                          </a:solidFill>
                          <a:effectLst/>
                          <a:latin typeface="Arial" panose="020B0604020202020204" pitchFamily="34" charset="0"/>
                        </a:rPr>
                        <a:t>Middle College</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11025118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N. Buncombe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348423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N. Buncombe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sv-SE" sz="700" b="1" i="0" u="none" strike="noStrike">
                          <a:solidFill>
                            <a:srgbClr val="000000"/>
                          </a:solidFill>
                          <a:effectLst/>
                          <a:latin typeface="Arial" panose="020B0604020202020204" pitchFamily="34" charset="0"/>
                        </a:rPr>
                        <a:t>2 (1 Inv. 1 Frank.)</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7</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51057362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N. Buncombe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5614235"/>
                  </a:ext>
                </a:extLst>
              </a:tr>
              <a:tr h="120591">
                <a:tc>
                  <a:txBody>
                    <a:bodyPr/>
                    <a:lstStyle/>
                    <a:p>
                      <a:pPr algn="l" fontAlgn="ctr">
                        <a:buNone/>
                      </a:pPr>
                      <a:r>
                        <a:rPr lang="en-US" sz="700" b="1" i="0" u="none" strike="noStrike">
                          <a:solidFill>
                            <a:srgbClr val="000000"/>
                          </a:solidFill>
                          <a:effectLst/>
                          <a:latin typeface="Arial" panose="020B0604020202020204" pitchFamily="34" charset="0"/>
                        </a:rPr>
                        <a:t>N. Windy Ridge IS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373944325"/>
                  </a:ext>
                </a:extLst>
              </a:tr>
              <a:tr h="120591">
                <a:tc>
                  <a:txBody>
                    <a:bodyPr/>
                    <a:lstStyle/>
                    <a:p>
                      <a:pPr algn="l" fontAlgn="ctr">
                        <a:buNone/>
                      </a:pPr>
                      <a:r>
                        <a:rPr lang="en-US" sz="700" b="1" i="0" u="none" strike="noStrike">
                          <a:solidFill>
                            <a:srgbClr val="000000"/>
                          </a:solidFill>
                          <a:effectLst/>
                          <a:latin typeface="Arial" panose="020B0604020202020204" pitchFamily="34" charset="0"/>
                        </a:rPr>
                        <a:t>Nesbitt Discovery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da-DK" sz="700" b="1" i="0" u="none" strike="noStrike">
                          <a:solidFill>
                            <a:srgbClr val="000000"/>
                          </a:solidFill>
                          <a:effectLst/>
                          <a:latin typeface="Arial" panose="020B0604020202020204" pitchFamily="34" charset="0"/>
                        </a:rPr>
                        <a:t>17 (7 Art. 5 Inv. 2 Frank. 2 F. Del. 1 Ever.)</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28</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5561074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Oakley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96957703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Owen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16 (15 Art. 1 Ever.)</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25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24276513"/>
                  </a:ext>
                </a:extLst>
              </a:tr>
              <a:tr h="120591">
                <a:tc>
                  <a:txBody>
                    <a:bodyPr/>
                    <a:lstStyle/>
                    <a:p>
                      <a:pPr algn="l" fontAlgn="ctr">
                        <a:buNone/>
                      </a:pPr>
                      <a:r>
                        <a:rPr lang="en-US" sz="700" b="1" i="0" u="none" strike="noStrike">
                          <a:solidFill>
                            <a:srgbClr val="000000"/>
                          </a:solidFill>
                          <a:effectLst/>
                          <a:latin typeface="Arial" panose="020B0604020202020204" pitchFamily="34" charset="0"/>
                        </a:rPr>
                        <a:t>Owen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10 (8 Art. 2 Ever.)</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096246529"/>
                  </a:ext>
                </a:extLst>
              </a:tr>
              <a:tr h="120591">
                <a:tc>
                  <a:txBody>
                    <a:bodyPr/>
                    <a:lstStyle/>
                    <a:p>
                      <a:pPr algn="l" fontAlgn="ctr">
                        <a:buNone/>
                      </a:pPr>
                      <a:r>
                        <a:rPr lang="en-US" sz="700" b="1" i="0" u="none" strike="noStrike">
                          <a:solidFill>
                            <a:srgbClr val="000000"/>
                          </a:solidFill>
                          <a:effectLst/>
                          <a:latin typeface="Arial" panose="020B0604020202020204" pitchFamily="34" charset="0"/>
                        </a:rPr>
                        <a:t>Pisgah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8824946"/>
                  </a:ext>
                </a:extLst>
              </a:tr>
              <a:tr h="120591">
                <a:tc>
                  <a:txBody>
                    <a:bodyPr/>
                    <a:lstStyle/>
                    <a:p>
                      <a:pPr algn="l" fontAlgn="ctr">
                        <a:buNone/>
                      </a:pPr>
                      <a:r>
                        <a:rPr lang="en-US" sz="700" b="1" i="0" u="none" strike="noStrike">
                          <a:solidFill>
                            <a:srgbClr val="000000"/>
                          </a:solidFill>
                          <a:effectLst/>
                          <a:latin typeface="Arial" panose="020B0604020202020204" pitchFamily="34" charset="0"/>
                        </a:rPr>
                        <a:t>Reynolds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4252680585"/>
                  </a:ext>
                </a:extLst>
              </a:tr>
              <a:tr h="120591">
                <a:tc>
                  <a:txBody>
                    <a:bodyPr/>
                    <a:lstStyle/>
                    <a:p>
                      <a:pPr algn="l" fontAlgn="ctr">
                        <a:buNone/>
                      </a:pPr>
                      <a:r>
                        <a:rPr lang="en-US" sz="700" b="1" i="0" u="none" strike="noStrike">
                          <a:solidFill>
                            <a:srgbClr val="000000"/>
                          </a:solidFill>
                          <a:effectLst/>
                          <a:latin typeface="Arial" panose="020B0604020202020204" pitchFamily="34" charset="0"/>
                        </a:rPr>
                        <a:t>Reynolds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18 (5 Art. 5 Inv. 3 PEAK 3 Ever. 1 Frank. 1 Fern)</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28</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28565069"/>
                  </a:ext>
                </a:extLst>
              </a:tr>
              <a:tr h="120591">
                <a:tc>
                  <a:txBody>
                    <a:bodyPr/>
                    <a:lstStyle/>
                    <a:p>
                      <a:pPr algn="l" fontAlgn="ctr">
                        <a:buNone/>
                      </a:pPr>
                      <a:r>
                        <a:rPr lang="en-US" sz="700" b="1" i="0" u="none" strike="noStrike">
                          <a:solidFill>
                            <a:srgbClr val="000000"/>
                          </a:solidFill>
                          <a:effectLst/>
                          <a:latin typeface="Arial" panose="020B0604020202020204" pitchFamily="34" charset="0"/>
                        </a:rPr>
                        <a:t>Roberson HS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11 (6 Inv. 2 Ever. 1 Fern. 1 Frank. 1 Lake Lure)</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22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8</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n-US" sz="700" b="1" i="0" u="none" strike="noStrike">
                          <a:solidFill>
                            <a:srgbClr val="000000"/>
                          </a:solidFill>
                          <a:effectLst/>
                          <a:latin typeface="Arial" panose="020B0604020202020204" pitchFamily="34" charset="0"/>
                        </a:rPr>
                        <a:t>45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25975755"/>
                  </a:ext>
                </a:extLst>
              </a:tr>
              <a:tr h="120591">
                <a:tc>
                  <a:txBody>
                    <a:bodyPr/>
                    <a:lstStyle/>
                    <a:p>
                      <a:pPr algn="l" fontAlgn="ctr">
                        <a:buNone/>
                      </a:pPr>
                      <a:r>
                        <a:rPr lang="en-US" sz="700" b="1" i="0" u="none" strike="noStrike">
                          <a:solidFill>
                            <a:srgbClr val="000000"/>
                          </a:solidFill>
                          <a:effectLst/>
                          <a:latin typeface="Arial" panose="020B0604020202020204" pitchFamily="34" charset="0"/>
                        </a:rPr>
                        <a:t>Sand Hill-Venable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8365380"/>
                  </a:ext>
                </a:extLst>
              </a:tr>
              <a:tr h="120591">
                <a:tc>
                  <a:txBody>
                    <a:bodyPr/>
                    <a:lstStyle/>
                    <a:p>
                      <a:pPr algn="l" fontAlgn="ctr">
                        <a:buNone/>
                      </a:pPr>
                      <a:r>
                        <a:rPr lang="en-US" sz="700" b="1" i="0" u="none" strike="noStrike">
                          <a:solidFill>
                            <a:srgbClr val="000000"/>
                          </a:solidFill>
                          <a:effectLst/>
                          <a:latin typeface="Arial" panose="020B0604020202020204" pitchFamily="34" charset="0"/>
                        </a:rPr>
                        <a:t>Valley Springs MS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4 (4 Inv.)</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9</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16</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638163652"/>
                  </a:ext>
                </a:extLst>
              </a:tr>
              <a:tr h="120591">
                <a:tc>
                  <a:txBody>
                    <a:bodyPr/>
                    <a:lstStyle/>
                    <a:p>
                      <a:pPr algn="l" fontAlgn="ctr">
                        <a:buNone/>
                      </a:pPr>
                      <a:r>
                        <a:rPr lang="en-US" sz="700" b="1" i="0" u="none" strike="noStrike">
                          <a:solidFill>
                            <a:srgbClr val="000000"/>
                          </a:solidFill>
                          <a:effectLst/>
                          <a:latin typeface="Arial" panose="020B0604020202020204" pitchFamily="34" charset="0"/>
                        </a:rPr>
                        <a:t>Virtual Academy</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0452370"/>
                  </a:ext>
                </a:extLst>
              </a:tr>
              <a:tr h="120591">
                <a:tc>
                  <a:txBody>
                    <a:bodyPr/>
                    <a:lstStyle/>
                    <a:p>
                      <a:pPr algn="l" fontAlgn="ctr">
                        <a:buNone/>
                      </a:pPr>
                      <a:r>
                        <a:rPr lang="en-US" sz="700" b="1" i="0" u="none" strike="noStrike">
                          <a:solidFill>
                            <a:srgbClr val="000000"/>
                          </a:solidFill>
                          <a:effectLst/>
                          <a:latin typeface="Arial" panose="020B0604020202020204" pitchFamily="34" charset="0"/>
                        </a:rPr>
                        <a:t>Weaverville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797530266"/>
                  </a:ext>
                </a:extLst>
              </a:tr>
              <a:tr h="120591">
                <a:tc>
                  <a:txBody>
                    <a:bodyPr/>
                    <a:lstStyle/>
                    <a:p>
                      <a:pPr algn="l" fontAlgn="ctr">
                        <a:buNone/>
                      </a:pPr>
                      <a:r>
                        <a:rPr lang="en-US" sz="700" b="1" i="0" u="none" strike="noStrike">
                          <a:solidFill>
                            <a:srgbClr val="000000"/>
                          </a:solidFill>
                          <a:effectLst/>
                          <a:latin typeface="Arial" panose="020B0604020202020204" pitchFamily="34" charset="0"/>
                        </a:rPr>
                        <a:t>Weaverville PS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2970077"/>
                  </a:ext>
                </a:extLst>
              </a:tr>
              <a:tr h="120591">
                <a:tc>
                  <a:txBody>
                    <a:bodyPr/>
                    <a:lstStyle/>
                    <a:p>
                      <a:pPr algn="l" fontAlgn="ctr">
                        <a:buNone/>
                      </a:pPr>
                      <a:r>
                        <a:rPr lang="en-US" sz="700" b="1" i="0" u="none" strike="noStrike">
                          <a:solidFill>
                            <a:srgbClr val="000000"/>
                          </a:solidFill>
                          <a:effectLst/>
                          <a:latin typeface="Arial" panose="020B0604020202020204" pitchFamily="34" charset="0"/>
                        </a:rPr>
                        <a:t>West Buncombe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61947994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Williams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8046134"/>
                  </a:ext>
                </a:extLst>
              </a:tr>
              <a:tr h="120591">
                <a:tc>
                  <a:txBody>
                    <a:bodyPr/>
                    <a:lstStyle/>
                    <a:p>
                      <a:pPr algn="l" fontAlgn="ctr">
                        <a:buNone/>
                      </a:pPr>
                      <a:r>
                        <a:rPr lang="en-US" sz="700" b="1" i="0" u="none" strike="noStrike">
                          <a:solidFill>
                            <a:srgbClr val="000000"/>
                          </a:solidFill>
                          <a:effectLst/>
                          <a:latin typeface="Arial" panose="020B0604020202020204" pitchFamily="34" charset="0"/>
                        </a:rPr>
                        <a:t>Woodfin ES</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en-US" sz="700" b="1" i="0" u="none" strike="noStrike">
                          <a:solidFill>
                            <a:srgbClr val="000000"/>
                          </a:solidFill>
                          <a:effectLst/>
                          <a:latin typeface="Arial" panose="020B0604020202020204" pitchFamily="34" charset="0"/>
                        </a:rPr>
                        <a:t> </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583626678"/>
                  </a:ext>
                </a:extLst>
              </a:tr>
              <a:tr h="120591">
                <a:tc>
                  <a:txBody>
                    <a:bodyPr/>
                    <a:lstStyle/>
                    <a:p>
                      <a:pPr algn="l" fontAlgn="ctr">
                        <a:buNone/>
                      </a:pPr>
                      <a:r>
                        <a:rPr lang="en-US" sz="700" b="1" i="0" u="none" strike="noStrike">
                          <a:solidFill>
                            <a:srgbClr val="000000"/>
                          </a:solidFill>
                          <a:effectLst/>
                          <a:latin typeface="Arial" panose="020B0604020202020204" pitchFamily="34" charset="0"/>
                        </a:rPr>
                        <a:t>Total # Transferred</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123</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111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85</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28</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1" i="0" u="none" strike="noStrike" dirty="0">
                          <a:solidFill>
                            <a:srgbClr val="000000"/>
                          </a:solidFill>
                          <a:effectLst/>
                          <a:latin typeface="Arial" panose="020B0604020202020204" pitchFamily="34" charset="0"/>
                        </a:rPr>
                        <a:t>351</a:t>
                      </a:r>
                    </a:p>
                  </a:txBody>
                  <a:tcPr marL="4517" marR="4517" marT="45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0120529"/>
                  </a:ext>
                </a:extLst>
              </a:tr>
            </a:tbl>
          </a:graphicData>
        </a:graphic>
      </p:graphicFrame>
    </p:spTree>
    <p:extLst>
      <p:ext uri="{BB962C8B-B14F-4D97-AF65-F5344CB8AC3E}">
        <p14:creationId xmlns:p14="http://schemas.microsoft.com/office/powerpoint/2010/main" val="2953451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D980-344A-4663-AA4A-B854B41EF285}"/>
              </a:ext>
            </a:extLst>
          </p:cNvPr>
          <p:cNvSpPr>
            <a:spLocks noGrp="1"/>
          </p:cNvSpPr>
          <p:nvPr>
            <p:ph type="title"/>
          </p:nvPr>
        </p:nvSpPr>
        <p:spPr>
          <a:xfrm>
            <a:off x="1333500" y="327694"/>
            <a:ext cx="10058400" cy="694704"/>
          </a:xfrm>
          <a:solidFill>
            <a:sysClr val="window" lastClr="FFFFFF"/>
          </a:solidFill>
        </p:spPr>
        <p:txBody>
          <a:bodyPr>
            <a:normAutofit/>
          </a:bodyPr>
          <a:lstStyle/>
          <a:p>
            <a:r>
              <a:rPr lang="en-US" sz="3600" b="1" dirty="0">
                <a:solidFill>
                  <a:schemeClr val="accent3">
                    <a:lumMod val="50000"/>
                  </a:schemeClr>
                </a:solidFill>
                <a:latin typeface="Montserrat" panose="00000500000000000000" pitchFamily="50" charset="0"/>
              </a:rPr>
              <a:t>Student Transfer Destinations</a:t>
            </a:r>
          </a:p>
        </p:txBody>
      </p:sp>
      <p:graphicFrame>
        <p:nvGraphicFramePr>
          <p:cNvPr id="5" name="Chart 4">
            <a:extLst>
              <a:ext uri="{FF2B5EF4-FFF2-40B4-BE49-F238E27FC236}">
                <a16:creationId xmlns:a16="http://schemas.microsoft.com/office/drawing/2014/main" id="{BB372CE1-2E64-539D-CAB5-A4E3CFD6EA35}"/>
              </a:ext>
            </a:extLst>
          </p:cNvPr>
          <p:cNvGraphicFramePr>
            <a:graphicFrameLocks/>
          </p:cNvGraphicFramePr>
          <p:nvPr>
            <p:extLst>
              <p:ext uri="{D42A27DB-BD31-4B8C-83A1-F6EECF244321}">
                <p14:modId xmlns:p14="http://schemas.microsoft.com/office/powerpoint/2010/main" val="1104672693"/>
              </p:ext>
            </p:extLst>
          </p:nvPr>
        </p:nvGraphicFramePr>
        <p:xfrm>
          <a:off x="-158119" y="1507787"/>
          <a:ext cx="5649019" cy="51066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5135E511-75DD-5F5A-9377-F012A8E56AB1}"/>
              </a:ext>
            </a:extLst>
          </p:cNvPr>
          <p:cNvGraphicFramePr>
            <a:graphicFrameLocks/>
          </p:cNvGraphicFramePr>
          <p:nvPr>
            <p:extLst>
              <p:ext uri="{D42A27DB-BD31-4B8C-83A1-F6EECF244321}">
                <p14:modId xmlns:p14="http://schemas.microsoft.com/office/powerpoint/2010/main" val="1463327317"/>
              </p:ext>
            </p:extLst>
          </p:nvPr>
        </p:nvGraphicFramePr>
        <p:xfrm>
          <a:off x="5329322" y="1391730"/>
          <a:ext cx="6889522" cy="522274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FB2154CF-19E5-F066-3B27-C36B842A268E}"/>
              </a:ext>
            </a:extLst>
          </p:cNvPr>
          <p:cNvSpPr txBox="1"/>
          <p:nvPr/>
        </p:nvSpPr>
        <p:spPr>
          <a:xfrm>
            <a:off x="300555" y="1022398"/>
            <a:ext cx="5649019" cy="369332"/>
          </a:xfrm>
          <a:prstGeom prst="rect">
            <a:avLst/>
          </a:prstGeom>
          <a:solidFill>
            <a:schemeClr val="bg1"/>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2024-2025</a:t>
            </a:r>
          </a:p>
        </p:txBody>
      </p:sp>
      <p:sp>
        <p:nvSpPr>
          <p:cNvPr id="11" name="TextBox 10">
            <a:extLst>
              <a:ext uri="{FF2B5EF4-FFF2-40B4-BE49-F238E27FC236}">
                <a16:creationId xmlns:a16="http://schemas.microsoft.com/office/drawing/2014/main" id="{93E30466-73E3-415C-3056-F4FC9DE146C6}"/>
              </a:ext>
            </a:extLst>
          </p:cNvPr>
          <p:cNvSpPr txBox="1"/>
          <p:nvPr/>
        </p:nvSpPr>
        <p:spPr>
          <a:xfrm>
            <a:off x="6259699" y="1022398"/>
            <a:ext cx="5649019" cy="369332"/>
          </a:xfrm>
          <a:prstGeom prst="rect">
            <a:avLst/>
          </a:prstGeom>
          <a:solidFill>
            <a:schemeClr val="bg1"/>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2025-2026</a:t>
            </a:r>
          </a:p>
        </p:txBody>
      </p:sp>
    </p:spTree>
    <p:extLst>
      <p:ext uri="{BB962C8B-B14F-4D97-AF65-F5344CB8AC3E}">
        <p14:creationId xmlns:p14="http://schemas.microsoft.com/office/powerpoint/2010/main" val="1927349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7D2C-CA38-45E3-888A-C3DF80E64A00}"/>
              </a:ext>
            </a:extLst>
          </p:cNvPr>
          <p:cNvSpPr>
            <a:spLocks noGrp="1"/>
          </p:cNvSpPr>
          <p:nvPr>
            <p:ph type="title"/>
          </p:nvPr>
        </p:nvSpPr>
        <p:spPr>
          <a:xfrm>
            <a:off x="753635" y="100813"/>
            <a:ext cx="10515599" cy="932688"/>
          </a:xfrm>
          <a:solidFill>
            <a:schemeClr val="bg1"/>
          </a:solidFill>
        </p:spPr>
        <p:txBody>
          <a:bodyPr vert="horz" lIns="91440" tIns="45720" rIns="91440" bIns="45720" rtlCol="0" anchor="b">
            <a:normAutofit/>
          </a:bodyPr>
          <a:lstStyle/>
          <a:p>
            <a:r>
              <a:rPr lang="en-US" sz="3600" b="1" dirty="0">
                <a:solidFill>
                  <a:schemeClr val="accent3">
                    <a:lumMod val="50000"/>
                  </a:schemeClr>
                </a:solidFill>
                <a:latin typeface="Montserrat" panose="00000500000000000000" pitchFamily="50" charset="0"/>
              </a:rPr>
              <a:t>Grade Level of Transfers</a:t>
            </a:r>
          </a:p>
        </p:txBody>
      </p:sp>
      <p:sp>
        <p:nvSpPr>
          <p:cNvPr id="3" name="TextBox 2">
            <a:extLst>
              <a:ext uri="{FF2B5EF4-FFF2-40B4-BE49-F238E27FC236}">
                <a16:creationId xmlns:a16="http://schemas.microsoft.com/office/drawing/2014/main" id="{81C47182-250B-43EB-BB05-4AD022754061}"/>
              </a:ext>
            </a:extLst>
          </p:cNvPr>
          <p:cNvSpPr txBox="1"/>
          <p:nvPr/>
        </p:nvSpPr>
        <p:spPr>
          <a:xfrm>
            <a:off x="426031" y="1305215"/>
            <a:ext cx="4984595"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2024-2025</a:t>
            </a:r>
          </a:p>
        </p:txBody>
      </p:sp>
      <p:sp>
        <p:nvSpPr>
          <p:cNvPr id="7" name="Rectangle 6">
            <a:extLst>
              <a:ext uri="{FF2B5EF4-FFF2-40B4-BE49-F238E27FC236}">
                <a16:creationId xmlns:a16="http://schemas.microsoft.com/office/drawing/2014/main" id="{ED63FA36-A32D-4399-9495-E76636BC630A}"/>
              </a:ext>
            </a:extLst>
          </p:cNvPr>
          <p:cNvSpPr/>
          <p:nvPr/>
        </p:nvSpPr>
        <p:spPr>
          <a:xfrm>
            <a:off x="5763646" y="1277957"/>
            <a:ext cx="268555" cy="501804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F7CF29AE-F523-3DA8-2EE8-CC9FE9570822}"/>
              </a:ext>
            </a:extLst>
          </p:cNvPr>
          <p:cNvSpPr txBox="1"/>
          <p:nvPr/>
        </p:nvSpPr>
        <p:spPr>
          <a:xfrm>
            <a:off x="6874062" y="1334774"/>
            <a:ext cx="4984595"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2025-2026</a:t>
            </a:r>
          </a:p>
        </p:txBody>
      </p:sp>
      <p:graphicFrame>
        <p:nvGraphicFramePr>
          <p:cNvPr id="9" name="Chart 8">
            <a:extLst>
              <a:ext uri="{FF2B5EF4-FFF2-40B4-BE49-F238E27FC236}">
                <a16:creationId xmlns:a16="http://schemas.microsoft.com/office/drawing/2014/main" id="{BE6E6E8B-A670-4006-8F52-7198DE78E000}"/>
              </a:ext>
            </a:extLst>
          </p:cNvPr>
          <p:cNvGraphicFramePr>
            <a:graphicFrameLocks/>
          </p:cNvGraphicFramePr>
          <p:nvPr>
            <p:extLst>
              <p:ext uri="{D42A27DB-BD31-4B8C-83A1-F6EECF244321}">
                <p14:modId xmlns:p14="http://schemas.microsoft.com/office/powerpoint/2010/main" val="1071257184"/>
              </p:ext>
            </p:extLst>
          </p:nvPr>
        </p:nvGraphicFramePr>
        <p:xfrm>
          <a:off x="-15495" y="2139060"/>
          <a:ext cx="5867645" cy="37116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18B1EC7B-C2DB-4705-A27D-3A5EC292249F}"/>
              </a:ext>
            </a:extLst>
          </p:cNvPr>
          <p:cNvGraphicFramePr>
            <a:graphicFrameLocks/>
          </p:cNvGraphicFramePr>
          <p:nvPr>
            <p:extLst>
              <p:ext uri="{D42A27DB-BD31-4B8C-83A1-F6EECF244321}">
                <p14:modId xmlns:p14="http://schemas.microsoft.com/office/powerpoint/2010/main" val="1741113964"/>
              </p:ext>
            </p:extLst>
          </p:nvPr>
        </p:nvGraphicFramePr>
        <p:xfrm>
          <a:off x="6116667" y="2127231"/>
          <a:ext cx="5644186" cy="37352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8910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D04474-BB3F-E5BE-7C84-14973C0FC333}"/>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EBA664BE-C032-1478-583D-984F8C7F9C64}"/>
              </a:ext>
            </a:extLst>
          </p:cNvPr>
          <p:cNvGraphicFramePr>
            <a:graphicFrameLocks/>
          </p:cNvGraphicFramePr>
          <p:nvPr>
            <p:extLst>
              <p:ext uri="{D42A27DB-BD31-4B8C-83A1-F6EECF244321}">
                <p14:modId xmlns:p14="http://schemas.microsoft.com/office/powerpoint/2010/main" val="3306803978"/>
              </p:ext>
            </p:extLst>
          </p:nvPr>
        </p:nvGraphicFramePr>
        <p:xfrm>
          <a:off x="172679" y="958228"/>
          <a:ext cx="3942120" cy="21966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AC1A004E-7458-D3C4-3D2C-92D9645F7069}"/>
              </a:ext>
            </a:extLst>
          </p:cNvPr>
          <p:cNvGraphicFramePr>
            <a:graphicFrameLocks/>
          </p:cNvGraphicFramePr>
          <p:nvPr>
            <p:extLst>
              <p:ext uri="{D42A27DB-BD31-4B8C-83A1-F6EECF244321}">
                <p14:modId xmlns:p14="http://schemas.microsoft.com/office/powerpoint/2010/main" val="1385159750"/>
              </p:ext>
            </p:extLst>
          </p:nvPr>
        </p:nvGraphicFramePr>
        <p:xfrm>
          <a:off x="7988151" y="958228"/>
          <a:ext cx="4029873" cy="22585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31AA5AE8-A69E-43AD-60D2-067207EA8DED}"/>
              </a:ext>
            </a:extLst>
          </p:cNvPr>
          <p:cNvGraphicFramePr>
            <a:graphicFrameLocks/>
          </p:cNvGraphicFramePr>
          <p:nvPr>
            <p:extLst>
              <p:ext uri="{D42A27DB-BD31-4B8C-83A1-F6EECF244321}">
                <p14:modId xmlns:p14="http://schemas.microsoft.com/office/powerpoint/2010/main" val="184338791"/>
              </p:ext>
            </p:extLst>
          </p:nvPr>
        </p:nvGraphicFramePr>
        <p:xfrm>
          <a:off x="3967813" y="2323187"/>
          <a:ext cx="4029872" cy="22585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3F697596-225E-FB12-B6A8-20840A9DA993}"/>
              </a:ext>
            </a:extLst>
          </p:cNvPr>
          <p:cNvGraphicFramePr>
            <a:graphicFrameLocks/>
          </p:cNvGraphicFramePr>
          <p:nvPr>
            <p:extLst>
              <p:ext uri="{D42A27DB-BD31-4B8C-83A1-F6EECF244321}">
                <p14:modId xmlns:p14="http://schemas.microsoft.com/office/powerpoint/2010/main" val="1171623441"/>
              </p:ext>
            </p:extLst>
          </p:nvPr>
        </p:nvGraphicFramePr>
        <p:xfrm>
          <a:off x="172679" y="4215164"/>
          <a:ext cx="4156954" cy="26329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BD7DBA8E-0C89-3E79-6977-CAB23E357418}"/>
              </a:ext>
            </a:extLst>
          </p:cNvPr>
          <p:cNvGraphicFramePr>
            <a:graphicFrameLocks/>
          </p:cNvGraphicFramePr>
          <p:nvPr>
            <p:extLst>
              <p:ext uri="{D42A27DB-BD31-4B8C-83A1-F6EECF244321}">
                <p14:modId xmlns:p14="http://schemas.microsoft.com/office/powerpoint/2010/main" val="4252491672"/>
              </p:ext>
            </p:extLst>
          </p:nvPr>
        </p:nvGraphicFramePr>
        <p:xfrm>
          <a:off x="7587574" y="4270290"/>
          <a:ext cx="4430450" cy="2632948"/>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18">
            <a:extLst>
              <a:ext uri="{FF2B5EF4-FFF2-40B4-BE49-F238E27FC236}">
                <a16:creationId xmlns:a16="http://schemas.microsoft.com/office/drawing/2014/main" id="{D7FB2D35-564C-14E0-53AA-0942D9EB7053}"/>
              </a:ext>
            </a:extLst>
          </p:cNvPr>
          <p:cNvSpPr txBox="1"/>
          <p:nvPr/>
        </p:nvSpPr>
        <p:spPr>
          <a:xfrm>
            <a:off x="172678" y="182880"/>
            <a:ext cx="11845345" cy="646331"/>
          </a:xfrm>
          <a:prstGeom prst="rect">
            <a:avLst/>
          </a:prstGeom>
          <a:noFill/>
        </p:spPr>
        <p:txBody>
          <a:bodyPr wrap="square" rtlCol="0">
            <a:spAutoFit/>
          </a:bodyPr>
          <a:lstStyle/>
          <a:p>
            <a:pPr algn="ctr"/>
            <a:r>
              <a:rPr lang="en-US" sz="3600" b="1" dirty="0">
                <a:solidFill>
                  <a:schemeClr val="accent3">
                    <a:lumMod val="50000"/>
                  </a:schemeClr>
                </a:solidFill>
                <a:latin typeface="Montserrat" panose="00000500000000000000" pitchFamily="2" charset="0"/>
              </a:rPr>
              <a:t>Student Transfer Destinations by Grade Level</a:t>
            </a:r>
          </a:p>
        </p:txBody>
      </p:sp>
    </p:spTree>
    <p:extLst>
      <p:ext uri="{BB962C8B-B14F-4D97-AF65-F5344CB8AC3E}">
        <p14:creationId xmlns:p14="http://schemas.microsoft.com/office/powerpoint/2010/main" val="2902800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94E2B-9D83-5661-9B50-1322A9175294}"/>
              </a:ext>
            </a:extLst>
          </p:cNvPr>
          <p:cNvSpPr>
            <a:spLocks noGrp="1"/>
          </p:cNvSpPr>
          <p:nvPr>
            <p:ph type="title"/>
          </p:nvPr>
        </p:nvSpPr>
        <p:spPr>
          <a:xfrm>
            <a:off x="609600" y="1"/>
            <a:ext cx="10972800" cy="1083306"/>
          </a:xfrm>
        </p:spPr>
        <p:txBody>
          <a:bodyPr>
            <a:normAutofit/>
          </a:bodyPr>
          <a:lstStyle/>
          <a:p>
            <a:r>
              <a:rPr lang="en-US" sz="3600" b="1" dirty="0">
                <a:solidFill>
                  <a:schemeClr val="accent3">
                    <a:lumMod val="50000"/>
                  </a:schemeClr>
                </a:solidFill>
                <a:latin typeface="Montserrat" panose="00000500000000000000" pitchFamily="50" charset="0"/>
              </a:rPr>
              <a:t>State Budget Cap for Charter School ADM</a:t>
            </a:r>
          </a:p>
        </p:txBody>
      </p:sp>
      <p:pic>
        <p:nvPicPr>
          <p:cNvPr id="7" name="Picture 6">
            <a:extLst>
              <a:ext uri="{FF2B5EF4-FFF2-40B4-BE49-F238E27FC236}">
                <a16:creationId xmlns:a16="http://schemas.microsoft.com/office/drawing/2014/main" id="{0E288D27-5637-91FE-26F5-E3F85AB0D729}"/>
              </a:ext>
            </a:extLst>
          </p:cNvPr>
          <p:cNvPicPr>
            <a:picLocks noChangeAspect="1"/>
          </p:cNvPicPr>
          <p:nvPr/>
        </p:nvPicPr>
        <p:blipFill>
          <a:blip r:embed="rId2"/>
          <a:stretch>
            <a:fillRect/>
          </a:stretch>
        </p:blipFill>
        <p:spPr>
          <a:xfrm>
            <a:off x="6693763" y="1083307"/>
            <a:ext cx="5222011" cy="2336516"/>
          </a:xfrm>
          <a:prstGeom prst="rect">
            <a:avLst/>
          </a:prstGeom>
        </p:spPr>
      </p:pic>
      <p:pic>
        <p:nvPicPr>
          <p:cNvPr id="9" name="Picture 8">
            <a:extLst>
              <a:ext uri="{FF2B5EF4-FFF2-40B4-BE49-F238E27FC236}">
                <a16:creationId xmlns:a16="http://schemas.microsoft.com/office/drawing/2014/main" id="{21867551-015A-61AD-22B2-0ACA345D65DC}"/>
              </a:ext>
            </a:extLst>
          </p:cNvPr>
          <p:cNvPicPr>
            <a:picLocks noChangeAspect="1"/>
          </p:cNvPicPr>
          <p:nvPr/>
        </p:nvPicPr>
        <p:blipFill>
          <a:blip r:embed="rId3"/>
          <a:stretch>
            <a:fillRect/>
          </a:stretch>
        </p:blipFill>
        <p:spPr>
          <a:xfrm>
            <a:off x="401714" y="1216563"/>
            <a:ext cx="6597997" cy="3781565"/>
          </a:xfrm>
          <a:prstGeom prst="rect">
            <a:avLst/>
          </a:prstGeom>
        </p:spPr>
      </p:pic>
      <p:sp>
        <p:nvSpPr>
          <p:cNvPr id="3" name="TextBox 2">
            <a:extLst>
              <a:ext uri="{FF2B5EF4-FFF2-40B4-BE49-F238E27FC236}">
                <a16:creationId xmlns:a16="http://schemas.microsoft.com/office/drawing/2014/main" id="{52ED0AAA-7D80-502B-A199-AB25A79076AD}"/>
              </a:ext>
            </a:extLst>
          </p:cNvPr>
          <p:cNvSpPr txBox="1"/>
          <p:nvPr/>
        </p:nvSpPr>
        <p:spPr>
          <a:xfrm>
            <a:off x="7264400" y="5128362"/>
            <a:ext cx="4500486" cy="646331"/>
          </a:xfrm>
          <a:prstGeom prst="rect">
            <a:avLst/>
          </a:prstGeom>
          <a:noFill/>
          <a:ln w="76200">
            <a:solidFill>
              <a:srgbClr val="7030A0"/>
            </a:solidFill>
          </a:ln>
        </p:spPr>
        <p:txBody>
          <a:bodyPr wrap="square" rtlCol="0">
            <a:spAutoFit/>
          </a:bodyPr>
          <a:lstStyle/>
          <a:p>
            <a:r>
              <a:rPr lang="en-US" dirty="0"/>
              <a:t>House Bill 219 became effective 08/16/2023</a:t>
            </a:r>
          </a:p>
          <a:p>
            <a:r>
              <a:rPr lang="en-US" dirty="0"/>
              <a:t>House Bill 618 became effective 08/16/2023</a:t>
            </a:r>
          </a:p>
        </p:txBody>
      </p:sp>
    </p:spTree>
    <p:extLst>
      <p:ext uri="{BB962C8B-B14F-4D97-AF65-F5344CB8AC3E}">
        <p14:creationId xmlns:p14="http://schemas.microsoft.com/office/powerpoint/2010/main" val="4090731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13E387-99E2-B7EB-55E9-D6E35463777B}"/>
              </a:ext>
            </a:extLst>
          </p:cNvPr>
          <p:cNvPicPr>
            <a:picLocks noChangeAspect="1"/>
          </p:cNvPicPr>
          <p:nvPr/>
        </p:nvPicPr>
        <p:blipFill>
          <a:blip r:embed="rId2"/>
          <a:stretch>
            <a:fillRect/>
          </a:stretch>
        </p:blipFill>
        <p:spPr>
          <a:xfrm>
            <a:off x="808680" y="1431492"/>
            <a:ext cx="9610725" cy="3771900"/>
          </a:xfrm>
          <a:prstGeom prst="rect">
            <a:avLst/>
          </a:prstGeom>
        </p:spPr>
      </p:pic>
      <p:sp>
        <p:nvSpPr>
          <p:cNvPr id="8" name="TextBox 7">
            <a:extLst>
              <a:ext uri="{FF2B5EF4-FFF2-40B4-BE49-F238E27FC236}">
                <a16:creationId xmlns:a16="http://schemas.microsoft.com/office/drawing/2014/main" id="{7A335090-B46D-8C9E-E069-600550B9CA1D}"/>
              </a:ext>
            </a:extLst>
          </p:cNvPr>
          <p:cNvSpPr txBox="1"/>
          <p:nvPr/>
        </p:nvSpPr>
        <p:spPr>
          <a:xfrm>
            <a:off x="410937" y="6214027"/>
            <a:ext cx="11781063" cy="276999"/>
          </a:xfrm>
          <a:prstGeom prst="rect">
            <a:avLst/>
          </a:prstGeom>
          <a:noFill/>
        </p:spPr>
        <p:txBody>
          <a:bodyPr wrap="square" rtlCol="0">
            <a:spAutoFit/>
          </a:bodyPr>
          <a:lstStyle/>
          <a:p>
            <a:r>
              <a:rPr lang="en-US" sz="1200"/>
              <a:t>Source: https://carolinaleader.com/opportunity-scholarship-enrollment-window-opens-for-2026-27-school-year/</a:t>
            </a:r>
            <a:endParaRPr lang="en-US" sz="1200" dirty="0"/>
          </a:p>
        </p:txBody>
      </p:sp>
      <p:sp>
        <p:nvSpPr>
          <p:cNvPr id="3" name="Title 1">
            <a:extLst>
              <a:ext uri="{FF2B5EF4-FFF2-40B4-BE49-F238E27FC236}">
                <a16:creationId xmlns:a16="http://schemas.microsoft.com/office/drawing/2014/main" id="{542F6B98-8A47-7FA0-15D8-7FDB8002324C}"/>
              </a:ext>
            </a:extLst>
          </p:cNvPr>
          <p:cNvSpPr>
            <a:spLocks noGrp="1"/>
          </p:cNvSpPr>
          <p:nvPr>
            <p:ph type="title"/>
          </p:nvPr>
        </p:nvSpPr>
        <p:spPr>
          <a:xfrm>
            <a:off x="405414" y="185864"/>
            <a:ext cx="10972800" cy="719658"/>
          </a:xfrm>
        </p:spPr>
        <p:txBody>
          <a:bodyPr>
            <a:normAutofit/>
          </a:bodyPr>
          <a:lstStyle/>
          <a:p>
            <a:r>
              <a:rPr lang="en-US" sz="3600" b="1">
                <a:solidFill>
                  <a:schemeClr val="accent3">
                    <a:lumMod val="50000"/>
                  </a:schemeClr>
                </a:solidFill>
                <a:latin typeface="Montserrat" panose="00000500000000000000" pitchFamily="50" charset="0"/>
              </a:rPr>
              <a:t>Voucher Information</a:t>
            </a:r>
            <a:endParaRPr lang="en-US" sz="3600" b="1" dirty="0">
              <a:solidFill>
                <a:schemeClr val="accent3">
                  <a:lumMod val="50000"/>
                </a:schemeClr>
              </a:solidFill>
              <a:latin typeface="Montserrat" panose="00000500000000000000" pitchFamily="50" charset="0"/>
            </a:endParaRPr>
          </a:p>
        </p:txBody>
      </p:sp>
      <p:pic>
        <p:nvPicPr>
          <p:cNvPr id="4" name="Picture 3" descr="Children in class">
            <a:extLst>
              <a:ext uri="{FF2B5EF4-FFF2-40B4-BE49-F238E27FC236}">
                <a16:creationId xmlns:a16="http://schemas.microsoft.com/office/drawing/2014/main" id="{868E5E60-08BC-915E-FC91-07A18F7E4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6759" y="56185"/>
            <a:ext cx="2647508" cy="1765169"/>
          </a:xfrm>
          <a:prstGeom prst="rect">
            <a:avLst/>
          </a:prstGeom>
        </p:spPr>
      </p:pic>
    </p:spTree>
    <p:extLst>
      <p:ext uri="{BB962C8B-B14F-4D97-AF65-F5344CB8AC3E}">
        <p14:creationId xmlns:p14="http://schemas.microsoft.com/office/powerpoint/2010/main" val="269861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276A02-A8DA-1919-540E-FC1FC18B2776}"/>
              </a:ext>
            </a:extLst>
          </p:cNvPr>
          <p:cNvSpPr>
            <a:spLocks noGrp="1"/>
          </p:cNvSpPr>
          <p:nvPr>
            <p:ph type="title"/>
          </p:nvPr>
        </p:nvSpPr>
        <p:spPr>
          <a:xfrm>
            <a:off x="405414" y="185864"/>
            <a:ext cx="10972800" cy="719658"/>
          </a:xfrm>
        </p:spPr>
        <p:txBody>
          <a:bodyPr>
            <a:normAutofit/>
          </a:bodyPr>
          <a:lstStyle/>
          <a:p>
            <a:r>
              <a:rPr lang="en-US" sz="3600" b="1">
                <a:solidFill>
                  <a:schemeClr val="accent3">
                    <a:lumMod val="50000"/>
                  </a:schemeClr>
                </a:solidFill>
                <a:latin typeface="Montserrat" panose="00000500000000000000" pitchFamily="50" charset="0"/>
              </a:rPr>
              <a:t>Voucher Information</a:t>
            </a:r>
            <a:endParaRPr lang="en-US" sz="3600" b="1" dirty="0">
              <a:solidFill>
                <a:schemeClr val="accent3">
                  <a:lumMod val="50000"/>
                </a:schemeClr>
              </a:solidFill>
              <a:latin typeface="Montserrat" panose="00000500000000000000" pitchFamily="50" charset="0"/>
            </a:endParaRPr>
          </a:p>
        </p:txBody>
      </p:sp>
      <p:pic>
        <p:nvPicPr>
          <p:cNvPr id="6" name="Picture 5">
            <a:extLst>
              <a:ext uri="{FF2B5EF4-FFF2-40B4-BE49-F238E27FC236}">
                <a16:creationId xmlns:a16="http://schemas.microsoft.com/office/drawing/2014/main" id="{C4A175A0-085A-9B7B-BE0F-19CFADF50C5B}"/>
              </a:ext>
            </a:extLst>
          </p:cNvPr>
          <p:cNvPicPr>
            <a:picLocks noChangeAspect="1"/>
          </p:cNvPicPr>
          <p:nvPr/>
        </p:nvPicPr>
        <p:blipFill>
          <a:blip r:embed="rId2"/>
          <a:stretch>
            <a:fillRect/>
          </a:stretch>
        </p:blipFill>
        <p:spPr>
          <a:xfrm>
            <a:off x="77215" y="1027542"/>
            <a:ext cx="6567425" cy="3239658"/>
          </a:xfrm>
          <a:prstGeom prst="rect">
            <a:avLst/>
          </a:prstGeom>
        </p:spPr>
      </p:pic>
      <p:pic>
        <p:nvPicPr>
          <p:cNvPr id="8" name="Picture 7">
            <a:extLst>
              <a:ext uri="{FF2B5EF4-FFF2-40B4-BE49-F238E27FC236}">
                <a16:creationId xmlns:a16="http://schemas.microsoft.com/office/drawing/2014/main" id="{65EE0A92-3132-EF64-1211-32775D668AD5}"/>
              </a:ext>
            </a:extLst>
          </p:cNvPr>
          <p:cNvPicPr>
            <a:picLocks noChangeAspect="1"/>
          </p:cNvPicPr>
          <p:nvPr/>
        </p:nvPicPr>
        <p:blipFill>
          <a:blip r:embed="rId3"/>
          <a:stretch>
            <a:fillRect/>
          </a:stretch>
        </p:blipFill>
        <p:spPr>
          <a:xfrm>
            <a:off x="6644640" y="2282190"/>
            <a:ext cx="5355590" cy="3547209"/>
          </a:xfrm>
          <a:prstGeom prst="rect">
            <a:avLst/>
          </a:prstGeom>
        </p:spPr>
      </p:pic>
      <p:sp>
        <p:nvSpPr>
          <p:cNvPr id="13" name="TextBox 12">
            <a:extLst>
              <a:ext uri="{FF2B5EF4-FFF2-40B4-BE49-F238E27FC236}">
                <a16:creationId xmlns:a16="http://schemas.microsoft.com/office/drawing/2014/main" id="{1586D1B4-F48E-67F6-7063-9C6E497E4D59}"/>
              </a:ext>
            </a:extLst>
          </p:cNvPr>
          <p:cNvSpPr txBox="1"/>
          <p:nvPr/>
        </p:nvSpPr>
        <p:spPr>
          <a:xfrm>
            <a:off x="172491" y="6395137"/>
            <a:ext cx="11711362" cy="276999"/>
          </a:xfrm>
          <a:prstGeom prst="rect">
            <a:avLst/>
          </a:prstGeom>
          <a:noFill/>
        </p:spPr>
        <p:txBody>
          <a:bodyPr wrap="square">
            <a:spAutoFit/>
          </a:bodyPr>
          <a:lstStyle/>
          <a:p>
            <a:r>
              <a:rPr lang="en-US" sz="1200" dirty="0"/>
              <a:t>Source:  https://www.ncjustice.org/wp-content/uploads/2024/05/VOUCHER-REPORT-2024-NCJC.pdf</a:t>
            </a:r>
          </a:p>
        </p:txBody>
      </p:sp>
    </p:spTree>
    <p:extLst>
      <p:ext uri="{BB962C8B-B14F-4D97-AF65-F5344CB8AC3E}">
        <p14:creationId xmlns:p14="http://schemas.microsoft.com/office/powerpoint/2010/main" val="2153577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CBBD5D-D88B-7162-F937-AA9430FBB616}"/>
              </a:ext>
            </a:extLst>
          </p:cNvPr>
          <p:cNvSpPr>
            <a:spLocks noGrp="1"/>
          </p:cNvSpPr>
          <p:nvPr>
            <p:ph type="title"/>
          </p:nvPr>
        </p:nvSpPr>
        <p:spPr>
          <a:xfrm>
            <a:off x="435894" y="60943"/>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pic>
        <p:nvPicPr>
          <p:cNvPr id="6" name="Picture 5">
            <a:extLst>
              <a:ext uri="{FF2B5EF4-FFF2-40B4-BE49-F238E27FC236}">
                <a16:creationId xmlns:a16="http://schemas.microsoft.com/office/drawing/2014/main" id="{D9D93935-4542-8EB2-34D4-DA40687116A5}"/>
              </a:ext>
            </a:extLst>
          </p:cNvPr>
          <p:cNvPicPr>
            <a:picLocks noChangeAspect="1"/>
          </p:cNvPicPr>
          <p:nvPr/>
        </p:nvPicPr>
        <p:blipFill>
          <a:blip r:embed="rId2"/>
          <a:srcRect l="713" t="2468" r="1598" b="2038"/>
          <a:stretch>
            <a:fillRect/>
          </a:stretch>
        </p:blipFill>
        <p:spPr>
          <a:xfrm>
            <a:off x="979454" y="689161"/>
            <a:ext cx="9885680" cy="5711639"/>
          </a:xfrm>
          <a:prstGeom prst="rect">
            <a:avLst/>
          </a:prstGeom>
        </p:spPr>
      </p:pic>
      <p:sp>
        <p:nvSpPr>
          <p:cNvPr id="7" name="TextBox 6">
            <a:extLst>
              <a:ext uri="{FF2B5EF4-FFF2-40B4-BE49-F238E27FC236}">
                <a16:creationId xmlns:a16="http://schemas.microsoft.com/office/drawing/2014/main" id="{8512A2CC-8E5A-4B5B-4E45-6ACB38CB2F1A}"/>
              </a:ext>
            </a:extLst>
          </p:cNvPr>
          <p:cNvSpPr txBox="1"/>
          <p:nvPr/>
        </p:nvSpPr>
        <p:spPr>
          <a:xfrm>
            <a:off x="132119" y="6520058"/>
            <a:ext cx="11927762" cy="276999"/>
          </a:xfrm>
          <a:prstGeom prst="rect">
            <a:avLst/>
          </a:prstGeom>
          <a:noFill/>
        </p:spPr>
        <p:txBody>
          <a:bodyPr wrap="square" rtlCol="0">
            <a:spAutoFit/>
          </a:bodyPr>
          <a:lstStyle/>
          <a:p>
            <a:r>
              <a:rPr lang="en-US" sz="1200" dirty="0"/>
              <a:t>Source:  https://publicschoolsfirstnc.org/resources/fact-sheets/increase-in-taxpayer-funded-tuition-vouchers-to-private-schools-2023-24-to-2024-25/</a:t>
            </a:r>
          </a:p>
        </p:txBody>
      </p:sp>
      <p:sp>
        <p:nvSpPr>
          <p:cNvPr id="8" name="Arrow: Down 7">
            <a:extLst>
              <a:ext uri="{FF2B5EF4-FFF2-40B4-BE49-F238E27FC236}">
                <a16:creationId xmlns:a16="http://schemas.microsoft.com/office/drawing/2014/main" id="{EEE77B77-70EF-49FD-57A5-2B67E7B7D9DB}"/>
              </a:ext>
            </a:extLst>
          </p:cNvPr>
          <p:cNvSpPr/>
          <p:nvPr/>
        </p:nvSpPr>
        <p:spPr>
          <a:xfrm rot="1534644">
            <a:off x="2511725" y="1622018"/>
            <a:ext cx="635748" cy="1250953"/>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8848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36A3060-C103-4059-347F-09864A1D8172}"/>
              </a:ext>
            </a:extLst>
          </p:cNvPr>
          <p:cNvSpPr>
            <a:spLocks noGrp="1"/>
          </p:cNvSpPr>
          <p:nvPr>
            <p:ph type="title"/>
          </p:nvPr>
        </p:nvSpPr>
        <p:spPr>
          <a:xfrm>
            <a:off x="405414" y="185864"/>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pic>
        <p:nvPicPr>
          <p:cNvPr id="9" name="Picture 8">
            <a:extLst>
              <a:ext uri="{FF2B5EF4-FFF2-40B4-BE49-F238E27FC236}">
                <a16:creationId xmlns:a16="http://schemas.microsoft.com/office/drawing/2014/main" id="{77C37BE6-B944-D4BA-A7DA-E17918EB4815}"/>
              </a:ext>
            </a:extLst>
          </p:cNvPr>
          <p:cNvPicPr>
            <a:picLocks noChangeAspect="1"/>
          </p:cNvPicPr>
          <p:nvPr/>
        </p:nvPicPr>
        <p:blipFill>
          <a:blip r:embed="rId2"/>
          <a:stretch>
            <a:fillRect/>
          </a:stretch>
        </p:blipFill>
        <p:spPr>
          <a:xfrm>
            <a:off x="495300" y="905523"/>
            <a:ext cx="6097399" cy="4631678"/>
          </a:xfrm>
          <a:prstGeom prst="rect">
            <a:avLst/>
          </a:prstGeom>
        </p:spPr>
      </p:pic>
      <p:pic>
        <p:nvPicPr>
          <p:cNvPr id="11" name="Picture 10">
            <a:extLst>
              <a:ext uri="{FF2B5EF4-FFF2-40B4-BE49-F238E27FC236}">
                <a16:creationId xmlns:a16="http://schemas.microsoft.com/office/drawing/2014/main" id="{B48AD6A5-99A6-0E9B-821A-F7DE0C05B2A4}"/>
              </a:ext>
            </a:extLst>
          </p:cNvPr>
          <p:cNvPicPr>
            <a:picLocks noChangeAspect="1"/>
          </p:cNvPicPr>
          <p:nvPr/>
        </p:nvPicPr>
        <p:blipFill>
          <a:blip r:embed="rId3"/>
          <a:stretch>
            <a:fillRect/>
          </a:stretch>
        </p:blipFill>
        <p:spPr>
          <a:xfrm>
            <a:off x="6566360" y="905522"/>
            <a:ext cx="5453149" cy="5504803"/>
          </a:xfrm>
          <a:prstGeom prst="rect">
            <a:avLst/>
          </a:prstGeom>
        </p:spPr>
      </p:pic>
      <p:sp>
        <p:nvSpPr>
          <p:cNvPr id="12" name="TextBox 11">
            <a:extLst>
              <a:ext uri="{FF2B5EF4-FFF2-40B4-BE49-F238E27FC236}">
                <a16:creationId xmlns:a16="http://schemas.microsoft.com/office/drawing/2014/main" id="{714B1231-9C26-6145-62D3-8C9697EEEED7}"/>
              </a:ext>
            </a:extLst>
          </p:cNvPr>
          <p:cNvSpPr txBox="1"/>
          <p:nvPr/>
        </p:nvSpPr>
        <p:spPr>
          <a:xfrm>
            <a:off x="172491" y="6395137"/>
            <a:ext cx="11711362" cy="276999"/>
          </a:xfrm>
          <a:prstGeom prst="rect">
            <a:avLst/>
          </a:prstGeom>
          <a:noFill/>
        </p:spPr>
        <p:txBody>
          <a:bodyPr wrap="square">
            <a:spAutoFit/>
          </a:bodyPr>
          <a:lstStyle/>
          <a:p>
            <a:r>
              <a:rPr lang="en-US" sz="1200" dirty="0"/>
              <a:t>Source:  https://www.ednc.org/as-25-26-applications-open-big-bump-in-number-of-vouchers-first-seen-in-data/</a:t>
            </a:r>
          </a:p>
        </p:txBody>
      </p:sp>
      <p:sp>
        <p:nvSpPr>
          <p:cNvPr id="13" name="Arrow: Right 12">
            <a:extLst>
              <a:ext uri="{FF2B5EF4-FFF2-40B4-BE49-F238E27FC236}">
                <a16:creationId xmlns:a16="http://schemas.microsoft.com/office/drawing/2014/main" id="{D4BD6062-0E5B-C6BA-6722-6071BBFC3247}"/>
              </a:ext>
            </a:extLst>
          </p:cNvPr>
          <p:cNvSpPr/>
          <p:nvPr/>
        </p:nvSpPr>
        <p:spPr>
          <a:xfrm>
            <a:off x="108065" y="4718335"/>
            <a:ext cx="523702" cy="399011"/>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5411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94D3BE-F5ED-369F-5F01-79F9607D7AE5}"/>
              </a:ext>
            </a:extLst>
          </p:cNvPr>
          <p:cNvSpPr>
            <a:spLocks noGrp="1"/>
          </p:cNvSpPr>
          <p:nvPr>
            <p:ph type="title"/>
          </p:nvPr>
        </p:nvSpPr>
        <p:spPr>
          <a:xfrm>
            <a:off x="405414" y="185864"/>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pic>
        <p:nvPicPr>
          <p:cNvPr id="6" name="Picture 5">
            <a:extLst>
              <a:ext uri="{FF2B5EF4-FFF2-40B4-BE49-F238E27FC236}">
                <a16:creationId xmlns:a16="http://schemas.microsoft.com/office/drawing/2014/main" id="{63E28394-0C5B-016A-47BE-0CE32C4B1517}"/>
              </a:ext>
            </a:extLst>
          </p:cNvPr>
          <p:cNvPicPr>
            <a:picLocks noChangeAspect="1"/>
          </p:cNvPicPr>
          <p:nvPr/>
        </p:nvPicPr>
        <p:blipFill>
          <a:blip r:embed="rId2"/>
          <a:stretch>
            <a:fillRect/>
          </a:stretch>
        </p:blipFill>
        <p:spPr>
          <a:xfrm>
            <a:off x="0" y="1117599"/>
            <a:ext cx="5853289" cy="4136045"/>
          </a:xfrm>
          <a:prstGeom prst="rect">
            <a:avLst/>
          </a:prstGeom>
        </p:spPr>
      </p:pic>
      <p:pic>
        <p:nvPicPr>
          <p:cNvPr id="8" name="Picture 7">
            <a:extLst>
              <a:ext uri="{FF2B5EF4-FFF2-40B4-BE49-F238E27FC236}">
                <a16:creationId xmlns:a16="http://schemas.microsoft.com/office/drawing/2014/main" id="{84FECB62-F4E2-2B40-40D1-B77AB3440255}"/>
              </a:ext>
            </a:extLst>
          </p:cNvPr>
          <p:cNvPicPr>
            <a:picLocks noChangeAspect="1"/>
          </p:cNvPicPr>
          <p:nvPr/>
        </p:nvPicPr>
        <p:blipFill>
          <a:blip r:embed="rId3"/>
          <a:stretch>
            <a:fillRect/>
          </a:stretch>
        </p:blipFill>
        <p:spPr>
          <a:xfrm>
            <a:off x="5891814" y="1528274"/>
            <a:ext cx="6157633" cy="3580702"/>
          </a:xfrm>
          <a:prstGeom prst="rect">
            <a:avLst/>
          </a:prstGeom>
        </p:spPr>
      </p:pic>
      <p:sp>
        <p:nvSpPr>
          <p:cNvPr id="9" name="TextBox 8">
            <a:extLst>
              <a:ext uri="{FF2B5EF4-FFF2-40B4-BE49-F238E27FC236}">
                <a16:creationId xmlns:a16="http://schemas.microsoft.com/office/drawing/2014/main" id="{BD70154D-EA2F-2C4F-A1D5-E6ADFB076821}"/>
              </a:ext>
            </a:extLst>
          </p:cNvPr>
          <p:cNvSpPr txBox="1"/>
          <p:nvPr/>
        </p:nvSpPr>
        <p:spPr>
          <a:xfrm>
            <a:off x="405414" y="6395137"/>
            <a:ext cx="11339546" cy="276999"/>
          </a:xfrm>
          <a:prstGeom prst="rect">
            <a:avLst/>
          </a:prstGeom>
          <a:noFill/>
        </p:spPr>
        <p:txBody>
          <a:bodyPr wrap="square" rtlCol="0">
            <a:spAutoFit/>
          </a:bodyPr>
          <a:lstStyle/>
          <a:p>
            <a:r>
              <a:rPr lang="en-US" sz="1200" dirty="0"/>
              <a:t>Source: https://publicschoolsfirstnc.org/wp-content/uploads/2025/10/10.2025_Voucher-Payments-2014-2025-Oct_1pg-1.pdf</a:t>
            </a:r>
          </a:p>
        </p:txBody>
      </p:sp>
    </p:spTree>
    <p:extLst>
      <p:ext uri="{BB962C8B-B14F-4D97-AF65-F5344CB8AC3E}">
        <p14:creationId xmlns:p14="http://schemas.microsoft.com/office/powerpoint/2010/main" val="3942652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92CAE-7AC7-55DB-97C6-4C1DAD4EC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8054B-5357-27FC-30A7-6DEEF9332644}"/>
              </a:ext>
            </a:extLst>
          </p:cNvPr>
          <p:cNvSpPr>
            <a:spLocks noGrp="1"/>
          </p:cNvSpPr>
          <p:nvPr>
            <p:ph type="title"/>
          </p:nvPr>
        </p:nvSpPr>
        <p:spPr>
          <a:xfrm>
            <a:off x="435894" y="60943"/>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pic>
        <p:nvPicPr>
          <p:cNvPr id="6" name="Picture 5">
            <a:extLst>
              <a:ext uri="{FF2B5EF4-FFF2-40B4-BE49-F238E27FC236}">
                <a16:creationId xmlns:a16="http://schemas.microsoft.com/office/drawing/2014/main" id="{CFD5FA88-AE72-BB40-BF7E-C9D11588C82A}"/>
              </a:ext>
            </a:extLst>
          </p:cNvPr>
          <p:cNvPicPr>
            <a:picLocks noChangeAspect="1"/>
          </p:cNvPicPr>
          <p:nvPr/>
        </p:nvPicPr>
        <p:blipFill>
          <a:blip r:embed="rId2"/>
          <a:stretch>
            <a:fillRect/>
          </a:stretch>
        </p:blipFill>
        <p:spPr>
          <a:xfrm>
            <a:off x="924752" y="780601"/>
            <a:ext cx="9641648" cy="6077399"/>
          </a:xfrm>
          <a:prstGeom prst="rect">
            <a:avLst/>
          </a:prstGeom>
        </p:spPr>
      </p:pic>
    </p:spTree>
    <p:extLst>
      <p:ext uri="{BB962C8B-B14F-4D97-AF65-F5344CB8AC3E}">
        <p14:creationId xmlns:p14="http://schemas.microsoft.com/office/powerpoint/2010/main" val="2458214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AB8F1-EB15-B24E-BD6C-A97BA924B8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536493-0FFC-EA47-50B8-CCF09D6163F2}"/>
              </a:ext>
            </a:extLst>
          </p:cNvPr>
          <p:cNvSpPr>
            <a:spLocks noGrp="1"/>
          </p:cNvSpPr>
          <p:nvPr>
            <p:ph type="title"/>
          </p:nvPr>
        </p:nvSpPr>
        <p:spPr>
          <a:xfrm>
            <a:off x="609600" y="0"/>
            <a:ext cx="10972800" cy="1143000"/>
          </a:xfrm>
        </p:spPr>
        <p:txBody>
          <a:bodyPr/>
          <a:lstStyle/>
          <a:p>
            <a:r>
              <a:rPr lang="en-US" sz="3600" b="1" dirty="0">
                <a:solidFill>
                  <a:schemeClr val="accent3">
                    <a:lumMod val="50000"/>
                  </a:schemeClr>
                </a:solidFill>
                <a:latin typeface="Montserrat" panose="00000500000000000000" pitchFamily="50" charset="0"/>
              </a:rPr>
              <a:t>Voucher Payments Schedule</a:t>
            </a:r>
          </a:p>
        </p:txBody>
      </p:sp>
      <p:pic>
        <p:nvPicPr>
          <p:cNvPr id="4" name="Picture 3">
            <a:extLst>
              <a:ext uri="{FF2B5EF4-FFF2-40B4-BE49-F238E27FC236}">
                <a16:creationId xmlns:a16="http://schemas.microsoft.com/office/drawing/2014/main" id="{906B0B21-3E45-97BE-BA08-E207D72BB766}"/>
              </a:ext>
            </a:extLst>
          </p:cNvPr>
          <p:cNvPicPr>
            <a:picLocks noChangeAspect="1"/>
          </p:cNvPicPr>
          <p:nvPr/>
        </p:nvPicPr>
        <p:blipFill>
          <a:blip r:embed="rId2"/>
          <a:stretch>
            <a:fillRect/>
          </a:stretch>
        </p:blipFill>
        <p:spPr>
          <a:xfrm>
            <a:off x="3056074" y="1582339"/>
            <a:ext cx="6079851" cy="4609209"/>
          </a:xfrm>
          <a:prstGeom prst="rect">
            <a:avLst/>
          </a:prstGeom>
        </p:spPr>
      </p:pic>
      <p:pic>
        <p:nvPicPr>
          <p:cNvPr id="6" name="Picture 5">
            <a:extLst>
              <a:ext uri="{FF2B5EF4-FFF2-40B4-BE49-F238E27FC236}">
                <a16:creationId xmlns:a16="http://schemas.microsoft.com/office/drawing/2014/main" id="{DBED476C-7FE6-B731-5CB6-AB3BBC834CE9}"/>
              </a:ext>
            </a:extLst>
          </p:cNvPr>
          <p:cNvPicPr>
            <a:picLocks noChangeAspect="1"/>
          </p:cNvPicPr>
          <p:nvPr/>
        </p:nvPicPr>
        <p:blipFill>
          <a:blip r:embed="rId3"/>
          <a:stretch>
            <a:fillRect/>
          </a:stretch>
        </p:blipFill>
        <p:spPr>
          <a:xfrm>
            <a:off x="381000" y="933450"/>
            <a:ext cx="11811000" cy="838200"/>
          </a:xfrm>
          <a:prstGeom prst="rect">
            <a:avLst/>
          </a:prstGeom>
        </p:spPr>
      </p:pic>
      <p:sp>
        <p:nvSpPr>
          <p:cNvPr id="7" name="TextBox 6">
            <a:extLst>
              <a:ext uri="{FF2B5EF4-FFF2-40B4-BE49-F238E27FC236}">
                <a16:creationId xmlns:a16="http://schemas.microsoft.com/office/drawing/2014/main" id="{A75DF707-DFAF-DB7F-A403-2B1D375942B6}"/>
              </a:ext>
            </a:extLst>
          </p:cNvPr>
          <p:cNvSpPr txBox="1"/>
          <p:nvPr/>
        </p:nvSpPr>
        <p:spPr>
          <a:xfrm>
            <a:off x="0" y="6457950"/>
            <a:ext cx="11811000" cy="307777"/>
          </a:xfrm>
          <a:prstGeom prst="rect">
            <a:avLst/>
          </a:prstGeom>
          <a:noFill/>
        </p:spPr>
        <p:txBody>
          <a:bodyPr wrap="square" rtlCol="0">
            <a:spAutoFit/>
          </a:bodyPr>
          <a:lstStyle/>
          <a:p>
            <a:r>
              <a:rPr lang="en-US" sz="1400" dirty="0"/>
              <a:t>Source:  https://k12.ncseaa.edu/media/zxhl0yxy/august-2025-os-overview.pdf</a:t>
            </a:r>
          </a:p>
        </p:txBody>
      </p:sp>
    </p:spTree>
    <p:extLst>
      <p:ext uri="{BB962C8B-B14F-4D97-AF65-F5344CB8AC3E}">
        <p14:creationId xmlns:p14="http://schemas.microsoft.com/office/powerpoint/2010/main" val="357108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F4009-BA4E-4AE2-6FC2-4A298B60F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B9B85-7BEE-5A3A-DDDA-549EAB6C6391}"/>
              </a:ext>
            </a:extLst>
          </p:cNvPr>
          <p:cNvSpPr>
            <a:spLocks noGrp="1"/>
          </p:cNvSpPr>
          <p:nvPr>
            <p:ph type="title"/>
          </p:nvPr>
        </p:nvSpPr>
        <p:spPr>
          <a:xfrm>
            <a:off x="609600" y="0"/>
            <a:ext cx="10972800" cy="1143000"/>
          </a:xfrm>
        </p:spPr>
        <p:txBody>
          <a:bodyPr/>
          <a:lstStyle/>
          <a:p>
            <a:r>
              <a:rPr lang="en-US" sz="3600" b="1" dirty="0">
                <a:solidFill>
                  <a:schemeClr val="accent3">
                    <a:lumMod val="50000"/>
                  </a:schemeClr>
                </a:solidFill>
                <a:latin typeface="Montserrat" panose="00000500000000000000" pitchFamily="50" charset="0"/>
              </a:rPr>
              <a:t>Voucher Payments Schedule</a:t>
            </a:r>
          </a:p>
        </p:txBody>
      </p:sp>
      <p:sp>
        <p:nvSpPr>
          <p:cNvPr id="7" name="TextBox 6">
            <a:extLst>
              <a:ext uri="{FF2B5EF4-FFF2-40B4-BE49-F238E27FC236}">
                <a16:creationId xmlns:a16="http://schemas.microsoft.com/office/drawing/2014/main" id="{D5E188EE-E4E1-3880-B0B5-44DFCAB8E36D}"/>
              </a:ext>
            </a:extLst>
          </p:cNvPr>
          <p:cNvSpPr txBox="1"/>
          <p:nvPr/>
        </p:nvSpPr>
        <p:spPr>
          <a:xfrm>
            <a:off x="0" y="6550223"/>
            <a:ext cx="11811000" cy="307777"/>
          </a:xfrm>
          <a:prstGeom prst="rect">
            <a:avLst/>
          </a:prstGeom>
          <a:noFill/>
        </p:spPr>
        <p:txBody>
          <a:bodyPr wrap="square" rtlCol="0">
            <a:spAutoFit/>
          </a:bodyPr>
          <a:lstStyle/>
          <a:p>
            <a:r>
              <a:rPr lang="en-US" sz="1400" dirty="0"/>
              <a:t>Source:  https://k12.ncseaa.edu/media/zxhl0yxy/august-2025-os-overview.pdf</a:t>
            </a:r>
          </a:p>
        </p:txBody>
      </p:sp>
      <p:pic>
        <p:nvPicPr>
          <p:cNvPr id="5" name="Picture 4">
            <a:extLst>
              <a:ext uri="{FF2B5EF4-FFF2-40B4-BE49-F238E27FC236}">
                <a16:creationId xmlns:a16="http://schemas.microsoft.com/office/drawing/2014/main" id="{E84315BC-6FC3-1095-CD3E-E7E013641B39}"/>
              </a:ext>
            </a:extLst>
          </p:cNvPr>
          <p:cNvPicPr>
            <a:picLocks noChangeAspect="1"/>
          </p:cNvPicPr>
          <p:nvPr/>
        </p:nvPicPr>
        <p:blipFill>
          <a:blip r:embed="rId2"/>
          <a:srcRect r="559"/>
          <a:stretch>
            <a:fillRect/>
          </a:stretch>
        </p:blipFill>
        <p:spPr>
          <a:xfrm>
            <a:off x="2262187" y="1143000"/>
            <a:ext cx="7624763" cy="5010150"/>
          </a:xfrm>
          <a:prstGeom prst="rect">
            <a:avLst/>
          </a:prstGeom>
        </p:spPr>
      </p:pic>
    </p:spTree>
    <p:extLst>
      <p:ext uri="{BB962C8B-B14F-4D97-AF65-F5344CB8AC3E}">
        <p14:creationId xmlns:p14="http://schemas.microsoft.com/office/powerpoint/2010/main" val="4278969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C0E3E-A349-9238-ED35-8A2B8DD49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93365-D924-6BB4-F36F-4D378A3645A3}"/>
              </a:ext>
            </a:extLst>
          </p:cNvPr>
          <p:cNvSpPr>
            <a:spLocks noGrp="1"/>
          </p:cNvSpPr>
          <p:nvPr>
            <p:ph type="title"/>
          </p:nvPr>
        </p:nvSpPr>
        <p:spPr>
          <a:xfrm>
            <a:off x="435894" y="60943"/>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pic>
        <p:nvPicPr>
          <p:cNvPr id="4" name="Picture 3">
            <a:extLst>
              <a:ext uri="{FF2B5EF4-FFF2-40B4-BE49-F238E27FC236}">
                <a16:creationId xmlns:a16="http://schemas.microsoft.com/office/drawing/2014/main" id="{0651AA3B-346B-98C4-F373-E7590CA10F7B}"/>
              </a:ext>
            </a:extLst>
          </p:cNvPr>
          <p:cNvPicPr>
            <a:picLocks noChangeAspect="1"/>
          </p:cNvPicPr>
          <p:nvPr/>
        </p:nvPicPr>
        <p:blipFill>
          <a:blip r:embed="rId2"/>
          <a:stretch>
            <a:fillRect/>
          </a:stretch>
        </p:blipFill>
        <p:spPr>
          <a:xfrm>
            <a:off x="2315248" y="688123"/>
            <a:ext cx="7561504" cy="5831935"/>
          </a:xfrm>
          <a:prstGeom prst="rect">
            <a:avLst/>
          </a:prstGeom>
        </p:spPr>
      </p:pic>
      <p:sp>
        <p:nvSpPr>
          <p:cNvPr id="5" name="TextBox 4">
            <a:extLst>
              <a:ext uri="{FF2B5EF4-FFF2-40B4-BE49-F238E27FC236}">
                <a16:creationId xmlns:a16="http://schemas.microsoft.com/office/drawing/2014/main" id="{270FACC0-B71F-7367-07EF-0F301A9A9311}"/>
              </a:ext>
            </a:extLst>
          </p:cNvPr>
          <p:cNvSpPr txBox="1"/>
          <p:nvPr/>
        </p:nvSpPr>
        <p:spPr>
          <a:xfrm>
            <a:off x="0" y="6557384"/>
            <a:ext cx="10905100" cy="276999"/>
          </a:xfrm>
          <a:prstGeom prst="rect">
            <a:avLst/>
          </a:prstGeom>
          <a:noFill/>
        </p:spPr>
        <p:txBody>
          <a:bodyPr wrap="square" rtlCol="0">
            <a:spAutoFit/>
          </a:bodyPr>
          <a:lstStyle/>
          <a:p>
            <a:r>
              <a:rPr lang="en-US" sz="1200" dirty="0"/>
              <a:t>Source:  https://publicschoolsfirstnc.org/wp-content/uploads/2025/10/2025.4-Voucher-Expansion-1page.-FINAL-purple-background-1.pdf</a:t>
            </a:r>
          </a:p>
        </p:txBody>
      </p:sp>
    </p:spTree>
    <p:extLst>
      <p:ext uri="{BB962C8B-B14F-4D97-AF65-F5344CB8AC3E}">
        <p14:creationId xmlns:p14="http://schemas.microsoft.com/office/powerpoint/2010/main" val="3382490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28DA247D-63E2-42F8-E753-D151779553D7}"/>
              </a:ext>
            </a:extLst>
          </p:cNvPr>
          <p:cNvSpPr>
            <a:spLocks noGrp="1"/>
          </p:cNvSpPr>
          <p:nvPr>
            <p:ph type="title"/>
          </p:nvPr>
        </p:nvSpPr>
        <p:spPr>
          <a:xfrm>
            <a:off x="773408" y="992094"/>
            <a:ext cx="3616913" cy="2795160"/>
          </a:xfrm>
        </p:spPr>
        <p:txBody>
          <a:bodyPr vert="horz" lIns="91440" tIns="45720" rIns="91440" bIns="45720" rtlCol="0" anchor="b">
            <a:normAutofit/>
          </a:bodyPr>
          <a:lstStyle/>
          <a:p>
            <a:pPr defTabSz="914400">
              <a:lnSpc>
                <a:spcPct val="90000"/>
              </a:lnSpc>
            </a:pPr>
            <a:r>
              <a:rPr lang="en-US" sz="4400" b="1" kern="1200">
                <a:solidFill>
                  <a:schemeClr val="tx1"/>
                </a:solidFill>
                <a:latin typeface="+mj-lt"/>
                <a:ea typeface="+mj-ea"/>
                <a:cs typeface="+mj-cs"/>
              </a:rPr>
              <a:t>Voucher Information</a:t>
            </a:r>
          </a:p>
        </p:txBody>
      </p:sp>
      <p:pic>
        <p:nvPicPr>
          <p:cNvPr id="7" name="Picture 6">
            <a:extLst>
              <a:ext uri="{FF2B5EF4-FFF2-40B4-BE49-F238E27FC236}">
                <a16:creationId xmlns:a16="http://schemas.microsoft.com/office/drawing/2014/main" id="{93868035-7483-7039-DE50-1F1D426FBF31}"/>
              </a:ext>
            </a:extLst>
          </p:cNvPr>
          <p:cNvPicPr>
            <a:picLocks noChangeAspect="1"/>
          </p:cNvPicPr>
          <p:nvPr/>
        </p:nvPicPr>
        <p:blipFill>
          <a:blip r:embed="rId2"/>
          <a:srcRect t="2935"/>
          <a:stretch>
            <a:fillRect/>
          </a:stretch>
        </p:blipFill>
        <p:spPr>
          <a:xfrm>
            <a:off x="6663113" y="67903"/>
            <a:ext cx="4267200" cy="6790097"/>
          </a:xfrm>
          <a:prstGeom prst="rect">
            <a:avLst/>
          </a:prstGeom>
        </p:spPr>
      </p:pic>
    </p:spTree>
    <p:extLst>
      <p:ext uri="{BB962C8B-B14F-4D97-AF65-F5344CB8AC3E}">
        <p14:creationId xmlns:p14="http://schemas.microsoft.com/office/powerpoint/2010/main" val="2255319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CCC4D9-A173-937B-3AF4-9D997A426E0D}"/>
              </a:ext>
            </a:extLst>
          </p:cNvPr>
          <p:cNvPicPr>
            <a:picLocks noChangeAspect="1"/>
          </p:cNvPicPr>
          <p:nvPr/>
        </p:nvPicPr>
        <p:blipFill>
          <a:blip r:embed="rId2"/>
          <a:stretch>
            <a:fillRect/>
          </a:stretch>
        </p:blipFill>
        <p:spPr>
          <a:xfrm>
            <a:off x="566737" y="701123"/>
            <a:ext cx="3770635" cy="5968034"/>
          </a:xfrm>
          <a:prstGeom prst="rect">
            <a:avLst/>
          </a:prstGeom>
        </p:spPr>
      </p:pic>
      <p:pic>
        <p:nvPicPr>
          <p:cNvPr id="7" name="Picture 6">
            <a:extLst>
              <a:ext uri="{FF2B5EF4-FFF2-40B4-BE49-F238E27FC236}">
                <a16:creationId xmlns:a16="http://schemas.microsoft.com/office/drawing/2014/main" id="{34C42966-E4AE-8905-E4EC-17F8C8E8114F}"/>
              </a:ext>
            </a:extLst>
          </p:cNvPr>
          <p:cNvPicPr>
            <a:picLocks noChangeAspect="1"/>
          </p:cNvPicPr>
          <p:nvPr/>
        </p:nvPicPr>
        <p:blipFill>
          <a:blip r:embed="rId3"/>
          <a:stretch>
            <a:fillRect/>
          </a:stretch>
        </p:blipFill>
        <p:spPr>
          <a:xfrm>
            <a:off x="4691269" y="1318615"/>
            <a:ext cx="7410215" cy="5110735"/>
          </a:xfrm>
          <a:prstGeom prst="rect">
            <a:avLst/>
          </a:prstGeom>
        </p:spPr>
      </p:pic>
      <p:sp>
        <p:nvSpPr>
          <p:cNvPr id="8" name="Title 1">
            <a:extLst>
              <a:ext uri="{FF2B5EF4-FFF2-40B4-BE49-F238E27FC236}">
                <a16:creationId xmlns:a16="http://schemas.microsoft.com/office/drawing/2014/main" id="{2717222F-E168-3FB2-9422-8D799BAF4D18}"/>
              </a:ext>
            </a:extLst>
          </p:cNvPr>
          <p:cNvSpPr>
            <a:spLocks noGrp="1"/>
          </p:cNvSpPr>
          <p:nvPr>
            <p:ph type="title"/>
          </p:nvPr>
        </p:nvSpPr>
        <p:spPr>
          <a:xfrm>
            <a:off x="453039" y="68821"/>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spTree>
    <p:extLst>
      <p:ext uri="{BB962C8B-B14F-4D97-AF65-F5344CB8AC3E}">
        <p14:creationId xmlns:p14="http://schemas.microsoft.com/office/powerpoint/2010/main" val="3898655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5334E4-A6F0-7C18-7CA0-B2D9637CFE44}"/>
              </a:ext>
            </a:extLst>
          </p:cNvPr>
          <p:cNvPicPr>
            <a:picLocks noChangeAspect="1"/>
          </p:cNvPicPr>
          <p:nvPr/>
        </p:nvPicPr>
        <p:blipFill>
          <a:blip r:embed="rId2"/>
          <a:stretch>
            <a:fillRect/>
          </a:stretch>
        </p:blipFill>
        <p:spPr>
          <a:xfrm>
            <a:off x="17424" y="1106893"/>
            <a:ext cx="6566760" cy="4090439"/>
          </a:xfrm>
          <a:prstGeom prst="rect">
            <a:avLst/>
          </a:prstGeom>
        </p:spPr>
      </p:pic>
      <p:pic>
        <p:nvPicPr>
          <p:cNvPr id="7" name="Picture 6">
            <a:extLst>
              <a:ext uri="{FF2B5EF4-FFF2-40B4-BE49-F238E27FC236}">
                <a16:creationId xmlns:a16="http://schemas.microsoft.com/office/drawing/2014/main" id="{3987154C-ACF0-B853-3947-41D005E044E2}"/>
              </a:ext>
            </a:extLst>
          </p:cNvPr>
          <p:cNvPicPr>
            <a:picLocks noChangeAspect="1"/>
          </p:cNvPicPr>
          <p:nvPr/>
        </p:nvPicPr>
        <p:blipFill>
          <a:blip r:embed="rId3"/>
          <a:stretch>
            <a:fillRect/>
          </a:stretch>
        </p:blipFill>
        <p:spPr>
          <a:xfrm>
            <a:off x="5891814" y="2561955"/>
            <a:ext cx="6282762" cy="4090439"/>
          </a:xfrm>
          <a:prstGeom prst="rect">
            <a:avLst/>
          </a:prstGeom>
        </p:spPr>
      </p:pic>
      <p:sp>
        <p:nvSpPr>
          <p:cNvPr id="10" name="TextBox 9">
            <a:extLst>
              <a:ext uri="{FF2B5EF4-FFF2-40B4-BE49-F238E27FC236}">
                <a16:creationId xmlns:a16="http://schemas.microsoft.com/office/drawing/2014/main" id="{1DB7A7AA-8F11-9EDF-AF90-A310F234B2AC}"/>
              </a:ext>
            </a:extLst>
          </p:cNvPr>
          <p:cNvSpPr txBox="1"/>
          <p:nvPr/>
        </p:nvSpPr>
        <p:spPr>
          <a:xfrm>
            <a:off x="0" y="6533636"/>
            <a:ext cx="11416393" cy="276999"/>
          </a:xfrm>
          <a:prstGeom prst="rect">
            <a:avLst/>
          </a:prstGeom>
          <a:noFill/>
        </p:spPr>
        <p:txBody>
          <a:bodyPr wrap="square" rtlCol="0">
            <a:spAutoFit/>
          </a:bodyPr>
          <a:lstStyle/>
          <a:p>
            <a:r>
              <a:rPr lang="en-US" sz="1200" dirty="0"/>
              <a:t>Source:  https://governor.nc.gov/documents/files/osbm-s406-h823-impact-analysis/open</a:t>
            </a:r>
          </a:p>
        </p:txBody>
      </p:sp>
      <p:sp>
        <p:nvSpPr>
          <p:cNvPr id="2" name="Title 1">
            <a:extLst>
              <a:ext uri="{FF2B5EF4-FFF2-40B4-BE49-F238E27FC236}">
                <a16:creationId xmlns:a16="http://schemas.microsoft.com/office/drawing/2014/main" id="{488601F6-5E4F-2909-B345-502D78B9B7ED}"/>
              </a:ext>
            </a:extLst>
          </p:cNvPr>
          <p:cNvSpPr>
            <a:spLocks noGrp="1"/>
          </p:cNvSpPr>
          <p:nvPr>
            <p:ph type="title"/>
          </p:nvPr>
        </p:nvSpPr>
        <p:spPr>
          <a:xfrm>
            <a:off x="405414" y="185864"/>
            <a:ext cx="10972800" cy="719658"/>
          </a:xfrm>
        </p:spPr>
        <p:txBody>
          <a:bodyPr>
            <a:normAutofit/>
          </a:bodyPr>
          <a:lstStyle/>
          <a:p>
            <a:r>
              <a:rPr lang="en-US" sz="3600" b="1" dirty="0">
                <a:solidFill>
                  <a:schemeClr val="accent3">
                    <a:lumMod val="50000"/>
                  </a:schemeClr>
                </a:solidFill>
                <a:latin typeface="Montserrat" panose="00000500000000000000" pitchFamily="50" charset="0"/>
              </a:rPr>
              <a:t>Voucher Information</a:t>
            </a:r>
          </a:p>
        </p:txBody>
      </p:sp>
      <p:sp>
        <p:nvSpPr>
          <p:cNvPr id="3" name="TextBox 2">
            <a:extLst>
              <a:ext uri="{FF2B5EF4-FFF2-40B4-BE49-F238E27FC236}">
                <a16:creationId xmlns:a16="http://schemas.microsoft.com/office/drawing/2014/main" id="{9D2A536E-B2F1-9AA1-061D-91FF58EBEB78}"/>
              </a:ext>
            </a:extLst>
          </p:cNvPr>
          <p:cNvSpPr txBox="1"/>
          <p:nvPr/>
        </p:nvSpPr>
        <p:spPr>
          <a:xfrm>
            <a:off x="6743700" y="995074"/>
            <a:ext cx="5054600" cy="1354217"/>
          </a:xfrm>
          <a:prstGeom prst="rect">
            <a:avLst/>
          </a:prstGeom>
          <a:noFill/>
          <a:ln w="76200">
            <a:solidFill>
              <a:srgbClr val="7030A0"/>
            </a:solidFill>
          </a:ln>
        </p:spPr>
        <p:txBody>
          <a:bodyPr wrap="square" rtlCol="0">
            <a:spAutoFit/>
          </a:bodyPr>
          <a:lstStyle/>
          <a:p>
            <a:r>
              <a:rPr lang="en-US" dirty="0"/>
              <a:t>On the Horizon:</a:t>
            </a:r>
          </a:p>
          <a:p>
            <a:pPr marL="285750" indent="-285750">
              <a:buFont typeface="Arial" panose="020B0604020202020204" pitchFamily="34" charset="0"/>
              <a:buChar char="•"/>
            </a:pPr>
            <a:r>
              <a:rPr lang="en-US" sz="1600" dirty="0"/>
              <a:t>HB823 was referred to the Committee on Rules, Calendar and Operations of the House on 05/07/2024</a:t>
            </a:r>
          </a:p>
          <a:p>
            <a:pPr marL="285750" indent="-285750">
              <a:buFont typeface="Arial" panose="020B0604020202020204" pitchFamily="34" charset="0"/>
              <a:buChar char="•"/>
            </a:pPr>
            <a:r>
              <a:rPr lang="en-US" sz="1600" dirty="0"/>
              <a:t>S406 was Re-referred to the Committee on Appropriations/Base Budget on 04/26/2023</a:t>
            </a:r>
          </a:p>
        </p:txBody>
      </p:sp>
    </p:spTree>
    <p:extLst>
      <p:ext uri="{BB962C8B-B14F-4D97-AF65-F5344CB8AC3E}">
        <p14:creationId xmlns:p14="http://schemas.microsoft.com/office/powerpoint/2010/main" val="2091876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map of the north carolina opportunity scholarship&#10;&#10;AI-generated content may be incorrect.">
            <a:extLst>
              <a:ext uri="{FF2B5EF4-FFF2-40B4-BE49-F238E27FC236}">
                <a16:creationId xmlns:a16="http://schemas.microsoft.com/office/drawing/2014/main" id="{F395DDFB-C646-6548-C5A2-AA6B9DE283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060" y="109331"/>
            <a:ext cx="8104723" cy="6138197"/>
          </a:xfrm>
          <a:prstGeom prst="rect">
            <a:avLst/>
          </a:prstGeom>
        </p:spPr>
      </p:pic>
      <p:sp>
        <p:nvSpPr>
          <p:cNvPr id="8" name="TextBox 7">
            <a:extLst>
              <a:ext uri="{FF2B5EF4-FFF2-40B4-BE49-F238E27FC236}">
                <a16:creationId xmlns:a16="http://schemas.microsoft.com/office/drawing/2014/main" id="{8C65D0DD-3E8C-481F-997A-B506C1D16C14}"/>
              </a:ext>
            </a:extLst>
          </p:cNvPr>
          <p:cNvSpPr txBox="1"/>
          <p:nvPr/>
        </p:nvSpPr>
        <p:spPr>
          <a:xfrm>
            <a:off x="241671" y="6471670"/>
            <a:ext cx="10764078" cy="276999"/>
          </a:xfrm>
          <a:prstGeom prst="rect">
            <a:avLst/>
          </a:prstGeom>
          <a:noFill/>
        </p:spPr>
        <p:txBody>
          <a:bodyPr wrap="square" rtlCol="0">
            <a:spAutoFit/>
          </a:bodyPr>
          <a:lstStyle/>
          <a:p>
            <a:r>
              <a:rPr lang="en-US" sz="1200" dirty="0"/>
              <a:t>Source: https://www.ncseaa.edu/opportunity-scholarship-summary-of-data/</a:t>
            </a:r>
          </a:p>
        </p:txBody>
      </p:sp>
      <p:sp>
        <p:nvSpPr>
          <p:cNvPr id="9" name="Rectangle 8">
            <a:extLst>
              <a:ext uri="{FF2B5EF4-FFF2-40B4-BE49-F238E27FC236}">
                <a16:creationId xmlns:a16="http://schemas.microsoft.com/office/drawing/2014/main" id="{D62F8026-EC19-54BA-83E3-CFC687C9B77F}"/>
              </a:ext>
            </a:extLst>
          </p:cNvPr>
          <p:cNvSpPr/>
          <p:nvPr/>
        </p:nvSpPr>
        <p:spPr>
          <a:xfrm>
            <a:off x="3641271" y="3486150"/>
            <a:ext cx="2318658" cy="2367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5898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39AAE4-B3B9-4626-BEE6-54862B6907F1}"/>
              </a:ext>
            </a:extLst>
          </p:cNvPr>
          <p:cNvSpPr>
            <a:spLocks noGrp="1"/>
          </p:cNvSpPr>
          <p:nvPr>
            <p:ph type="title"/>
          </p:nvPr>
        </p:nvSpPr>
        <p:spPr>
          <a:xfrm>
            <a:off x="378692" y="79849"/>
            <a:ext cx="11113654" cy="761173"/>
          </a:xfrm>
          <a:solidFill>
            <a:schemeClr val="bg1"/>
          </a:solidFill>
        </p:spPr>
        <p:txBody>
          <a:bodyPr vert="horz" lIns="91440" tIns="45720" rIns="91440" bIns="45720" rtlCol="0" anchor="b">
            <a:noAutofit/>
          </a:bodyPr>
          <a:lstStyle/>
          <a:p>
            <a:r>
              <a:rPr lang="en-US" sz="3600" b="1" dirty="0">
                <a:solidFill>
                  <a:schemeClr val="accent3">
                    <a:lumMod val="50000"/>
                  </a:schemeClr>
                </a:solidFill>
                <a:latin typeface="Montserrat" panose="00000500000000000000" pitchFamily="50" charset="0"/>
              </a:rPr>
              <a:t>Virtual Charter Schools 11-Year ADM</a:t>
            </a:r>
          </a:p>
        </p:txBody>
      </p:sp>
      <p:sp>
        <p:nvSpPr>
          <p:cNvPr id="6" name="TextBox 5">
            <a:extLst>
              <a:ext uri="{FF2B5EF4-FFF2-40B4-BE49-F238E27FC236}">
                <a16:creationId xmlns:a16="http://schemas.microsoft.com/office/drawing/2014/main" id="{0C3C2242-7242-4750-A122-E6680605198A}"/>
              </a:ext>
            </a:extLst>
          </p:cNvPr>
          <p:cNvSpPr txBox="1"/>
          <p:nvPr/>
        </p:nvSpPr>
        <p:spPr>
          <a:xfrm>
            <a:off x="1349298" y="6211229"/>
            <a:ext cx="9355873"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Note:  2019-20 change in management at NC Cyber Academy</a:t>
            </a:r>
          </a:p>
        </p:txBody>
      </p:sp>
      <p:graphicFrame>
        <p:nvGraphicFramePr>
          <p:cNvPr id="8" name="Chart 7">
            <a:extLst>
              <a:ext uri="{FF2B5EF4-FFF2-40B4-BE49-F238E27FC236}">
                <a16:creationId xmlns:a16="http://schemas.microsoft.com/office/drawing/2014/main" id="{C276D05F-10FE-4CC4-A502-FB0DEE752AEB}"/>
              </a:ext>
            </a:extLst>
          </p:cNvPr>
          <p:cNvGraphicFramePr>
            <a:graphicFrameLocks/>
          </p:cNvGraphicFramePr>
          <p:nvPr>
            <p:extLst>
              <p:ext uri="{D42A27DB-BD31-4B8C-83A1-F6EECF244321}">
                <p14:modId xmlns:p14="http://schemas.microsoft.com/office/powerpoint/2010/main" val="3167124369"/>
              </p:ext>
            </p:extLst>
          </p:nvPr>
        </p:nvGraphicFramePr>
        <p:xfrm>
          <a:off x="1151468" y="1109662"/>
          <a:ext cx="8947414" cy="49073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0685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5AB7-F710-F80B-FF52-0184C2AE0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C286C-9A7B-0C8E-77A3-7761CE790334}"/>
              </a:ext>
            </a:extLst>
          </p:cNvPr>
          <p:cNvSpPr>
            <a:spLocks noGrp="1"/>
          </p:cNvSpPr>
          <p:nvPr>
            <p:ph type="title"/>
          </p:nvPr>
        </p:nvSpPr>
        <p:spPr>
          <a:xfrm>
            <a:off x="469900" y="0"/>
            <a:ext cx="10972800" cy="1143000"/>
          </a:xfrm>
        </p:spPr>
        <p:txBody>
          <a:bodyPr/>
          <a:lstStyle/>
          <a:p>
            <a:r>
              <a:rPr lang="en-US" sz="3600" b="1" dirty="0">
                <a:solidFill>
                  <a:schemeClr val="accent3">
                    <a:lumMod val="50000"/>
                  </a:schemeClr>
                </a:solidFill>
                <a:latin typeface="Montserrat" panose="00000500000000000000" pitchFamily="50" charset="0"/>
              </a:rPr>
              <a:t>New Charter Schools for 2025-26</a:t>
            </a:r>
          </a:p>
        </p:txBody>
      </p:sp>
      <p:graphicFrame>
        <p:nvGraphicFramePr>
          <p:cNvPr id="9" name="Content Placeholder 2">
            <a:extLst>
              <a:ext uri="{FF2B5EF4-FFF2-40B4-BE49-F238E27FC236}">
                <a16:creationId xmlns:a16="http://schemas.microsoft.com/office/drawing/2014/main" id="{20E5B936-CA65-4586-DF32-01F92D6F69E8}"/>
              </a:ext>
            </a:extLst>
          </p:cNvPr>
          <p:cNvGraphicFramePr>
            <a:graphicFrameLocks noGrp="1"/>
          </p:cNvGraphicFramePr>
          <p:nvPr>
            <p:ph idx="1"/>
            <p:extLst>
              <p:ext uri="{D42A27DB-BD31-4B8C-83A1-F6EECF244321}">
                <p14:modId xmlns:p14="http://schemas.microsoft.com/office/powerpoint/2010/main" val="1321311165"/>
              </p:ext>
            </p:extLst>
          </p:nvPr>
        </p:nvGraphicFramePr>
        <p:xfrm>
          <a:off x="469900" y="1257300"/>
          <a:ext cx="11252200" cy="4868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02D56C0-29C2-E290-2831-4CD6672AF48F}"/>
              </a:ext>
            </a:extLst>
          </p:cNvPr>
          <p:cNvSpPr txBox="1"/>
          <p:nvPr/>
        </p:nvSpPr>
        <p:spPr>
          <a:xfrm>
            <a:off x="293716" y="6375551"/>
            <a:ext cx="10972800" cy="276999"/>
          </a:xfrm>
          <a:prstGeom prst="rect">
            <a:avLst/>
          </a:prstGeom>
          <a:noFill/>
        </p:spPr>
        <p:txBody>
          <a:bodyPr wrap="square" rtlCol="0">
            <a:spAutoFit/>
          </a:bodyPr>
          <a:lstStyle/>
          <a:p>
            <a:r>
              <a:rPr lang="en-US" sz="1200" dirty="0"/>
              <a:t>Source:   https://chartercoalition.org/2025/04/18/ten-new-charter-schools-are-expected-to-open-for-2025-26/ </a:t>
            </a:r>
          </a:p>
        </p:txBody>
      </p:sp>
    </p:spTree>
    <p:extLst>
      <p:ext uri="{BB962C8B-B14F-4D97-AF65-F5344CB8AC3E}">
        <p14:creationId xmlns:p14="http://schemas.microsoft.com/office/powerpoint/2010/main" val="42585871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3E056-1FE1-8410-F837-B5DF9358B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1F2D5-A77F-0E68-7775-6DC103BC20FA}"/>
              </a:ext>
            </a:extLst>
          </p:cNvPr>
          <p:cNvSpPr>
            <a:spLocks noGrp="1"/>
          </p:cNvSpPr>
          <p:nvPr>
            <p:ph type="title"/>
          </p:nvPr>
        </p:nvSpPr>
        <p:spPr>
          <a:xfrm>
            <a:off x="469900" y="0"/>
            <a:ext cx="10972800" cy="1143000"/>
          </a:xfrm>
        </p:spPr>
        <p:txBody>
          <a:bodyPr/>
          <a:lstStyle/>
          <a:p>
            <a:r>
              <a:rPr lang="en-US" sz="3600" b="1" dirty="0">
                <a:solidFill>
                  <a:schemeClr val="accent3">
                    <a:lumMod val="50000"/>
                  </a:schemeClr>
                </a:solidFill>
                <a:latin typeface="Montserrat" panose="00000500000000000000" pitchFamily="50" charset="0"/>
              </a:rPr>
              <a:t>New Charter Schools for 2026-27</a:t>
            </a:r>
          </a:p>
        </p:txBody>
      </p:sp>
      <p:graphicFrame>
        <p:nvGraphicFramePr>
          <p:cNvPr id="9" name="Content Placeholder 2">
            <a:extLst>
              <a:ext uri="{FF2B5EF4-FFF2-40B4-BE49-F238E27FC236}">
                <a16:creationId xmlns:a16="http://schemas.microsoft.com/office/drawing/2014/main" id="{7CBC1CF4-61AE-8096-A1FD-C6C958BEE901}"/>
              </a:ext>
            </a:extLst>
          </p:cNvPr>
          <p:cNvGraphicFramePr>
            <a:graphicFrameLocks noGrp="1"/>
          </p:cNvGraphicFramePr>
          <p:nvPr>
            <p:ph idx="1"/>
            <p:extLst>
              <p:ext uri="{D42A27DB-BD31-4B8C-83A1-F6EECF244321}">
                <p14:modId xmlns:p14="http://schemas.microsoft.com/office/powerpoint/2010/main" val="4157200184"/>
              </p:ext>
            </p:extLst>
          </p:nvPr>
        </p:nvGraphicFramePr>
        <p:xfrm>
          <a:off x="469900" y="1257300"/>
          <a:ext cx="11252200" cy="4868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7035F35-E54D-AFD0-4BAA-CAD1BE1C10E9}"/>
              </a:ext>
            </a:extLst>
          </p:cNvPr>
          <p:cNvSpPr txBox="1"/>
          <p:nvPr/>
        </p:nvSpPr>
        <p:spPr>
          <a:xfrm>
            <a:off x="469900" y="6439975"/>
            <a:ext cx="10972800" cy="276999"/>
          </a:xfrm>
          <a:prstGeom prst="rect">
            <a:avLst/>
          </a:prstGeom>
          <a:noFill/>
        </p:spPr>
        <p:txBody>
          <a:bodyPr wrap="square" rtlCol="0">
            <a:spAutoFit/>
          </a:bodyPr>
          <a:lstStyle/>
          <a:p>
            <a:r>
              <a:rPr lang="en-US" sz="1200" dirty="0"/>
              <a:t>Source:   https://www.thecentersquare.com/north_carolina/article_04c266ca-d357-11ef-8240-0b6163097f74.html </a:t>
            </a:r>
          </a:p>
        </p:txBody>
      </p:sp>
    </p:spTree>
    <p:extLst>
      <p:ext uri="{BB962C8B-B14F-4D97-AF65-F5344CB8AC3E}">
        <p14:creationId xmlns:p14="http://schemas.microsoft.com/office/powerpoint/2010/main" val="2699941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8B948D8-42AA-DBB6-E999-AEDC510A38B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DDBA8E2-3BB3-F494-756A-FD2E74A74710}"/>
              </a:ext>
            </a:extLst>
          </p:cNvPr>
          <p:cNvSpPr>
            <a:spLocks noGrp="1"/>
          </p:cNvSpPr>
          <p:nvPr>
            <p:ph type="title"/>
          </p:nvPr>
        </p:nvSpPr>
        <p:spPr>
          <a:xfrm>
            <a:off x="630936" y="495992"/>
            <a:ext cx="4195140" cy="5638831"/>
          </a:xfrm>
          <a:noFill/>
        </p:spPr>
        <p:txBody>
          <a:bodyPr anchor="ctr">
            <a:normAutofit/>
          </a:bodyPr>
          <a:lstStyle/>
          <a:p>
            <a:pPr algn="l"/>
            <a:r>
              <a:rPr lang="en-US" sz="4800" dirty="0"/>
              <a:t>Buncombe County Charter Schools Approved to Add Remote Component</a:t>
            </a:r>
          </a:p>
        </p:txBody>
      </p:sp>
      <p:graphicFrame>
        <p:nvGraphicFramePr>
          <p:cNvPr id="5" name="Content Placeholder 2">
            <a:extLst>
              <a:ext uri="{FF2B5EF4-FFF2-40B4-BE49-F238E27FC236}">
                <a16:creationId xmlns:a16="http://schemas.microsoft.com/office/drawing/2014/main" id="{BB86BD83-4844-49B9-53D0-188140A92F1B}"/>
              </a:ext>
            </a:extLst>
          </p:cNvPr>
          <p:cNvGraphicFramePr>
            <a:graphicFrameLocks noGrp="1"/>
          </p:cNvGraphicFramePr>
          <p:nvPr>
            <p:ph idx="1"/>
            <p:extLst>
              <p:ext uri="{D42A27DB-BD31-4B8C-83A1-F6EECF244321}">
                <p14:modId xmlns:p14="http://schemas.microsoft.com/office/powerpoint/2010/main" val="3708234575"/>
              </p:ext>
            </p:extLst>
          </p:nvPr>
        </p:nvGraphicFramePr>
        <p:xfrm>
          <a:off x="4972380" y="1413253"/>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7450684"/>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986" y="82068"/>
            <a:ext cx="4378712" cy="1185628"/>
          </a:xfrm>
          <a:prstGeom prst="rect">
            <a:avLst/>
          </a:prstGeom>
        </p:spPr>
      </p:pic>
      <p:sp>
        <p:nvSpPr>
          <p:cNvPr id="6" name="Subtitle 2"/>
          <p:cNvSpPr>
            <a:spLocks noGrp="1"/>
          </p:cNvSpPr>
          <p:nvPr>
            <p:ph type="subTitle" idx="1"/>
          </p:nvPr>
        </p:nvSpPr>
        <p:spPr>
          <a:xfrm>
            <a:off x="395645" y="1657178"/>
            <a:ext cx="11569613" cy="3808141"/>
          </a:xfrm>
          <a:solidFill>
            <a:sysClr val="window" lastClr="FFFFFF"/>
          </a:solidFill>
        </p:spPr>
        <p:txBody>
          <a:bodyPr>
            <a:noAutofit/>
          </a:bodyPr>
          <a:lstStyle/>
          <a:p>
            <a:pPr algn="l">
              <a:lnSpc>
                <a:spcPct val="150000"/>
              </a:lnSpc>
            </a:pPr>
            <a:r>
              <a:rPr lang="en-US" sz="3900" b="1" dirty="0">
                <a:solidFill>
                  <a:schemeClr val="bg1">
                    <a:lumMod val="65000"/>
                  </a:schemeClr>
                </a:solidFill>
                <a:latin typeface="Montserrat" panose="00000500000000000000" pitchFamily="50" charset="0"/>
                <a:cs typeface="Arial" panose="020B0604020202020204" pitchFamily="34" charset="0"/>
              </a:rPr>
              <a:t>Tab 1:  Membership &amp; Population Trends</a:t>
            </a:r>
          </a:p>
          <a:p>
            <a:pPr algn="l">
              <a:lnSpc>
                <a:spcPct val="150000"/>
              </a:lnSpc>
            </a:pPr>
            <a:r>
              <a:rPr lang="en-US" sz="3900" b="1" dirty="0">
                <a:solidFill>
                  <a:schemeClr val="accent3">
                    <a:lumMod val="50000"/>
                  </a:schemeClr>
                </a:solidFill>
                <a:latin typeface="Montserrat" panose="00000500000000000000" pitchFamily="50" charset="0"/>
                <a:cs typeface="Arial" panose="020B0604020202020204" pitchFamily="34" charset="0"/>
              </a:rPr>
              <a:t>Tab 2:  Long Range Planning</a:t>
            </a:r>
          </a:p>
          <a:p>
            <a:pPr algn="l">
              <a:lnSpc>
                <a:spcPct val="150000"/>
              </a:lnSpc>
            </a:pPr>
            <a:r>
              <a:rPr lang="en-US" sz="3900" b="1" dirty="0">
                <a:solidFill>
                  <a:schemeClr val="bg1">
                    <a:lumMod val="65000"/>
                  </a:schemeClr>
                </a:solidFill>
                <a:latin typeface="Montserrat" panose="00000500000000000000" pitchFamily="50" charset="0"/>
                <a:cs typeface="Arial" panose="020B0604020202020204" pitchFamily="34" charset="0"/>
              </a:rPr>
              <a:t>Tab 3:  Appendix</a:t>
            </a:r>
          </a:p>
        </p:txBody>
      </p:sp>
    </p:spTree>
    <p:extLst>
      <p:ext uri="{BB962C8B-B14F-4D97-AF65-F5344CB8AC3E}">
        <p14:creationId xmlns:p14="http://schemas.microsoft.com/office/powerpoint/2010/main" val="2040491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6" name="Google Shape;86;p14"/>
          <p:cNvSpPr txBox="1"/>
          <p:nvPr/>
        </p:nvSpPr>
        <p:spPr>
          <a:xfrm>
            <a:off x="2025491" y="1911846"/>
            <a:ext cx="8141017" cy="1340941"/>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4800" b="1" i="0" u="none" strike="noStrike" cap="none">
                <a:solidFill>
                  <a:srgbClr val="002D62"/>
                </a:solidFill>
                <a:latin typeface="Poppins"/>
                <a:ea typeface="Poppins"/>
                <a:cs typeface="Poppins"/>
                <a:sym typeface="Poppins"/>
              </a:rPr>
              <a:t>Maintenance &amp; Facilities</a:t>
            </a:r>
            <a:br>
              <a:rPr lang="en-US" sz="1800" b="0" i="0" u="none" strike="noStrike" cap="none">
                <a:solidFill>
                  <a:schemeClr val="dk1"/>
                </a:solidFill>
                <a:latin typeface="Calibri"/>
                <a:ea typeface="Calibri"/>
                <a:cs typeface="Calibri"/>
                <a:sym typeface="Calibri"/>
              </a:rPr>
            </a:br>
            <a:r>
              <a:rPr lang="en-US" sz="4800" b="1" i="0" u="none" strike="noStrike" cap="none">
                <a:solidFill>
                  <a:srgbClr val="002D62"/>
                </a:solidFill>
                <a:latin typeface="Poppins"/>
                <a:ea typeface="Poppins"/>
                <a:cs typeface="Poppins"/>
                <a:sym typeface="Poppins"/>
              </a:rPr>
              <a:t> Long-Range Planning</a:t>
            </a:r>
            <a:endParaRPr/>
          </a:p>
        </p:txBody>
      </p:sp>
      <p:sp>
        <p:nvSpPr>
          <p:cNvPr id="88" name="Google Shape;88;p14"/>
          <p:cNvSpPr txBox="1"/>
          <p:nvPr/>
        </p:nvSpPr>
        <p:spPr>
          <a:xfrm>
            <a:off x="1809750" y="4071937"/>
            <a:ext cx="8572500" cy="1163400"/>
          </a:xfrm>
          <a:prstGeom prst="rect">
            <a:avLst/>
          </a:prstGeom>
          <a:noFill/>
          <a:ln>
            <a:noFill/>
          </a:ln>
        </p:spPr>
        <p:txBody>
          <a:bodyPr spcFirstLastPara="1" wrap="square" lIns="0" tIns="0" rIns="0" bIns="0" anchor="t" anchorCtr="0">
            <a:spAutoFit/>
          </a:bodyPr>
          <a:lstStyle/>
          <a:p>
            <a:pPr marL="0" lvl="0" indent="0" algn="ctr" rtl="0">
              <a:lnSpc>
                <a:spcPct val="159944"/>
              </a:lnSpc>
              <a:spcBef>
                <a:spcPts val="0"/>
              </a:spcBef>
              <a:spcAft>
                <a:spcPts val="0"/>
              </a:spcAft>
              <a:buClr>
                <a:schemeClr val="dk1"/>
              </a:buClr>
              <a:buFont typeface="Arial"/>
              <a:buNone/>
            </a:pPr>
            <a:r>
              <a:rPr lang="en-US" sz="1800">
                <a:solidFill>
                  <a:srgbClr val="64748B"/>
                </a:solidFill>
                <a:latin typeface="Lato"/>
                <a:ea typeface="Lato"/>
                <a:cs typeface="Lato"/>
                <a:sym typeface="Lato"/>
              </a:rPr>
              <a:t>Strategic alignment of enrollment, funding, and capital projects ensures that every capital investment directly supports instructional goals, enhances student safety, and maintains long-term fiscal responsibility. </a:t>
            </a:r>
            <a:r>
              <a:rPr lang="en-US" sz="1100">
                <a:solidFill>
                  <a:schemeClr val="dk1"/>
                </a:solidFill>
              </a:rPr>
              <a:t> </a:t>
            </a:r>
            <a:endParaRPr sz="1800">
              <a:solidFill>
                <a:srgbClr val="64748B"/>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4" name="Google Shape;94;p15" descr="image.png"/>
          <p:cNvPicPr preferRelativeResize="0"/>
          <p:nvPr/>
        </p:nvPicPr>
        <p:blipFill rotWithShape="1">
          <a:blip r:embed="rId4">
            <a:alphaModFix/>
          </a:blip>
          <a:srcRect/>
          <a:stretch/>
        </p:blipFill>
        <p:spPr>
          <a:xfrm>
            <a:off x="762000" y="2014537"/>
            <a:ext cx="3365450" cy="3829050"/>
          </a:xfrm>
          <a:prstGeom prst="rect">
            <a:avLst/>
          </a:prstGeom>
          <a:noFill/>
          <a:ln>
            <a:noFill/>
          </a:ln>
        </p:spPr>
      </p:pic>
      <p:pic>
        <p:nvPicPr>
          <p:cNvPr id="95" name="Google Shape;95;p15" descr="image.png"/>
          <p:cNvPicPr preferRelativeResize="0"/>
          <p:nvPr/>
        </p:nvPicPr>
        <p:blipFill rotWithShape="1">
          <a:blip r:embed="rId5">
            <a:alphaModFix/>
          </a:blip>
          <a:srcRect/>
          <a:stretch/>
        </p:blipFill>
        <p:spPr>
          <a:xfrm>
            <a:off x="4413200" y="2014537"/>
            <a:ext cx="3365450" cy="3829050"/>
          </a:xfrm>
          <a:prstGeom prst="rect">
            <a:avLst/>
          </a:prstGeom>
          <a:noFill/>
          <a:ln>
            <a:noFill/>
          </a:ln>
        </p:spPr>
      </p:pic>
      <p:pic>
        <p:nvPicPr>
          <p:cNvPr id="96" name="Google Shape;96;p15" descr="image.png"/>
          <p:cNvPicPr preferRelativeResize="0"/>
          <p:nvPr/>
        </p:nvPicPr>
        <p:blipFill rotWithShape="1">
          <a:blip r:embed="rId6">
            <a:alphaModFix/>
          </a:blip>
          <a:srcRect/>
          <a:stretch/>
        </p:blipFill>
        <p:spPr>
          <a:xfrm>
            <a:off x="8064400" y="2014537"/>
            <a:ext cx="3365450" cy="3829050"/>
          </a:xfrm>
          <a:prstGeom prst="rect">
            <a:avLst/>
          </a:prstGeom>
          <a:noFill/>
          <a:ln>
            <a:noFill/>
          </a:ln>
        </p:spPr>
      </p:pic>
      <p:pic>
        <p:nvPicPr>
          <p:cNvPr id="97" name="Google Shape;97;p15" descr="image.png"/>
          <p:cNvPicPr preferRelativeResize="0"/>
          <p:nvPr/>
        </p:nvPicPr>
        <p:blipFill rotWithShape="1">
          <a:blip r:embed="rId7">
            <a:alphaModFix/>
          </a:blip>
          <a:srcRect/>
          <a:stretch/>
        </p:blipFill>
        <p:spPr>
          <a:xfrm>
            <a:off x="2206525" y="2443162"/>
            <a:ext cx="476250" cy="476250"/>
          </a:xfrm>
          <a:prstGeom prst="rect">
            <a:avLst/>
          </a:prstGeom>
          <a:noFill/>
          <a:ln>
            <a:noFill/>
          </a:ln>
        </p:spPr>
      </p:pic>
      <p:sp>
        <p:nvSpPr>
          <p:cNvPr id="98" name="Google Shape;98;p15"/>
          <p:cNvSpPr txBox="1"/>
          <p:nvPr/>
        </p:nvSpPr>
        <p:spPr>
          <a:xfrm>
            <a:off x="977901" y="3157537"/>
            <a:ext cx="2933647" cy="4000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Urgent Responses</a:t>
            </a:r>
            <a:endParaRPr/>
          </a:p>
        </p:txBody>
      </p:sp>
      <p:sp>
        <p:nvSpPr>
          <p:cNvPr id="99" name="Google Shape;99;p15"/>
          <p:cNvSpPr txBox="1"/>
          <p:nvPr/>
        </p:nvSpPr>
        <p:spPr>
          <a:xfrm>
            <a:off x="1047750" y="4100512"/>
            <a:ext cx="2793900" cy="1339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Critical HVAC failures, roofing leaks, and immediate life-safety repairs handled through rapid maintenance workflows.</a:t>
            </a:r>
            <a:endParaRPr/>
          </a:p>
        </p:txBody>
      </p:sp>
      <p:pic>
        <p:nvPicPr>
          <p:cNvPr id="100" name="Google Shape;100;p15" descr="image.png"/>
          <p:cNvPicPr preferRelativeResize="0"/>
          <p:nvPr/>
        </p:nvPicPr>
        <p:blipFill rotWithShape="1">
          <a:blip r:embed="rId8">
            <a:alphaModFix/>
          </a:blip>
          <a:srcRect/>
          <a:stretch/>
        </p:blipFill>
        <p:spPr>
          <a:xfrm>
            <a:off x="5857726" y="2443162"/>
            <a:ext cx="476250" cy="476250"/>
          </a:xfrm>
          <a:prstGeom prst="rect">
            <a:avLst/>
          </a:prstGeom>
          <a:noFill/>
          <a:ln>
            <a:noFill/>
          </a:ln>
        </p:spPr>
      </p:pic>
      <p:sp>
        <p:nvSpPr>
          <p:cNvPr id="101" name="Google Shape;101;p15"/>
          <p:cNvSpPr txBox="1"/>
          <p:nvPr/>
        </p:nvSpPr>
        <p:spPr>
          <a:xfrm>
            <a:off x="4629101" y="3157537"/>
            <a:ext cx="2933647" cy="800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Long-Range Planning</a:t>
            </a:r>
            <a:endParaRPr/>
          </a:p>
        </p:txBody>
      </p:sp>
      <p:sp>
        <p:nvSpPr>
          <p:cNvPr id="102" name="Google Shape;102;p15"/>
          <p:cNvSpPr txBox="1"/>
          <p:nvPr/>
        </p:nvSpPr>
        <p:spPr>
          <a:xfrm>
            <a:off x="4698950" y="4100512"/>
            <a:ext cx="2793900" cy="1339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Multi-year CIP (Capital Improvement Plan) focused on total cost of ownership and </a:t>
            </a:r>
            <a:r>
              <a:rPr lang="en-US" sz="1500">
                <a:solidFill>
                  <a:srgbClr val="475569"/>
                </a:solidFill>
                <a:latin typeface="Lato"/>
                <a:ea typeface="Lato"/>
                <a:cs typeface="Lato"/>
                <a:sym typeface="Lato"/>
              </a:rPr>
              <a:t>5</a:t>
            </a:r>
            <a:r>
              <a:rPr lang="en-US" sz="1500" b="0" i="0" u="none" strike="noStrike" cap="none">
                <a:solidFill>
                  <a:srgbClr val="475569"/>
                </a:solidFill>
                <a:latin typeface="Lato"/>
                <a:ea typeface="Lato"/>
                <a:cs typeface="Lato"/>
                <a:sym typeface="Lato"/>
              </a:rPr>
              <a:t>-year growth horizons.</a:t>
            </a:r>
            <a:endParaRPr/>
          </a:p>
        </p:txBody>
      </p:sp>
      <p:pic>
        <p:nvPicPr>
          <p:cNvPr id="103" name="Google Shape;103;p15" descr="image.png"/>
          <p:cNvPicPr preferRelativeResize="0"/>
          <p:nvPr/>
        </p:nvPicPr>
        <p:blipFill rotWithShape="1">
          <a:blip r:embed="rId9">
            <a:alphaModFix/>
          </a:blip>
          <a:srcRect/>
          <a:stretch/>
        </p:blipFill>
        <p:spPr>
          <a:xfrm>
            <a:off x="9447014" y="2443162"/>
            <a:ext cx="600075" cy="476250"/>
          </a:xfrm>
          <a:prstGeom prst="rect">
            <a:avLst/>
          </a:prstGeom>
          <a:noFill/>
          <a:ln>
            <a:noFill/>
          </a:ln>
        </p:spPr>
      </p:pic>
      <p:sp>
        <p:nvSpPr>
          <p:cNvPr id="104" name="Google Shape;104;p15"/>
          <p:cNvSpPr txBox="1"/>
          <p:nvPr/>
        </p:nvSpPr>
        <p:spPr>
          <a:xfrm>
            <a:off x="8280302" y="3157537"/>
            <a:ext cx="2933647" cy="800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Stakeholder Synergy</a:t>
            </a:r>
            <a:endParaRPr/>
          </a:p>
        </p:txBody>
      </p:sp>
      <p:sp>
        <p:nvSpPr>
          <p:cNvPr id="105" name="Google Shape;105;p15"/>
          <p:cNvSpPr txBox="1"/>
          <p:nvPr/>
        </p:nvSpPr>
        <p:spPr>
          <a:xfrm>
            <a:off x="8350150" y="4100512"/>
            <a:ext cx="2793950" cy="914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Internal department collaboration and external community advisory groups guiding prioritization.</a:t>
            </a:r>
            <a:endParaRPr/>
          </a:p>
        </p:txBody>
      </p:sp>
      <p:sp>
        <p:nvSpPr>
          <p:cNvPr id="106" name="Google Shape;106;p15"/>
          <p:cNvSpPr txBox="1"/>
          <p:nvPr/>
        </p:nvSpPr>
        <p:spPr>
          <a:xfrm>
            <a:off x="1000125" y="571500"/>
            <a:ext cx="10951368" cy="619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300" b="0" i="0" u="none" strike="noStrike" cap="none">
                <a:solidFill>
                  <a:srgbClr val="002D62"/>
                </a:solidFill>
                <a:latin typeface="Poppins SemiBold"/>
                <a:ea typeface="Poppins SemiBold"/>
                <a:cs typeface="Poppins SemiBold"/>
                <a:sym typeface="Poppins SemiBold"/>
              </a:rPr>
              <a:t>BALANCING URGENT VS. LONG-TERM NEEDS</a:t>
            </a:r>
            <a:endParaRPr/>
          </a:p>
        </p:txBody>
      </p:sp>
      <p:sp>
        <p:nvSpPr>
          <p:cNvPr id="107" name="Google Shape;107;p15"/>
          <p:cNvSpPr/>
          <p:nvPr/>
        </p:nvSpPr>
        <p:spPr>
          <a:xfrm>
            <a:off x="762000" y="571500"/>
            <a:ext cx="76200" cy="619125"/>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3" name="Google Shape;113;p16" descr="image.png"/>
          <p:cNvPicPr preferRelativeResize="0"/>
          <p:nvPr/>
        </p:nvPicPr>
        <p:blipFill rotWithShape="1">
          <a:blip r:embed="rId4">
            <a:alphaModFix/>
          </a:blip>
          <a:srcRect/>
          <a:stretch/>
        </p:blipFill>
        <p:spPr>
          <a:xfrm>
            <a:off x="762000" y="2166937"/>
            <a:ext cx="3365450" cy="3524250"/>
          </a:xfrm>
          <a:prstGeom prst="rect">
            <a:avLst/>
          </a:prstGeom>
          <a:noFill/>
          <a:ln>
            <a:noFill/>
          </a:ln>
        </p:spPr>
      </p:pic>
      <p:pic>
        <p:nvPicPr>
          <p:cNvPr id="114" name="Google Shape;114;p16" descr="image.png"/>
          <p:cNvPicPr preferRelativeResize="0"/>
          <p:nvPr/>
        </p:nvPicPr>
        <p:blipFill rotWithShape="1">
          <a:blip r:embed="rId5">
            <a:alphaModFix/>
          </a:blip>
          <a:srcRect/>
          <a:stretch/>
        </p:blipFill>
        <p:spPr>
          <a:xfrm>
            <a:off x="4413200" y="2166937"/>
            <a:ext cx="3365450" cy="3524250"/>
          </a:xfrm>
          <a:prstGeom prst="rect">
            <a:avLst/>
          </a:prstGeom>
          <a:noFill/>
          <a:ln>
            <a:noFill/>
          </a:ln>
        </p:spPr>
      </p:pic>
      <p:pic>
        <p:nvPicPr>
          <p:cNvPr id="115" name="Google Shape;115;p16" descr="image.png"/>
          <p:cNvPicPr preferRelativeResize="0"/>
          <p:nvPr/>
        </p:nvPicPr>
        <p:blipFill rotWithShape="1">
          <a:blip r:embed="rId6">
            <a:alphaModFix/>
          </a:blip>
          <a:srcRect/>
          <a:stretch/>
        </p:blipFill>
        <p:spPr>
          <a:xfrm>
            <a:off x="8064400" y="2166937"/>
            <a:ext cx="3365450" cy="3524250"/>
          </a:xfrm>
          <a:prstGeom prst="rect">
            <a:avLst/>
          </a:prstGeom>
          <a:noFill/>
          <a:ln>
            <a:noFill/>
          </a:ln>
        </p:spPr>
      </p:pic>
      <p:sp>
        <p:nvSpPr>
          <p:cNvPr id="116" name="Google Shape;116;p16"/>
          <p:cNvSpPr txBox="1"/>
          <p:nvPr/>
        </p:nvSpPr>
        <p:spPr>
          <a:xfrm>
            <a:off x="977901" y="3405187"/>
            <a:ext cx="2933647" cy="4000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Enrollment Trends</a:t>
            </a:r>
            <a:endParaRPr/>
          </a:p>
        </p:txBody>
      </p:sp>
      <p:sp>
        <p:nvSpPr>
          <p:cNvPr id="117" name="Google Shape;117;p16"/>
          <p:cNvSpPr txBox="1"/>
          <p:nvPr/>
        </p:nvSpPr>
        <p:spPr>
          <a:xfrm>
            <a:off x="1047750" y="4197712"/>
            <a:ext cx="2793900" cy="1339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Analyzing historical data and future projections to anticipate geographic shifts and capacity requirements across the district.</a:t>
            </a:r>
            <a:endParaRPr/>
          </a:p>
        </p:txBody>
      </p:sp>
      <p:sp>
        <p:nvSpPr>
          <p:cNvPr id="118" name="Google Shape;118;p16"/>
          <p:cNvSpPr txBox="1"/>
          <p:nvPr/>
        </p:nvSpPr>
        <p:spPr>
          <a:xfrm>
            <a:off x="4629101" y="3405187"/>
            <a:ext cx="2933647" cy="4000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Funding Sources</a:t>
            </a:r>
            <a:endParaRPr/>
          </a:p>
        </p:txBody>
      </p:sp>
      <p:sp>
        <p:nvSpPr>
          <p:cNvPr id="119" name="Google Shape;119;p16"/>
          <p:cNvSpPr txBox="1"/>
          <p:nvPr/>
        </p:nvSpPr>
        <p:spPr>
          <a:xfrm>
            <a:off x="4698975" y="4197712"/>
            <a:ext cx="2793900" cy="6003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a:solidFill>
                  <a:srgbClr val="475569"/>
                </a:solidFill>
                <a:latin typeface="Lato"/>
                <a:ea typeface="Lato"/>
                <a:cs typeface="Lato"/>
                <a:sym typeface="Lato"/>
              </a:rPr>
              <a:t>Synchronizing projects with available funding sources</a:t>
            </a:r>
            <a:endParaRPr/>
          </a:p>
        </p:txBody>
      </p:sp>
      <p:sp>
        <p:nvSpPr>
          <p:cNvPr id="120" name="Google Shape;120;p16"/>
          <p:cNvSpPr txBox="1"/>
          <p:nvPr/>
        </p:nvSpPr>
        <p:spPr>
          <a:xfrm>
            <a:off x="8280302" y="3405187"/>
            <a:ext cx="2933700" cy="646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1" i="0" u="none" strike="noStrike" cap="none">
                <a:solidFill>
                  <a:srgbClr val="1E293B"/>
                </a:solidFill>
                <a:latin typeface="Poppins"/>
                <a:ea typeface="Poppins"/>
                <a:cs typeface="Poppins"/>
                <a:sym typeface="Poppins"/>
              </a:rPr>
              <a:t>Facility Condition &amp; Capacity</a:t>
            </a:r>
            <a:endParaRPr/>
          </a:p>
        </p:txBody>
      </p:sp>
      <p:sp>
        <p:nvSpPr>
          <p:cNvPr id="121" name="Google Shape;121;p16"/>
          <p:cNvSpPr txBox="1"/>
          <p:nvPr/>
        </p:nvSpPr>
        <p:spPr>
          <a:xfrm>
            <a:off x="8350150" y="4197712"/>
            <a:ext cx="2793900" cy="9696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Continuous verification of functional capacity through studies and site-specific audits.</a:t>
            </a:r>
            <a:endParaRPr/>
          </a:p>
        </p:txBody>
      </p:sp>
      <p:pic>
        <p:nvPicPr>
          <p:cNvPr id="122" name="Google Shape;122;p16" descr="image.png"/>
          <p:cNvPicPr preferRelativeResize="0"/>
          <p:nvPr/>
        </p:nvPicPr>
        <p:blipFill rotWithShape="1">
          <a:blip r:embed="rId7">
            <a:alphaModFix/>
          </a:blip>
          <a:srcRect/>
          <a:stretch/>
        </p:blipFill>
        <p:spPr>
          <a:xfrm>
            <a:off x="2144613" y="2643187"/>
            <a:ext cx="600075" cy="476250"/>
          </a:xfrm>
          <a:prstGeom prst="rect">
            <a:avLst/>
          </a:prstGeom>
          <a:noFill/>
          <a:ln>
            <a:noFill/>
          </a:ln>
        </p:spPr>
      </p:pic>
      <p:pic>
        <p:nvPicPr>
          <p:cNvPr id="123" name="Google Shape;123;p16" descr="image.png"/>
          <p:cNvPicPr preferRelativeResize="0"/>
          <p:nvPr/>
        </p:nvPicPr>
        <p:blipFill rotWithShape="1">
          <a:blip r:embed="rId8">
            <a:alphaModFix/>
          </a:blip>
          <a:srcRect/>
          <a:stretch/>
        </p:blipFill>
        <p:spPr>
          <a:xfrm>
            <a:off x="5829151" y="2643187"/>
            <a:ext cx="533400" cy="476250"/>
          </a:xfrm>
          <a:prstGeom prst="rect">
            <a:avLst/>
          </a:prstGeom>
          <a:noFill/>
          <a:ln>
            <a:noFill/>
          </a:ln>
        </p:spPr>
      </p:pic>
      <p:pic>
        <p:nvPicPr>
          <p:cNvPr id="124" name="Google Shape;124;p16" descr="image.png"/>
          <p:cNvPicPr preferRelativeResize="0"/>
          <p:nvPr/>
        </p:nvPicPr>
        <p:blipFill rotWithShape="1">
          <a:blip r:embed="rId9">
            <a:alphaModFix/>
          </a:blip>
          <a:srcRect/>
          <a:stretch/>
        </p:blipFill>
        <p:spPr>
          <a:xfrm>
            <a:off x="9447014" y="2643187"/>
            <a:ext cx="600075" cy="476250"/>
          </a:xfrm>
          <a:prstGeom prst="rect">
            <a:avLst/>
          </a:prstGeom>
          <a:noFill/>
          <a:ln>
            <a:noFill/>
          </a:ln>
        </p:spPr>
      </p:pic>
      <p:sp>
        <p:nvSpPr>
          <p:cNvPr id="125" name="Google Shape;125;p16"/>
          <p:cNvSpPr txBox="1"/>
          <p:nvPr/>
        </p:nvSpPr>
        <p:spPr>
          <a:xfrm>
            <a:off x="1000125" y="571500"/>
            <a:ext cx="10951368" cy="619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300" b="0" i="0" u="none" strike="noStrike" cap="none">
                <a:solidFill>
                  <a:srgbClr val="002D62"/>
                </a:solidFill>
                <a:latin typeface="Poppins SemiBold"/>
                <a:ea typeface="Poppins SemiBold"/>
                <a:cs typeface="Poppins SemiBold"/>
                <a:sym typeface="Poppins SemiBold"/>
              </a:rPr>
              <a:t>KEY PLANNING DRIVERS</a:t>
            </a:r>
            <a:endParaRPr/>
          </a:p>
        </p:txBody>
      </p:sp>
      <p:sp>
        <p:nvSpPr>
          <p:cNvPr id="126" name="Google Shape;126;p16"/>
          <p:cNvSpPr/>
          <p:nvPr/>
        </p:nvSpPr>
        <p:spPr>
          <a:xfrm>
            <a:off x="762000" y="571500"/>
            <a:ext cx="76200" cy="619125"/>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32" name="Google Shape;132;p17" descr="image.png"/>
          <p:cNvPicPr preferRelativeResize="0"/>
          <p:nvPr/>
        </p:nvPicPr>
        <p:blipFill rotWithShape="1">
          <a:blip r:embed="rId4">
            <a:alphaModFix/>
          </a:blip>
          <a:srcRect/>
          <a:stretch/>
        </p:blipFill>
        <p:spPr>
          <a:xfrm>
            <a:off x="762000" y="2586037"/>
            <a:ext cx="3397299" cy="2638425"/>
          </a:xfrm>
          <a:prstGeom prst="rect">
            <a:avLst/>
          </a:prstGeom>
          <a:noFill/>
          <a:ln>
            <a:noFill/>
          </a:ln>
        </p:spPr>
      </p:pic>
      <p:pic>
        <p:nvPicPr>
          <p:cNvPr id="133" name="Google Shape;133;p17" descr="image.png"/>
          <p:cNvPicPr preferRelativeResize="0"/>
          <p:nvPr/>
        </p:nvPicPr>
        <p:blipFill rotWithShape="1">
          <a:blip r:embed="rId5">
            <a:alphaModFix/>
          </a:blip>
          <a:srcRect/>
          <a:stretch/>
        </p:blipFill>
        <p:spPr>
          <a:xfrm>
            <a:off x="4397424" y="2586037"/>
            <a:ext cx="3397299" cy="2638425"/>
          </a:xfrm>
          <a:prstGeom prst="rect">
            <a:avLst/>
          </a:prstGeom>
          <a:noFill/>
          <a:ln>
            <a:noFill/>
          </a:ln>
        </p:spPr>
      </p:pic>
      <p:pic>
        <p:nvPicPr>
          <p:cNvPr id="134" name="Google Shape;134;p17" descr="image.png"/>
          <p:cNvPicPr preferRelativeResize="0"/>
          <p:nvPr/>
        </p:nvPicPr>
        <p:blipFill rotWithShape="1">
          <a:blip r:embed="rId6">
            <a:alphaModFix/>
          </a:blip>
          <a:srcRect/>
          <a:stretch/>
        </p:blipFill>
        <p:spPr>
          <a:xfrm>
            <a:off x="8032849" y="2586037"/>
            <a:ext cx="3397299" cy="2638425"/>
          </a:xfrm>
          <a:prstGeom prst="rect">
            <a:avLst/>
          </a:prstGeom>
          <a:noFill/>
          <a:ln>
            <a:noFill/>
          </a:ln>
        </p:spPr>
      </p:pic>
      <p:pic>
        <p:nvPicPr>
          <p:cNvPr id="135" name="Google Shape;135;p17" descr="image.png"/>
          <p:cNvPicPr preferRelativeResize="0"/>
          <p:nvPr/>
        </p:nvPicPr>
        <p:blipFill rotWithShape="1">
          <a:blip r:embed="rId7">
            <a:alphaModFix/>
          </a:blip>
          <a:srcRect/>
          <a:stretch/>
        </p:blipFill>
        <p:spPr>
          <a:xfrm>
            <a:off x="2231975" y="2976562"/>
            <a:ext cx="457200" cy="457200"/>
          </a:xfrm>
          <a:prstGeom prst="rect">
            <a:avLst/>
          </a:prstGeom>
          <a:noFill/>
          <a:ln>
            <a:noFill/>
          </a:ln>
        </p:spPr>
      </p:pic>
      <p:sp>
        <p:nvSpPr>
          <p:cNvPr id="136" name="Google Shape;136;p17"/>
          <p:cNvSpPr txBox="1"/>
          <p:nvPr/>
        </p:nvSpPr>
        <p:spPr>
          <a:xfrm>
            <a:off x="927098" y="3624262"/>
            <a:ext cx="3067200" cy="2154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endParaRPr/>
          </a:p>
        </p:txBody>
      </p:sp>
      <p:sp>
        <p:nvSpPr>
          <p:cNvPr id="137" name="Google Shape;137;p17"/>
          <p:cNvSpPr txBox="1"/>
          <p:nvPr/>
        </p:nvSpPr>
        <p:spPr>
          <a:xfrm>
            <a:off x="1000125" y="3721312"/>
            <a:ext cx="2921100" cy="461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500" b="0" i="0" u="none" strike="noStrike" cap="none">
                <a:solidFill>
                  <a:srgbClr val="475569"/>
                </a:solidFill>
                <a:latin typeface="Lato"/>
                <a:ea typeface="Lato"/>
                <a:cs typeface="Lato"/>
                <a:sym typeface="Lato"/>
              </a:rPr>
              <a:t>Safety, Health, and Regulatory Compliance (ADA &amp; Security)</a:t>
            </a:r>
            <a:endParaRPr/>
          </a:p>
        </p:txBody>
      </p:sp>
      <p:pic>
        <p:nvPicPr>
          <p:cNvPr id="138" name="Google Shape;138;p17" descr="image.png"/>
          <p:cNvPicPr preferRelativeResize="0"/>
          <p:nvPr/>
        </p:nvPicPr>
        <p:blipFill rotWithShape="1">
          <a:blip r:embed="rId8">
            <a:alphaModFix/>
          </a:blip>
          <a:srcRect/>
          <a:stretch/>
        </p:blipFill>
        <p:spPr>
          <a:xfrm>
            <a:off x="5867400" y="2976562"/>
            <a:ext cx="457200" cy="457200"/>
          </a:xfrm>
          <a:prstGeom prst="rect">
            <a:avLst/>
          </a:prstGeom>
          <a:noFill/>
          <a:ln>
            <a:noFill/>
          </a:ln>
        </p:spPr>
      </p:pic>
      <p:sp>
        <p:nvSpPr>
          <p:cNvPr id="139" name="Google Shape;139;p17"/>
          <p:cNvSpPr txBox="1"/>
          <p:nvPr/>
        </p:nvSpPr>
        <p:spPr>
          <a:xfrm>
            <a:off x="4562523" y="3624262"/>
            <a:ext cx="3067200" cy="2154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endParaRPr/>
          </a:p>
        </p:txBody>
      </p:sp>
      <p:sp>
        <p:nvSpPr>
          <p:cNvPr id="140" name="Google Shape;140;p17"/>
          <p:cNvSpPr txBox="1"/>
          <p:nvPr/>
        </p:nvSpPr>
        <p:spPr>
          <a:xfrm>
            <a:off x="8270924" y="3721312"/>
            <a:ext cx="2921100" cy="461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500" b="0" i="0" u="none" strike="noStrike" cap="none">
                <a:solidFill>
                  <a:srgbClr val="475569"/>
                </a:solidFill>
                <a:latin typeface="Lato"/>
                <a:ea typeface="Lato"/>
                <a:cs typeface="Lato"/>
                <a:sym typeface="Lato"/>
              </a:rPr>
              <a:t>Asset Preservation (Roofs, HVAC, Exterior Envelopes)</a:t>
            </a:r>
            <a:endParaRPr/>
          </a:p>
        </p:txBody>
      </p:sp>
      <p:pic>
        <p:nvPicPr>
          <p:cNvPr id="141" name="Google Shape;141;p17" descr="image.png"/>
          <p:cNvPicPr preferRelativeResize="0"/>
          <p:nvPr/>
        </p:nvPicPr>
        <p:blipFill rotWithShape="1">
          <a:blip r:embed="rId9">
            <a:alphaModFix/>
          </a:blip>
          <a:srcRect/>
          <a:stretch/>
        </p:blipFill>
        <p:spPr>
          <a:xfrm>
            <a:off x="9445674" y="2976562"/>
            <a:ext cx="571500" cy="457200"/>
          </a:xfrm>
          <a:prstGeom prst="rect">
            <a:avLst/>
          </a:prstGeom>
          <a:noFill/>
          <a:ln>
            <a:noFill/>
          </a:ln>
        </p:spPr>
      </p:pic>
      <p:sp>
        <p:nvSpPr>
          <p:cNvPr id="142" name="Google Shape;142;p17"/>
          <p:cNvSpPr txBox="1"/>
          <p:nvPr/>
        </p:nvSpPr>
        <p:spPr>
          <a:xfrm>
            <a:off x="4635524" y="3721312"/>
            <a:ext cx="2921100" cy="461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500" b="0" i="0" u="none" strike="noStrike" cap="none">
                <a:solidFill>
                  <a:srgbClr val="475569"/>
                </a:solidFill>
                <a:latin typeface="Lato"/>
                <a:ea typeface="Lato"/>
                <a:cs typeface="Lato"/>
                <a:sym typeface="Lato"/>
              </a:rPr>
              <a:t>Instructional Space Modernization &amp; Additions</a:t>
            </a:r>
            <a:endParaRPr/>
          </a:p>
        </p:txBody>
      </p:sp>
      <p:sp>
        <p:nvSpPr>
          <p:cNvPr id="143" name="Google Shape;143;p17"/>
          <p:cNvSpPr txBox="1"/>
          <p:nvPr/>
        </p:nvSpPr>
        <p:spPr>
          <a:xfrm>
            <a:off x="1000125" y="1633537"/>
            <a:ext cx="10951500" cy="461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0" i="0" u="none" strike="noStrike" cap="none">
                <a:solidFill>
                  <a:srgbClr val="002D62"/>
                </a:solidFill>
                <a:latin typeface="Poppins SemiBold"/>
                <a:ea typeface="Poppins SemiBold"/>
                <a:cs typeface="Poppins SemiBold"/>
                <a:sym typeface="Poppins SemiBold"/>
              </a:rPr>
              <a:t>PRIORITIZATION FRAMEWORK</a:t>
            </a:r>
            <a:endParaRPr/>
          </a:p>
        </p:txBody>
      </p:sp>
      <p:sp>
        <p:nvSpPr>
          <p:cNvPr id="144" name="Google Shape;144;p17"/>
          <p:cNvSpPr/>
          <p:nvPr/>
        </p:nvSpPr>
        <p:spPr>
          <a:xfrm>
            <a:off x="762000" y="1633537"/>
            <a:ext cx="95400" cy="571500"/>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 name="Google Shape;145;p17"/>
          <p:cNvSpPr txBox="1"/>
          <p:nvPr/>
        </p:nvSpPr>
        <p:spPr>
          <a:xfrm>
            <a:off x="1000125" y="2095225"/>
            <a:ext cx="7481700" cy="415500"/>
          </a:xfrm>
          <a:prstGeom prst="rect">
            <a:avLst/>
          </a:prstGeom>
          <a:noFill/>
          <a:ln>
            <a:noFill/>
          </a:ln>
        </p:spPr>
        <p:txBody>
          <a:bodyPr spcFirstLastPara="1" wrap="square" lIns="91425" tIns="91425" rIns="91425" bIns="91425" anchor="t" anchorCtr="0">
            <a:spAutoFit/>
          </a:bodyPr>
          <a:lstStyle/>
          <a:p>
            <a:pPr marL="0" lvl="0" indent="0" algn="l" rtl="0">
              <a:lnSpc>
                <a:spcPct val="160000"/>
              </a:lnSpc>
              <a:spcBef>
                <a:spcPts val="0"/>
              </a:spcBef>
              <a:spcAft>
                <a:spcPts val="0"/>
              </a:spcAft>
              <a:buNone/>
            </a:pPr>
            <a:r>
              <a:rPr lang="en-US" sz="1500" i="1">
                <a:solidFill>
                  <a:srgbClr val="64748B"/>
                </a:solidFill>
                <a:latin typeface="Lato"/>
                <a:ea typeface="Lato"/>
                <a:cs typeface="Lato"/>
                <a:sym typeface="Lato"/>
              </a:rPr>
              <a:t>based on Board Policy 9030: Facility Construction</a:t>
            </a:r>
            <a:endParaRPr>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18" descr="image.png"/>
          <p:cNvPicPr preferRelativeResize="0"/>
          <p:nvPr/>
        </p:nvPicPr>
        <p:blipFill rotWithShape="1">
          <a:blip r:embed="rId3">
            <a:alphaModFix/>
          </a:blip>
          <a:srcRect/>
          <a:stretch/>
        </p:blipFill>
        <p:spPr>
          <a:xfrm>
            <a:off x="75" y="0"/>
            <a:ext cx="12192000" cy="6858000"/>
          </a:xfrm>
          <a:prstGeom prst="rect">
            <a:avLst/>
          </a:prstGeom>
          <a:noFill/>
          <a:ln>
            <a:noFill/>
          </a:ln>
        </p:spPr>
      </p:pic>
      <p:pic>
        <p:nvPicPr>
          <p:cNvPr id="151" name="Google Shape;151;p18" descr="image.png"/>
          <p:cNvPicPr preferRelativeResize="0"/>
          <p:nvPr/>
        </p:nvPicPr>
        <p:blipFill rotWithShape="1">
          <a:blip r:embed="rId4">
            <a:alphaModFix/>
          </a:blip>
          <a:srcRect/>
          <a:stretch/>
        </p:blipFill>
        <p:spPr>
          <a:xfrm>
            <a:off x="1000125" y="2169173"/>
            <a:ext cx="2533650" cy="2533650"/>
          </a:xfrm>
          <a:prstGeom prst="rect">
            <a:avLst/>
          </a:prstGeom>
          <a:noFill/>
          <a:ln>
            <a:noFill/>
          </a:ln>
        </p:spPr>
      </p:pic>
      <p:pic>
        <p:nvPicPr>
          <p:cNvPr id="152" name="Google Shape;152;p18" descr="image.png"/>
          <p:cNvPicPr preferRelativeResize="0"/>
          <p:nvPr/>
        </p:nvPicPr>
        <p:blipFill rotWithShape="1">
          <a:blip r:embed="rId5">
            <a:alphaModFix/>
          </a:blip>
          <a:srcRect/>
          <a:stretch/>
        </p:blipFill>
        <p:spPr>
          <a:xfrm>
            <a:off x="4105226" y="2134063"/>
            <a:ext cx="2603875" cy="2603875"/>
          </a:xfrm>
          <a:prstGeom prst="rect">
            <a:avLst/>
          </a:prstGeom>
          <a:noFill/>
          <a:ln>
            <a:noFill/>
          </a:ln>
        </p:spPr>
      </p:pic>
      <p:pic>
        <p:nvPicPr>
          <p:cNvPr id="153" name="Google Shape;153;p18" descr="image.png"/>
          <p:cNvPicPr preferRelativeResize="0"/>
          <p:nvPr/>
        </p:nvPicPr>
        <p:blipFill rotWithShape="1">
          <a:blip r:embed="rId6">
            <a:alphaModFix/>
          </a:blip>
          <a:srcRect/>
          <a:stretch/>
        </p:blipFill>
        <p:spPr>
          <a:xfrm>
            <a:off x="7667325" y="2164827"/>
            <a:ext cx="2857500" cy="2603896"/>
          </a:xfrm>
          <a:prstGeom prst="rect">
            <a:avLst/>
          </a:prstGeom>
          <a:noFill/>
          <a:ln>
            <a:noFill/>
          </a:ln>
        </p:spPr>
      </p:pic>
      <p:pic>
        <p:nvPicPr>
          <p:cNvPr id="154" name="Google Shape;154;p18" descr="image.png"/>
          <p:cNvPicPr preferRelativeResize="0"/>
          <p:nvPr/>
        </p:nvPicPr>
        <p:blipFill rotWithShape="1">
          <a:blip r:embed="rId7">
            <a:alphaModFix/>
          </a:blip>
          <a:srcRect/>
          <a:stretch/>
        </p:blipFill>
        <p:spPr>
          <a:xfrm>
            <a:off x="2028825" y="2409493"/>
            <a:ext cx="476250" cy="381000"/>
          </a:xfrm>
          <a:prstGeom prst="rect">
            <a:avLst/>
          </a:prstGeom>
          <a:noFill/>
          <a:ln>
            <a:noFill/>
          </a:ln>
        </p:spPr>
      </p:pic>
      <p:sp>
        <p:nvSpPr>
          <p:cNvPr id="155" name="Google Shape;155;p18"/>
          <p:cNvSpPr txBox="1"/>
          <p:nvPr/>
        </p:nvSpPr>
        <p:spPr>
          <a:xfrm>
            <a:off x="1386890" y="2908393"/>
            <a:ext cx="1760100" cy="415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0" i="0" u="none" strike="noStrike" cap="none">
                <a:solidFill>
                  <a:srgbClr val="1E293B"/>
                </a:solidFill>
                <a:latin typeface="Poppins SemiBold"/>
                <a:ea typeface="Poppins SemiBold"/>
                <a:cs typeface="Poppins SemiBold"/>
                <a:sym typeface="Poppins SemiBold"/>
              </a:rPr>
              <a:t>Internal Stakeholders</a:t>
            </a:r>
            <a:endParaRPr/>
          </a:p>
        </p:txBody>
      </p:sp>
      <p:sp>
        <p:nvSpPr>
          <p:cNvPr id="156" name="Google Shape;156;p18"/>
          <p:cNvSpPr txBox="1"/>
          <p:nvPr/>
        </p:nvSpPr>
        <p:spPr>
          <a:xfrm>
            <a:off x="1428750" y="3524893"/>
            <a:ext cx="16764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050" b="0" i="0" u="none" strike="noStrike" cap="none">
                <a:solidFill>
                  <a:srgbClr val="475569"/>
                </a:solidFill>
                <a:latin typeface="Lato"/>
                <a:ea typeface="Lato"/>
                <a:cs typeface="Lato"/>
                <a:sym typeface="Lato"/>
              </a:rPr>
              <a:t>Principals, Teachers Central Office Staff, Maintenance/Facilities Teams, Security Staff</a:t>
            </a:r>
            <a:endParaRPr/>
          </a:p>
        </p:txBody>
      </p:sp>
      <p:pic>
        <p:nvPicPr>
          <p:cNvPr id="157" name="Google Shape;157;p18" descr="image.png"/>
          <p:cNvPicPr preferRelativeResize="0"/>
          <p:nvPr/>
        </p:nvPicPr>
        <p:blipFill rotWithShape="1">
          <a:blip r:embed="rId8">
            <a:alphaModFix/>
          </a:blip>
          <a:srcRect/>
          <a:stretch/>
        </p:blipFill>
        <p:spPr>
          <a:xfrm>
            <a:off x="3695663" y="3293137"/>
            <a:ext cx="247650" cy="285750"/>
          </a:xfrm>
          <a:prstGeom prst="rect">
            <a:avLst/>
          </a:prstGeom>
          <a:noFill/>
          <a:ln>
            <a:noFill/>
          </a:ln>
        </p:spPr>
      </p:pic>
      <p:pic>
        <p:nvPicPr>
          <p:cNvPr id="158" name="Google Shape;158;p18" descr="image.png"/>
          <p:cNvPicPr preferRelativeResize="0"/>
          <p:nvPr/>
        </p:nvPicPr>
        <p:blipFill rotWithShape="1">
          <a:blip r:embed="rId9">
            <a:alphaModFix/>
          </a:blip>
          <a:srcRect/>
          <a:stretch/>
        </p:blipFill>
        <p:spPr>
          <a:xfrm>
            <a:off x="5169050" y="2409493"/>
            <a:ext cx="476250" cy="381000"/>
          </a:xfrm>
          <a:prstGeom prst="rect">
            <a:avLst/>
          </a:prstGeom>
          <a:noFill/>
          <a:ln>
            <a:noFill/>
          </a:ln>
        </p:spPr>
      </p:pic>
      <p:sp>
        <p:nvSpPr>
          <p:cNvPr id="159" name="Google Shape;159;p18"/>
          <p:cNvSpPr txBox="1"/>
          <p:nvPr/>
        </p:nvSpPr>
        <p:spPr>
          <a:xfrm>
            <a:off x="4527115" y="2908393"/>
            <a:ext cx="1760100" cy="415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0" i="0" u="none" strike="noStrike" cap="none">
                <a:solidFill>
                  <a:srgbClr val="1E293B"/>
                </a:solidFill>
                <a:latin typeface="Poppins SemiBold"/>
                <a:ea typeface="Poppins SemiBold"/>
                <a:cs typeface="Poppins SemiBold"/>
                <a:sym typeface="Poppins SemiBold"/>
              </a:rPr>
              <a:t>External Stakeholders</a:t>
            </a:r>
            <a:endParaRPr/>
          </a:p>
        </p:txBody>
      </p:sp>
      <p:sp>
        <p:nvSpPr>
          <p:cNvPr id="160" name="Google Shape;160;p18"/>
          <p:cNvSpPr txBox="1"/>
          <p:nvPr/>
        </p:nvSpPr>
        <p:spPr>
          <a:xfrm>
            <a:off x="4568975" y="3605743"/>
            <a:ext cx="1676400" cy="484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050" b="0" i="0" u="none" strike="noStrike" cap="none">
                <a:solidFill>
                  <a:srgbClr val="475569"/>
                </a:solidFill>
                <a:latin typeface="Lato"/>
                <a:ea typeface="Lato"/>
                <a:cs typeface="Lato"/>
                <a:sym typeface="Lato"/>
              </a:rPr>
              <a:t>Parents, Community Groups, </a:t>
            </a:r>
            <a:r>
              <a:rPr lang="en-US" sz="1050">
                <a:solidFill>
                  <a:srgbClr val="475569"/>
                </a:solidFill>
                <a:latin typeface="Lato"/>
                <a:ea typeface="Lato"/>
                <a:cs typeface="Lato"/>
                <a:sym typeface="Lato"/>
              </a:rPr>
              <a:t>Industry Professionals, County Officials</a:t>
            </a:r>
            <a:endParaRPr/>
          </a:p>
        </p:txBody>
      </p:sp>
      <p:pic>
        <p:nvPicPr>
          <p:cNvPr id="161" name="Google Shape;161;p18" descr="image.png"/>
          <p:cNvPicPr preferRelativeResize="0"/>
          <p:nvPr/>
        </p:nvPicPr>
        <p:blipFill rotWithShape="1">
          <a:blip r:embed="rId10">
            <a:alphaModFix/>
          </a:blip>
          <a:srcRect/>
          <a:stretch/>
        </p:blipFill>
        <p:spPr>
          <a:xfrm>
            <a:off x="6960350" y="3323900"/>
            <a:ext cx="358213" cy="285750"/>
          </a:xfrm>
          <a:prstGeom prst="rect">
            <a:avLst/>
          </a:prstGeom>
          <a:noFill/>
          <a:ln>
            <a:noFill/>
          </a:ln>
        </p:spPr>
      </p:pic>
      <p:sp>
        <p:nvSpPr>
          <p:cNvPr id="162" name="Google Shape;162;p18"/>
          <p:cNvSpPr txBox="1"/>
          <p:nvPr/>
        </p:nvSpPr>
        <p:spPr>
          <a:xfrm>
            <a:off x="7895925" y="2467389"/>
            <a:ext cx="2400300" cy="323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0" i="0" u="none" strike="noStrike" cap="none">
                <a:solidFill>
                  <a:srgbClr val="FFB81C"/>
                </a:solidFill>
                <a:latin typeface="Poppins SemiBold"/>
                <a:ea typeface="Poppins SemiBold"/>
                <a:cs typeface="Poppins SemiBold"/>
                <a:sym typeface="Poppins SemiBold"/>
              </a:rPr>
              <a:t>Long-Range Plan</a:t>
            </a:r>
            <a:endParaRPr/>
          </a:p>
        </p:txBody>
      </p:sp>
      <p:sp>
        <p:nvSpPr>
          <p:cNvPr id="163" name="Google Shape;163;p18"/>
          <p:cNvSpPr txBox="1"/>
          <p:nvPr/>
        </p:nvSpPr>
        <p:spPr>
          <a:xfrm>
            <a:off x="7953075" y="3170889"/>
            <a:ext cx="2286000" cy="100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300">
                <a:solidFill>
                  <a:schemeClr val="lt1"/>
                </a:solidFill>
              </a:rPr>
              <a:t>We work together with internal and external partners and use data checks to create a clear and useful Capital Improvement Plan (CIP). </a:t>
            </a:r>
            <a:endParaRPr sz="1300">
              <a:solidFill>
                <a:schemeClr val="lt1"/>
              </a:solidFill>
            </a:endParaRPr>
          </a:p>
        </p:txBody>
      </p:sp>
      <p:sp>
        <p:nvSpPr>
          <p:cNvPr id="164" name="Google Shape;164;p18"/>
          <p:cNvSpPr txBox="1"/>
          <p:nvPr/>
        </p:nvSpPr>
        <p:spPr>
          <a:xfrm>
            <a:off x="1000125" y="1045964"/>
            <a:ext cx="10951500" cy="461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0" i="0" u="none" strike="noStrike" cap="none">
                <a:solidFill>
                  <a:srgbClr val="002D62"/>
                </a:solidFill>
                <a:latin typeface="Poppins SemiBold"/>
                <a:ea typeface="Poppins SemiBold"/>
                <a:cs typeface="Poppins SemiBold"/>
                <a:sym typeface="Poppins SemiBold"/>
              </a:rPr>
              <a:t>HOW PRIORITIES ARE BUILT</a:t>
            </a:r>
            <a:endParaRPr/>
          </a:p>
        </p:txBody>
      </p:sp>
      <p:sp>
        <p:nvSpPr>
          <p:cNvPr id="165" name="Google Shape;165;p18"/>
          <p:cNvSpPr/>
          <p:nvPr/>
        </p:nvSpPr>
        <p:spPr>
          <a:xfrm>
            <a:off x="762000" y="1045964"/>
            <a:ext cx="95400" cy="571500"/>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66" name="Google Shape;166;p18"/>
          <p:cNvSpPr txBox="1"/>
          <p:nvPr/>
        </p:nvSpPr>
        <p:spPr>
          <a:xfrm>
            <a:off x="2466975" y="5364360"/>
            <a:ext cx="7258200" cy="215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1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2" name="Google Shape;172;p19"/>
          <p:cNvSpPr txBox="1"/>
          <p:nvPr/>
        </p:nvSpPr>
        <p:spPr>
          <a:xfrm>
            <a:off x="762000" y="2038350"/>
            <a:ext cx="5350800" cy="323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0" i="0" u="none" strike="noStrike" cap="none">
                <a:solidFill>
                  <a:srgbClr val="1E293B"/>
                </a:solidFill>
                <a:latin typeface="Poppins SemiBold"/>
                <a:ea typeface="Poppins SemiBold"/>
                <a:cs typeface="Poppins SemiBold"/>
                <a:sym typeface="Poppins SemiBold"/>
              </a:rPr>
              <a:t>2019 External Audit Results</a:t>
            </a:r>
            <a:endParaRPr/>
          </a:p>
        </p:txBody>
      </p:sp>
      <p:sp>
        <p:nvSpPr>
          <p:cNvPr id="173" name="Google Shape;173;p19"/>
          <p:cNvSpPr txBox="1"/>
          <p:nvPr/>
        </p:nvSpPr>
        <p:spPr>
          <a:xfrm>
            <a:off x="762000" y="2552700"/>
            <a:ext cx="5095800" cy="692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500">
                <a:solidFill>
                  <a:srgbClr val="334155"/>
                </a:solidFill>
                <a:highlight>
                  <a:srgbClr val="FFFFFF"/>
                </a:highlight>
                <a:latin typeface="Lato"/>
                <a:ea typeface="Lato"/>
                <a:cs typeface="Lato"/>
                <a:sym typeface="Lato"/>
              </a:rPr>
              <a:t>Building on our collaborative prioritization framework, we integrated results from a professional assessment to define hardening goals </a:t>
            </a:r>
            <a:r>
              <a:rPr lang="en-US" sz="1500" b="0" i="0" u="none" strike="noStrike" cap="none">
                <a:solidFill>
                  <a:srgbClr val="475569"/>
                </a:solidFill>
                <a:latin typeface="Lato"/>
                <a:ea typeface="Lato"/>
                <a:cs typeface="Lato"/>
                <a:sym typeface="Lato"/>
              </a:rPr>
              <a:t>for all</a:t>
            </a:r>
            <a:r>
              <a:rPr lang="en-US" sz="1500">
                <a:solidFill>
                  <a:srgbClr val="475569"/>
                </a:solidFill>
                <a:latin typeface="Lato"/>
                <a:ea typeface="Lato"/>
                <a:cs typeface="Lato"/>
                <a:sym typeface="Lato"/>
              </a:rPr>
              <a:t> </a:t>
            </a:r>
            <a:r>
              <a:rPr lang="en-US" sz="1500" b="0" i="0" u="none" strike="noStrike" cap="none">
                <a:solidFill>
                  <a:srgbClr val="475569"/>
                </a:solidFill>
                <a:latin typeface="Lato"/>
                <a:ea typeface="Lato"/>
                <a:cs typeface="Lato"/>
                <a:sym typeface="Lato"/>
              </a:rPr>
              <a:t>campuses.</a:t>
            </a:r>
            <a:endParaRPr/>
          </a:p>
        </p:txBody>
      </p:sp>
      <p:sp>
        <p:nvSpPr>
          <p:cNvPr id="174" name="Google Shape;174;p19"/>
          <p:cNvSpPr txBox="1"/>
          <p:nvPr/>
        </p:nvSpPr>
        <p:spPr>
          <a:xfrm>
            <a:off x="1190625" y="3522900"/>
            <a:ext cx="4667400" cy="73866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dirty="0">
                <a:solidFill>
                  <a:srgbClr val="475569"/>
                </a:solidFill>
                <a:latin typeface="Lato"/>
                <a:ea typeface="Lato"/>
                <a:cs typeface="Lato"/>
                <a:sym typeface="Lato"/>
              </a:rPr>
              <a:t>80% Completion:</a:t>
            </a:r>
            <a:r>
              <a:rPr lang="en-US" sz="1500" b="0" i="0" u="none" strike="noStrike" cap="none" dirty="0">
                <a:solidFill>
                  <a:srgbClr val="475569"/>
                </a:solidFill>
                <a:latin typeface="Lato"/>
                <a:ea typeface="Lato"/>
                <a:cs typeface="Lato"/>
                <a:sym typeface="Lato"/>
              </a:rPr>
              <a:t> Safety window film on all exterior glass.</a:t>
            </a:r>
            <a:endParaRPr dirty="0"/>
          </a:p>
        </p:txBody>
      </p:sp>
      <p:sp>
        <p:nvSpPr>
          <p:cNvPr id="175" name="Google Shape;175;p19"/>
          <p:cNvSpPr txBox="1"/>
          <p:nvPr/>
        </p:nvSpPr>
        <p:spPr>
          <a:xfrm>
            <a:off x="1190625" y="4603425"/>
            <a:ext cx="4667400" cy="73866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dirty="0">
                <a:solidFill>
                  <a:srgbClr val="475569"/>
                </a:solidFill>
                <a:latin typeface="Lato"/>
                <a:ea typeface="Lato"/>
                <a:cs typeface="Lato"/>
                <a:sym typeface="Lato"/>
              </a:rPr>
              <a:t>Lobby Upfits:</a:t>
            </a:r>
            <a:r>
              <a:rPr lang="en-US" sz="1500" b="0" i="0" u="none" strike="noStrike" cap="none" dirty="0">
                <a:solidFill>
                  <a:srgbClr val="475569"/>
                </a:solidFill>
                <a:latin typeface="Lato"/>
                <a:ea typeface="Lato"/>
                <a:cs typeface="Lato"/>
                <a:sym typeface="Lato"/>
              </a:rPr>
              <a:t> 28 schools remaining with vestibule "check-in" zones to screen visitors.</a:t>
            </a:r>
            <a:endParaRPr dirty="0"/>
          </a:p>
        </p:txBody>
      </p:sp>
      <p:sp>
        <p:nvSpPr>
          <p:cNvPr id="176" name="Google Shape;176;p19"/>
          <p:cNvSpPr txBox="1"/>
          <p:nvPr/>
        </p:nvSpPr>
        <p:spPr>
          <a:xfrm>
            <a:off x="1190625" y="4388025"/>
            <a:ext cx="4667400" cy="2154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endParaRPr/>
          </a:p>
        </p:txBody>
      </p:sp>
      <p:pic>
        <p:nvPicPr>
          <p:cNvPr id="177" name="Google Shape;177;p19" descr="image.png"/>
          <p:cNvPicPr preferRelativeResize="0"/>
          <p:nvPr/>
        </p:nvPicPr>
        <p:blipFill rotWithShape="1">
          <a:blip r:embed="rId4">
            <a:alphaModFix/>
          </a:blip>
          <a:srcRect/>
          <a:stretch/>
        </p:blipFill>
        <p:spPr>
          <a:xfrm>
            <a:off x="761975" y="3713512"/>
            <a:ext cx="209550" cy="219075"/>
          </a:xfrm>
          <a:prstGeom prst="rect">
            <a:avLst/>
          </a:prstGeom>
          <a:noFill/>
          <a:ln>
            <a:noFill/>
          </a:ln>
        </p:spPr>
      </p:pic>
      <p:pic>
        <p:nvPicPr>
          <p:cNvPr id="178" name="Google Shape;178;p19" descr="image.png"/>
          <p:cNvPicPr preferRelativeResize="0"/>
          <p:nvPr/>
        </p:nvPicPr>
        <p:blipFill rotWithShape="1">
          <a:blip r:embed="rId5">
            <a:alphaModFix/>
          </a:blip>
          <a:srcRect/>
          <a:stretch/>
        </p:blipFill>
        <p:spPr>
          <a:xfrm>
            <a:off x="747688" y="4794050"/>
            <a:ext cx="238125" cy="219075"/>
          </a:xfrm>
          <a:prstGeom prst="rect">
            <a:avLst/>
          </a:prstGeom>
          <a:noFill/>
          <a:ln>
            <a:noFill/>
          </a:ln>
        </p:spPr>
      </p:pic>
      <p:sp>
        <p:nvSpPr>
          <p:cNvPr id="179" name="Google Shape;179;p19"/>
          <p:cNvSpPr txBox="1"/>
          <p:nvPr/>
        </p:nvSpPr>
        <p:spPr>
          <a:xfrm>
            <a:off x="1000125" y="1047750"/>
            <a:ext cx="10951500" cy="461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0" i="0" u="none" strike="noStrike" cap="none">
                <a:solidFill>
                  <a:srgbClr val="002D62"/>
                </a:solidFill>
                <a:latin typeface="Poppins SemiBold"/>
                <a:ea typeface="Poppins SemiBold"/>
                <a:cs typeface="Poppins SemiBold"/>
                <a:sym typeface="Poppins SemiBold"/>
              </a:rPr>
              <a:t>SECURITY &amp; LOBBY HARDENING</a:t>
            </a:r>
            <a:endParaRPr/>
          </a:p>
        </p:txBody>
      </p:sp>
      <p:sp>
        <p:nvSpPr>
          <p:cNvPr id="180" name="Google Shape;180;p19"/>
          <p:cNvSpPr/>
          <p:nvPr/>
        </p:nvSpPr>
        <p:spPr>
          <a:xfrm>
            <a:off x="762000" y="1047750"/>
            <a:ext cx="95400" cy="571500"/>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81" name="Google Shape;181;p19"/>
          <p:cNvPicPr preferRelativeResize="0"/>
          <p:nvPr/>
        </p:nvPicPr>
        <p:blipFill>
          <a:blip r:embed="rId6">
            <a:alphaModFix/>
          </a:blip>
          <a:stretch>
            <a:fillRect/>
          </a:stretch>
        </p:blipFill>
        <p:spPr>
          <a:xfrm>
            <a:off x="5636025" y="1696325"/>
            <a:ext cx="6129825" cy="39338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6" name="Google Shape;186;p20"/>
          <p:cNvSpPr/>
          <p:nvPr/>
        </p:nvSpPr>
        <p:spPr>
          <a:xfrm>
            <a:off x="470150" y="376475"/>
            <a:ext cx="95400" cy="571500"/>
          </a:xfrm>
          <a:prstGeom prst="rect">
            <a:avLst/>
          </a:prstGeom>
          <a:solidFill>
            <a:srgbClr val="FFB81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87" name="Google Shape;187;p20"/>
          <p:cNvPicPr preferRelativeResize="0"/>
          <p:nvPr/>
        </p:nvPicPr>
        <p:blipFill>
          <a:blip r:embed="rId4">
            <a:alphaModFix/>
          </a:blip>
          <a:stretch>
            <a:fillRect/>
          </a:stretch>
        </p:blipFill>
        <p:spPr>
          <a:xfrm>
            <a:off x="7579015" y="127000"/>
            <a:ext cx="4612986" cy="4867851"/>
          </a:xfrm>
          <a:prstGeom prst="rect">
            <a:avLst/>
          </a:prstGeom>
          <a:noFill/>
          <a:ln>
            <a:noFill/>
          </a:ln>
        </p:spPr>
      </p:pic>
      <p:pic>
        <p:nvPicPr>
          <p:cNvPr id="188" name="Google Shape;188;p20"/>
          <p:cNvPicPr preferRelativeResize="0"/>
          <p:nvPr/>
        </p:nvPicPr>
        <p:blipFill>
          <a:blip r:embed="rId5">
            <a:alphaModFix/>
          </a:blip>
          <a:stretch>
            <a:fillRect/>
          </a:stretch>
        </p:blipFill>
        <p:spPr>
          <a:xfrm rot="9">
            <a:off x="311557" y="1740154"/>
            <a:ext cx="4087664" cy="4450371"/>
          </a:xfrm>
          <a:prstGeom prst="rect">
            <a:avLst/>
          </a:prstGeom>
          <a:noFill/>
          <a:ln>
            <a:noFill/>
          </a:ln>
        </p:spPr>
      </p:pic>
      <p:sp>
        <p:nvSpPr>
          <p:cNvPr id="189" name="Google Shape;189;p20"/>
          <p:cNvSpPr txBox="1"/>
          <p:nvPr/>
        </p:nvSpPr>
        <p:spPr>
          <a:xfrm>
            <a:off x="674425" y="376475"/>
            <a:ext cx="101919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000">
                <a:solidFill>
                  <a:srgbClr val="002D62"/>
                </a:solidFill>
                <a:latin typeface="Poppins SemiBold"/>
                <a:ea typeface="Poppins SemiBold"/>
                <a:cs typeface="Poppins SemiBold"/>
                <a:sym typeface="Poppins SemiBold"/>
              </a:rPr>
              <a:t>ADDITIONS &amp; RENOVATIONS</a:t>
            </a:r>
            <a:endParaRPr sz="3000">
              <a:solidFill>
                <a:srgbClr val="002D62"/>
              </a:solidFill>
              <a:latin typeface="Poppins SemiBold"/>
              <a:ea typeface="Poppins SemiBold"/>
              <a:cs typeface="Poppins SemiBold"/>
              <a:sym typeface="Poppins SemiBold"/>
            </a:endParaRPr>
          </a:p>
          <a:p>
            <a:pPr marL="0" lvl="0" indent="0" algn="l" rtl="0">
              <a:spcBef>
                <a:spcPts val="0"/>
              </a:spcBef>
              <a:spcAft>
                <a:spcPts val="0"/>
              </a:spcAft>
              <a:buNone/>
            </a:pPr>
            <a:r>
              <a:rPr lang="en-US" sz="2400" b="0">
                <a:solidFill>
                  <a:srgbClr val="002D62"/>
                </a:solidFill>
                <a:latin typeface="Poppins SemiBold"/>
                <a:ea typeface="Poppins SemiBold"/>
                <a:cs typeface="Poppins SemiBold"/>
                <a:sym typeface="Poppins SemiBold"/>
              </a:rPr>
              <a:t>WD WILLIAMS E</a:t>
            </a:r>
            <a:r>
              <a:rPr lang="en-US" sz="2400">
                <a:solidFill>
                  <a:srgbClr val="002D62"/>
                </a:solidFill>
                <a:latin typeface="Poppins SemiBold"/>
                <a:ea typeface="Poppins SemiBold"/>
                <a:cs typeface="Poppins SemiBold"/>
                <a:sym typeface="Poppins SemiBold"/>
              </a:rPr>
              <a:t>LEMENTARY SCHOOL</a:t>
            </a:r>
            <a:endParaRPr sz="2400" b="0">
              <a:solidFill>
                <a:srgbClr val="002D62"/>
              </a:solidFill>
              <a:latin typeface="Poppins SemiBold"/>
              <a:ea typeface="Poppins SemiBold"/>
              <a:cs typeface="Poppins SemiBold"/>
              <a:sym typeface="Poppins SemiBold"/>
            </a:endParaRPr>
          </a:p>
        </p:txBody>
      </p:sp>
      <p:grpSp>
        <p:nvGrpSpPr>
          <p:cNvPr id="190" name="Google Shape;190;p20"/>
          <p:cNvGrpSpPr/>
          <p:nvPr/>
        </p:nvGrpSpPr>
        <p:grpSpPr>
          <a:xfrm>
            <a:off x="762002" y="1201950"/>
            <a:ext cx="7752222" cy="4867841"/>
            <a:chOff x="0" y="0"/>
            <a:chExt cx="5638800" cy="5759395"/>
          </a:xfrm>
        </p:grpSpPr>
        <p:sp>
          <p:nvSpPr>
            <p:cNvPr id="191" name="Google Shape;191;p20"/>
            <p:cNvSpPr/>
            <p:nvPr/>
          </p:nvSpPr>
          <p:spPr>
            <a:xfrm>
              <a:off x="0" y="0"/>
              <a:ext cx="5143500" cy="459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2" name="Google Shape;192;p20"/>
            <p:cNvSpPr txBox="1"/>
            <p:nvPr/>
          </p:nvSpPr>
          <p:spPr>
            <a:xfrm>
              <a:off x="0" y="0"/>
              <a:ext cx="5638800" cy="45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100" b="0">
                  <a:solidFill>
                    <a:srgbClr val="1E293B"/>
                  </a:solidFill>
                  <a:latin typeface="Poppins SemiBold"/>
                  <a:ea typeface="Poppins SemiBold"/>
                  <a:cs typeface="Poppins SemiBold"/>
                  <a:sym typeface="Poppins SemiBold"/>
                </a:rPr>
                <a:t>Renovation Scope </a:t>
              </a:r>
              <a:r>
                <a:rPr lang="en-US" sz="2100">
                  <a:solidFill>
                    <a:srgbClr val="1E293B"/>
                  </a:solidFill>
                  <a:latin typeface="Poppins SemiBold"/>
                  <a:ea typeface="Poppins SemiBold"/>
                  <a:cs typeface="Poppins SemiBold"/>
                  <a:sym typeface="Poppins SemiBold"/>
                </a:rPr>
                <a:t>is Developed Through Collaboration</a:t>
              </a:r>
              <a:endParaRPr sz="2100" b="0">
                <a:solidFill>
                  <a:srgbClr val="1E293B"/>
                </a:solidFill>
                <a:latin typeface="Poppins SemiBold"/>
                <a:ea typeface="Poppins SemiBold"/>
                <a:cs typeface="Poppins SemiBold"/>
                <a:sym typeface="Poppins SemiBold"/>
              </a:endParaRPr>
            </a:p>
          </p:txBody>
        </p:sp>
        <p:sp>
          <p:nvSpPr>
            <p:cNvPr id="193" name="Google Shape;193;p20"/>
            <p:cNvSpPr txBox="1"/>
            <p:nvPr/>
          </p:nvSpPr>
          <p:spPr>
            <a:xfrm>
              <a:off x="2645639" y="929395"/>
              <a:ext cx="2438700" cy="483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US" sz="1700">
                  <a:solidFill>
                    <a:schemeClr val="dk1"/>
                  </a:solidFill>
                </a:rPr>
                <a:t>Planning is guided by input from internal stakeholders and external partners. Projects are developed based on identified needs rather than assumptions, ensuring alignment with actual facility conditions and capacity requirements. The process remains flexible throughout planning, allowing adjustments as new data, constraints, or opportunities emerge.</a:t>
              </a:r>
              <a:endParaRPr sz="1700">
                <a:solidFill>
                  <a:schemeClr val="dk1"/>
                </a:solidFill>
              </a:endParaRPr>
            </a:p>
            <a:p>
              <a:pPr marL="0" lvl="0" indent="0" algn="l" rtl="0">
                <a:lnSpc>
                  <a:spcPct val="115000"/>
                </a:lnSpc>
                <a:spcBef>
                  <a:spcPts val="1200"/>
                </a:spcBef>
                <a:spcAft>
                  <a:spcPts val="0"/>
                </a:spcAft>
                <a:buNone/>
              </a:pPr>
              <a:endParaRPr sz="1600">
                <a:solidFill>
                  <a:schemeClr val="dk1"/>
                </a:solidFill>
              </a:endParaRPr>
            </a:p>
            <a:p>
              <a:pPr marL="457200" lvl="0" indent="0" algn="l" rtl="0">
                <a:spcBef>
                  <a:spcPts val="1200"/>
                </a:spcBef>
                <a:spcAft>
                  <a:spcPts val="1500"/>
                </a:spcAft>
                <a:buNone/>
              </a:pPr>
              <a:endParaRPr sz="1600">
                <a:solidFill>
                  <a:srgbClr val="475569"/>
                </a:solidFill>
                <a:latin typeface="Lato"/>
                <a:ea typeface="Lato"/>
                <a:cs typeface="Lato"/>
                <a:sym typeface="Lato"/>
              </a:endParaRPr>
            </a:p>
          </p:txBody>
        </p:sp>
      </p:grpSp>
      <p:sp>
        <p:nvSpPr>
          <p:cNvPr id="194" name="Google Shape;194;p20"/>
          <p:cNvSpPr txBox="1"/>
          <p:nvPr/>
        </p:nvSpPr>
        <p:spPr>
          <a:xfrm>
            <a:off x="3107100" y="5870050"/>
            <a:ext cx="90849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i="1" dirty="0">
                <a:latin typeface="Calibri"/>
                <a:ea typeface="Calibri"/>
                <a:cs typeface="Calibri"/>
                <a:sym typeface="Calibri"/>
              </a:rPr>
              <a:t>The image on the left reflects the original concept drawing, while the photo on the right shows the project’s actual conditions. Together, they illustrate how project needs and outcomes can evolve over time and inform planning adjustments. </a:t>
            </a:r>
            <a:endParaRPr sz="1300" i="1" dirty="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2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0" name="Google Shape;200;p21"/>
          <p:cNvSpPr txBox="1"/>
          <p:nvPr/>
        </p:nvSpPr>
        <p:spPr>
          <a:xfrm>
            <a:off x="762000" y="2038350"/>
            <a:ext cx="5350800" cy="215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a:p>
        </p:txBody>
      </p:sp>
      <p:sp>
        <p:nvSpPr>
          <p:cNvPr id="201" name="Google Shape;201;p21"/>
          <p:cNvSpPr txBox="1"/>
          <p:nvPr/>
        </p:nvSpPr>
        <p:spPr>
          <a:xfrm>
            <a:off x="1028700" y="1705850"/>
            <a:ext cx="50958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Strategic response to the Skyland/South Buncombe population surge based on external capacity study.</a:t>
            </a:r>
            <a:endParaRPr/>
          </a:p>
        </p:txBody>
      </p:sp>
      <p:sp>
        <p:nvSpPr>
          <p:cNvPr id="202" name="Google Shape;202;p21"/>
          <p:cNvSpPr txBox="1"/>
          <p:nvPr/>
        </p:nvSpPr>
        <p:spPr>
          <a:xfrm>
            <a:off x="762000" y="2919838"/>
            <a:ext cx="46674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475569"/>
                </a:solidFill>
                <a:latin typeface="Lato"/>
                <a:ea typeface="Lato"/>
                <a:cs typeface="Lato"/>
                <a:sym typeface="Lato"/>
              </a:rPr>
              <a:t>Full Replacement:</a:t>
            </a:r>
            <a:r>
              <a:rPr lang="en-US" sz="1500" b="0" i="0" u="none" strike="noStrike" cap="none">
                <a:solidFill>
                  <a:srgbClr val="475569"/>
                </a:solidFill>
                <a:latin typeface="Lato"/>
                <a:ea typeface="Lato"/>
                <a:cs typeface="Lato"/>
                <a:sym typeface="Lato"/>
              </a:rPr>
              <a:t> New building to replace aging footprint</a:t>
            </a:r>
            <a:r>
              <a:rPr lang="en-US" sz="1500">
                <a:solidFill>
                  <a:srgbClr val="475569"/>
                </a:solidFill>
                <a:latin typeface="Lato"/>
                <a:ea typeface="Lato"/>
                <a:cs typeface="Lato"/>
                <a:sym typeface="Lato"/>
              </a:rPr>
              <a:t> and address capacity needs.</a:t>
            </a:r>
            <a:endParaRPr/>
          </a:p>
        </p:txBody>
      </p:sp>
      <p:sp>
        <p:nvSpPr>
          <p:cNvPr id="203" name="Google Shape;203;p21"/>
          <p:cNvSpPr txBox="1"/>
          <p:nvPr/>
        </p:nvSpPr>
        <p:spPr>
          <a:xfrm>
            <a:off x="762075" y="3795700"/>
            <a:ext cx="4667400" cy="6003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475569"/>
                </a:solidFill>
                <a:latin typeface="Lato"/>
                <a:ea typeface="Lato"/>
                <a:cs typeface="Lato"/>
                <a:sym typeface="Lato"/>
              </a:rPr>
              <a:t>Modular Elimination:</a:t>
            </a:r>
            <a:r>
              <a:rPr lang="en-US" sz="1500" b="0" i="0" u="none" strike="noStrike" cap="none">
                <a:solidFill>
                  <a:srgbClr val="475569"/>
                </a:solidFill>
                <a:latin typeface="Lato"/>
                <a:ea typeface="Lato"/>
                <a:cs typeface="Lato"/>
                <a:sym typeface="Lato"/>
              </a:rPr>
              <a:t> Moving all students into a single secure structure.</a:t>
            </a:r>
            <a:endParaRPr/>
          </a:p>
        </p:txBody>
      </p:sp>
      <p:sp>
        <p:nvSpPr>
          <p:cNvPr id="204" name="Google Shape;204;p21"/>
          <p:cNvSpPr txBox="1"/>
          <p:nvPr/>
        </p:nvSpPr>
        <p:spPr>
          <a:xfrm>
            <a:off x="1190625" y="4953000"/>
            <a:ext cx="4667400" cy="2154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endParaRPr/>
          </a:p>
        </p:txBody>
      </p:sp>
      <p:pic>
        <p:nvPicPr>
          <p:cNvPr id="205" name="Google Shape;205;p21" descr="image.png"/>
          <p:cNvPicPr preferRelativeResize="0"/>
          <p:nvPr/>
        </p:nvPicPr>
        <p:blipFill rotWithShape="1">
          <a:blip r:embed="rId4">
            <a:alphaModFix/>
          </a:blip>
          <a:srcRect/>
          <a:stretch/>
        </p:blipFill>
        <p:spPr>
          <a:xfrm>
            <a:off x="448500" y="3095637"/>
            <a:ext cx="180975" cy="219075"/>
          </a:xfrm>
          <a:prstGeom prst="rect">
            <a:avLst/>
          </a:prstGeom>
          <a:noFill/>
          <a:ln>
            <a:noFill/>
          </a:ln>
        </p:spPr>
      </p:pic>
      <p:pic>
        <p:nvPicPr>
          <p:cNvPr id="206" name="Google Shape;206;p21" descr="image.png"/>
          <p:cNvPicPr preferRelativeResize="0"/>
          <p:nvPr/>
        </p:nvPicPr>
        <p:blipFill rotWithShape="1">
          <a:blip r:embed="rId5">
            <a:alphaModFix/>
          </a:blip>
          <a:srcRect/>
          <a:stretch/>
        </p:blipFill>
        <p:spPr>
          <a:xfrm>
            <a:off x="405638" y="3986325"/>
            <a:ext cx="266700" cy="219075"/>
          </a:xfrm>
          <a:prstGeom prst="rect">
            <a:avLst/>
          </a:prstGeom>
          <a:noFill/>
          <a:ln>
            <a:noFill/>
          </a:ln>
        </p:spPr>
      </p:pic>
      <p:sp>
        <p:nvSpPr>
          <p:cNvPr id="207" name="Google Shape;207;p21"/>
          <p:cNvSpPr txBox="1"/>
          <p:nvPr/>
        </p:nvSpPr>
        <p:spPr>
          <a:xfrm>
            <a:off x="1000125" y="1047750"/>
            <a:ext cx="10951500" cy="461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0" i="0" u="none" strike="noStrike" cap="none">
                <a:solidFill>
                  <a:srgbClr val="002D62"/>
                </a:solidFill>
                <a:latin typeface="Poppins SemiBold"/>
                <a:ea typeface="Poppins SemiBold"/>
                <a:cs typeface="Poppins SemiBold"/>
                <a:sym typeface="Poppins SemiBold"/>
              </a:rPr>
              <a:t>NEW FACILITY: GLEN ARDEN</a:t>
            </a:r>
            <a:endParaRPr/>
          </a:p>
        </p:txBody>
      </p:sp>
      <p:sp>
        <p:nvSpPr>
          <p:cNvPr id="208" name="Google Shape;208;p21"/>
          <p:cNvSpPr/>
          <p:nvPr/>
        </p:nvSpPr>
        <p:spPr>
          <a:xfrm>
            <a:off x="762000" y="1047750"/>
            <a:ext cx="95400" cy="571500"/>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209" name="Google Shape;209;p21"/>
          <p:cNvPicPr preferRelativeResize="0"/>
          <p:nvPr/>
        </p:nvPicPr>
        <p:blipFill>
          <a:blip r:embed="rId6">
            <a:alphaModFix/>
          </a:blip>
          <a:stretch>
            <a:fillRect/>
          </a:stretch>
        </p:blipFill>
        <p:spPr>
          <a:xfrm>
            <a:off x="5792125" y="1619250"/>
            <a:ext cx="5770899" cy="40957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22" descr="image.png"/>
          <p:cNvPicPr preferRelativeResize="0"/>
          <p:nvPr/>
        </p:nvPicPr>
        <p:blipFill rotWithShape="1">
          <a:blip r:embed="rId3">
            <a:alphaModFix/>
          </a:blip>
          <a:srcRect/>
          <a:stretch/>
        </p:blipFill>
        <p:spPr>
          <a:xfrm>
            <a:off x="0" y="32950"/>
            <a:ext cx="12192000" cy="6858000"/>
          </a:xfrm>
          <a:prstGeom prst="rect">
            <a:avLst/>
          </a:prstGeom>
          <a:noFill/>
          <a:ln>
            <a:noFill/>
          </a:ln>
        </p:spPr>
      </p:pic>
      <p:pic>
        <p:nvPicPr>
          <p:cNvPr id="215" name="Google Shape;215;p22" descr="image.png"/>
          <p:cNvPicPr preferRelativeResize="0"/>
          <p:nvPr/>
        </p:nvPicPr>
        <p:blipFill rotWithShape="1">
          <a:blip r:embed="rId4">
            <a:alphaModFix/>
          </a:blip>
          <a:srcRect/>
          <a:stretch/>
        </p:blipFill>
        <p:spPr>
          <a:xfrm>
            <a:off x="2386700" y="2909869"/>
            <a:ext cx="3397300" cy="3075625"/>
          </a:xfrm>
          <a:prstGeom prst="rect">
            <a:avLst/>
          </a:prstGeom>
          <a:noFill/>
          <a:ln>
            <a:noFill/>
          </a:ln>
        </p:spPr>
      </p:pic>
      <p:pic>
        <p:nvPicPr>
          <p:cNvPr id="216" name="Google Shape;216;p22" descr="image.png"/>
          <p:cNvPicPr preferRelativeResize="0"/>
          <p:nvPr/>
        </p:nvPicPr>
        <p:blipFill rotWithShape="1">
          <a:blip r:embed="rId5">
            <a:alphaModFix/>
          </a:blip>
          <a:srcRect/>
          <a:stretch/>
        </p:blipFill>
        <p:spPr>
          <a:xfrm>
            <a:off x="6668450" y="2909868"/>
            <a:ext cx="3397300" cy="3075625"/>
          </a:xfrm>
          <a:prstGeom prst="rect">
            <a:avLst/>
          </a:prstGeom>
          <a:noFill/>
          <a:ln>
            <a:noFill/>
          </a:ln>
        </p:spPr>
      </p:pic>
      <p:sp>
        <p:nvSpPr>
          <p:cNvPr id="217" name="Google Shape;217;p22"/>
          <p:cNvSpPr txBox="1"/>
          <p:nvPr/>
        </p:nvSpPr>
        <p:spPr>
          <a:xfrm>
            <a:off x="844550" y="3300400"/>
            <a:ext cx="3232200" cy="2154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endParaRPr/>
          </a:p>
        </p:txBody>
      </p:sp>
      <p:sp>
        <p:nvSpPr>
          <p:cNvPr id="218" name="Google Shape;218;p22"/>
          <p:cNvSpPr txBox="1"/>
          <p:nvPr/>
        </p:nvSpPr>
        <p:spPr>
          <a:xfrm>
            <a:off x="1000125" y="3814762"/>
            <a:ext cx="2921100" cy="2154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endParaRPr/>
          </a:p>
        </p:txBody>
      </p:sp>
      <p:sp>
        <p:nvSpPr>
          <p:cNvPr id="219" name="Google Shape;219;p22"/>
          <p:cNvSpPr txBox="1"/>
          <p:nvPr/>
        </p:nvSpPr>
        <p:spPr>
          <a:xfrm>
            <a:off x="2551748" y="3300412"/>
            <a:ext cx="3067200" cy="323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0" i="0" u="none" strike="noStrike" cap="none">
                <a:solidFill>
                  <a:srgbClr val="1E293B"/>
                </a:solidFill>
                <a:latin typeface="Poppins SemiBold"/>
                <a:ea typeface="Poppins SemiBold"/>
                <a:cs typeface="Poppins SemiBold"/>
                <a:sym typeface="Poppins SemiBold"/>
              </a:rPr>
              <a:t>N. Buncombe Middle</a:t>
            </a:r>
            <a:endParaRPr/>
          </a:p>
        </p:txBody>
      </p:sp>
      <p:sp>
        <p:nvSpPr>
          <p:cNvPr id="220" name="Google Shape;220;p22"/>
          <p:cNvSpPr txBox="1"/>
          <p:nvPr/>
        </p:nvSpPr>
        <p:spPr>
          <a:xfrm>
            <a:off x="2624799" y="3946437"/>
            <a:ext cx="2921100" cy="6003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475569"/>
                </a:solidFill>
                <a:latin typeface="Lato"/>
                <a:ea typeface="Lato"/>
                <a:cs typeface="Lato"/>
                <a:sym typeface="Lato"/>
              </a:rPr>
              <a:t>Elective space capacity and regional growth.</a:t>
            </a:r>
            <a:endParaRPr/>
          </a:p>
        </p:txBody>
      </p:sp>
      <p:sp>
        <p:nvSpPr>
          <p:cNvPr id="221" name="Google Shape;221;p22"/>
          <p:cNvSpPr txBox="1"/>
          <p:nvPr/>
        </p:nvSpPr>
        <p:spPr>
          <a:xfrm>
            <a:off x="6833497" y="3300412"/>
            <a:ext cx="3067200" cy="323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100" b="0" i="0" u="none" strike="noStrike" cap="none">
                <a:solidFill>
                  <a:srgbClr val="1E293B"/>
                </a:solidFill>
                <a:latin typeface="Poppins SemiBold"/>
                <a:ea typeface="Poppins SemiBold"/>
                <a:cs typeface="Poppins SemiBold"/>
                <a:sym typeface="Poppins SemiBold"/>
              </a:rPr>
              <a:t>Erwin &amp; Enka High</a:t>
            </a:r>
            <a:endParaRPr/>
          </a:p>
        </p:txBody>
      </p:sp>
      <p:sp>
        <p:nvSpPr>
          <p:cNvPr id="222" name="Google Shape;222;p22"/>
          <p:cNvSpPr txBox="1"/>
          <p:nvPr/>
        </p:nvSpPr>
        <p:spPr>
          <a:xfrm>
            <a:off x="6906550" y="3886572"/>
            <a:ext cx="2921100" cy="17085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a:solidFill>
                  <a:srgbClr val="475569"/>
                </a:solidFill>
                <a:latin typeface="Lato"/>
                <a:ea typeface="Lato"/>
                <a:cs typeface="Lato"/>
                <a:sym typeface="Lato"/>
              </a:rPr>
              <a:t>Addressing open concept layouts and incorporating ADA improvements to better support functionality, accessibility, and modern facility standards. </a:t>
            </a:r>
            <a:endParaRPr/>
          </a:p>
        </p:txBody>
      </p:sp>
      <p:sp>
        <p:nvSpPr>
          <p:cNvPr id="223" name="Google Shape;223;p22"/>
          <p:cNvSpPr txBox="1"/>
          <p:nvPr/>
        </p:nvSpPr>
        <p:spPr>
          <a:xfrm>
            <a:off x="1000125" y="1586362"/>
            <a:ext cx="10951500" cy="461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0" i="0" u="none" strike="noStrike" cap="none">
                <a:solidFill>
                  <a:srgbClr val="002D62"/>
                </a:solidFill>
                <a:latin typeface="Poppins SemiBold"/>
                <a:ea typeface="Poppins SemiBold"/>
                <a:cs typeface="Poppins SemiBold"/>
                <a:sym typeface="Poppins SemiBold"/>
              </a:rPr>
              <a:t>ADVANCE PLANNING PIPELINE</a:t>
            </a:r>
            <a:endParaRPr/>
          </a:p>
        </p:txBody>
      </p:sp>
      <p:sp>
        <p:nvSpPr>
          <p:cNvPr id="224" name="Google Shape;224;p22"/>
          <p:cNvSpPr/>
          <p:nvPr/>
        </p:nvSpPr>
        <p:spPr>
          <a:xfrm>
            <a:off x="749150" y="1531462"/>
            <a:ext cx="95400" cy="571500"/>
          </a:xfrm>
          <a:prstGeom prst="rect">
            <a:avLst/>
          </a:prstGeom>
          <a:solidFill>
            <a:srgbClr val="FFB8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908" y="1576886"/>
            <a:ext cx="11379199" cy="3264889"/>
          </a:xfrm>
          <a:solidFill>
            <a:schemeClr val="bg1"/>
          </a:solidFill>
        </p:spPr>
        <p:txBody>
          <a:bodyPr>
            <a:noAutofit/>
          </a:bodyPr>
          <a:lstStyle/>
          <a:p>
            <a:pPr algn="ctr"/>
            <a:br>
              <a:rPr lang="en-US" sz="7200" dirty="0">
                <a:latin typeface="+mn-lt"/>
              </a:rPr>
            </a:br>
            <a:r>
              <a:rPr lang="en-US" sz="6600" b="1" dirty="0">
                <a:solidFill>
                  <a:schemeClr val="accent3">
                    <a:lumMod val="50000"/>
                  </a:schemeClr>
                </a:solidFill>
                <a:latin typeface="Montserrat" panose="00000500000000000000" pitchFamily="2" charset="0"/>
                <a:cs typeface="Arial" panose="020B0604020202020204" pitchFamily="34" charset="0"/>
              </a:rPr>
              <a:t>End </a:t>
            </a:r>
            <a:br>
              <a:rPr lang="en-US" sz="6600" b="1" dirty="0">
                <a:solidFill>
                  <a:schemeClr val="accent3">
                    <a:lumMod val="50000"/>
                  </a:schemeClr>
                </a:solidFill>
                <a:latin typeface="Montserrat" panose="00000500000000000000" pitchFamily="2" charset="0"/>
                <a:cs typeface="Arial" panose="020B0604020202020204" pitchFamily="34" charset="0"/>
              </a:rPr>
            </a:br>
            <a:r>
              <a:rPr lang="en-US" sz="6600" b="1" dirty="0">
                <a:solidFill>
                  <a:schemeClr val="accent3">
                    <a:lumMod val="50000"/>
                  </a:schemeClr>
                </a:solidFill>
                <a:latin typeface="Montserrat" panose="00000500000000000000" pitchFamily="2" charset="0"/>
                <a:cs typeface="Arial" panose="020B0604020202020204" pitchFamily="34" charset="0"/>
              </a:rPr>
              <a:t>2025-26 Enrollments &amp; Facility Needs Report</a:t>
            </a:r>
            <a:endParaRPr lang="en-US" sz="7200" b="1" dirty="0">
              <a:solidFill>
                <a:schemeClr val="accent3">
                  <a:lumMod val="50000"/>
                </a:schemeClr>
              </a:solidFill>
              <a:latin typeface="Montserrat" panose="00000500000000000000" pitchFamily="2"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986" y="82068"/>
            <a:ext cx="4378712" cy="1185628"/>
          </a:xfrm>
          <a:prstGeom prst="rect">
            <a:avLst/>
          </a:prstGeom>
          <a:solidFill>
            <a:schemeClr val="bg1"/>
          </a:solidFill>
        </p:spPr>
      </p:pic>
    </p:spTree>
    <p:extLst>
      <p:ext uri="{BB962C8B-B14F-4D97-AF65-F5344CB8AC3E}">
        <p14:creationId xmlns:p14="http://schemas.microsoft.com/office/powerpoint/2010/main" val="403397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986" y="82068"/>
            <a:ext cx="4378712" cy="1185628"/>
          </a:xfrm>
          <a:prstGeom prst="rect">
            <a:avLst/>
          </a:prstGeom>
          <a:solidFill>
            <a:schemeClr val="bg1"/>
          </a:solidFill>
        </p:spPr>
      </p:pic>
      <p:sp>
        <p:nvSpPr>
          <p:cNvPr id="5" name="Subtitle 2"/>
          <p:cNvSpPr>
            <a:spLocks noGrp="1"/>
          </p:cNvSpPr>
          <p:nvPr>
            <p:ph type="subTitle" idx="1"/>
          </p:nvPr>
        </p:nvSpPr>
        <p:spPr>
          <a:xfrm>
            <a:off x="570634" y="1539798"/>
            <a:ext cx="11242964" cy="5236134"/>
          </a:xfrm>
          <a:solidFill>
            <a:schemeClr val="bg1"/>
          </a:solidFill>
        </p:spPr>
        <p:txBody>
          <a:bodyPr>
            <a:noAutofit/>
          </a:bodyPr>
          <a:lstStyle/>
          <a:p>
            <a:pPr algn="l"/>
            <a:r>
              <a:rPr lang="en-US" sz="3600" b="1" dirty="0">
                <a:solidFill>
                  <a:schemeClr val="bg1">
                    <a:lumMod val="65000"/>
                  </a:schemeClr>
                </a:solidFill>
                <a:latin typeface="Montserrat" panose="00000500000000000000" pitchFamily="50" charset="0"/>
                <a:cs typeface="Arial" panose="020B0604020202020204" pitchFamily="34" charset="0"/>
              </a:rPr>
              <a:t>Tab 1:	Membership &amp; Population Trends</a:t>
            </a:r>
          </a:p>
          <a:p>
            <a:pPr algn="l"/>
            <a:r>
              <a:rPr lang="en-US" sz="3600" b="1" dirty="0">
                <a:solidFill>
                  <a:schemeClr val="bg1">
                    <a:lumMod val="65000"/>
                  </a:schemeClr>
                </a:solidFill>
                <a:latin typeface="Montserrat" panose="00000500000000000000" pitchFamily="50" charset="0"/>
                <a:cs typeface="Arial" panose="020B0604020202020204" pitchFamily="34" charset="0"/>
              </a:rPr>
              <a:t>Tab 2:  Long Range Planning</a:t>
            </a:r>
          </a:p>
          <a:p>
            <a:pPr algn="l"/>
            <a:r>
              <a:rPr lang="en-US" sz="3600" b="1" dirty="0">
                <a:solidFill>
                  <a:schemeClr val="accent3">
                    <a:lumMod val="50000"/>
                  </a:schemeClr>
                </a:solidFill>
                <a:latin typeface="Montserrat" panose="00000500000000000000" pitchFamily="50" charset="0"/>
                <a:cs typeface="Arial" panose="020B0604020202020204" pitchFamily="34" charset="0"/>
              </a:rPr>
              <a:t>Tab 3:  Appendix</a:t>
            </a:r>
          </a:p>
          <a:p>
            <a:pPr marL="571500" indent="-571500" algn="l">
              <a:buFont typeface="Arial" panose="020B0604020202020204" pitchFamily="34" charset="0"/>
              <a:buChar char="•"/>
            </a:pPr>
            <a:r>
              <a:rPr lang="en-US" sz="3600" b="1" dirty="0">
                <a:solidFill>
                  <a:schemeClr val="accent3">
                    <a:lumMod val="50000"/>
                  </a:schemeClr>
                </a:solidFill>
                <a:latin typeface="Montserrat" panose="00000500000000000000" pitchFamily="50" charset="0"/>
                <a:cs typeface="Arial" panose="020B0604020202020204" pitchFamily="34" charset="0"/>
              </a:rPr>
              <a:t>Membership Trends</a:t>
            </a:r>
          </a:p>
          <a:p>
            <a:pPr marL="571500" indent="-571500" algn="l">
              <a:buFont typeface="Arial" panose="020B0604020202020204" pitchFamily="34" charset="0"/>
              <a:buChar char="•"/>
            </a:pPr>
            <a:r>
              <a:rPr lang="en-US" sz="3600" b="1" dirty="0">
                <a:solidFill>
                  <a:schemeClr val="bg1">
                    <a:lumMod val="65000"/>
                  </a:schemeClr>
                </a:solidFill>
                <a:latin typeface="Montserrat" panose="00000500000000000000" pitchFamily="50" charset="0"/>
                <a:cs typeface="Arial" panose="020B0604020202020204" pitchFamily="34" charset="0"/>
              </a:rPr>
              <a:t>Building Permits &amp; Development</a:t>
            </a:r>
          </a:p>
        </p:txBody>
      </p:sp>
    </p:spTree>
    <p:extLst>
      <p:ext uri="{BB962C8B-B14F-4D97-AF65-F5344CB8AC3E}">
        <p14:creationId xmlns:p14="http://schemas.microsoft.com/office/powerpoint/2010/main" val="3173909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6117" y="0"/>
            <a:ext cx="11563815" cy="685800"/>
          </a:xfrm>
          <a:solidFill>
            <a:schemeClr val="bg1"/>
          </a:solidFill>
        </p:spPr>
        <p:txBody>
          <a:bodyPr>
            <a:normAutofit fontScale="90000"/>
          </a:bodyPr>
          <a:lstStyle/>
          <a:p>
            <a:pPr algn="ctr" eaLnBrk="1" hangingPunct="1"/>
            <a:r>
              <a:rPr lang="en-US" sz="4000" dirty="0">
                <a:solidFill>
                  <a:schemeClr val="accent3">
                    <a:lumMod val="50000"/>
                  </a:schemeClr>
                </a:solidFill>
                <a:latin typeface="Montserrat" panose="00000500000000000000" pitchFamily="50" charset="0"/>
              </a:rPr>
              <a:t>  </a:t>
            </a:r>
            <a:r>
              <a:rPr lang="en-US" sz="4000" b="1" dirty="0">
                <a:solidFill>
                  <a:schemeClr val="accent3">
                    <a:lumMod val="50000"/>
                  </a:schemeClr>
                </a:solidFill>
                <a:latin typeface="Montserrat" panose="00000500000000000000" pitchFamily="50" charset="0"/>
              </a:rPr>
              <a:t>AC Reynolds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808351425"/>
              </p:ext>
            </p:extLst>
          </p:nvPr>
        </p:nvGraphicFramePr>
        <p:xfrm>
          <a:off x="1747837" y="685800"/>
          <a:ext cx="8696325" cy="604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66535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523999" y="-1"/>
            <a:ext cx="9411856" cy="892099"/>
          </a:xfrm>
          <a:solidFill>
            <a:schemeClr val="bg1"/>
          </a:solidFill>
        </p:spPr>
        <p:txBody>
          <a:bodyPr>
            <a:normAutofit fontScale="90000"/>
          </a:bodyPr>
          <a:lstStyle/>
          <a:p>
            <a:pPr algn="ctr" eaLnBrk="1" hangingPunct="1"/>
            <a:r>
              <a:rPr lang="en-US" sz="4000" b="1" dirty="0">
                <a:solidFill>
                  <a:schemeClr val="accent3">
                    <a:lumMod val="50000"/>
                  </a:schemeClr>
                </a:solidFill>
                <a:latin typeface="Montserrat" panose="00000500000000000000" pitchFamily="50" charset="0"/>
              </a:rPr>
              <a:t>CA Erwin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44236719"/>
              </p:ext>
            </p:extLst>
          </p:nvPr>
        </p:nvGraphicFramePr>
        <p:xfrm>
          <a:off x="1860550" y="892098"/>
          <a:ext cx="8356600" cy="58404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0426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33815" y="0"/>
            <a:ext cx="11708780" cy="685800"/>
          </a:xfrm>
          <a:solidFill>
            <a:schemeClr val="bg1"/>
          </a:solidFill>
        </p:spPr>
        <p:txBody>
          <a:bodyPr>
            <a:normAutofit fontScale="90000"/>
          </a:bodyPr>
          <a:lstStyle/>
          <a:p>
            <a:pPr algn="ctr" eaLnBrk="1" hangingPunct="1"/>
            <a:r>
              <a:rPr lang="en-US" sz="4000" dirty="0">
                <a:solidFill>
                  <a:schemeClr val="accent3">
                    <a:lumMod val="50000"/>
                  </a:schemeClr>
                </a:solidFill>
                <a:latin typeface="Montserrat" panose="00000500000000000000" pitchFamily="50" charset="0"/>
              </a:rPr>
              <a:t>      </a:t>
            </a:r>
            <a:r>
              <a:rPr lang="en-US" sz="4000" b="1" dirty="0">
                <a:solidFill>
                  <a:schemeClr val="accent3">
                    <a:lumMod val="50000"/>
                  </a:schemeClr>
                </a:solidFill>
                <a:latin typeface="Montserrat" panose="00000500000000000000" pitchFamily="50" charset="0"/>
              </a:rPr>
              <a:t>CD Owen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728746764"/>
              </p:ext>
            </p:extLst>
          </p:nvPr>
        </p:nvGraphicFramePr>
        <p:xfrm>
          <a:off x="1765301" y="802888"/>
          <a:ext cx="8505825" cy="59281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93264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34175" y="0"/>
            <a:ext cx="11753385" cy="825190"/>
          </a:xfrm>
          <a:solidFill>
            <a:schemeClr val="bg1"/>
          </a:solidFill>
        </p:spPr>
        <p:txBody>
          <a:bodyPr>
            <a:noAutofit/>
          </a:bodyPr>
          <a:lstStyle/>
          <a:p>
            <a:pPr algn="ctr" eaLnBrk="1" hangingPunct="1"/>
            <a:r>
              <a:rPr lang="en-US" sz="3600" b="1" dirty="0">
                <a:solidFill>
                  <a:schemeClr val="accent3">
                    <a:lumMod val="50000"/>
                  </a:schemeClr>
                </a:solidFill>
                <a:latin typeface="Montserrat" panose="00000500000000000000" pitchFamily="50" charset="0"/>
              </a:rPr>
              <a:t>     Enka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2717372447"/>
              </p:ext>
            </p:extLst>
          </p:nvPr>
        </p:nvGraphicFramePr>
        <p:xfrm>
          <a:off x="1708150" y="734200"/>
          <a:ext cx="8595577" cy="5946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619934" y="2417548"/>
            <a:ext cx="762000" cy="43088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Swis721 BT" pitchFamily="34" charset="0"/>
                <a:ea typeface="+mn-ea"/>
                <a:cs typeface="+mn-cs"/>
              </a:rPr>
              <a:t>Enka I/S Opens</a:t>
            </a:r>
          </a:p>
        </p:txBody>
      </p:sp>
      <p:cxnSp>
        <p:nvCxnSpPr>
          <p:cNvPr id="5" name="Straight Arrow Connector 4"/>
          <p:cNvCxnSpPr/>
          <p:nvPr/>
        </p:nvCxnSpPr>
        <p:spPr bwMode="auto">
          <a:xfrm flipH="1">
            <a:off x="3739146" y="2848435"/>
            <a:ext cx="184150" cy="31029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887006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6117" y="0"/>
            <a:ext cx="11686478" cy="609600"/>
          </a:xfrm>
          <a:solidFill>
            <a:schemeClr val="bg1"/>
          </a:solidFill>
        </p:spPr>
        <p:txBody>
          <a:bodyPr>
            <a:noAutofit/>
          </a:bodyPr>
          <a:lstStyle/>
          <a:p>
            <a:pPr algn="ctr" eaLnBrk="1" hangingPunct="1"/>
            <a:r>
              <a:rPr lang="en-US" sz="3600" b="1" dirty="0">
                <a:solidFill>
                  <a:schemeClr val="accent3">
                    <a:lumMod val="50000"/>
                  </a:schemeClr>
                </a:solidFill>
                <a:latin typeface="Montserrat" panose="00000500000000000000" pitchFamily="50" charset="0"/>
              </a:rPr>
              <a:t>   North Buncombe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1049033097"/>
              </p:ext>
            </p:extLst>
          </p:nvPr>
        </p:nvGraphicFramePr>
        <p:xfrm>
          <a:off x="1651000" y="609600"/>
          <a:ext cx="9017000" cy="62341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06530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1429" y="169127"/>
            <a:ext cx="11809141" cy="609600"/>
          </a:xfrm>
          <a:solidFill>
            <a:schemeClr val="bg1"/>
          </a:solidFill>
        </p:spPr>
        <p:txBody>
          <a:bodyPr>
            <a:noAutofit/>
          </a:bodyPr>
          <a:lstStyle/>
          <a:p>
            <a:pPr algn="ctr" eaLnBrk="1" hangingPunct="1"/>
            <a:r>
              <a:rPr lang="en-US" sz="3600" b="1" dirty="0">
                <a:solidFill>
                  <a:schemeClr val="accent3">
                    <a:lumMod val="50000"/>
                  </a:schemeClr>
                </a:solidFill>
                <a:latin typeface="Montserrat" panose="00000500000000000000" pitchFamily="50" charset="0"/>
              </a:rPr>
              <a:t>TC Roberson District Membership Trends</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4089521732"/>
              </p:ext>
            </p:extLst>
          </p:nvPr>
        </p:nvGraphicFramePr>
        <p:xfrm>
          <a:off x="1507038" y="947854"/>
          <a:ext cx="9554734" cy="59101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99002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BBAAA57-D111-40E1-AC64-FBEE42303957}"/>
              </a:ext>
            </a:extLst>
          </p:cNvPr>
          <p:cNvSpPr txBox="1"/>
          <p:nvPr/>
        </p:nvSpPr>
        <p:spPr>
          <a:xfrm>
            <a:off x="184233" y="5568951"/>
            <a:ext cx="11085688" cy="1166410"/>
          </a:xfrm>
          <a:prstGeom prst="rect">
            <a:avLst/>
          </a:prstGeom>
          <a:solidFill>
            <a:schemeClr val="bg1"/>
          </a:solidFill>
        </p:spPr>
        <p:txBody>
          <a:bodyPr wrap="square" rtlCol="0">
            <a:spAutoFit/>
          </a:bodyPr>
          <a:lstStyle/>
          <a:p>
            <a:pPr marL="0" marR="0" lvl="0" indent="0" algn="l" defTabSz="457200" rtl="0" eaLnBrk="1" fontAlgn="auto" latinLnBrk="0" hangingPunct="1">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*These are statewide charter schools, new for the 2015-16 school year, these numbers are statewide totals.</a:t>
            </a:r>
          </a:p>
          <a:p>
            <a:pPr marL="0" marR="0" lvl="0" indent="0" algn="l" defTabSz="457200" rtl="0" eaLnBrk="1" fontAlgn="auto" latinLnBrk="0" hangingPunct="1">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North Carolina Cyber Academy was formerly named NC Connections Academy.</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**Asheville PEAK Academy was new for the 2021-22 school year.</a:t>
            </a:r>
            <a:endParaRPr lang="en-US" sz="1100" b="1" dirty="0">
              <a:solidFill>
                <a:prstClr val="black"/>
              </a:solidFill>
              <a:latin typeface="Calibri"/>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***Mountain City Public Montessori was new for the 2023-24 school year.</a:t>
            </a:r>
          </a:p>
          <a:p>
            <a:pPr defTabSz="457200">
              <a:lnSpc>
                <a:spcPct val="150000"/>
              </a:lnSpc>
              <a:defRPr/>
            </a:pPr>
            <a:r>
              <a:rPr lang="en-US" sz="1100" b="1" baseline="0" dirty="0"/>
              <a:t>****Pine Springs Preparatory Academy is a statewide charter school, new for the 2024-25 school year, these numbers are statewide numbers.</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BB004B37-0035-67C1-3276-1808B065D99E}"/>
              </a:ext>
            </a:extLst>
          </p:cNvPr>
          <p:cNvPicPr>
            <a:picLocks noChangeAspect="1"/>
          </p:cNvPicPr>
          <p:nvPr/>
        </p:nvPicPr>
        <p:blipFill>
          <a:blip r:embed="rId2"/>
          <a:stretch>
            <a:fillRect/>
          </a:stretch>
        </p:blipFill>
        <p:spPr>
          <a:xfrm>
            <a:off x="184233" y="1059456"/>
            <a:ext cx="11783683" cy="4406312"/>
          </a:xfrm>
          <a:prstGeom prst="rect">
            <a:avLst/>
          </a:prstGeom>
        </p:spPr>
      </p:pic>
      <p:sp>
        <p:nvSpPr>
          <p:cNvPr id="3" name="TextBox 2">
            <a:extLst>
              <a:ext uri="{FF2B5EF4-FFF2-40B4-BE49-F238E27FC236}">
                <a16:creationId xmlns:a16="http://schemas.microsoft.com/office/drawing/2014/main" id="{0203D057-CB14-CCB4-6D6E-EC7E02B1E210}"/>
              </a:ext>
            </a:extLst>
          </p:cNvPr>
          <p:cNvSpPr txBox="1"/>
          <p:nvPr/>
        </p:nvSpPr>
        <p:spPr>
          <a:xfrm>
            <a:off x="184233" y="114300"/>
            <a:ext cx="11664867" cy="646331"/>
          </a:xfrm>
          <a:prstGeom prst="rect">
            <a:avLst/>
          </a:prstGeom>
          <a:noFill/>
        </p:spPr>
        <p:txBody>
          <a:bodyPr wrap="square" rtlCol="0">
            <a:spAutoFit/>
          </a:bodyPr>
          <a:lstStyle/>
          <a:p>
            <a:pPr algn="ctr"/>
            <a:r>
              <a:rPr lang="en-US" sz="3600" b="1" dirty="0">
                <a:solidFill>
                  <a:schemeClr val="accent3">
                    <a:lumMod val="50000"/>
                  </a:schemeClr>
                </a:solidFill>
                <a:latin typeface="Montserrat" panose="00000500000000000000" pitchFamily="2" charset="0"/>
              </a:rPr>
              <a:t>Asheville City &amp; Charter School Membership</a:t>
            </a:r>
          </a:p>
        </p:txBody>
      </p:sp>
    </p:spTree>
    <p:extLst>
      <p:ext uri="{BB962C8B-B14F-4D97-AF65-F5344CB8AC3E}">
        <p14:creationId xmlns:p14="http://schemas.microsoft.com/office/powerpoint/2010/main" val="2732464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D110171-7A8C-4964-B5FB-7A2C3B7035C2}"/>
              </a:ext>
            </a:extLst>
          </p:cNvPr>
          <p:cNvSpPr>
            <a:spLocks noGrp="1"/>
          </p:cNvSpPr>
          <p:nvPr>
            <p:ph type="title"/>
          </p:nvPr>
        </p:nvSpPr>
        <p:spPr>
          <a:xfrm>
            <a:off x="838200" y="0"/>
            <a:ext cx="10515600" cy="814039"/>
          </a:xfrm>
          <a:solidFill>
            <a:schemeClr val="bg1"/>
          </a:solidFill>
        </p:spPr>
        <p:txBody>
          <a:bodyPr/>
          <a:lstStyle/>
          <a:p>
            <a:pPr algn="ctr"/>
            <a:r>
              <a:rPr lang="en-US" sz="3600" b="1" dirty="0">
                <a:solidFill>
                  <a:schemeClr val="accent3">
                    <a:lumMod val="50000"/>
                  </a:schemeClr>
                </a:solidFill>
                <a:latin typeface="Montserrat" panose="00000500000000000000" pitchFamily="50" charset="0"/>
                <a:cs typeface="Arial" panose="020B0604020202020204" pitchFamily="34" charset="0"/>
              </a:rPr>
              <a:t>Mid-Year Graduate Data</a:t>
            </a:r>
          </a:p>
        </p:txBody>
      </p:sp>
      <p:graphicFrame>
        <p:nvGraphicFramePr>
          <p:cNvPr id="7" name="Object 6">
            <a:extLst>
              <a:ext uri="{FF2B5EF4-FFF2-40B4-BE49-F238E27FC236}">
                <a16:creationId xmlns:a16="http://schemas.microsoft.com/office/drawing/2014/main" id="{5D0AF781-1B85-9B98-9776-9C13E7D0D3D8}"/>
              </a:ext>
            </a:extLst>
          </p:cNvPr>
          <p:cNvGraphicFramePr>
            <a:graphicFrameLocks noChangeAspect="1"/>
          </p:cNvGraphicFramePr>
          <p:nvPr>
            <p:extLst>
              <p:ext uri="{D42A27DB-BD31-4B8C-83A1-F6EECF244321}">
                <p14:modId xmlns:p14="http://schemas.microsoft.com/office/powerpoint/2010/main" val="1083063535"/>
              </p:ext>
            </p:extLst>
          </p:nvPr>
        </p:nvGraphicFramePr>
        <p:xfrm>
          <a:off x="838200" y="1123950"/>
          <a:ext cx="10006942" cy="4057649"/>
        </p:xfrm>
        <a:graphic>
          <a:graphicData uri="http://schemas.openxmlformats.org/presentationml/2006/ole">
            <mc:AlternateContent xmlns:mc="http://schemas.openxmlformats.org/markup-compatibility/2006">
              <mc:Choice xmlns:v="urn:schemas-microsoft-com:vml" Requires="v">
                <p:oleObj name="Worksheet" r:id="rId2" imgW="6600806" imgH="2676457" progId="Excel.Sheet.12">
                  <p:embed/>
                </p:oleObj>
              </mc:Choice>
              <mc:Fallback>
                <p:oleObj name="Worksheet" r:id="rId2" imgW="6600806" imgH="2676457" progId="Excel.Sheet.12">
                  <p:embed/>
                  <p:pic>
                    <p:nvPicPr>
                      <p:cNvPr id="0" name=""/>
                      <p:cNvPicPr/>
                      <p:nvPr/>
                    </p:nvPicPr>
                    <p:blipFill>
                      <a:blip r:embed="rId3"/>
                      <a:stretch>
                        <a:fillRect/>
                      </a:stretch>
                    </p:blipFill>
                    <p:spPr>
                      <a:xfrm>
                        <a:off x="838200" y="1123950"/>
                        <a:ext cx="10006942" cy="4057649"/>
                      </a:xfrm>
                      <a:prstGeom prst="rect">
                        <a:avLst/>
                      </a:prstGeom>
                    </p:spPr>
                  </p:pic>
                </p:oleObj>
              </mc:Fallback>
            </mc:AlternateContent>
          </a:graphicData>
        </a:graphic>
      </p:graphicFrame>
    </p:spTree>
    <p:extLst>
      <p:ext uri="{BB962C8B-B14F-4D97-AF65-F5344CB8AC3E}">
        <p14:creationId xmlns:p14="http://schemas.microsoft.com/office/powerpoint/2010/main" val="142914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3242-4BAE-477B-9E81-43887A2E4249}"/>
              </a:ext>
            </a:extLst>
          </p:cNvPr>
          <p:cNvSpPr>
            <a:spLocks noGrp="1"/>
          </p:cNvSpPr>
          <p:nvPr>
            <p:ph type="title"/>
          </p:nvPr>
        </p:nvSpPr>
        <p:spPr>
          <a:xfrm>
            <a:off x="127310" y="181828"/>
            <a:ext cx="11775688" cy="1450757"/>
          </a:xfrm>
          <a:solidFill>
            <a:schemeClr val="bg1"/>
          </a:solidFill>
        </p:spPr>
        <p:txBody>
          <a:bodyPr>
            <a:noAutofit/>
          </a:bodyPr>
          <a:lstStyle/>
          <a:p>
            <a:pPr algn="ctr"/>
            <a:r>
              <a:rPr lang="en-US" sz="3600" b="1" dirty="0">
                <a:solidFill>
                  <a:schemeClr val="accent3">
                    <a:lumMod val="50000"/>
                  </a:schemeClr>
                </a:solidFill>
                <a:latin typeface="Montserrat" panose="00000500000000000000" pitchFamily="50" charset="0"/>
                <a:cs typeface="Arial" panose="020B0604020202020204" pitchFamily="34" charset="0"/>
              </a:rPr>
              <a:t>Buncombe County &amp; Asheville City Schools</a:t>
            </a:r>
            <a:br>
              <a:rPr lang="en-US" sz="3600" b="1" dirty="0">
                <a:solidFill>
                  <a:schemeClr val="accent3">
                    <a:lumMod val="50000"/>
                  </a:schemeClr>
                </a:solidFill>
                <a:latin typeface="Montserrat" panose="00000500000000000000" pitchFamily="50" charset="0"/>
                <a:cs typeface="Arial" panose="020B0604020202020204" pitchFamily="34" charset="0"/>
              </a:rPr>
            </a:br>
            <a:r>
              <a:rPr lang="en-US" sz="3600" b="1" dirty="0">
                <a:solidFill>
                  <a:schemeClr val="accent3">
                    <a:lumMod val="50000"/>
                  </a:schemeClr>
                </a:solidFill>
                <a:latin typeface="Montserrat" panose="00000500000000000000" pitchFamily="50" charset="0"/>
                <a:cs typeface="Arial" panose="020B0604020202020204" pitchFamily="34" charset="0"/>
              </a:rPr>
              <a:t>Gains/Losses – 14 Year Span</a:t>
            </a:r>
            <a:br>
              <a:rPr lang="en-US" sz="3600" b="1" dirty="0">
                <a:solidFill>
                  <a:schemeClr val="accent3">
                    <a:lumMod val="50000"/>
                  </a:schemeClr>
                </a:solidFill>
                <a:latin typeface="Montserrat" panose="00000500000000000000" pitchFamily="50" charset="0"/>
                <a:cs typeface="Arial" panose="020B0604020202020204" pitchFamily="34" charset="0"/>
              </a:rPr>
            </a:br>
            <a:endParaRPr lang="en-US" sz="3600" b="1" dirty="0">
              <a:solidFill>
                <a:schemeClr val="accent3">
                  <a:lumMod val="50000"/>
                </a:schemeClr>
              </a:solidFill>
              <a:latin typeface="Montserrat" panose="00000500000000000000" pitchFamily="50" charset="0"/>
              <a:cs typeface="Arial" panose="020B0604020202020204" pitchFamily="34" charset="0"/>
            </a:endParaRPr>
          </a:p>
        </p:txBody>
      </p:sp>
      <p:graphicFrame>
        <p:nvGraphicFramePr>
          <p:cNvPr id="5" name="Object 4">
            <a:extLst>
              <a:ext uri="{FF2B5EF4-FFF2-40B4-BE49-F238E27FC236}">
                <a16:creationId xmlns:a16="http://schemas.microsoft.com/office/drawing/2014/main" id="{E0D3E1C0-E187-D370-A2E4-5DEBC0FE594C}"/>
              </a:ext>
            </a:extLst>
          </p:cNvPr>
          <p:cNvGraphicFramePr>
            <a:graphicFrameLocks noChangeAspect="1"/>
          </p:cNvGraphicFramePr>
          <p:nvPr>
            <p:extLst>
              <p:ext uri="{D42A27DB-BD31-4B8C-83A1-F6EECF244321}">
                <p14:modId xmlns:p14="http://schemas.microsoft.com/office/powerpoint/2010/main" val="2771614768"/>
              </p:ext>
            </p:extLst>
          </p:nvPr>
        </p:nvGraphicFramePr>
        <p:xfrm>
          <a:off x="1998453" y="1318526"/>
          <a:ext cx="8195094" cy="5252871"/>
        </p:xfrm>
        <a:graphic>
          <a:graphicData uri="http://schemas.openxmlformats.org/presentationml/2006/ole">
            <mc:AlternateContent xmlns:mc="http://schemas.openxmlformats.org/markup-compatibility/2006">
              <mc:Choice xmlns:v="urn:schemas-microsoft-com:vml" Requires="v">
                <p:oleObj name="Worksheet" r:id="rId2" imgW="5067477" imgH="3247829" progId="Excel.Sheet.12">
                  <p:embed/>
                </p:oleObj>
              </mc:Choice>
              <mc:Fallback>
                <p:oleObj name="Worksheet" r:id="rId2" imgW="5067477" imgH="3247829" progId="Excel.Sheet.12">
                  <p:embed/>
                  <p:pic>
                    <p:nvPicPr>
                      <p:cNvPr id="0" name=""/>
                      <p:cNvPicPr/>
                      <p:nvPr/>
                    </p:nvPicPr>
                    <p:blipFill>
                      <a:blip r:embed="rId3"/>
                      <a:stretch>
                        <a:fillRect/>
                      </a:stretch>
                    </p:blipFill>
                    <p:spPr>
                      <a:xfrm>
                        <a:off x="1998453" y="1318526"/>
                        <a:ext cx="8195094" cy="5252871"/>
                      </a:xfrm>
                      <a:prstGeom prst="rect">
                        <a:avLst/>
                      </a:prstGeom>
                    </p:spPr>
                  </p:pic>
                </p:oleObj>
              </mc:Fallback>
            </mc:AlternateContent>
          </a:graphicData>
        </a:graphic>
      </p:graphicFrame>
    </p:spTree>
    <p:extLst>
      <p:ext uri="{BB962C8B-B14F-4D97-AF65-F5344CB8AC3E}">
        <p14:creationId xmlns:p14="http://schemas.microsoft.com/office/powerpoint/2010/main" val="2253150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1444DC-A026-4B58-B0EB-45A89D34E490}"/>
              </a:ext>
            </a:extLst>
          </p:cNvPr>
          <p:cNvSpPr/>
          <p:nvPr/>
        </p:nvSpPr>
        <p:spPr>
          <a:xfrm>
            <a:off x="991311" y="6274622"/>
            <a:ext cx="10596785" cy="584775"/>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D"/>
                </a:solidFill>
                <a:effectLst/>
                <a:uLnTx/>
                <a:uFillTx/>
                <a:latin typeface="Calibri"/>
                <a:ea typeface="+mn-ea"/>
                <a:cs typeface="+mn-cs"/>
              </a:rPr>
              <a:t>Buncombe County Population. </a:t>
            </a:r>
            <a:r>
              <a:rPr kumimoji="0" lang="en-US" sz="1600" b="0" i="0" u="none" strike="noStrike" kern="1200" cap="none" spc="0" normalizeH="0" baseline="0" noProof="0" dirty="0">
                <a:ln>
                  <a:noFill/>
                </a:ln>
                <a:solidFill>
                  <a:srgbClr val="333333"/>
                </a:solidFill>
                <a:effectLst/>
                <a:uLnTx/>
                <a:uFillTx/>
                <a:latin typeface="Calibri"/>
                <a:ea typeface="+mn-ea"/>
                <a:cs typeface="+mn-cs"/>
              </a:rPr>
              <a:t>U.S. Census Bureau, Resident Population in Buncombe County, NC [NCBUNC1POP], retrieved from FRED, Federal Reserve; https://fred.stlouisfed.org/series/NCBUNC1POP, March </a:t>
            </a:r>
            <a:r>
              <a:rPr lang="en-US" sz="1600" dirty="0">
                <a:solidFill>
                  <a:srgbClr val="333333"/>
                </a:solidFill>
                <a:latin typeface="Calibri"/>
              </a:rPr>
              <a:t>9</a:t>
            </a:r>
            <a:r>
              <a:rPr kumimoji="0" lang="en-US" sz="1600" b="0" i="0" u="none" strike="noStrike" kern="1200" cap="none" spc="0" normalizeH="0" baseline="0" noProof="0" dirty="0">
                <a:ln>
                  <a:noFill/>
                </a:ln>
                <a:solidFill>
                  <a:srgbClr val="333333"/>
                </a:solidFill>
                <a:effectLst/>
                <a:uLnTx/>
                <a:uFillTx/>
                <a:latin typeface="Calibri"/>
                <a:ea typeface="+mn-ea"/>
                <a:cs typeface="+mn-cs"/>
              </a:rPr>
              <a:t>, 2026.</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ADEC0EAA-E091-1D40-35A7-D527298FFBAC}"/>
              </a:ext>
            </a:extLst>
          </p:cNvPr>
          <p:cNvSpPr txBox="1"/>
          <p:nvPr/>
        </p:nvSpPr>
        <p:spPr>
          <a:xfrm>
            <a:off x="1789044" y="178904"/>
            <a:ext cx="8343484" cy="646331"/>
          </a:xfrm>
          <a:prstGeom prst="rect">
            <a:avLst/>
          </a:prstGeom>
          <a:noFill/>
        </p:spPr>
        <p:txBody>
          <a:bodyPr wrap="square" rtlCol="0">
            <a:spAutoFit/>
          </a:bodyPr>
          <a:lstStyle/>
          <a:p>
            <a:pPr algn="ctr"/>
            <a:r>
              <a:rPr lang="en-US" sz="3600" b="1" dirty="0">
                <a:solidFill>
                  <a:schemeClr val="accent3">
                    <a:lumMod val="50000"/>
                  </a:schemeClr>
                </a:solidFill>
                <a:latin typeface="Montserrat" panose="00000500000000000000" pitchFamily="2" charset="0"/>
              </a:rPr>
              <a:t>Buncombe County Population</a:t>
            </a:r>
          </a:p>
        </p:txBody>
      </p:sp>
      <p:graphicFrame>
        <p:nvGraphicFramePr>
          <p:cNvPr id="4" name="Chart 3">
            <a:extLst>
              <a:ext uri="{FF2B5EF4-FFF2-40B4-BE49-F238E27FC236}">
                <a16:creationId xmlns:a16="http://schemas.microsoft.com/office/drawing/2014/main" id="{8AB73EE7-D245-9A4A-A92C-35ED436B7CD6}"/>
              </a:ext>
            </a:extLst>
          </p:cNvPr>
          <p:cNvGraphicFramePr>
            <a:graphicFrameLocks/>
          </p:cNvGraphicFramePr>
          <p:nvPr>
            <p:extLst>
              <p:ext uri="{D42A27DB-BD31-4B8C-83A1-F6EECF244321}">
                <p14:modId xmlns:p14="http://schemas.microsoft.com/office/powerpoint/2010/main" val="150664011"/>
              </p:ext>
            </p:extLst>
          </p:nvPr>
        </p:nvGraphicFramePr>
        <p:xfrm>
          <a:off x="2016579" y="1045030"/>
          <a:ext cx="8425542" cy="4841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832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9DE4-6837-B61B-0A79-56A6C9596F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52AA5D-BD6B-B3EA-F6A1-0A7800DCE4CB}"/>
              </a:ext>
            </a:extLst>
          </p:cNvPr>
          <p:cNvSpPr/>
          <p:nvPr/>
        </p:nvSpPr>
        <p:spPr>
          <a:xfrm>
            <a:off x="103414" y="6191032"/>
            <a:ext cx="11985171" cy="584775"/>
          </a:xfrm>
          <a:prstGeom prst="rect">
            <a:avLst/>
          </a:prstGeom>
          <a:solidFill>
            <a:schemeClr val="bg1"/>
          </a:solidFill>
        </p:spPr>
        <p:txBody>
          <a:bodyPr wrap="square">
            <a:spAutoFit/>
          </a:bodyPr>
          <a:lstStyle/>
          <a:p>
            <a:pPr lvl="0" defTabSz="457200">
              <a:defRPr/>
            </a:pPr>
            <a:r>
              <a:rPr kumimoji="0" lang="en-US" sz="1600" b="0" i="0" u="none" strike="noStrike" kern="1200" cap="none" spc="0" normalizeH="0" baseline="0" noProof="0" dirty="0">
                <a:ln>
                  <a:noFill/>
                </a:ln>
                <a:solidFill>
                  <a:srgbClr val="1D1D1D"/>
                </a:solidFill>
                <a:effectLst/>
                <a:uLnTx/>
                <a:uFillTx/>
                <a:latin typeface="Calibri"/>
                <a:ea typeface="+mn-ea"/>
                <a:cs typeface="+mn-cs"/>
              </a:rPr>
              <a:t>Asheville Population, retrieved from  https://worldpopulationreview.com/us-cities/north-carolina/asheville#:~:text=Asheville%20is%20a%20city%20located,population%20of%2094%2C575%20in%202020.</a:t>
            </a:r>
            <a:r>
              <a:rPr kumimoji="0" lang="en-US" sz="1600" b="0" i="0" u="none" strike="noStrike" kern="1200" cap="none" spc="0" normalizeH="0" baseline="0" noProof="0" dirty="0">
                <a:ln>
                  <a:noFill/>
                </a:ln>
                <a:solidFill>
                  <a:srgbClr val="333333"/>
                </a:solidFill>
                <a:effectLst/>
                <a:uLnTx/>
                <a:uFillTx/>
                <a:latin typeface="Calibri"/>
                <a:ea typeface="+mn-ea"/>
                <a:cs typeface="+mn-cs"/>
              </a:rPr>
              <a:t>, March </a:t>
            </a:r>
            <a:r>
              <a:rPr lang="en-US" sz="1600" dirty="0">
                <a:solidFill>
                  <a:srgbClr val="333333"/>
                </a:solidFill>
                <a:latin typeface="Calibri"/>
              </a:rPr>
              <a:t>9</a:t>
            </a:r>
            <a:r>
              <a:rPr kumimoji="0" lang="en-US" sz="1600" b="0" i="0" u="none" strike="noStrike" kern="1200" cap="none" spc="0" normalizeH="0" baseline="0" noProof="0" dirty="0">
                <a:ln>
                  <a:noFill/>
                </a:ln>
                <a:solidFill>
                  <a:srgbClr val="333333"/>
                </a:solidFill>
                <a:effectLst/>
                <a:uLnTx/>
                <a:uFillTx/>
                <a:latin typeface="Calibri"/>
                <a:ea typeface="+mn-ea"/>
                <a:cs typeface="+mn-cs"/>
              </a:rPr>
              <a:t>, 2026.</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Chart 4">
            <a:extLst>
              <a:ext uri="{FF2B5EF4-FFF2-40B4-BE49-F238E27FC236}">
                <a16:creationId xmlns:a16="http://schemas.microsoft.com/office/drawing/2014/main" id="{11601B76-EFAB-4D28-ABB7-668344D53FD6}"/>
              </a:ext>
            </a:extLst>
          </p:cNvPr>
          <p:cNvGraphicFramePr>
            <a:graphicFrameLocks/>
          </p:cNvGraphicFramePr>
          <p:nvPr>
            <p:extLst>
              <p:ext uri="{D42A27DB-BD31-4B8C-83A1-F6EECF244321}">
                <p14:modId xmlns:p14="http://schemas.microsoft.com/office/powerpoint/2010/main" val="3005673540"/>
              </p:ext>
            </p:extLst>
          </p:nvPr>
        </p:nvGraphicFramePr>
        <p:xfrm>
          <a:off x="1190626" y="82193"/>
          <a:ext cx="9463767" cy="60165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0261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978E37-E44B-4AD9-B352-DE52A3303BE9}"/>
              </a:ext>
            </a:extLst>
          </p:cNvPr>
          <p:cNvSpPr/>
          <p:nvPr/>
        </p:nvSpPr>
        <p:spPr>
          <a:xfrm>
            <a:off x="81643" y="6169128"/>
            <a:ext cx="11879035" cy="584775"/>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D"/>
                </a:solidFill>
                <a:effectLst/>
                <a:uLnTx/>
                <a:uFillTx/>
                <a:latin typeface="Calibri"/>
                <a:ea typeface="+mn-ea"/>
                <a:cs typeface="+mn-cs"/>
              </a:rPr>
              <a:t>Buncombe County Population, retrieved from https://worldpopulationreview.com/us-counties/nc/buncombe-county-population</a:t>
            </a:r>
            <a:r>
              <a:rPr kumimoji="0" lang="en-US" sz="1600" b="0" i="0" u="none" strike="noStrike" kern="1200" cap="none" spc="0" normalizeH="0" baseline="0" noProof="0" dirty="0">
                <a:ln>
                  <a:noFill/>
                </a:ln>
                <a:solidFill>
                  <a:srgbClr val="333333"/>
                </a:solidFill>
                <a:effectLst/>
                <a:uLnTx/>
                <a:uFillTx/>
                <a:latin typeface="Calibri"/>
                <a:ea typeface="+mn-ea"/>
                <a:cs typeface="+mn-cs"/>
              </a:rPr>
              <a:t>, March 9, 2026.</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Chart 6">
            <a:extLst>
              <a:ext uri="{FF2B5EF4-FFF2-40B4-BE49-F238E27FC236}">
                <a16:creationId xmlns:a16="http://schemas.microsoft.com/office/drawing/2014/main" id="{A3FB720A-C192-4AF8-806B-671B3C7F45BA}"/>
              </a:ext>
            </a:extLst>
          </p:cNvPr>
          <p:cNvGraphicFramePr>
            <a:graphicFrameLocks/>
          </p:cNvGraphicFramePr>
          <p:nvPr>
            <p:extLst>
              <p:ext uri="{D42A27DB-BD31-4B8C-83A1-F6EECF244321}">
                <p14:modId xmlns:p14="http://schemas.microsoft.com/office/powerpoint/2010/main" val="709289190"/>
              </p:ext>
            </p:extLst>
          </p:nvPr>
        </p:nvGraphicFramePr>
        <p:xfrm>
          <a:off x="1048215" y="825235"/>
          <a:ext cx="9534059" cy="520885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2B97735D-59B3-C51E-23E0-2CA0BCF59543}"/>
              </a:ext>
            </a:extLst>
          </p:cNvPr>
          <p:cNvSpPr txBox="1"/>
          <p:nvPr/>
        </p:nvSpPr>
        <p:spPr>
          <a:xfrm>
            <a:off x="285749" y="178904"/>
            <a:ext cx="11572875" cy="646331"/>
          </a:xfrm>
          <a:prstGeom prst="rect">
            <a:avLst/>
          </a:prstGeom>
          <a:noFill/>
        </p:spPr>
        <p:txBody>
          <a:bodyPr wrap="square" rtlCol="0">
            <a:spAutoFit/>
          </a:bodyPr>
          <a:lstStyle/>
          <a:p>
            <a:pPr algn="ctr"/>
            <a:r>
              <a:rPr lang="en-US" sz="3600" b="1" dirty="0">
                <a:solidFill>
                  <a:schemeClr val="accent3">
                    <a:lumMod val="50000"/>
                  </a:schemeClr>
                </a:solidFill>
                <a:latin typeface="Montserrat" panose="00000500000000000000" pitchFamily="2" charset="0"/>
              </a:rPr>
              <a:t>Buncombe County Historic Population</a:t>
            </a:r>
          </a:p>
        </p:txBody>
      </p:sp>
    </p:spTree>
    <p:extLst>
      <p:ext uri="{BB962C8B-B14F-4D97-AF65-F5344CB8AC3E}">
        <p14:creationId xmlns:p14="http://schemas.microsoft.com/office/powerpoint/2010/main" val="39986994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5D402-4C11-4A0A-8C77-F41934F50891}"/>
              </a:ext>
            </a:extLst>
          </p:cNvPr>
          <p:cNvSpPr>
            <a:spLocks noGrp="1"/>
          </p:cNvSpPr>
          <p:nvPr>
            <p:ph type="title"/>
          </p:nvPr>
        </p:nvSpPr>
        <p:spPr>
          <a:xfrm>
            <a:off x="0" y="0"/>
            <a:ext cx="12192000" cy="866775"/>
          </a:xfrm>
          <a:solidFill>
            <a:schemeClr val="bg1"/>
          </a:solidFill>
        </p:spPr>
        <p:txBody>
          <a:bodyPr>
            <a:noAutofit/>
          </a:bodyPr>
          <a:lstStyle/>
          <a:p>
            <a:pPr algn="ctr"/>
            <a:r>
              <a:rPr lang="en-US" sz="3200" b="1" dirty="0">
                <a:solidFill>
                  <a:schemeClr val="accent3">
                    <a:lumMod val="50000"/>
                  </a:schemeClr>
                </a:solidFill>
                <a:latin typeface="Montserrat" panose="00000500000000000000" pitchFamily="50" charset="0"/>
              </a:rPr>
              <a:t>US Census Bureau Population Estimates Methodology</a:t>
            </a:r>
          </a:p>
        </p:txBody>
      </p:sp>
      <p:pic>
        <p:nvPicPr>
          <p:cNvPr id="10" name="Picture 9" descr="A screenshot of a cell phone&#10;&#10;Description automatically generated">
            <a:extLst>
              <a:ext uri="{FF2B5EF4-FFF2-40B4-BE49-F238E27FC236}">
                <a16:creationId xmlns:a16="http://schemas.microsoft.com/office/drawing/2014/main" id="{79C65F96-F07E-4C9F-A6FF-A517EA601250}"/>
              </a:ext>
            </a:extLst>
          </p:cNvPr>
          <p:cNvPicPr>
            <a:picLocks noChangeAspect="1"/>
          </p:cNvPicPr>
          <p:nvPr/>
        </p:nvPicPr>
        <p:blipFill>
          <a:blip r:embed="rId2">
            <a:extLst>
              <a:ext uri="{28A0092B-C50C-407E-A947-70E740481C1C}">
                <a14:useLocalDpi xmlns:a14="http://schemas.microsoft.com/office/drawing/2010/main" val="0"/>
              </a:ext>
            </a:extLst>
          </a:blip>
          <a:srcRect l="8214" t="9038" r="7843" b="45537"/>
          <a:stretch>
            <a:fillRect/>
          </a:stretch>
        </p:blipFill>
        <p:spPr>
          <a:xfrm>
            <a:off x="202355" y="752474"/>
            <a:ext cx="5550745" cy="5337563"/>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45A8E006-DEC8-CA2C-C123-7A8BFAF13003}"/>
              </a:ext>
            </a:extLst>
          </p:cNvPr>
          <p:cNvPicPr>
            <a:picLocks noChangeAspect="1"/>
          </p:cNvPicPr>
          <p:nvPr/>
        </p:nvPicPr>
        <p:blipFill>
          <a:blip r:embed="rId2">
            <a:extLst>
              <a:ext uri="{28A0092B-C50C-407E-A947-70E740481C1C}">
                <a14:useLocalDpi xmlns:a14="http://schemas.microsoft.com/office/drawing/2010/main" val="0"/>
              </a:ext>
            </a:extLst>
          </a:blip>
          <a:srcRect l="5141" t="54575" r="7101"/>
          <a:stretch>
            <a:fillRect/>
          </a:stretch>
        </p:blipFill>
        <p:spPr>
          <a:xfrm>
            <a:off x="5882640" y="866775"/>
            <a:ext cx="5966460" cy="5457989"/>
          </a:xfrm>
          <a:prstGeom prst="rect">
            <a:avLst/>
          </a:prstGeom>
        </p:spPr>
      </p:pic>
    </p:spTree>
    <p:extLst>
      <p:ext uri="{BB962C8B-B14F-4D97-AF65-F5344CB8AC3E}">
        <p14:creationId xmlns:p14="http://schemas.microsoft.com/office/powerpoint/2010/main" val="2396336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7675ADA-3BFA-4A34-B911-0DDDF33BF3AE}"/>
              </a:ext>
            </a:extLst>
          </p:cNvPr>
          <p:cNvGraphicFramePr>
            <a:graphicFrameLocks/>
          </p:cNvGraphicFramePr>
          <p:nvPr>
            <p:extLst>
              <p:ext uri="{D42A27DB-BD31-4B8C-83A1-F6EECF244321}">
                <p14:modId xmlns:p14="http://schemas.microsoft.com/office/powerpoint/2010/main" val="3578887101"/>
              </p:ext>
            </p:extLst>
          </p:nvPr>
        </p:nvGraphicFramePr>
        <p:xfrm>
          <a:off x="1100137" y="185737"/>
          <a:ext cx="9991725" cy="6486525"/>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Connector 3">
            <a:extLst>
              <a:ext uri="{FF2B5EF4-FFF2-40B4-BE49-F238E27FC236}">
                <a16:creationId xmlns:a16="http://schemas.microsoft.com/office/drawing/2014/main" id="{DD675650-10C6-8655-3826-C76F8D91D387}"/>
              </a:ext>
            </a:extLst>
          </p:cNvPr>
          <p:cNvCxnSpPr>
            <a:cxnSpLocks/>
          </p:cNvCxnSpPr>
          <p:nvPr/>
        </p:nvCxnSpPr>
        <p:spPr>
          <a:xfrm>
            <a:off x="2176984" y="559286"/>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329F1BD-68F2-FE84-5F12-62C55DB44E29}"/>
              </a:ext>
            </a:extLst>
          </p:cNvPr>
          <p:cNvCxnSpPr>
            <a:cxnSpLocks/>
          </p:cNvCxnSpPr>
          <p:nvPr/>
        </p:nvCxnSpPr>
        <p:spPr>
          <a:xfrm>
            <a:off x="2733277" y="559286"/>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A480D5A-8E26-2BE7-23E3-52F40AF9C848}"/>
              </a:ext>
            </a:extLst>
          </p:cNvPr>
          <p:cNvCxnSpPr>
            <a:cxnSpLocks/>
          </p:cNvCxnSpPr>
          <p:nvPr/>
        </p:nvCxnSpPr>
        <p:spPr>
          <a:xfrm>
            <a:off x="3254338" y="569280"/>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F8427F2-8B40-21E7-FF7C-FF6FBC7DF66E}"/>
              </a:ext>
            </a:extLst>
          </p:cNvPr>
          <p:cNvCxnSpPr>
            <a:cxnSpLocks/>
          </p:cNvCxnSpPr>
          <p:nvPr/>
        </p:nvCxnSpPr>
        <p:spPr>
          <a:xfrm>
            <a:off x="3804277" y="559285"/>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115DD4C-8D8F-DF5D-5F88-5687A7559489}"/>
              </a:ext>
            </a:extLst>
          </p:cNvPr>
          <p:cNvCxnSpPr>
            <a:cxnSpLocks/>
          </p:cNvCxnSpPr>
          <p:nvPr/>
        </p:nvCxnSpPr>
        <p:spPr>
          <a:xfrm>
            <a:off x="4312443"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004C616C-A2BB-4AB9-B349-078F21874D7C}"/>
              </a:ext>
            </a:extLst>
          </p:cNvPr>
          <p:cNvCxnSpPr>
            <a:cxnSpLocks/>
          </p:cNvCxnSpPr>
          <p:nvPr/>
        </p:nvCxnSpPr>
        <p:spPr>
          <a:xfrm>
            <a:off x="4909519" y="559284"/>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2B4D9A23-E5BF-452B-E0FF-311A85A68DB5}"/>
              </a:ext>
            </a:extLst>
          </p:cNvPr>
          <p:cNvCxnSpPr>
            <a:cxnSpLocks/>
          </p:cNvCxnSpPr>
          <p:nvPr/>
        </p:nvCxnSpPr>
        <p:spPr>
          <a:xfrm>
            <a:off x="5447992"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0DB095FC-D661-48D1-1D8E-EEB7D70926EE}"/>
              </a:ext>
            </a:extLst>
          </p:cNvPr>
          <p:cNvCxnSpPr>
            <a:cxnSpLocks/>
          </p:cNvCxnSpPr>
          <p:nvPr/>
        </p:nvCxnSpPr>
        <p:spPr>
          <a:xfrm>
            <a:off x="5992302"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7A9058C-B264-B245-BE48-1AE39D682AA3}"/>
              </a:ext>
            </a:extLst>
          </p:cNvPr>
          <p:cNvCxnSpPr>
            <a:cxnSpLocks/>
          </p:cNvCxnSpPr>
          <p:nvPr/>
        </p:nvCxnSpPr>
        <p:spPr>
          <a:xfrm>
            <a:off x="6554807"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71AF8E4-6E85-B272-B173-47E85C171C3B}"/>
              </a:ext>
            </a:extLst>
          </p:cNvPr>
          <p:cNvCxnSpPr>
            <a:cxnSpLocks/>
          </p:cNvCxnSpPr>
          <p:nvPr/>
        </p:nvCxnSpPr>
        <p:spPr>
          <a:xfrm>
            <a:off x="7127047" y="559283"/>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23A8EBB-A24D-101B-3D53-5FC8F8A519CD}"/>
              </a:ext>
            </a:extLst>
          </p:cNvPr>
          <p:cNvCxnSpPr>
            <a:cxnSpLocks/>
          </p:cNvCxnSpPr>
          <p:nvPr/>
        </p:nvCxnSpPr>
        <p:spPr>
          <a:xfrm>
            <a:off x="7657617"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E402C51-0E0B-D085-C3F2-10FBAA4D777B}"/>
              </a:ext>
            </a:extLst>
          </p:cNvPr>
          <p:cNvCxnSpPr>
            <a:cxnSpLocks/>
          </p:cNvCxnSpPr>
          <p:nvPr/>
        </p:nvCxnSpPr>
        <p:spPr>
          <a:xfrm>
            <a:off x="8144291" y="559282"/>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0134949-9AAB-9922-AF07-592490156747}"/>
              </a:ext>
            </a:extLst>
          </p:cNvPr>
          <p:cNvCxnSpPr>
            <a:cxnSpLocks/>
          </p:cNvCxnSpPr>
          <p:nvPr/>
        </p:nvCxnSpPr>
        <p:spPr>
          <a:xfrm>
            <a:off x="8707005" y="569279"/>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CD560BC-6BFD-B8EA-D7DD-31461313C131}"/>
              </a:ext>
            </a:extLst>
          </p:cNvPr>
          <p:cNvCxnSpPr>
            <a:cxnSpLocks/>
          </p:cNvCxnSpPr>
          <p:nvPr/>
        </p:nvCxnSpPr>
        <p:spPr>
          <a:xfrm>
            <a:off x="9235026" y="559281"/>
            <a:ext cx="0" cy="5719439"/>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29593AE-FAA4-FF8F-B5DC-787E900DE343}"/>
              </a:ext>
            </a:extLst>
          </p:cNvPr>
          <p:cNvCxnSpPr>
            <a:cxnSpLocks/>
          </p:cNvCxnSpPr>
          <p:nvPr/>
        </p:nvCxnSpPr>
        <p:spPr>
          <a:xfrm>
            <a:off x="10878705" y="569280"/>
            <a:ext cx="0" cy="5719439"/>
          </a:xfrm>
          <a:prstGeom prst="line">
            <a:avLst/>
          </a:prstGeom>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262FE84E-2015-BE96-35D6-88F30FDF0EC3}"/>
              </a:ext>
            </a:extLst>
          </p:cNvPr>
          <p:cNvSpPr txBox="1"/>
          <p:nvPr/>
        </p:nvSpPr>
        <p:spPr>
          <a:xfrm>
            <a:off x="10303783" y="3678808"/>
            <a:ext cx="1663778" cy="1754326"/>
          </a:xfrm>
          <a:prstGeom prst="rect">
            <a:avLst/>
          </a:prstGeom>
          <a:solidFill>
            <a:schemeClr val="bg1"/>
          </a:solidFill>
        </p:spPr>
        <p:txBody>
          <a:bodyPr wrap="square" rtlCol="0">
            <a:spAutoFit/>
          </a:bodyPr>
          <a:lstStyle/>
          <a:p>
            <a:r>
              <a:rPr lang="en-US" dirty="0">
                <a:solidFill>
                  <a:srgbClr val="7030A0"/>
                </a:solidFill>
              </a:rPr>
              <a:t>63% of births in Buncombe County are attending Buncombe County Schools</a:t>
            </a:r>
          </a:p>
        </p:txBody>
      </p:sp>
    </p:spTree>
    <p:extLst>
      <p:ext uri="{BB962C8B-B14F-4D97-AF65-F5344CB8AC3E}">
        <p14:creationId xmlns:p14="http://schemas.microsoft.com/office/powerpoint/2010/main" val="41079262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1BA1ED9-CEA8-4035-89B1-5BDFE61631F9}"/>
              </a:ext>
            </a:extLst>
          </p:cNvPr>
          <p:cNvSpPr/>
          <p:nvPr/>
        </p:nvSpPr>
        <p:spPr>
          <a:xfrm>
            <a:off x="0" y="173079"/>
            <a:ext cx="12192000" cy="313932"/>
          </a:xfrm>
          <a:prstGeom prst="rect">
            <a:avLst/>
          </a:prstGeom>
          <a:solidFill>
            <a:schemeClr val="bg1"/>
          </a:solidFill>
        </p:spPr>
        <p:txBody>
          <a:bodyPr wrap="square">
            <a:spAutoFit/>
          </a:bodyPr>
          <a:lstStyle/>
          <a:p>
            <a:pPr marL="0" marR="0" lvl="0" indent="0" algn="ctr" defTabSz="457200" rtl="0" eaLnBrk="1" fontAlgn="auto" latinLnBrk="0" hangingPunct="1">
              <a:lnSpc>
                <a:spcPct val="90000"/>
              </a:lnSpc>
              <a:spcBef>
                <a:spcPct val="0"/>
              </a:spcBef>
              <a:spcAft>
                <a:spcPts val="0"/>
              </a:spcAft>
              <a:buClrTx/>
              <a:buSzTx/>
              <a:buFontTx/>
              <a:buNone/>
              <a:tabLst/>
              <a:defRPr lang="en-US" sz="4400" b="1" i="0" u="none" strike="noStrike" kern="1200" spc="0" baseline="0" dirty="0">
                <a:solidFill>
                  <a:srgbClr val="5B9BD5">
                    <a:lumMod val="75000"/>
                  </a:srgbClr>
                </a:solidFill>
                <a:latin typeface="+mn-lt"/>
                <a:ea typeface="+mj-ea"/>
                <a:cs typeface="Arial" panose="020B0604020202020204" pitchFamily="34" charset="0"/>
              </a:defRPr>
            </a:pPr>
            <a:r>
              <a:rPr kumimoji="0" lang="en-US" sz="1600" b="1" i="0" u="none" strike="noStrike" kern="1200" cap="none" spc="0" normalizeH="0" baseline="0" noProof="0" dirty="0">
                <a:ln>
                  <a:noFill/>
                </a:ln>
                <a:solidFill>
                  <a:schemeClr val="accent3">
                    <a:lumMod val="50000"/>
                  </a:schemeClr>
                </a:solidFill>
                <a:effectLst/>
                <a:uLnTx/>
                <a:uFillTx/>
                <a:latin typeface="Montserrat" panose="00000500000000000000" pitchFamily="50" charset="0"/>
                <a:ea typeface="+mn-ea"/>
                <a:cs typeface="Arial" panose="020B0604020202020204" pitchFamily="34" charset="0"/>
              </a:rPr>
              <a:t>BCS, ACS &amp; Charter Schools Historical Kindergarten Membership Compared to Births SY 2013-14 to SY 2028-29</a:t>
            </a:r>
          </a:p>
        </p:txBody>
      </p:sp>
      <p:grpSp>
        <p:nvGrpSpPr>
          <p:cNvPr id="4" name="Group 3">
            <a:extLst>
              <a:ext uri="{FF2B5EF4-FFF2-40B4-BE49-F238E27FC236}">
                <a16:creationId xmlns:a16="http://schemas.microsoft.com/office/drawing/2014/main" id="{DAC2B783-41A8-4F3D-AACF-0A59BC8CEDD7}"/>
              </a:ext>
            </a:extLst>
          </p:cNvPr>
          <p:cNvGrpSpPr/>
          <p:nvPr/>
        </p:nvGrpSpPr>
        <p:grpSpPr>
          <a:xfrm>
            <a:off x="533400" y="635000"/>
            <a:ext cx="11125200" cy="6223000"/>
            <a:chOff x="1104900" y="272642"/>
            <a:chExt cx="10116773" cy="6312716"/>
          </a:xfrm>
        </p:grpSpPr>
        <p:graphicFrame>
          <p:nvGraphicFramePr>
            <p:cNvPr id="5" name="Chart 4">
              <a:extLst>
                <a:ext uri="{FF2B5EF4-FFF2-40B4-BE49-F238E27FC236}">
                  <a16:creationId xmlns:a16="http://schemas.microsoft.com/office/drawing/2014/main" id="{B718A15C-1C67-4982-B046-E36CE0336786}"/>
                </a:ext>
              </a:extLst>
            </p:cNvPr>
            <p:cNvGraphicFramePr>
              <a:graphicFrameLocks/>
            </p:cNvGraphicFramePr>
            <p:nvPr>
              <p:extLst>
                <p:ext uri="{D42A27DB-BD31-4B8C-83A1-F6EECF244321}">
                  <p14:modId xmlns:p14="http://schemas.microsoft.com/office/powerpoint/2010/main" val="3139392540"/>
                </p:ext>
              </p:extLst>
            </p:nvPr>
          </p:nvGraphicFramePr>
          <p:xfrm>
            <a:off x="1104900" y="272642"/>
            <a:ext cx="10116773" cy="631271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
              <a:extLst>
                <a:ext uri="{FF2B5EF4-FFF2-40B4-BE49-F238E27FC236}">
                  <a16:creationId xmlns:a16="http://schemas.microsoft.com/office/drawing/2014/main" id="{DD938481-AC7E-4756-828E-CB784A3E1B72}"/>
                </a:ext>
              </a:extLst>
            </p:cNvPr>
            <p:cNvSpPr txBox="1"/>
            <p:nvPr/>
          </p:nvSpPr>
          <p:spPr>
            <a:xfrm>
              <a:off x="1309394" y="439129"/>
              <a:ext cx="587553" cy="80438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Birth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Year</a:t>
              </a:r>
            </a:p>
          </p:txBody>
        </p:sp>
      </p:grpSp>
      <p:cxnSp>
        <p:nvCxnSpPr>
          <p:cNvPr id="3" name="Straight Connector 2">
            <a:extLst>
              <a:ext uri="{FF2B5EF4-FFF2-40B4-BE49-F238E27FC236}">
                <a16:creationId xmlns:a16="http://schemas.microsoft.com/office/drawing/2014/main" id="{243063E4-EF53-8488-62FF-089BDD4B362A}"/>
              </a:ext>
            </a:extLst>
          </p:cNvPr>
          <p:cNvCxnSpPr/>
          <p:nvPr/>
        </p:nvCxnSpPr>
        <p:spPr>
          <a:xfrm>
            <a:off x="1756668"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D0FF52FD-3A35-9F32-DB42-0D5C354007E7}"/>
              </a:ext>
            </a:extLst>
          </p:cNvPr>
          <p:cNvCxnSpPr/>
          <p:nvPr/>
        </p:nvCxnSpPr>
        <p:spPr>
          <a:xfrm>
            <a:off x="2425015"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77CBF9F-386B-30AB-9494-A8AE58EC08FE}"/>
              </a:ext>
            </a:extLst>
          </p:cNvPr>
          <p:cNvCxnSpPr/>
          <p:nvPr/>
        </p:nvCxnSpPr>
        <p:spPr>
          <a:xfrm>
            <a:off x="3060495"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D0AC38D-4CB5-3D24-0E2F-90ED47F93D59}"/>
              </a:ext>
            </a:extLst>
          </p:cNvPr>
          <p:cNvCxnSpPr/>
          <p:nvPr/>
        </p:nvCxnSpPr>
        <p:spPr>
          <a:xfrm>
            <a:off x="3742845"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577DD64-F09D-F192-7AC1-CA1E8F9682E1}"/>
              </a:ext>
            </a:extLst>
          </p:cNvPr>
          <p:cNvCxnSpPr/>
          <p:nvPr/>
        </p:nvCxnSpPr>
        <p:spPr>
          <a:xfrm>
            <a:off x="4368799"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C50579D9-E079-877D-6B0A-7941EF120245}"/>
              </a:ext>
            </a:extLst>
          </p:cNvPr>
          <p:cNvCxnSpPr/>
          <p:nvPr/>
        </p:nvCxnSpPr>
        <p:spPr>
          <a:xfrm>
            <a:off x="5057532"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0323C08-44F1-7EB6-0134-310E5D2AE595}"/>
              </a:ext>
            </a:extLst>
          </p:cNvPr>
          <p:cNvCxnSpPr/>
          <p:nvPr/>
        </p:nvCxnSpPr>
        <p:spPr>
          <a:xfrm>
            <a:off x="5723435"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1296FAD2-25BF-4579-2999-A7E4E082162D}"/>
              </a:ext>
            </a:extLst>
          </p:cNvPr>
          <p:cNvCxnSpPr/>
          <p:nvPr/>
        </p:nvCxnSpPr>
        <p:spPr>
          <a:xfrm>
            <a:off x="6331305"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DED8E3C-A243-00F3-B418-03C716DC29A9}"/>
              </a:ext>
            </a:extLst>
          </p:cNvPr>
          <p:cNvCxnSpPr/>
          <p:nvPr/>
        </p:nvCxnSpPr>
        <p:spPr>
          <a:xfrm>
            <a:off x="7038981"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638080A-2A11-EB5E-AE0B-2A0063DEC4E6}"/>
              </a:ext>
            </a:extLst>
          </p:cNvPr>
          <p:cNvCxnSpPr/>
          <p:nvPr/>
        </p:nvCxnSpPr>
        <p:spPr>
          <a:xfrm>
            <a:off x="7656056"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6C1CBBE-7E8C-894A-74FE-1D80B5108005}"/>
              </a:ext>
            </a:extLst>
          </p:cNvPr>
          <p:cNvCxnSpPr/>
          <p:nvPr/>
        </p:nvCxnSpPr>
        <p:spPr>
          <a:xfrm>
            <a:off x="8297376"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9ABDEC56-600D-89FF-6DB6-B9433E082CF1}"/>
              </a:ext>
            </a:extLst>
          </p:cNvPr>
          <p:cNvCxnSpPr/>
          <p:nvPr/>
        </p:nvCxnSpPr>
        <p:spPr>
          <a:xfrm>
            <a:off x="8933674"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7F0C9200-EF3E-2668-0410-E265F5A27535}"/>
              </a:ext>
            </a:extLst>
          </p:cNvPr>
          <p:cNvCxnSpPr/>
          <p:nvPr/>
        </p:nvCxnSpPr>
        <p:spPr>
          <a:xfrm>
            <a:off x="9561253"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2" name="Straight Connector 1">
            <a:extLst>
              <a:ext uri="{FF2B5EF4-FFF2-40B4-BE49-F238E27FC236}">
                <a16:creationId xmlns:a16="http://schemas.microsoft.com/office/drawing/2014/main" id="{0FDD66FF-9526-CDFE-0FFA-330784D1F781}"/>
              </a:ext>
            </a:extLst>
          </p:cNvPr>
          <p:cNvCxnSpPr/>
          <p:nvPr/>
        </p:nvCxnSpPr>
        <p:spPr>
          <a:xfrm>
            <a:off x="10239887"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2AF3FD23-BB5E-379E-A988-4FE16FB55362}"/>
              </a:ext>
            </a:extLst>
          </p:cNvPr>
          <p:cNvCxnSpPr/>
          <p:nvPr/>
        </p:nvCxnSpPr>
        <p:spPr>
          <a:xfrm>
            <a:off x="11512776" y="1047563"/>
            <a:ext cx="0" cy="5459767"/>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36E83DF-78BE-1BB2-271E-DDD47A7D6937}"/>
              </a:ext>
            </a:extLst>
          </p:cNvPr>
          <p:cNvCxnSpPr/>
          <p:nvPr/>
        </p:nvCxnSpPr>
        <p:spPr>
          <a:xfrm>
            <a:off x="10884126" y="1047563"/>
            <a:ext cx="0" cy="545976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906293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B180C117-27B7-4735-B761-89DBDE2728A2}"/>
              </a:ext>
            </a:extLst>
          </p:cNvPr>
          <p:cNvSpPr>
            <a:spLocks noGrp="1" noChangeArrowheads="1"/>
          </p:cNvSpPr>
          <p:nvPr>
            <p:ph type="title"/>
          </p:nvPr>
        </p:nvSpPr>
        <p:spPr>
          <a:xfrm>
            <a:off x="133350" y="110331"/>
            <a:ext cx="11925300" cy="609600"/>
          </a:xfrm>
          <a:solidFill>
            <a:schemeClr val="bg1"/>
          </a:solidFill>
        </p:spPr>
        <p:txBody>
          <a:bodyPr>
            <a:noAutofit/>
          </a:bodyPr>
          <a:lstStyle/>
          <a:p>
            <a:pPr algn="ctr"/>
            <a:r>
              <a:rPr lang="en-US" sz="3600" b="1" dirty="0">
                <a:solidFill>
                  <a:schemeClr val="accent3">
                    <a:lumMod val="50000"/>
                  </a:schemeClr>
                </a:solidFill>
                <a:latin typeface="Montserrat" panose="00000500000000000000" pitchFamily="50" charset="0"/>
                <a:cs typeface="Arial" panose="020B0604020202020204" pitchFamily="34" charset="0"/>
              </a:rPr>
              <a:t>2025-26 Charter School Details for NC Counties</a:t>
            </a:r>
          </a:p>
        </p:txBody>
      </p:sp>
      <p:sp>
        <p:nvSpPr>
          <p:cNvPr id="2" name="TextBox 1">
            <a:extLst>
              <a:ext uri="{FF2B5EF4-FFF2-40B4-BE49-F238E27FC236}">
                <a16:creationId xmlns:a16="http://schemas.microsoft.com/office/drawing/2014/main" id="{5E6921EF-8CE9-48DD-84D6-285D2957DCC1}"/>
              </a:ext>
            </a:extLst>
          </p:cNvPr>
          <p:cNvSpPr txBox="1"/>
          <p:nvPr/>
        </p:nvSpPr>
        <p:spPr>
          <a:xfrm>
            <a:off x="9852345" y="1884727"/>
            <a:ext cx="2206305" cy="4801314"/>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Notes: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report is by county, so county and city school numbers are combined for counties that have both county and city schools.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Number of Students in Charter Schools does not include students in the two statewide charter schools.</a:t>
            </a:r>
          </a:p>
        </p:txBody>
      </p:sp>
      <p:graphicFrame>
        <p:nvGraphicFramePr>
          <p:cNvPr id="6" name="Object 5">
            <a:extLst>
              <a:ext uri="{FF2B5EF4-FFF2-40B4-BE49-F238E27FC236}">
                <a16:creationId xmlns:a16="http://schemas.microsoft.com/office/drawing/2014/main" id="{897745A3-70F9-54DE-20A8-7299925E4EE2}"/>
              </a:ext>
            </a:extLst>
          </p:cNvPr>
          <p:cNvGraphicFramePr>
            <a:graphicFrameLocks noChangeAspect="1"/>
          </p:cNvGraphicFramePr>
          <p:nvPr>
            <p:extLst>
              <p:ext uri="{D42A27DB-BD31-4B8C-83A1-F6EECF244321}">
                <p14:modId xmlns:p14="http://schemas.microsoft.com/office/powerpoint/2010/main" val="4205719390"/>
              </p:ext>
            </p:extLst>
          </p:nvPr>
        </p:nvGraphicFramePr>
        <p:xfrm>
          <a:off x="1175068" y="719931"/>
          <a:ext cx="3122612" cy="6010985"/>
        </p:xfrm>
        <a:graphic>
          <a:graphicData uri="http://schemas.openxmlformats.org/presentationml/2006/ole">
            <mc:AlternateContent xmlns:mc="http://schemas.openxmlformats.org/markup-compatibility/2006">
              <mc:Choice xmlns:v="urn:schemas-microsoft-com:vml" Requires="v">
                <p:oleObj name="Worksheet" r:id="rId2" imgW="5743594" imgH="11058525" progId="Excel.Sheet.12">
                  <p:embed/>
                </p:oleObj>
              </mc:Choice>
              <mc:Fallback>
                <p:oleObj name="Worksheet" r:id="rId2" imgW="5743594" imgH="11058525" progId="Excel.Sheet.12">
                  <p:embed/>
                  <p:pic>
                    <p:nvPicPr>
                      <p:cNvPr id="0" name=""/>
                      <p:cNvPicPr/>
                      <p:nvPr/>
                    </p:nvPicPr>
                    <p:blipFill>
                      <a:blip r:embed="rId3"/>
                      <a:stretch>
                        <a:fillRect/>
                      </a:stretch>
                    </p:blipFill>
                    <p:spPr>
                      <a:xfrm>
                        <a:off x="1175068" y="719931"/>
                        <a:ext cx="3122612" cy="601098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4608B2D-9261-044B-1EDA-B140A1E6DC0C}"/>
              </a:ext>
            </a:extLst>
          </p:cNvPr>
          <p:cNvGraphicFramePr>
            <a:graphicFrameLocks noChangeAspect="1"/>
          </p:cNvGraphicFramePr>
          <p:nvPr>
            <p:extLst>
              <p:ext uri="{D42A27DB-BD31-4B8C-83A1-F6EECF244321}">
                <p14:modId xmlns:p14="http://schemas.microsoft.com/office/powerpoint/2010/main" val="847658140"/>
              </p:ext>
            </p:extLst>
          </p:nvPr>
        </p:nvGraphicFramePr>
        <p:xfrm>
          <a:off x="5000309" y="719931"/>
          <a:ext cx="3122611" cy="6010983"/>
        </p:xfrm>
        <a:graphic>
          <a:graphicData uri="http://schemas.openxmlformats.org/presentationml/2006/ole">
            <mc:AlternateContent xmlns:mc="http://schemas.openxmlformats.org/markup-compatibility/2006">
              <mc:Choice xmlns:v="urn:schemas-microsoft-com:vml" Requires="v">
                <p:oleObj name="Worksheet" r:id="rId4" imgW="5743594" imgH="11058525" progId="Excel.Sheet.12">
                  <p:embed/>
                </p:oleObj>
              </mc:Choice>
              <mc:Fallback>
                <p:oleObj name="Worksheet" r:id="rId4" imgW="5743594" imgH="11058525" progId="Excel.Sheet.12">
                  <p:embed/>
                  <p:pic>
                    <p:nvPicPr>
                      <p:cNvPr id="0" name=""/>
                      <p:cNvPicPr/>
                      <p:nvPr/>
                    </p:nvPicPr>
                    <p:blipFill>
                      <a:blip r:embed="rId5"/>
                      <a:stretch>
                        <a:fillRect/>
                      </a:stretch>
                    </p:blipFill>
                    <p:spPr>
                      <a:xfrm>
                        <a:off x="5000309" y="719931"/>
                        <a:ext cx="3122611" cy="6010983"/>
                      </a:xfrm>
                      <a:prstGeom prst="rect">
                        <a:avLst/>
                      </a:prstGeom>
                    </p:spPr>
                  </p:pic>
                </p:oleObj>
              </mc:Fallback>
            </mc:AlternateContent>
          </a:graphicData>
        </a:graphic>
      </p:graphicFrame>
    </p:spTree>
    <p:extLst>
      <p:ext uri="{BB962C8B-B14F-4D97-AF65-F5344CB8AC3E}">
        <p14:creationId xmlns:p14="http://schemas.microsoft.com/office/powerpoint/2010/main" val="4622724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B28532-A240-4459-ADE8-89D67384B801}"/>
              </a:ext>
            </a:extLst>
          </p:cNvPr>
          <p:cNvSpPr>
            <a:spLocks noGrp="1"/>
          </p:cNvSpPr>
          <p:nvPr>
            <p:ph type="title"/>
          </p:nvPr>
        </p:nvSpPr>
        <p:spPr>
          <a:xfrm>
            <a:off x="748988" y="0"/>
            <a:ext cx="10515599" cy="675302"/>
          </a:xfrm>
          <a:solidFill>
            <a:schemeClr val="bg1"/>
          </a:solidFill>
        </p:spPr>
        <p:txBody>
          <a:bodyPr vert="horz" lIns="91440" tIns="45720" rIns="91440" bIns="45720" rtlCol="0" anchor="b">
            <a:normAutofit/>
          </a:bodyPr>
          <a:lstStyle/>
          <a:p>
            <a:pPr algn="ctr"/>
            <a:r>
              <a:rPr lang="en-US" sz="3600" b="1" dirty="0">
                <a:solidFill>
                  <a:schemeClr val="accent3">
                    <a:lumMod val="50000"/>
                  </a:schemeClr>
                </a:solidFill>
                <a:latin typeface="Montserrat" panose="00000500000000000000" pitchFamily="50" charset="0"/>
              </a:rPr>
              <a:t>5-Year ADM by NC County</a:t>
            </a:r>
            <a:endParaRPr lang="en-US" sz="3600" b="1" kern="1200" dirty="0">
              <a:solidFill>
                <a:schemeClr val="accent3">
                  <a:lumMod val="50000"/>
                </a:schemeClr>
              </a:solidFill>
              <a:latin typeface="Montserrat" panose="00000500000000000000" pitchFamily="50" charset="0"/>
            </a:endParaRPr>
          </a:p>
        </p:txBody>
      </p:sp>
      <p:pic>
        <p:nvPicPr>
          <p:cNvPr id="4" name="Picture 3">
            <a:extLst>
              <a:ext uri="{FF2B5EF4-FFF2-40B4-BE49-F238E27FC236}">
                <a16:creationId xmlns:a16="http://schemas.microsoft.com/office/drawing/2014/main" id="{38624427-1910-68C7-7602-261C96B86D70}"/>
              </a:ext>
            </a:extLst>
          </p:cNvPr>
          <p:cNvPicPr>
            <a:picLocks noChangeAspect="1"/>
          </p:cNvPicPr>
          <p:nvPr/>
        </p:nvPicPr>
        <p:blipFill>
          <a:blip r:embed="rId2"/>
          <a:stretch>
            <a:fillRect/>
          </a:stretch>
        </p:blipFill>
        <p:spPr>
          <a:xfrm>
            <a:off x="1830790" y="600759"/>
            <a:ext cx="3787033" cy="6182698"/>
          </a:xfrm>
          <a:prstGeom prst="rect">
            <a:avLst/>
          </a:prstGeom>
        </p:spPr>
      </p:pic>
      <p:pic>
        <p:nvPicPr>
          <p:cNvPr id="8" name="Picture 7">
            <a:extLst>
              <a:ext uri="{FF2B5EF4-FFF2-40B4-BE49-F238E27FC236}">
                <a16:creationId xmlns:a16="http://schemas.microsoft.com/office/drawing/2014/main" id="{26ABA8E4-C5BB-1B25-ECFD-DF5F716C0330}"/>
              </a:ext>
            </a:extLst>
          </p:cNvPr>
          <p:cNvPicPr>
            <a:picLocks noChangeAspect="1"/>
          </p:cNvPicPr>
          <p:nvPr/>
        </p:nvPicPr>
        <p:blipFill>
          <a:blip r:embed="rId3"/>
          <a:stretch>
            <a:fillRect/>
          </a:stretch>
        </p:blipFill>
        <p:spPr>
          <a:xfrm>
            <a:off x="6006787" y="600758"/>
            <a:ext cx="3787034" cy="6182699"/>
          </a:xfrm>
          <a:prstGeom prst="rect">
            <a:avLst/>
          </a:prstGeom>
        </p:spPr>
      </p:pic>
    </p:spTree>
    <p:extLst>
      <p:ext uri="{BB962C8B-B14F-4D97-AF65-F5344CB8AC3E}">
        <p14:creationId xmlns:p14="http://schemas.microsoft.com/office/powerpoint/2010/main" val="13842753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986" y="82068"/>
            <a:ext cx="4378712" cy="1185628"/>
          </a:xfrm>
          <a:prstGeom prst="rect">
            <a:avLst/>
          </a:prstGeom>
          <a:solidFill>
            <a:schemeClr val="bg1"/>
          </a:solidFill>
        </p:spPr>
      </p:pic>
      <p:sp>
        <p:nvSpPr>
          <p:cNvPr id="5" name="Subtitle 2"/>
          <p:cNvSpPr>
            <a:spLocks noGrp="1"/>
          </p:cNvSpPr>
          <p:nvPr>
            <p:ph type="subTitle" idx="1"/>
          </p:nvPr>
        </p:nvSpPr>
        <p:spPr>
          <a:xfrm>
            <a:off x="570634" y="1539798"/>
            <a:ext cx="11242964" cy="5236134"/>
          </a:xfrm>
          <a:solidFill>
            <a:schemeClr val="bg1"/>
          </a:solidFill>
        </p:spPr>
        <p:txBody>
          <a:bodyPr>
            <a:noAutofit/>
          </a:bodyPr>
          <a:lstStyle/>
          <a:p>
            <a:pPr algn="l"/>
            <a:r>
              <a:rPr lang="en-US" sz="3600" b="1" dirty="0">
                <a:solidFill>
                  <a:schemeClr val="bg1">
                    <a:lumMod val="65000"/>
                  </a:schemeClr>
                </a:solidFill>
                <a:latin typeface="Montserrat" panose="00000500000000000000" pitchFamily="50" charset="0"/>
                <a:cs typeface="Arial" panose="020B0604020202020204" pitchFamily="34" charset="0"/>
              </a:rPr>
              <a:t>Tab 1:	Membership &amp; Population Trends</a:t>
            </a:r>
          </a:p>
          <a:p>
            <a:pPr algn="l"/>
            <a:r>
              <a:rPr lang="en-US" sz="3600" b="1" dirty="0">
                <a:solidFill>
                  <a:schemeClr val="bg1">
                    <a:lumMod val="65000"/>
                  </a:schemeClr>
                </a:solidFill>
                <a:latin typeface="Montserrat" panose="00000500000000000000" pitchFamily="50" charset="0"/>
                <a:cs typeface="Arial" panose="020B0604020202020204" pitchFamily="34" charset="0"/>
              </a:rPr>
              <a:t>Tab 2:  Long Range Planning</a:t>
            </a:r>
          </a:p>
          <a:p>
            <a:pPr algn="l"/>
            <a:r>
              <a:rPr lang="en-US" sz="3600" b="1" dirty="0">
                <a:solidFill>
                  <a:schemeClr val="accent3">
                    <a:lumMod val="50000"/>
                  </a:schemeClr>
                </a:solidFill>
                <a:latin typeface="Montserrat" panose="00000500000000000000" pitchFamily="50" charset="0"/>
                <a:cs typeface="Arial" panose="020B0604020202020204" pitchFamily="34" charset="0"/>
              </a:rPr>
              <a:t>Tab 3:  Appendix</a:t>
            </a:r>
          </a:p>
          <a:p>
            <a:pPr marL="571500" indent="-571500" algn="l">
              <a:buFont typeface="Arial" panose="020B0604020202020204" pitchFamily="34" charset="0"/>
              <a:buChar char="•"/>
            </a:pPr>
            <a:r>
              <a:rPr lang="en-US" sz="3600" b="1" dirty="0">
                <a:solidFill>
                  <a:schemeClr val="bg1">
                    <a:lumMod val="65000"/>
                  </a:schemeClr>
                </a:solidFill>
                <a:latin typeface="Montserrat" panose="00000500000000000000" pitchFamily="50" charset="0"/>
                <a:cs typeface="Arial" panose="020B0604020202020204" pitchFamily="34" charset="0"/>
              </a:rPr>
              <a:t>Membership Trends</a:t>
            </a:r>
          </a:p>
          <a:p>
            <a:pPr marL="571500" indent="-571500" algn="l">
              <a:buFont typeface="Arial" panose="020B0604020202020204" pitchFamily="34" charset="0"/>
              <a:buChar char="•"/>
            </a:pPr>
            <a:r>
              <a:rPr lang="en-US" sz="3600" b="1" dirty="0">
                <a:solidFill>
                  <a:schemeClr val="accent3">
                    <a:lumMod val="50000"/>
                  </a:schemeClr>
                </a:solidFill>
                <a:latin typeface="Montserrat" panose="00000500000000000000" pitchFamily="50" charset="0"/>
                <a:cs typeface="Arial" panose="020B0604020202020204" pitchFamily="34" charset="0"/>
              </a:rPr>
              <a:t>Building Permits &amp; Development</a:t>
            </a:r>
          </a:p>
        </p:txBody>
      </p:sp>
    </p:spTree>
    <p:extLst>
      <p:ext uri="{BB962C8B-B14F-4D97-AF65-F5344CB8AC3E}">
        <p14:creationId xmlns:p14="http://schemas.microsoft.com/office/powerpoint/2010/main" val="596979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A033-492D-48D1-8EE1-FDBECC72B801}"/>
              </a:ext>
            </a:extLst>
          </p:cNvPr>
          <p:cNvSpPr>
            <a:spLocks noGrp="1"/>
          </p:cNvSpPr>
          <p:nvPr>
            <p:ph type="title"/>
          </p:nvPr>
        </p:nvSpPr>
        <p:spPr>
          <a:xfrm>
            <a:off x="838199" y="291090"/>
            <a:ext cx="10515599" cy="932688"/>
          </a:xfrm>
          <a:solidFill>
            <a:schemeClr val="bg1"/>
          </a:solidFill>
        </p:spPr>
        <p:txBody>
          <a:bodyPr vert="horz" lIns="91440" tIns="45720" rIns="91440" bIns="45720" rtlCol="0" anchor="b">
            <a:normAutofit/>
          </a:bodyPr>
          <a:lstStyle/>
          <a:p>
            <a:pPr algn="ctr"/>
            <a:r>
              <a:rPr lang="en-US" sz="3600" b="1" kern="1200" dirty="0">
                <a:solidFill>
                  <a:schemeClr val="accent3">
                    <a:lumMod val="50000"/>
                  </a:schemeClr>
                </a:solidFill>
                <a:latin typeface="Montserrat" panose="00000500000000000000" pitchFamily="50" charset="0"/>
              </a:rPr>
              <a:t>8-Year Building Permit Trends</a:t>
            </a:r>
          </a:p>
        </p:txBody>
      </p:sp>
      <p:graphicFrame>
        <p:nvGraphicFramePr>
          <p:cNvPr id="4" name="Chart 3">
            <a:extLst>
              <a:ext uri="{FF2B5EF4-FFF2-40B4-BE49-F238E27FC236}">
                <a16:creationId xmlns:a16="http://schemas.microsoft.com/office/drawing/2014/main" id="{253845D4-2428-CBF3-8EAC-0CA8607F1D0A}"/>
              </a:ext>
            </a:extLst>
          </p:cNvPr>
          <p:cNvGraphicFramePr>
            <a:graphicFrameLocks/>
          </p:cNvGraphicFramePr>
          <p:nvPr>
            <p:extLst>
              <p:ext uri="{D42A27DB-BD31-4B8C-83A1-F6EECF244321}">
                <p14:modId xmlns:p14="http://schemas.microsoft.com/office/powerpoint/2010/main" val="3276226845"/>
              </p:ext>
            </p:extLst>
          </p:nvPr>
        </p:nvGraphicFramePr>
        <p:xfrm>
          <a:off x="1392382" y="1319212"/>
          <a:ext cx="9060873" cy="52476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47578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8071-8A93-4DE4-824F-4B8ED022D3AA}"/>
              </a:ext>
            </a:extLst>
          </p:cNvPr>
          <p:cNvSpPr>
            <a:spLocks noGrp="1"/>
          </p:cNvSpPr>
          <p:nvPr>
            <p:ph type="title"/>
          </p:nvPr>
        </p:nvSpPr>
        <p:spPr>
          <a:xfrm>
            <a:off x="67112" y="71511"/>
            <a:ext cx="12124888" cy="763532"/>
          </a:xfrm>
          <a:solidFill>
            <a:schemeClr val="bg1"/>
          </a:solidFill>
        </p:spPr>
        <p:txBody>
          <a:bodyPr>
            <a:normAutofit/>
          </a:bodyPr>
          <a:lstStyle/>
          <a:p>
            <a:pPr algn="ctr"/>
            <a:r>
              <a:rPr lang="en-US" sz="3600" b="1" dirty="0">
                <a:solidFill>
                  <a:schemeClr val="accent3">
                    <a:lumMod val="50000"/>
                  </a:schemeClr>
                </a:solidFill>
                <a:latin typeface="Montserrat" panose="00000500000000000000" pitchFamily="50" charset="0"/>
                <a:cs typeface="Arial" panose="020B0604020202020204" pitchFamily="34" charset="0"/>
              </a:rPr>
              <a:t>Buncombe County GIS Development Mapper</a:t>
            </a:r>
          </a:p>
        </p:txBody>
      </p:sp>
      <p:pic>
        <p:nvPicPr>
          <p:cNvPr id="5" name="Picture 4">
            <a:extLst>
              <a:ext uri="{FF2B5EF4-FFF2-40B4-BE49-F238E27FC236}">
                <a16:creationId xmlns:a16="http://schemas.microsoft.com/office/drawing/2014/main" id="{3FBA3FD9-E904-F094-01CA-196B7B41ED90}"/>
              </a:ext>
            </a:extLst>
          </p:cNvPr>
          <p:cNvPicPr>
            <a:picLocks noChangeAspect="1"/>
          </p:cNvPicPr>
          <p:nvPr/>
        </p:nvPicPr>
        <p:blipFill>
          <a:blip r:embed="rId2"/>
          <a:stretch>
            <a:fillRect/>
          </a:stretch>
        </p:blipFill>
        <p:spPr>
          <a:xfrm>
            <a:off x="152601" y="835043"/>
            <a:ext cx="11953909" cy="5481273"/>
          </a:xfrm>
          <a:prstGeom prst="rect">
            <a:avLst/>
          </a:prstGeom>
        </p:spPr>
      </p:pic>
    </p:spTree>
    <p:extLst>
      <p:ext uri="{BB962C8B-B14F-4D97-AF65-F5344CB8AC3E}">
        <p14:creationId xmlns:p14="http://schemas.microsoft.com/office/powerpoint/2010/main" val="29597539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705FB8-FAA9-41CA-9FB0-96358826DBB5}"/>
              </a:ext>
            </a:extLst>
          </p:cNvPr>
          <p:cNvSpPr>
            <a:spLocks noGrp="1"/>
          </p:cNvSpPr>
          <p:nvPr>
            <p:ph type="title"/>
          </p:nvPr>
        </p:nvSpPr>
        <p:spPr>
          <a:xfrm>
            <a:off x="0" y="1"/>
            <a:ext cx="12191999" cy="685799"/>
          </a:xfrm>
          <a:solidFill>
            <a:schemeClr val="bg1"/>
          </a:solidFill>
        </p:spPr>
        <p:txBody>
          <a:bodyPr>
            <a:noAutofit/>
          </a:bodyPr>
          <a:lstStyle/>
          <a:p>
            <a:pPr algn="ctr"/>
            <a:r>
              <a:rPr lang="en-US" sz="2800" b="1" dirty="0">
                <a:solidFill>
                  <a:schemeClr val="accent3">
                    <a:lumMod val="50000"/>
                  </a:schemeClr>
                </a:solidFill>
                <a:latin typeface="Montserrat" panose="00000500000000000000" pitchFamily="50" charset="0"/>
                <a:cs typeface="Arial" panose="020B0604020202020204" pitchFamily="34" charset="0"/>
              </a:rPr>
              <a:t>Major Subdivisions With Impacted Buncombe County Schools</a:t>
            </a:r>
          </a:p>
        </p:txBody>
      </p:sp>
      <p:graphicFrame>
        <p:nvGraphicFramePr>
          <p:cNvPr id="4" name="Table 3">
            <a:extLst>
              <a:ext uri="{FF2B5EF4-FFF2-40B4-BE49-F238E27FC236}">
                <a16:creationId xmlns:a16="http://schemas.microsoft.com/office/drawing/2014/main" id="{32B570AB-C968-A78E-ACE1-38DE2B13ACE2}"/>
              </a:ext>
            </a:extLst>
          </p:cNvPr>
          <p:cNvGraphicFramePr>
            <a:graphicFrameLocks noGrp="1"/>
          </p:cNvGraphicFramePr>
          <p:nvPr>
            <p:extLst>
              <p:ext uri="{D42A27DB-BD31-4B8C-83A1-F6EECF244321}">
                <p14:modId xmlns:p14="http://schemas.microsoft.com/office/powerpoint/2010/main" val="849598753"/>
              </p:ext>
            </p:extLst>
          </p:nvPr>
        </p:nvGraphicFramePr>
        <p:xfrm>
          <a:off x="1302996" y="685800"/>
          <a:ext cx="9217683" cy="6116817"/>
        </p:xfrm>
        <a:graphic>
          <a:graphicData uri="http://schemas.openxmlformats.org/drawingml/2006/table">
            <a:tbl>
              <a:tblPr>
                <a:tableStyleId>{C4B1156A-380E-4F78-BDF5-A606A8083BF9}</a:tableStyleId>
              </a:tblPr>
              <a:tblGrid>
                <a:gridCol w="3353252">
                  <a:extLst>
                    <a:ext uri="{9D8B030D-6E8A-4147-A177-3AD203B41FA5}">
                      <a16:colId xmlns:a16="http://schemas.microsoft.com/office/drawing/2014/main" val="1164723720"/>
                    </a:ext>
                  </a:extLst>
                </a:gridCol>
                <a:gridCol w="1699181">
                  <a:extLst>
                    <a:ext uri="{9D8B030D-6E8A-4147-A177-3AD203B41FA5}">
                      <a16:colId xmlns:a16="http://schemas.microsoft.com/office/drawing/2014/main" val="2503734247"/>
                    </a:ext>
                  </a:extLst>
                </a:gridCol>
                <a:gridCol w="3037474">
                  <a:extLst>
                    <a:ext uri="{9D8B030D-6E8A-4147-A177-3AD203B41FA5}">
                      <a16:colId xmlns:a16="http://schemas.microsoft.com/office/drawing/2014/main" val="495504175"/>
                    </a:ext>
                  </a:extLst>
                </a:gridCol>
                <a:gridCol w="1127776">
                  <a:extLst>
                    <a:ext uri="{9D8B030D-6E8A-4147-A177-3AD203B41FA5}">
                      <a16:colId xmlns:a16="http://schemas.microsoft.com/office/drawing/2014/main" val="3386536592"/>
                    </a:ext>
                  </a:extLst>
                </a:gridCol>
              </a:tblGrid>
              <a:tr h="818967">
                <a:tc>
                  <a:txBody>
                    <a:bodyPr/>
                    <a:lstStyle/>
                    <a:p>
                      <a:pPr algn="ctr" fontAlgn="b"/>
                      <a:r>
                        <a:rPr lang="en-US" sz="1050" b="1" u="none" strike="noStrike" dirty="0">
                          <a:solidFill>
                            <a:srgbClr val="000000"/>
                          </a:solidFill>
                          <a:effectLst/>
                        </a:rPr>
                        <a:t>MAJOR SUBDIVISION</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ctr" fontAlgn="b"/>
                      <a:r>
                        <a:rPr lang="en-US" sz="1050" b="1" u="none" strike="noStrike">
                          <a:solidFill>
                            <a:srgbClr val="000000"/>
                          </a:solidFill>
                          <a:effectLst/>
                        </a:rPr>
                        <a:t>ADDRESS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ctr" fontAlgn="b"/>
                      <a:r>
                        <a:rPr lang="en-US" sz="1050" b="1" u="none" strike="noStrike">
                          <a:solidFill>
                            <a:srgbClr val="000000"/>
                          </a:solidFill>
                          <a:effectLst/>
                        </a:rPr>
                        <a:t>SCHOOLS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ctr" fontAlgn="b"/>
                      <a:r>
                        <a:rPr lang="en-US" sz="1050" b="1" u="none" strike="noStrike" dirty="0">
                          <a:solidFill>
                            <a:srgbClr val="000000"/>
                          </a:solidFill>
                          <a:effectLst/>
                        </a:rPr>
                        <a:t>PROPOSED NUMBER OF LOTS OR UNITS</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947300998"/>
                  </a:ext>
                </a:extLst>
              </a:tr>
              <a:tr h="211914">
                <a:tc>
                  <a:txBody>
                    <a:bodyPr/>
                    <a:lstStyle/>
                    <a:p>
                      <a:pPr algn="l" fontAlgn="b"/>
                      <a:r>
                        <a:rPr lang="en-US" sz="1050" b="1" u="none" strike="noStrike">
                          <a:solidFill>
                            <a:srgbClr val="000000"/>
                          </a:solidFill>
                          <a:effectLst/>
                        </a:rPr>
                        <a:t>Focus Homes Proposed Subdivision</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Mallard Run Drive</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Avery's Creek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28</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1441370426"/>
                  </a:ext>
                </a:extLst>
              </a:tr>
              <a:tr h="211914">
                <a:tc>
                  <a:txBody>
                    <a:bodyPr/>
                    <a:lstStyle/>
                    <a:p>
                      <a:pPr algn="l" fontAlgn="b"/>
                      <a:r>
                        <a:rPr lang="en-US" sz="1050" b="1" u="none" strike="noStrike" dirty="0">
                          <a:solidFill>
                            <a:srgbClr val="000000"/>
                          </a:solidFill>
                          <a:effectLst/>
                        </a:rPr>
                        <a:t>Glenn Bridge Major Subdivision - Phase 2</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1948 Brevard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Avery's Creek ES, CTKIS, VSMS, TCRHS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5</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961360029"/>
                  </a:ext>
                </a:extLst>
              </a:tr>
              <a:tr h="211914">
                <a:tc>
                  <a:txBody>
                    <a:bodyPr/>
                    <a:lstStyle/>
                    <a:p>
                      <a:pPr algn="l" fontAlgn="b"/>
                      <a:r>
                        <a:rPr lang="en-US" sz="1050" b="1" u="none" strike="noStrike" dirty="0">
                          <a:solidFill>
                            <a:srgbClr val="000000"/>
                          </a:solidFill>
                          <a:effectLst/>
                        </a:rPr>
                        <a:t>The Oaks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122 Fairmont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de-DE" sz="1050" b="1" u="none" strike="noStrike" dirty="0">
                          <a:solidFill>
                            <a:srgbClr val="000000"/>
                          </a:solidFill>
                          <a:effectLst/>
                        </a:rPr>
                        <a:t>Candler ES, EIS, EMS, EHS</a:t>
                      </a:r>
                      <a:endParaRPr lang="de-DE"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14</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66039049"/>
                  </a:ext>
                </a:extLst>
              </a:tr>
              <a:tr h="211914">
                <a:tc>
                  <a:txBody>
                    <a:bodyPr/>
                    <a:lstStyle/>
                    <a:p>
                      <a:pPr algn="l" fontAlgn="b"/>
                      <a:r>
                        <a:rPr lang="en-US" sz="1050" b="1" u="none" strike="noStrike">
                          <a:solidFill>
                            <a:srgbClr val="000000"/>
                          </a:solidFill>
                          <a:effectLst/>
                        </a:rPr>
                        <a:t>Ramble Biltmore Block P - Major Subdivision</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416 Ramble Way</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Estes ES, CTKIS, VSMS, TCRHS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14</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804194705"/>
                  </a:ext>
                </a:extLst>
              </a:tr>
              <a:tr h="211914">
                <a:tc>
                  <a:txBody>
                    <a:bodyPr/>
                    <a:lstStyle/>
                    <a:p>
                      <a:pPr algn="l" fontAlgn="b"/>
                      <a:r>
                        <a:rPr lang="en-US" sz="1050" b="1" u="none" strike="noStrike">
                          <a:solidFill>
                            <a:srgbClr val="000000"/>
                          </a:solidFill>
                          <a:effectLst/>
                        </a:rPr>
                        <a:t>Ramble Biltmore Forest - Block H - Phase 2</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395 Ramble Way</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Estes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6</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1969818304"/>
                  </a:ext>
                </a:extLst>
              </a:tr>
              <a:tr h="211914">
                <a:tc>
                  <a:txBody>
                    <a:bodyPr/>
                    <a:lstStyle/>
                    <a:p>
                      <a:pPr algn="l" fontAlgn="b"/>
                      <a:r>
                        <a:rPr lang="en-US" sz="1050" b="1" u="none" strike="noStrike">
                          <a:solidFill>
                            <a:srgbClr val="000000"/>
                          </a:solidFill>
                          <a:effectLst/>
                        </a:rPr>
                        <a:t>Christ School Subdivision</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248 Christ School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de-DE" sz="1050" b="1" u="none" strike="noStrike" dirty="0">
                          <a:solidFill>
                            <a:srgbClr val="000000"/>
                          </a:solidFill>
                          <a:effectLst/>
                        </a:rPr>
                        <a:t>Glen Arden ES, CTKIS, CCMS, TCRHS</a:t>
                      </a:r>
                      <a:endParaRPr lang="de-DE"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25</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4237020655"/>
                  </a:ext>
                </a:extLst>
              </a:tr>
              <a:tr h="211914">
                <a:tc>
                  <a:txBody>
                    <a:bodyPr/>
                    <a:lstStyle/>
                    <a:p>
                      <a:pPr algn="l" fontAlgn="b"/>
                      <a:r>
                        <a:rPr lang="en-US" sz="1050" b="1" u="none" strike="noStrike">
                          <a:solidFill>
                            <a:srgbClr val="000000"/>
                          </a:solidFill>
                          <a:effectLst/>
                        </a:rPr>
                        <a:t>Christ School Townhomes Major Subdivision</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33 Christ School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de-DE" sz="1050" b="1" u="none" strike="noStrike">
                          <a:solidFill>
                            <a:srgbClr val="000000"/>
                          </a:solidFill>
                          <a:effectLst/>
                        </a:rPr>
                        <a:t>Glen Arden ES, CTKIS, CCMS, TCRHS</a:t>
                      </a:r>
                      <a:endParaRPr lang="de-DE"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84</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840244637"/>
                  </a:ext>
                </a:extLst>
              </a:tr>
              <a:tr h="211914">
                <a:tc>
                  <a:txBody>
                    <a:bodyPr/>
                    <a:lstStyle/>
                    <a:p>
                      <a:pPr algn="l" fontAlgn="b"/>
                      <a:r>
                        <a:rPr lang="en-US" sz="1050" b="1" u="none" strike="noStrike">
                          <a:solidFill>
                            <a:srgbClr val="000000"/>
                          </a:solidFill>
                          <a:effectLst/>
                        </a:rPr>
                        <a:t>Pinners Cove</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Pinners Cove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de-DE" sz="1050" b="1" u="none" strike="noStrike" dirty="0">
                          <a:solidFill>
                            <a:srgbClr val="000000"/>
                          </a:solidFill>
                          <a:effectLst/>
                        </a:rPr>
                        <a:t>Glen Arden ES, CTKIS, CCMS, TCRHS</a:t>
                      </a:r>
                      <a:endParaRPr lang="de-DE"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269</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435437940"/>
                  </a:ext>
                </a:extLst>
              </a:tr>
              <a:tr h="211914">
                <a:tc>
                  <a:txBody>
                    <a:bodyPr/>
                    <a:lstStyle/>
                    <a:p>
                      <a:pPr algn="l" fontAlgn="b"/>
                      <a:r>
                        <a:rPr lang="en-US" sz="1050" b="1" u="none" strike="noStrike">
                          <a:solidFill>
                            <a:srgbClr val="000000"/>
                          </a:solidFill>
                          <a:effectLst/>
                        </a:rPr>
                        <a:t>Woodland Trace</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Queen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s-ES" sz="1050" b="1" u="none" strike="noStrike" dirty="0">
                          <a:solidFill>
                            <a:srgbClr val="000000"/>
                          </a:solidFill>
                          <a:effectLst/>
                        </a:rPr>
                        <a:t>Hominy Valley ES, EIS, EMS, EHS</a:t>
                      </a:r>
                      <a:endParaRPr lang="es-E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18</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464229836"/>
                  </a:ext>
                </a:extLst>
              </a:tr>
              <a:tr h="211914">
                <a:tc>
                  <a:txBody>
                    <a:bodyPr/>
                    <a:lstStyle/>
                    <a:p>
                      <a:pPr algn="l" fontAlgn="b"/>
                      <a:r>
                        <a:rPr lang="en-US" sz="1050" b="1" u="none" strike="noStrike">
                          <a:solidFill>
                            <a:srgbClr val="000000"/>
                          </a:solidFill>
                          <a:effectLst/>
                        </a:rPr>
                        <a:t>Woodland Trace</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Queen Road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s-ES" sz="1050" b="1" u="none" strike="noStrike" dirty="0">
                          <a:solidFill>
                            <a:srgbClr val="000000"/>
                          </a:solidFill>
                          <a:effectLst/>
                        </a:rPr>
                        <a:t>Hominy Valley ES, EIS, EMS, EHS</a:t>
                      </a:r>
                      <a:endParaRPr lang="es-E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18</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587492090"/>
                  </a:ext>
                </a:extLst>
              </a:tr>
              <a:tr h="211914">
                <a:tc>
                  <a:txBody>
                    <a:bodyPr/>
                    <a:lstStyle/>
                    <a:p>
                      <a:pPr algn="l" fontAlgn="b"/>
                      <a:r>
                        <a:rPr lang="en-US" sz="1050" b="1" u="none" strike="noStrike" dirty="0">
                          <a:solidFill>
                            <a:srgbClr val="000000"/>
                          </a:solidFill>
                          <a:effectLst/>
                        </a:rPr>
                        <a:t>Old Charlotte Doran Subdivision</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107 Old Charlotte Hwy</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Oakley ES, ACRMS, ACRHS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221</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747741448"/>
                  </a:ext>
                </a:extLst>
              </a:tr>
              <a:tr h="211914">
                <a:tc>
                  <a:txBody>
                    <a:bodyPr/>
                    <a:lstStyle/>
                    <a:p>
                      <a:pPr algn="l" fontAlgn="b"/>
                      <a:r>
                        <a:rPr lang="en-US" sz="1050" b="1" u="none" strike="noStrike" dirty="0">
                          <a:solidFill>
                            <a:srgbClr val="000000"/>
                          </a:solidFill>
                          <a:effectLst/>
                        </a:rPr>
                        <a:t>Pleasant Grove Major Subdivision</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9 Pleasant Grove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Weaverville PS/ES, NWRIS, NBMS, NBHS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40</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120864323"/>
                  </a:ext>
                </a:extLst>
              </a:tr>
              <a:tr h="211914">
                <a:tc>
                  <a:txBody>
                    <a:bodyPr/>
                    <a:lstStyle/>
                    <a:p>
                      <a:pPr algn="l" fontAlgn="b"/>
                      <a:r>
                        <a:rPr lang="en-US" sz="1050" b="1" u="none" strike="noStrike">
                          <a:solidFill>
                            <a:srgbClr val="000000"/>
                          </a:solidFill>
                          <a:effectLst/>
                        </a:rPr>
                        <a:t>Rydele Heights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Aiken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Weaverville PS/ES, NWRIS, NBMS, NBHS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12</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1965699965"/>
                  </a:ext>
                </a:extLst>
              </a:tr>
              <a:tr h="211914">
                <a:tc>
                  <a:txBody>
                    <a:bodyPr/>
                    <a:lstStyle/>
                    <a:p>
                      <a:pPr algn="l" fontAlgn="b"/>
                      <a:r>
                        <a:rPr lang="en-US" sz="1050" b="1" u="none" strike="noStrike">
                          <a:solidFill>
                            <a:srgbClr val="000000"/>
                          </a:solidFill>
                          <a:effectLst/>
                        </a:rPr>
                        <a:t>Rydele Heights-Pocket B</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Aiken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Weaverville PS/ES, NWRIS, NBMS, NBHS</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a:solidFill>
                            <a:srgbClr val="000000"/>
                          </a:solidFill>
                          <a:effectLst/>
                        </a:rPr>
                        <a:t>8</a:t>
                      </a:r>
                      <a:endParaRPr lang="en-US" sz="1050" b="1" i="0" u="none" strike="noStrike">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948965961"/>
                  </a:ext>
                </a:extLst>
              </a:tr>
              <a:tr h="211914">
                <a:tc>
                  <a:txBody>
                    <a:bodyPr/>
                    <a:lstStyle/>
                    <a:p>
                      <a:pPr algn="l" fontAlgn="b"/>
                      <a:r>
                        <a:rPr lang="en-US" sz="1050" b="1" u="none" strike="noStrike" dirty="0">
                          <a:solidFill>
                            <a:srgbClr val="000000"/>
                          </a:solidFill>
                          <a:effectLst/>
                        </a:rPr>
                        <a:t>Sherwood Subdivision</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237 New Salem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Williams ES, CDOMS, CDOHS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17</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4034555928"/>
                  </a:ext>
                </a:extLst>
              </a:tr>
              <a:tr h="211914">
                <a:tc>
                  <a:txBody>
                    <a:bodyPr/>
                    <a:lstStyle/>
                    <a:p>
                      <a:pPr algn="l" fontAlgn="b"/>
                      <a:r>
                        <a:rPr lang="en-US" sz="1050" b="1" u="none" strike="noStrike" dirty="0">
                          <a:solidFill>
                            <a:srgbClr val="000000"/>
                          </a:solidFill>
                          <a:effectLst/>
                        </a:rPr>
                        <a:t>Sherwood Subdivision</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a:solidFill>
                            <a:srgbClr val="000000"/>
                          </a:solidFill>
                          <a:effectLst/>
                        </a:rPr>
                        <a:t>243 New Salem Road</a:t>
                      </a:r>
                      <a:endParaRPr lang="en-US" sz="1050" b="1" i="0" u="none" strike="noStrike">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Williams ES, CDOMS, CDOHS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17</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647554497"/>
                  </a:ext>
                </a:extLst>
              </a:tr>
              <a:tr h="211914">
                <a:tc>
                  <a:txBody>
                    <a:bodyPr/>
                    <a:lstStyle/>
                    <a:p>
                      <a:pPr algn="l" fontAlgn="b"/>
                      <a:r>
                        <a:rPr lang="en-US" sz="1050" b="1" u="none" strike="noStrike" dirty="0">
                          <a:solidFill>
                            <a:srgbClr val="000000"/>
                          </a:solidFill>
                          <a:effectLst/>
                        </a:rPr>
                        <a:t>Biltmore Park Apartments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Schenck Pkwy</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Estes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359</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306133421"/>
                  </a:ext>
                </a:extLst>
              </a:tr>
              <a:tr h="211914">
                <a:tc>
                  <a:txBody>
                    <a:bodyPr/>
                    <a:lstStyle/>
                    <a:p>
                      <a:pPr algn="l" fontAlgn="b"/>
                      <a:r>
                        <a:rPr lang="en-US" sz="1050" b="1" u="none" strike="noStrike" dirty="0">
                          <a:solidFill>
                            <a:srgbClr val="000000"/>
                          </a:solidFill>
                          <a:effectLst/>
                        </a:rPr>
                        <a:t>Rivers Edge Apartments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101 Sumner Drive</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Avery’s Creek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180</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4190550023"/>
                  </a:ext>
                </a:extLst>
              </a:tr>
              <a:tr h="211914">
                <a:tc>
                  <a:txBody>
                    <a:bodyPr/>
                    <a:lstStyle/>
                    <a:p>
                      <a:pPr algn="l" fontAlgn="b"/>
                      <a:r>
                        <a:rPr lang="en-US" sz="1050" b="1" u="none" strike="noStrike" dirty="0">
                          <a:solidFill>
                            <a:srgbClr val="000000"/>
                          </a:solidFill>
                          <a:effectLst/>
                        </a:rPr>
                        <a:t>Clayton Crossing</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7 Moon Haven Way</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050" b="1" u="none" strike="noStrike" dirty="0">
                          <a:solidFill>
                            <a:srgbClr val="000000"/>
                          </a:solidFill>
                          <a:effectLst/>
                        </a:rPr>
                        <a:t>Avery’s Creek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70</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781255709"/>
                  </a:ext>
                </a:extLst>
              </a:tr>
              <a:tr h="211914">
                <a:tc>
                  <a:txBody>
                    <a:bodyPr/>
                    <a:lstStyle/>
                    <a:p>
                      <a:pPr algn="l" fontAlgn="b"/>
                      <a:r>
                        <a:rPr lang="en-US" sz="1050" b="1" u="none" strike="noStrike" dirty="0">
                          <a:solidFill>
                            <a:srgbClr val="000000"/>
                          </a:solidFill>
                          <a:effectLst/>
                        </a:rPr>
                        <a:t>Altitude Multifamily</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97 Clayton Road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050" b="1" u="none" strike="noStrike" dirty="0">
                          <a:solidFill>
                            <a:srgbClr val="000000"/>
                          </a:solidFill>
                          <a:effectLst/>
                        </a:rPr>
                        <a:t>Avery’s Creek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114</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978445119"/>
                  </a:ext>
                </a:extLst>
              </a:tr>
              <a:tr h="211914">
                <a:tc>
                  <a:txBody>
                    <a:bodyPr/>
                    <a:lstStyle/>
                    <a:p>
                      <a:pPr algn="l" fontAlgn="b"/>
                      <a:r>
                        <a:rPr lang="en-US" sz="1050" b="1" u="none" strike="noStrike" dirty="0">
                          <a:solidFill>
                            <a:srgbClr val="000000"/>
                          </a:solidFill>
                          <a:effectLst/>
                        </a:rPr>
                        <a:t>Central Park Multifamily</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455 Mills Gap Road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de-DE" sz="1050" b="1" u="none" strike="noStrike" dirty="0">
                          <a:solidFill>
                            <a:srgbClr val="000000"/>
                          </a:solidFill>
                          <a:effectLst/>
                        </a:rPr>
                        <a:t>Glen Arden ES, CTKIS, CCMS, TCRHS</a:t>
                      </a:r>
                      <a:endParaRPr lang="de-DE"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208</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1295002497"/>
                  </a:ext>
                </a:extLst>
              </a:tr>
              <a:tr h="211914">
                <a:tc>
                  <a:txBody>
                    <a:bodyPr/>
                    <a:lstStyle/>
                    <a:p>
                      <a:pPr algn="l" fontAlgn="b"/>
                      <a:r>
                        <a:rPr lang="en-US" sz="1050" b="1" u="none" strike="noStrike" dirty="0">
                          <a:solidFill>
                            <a:srgbClr val="000000"/>
                          </a:solidFill>
                          <a:effectLst/>
                        </a:rPr>
                        <a:t>The Lofts at Swannanoa (Senior Living)</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2236 US 70 Hwy</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050" b="1" u="none" strike="noStrike" dirty="0">
                          <a:solidFill>
                            <a:srgbClr val="000000"/>
                          </a:solidFill>
                          <a:effectLst/>
                        </a:rPr>
                        <a:t>Williams ES, CDOMS, CDOHS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52</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468212208"/>
                  </a:ext>
                </a:extLst>
              </a:tr>
              <a:tr h="211914">
                <a:tc>
                  <a:txBody>
                    <a:bodyPr/>
                    <a:lstStyle/>
                    <a:p>
                      <a:pPr algn="l" fontAlgn="b"/>
                      <a:r>
                        <a:rPr lang="en-US" sz="1050" b="1" u="none" strike="noStrike" dirty="0">
                          <a:solidFill>
                            <a:srgbClr val="000000"/>
                          </a:solidFill>
                          <a:effectLst/>
                        </a:rPr>
                        <a:t>The Apex at Brevard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2055 Brevard Road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050" b="1" u="none" strike="noStrike" dirty="0">
                          <a:solidFill>
                            <a:srgbClr val="000000"/>
                          </a:solidFill>
                          <a:effectLst/>
                        </a:rPr>
                        <a:t>Avery’s Creek ES, CTKIS, VSMS, TCRHS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197</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3412822713"/>
                  </a:ext>
                </a:extLst>
              </a:tr>
              <a:tr h="211914">
                <a:tc>
                  <a:txBody>
                    <a:bodyPr/>
                    <a:lstStyle/>
                    <a:p>
                      <a:pPr algn="l" fontAlgn="b"/>
                      <a:r>
                        <a:rPr lang="en-US" sz="1050" b="1" u="none" strike="noStrike" dirty="0">
                          <a:solidFill>
                            <a:srgbClr val="000000"/>
                          </a:solidFill>
                          <a:effectLst/>
                        </a:rPr>
                        <a:t>MHO Pentland Hills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Pentland Hills Drive</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West Buncombe ES, JPEIS, CAEMS, CAEHS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69</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835364625"/>
                  </a:ext>
                </a:extLst>
              </a:tr>
              <a:tr h="211914">
                <a:tc>
                  <a:txBody>
                    <a:bodyPr/>
                    <a:lstStyle/>
                    <a:p>
                      <a:pPr algn="l" fontAlgn="b"/>
                      <a:r>
                        <a:rPr lang="en-US" sz="1050" b="1" u="none" strike="noStrike" dirty="0">
                          <a:solidFill>
                            <a:srgbClr val="000000"/>
                          </a:solidFill>
                          <a:effectLst/>
                        </a:rPr>
                        <a:t>Wilderness Ridge Condos</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l" fontAlgn="b"/>
                      <a:r>
                        <a:rPr lang="en-US" sz="1050" b="1" u="none" strike="noStrike" dirty="0">
                          <a:solidFill>
                            <a:srgbClr val="000000"/>
                          </a:solidFill>
                          <a:effectLst/>
                        </a:rPr>
                        <a:t>Reeves Cove Road</a:t>
                      </a:r>
                      <a:endParaRPr lang="en-U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s-ES" sz="1050" b="1" u="none" strike="noStrike" dirty="0">
                          <a:solidFill>
                            <a:srgbClr val="000000"/>
                          </a:solidFill>
                          <a:effectLst/>
                        </a:rPr>
                        <a:t>Hominy Valley ES, EIS, EMS, EHS</a:t>
                      </a:r>
                      <a:endParaRPr lang="es-ES" sz="1050" b="1" i="0" u="none" strike="noStrike" dirty="0">
                        <a:solidFill>
                          <a:srgbClr val="000000"/>
                        </a:solidFill>
                        <a:effectLst/>
                        <a:latin typeface="Calibri" panose="020F0502020204030204" pitchFamily="34" charset="0"/>
                      </a:endParaRPr>
                    </a:p>
                  </a:txBody>
                  <a:tcPr marL="5547" marR="5547" marT="5547" marB="0" anchor="b"/>
                </a:tc>
                <a:tc>
                  <a:txBody>
                    <a:bodyPr/>
                    <a:lstStyle/>
                    <a:p>
                      <a:pPr algn="r" fontAlgn="b"/>
                      <a:r>
                        <a:rPr lang="en-US" sz="1050" b="1" u="none" strike="noStrike" dirty="0">
                          <a:solidFill>
                            <a:srgbClr val="000000"/>
                          </a:solidFill>
                          <a:effectLst/>
                        </a:rPr>
                        <a:t>74</a:t>
                      </a:r>
                      <a:endParaRPr lang="en-US" sz="1050" b="1" i="0" u="none" strike="noStrike" dirty="0">
                        <a:solidFill>
                          <a:srgbClr val="000000"/>
                        </a:solidFill>
                        <a:effectLst/>
                        <a:latin typeface="Calibri" panose="020F0502020204030204" pitchFamily="34" charset="0"/>
                      </a:endParaRPr>
                    </a:p>
                  </a:txBody>
                  <a:tcPr marL="5547" marR="5547" marT="5547" marB="0" anchor="b"/>
                </a:tc>
                <a:extLst>
                  <a:ext uri="{0D108BD9-81ED-4DB2-BD59-A6C34878D82A}">
                    <a16:rowId xmlns:a16="http://schemas.microsoft.com/office/drawing/2014/main" val="2915608242"/>
                  </a:ext>
                </a:extLst>
              </a:tr>
            </a:tbl>
          </a:graphicData>
        </a:graphic>
      </p:graphicFrame>
    </p:spTree>
    <p:extLst>
      <p:ext uri="{BB962C8B-B14F-4D97-AF65-F5344CB8AC3E}">
        <p14:creationId xmlns:p14="http://schemas.microsoft.com/office/powerpoint/2010/main" val="41825285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705FB8-FAA9-41CA-9FB0-96358826DBB5}"/>
              </a:ext>
            </a:extLst>
          </p:cNvPr>
          <p:cNvSpPr>
            <a:spLocks noGrp="1"/>
          </p:cNvSpPr>
          <p:nvPr>
            <p:ph type="title"/>
          </p:nvPr>
        </p:nvSpPr>
        <p:spPr>
          <a:xfrm>
            <a:off x="0" y="1"/>
            <a:ext cx="12191999" cy="998290"/>
          </a:xfrm>
          <a:solidFill>
            <a:schemeClr val="bg1"/>
          </a:solidFill>
        </p:spPr>
        <p:txBody>
          <a:bodyPr>
            <a:noAutofit/>
          </a:bodyPr>
          <a:lstStyle/>
          <a:p>
            <a:pPr algn="ctr"/>
            <a:r>
              <a:rPr lang="en-US" sz="2400" b="1" dirty="0">
                <a:solidFill>
                  <a:schemeClr val="accent3">
                    <a:lumMod val="50000"/>
                  </a:schemeClr>
                </a:solidFill>
                <a:latin typeface="Montserrat" panose="00000500000000000000" pitchFamily="50" charset="0"/>
                <a:cs typeface="Arial" panose="020B0604020202020204" pitchFamily="34" charset="0"/>
              </a:rPr>
              <a:t>2025 New Major Subdivisions With Impacted Buncombe County Schools</a:t>
            </a:r>
          </a:p>
        </p:txBody>
      </p:sp>
      <p:graphicFrame>
        <p:nvGraphicFramePr>
          <p:cNvPr id="4" name="Table 3">
            <a:extLst>
              <a:ext uri="{FF2B5EF4-FFF2-40B4-BE49-F238E27FC236}">
                <a16:creationId xmlns:a16="http://schemas.microsoft.com/office/drawing/2014/main" id="{63FE26D9-A93D-8001-76CE-8980D534AB23}"/>
              </a:ext>
            </a:extLst>
          </p:cNvPr>
          <p:cNvGraphicFramePr>
            <a:graphicFrameLocks noGrp="1"/>
          </p:cNvGraphicFramePr>
          <p:nvPr>
            <p:extLst>
              <p:ext uri="{D42A27DB-BD31-4B8C-83A1-F6EECF244321}">
                <p14:modId xmlns:p14="http://schemas.microsoft.com/office/powerpoint/2010/main" val="1704720980"/>
              </p:ext>
            </p:extLst>
          </p:nvPr>
        </p:nvGraphicFramePr>
        <p:xfrm>
          <a:off x="1040234" y="897622"/>
          <a:ext cx="9882231" cy="3211782"/>
        </p:xfrm>
        <a:graphic>
          <a:graphicData uri="http://schemas.openxmlformats.org/drawingml/2006/table">
            <a:tbl>
              <a:tblPr/>
              <a:tblGrid>
                <a:gridCol w="3640823">
                  <a:extLst>
                    <a:ext uri="{9D8B030D-6E8A-4147-A177-3AD203B41FA5}">
                      <a16:colId xmlns:a16="http://schemas.microsoft.com/office/drawing/2014/main" val="871165695"/>
                    </a:ext>
                  </a:extLst>
                </a:gridCol>
                <a:gridCol w="1923929">
                  <a:extLst>
                    <a:ext uri="{9D8B030D-6E8A-4147-A177-3AD203B41FA5}">
                      <a16:colId xmlns:a16="http://schemas.microsoft.com/office/drawing/2014/main" val="4066470901"/>
                    </a:ext>
                  </a:extLst>
                </a:gridCol>
                <a:gridCol w="3230114">
                  <a:extLst>
                    <a:ext uri="{9D8B030D-6E8A-4147-A177-3AD203B41FA5}">
                      <a16:colId xmlns:a16="http://schemas.microsoft.com/office/drawing/2014/main" val="3270420974"/>
                    </a:ext>
                  </a:extLst>
                </a:gridCol>
                <a:gridCol w="1087365">
                  <a:extLst>
                    <a:ext uri="{9D8B030D-6E8A-4147-A177-3AD203B41FA5}">
                      <a16:colId xmlns:a16="http://schemas.microsoft.com/office/drawing/2014/main" val="2707918743"/>
                    </a:ext>
                  </a:extLst>
                </a:gridCol>
              </a:tblGrid>
              <a:tr h="963536">
                <a:tc>
                  <a:txBody>
                    <a:bodyPr/>
                    <a:lstStyle/>
                    <a:p>
                      <a:pPr algn="ctr" fontAlgn="b"/>
                      <a:r>
                        <a:rPr lang="en-US" sz="1400" b="1" i="0" u="none" strike="noStrike" dirty="0">
                          <a:solidFill>
                            <a:srgbClr val="000000"/>
                          </a:solidFill>
                          <a:effectLst/>
                          <a:latin typeface="Calibri" panose="020F0502020204030204" pitchFamily="34" charset="0"/>
                        </a:rPr>
                        <a:t>MAJOR SUBDIVISION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400" b="1" i="0" u="none" strike="noStrike" dirty="0">
                          <a:solidFill>
                            <a:srgbClr val="000000"/>
                          </a:solidFill>
                          <a:effectLst/>
                          <a:latin typeface="Calibri" panose="020F0502020204030204" pitchFamily="34" charset="0"/>
                        </a:rPr>
                        <a:t>ADDRESS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400" b="1" i="0" u="none" strike="noStrike">
                          <a:solidFill>
                            <a:srgbClr val="000000"/>
                          </a:solidFill>
                          <a:effectLst/>
                          <a:latin typeface="Calibri" panose="020F0502020204030204" pitchFamily="34" charset="0"/>
                        </a:rPr>
                        <a:t>SCHOOLS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400" b="1" i="0" u="none" strike="noStrike" dirty="0">
                          <a:solidFill>
                            <a:srgbClr val="000000"/>
                          </a:solidFill>
                          <a:effectLst/>
                          <a:latin typeface="Calibri" panose="020F0502020204030204" pitchFamily="34" charset="0"/>
                        </a:rPr>
                        <a:t>PROPOSED NUMBER OF LOTS OR UNITS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95284253"/>
                  </a:ext>
                </a:extLst>
              </a:tr>
              <a:tr h="321178">
                <a:tc>
                  <a:txBody>
                    <a:bodyPr/>
                    <a:lstStyle/>
                    <a:p>
                      <a:pPr algn="l" fontAlgn="b"/>
                      <a:r>
                        <a:rPr lang="en-US" sz="1400" b="1" i="0" u="none" strike="noStrike" dirty="0">
                          <a:solidFill>
                            <a:srgbClr val="000000"/>
                          </a:solidFill>
                          <a:effectLst/>
                          <a:latin typeface="Calibri" panose="020F0502020204030204" pitchFamily="34" charset="0"/>
                        </a:rPr>
                        <a:t>Oakmoss Mobile Home Park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14 Oakmoss Lane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Emma ES, JPEIS, CAEMS, CAEHS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n-US" sz="1400" b="1" i="0" u="none" strike="noStrike" dirty="0">
                          <a:solidFill>
                            <a:srgbClr val="000000"/>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29413424"/>
                  </a:ext>
                </a:extLst>
              </a:tr>
              <a:tr h="321178">
                <a:tc>
                  <a:txBody>
                    <a:bodyPr/>
                    <a:lstStyle/>
                    <a:p>
                      <a:pPr algn="l" fontAlgn="b"/>
                      <a:r>
                        <a:rPr lang="en-US" sz="1400" b="1" i="0" u="none" strike="noStrike" dirty="0">
                          <a:solidFill>
                            <a:srgbClr val="000000"/>
                          </a:solidFill>
                          <a:effectLst/>
                          <a:latin typeface="Calibri" panose="020F0502020204030204" pitchFamily="34" charset="0"/>
                        </a:rPr>
                        <a:t>Beacon Ridge Multifamily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400" b="1" i="0" u="none" strike="noStrike" dirty="0">
                          <a:solidFill>
                            <a:srgbClr val="000000"/>
                          </a:solidFill>
                          <a:effectLst/>
                          <a:latin typeface="Calibri" panose="020F0502020204030204" pitchFamily="34" charset="0"/>
                        </a:rPr>
                        <a:t>US 70 Hwy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400" b="1" i="0" u="none" strike="noStrike" dirty="0">
                          <a:solidFill>
                            <a:srgbClr val="000000"/>
                          </a:solidFill>
                          <a:effectLst/>
                          <a:latin typeface="Calibri" panose="020F0502020204030204" pitchFamily="34" charset="0"/>
                        </a:rPr>
                        <a:t>Black Mountain PS/ES, CDOMS, CDOHS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n-US" sz="1400" b="1" i="0" u="none" strike="noStrike" dirty="0">
                          <a:solidFill>
                            <a:srgbClr val="000000"/>
                          </a:solidFill>
                          <a:effectLst/>
                          <a:latin typeface="Calibri" panose="020F0502020204030204" pitchFamily="34" charset="0"/>
                        </a:rPr>
                        <a:t>170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965246617"/>
                  </a:ext>
                </a:extLst>
              </a:tr>
              <a:tr h="321178">
                <a:tc>
                  <a:txBody>
                    <a:bodyPr/>
                    <a:lstStyle/>
                    <a:p>
                      <a:pPr algn="l" fontAlgn="b"/>
                      <a:r>
                        <a:rPr lang="en-US" sz="1400" b="1" i="0" u="none" strike="noStrike" dirty="0">
                          <a:solidFill>
                            <a:srgbClr val="000000"/>
                          </a:solidFill>
                          <a:effectLst/>
                          <a:latin typeface="Calibri" panose="020F0502020204030204" pitchFamily="34" charset="0"/>
                        </a:rPr>
                        <a:t>2544 Hendersonville Road Development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2544 Hendersonville 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Avery’s Creek ES, CTKIS, VSMS, TCRHS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n-US" sz="1400" b="1" i="0" u="none" strike="noStrike" dirty="0">
                          <a:solidFill>
                            <a:srgbClr val="000000"/>
                          </a:solidFill>
                          <a:effectLst/>
                          <a:latin typeface="Calibri" panose="020F0502020204030204" pitchFamily="34" charset="0"/>
                        </a:rPr>
                        <a:t>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725441568"/>
                  </a:ext>
                </a:extLst>
              </a:tr>
              <a:tr h="321178">
                <a:tc>
                  <a:txBody>
                    <a:bodyPr/>
                    <a:lstStyle/>
                    <a:p>
                      <a:pPr algn="l" fontAlgn="b"/>
                      <a:r>
                        <a:rPr lang="en-US" sz="1400" b="1" i="0" u="none" strike="noStrike" dirty="0">
                          <a:solidFill>
                            <a:srgbClr val="000000"/>
                          </a:solidFill>
                          <a:effectLst/>
                          <a:latin typeface="Calibri" panose="020F0502020204030204" pitchFamily="34" charset="0"/>
                        </a:rPr>
                        <a:t>Old County Home Road Development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400" b="1" i="0" u="none" strike="noStrike" dirty="0">
                          <a:solidFill>
                            <a:srgbClr val="000000"/>
                          </a:solidFill>
                          <a:effectLst/>
                          <a:latin typeface="Calibri" panose="020F0502020204030204" pitchFamily="34" charset="0"/>
                        </a:rPr>
                        <a:t>415 Old County Home 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400" b="1" i="0" u="none" strike="noStrike" dirty="0">
                          <a:solidFill>
                            <a:srgbClr val="000000"/>
                          </a:solidFill>
                          <a:effectLst/>
                          <a:latin typeface="Calibri" panose="020F0502020204030204" pitchFamily="34" charset="0"/>
                        </a:rPr>
                        <a:t>West Buncombe ES, JPEIS, CAEMS, CAEHS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n-US" sz="1400" b="1" i="0" u="none" strike="noStrike" dirty="0">
                          <a:solidFill>
                            <a:srgbClr val="000000"/>
                          </a:solidFill>
                          <a:effectLst/>
                          <a:latin typeface="Calibri" panose="020F0502020204030204" pitchFamily="34" charset="0"/>
                        </a:rPr>
                        <a:t>159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85310391"/>
                  </a:ext>
                </a:extLst>
              </a:tr>
              <a:tr h="321178">
                <a:tc>
                  <a:txBody>
                    <a:bodyPr/>
                    <a:lstStyle/>
                    <a:p>
                      <a:pPr algn="l" fontAlgn="b"/>
                      <a:r>
                        <a:rPr lang="en-US" sz="1400" b="1" i="0" u="none" strike="noStrike" dirty="0">
                          <a:solidFill>
                            <a:srgbClr val="000000"/>
                          </a:solidFill>
                          <a:effectLst/>
                          <a:latin typeface="Calibri" panose="020F0502020204030204" pitchFamily="34" charset="0"/>
                        </a:rPr>
                        <a:t>Case Cove Road Development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Case Cove 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pt-BR" sz="1400" b="1" i="0" u="none" strike="noStrike" dirty="0">
                          <a:solidFill>
                            <a:srgbClr val="000000"/>
                          </a:solidFill>
                          <a:effectLst/>
                          <a:latin typeface="Calibri" panose="020F0502020204030204" pitchFamily="34" charset="0"/>
                        </a:rPr>
                        <a:t>Hominy Valley ES, EIS, EMS, EHS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n-US" sz="1400" b="1" i="0" u="none" strike="noStrike" dirty="0">
                          <a:solidFill>
                            <a:srgbClr val="000000"/>
                          </a:solidFill>
                          <a:effectLst/>
                          <a:latin typeface="Calibri" panose="020F0502020204030204" pitchFamily="34" charset="0"/>
                        </a:rPr>
                        <a:t>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413095427"/>
                  </a:ext>
                </a:extLst>
              </a:tr>
              <a:tr h="321178">
                <a:tc>
                  <a:txBody>
                    <a:bodyPr/>
                    <a:lstStyle/>
                    <a:p>
                      <a:pPr algn="l" fontAlgn="b"/>
                      <a:r>
                        <a:rPr lang="en-US" sz="1400" b="1" i="0" u="none" strike="noStrike" dirty="0">
                          <a:solidFill>
                            <a:srgbClr val="000000"/>
                          </a:solidFill>
                          <a:effectLst/>
                          <a:latin typeface="Calibri" panose="020F0502020204030204" pitchFamily="34" charset="0"/>
                        </a:rPr>
                        <a:t>Emma Road Townhomes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400" b="1" i="0" u="none" strike="noStrike" dirty="0">
                          <a:solidFill>
                            <a:srgbClr val="000000"/>
                          </a:solidFill>
                          <a:effectLst/>
                          <a:latin typeface="Calibri" panose="020F0502020204030204" pitchFamily="34" charset="0"/>
                        </a:rPr>
                        <a:t>815 Emma 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Emma ES, JPEIS, CAEMS, CAEHS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n-US" sz="1400" b="1" i="0" u="none" strike="noStrike" dirty="0">
                          <a:solidFill>
                            <a:srgbClr val="000000"/>
                          </a:solidFill>
                          <a:effectLst/>
                          <a:latin typeface="Calibri" panose="020F0502020204030204" pitchFamily="34" charset="0"/>
                        </a:rPr>
                        <a:t>107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42887147"/>
                  </a:ext>
                </a:extLst>
              </a:tr>
              <a:tr h="321178">
                <a:tc>
                  <a:txBody>
                    <a:bodyPr/>
                    <a:lstStyle/>
                    <a:p>
                      <a:pPr algn="l" fontAlgn="b"/>
                      <a:r>
                        <a:rPr lang="en-US" sz="1400" b="1" i="0" u="none" strike="noStrike" dirty="0">
                          <a:solidFill>
                            <a:srgbClr val="000000"/>
                          </a:solidFill>
                          <a:effectLst/>
                          <a:latin typeface="Calibri" panose="020F0502020204030204" pitchFamily="34" charset="0"/>
                        </a:rPr>
                        <a:t>220 Ledbetter Road Development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1400" b="1" i="0" u="none" strike="noStrike" dirty="0">
                          <a:solidFill>
                            <a:srgbClr val="000000"/>
                          </a:solidFill>
                          <a:effectLst/>
                          <a:latin typeface="Calibri" panose="020F0502020204030204" pitchFamily="34" charset="0"/>
                        </a:rPr>
                        <a:t>220 Ledbetter 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marL="0" marR="0" lvl="0" indent="0" algn="l" defTabSz="914228"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Avery’s Creek ES, CTKIS, VSMS, TCRHS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r>
                        <a:rPr lang="en-US" sz="1400" b="1" i="0" u="none" strike="noStrike" dirty="0">
                          <a:solidFill>
                            <a:srgbClr val="000000"/>
                          </a:solidFill>
                          <a:effectLst/>
                          <a:latin typeface="Calibri" panose="020F0502020204030204" pitchFamily="34" charset="0"/>
                        </a:rPr>
                        <a:t>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883612589"/>
                  </a:ext>
                </a:extLst>
              </a:tr>
            </a:tbl>
          </a:graphicData>
        </a:graphic>
      </p:graphicFrame>
    </p:spTree>
    <p:extLst>
      <p:ext uri="{BB962C8B-B14F-4D97-AF65-F5344CB8AC3E}">
        <p14:creationId xmlns:p14="http://schemas.microsoft.com/office/powerpoint/2010/main" val="28149218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17063" y="2498786"/>
            <a:ext cx="10515600" cy="1325563"/>
          </a:xfrm>
          <a:solidFill>
            <a:schemeClr val="bg1"/>
          </a:solidFill>
        </p:spPr>
        <p:txBody>
          <a:bodyPr>
            <a:normAutofit/>
          </a:bodyPr>
          <a:lstStyle/>
          <a:p>
            <a:pPr algn="ctr"/>
            <a:r>
              <a:rPr lang="en-US" sz="5400" b="1" dirty="0">
                <a:solidFill>
                  <a:schemeClr val="accent3">
                    <a:lumMod val="50000"/>
                  </a:schemeClr>
                </a:solidFill>
                <a:latin typeface="Montserrat" panose="00000500000000000000" pitchFamily="50" charset="0"/>
                <a:cs typeface="Arial" panose="020B0604020202020204" pitchFamily="34" charset="0"/>
              </a:rPr>
              <a:t>END APPENDIX</a:t>
            </a:r>
          </a:p>
        </p:txBody>
      </p:sp>
    </p:spTree>
    <p:extLst>
      <p:ext uri="{BB962C8B-B14F-4D97-AF65-F5344CB8AC3E}">
        <p14:creationId xmlns:p14="http://schemas.microsoft.com/office/powerpoint/2010/main" val="3527984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TM10001115[[fn=Parcel]]</Template>
  <TotalTime>57606</TotalTime>
  <Words>3775</Words>
  <Application>Microsoft Office PowerPoint</Application>
  <PresentationFormat>Widescreen</PresentationFormat>
  <Paragraphs>1087</Paragraphs>
  <Slides>77</Slides>
  <Notes>15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7" baseType="lpstr">
      <vt:lpstr>Arial</vt:lpstr>
      <vt:lpstr>Calibri</vt:lpstr>
      <vt:lpstr>Lato</vt:lpstr>
      <vt:lpstr>Montserrat</vt:lpstr>
      <vt:lpstr>Poppins</vt:lpstr>
      <vt:lpstr>Poppins SemiBold</vt:lpstr>
      <vt:lpstr>Swis721 BT</vt:lpstr>
      <vt:lpstr>Times New Roman</vt:lpstr>
      <vt:lpstr>1_Office Theme</vt:lpstr>
      <vt:lpstr>Worksheet</vt:lpstr>
      <vt:lpstr>2025-26 Enrollments &amp; Facilities Report</vt:lpstr>
      <vt:lpstr>PowerPoint Presentation</vt:lpstr>
      <vt:lpstr>PowerPoint Presentation</vt:lpstr>
      <vt:lpstr>PowerPoint Presentation</vt:lpstr>
      <vt:lpstr>Membership Projections Methodology</vt:lpstr>
      <vt:lpstr>Membership Projections vs. Capacity</vt:lpstr>
      <vt:lpstr>Membership:  2025 vs. 2024 Best 1 of 2</vt:lpstr>
      <vt:lpstr>BCS 14-Year ADM</vt:lpstr>
      <vt:lpstr>Statewide 14-Year Average ADM Trend</vt:lpstr>
      <vt:lpstr>ADM Trends in Traditional Public Schools and Charter Schools</vt:lpstr>
      <vt:lpstr>NC School Enrollment Trends</vt:lpstr>
      <vt:lpstr>Charter School Trends</vt:lpstr>
      <vt:lpstr>Number of Charter Schools and Enrollment by State</vt:lpstr>
      <vt:lpstr>NC K-12 Public School Enrollment</vt:lpstr>
      <vt:lpstr>NC Charter Schools, Private Schools and Home Schools Enrollment</vt:lpstr>
      <vt:lpstr>PowerPoint Presentation</vt:lpstr>
      <vt:lpstr>PowerPoint Presentation</vt:lpstr>
      <vt:lpstr>PowerPoint Presentation</vt:lpstr>
      <vt:lpstr>PowerPoint Presentation</vt:lpstr>
      <vt:lpstr>PowerPoint Presentation</vt:lpstr>
      <vt:lpstr>2025-26 Transfers Into Buncombe County Schools</vt:lpstr>
      <vt:lpstr>Student Transfer Destinations</vt:lpstr>
      <vt:lpstr>Grade Level of Transfers</vt:lpstr>
      <vt:lpstr>PowerPoint Presentation</vt:lpstr>
      <vt:lpstr>State Budget Cap for Charter School ADM</vt:lpstr>
      <vt:lpstr>Voucher Information</vt:lpstr>
      <vt:lpstr>Voucher Information</vt:lpstr>
      <vt:lpstr>Voucher Information</vt:lpstr>
      <vt:lpstr>Voucher Information</vt:lpstr>
      <vt:lpstr>Voucher Information</vt:lpstr>
      <vt:lpstr>Voucher Information</vt:lpstr>
      <vt:lpstr>Voucher Payments Schedule</vt:lpstr>
      <vt:lpstr>Voucher Payments Schedule</vt:lpstr>
      <vt:lpstr>Voucher Information</vt:lpstr>
      <vt:lpstr>Voucher Information</vt:lpstr>
      <vt:lpstr>Voucher Information</vt:lpstr>
      <vt:lpstr>Voucher Information</vt:lpstr>
      <vt:lpstr>PowerPoint Presentation</vt:lpstr>
      <vt:lpstr>Virtual Charter Schools 11-Year ADM</vt:lpstr>
      <vt:lpstr>New Charter Schools for 2025-26</vt:lpstr>
      <vt:lpstr>New Charter Schools for 2026-27</vt:lpstr>
      <vt:lpstr>Buncombe County Charter Schools Approved to Add Remote Component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End  2025-26 Enrollments &amp; Facility Needs Report</vt:lpstr>
      <vt:lpstr>PowerPoint Presentation</vt:lpstr>
      <vt:lpstr>  AC Reynolds District Membership Trends</vt:lpstr>
      <vt:lpstr>CA Erwin District Membership Trends</vt:lpstr>
      <vt:lpstr>      CD Owen District Membership Trends</vt:lpstr>
      <vt:lpstr>     Enka District Membership Trends</vt:lpstr>
      <vt:lpstr>   North Buncombe District Membership Trends</vt:lpstr>
      <vt:lpstr>TC Roberson District Membership Trends</vt:lpstr>
      <vt:lpstr>PowerPoint Presentation</vt:lpstr>
      <vt:lpstr>Mid-Year Graduate Data</vt:lpstr>
      <vt:lpstr>Buncombe County &amp; Asheville City Schools Gains/Losses – 14 Year Span </vt:lpstr>
      <vt:lpstr>PowerPoint Presentation</vt:lpstr>
      <vt:lpstr>PowerPoint Presentation</vt:lpstr>
      <vt:lpstr>PowerPoint Presentation</vt:lpstr>
      <vt:lpstr>US Census Bureau Population Estimates Methodology</vt:lpstr>
      <vt:lpstr>PowerPoint Presentation</vt:lpstr>
      <vt:lpstr>PowerPoint Presentation</vt:lpstr>
      <vt:lpstr>2025-26 Charter School Details for NC Counties</vt:lpstr>
      <vt:lpstr>5-Year ADM by NC County</vt:lpstr>
      <vt:lpstr>PowerPoint Presentation</vt:lpstr>
      <vt:lpstr>8-Year Building Permit Trends</vt:lpstr>
      <vt:lpstr>Buncombe County GIS Development Mapper</vt:lpstr>
      <vt:lpstr>Major Subdivisions With Impacted Buncombe County Schools</vt:lpstr>
      <vt:lpstr>2025 New Major Subdivisions With Impacted Buncombe County Schools</vt:lpstr>
      <vt:lpstr>END 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2022-23 Enrollments &amp; Facilities Report</dc:title>
  <dc:creator>Amanda Buckner</dc:creator>
  <cp:lastModifiedBy>Tina Thorpe</cp:lastModifiedBy>
  <cp:revision>372</cp:revision>
  <cp:lastPrinted>2026-04-23T10:34:00Z</cp:lastPrinted>
  <dcterms:created xsi:type="dcterms:W3CDTF">2023-05-02T10:45:16Z</dcterms:created>
  <dcterms:modified xsi:type="dcterms:W3CDTF">2026-04-29T19:45:47Z</dcterms:modified>
</cp:coreProperties>
</file>