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704" autoAdjust="0"/>
  </p:normalViewPr>
  <p:slideViewPr>
    <p:cSldViewPr snapToGrid="0">
      <p:cViewPr varScale="1">
        <p:scale>
          <a:sx n="76" d="100"/>
          <a:sy n="76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4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vk12-my.sharepoint.com/personal/crtaylor_k12_wv_us/Documents/Wirt%20Curriculum/WVDE_Policy_3234.doc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399"/>
            <a:ext cx="9144000" cy="331288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</a:rPr>
              <a:t>Wirt County Schools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dirty="0">
                <a:effectLst/>
              </a:rPr>
              <a:t>Calendar Public Hearing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dirty="0">
                <a:effectLst/>
              </a:rPr>
              <a:t>Academic Year 2026-2027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Things to consider…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WVBE </a:t>
            </a:r>
            <a:r>
              <a:rPr lang="en-US" sz="36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Policy 3234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WV School Calendar Guidance</a:t>
            </a:r>
          </a:p>
          <a:p>
            <a:r>
              <a:rPr lang="en-US" sz="3600" dirty="0">
                <a:solidFill>
                  <a:schemeClr val="tx1"/>
                </a:solidFill>
              </a:rPr>
              <a:t>Office of Finance timelines</a:t>
            </a:r>
          </a:p>
          <a:p>
            <a:r>
              <a:rPr lang="en-US" sz="3600" dirty="0">
                <a:solidFill>
                  <a:schemeClr val="tx1"/>
                </a:solidFill>
              </a:rPr>
              <a:t>WVGSA/WVASA Windows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08E1E-5426-46DF-A65B-E97D9CDCB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647" y="711480"/>
            <a:ext cx="7453896" cy="57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7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1 </a:t>
            </a:r>
          </a:p>
        </p:txBody>
      </p:sp>
      <p:sp>
        <p:nvSpPr>
          <p:cNvPr id="10" name="Content Placeholder 13">
            <a:extLst>
              <a:ext uri="{FF2B5EF4-FFF2-40B4-BE49-F238E27FC236}">
                <a16:creationId xmlns:a16="http://schemas.microsoft.com/office/drawing/2014/main" id="{2639508D-1251-4493-AD85-836F5688C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28" y="1589315"/>
            <a:ext cx="9144000" cy="4267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Starts 8/10 and Ends 5/31</a:t>
            </a:r>
          </a:p>
          <a:p>
            <a:r>
              <a:rPr lang="en-US" sz="3200" dirty="0">
                <a:solidFill>
                  <a:schemeClr val="tx1"/>
                </a:solidFill>
              </a:rPr>
              <a:t>1</a:t>
            </a:r>
            <a:r>
              <a:rPr lang="en-US" sz="3200" baseline="30000" dirty="0">
                <a:solidFill>
                  <a:schemeClr val="tx1"/>
                </a:solidFill>
              </a:rPr>
              <a:t>st</a:t>
            </a:r>
            <a:r>
              <a:rPr lang="en-US" sz="3200" dirty="0">
                <a:solidFill>
                  <a:schemeClr val="tx1"/>
                </a:solidFill>
              </a:rPr>
              <a:t> Semester ends 12/22</a:t>
            </a:r>
          </a:p>
          <a:p>
            <a:r>
              <a:rPr lang="en-US" sz="3200" dirty="0">
                <a:solidFill>
                  <a:schemeClr val="tx1"/>
                </a:solidFill>
              </a:rPr>
              <a:t>OS days: 2 with breaks and 4 at the end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Graduation 5/14 or after (Sunday would be 5/16)</a:t>
            </a:r>
          </a:p>
          <a:p>
            <a:r>
              <a:rPr lang="en-US" sz="3200" dirty="0">
                <a:solidFill>
                  <a:schemeClr val="tx1"/>
                </a:solidFill>
              </a:rPr>
              <a:t>11 O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6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D4BAA9-314C-49E1-9A4C-EA948B74C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171" y="729040"/>
            <a:ext cx="7478386" cy="571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6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2 </a:t>
            </a:r>
          </a:p>
        </p:txBody>
      </p:sp>
      <p:sp>
        <p:nvSpPr>
          <p:cNvPr id="10" name="Content Placeholder 13">
            <a:extLst>
              <a:ext uri="{FF2B5EF4-FFF2-40B4-BE49-F238E27FC236}">
                <a16:creationId xmlns:a16="http://schemas.microsoft.com/office/drawing/2014/main" id="{2639508D-1251-4493-AD85-836F5688C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28" y="1589315"/>
            <a:ext cx="9144000" cy="4267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Starts 8/10 and Ends 6/1</a:t>
            </a:r>
          </a:p>
          <a:p>
            <a:r>
              <a:rPr lang="en-US" sz="3200" dirty="0">
                <a:solidFill>
                  <a:schemeClr val="tx1"/>
                </a:solidFill>
              </a:rPr>
              <a:t>1</a:t>
            </a:r>
            <a:r>
              <a:rPr lang="en-US" sz="3200" baseline="30000" dirty="0">
                <a:solidFill>
                  <a:schemeClr val="tx1"/>
                </a:solidFill>
              </a:rPr>
              <a:t>st</a:t>
            </a:r>
            <a:r>
              <a:rPr lang="en-US" sz="3200" dirty="0">
                <a:solidFill>
                  <a:schemeClr val="tx1"/>
                </a:solidFill>
              </a:rPr>
              <a:t> Semester ends 12/22</a:t>
            </a:r>
          </a:p>
          <a:p>
            <a:r>
              <a:rPr lang="en-US" sz="3200" dirty="0">
                <a:solidFill>
                  <a:schemeClr val="tx1"/>
                </a:solidFill>
              </a:rPr>
              <a:t>OS days: 1 with break and 5 at the end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Graduation 5/14 or after (Sunday would be 5/16)</a:t>
            </a:r>
          </a:p>
          <a:p>
            <a:r>
              <a:rPr lang="en-US" sz="3200" dirty="0">
                <a:solidFill>
                  <a:schemeClr val="tx1"/>
                </a:solidFill>
              </a:rPr>
              <a:t>12 O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9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0804D6-DD22-4391-88EE-65641D0A0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458" y="701093"/>
            <a:ext cx="7413172" cy="56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1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3 </a:t>
            </a:r>
          </a:p>
        </p:txBody>
      </p:sp>
      <p:sp>
        <p:nvSpPr>
          <p:cNvPr id="10" name="Content Placeholder 13">
            <a:extLst>
              <a:ext uri="{FF2B5EF4-FFF2-40B4-BE49-F238E27FC236}">
                <a16:creationId xmlns:a16="http://schemas.microsoft.com/office/drawing/2014/main" id="{2639508D-1251-4493-AD85-836F5688C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27" y="1589315"/>
            <a:ext cx="9744301" cy="4267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Starts 8/10 and Ends 6/2</a:t>
            </a:r>
          </a:p>
          <a:p>
            <a:r>
              <a:rPr lang="en-US" sz="3200" dirty="0">
                <a:solidFill>
                  <a:schemeClr val="tx1"/>
                </a:solidFill>
              </a:rPr>
              <a:t>1</a:t>
            </a:r>
            <a:r>
              <a:rPr lang="en-US" sz="3200" baseline="30000" dirty="0">
                <a:solidFill>
                  <a:schemeClr val="tx1"/>
                </a:solidFill>
              </a:rPr>
              <a:t>st</a:t>
            </a:r>
            <a:r>
              <a:rPr lang="en-US" sz="3200" dirty="0">
                <a:solidFill>
                  <a:schemeClr val="tx1"/>
                </a:solidFill>
              </a:rPr>
              <a:t> Semester ends 12/22</a:t>
            </a:r>
          </a:p>
          <a:p>
            <a:r>
              <a:rPr lang="en-US" sz="3200" dirty="0">
                <a:solidFill>
                  <a:schemeClr val="tx1"/>
                </a:solidFill>
              </a:rPr>
              <a:t>OS days: 2 with breaks, 2 on Friday’s, and 2 at the end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Graduation 5/19 or after (Sunday would be 5/23)</a:t>
            </a:r>
          </a:p>
          <a:p>
            <a:r>
              <a:rPr lang="en-US" sz="3200" dirty="0">
                <a:solidFill>
                  <a:schemeClr val="tx1"/>
                </a:solidFill>
              </a:rPr>
              <a:t>13 O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8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500C6-F95C-4FC0-BE9F-EDB7645D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914" y="716511"/>
            <a:ext cx="7423958" cy="564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7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4 </a:t>
            </a:r>
          </a:p>
        </p:txBody>
      </p:sp>
      <p:sp>
        <p:nvSpPr>
          <p:cNvPr id="10" name="Content Placeholder 13">
            <a:extLst>
              <a:ext uri="{FF2B5EF4-FFF2-40B4-BE49-F238E27FC236}">
                <a16:creationId xmlns:a16="http://schemas.microsoft.com/office/drawing/2014/main" id="{2639508D-1251-4493-AD85-836F5688C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327" y="1589315"/>
            <a:ext cx="9744301" cy="4267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Starts 8/10 and Ends 6/1</a:t>
            </a:r>
          </a:p>
          <a:p>
            <a:r>
              <a:rPr lang="en-US" sz="3200" dirty="0">
                <a:solidFill>
                  <a:schemeClr val="tx1"/>
                </a:solidFill>
              </a:rPr>
              <a:t>1</a:t>
            </a:r>
            <a:r>
              <a:rPr lang="en-US" sz="3200" baseline="30000" dirty="0">
                <a:solidFill>
                  <a:schemeClr val="tx1"/>
                </a:solidFill>
              </a:rPr>
              <a:t>st</a:t>
            </a:r>
            <a:r>
              <a:rPr lang="en-US" sz="3200" dirty="0">
                <a:solidFill>
                  <a:schemeClr val="tx1"/>
                </a:solidFill>
              </a:rPr>
              <a:t> Semester ends 12/22</a:t>
            </a:r>
          </a:p>
          <a:p>
            <a:r>
              <a:rPr lang="en-US" sz="3200" dirty="0">
                <a:solidFill>
                  <a:schemeClr val="tx1"/>
                </a:solidFill>
              </a:rPr>
              <a:t>OS days: 2 with breaks and 4 at the end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Graduation 5/17 or after (Sunday would be 5/23)</a:t>
            </a:r>
          </a:p>
          <a:p>
            <a:r>
              <a:rPr lang="en-US" sz="3200" dirty="0">
                <a:solidFill>
                  <a:schemeClr val="tx1"/>
                </a:solidFill>
              </a:rPr>
              <a:t>12 O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63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399"/>
            <a:ext cx="9144000" cy="331288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effectLst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045693671"/>
      </p:ext>
    </p:extLst>
  </p:cSld>
  <p:clrMapOvr>
    <a:masterClrMapping/>
  </p:clrMapOvr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1a42c84-3457-45b5-bf99-009e741a2e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1FDBD696954F4C99ACE607686D4A46" ma:contentTypeVersion="19" ma:contentTypeDescription="Create a new document." ma:contentTypeScope="" ma:versionID="80f436d266ba8e0645e85fd58df8acfd">
  <xsd:schema xmlns:xsd="http://www.w3.org/2001/XMLSchema" xmlns:xs="http://www.w3.org/2001/XMLSchema" xmlns:p="http://schemas.microsoft.com/office/2006/metadata/properties" xmlns:ns3="3dfc7735-6c74-4e44-88d7-c8513e424d6f" xmlns:ns4="21a42c84-3457-45b5-bf99-009e741a2e4c" targetNamespace="http://schemas.microsoft.com/office/2006/metadata/properties" ma:root="true" ma:fieldsID="cc1f00e19e41176730b2c2e7c4c3b352" ns3:_="" ns4:_="">
    <xsd:import namespace="3dfc7735-6c74-4e44-88d7-c8513e424d6f"/>
    <xsd:import namespace="21a42c84-3457-45b5-bf99-009e741a2e4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Tags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c7735-6c74-4e44-88d7-c8513e424d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42c84-3457-45b5-bf99-009e741a2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1BD8E5-A18E-435C-B431-90A6B59F4B6F}">
  <ds:schemaRefs>
    <ds:schemaRef ds:uri="3dfc7735-6c74-4e44-88d7-c8513e424d6f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21a42c84-3457-45b5-bf99-009e741a2e4c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4397719-AA18-4073-B3B6-1F8A5246CC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c7735-6c74-4e44-88d7-c8513e424d6f"/>
    <ds:schemaRef ds:uri="21a42c84-3457-45b5-bf99-009e741a2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147</TotalTime>
  <Words>188</Words>
  <Application>Microsoft Office PowerPoint</Application>
  <PresentationFormat>Widescreen</PresentationFormat>
  <Paragraphs>37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Vertical Lexicon design template</vt:lpstr>
      <vt:lpstr>Wirt County Schools  Calendar Public Hearing  Academic Year 2026-2027</vt:lpstr>
      <vt:lpstr>Things to consider…</vt:lpstr>
      <vt:lpstr>Version 1</vt:lpstr>
      <vt:lpstr>Version 1 </vt:lpstr>
      <vt:lpstr>Version 2</vt:lpstr>
      <vt:lpstr>Version 2 </vt:lpstr>
      <vt:lpstr>Version 3</vt:lpstr>
      <vt:lpstr>Version 3 </vt:lpstr>
      <vt:lpstr>Version 4</vt:lpstr>
      <vt:lpstr>Version 4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 County Schools  Calendar Hearing  Academic Year 2026-2027</dc:title>
  <dc:creator>Carla Brown</dc:creator>
  <cp:lastModifiedBy>Heather Myers</cp:lastModifiedBy>
  <cp:revision>4</cp:revision>
  <dcterms:created xsi:type="dcterms:W3CDTF">2026-03-13T16:44:02Z</dcterms:created>
  <dcterms:modified xsi:type="dcterms:W3CDTF">2026-04-06T17:23:55Z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0x010100271FDBD696954F4C99ACE607686D4A46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