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Nunito SemiBold"/>
      <p:regular r:id="rId15"/>
      <p:bold r:id="rId16"/>
      <p:italic r:id="rId17"/>
      <p:boldItalic r:id="rId18"/>
    </p:embeddedFont>
    <p:embeddedFont>
      <p:font typeface="Nunito"/>
      <p:bold r:id="rId19"/>
      <p:boldItalic r:id="rId20"/>
    </p:embeddedFont>
    <p:embeddedFont>
      <p:font typeface="Open Sans SemiBold"/>
      <p:regular r:id="rId21"/>
      <p:bold r:id="rId22"/>
      <p:italic r:id="rId23"/>
      <p:boldItalic r:id="rId24"/>
    </p:embeddedFont>
    <p:embeddedFont>
      <p:font typeface="Nunito ExtraBold"/>
      <p:bold r:id="rId25"/>
      <p:boldItalic r:id="rId26"/>
    </p:embeddedFont>
    <p:embeddedFont>
      <p:font typeface="Nunito Black"/>
      <p:bold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22" Type="http://schemas.openxmlformats.org/officeDocument/2006/relationships/font" Target="fonts/OpenSansSemiBold-bold.fntdata"/><Relationship Id="rId21" Type="http://schemas.openxmlformats.org/officeDocument/2006/relationships/font" Target="fonts/OpenSansSemiBold-regular.fntdata"/><Relationship Id="rId24" Type="http://schemas.openxmlformats.org/officeDocument/2006/relationships/font" Target="fonts/OpenSansSemiBold-boldItalic.fntdata"/><Relationship Id="rId23" Type="http://schemas.openxmlformats.org/officeDocument/2006/relationships/font" Target="fonts/OpenSans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ExtraBold-boldItalic.fntdata"/><Relationship Id="rId25" Type="http://schemas.openxmlformats.org/officeDocument/2006/relationships/font" Target="fonts/NunitoExtraBold-bold.fntdata"/><Relationship Id="rId28" Type="http://schemas.openxmlformats.org/officeDocument/2006/relationships/font" Target="fonts/NunitoBlack-boldItalic.fntdata"/><Relationship Id="rId27" Type="http://schemas.openxmlformats.org/officeDocument/2006/relationships/font" Target="fonts/NunitoBlac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NunitoSemiBold-regular.fntdata"/><Relationship Id="rId14" Type="http://schemas.openxmlformats.org/officeDocument/2006/relationships/slide" Target="slides/slide9.xml"/><Relationship Id="rId17" Type="http://schemas.openxmlformats.org/officeDocument/2006/relationships/font" Target="fonts/NunitoSemiBold-italic.fntdata"/><Relationship Id="rId16" Type="http://schemas.openxmlformats.org/officeDocument/2006/relationships/font" Target="fonts/NunitoSemiBold-bold.fntdata"/><Relationship Id="rId19" Type="http://schemas.openxmlformats.org/officeDocument/2006/relationships/font" Target="fonts/Nunito-bold.fntdata"/><Relationship Id="rId18" Type="http://schemas.openxmlformats.org/officeDocument/2006/relationships/font" Target="fonts/NunitoSemi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h31cb6749bb8b32b_9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h31cb6749bb8b32b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1c6ddf3dfc83c570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h1c6ddf3dfc83c570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1c6ddf3dfc83c57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h1c6ddf3dfc83c57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coaching has been put into place, more time with teachers in their extra instructional time, </a:t>
            </a:r>
            <a:r>
              <a:rPr lang="en"/>
              <a:t>embedded support for classroom and tier 1 instruction.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h31cb6749bb8b32b_8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h31cb6749bb8b32b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wins:  We had 36% come to open house in 2025 and we had 37% for 2026.  PTA meeting we had 3 out of total people were families last year in September. 2026 we had 9 out of 18 of families come in September. 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h31cb6749bb8b32b_7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h31cb6749bb8b32b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h31cb6749bb8b32b_6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h31cb6749bb8b32b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groups are happening in the classrooms to hone in on student needs.  We are working on strengthening our tier 1 instruction with common language and professional development. 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31cb6749bb8b32b_5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h31cb6749bb8b32b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our morning meetings with students meaningful.  Having late slips have a positive message about we are so happy that students are here. 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h31cb6749bb8b32b_4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h31cb6749bb8b32b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h31cb6749bb8b32b_3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h31cb6749bb8b32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31cb6749bb8b32b_2_0)">
  <p:cSld name="Generated (h31cb6749bb8b32b_2_0)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7239000" y="0"/>
            <a:ext cx="1905000" cy="952500"/>
            <a:chOff x="7239000" y="0"/>
            <a:chExt cx="1905000" cy="952500"/>
          </a:xfrm>
        </p:grpSpPr>
        <p:sp>
          <p:nvSpPr>
            <p:cNvPr id="56" name="Google Shape;56;p14"/>
            <p:cNvSpPr/>
            <p:nvPr/>
          </p:nvSpPr>
          <p:spPr>
            <a:xfrm>
              <a:off x="7239000" y="0"/>
              <a:ext cx="1905000" cy="762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36000" y="60000"/>
                    <a:pt x="72000" y="120000"/>
                    <a:pt x="120000" y="90000"/>
                  </a:cubicBezTo>
                  <a:lnTo>
                    <a:pt x="120000" y="0"/>
                  </a:lnTo>
                  <a:close/>
                </a:path>
              </a:pathLst>
            </a:cu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7810500" y="0"/>
              <a:ext cx="1333500" cy="9525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51429" y="72000"/>
                    <a:pt x="85714" y="120000"/>
                    <a:pt x="120000" y="108000"/>
                  </a:cubicBezTo>
                  <a:lnTo>
                    <a:pt x="120000" y="0"/>
                  </a:lnTo>
                  <a:close/>
                </a:path>
              </a:pathLst>
            </a:custGeom>
            <a:solidFill>
              <a:srgbClr val="FFD166">
                <a:alpha val="5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14"/>
          <p:cNvGrpSpPr/>
          <p:nvPr/>
        </p:nvGrpSpPr>
        <p:grpSpPr>
          <a:xfrm>
            <a:off x="0" y="4000500"/>
            <a:ext cx="2095500" cy="1143000"/>
            <a:chOff x="0" y="4000500"/>
            <a:chExt cx="2095500" cy="1143000"/>
          </a:xfrm>
        </p:grpSpPr>
        <p:sp>
          <p:nvSpPr>
            <p:cNvPr id="59" name="Google Shape;59;p14"/>
            <p:cNvSpPr/>
            <p:nvPr/>
          </p:nvSpPr>
          <p:spPr>
            <a:xfrm>
              <a:off x="0" y="4381500"/>
              <a:ext cx="2095500" cy="762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43636" y="30000"/>
                    <a:pt x="87273" y="90000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rgbClr val="E8DDF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0" y="4000500"/>
              <a:ext cx="1714500" cy="1143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66667" y="30000"/>
                    <a:pt x="93333" y="80000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rgbClr val="6A2C91">
                <a:alpha val="1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" name="Google Shape;61;p14"/>
          <p:cNvSpPr/>
          <p:nvPr/>
        </p:nvSpPr>
        <p:spPr>
          <a:xfrm>
            <a:off x="4095750" y="400050"/>
            <a:ext cx="952500" cy="38100"/>
          </a:xfrm>
          <a:prstGeom prst="roundRect">
            <a:avLst>
              <a:gd fmla="val 50000" name="adj"/>
            </a:avLst>
          </a:prstGeom>
          <a:solidFill>
            <a:srgbClr val="FFD16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" name="Google Shape;62;p14"/>
          <p:cNvGrpSpPr/>
          <p:nvPr/>
        </p:nvGrpSpPr>
        <p:grpSpPr>
          <a:xfrm>
            <a:off x="4381500" y="571500"/>
            <a:ext cx="381000" cy="381000"/>
            <a:chOff x="38100" y="38100"/>
            <a:chExt cx="381000" cy="381000"/>
          </a:xfrm>
        </p:grpSpPr>
        <p:sp>
          <p:nvSpPr>
            <p:cNvPr id="63" name="Google Shape;63;p14"/>
            <p:cNvSpPr/>
            <p:nvPr/>
          </p:nvSpPr>
          <p:spPr>
            <a:xfrm>
              <a:off x="38100" y="38100"/>
              <a:ext cx="381000" cy="3810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0" y="36000"/>
                  </a:lnTo>
                  <a:lnTo>
                    <a:pt x="0" y="120000"/>
                  </a:lnTo>
                  <a:lnTo>
                    <a:pt x="120000" y="120000"/>
                  </a:lnTo>
                  <a:lnTo>
                    <a:pt x="120000" y="36000"/>
                  </a:lnTo>
                  <a:close/>
                </a:path>
              </a:pathLst>
            </a:custGeom>
            <a:solidFill>
              <a:srgbClr val="6A2C9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38100" y="38100"/>
              <a:ext cx="381000" cy="1905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120000" y="72000"/>
                  </a:lnTo>
                  <a:lnTo>
                    <a:pt x="60000" y="120000"/>
                  </a:lnTo>
                  <a:lnTo>
                    <a:pt x="0" y="72000"/>
                  </a:lnTo>
                  <a:close/>
                </a:path>
              </a:pathLst>
            </a:cu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171450" y="266700"/>
              <a:ext cx="114300" cy="152400"/>
            </a:xfrm>
            <a:prstGeom prst="rect">
              <a:avLst/>
            </a:prstGeom>
            <a:solidFill>
              <a:srgbClr val="FDFBF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" name="Google Shape;66;p14"/>
          <p:cNvGrpSpPr/>
          <p:nvPr/>
        </p:nvGrpSpPr>
        <p:grpSpPr>
          <a:xfrm>
            <a:off x="457200" y="1190625"/>
            <a:ext cx="8229600" cy="2952900"/>
            <a:chOff x="0" y="0"/>
            <a:chExt cx="8229600" cy="2952900"/>
          </a:xfrm>
        </p:grpSpPr>
        <p:grpSp>
          <p:nvGrpSpPr>
            <p:cNvPr id="67" name="Google Shape;67;p14"/>
            <p:cNvGrpSpPr/>
            <p:nvPr/>
          </p:nvGrpSpPr>
          <p:grpSpPr>
            <a:xfrm>
              <a:off x="2819400" y="0"/>
              <a:ext cx="2590800" cy="342900"/>
              <a:chOff x="0" y="0"/>
              <a:chExt cx="2590800" cy="342900"/>
            </a:xfrm>
          </p:grpSpPr>
          <p:sp>
            <p:nvSpPr>
              <p:cNvPr id="68" name="Google Shape;68;p14"/>
              <p:cNvSpPr/>
              <p:nvPr/>
            </p:nvSpPr>
            <p:spPr>
              <a:xfrm>
                <a:off x="0" y="0"/>
                <a:ext cx="2590800" cy="342900"/>
              </a:xfrm>
              <a:prstGeom prst="roundRect">
                <a:avLst>
                  <a:gd fmla="val 50000" name="adj"/>
                </a:avLst>
              </a:prstGeom>
              <a:solidFill>
                <a:srgbClr val="FFF4D4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4"/>
              <p:cNvSpPr txBox="1"/>
              <p:nvPr/>
            </p:nvSpPr>
            <p:spPr>
              <a:xfrm>
                <a:off x="0" y="0"/>
                <a:ext cx="25908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400">
                    <a:solidFill>
                      <a:srgbClr val="6A2C91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School Year 2026-2027</a:t>
                </a:r>
                <a:endParaRPr/>
              </a:p>
            </p:txBody>
          </p:sp>
        </p:grpSp>
        <p:sp>
          <p:nvSpPr>
            <p:cNvPr id="70" name="Google Shape;70;p14"/>
            <p:cNvSpPr txBox="1"/>
            <p:nvPr/>
          </p:nvSpPr>
          <p:spPr>
            <a:xfrm>
              <a:off x="0" y="495300"/>
              <a:ext cx="82296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333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McNulty Elementary School Continuation Plan</a:t>
              </a:r>
              <a:endParaRPr b="0" sz="333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grpSp>
          <p:nvGrpSpPr>
            <p:cNvPr id="71" name="Google Shape;71;p14"/>
            <p:cNvGrpSpPr/>
            <p:nvPr/>
          </p:nvGrpSpPr>
          <p:grpSpPr>
            <a:xfrm>
              <a:off x="3638550" y="1590675"/>
              <a:ext cx="952500" cy="200100"/>
              <a:chOff x="0" y="-47625"/>
              <a:chExt cx="952500" cy="200100"/>
            </a:xfrm>
          </p:grpSpPr>
          <p:sp>
            <p:nvSpPr>
              <p:cNvPr id="72" name="Google Shape;72;p14"/>
              <p:cNvSpPr/>
              <p:nvPr/>
            </p:nvSpPr>
            <p:spPr>
              <a:xfrm>
                <a:off x="0" y="76200"/>
                <a:ext cx="952500" cy="19200"/>
              </a:xfrm>
              <a:prstGeom prst="roundRect">
                <a:avLst>
                  <a:gd fmla="val 50000" name="adj"/>
                </a:avLst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190500" y="-47625"/>
                <a:ext cx="209550" cy="20010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76364" y="40000"/>
                    </a:lnTo>
                    <a:lnTo>
                      <a:pt x="120000" y="45714"/>
                    </a:lnTo>
                    <a:lnTo>
                      <a:pt x="87273" y="74286"/>
                    </a:lnTo>
                    <a:lnTo>
                      <a:pt x="98182" y="120000"/>
                    </a:lnTo>
                    <a:lnTo>
                      <a:pt x="60000" y="97143"/>
                    </a:lnTo>
                    <a:lnTo>
                      <a:pt x="21818" y="120000"/>
                    </a:lnTo>
                    <a:lnTo>
                      <a:pt x="32727" y="74286"/>
                    </a:lnTo>
                    <a:lnTo>
                      <a:pt x="0" y="45714"/>
                    </a:lnTo>
                    <a:lnTo>
                      <a:pt x="43636" y="40000"/>
                    </a:ln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4" name="Google Shape;74;p14"/>
            <p:cNvSpPr txBox="1"/>
            <p:nvPr/>
          </p:nvSpPr>
          <p:spPr>
            <a:xfrm>
              <a:off x="0" y="1905000"/>
              <a:ext cx="82296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400">
                  <a:solidFill>
                    <a:srgbClr val="2D1B36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Working Together for Student Success</a:t>
              </a:r>
              <a:endParaRPr b="0" sz="2400">
                <a:solidFill>
                  <a:srgbClr val="2D1B36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ctr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en" sz="1800">
                  <a:solidFill>
                    <a:srgbClr val="6A2C91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A Message from Principal Tina O'Brien</a:t>
              </a:r>
              <a:endParaRPr b="0" sz="1800">
                <a:solidFill>
                  <a:srgbClr val="6A2C91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75" name="Google Shape;75;p14"/>
          <p:cNvGrpSpPr/>
          <p:nvPr/>
        </p:nvGrpSpPr>
        <p:grpSpPr>
          <a:xfrm>
            <a:off x="4114800" y="4514850"/>
            <a:ext cx="457200" cy="114300"/>
            <a:chOff x="-228600" y="-57150"/>
            <a:chExt cx="457200" cy="114300"/>
          </a:xfrm>
        </p:grpSpPr>
        <p:sp>
          <p:nvSpPr>
            <p:cNvPr id="76" name="Google Shape;76;p14"/>
            <p:cNvSpPr/>
            <p:nvPr/>
          </p:nvSpPr>
          <p:spPr>
            <a:xfrm>
              <a:off x="-228600" y="-38100"/>
              <a:ext cx="76200" cy="76200"/>
            </a:xfrm>
            <a:prstGeom prst="ellipse">
              <a:avLst/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-57150" y="-57150"/>
              <a:ext cx="114300" cy="114300"/>
            </a:xfrm>
            <a:prstGeom prst="ellipse">
              <a:avLst/>
            </a:prstGeom>
            <a:solidFill>
              <a:srgbClr val="6A2C9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152400" y="-38100"/>
              <a:ext cx="76200" cy="76200"/>
            </a:xfrm>
            <a:prstGeom prst="ellipse">
              <a:avLst/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/>
          <p:nvPr/>
        </p:nvSpPr>
        <p:spPr>
          <a:xfrm>
            <a:off x="7239000" y="0"/>
            <a:ext cx="1905000" cy="76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36000" y="60000"/>
                  <a:pt x="72000" y="120000"/>
                  <a:pt x="120000" y="90000"/>
                </a:cubicBezTo>
                <a:lnTo>
                  <a:pt x="120000" y="0"/>
                </a:lnTo>
                <a:close/>
              </a:path>
            </a:pathLst>
          </a:custGeom>
          <a:solidFill>
            <a:srgbClr val="FFF4D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7810500" y="0"/>
            <a:ext cx="1333500" cy="952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51429" y="72000"/>
                  <a:pt x="85714" y="120000"/>
                  <a:pt x="120000" y="108000"/>
                </a:cubicBezTo>
                <a:lnTo>
                  <a:pt x="120000" y="0"/>
                </a:lnTo>
                <a:close/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0" y="4381500"/>
            <a:ext cx="2095500" cy="76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43636" y="30000"/>
                  <a:pt x="87273" y="90000"/>
                  <a:pt x="120000" y="120000"/>
                </a:cubicBezTo>
                <a:lnTo>
                  <a:pt x="0" y="120000"/>
                </a:lnTo>
                <a:close/>
              </a:path>
            </a:pathLst>
          </a:custGeom>
          <a:solidFill>
            <a:srgbClr val="E8DDF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0" y="4000500"/>
            <a:ext cx="1714500" cy="114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6667" y="30000"/>
                  <a:pt x="93333" y="80000"/>
                  <a:pt x="120000" y="120000"/>
                </a:cubicBezTo>
                <a:lnTo>
                  <a:pt x="0" y="120000"/>
                </a:lnTo>
                <a:close/>
              </a:path>
            </a:pathLst>
          </a:custGeom>
          <a:solidFill>
            <a:srgbClr val="6A2C9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" name="Google Shape;87;p15"/>
          <p:cNvGrpSpPr/>
          <p:nvPr/>
        </p:nvGrpSpPr>
        <p:grpSpPr>
          <a:xfrm>
            <a:off x="457200" y="285750"/>
            <a:ext cx="8229600" cy="447750"/>
            <a:chOff x="0" y="0"/>
            <a:chExt cx="8229600" cy="447750"/>
          </a:xfrm>
        </p:grpSpPr>
        <p:sp>
          <p:nvSpPr>
            <p:cNvPr id="88" name="Google Shape;88;p15"/>
            <p:cNvSpPr txBox="1"/>
            <p:nvPr/>
          </p:nvSpPr>
          <p:spPr>
            <a:xfrm>
              <a:off x="0" y="0"/>
              <a:ext cx="8229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405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Demonstrable Improvement Indicators (DIIs)</a:t>
              </a:r>
              <a:endParaRPr b="0" sz="2405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0" y="400050"/>
              <a:ext cx="1143000" cy="47700"/>
            </a:xfrm>
            <a:prstGeom prst="roundRect">
              <a:avLst>
                <a:gd fmla="val 50000" name="adj"/>
              </a:avLst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15"/>
          <p:cNvSpPr txBox="1"/>
          <p:nvPr/>
        </p:nvSpPr>
        <p:spPr>
          <a:xfrm>
            <a:off x="457200" y="78105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2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rPr>
              <a:t>Demonstrable Improvement Indicators (DIIs) are specific, measurable performance targets set by the New York State Education Department (NYSED) to track school progress and ensure continuous growth.</a:t>
            </a:r>
            <a:endParaRPr b="0" sz="1200">
              <a:solidFill>
                <a:srgbClr val="2D1B3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1" name="Google Shape;91;p15"/>
          <p:cNvGrpSpPr/>
          <p:nvPr/>
        </p:nvGrpSpPr>
        <p:grpSpPr>
          <a:xfrm>
            <a:off x="457200" y="1285875"/>
            <a:ext cx="2580225" cy="3095700"/>
            <a:chOff x="0" y="0"/>
            <a:chExt cx="2580225" cy="3095700"/>
          </a:xfrm>
        </p:grpSpPr>
        <p:sp>
          <p:nvSpPr>
            <p:cNvPr id="92" name="Google Shape;92;p15"/>
            <p:cNvSpPr/>
            <p:nvPr/>
          </p:nvSpPr>
          <p:spPr>
            <a:xfrm>
              <a:off x="0" y="0"/>
              <a:ext cx="2552700" cy="3095700"/>
            </a:xfrm>
            <a:prstGeom prst="roundRect">
              <a:avLst>
                <a:gd fmla="val 5970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190500" y="190500"/>
              <a:ext cx="1143000" cy="2286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5"/>
            <p:cNvSpPr txBox="1"/>
            <p:nvPr/>
          </p:nvSpPr>
          <p:spPr>
            <a:xfrm>
              <a:off x="190500" y="190500"/>
              <a:ext cx="1143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CORE SUBJECTS</a:t>
              </a:r>
              <a:endParaRPr b="0" sz="10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95" name="Google Shape;95;p15"/>
            <p:cNvSpPr txBox="1"/>
            <p:nvPr/>
          </p:nvSpPr>
          <p:spPr>
            <a:xfrm>
              <a:off x="76200" y="533400"/>
              <a:ext cx="24369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Academic Growth</a:t>
              </a:r>
              <a:endParaRPr b="1" sz="15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900"/>
                </a:spcAft>
                <a:buNone/>
              </a:pPr>
              <a:r>
                <a:rPr b="0" lang="en" sz="105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Measurable targets on state and local assessments to ensure all students reach proficiency</a:t>
              </a:r>
              <a:r>
                <a:rPr lang="en" sz="105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 (26/27 school Year)</a:t>
              </a:r>
              <a:endParaRPr b="0" sz="105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96" name="Google Shape;96;p15"/>
            <p:cNvGrpSpPr/>
            <p:nvPr/>
          </p:nvGrpSpPr>
          <p:grpSpPr>
            <a:xfrm>
              <a:off x="190500" y="1333500"/>
              <a:ext cx="2171700" cy="457200"/>
              <a:chOff x="0" y="0"/>
              <a:chExt cx="2171700" cy="457200"/>
            </a:xfrm>
          </p:grpSpPr>
          <p:sp>
            <p:nvSpPr>
              <p:cNvPr id="97" name="Google Shape;97;p15"/>
              <p:cNvSpPr/>
              <p:nvPr/>
            </p:nvSpPr>
            <p:spPr>
              <a:xfrm>
                <a:off x="0" y="0"/>
                <a:ext cx="2171700" cy="457200"/>
              </a:xfrm>
              <a:prstGeom prst="roundRect">
                <a:avLst>
                  <a:gd fmla="val 16666" name="adj"/>
                </a:avLst>
              </a:prstGeom>
              <a:solidFill>
                <a:srgbClr val="FFFFFF">
                  <a:alpha val="6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5"/>
              <p:cNvSpPr txBox="1"/>
              <p:nvPr/>
            </p:nvSpPr>
            <p:spPr>
              <a:xfrm>
                <a:off x="1447800" y="0"/>
                <a:ext cx="723900" cy="381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800" u="none" strike="noStrike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8</a:t>
                </a:r>
                <a:r>
                  <a:rPr lang="en" sz="18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7.4</a:t>
                </a:r>
                <a:r>
                  <a:rPr lang="en" sz="20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%</a:t>
                </a:r>
                <a:endParaRPr b="0" i="0" sz="2000" u="none" strike="noStrike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endParaRPr>
              </a:p>
            </p:txBody>
          </p:sp>
          <p:sp>
            <p:nvSpPr>
              <p:cNvPr id="99" name="Google Shape;99;p15"/>
              <p:cNvSpPr txBox="1"/>
              <p:nvPr/>
            </p:nvSpPr>
            <p:spPr>
              <a:xfrm>
                <a:off x="114300" y="28575"/>
                <a:ext cx="14763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ELA DII Target  </a:t>
                </a:r>
                <a:endParaRPr b="0" sz="1000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endParaRPr>
              </a:p>
            </p:txBody>
          </p:sp>
        </p:grpSp>
        <p:grpSp>
          <p:nvGrpSpPr>
            <p:cNvPr id="100" name="Google Shape;100;p15"/>
            <p:cNvGrpSpPr/>
            <p:nvPr/>
          </p:nvGrpSpPr>
          <p:grpSpPr>
            <a:xfrm>
              <a:off x="190500" y="1866900"/>
              <a:ext cx="2171700" cy="533297"/>
              <a:chOff x="0" y="0"/>
              <a:chExt cx="2171700" cy="533297"/>
            </a:xfrm>
          </p:grpSpPr>
          <p:sp>
            <p:nvSpPr>
              <p:cNvPr id="101" name="Google Shape;101;p15"/>
              <p:cNvSpPr/>
              <p:nvPr/>
            </p:nvSpPr>
            <p:spPr>
              <a:xfrm>
                <a:off x="0" y="0"/>
                <a:ext cx="2171700" cy="457200"/>
              </a:xfrm>
              <a:prstGeom prst="roundRect">
                <a:avLst>
                  <a:gd fmla="val 16666" name="adj"/>
                </a:avLst>
              </a:prstGeom>
              <a:solidFill>
                <a:srgbClr val="FFFFFF">
                  <a:alpha val="6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5"/>
              <p:cNvSpPr txBox="1"/>
              <p:nvPr/>
            </p:nvSpPr>
            <p:spPr>
              <a:xfrm>
                <a:off x="114300" y="76200"/>
                <a:ext cx="571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20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endParaRPr>
              </a:p>
            </p:txBody>
          </p:sp>
          <p:sp>
            <p:nvSpPr>
              <p:cNvPr id="103" name="Google Shape;103;p15"/>
              <p:cNvSpPr txBox="1"/>
              <p:nvPr/>
            </p:nvSpPr>
            <p:spPr>
              <a:xfrm>
                <a:off x="0" y="52397"/>
                <a:ext cx="1371600" cy="480900"/>
              </a:xfrm>
              <a:prstGeom prst="rect">
                <a:avLst/>
              </a:prstGeom>
              <a:solidFill>
                <a:srgbClr val="FFF4D4">
                  <a:alpha val="80000"/>
                </a:srgbClr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00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Math DII</a:t>
                </a:r>
                <a:endParaRPr b="0" sz="1000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endParaRPr>
              </a:p>
            </p:txBody>
          </p:sp>
        </p:grpSp>
        <p:grpSp>
          <p:nvGrpSpPr>
            <p:cNvPr id="104" name="Google Shape;104;p15"/>
            <p:cNvGrpSpPr/>
            <p:nvPr/>
          </p:nvGrpSpPr>
          <p:grpSpPr>
            <a:xfrm>
              <a:off x="76200" y="2400300"/>
              <a:ext cx="2504025" cy="533525"/>
              <a:chOff x="-114300" y="0"/>
              <a:chExt cx="2504025" cy="533525"/>
            </a:xfrm>
          </p:grpSpPr>
          <p:sp>
            <p:nvSpPr>
              <p:cNvPr id="105" name="Google Shape;105;p15"/>
              <p:cNvSpPr/>
              <p:nvPr/>
            </p:nvSpPr>
            <p:spPr>
              <a:xfrm>
                <a:off x="0" y="0"/>
                <a:ext cx="2171700" cy="457200"/>
              </a:xfrm>
              <a:prstGeom prst="roundRect">
                <a:avLst>
                  <a:gd fmla="val 16666" name="adj"/>
                </a:avLst>
              </a:prstGeom>
              <a:solidFill>
                <a:srgbClr val="FFFFFF">
                  <a:alpha val="6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5"/>
              <p:cNvSpPr txBox="1"/>
              <p:nvPr/>
            </p:nvSpPr>
            <p:spPr>
              <a:xfrm flipH="1">
                <a:off x="1475325" y="85625"/>
                <a:ext cx="914400" cy="4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20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8</a:t>
                </a:r>
                <a:r>
                  <a:rPr lang="en" sz="20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7</a:t>
                </a:r>
                <a:r>
                  <a:rPr b="0" lang="en" sz="20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.</a:t>
                </a:r>
                <a:r>
                  <a:rPr lang="en" sz="20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1</a:t>
                </a:r>
                <a:r>
                  <a:rPr b="0" lang="en" sz="20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%</a:t>
                </a:r>
                <a:endParaRPr b="0" sz="20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endParaRPr>
              </a:p>
            </p:txBody>
          </p:sp>
          <p:sp>
            <p:nvSpPr>
              <p:cNvPr id="107" name="Google Shape;107;p15"/>
              <p:cNvSpPr txBox="1"/>
              <p:nvPr/>
            </p:nvSpPr>
            <p:spPr>
              <a:xfrm>
                <a:off x="-114300" y="157175"/>
                <a:ext cx="16158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   </a:t>
                </a: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Science DII Target </a:t>
                </a:r>
                <a:endParaRPr b="1" sz="10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108" name="Google Shape;108;p15"/>
          <p:cNvGrpSpPr/>
          <p:nvPr/>
        </p:nvGrpSpPr>
        <p:grpSpPr>
          <a:xfrm>
            <a:off x="3295650" y="1285875"/>
            <a:ext cx="2552700" cy="3095700"/>
            <a:chOff x="0" y="0"/>
            <a:chExt cx="2552700" cy="3095700"/>
          </a:xfrm>
        </p:grpSpPr>
        <p:sp>
          <p:nvSpPr>
            <p:cNvPr id="109" name="Google Shape;109;p15"/>
            <p:cNvSpPr/>
            <p:nvPr/>
          </p:nvSpPr>
          <p:spPr>
            <a:xfrm>
              <a:off x="0" y="0"/>
              <a:ext cx="2552700" cy="3095700"/>
            </a:xfrm>
            <a:prstGeom prst="roundRect">
              <a:avLst>
                <a:gd fmla="val 5970" name="adj"/>
              </a:avLst>
            </a:prstGeom>
            <a:solidFill>
              <a:srgbClr val="E8DDF0">
                <a:alpha val="7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190500" y="190500"/>
              <a:ext cx="1238400" cy="2286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190500" y="190500"/>
              <a:ext cx="1238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INSTRUCTION</a:t>
              </a:r>
              <a:endParaRPr b="0" sz="10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12" name="Google Shape;112;p15"/>
            <p:cNvSpPr txBox="1"/>
            <p:nvPr/>
          </p:nvSpPr>
          <p:spPr>
            <a:xfrm>
              <a:off x="190500" y="419100"/>
              <a:ext cx="2171700" cy="249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Teaching Practice</a:t>
              </a:r>
              <a:endParaRPr b="1" sz="15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900"/>
                </a:spcAft>
                <a:buNone/>
              </a:pPr>
              <a:r>
                <a:rPr b="0" lang="en" sz="105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Evaluating classroom decisions, curriculum implementation, and embedded professional development.</a:t>
              </a:r>
              <a:endParaRPr b="0" sz="105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13" name="Google Shape;113;p15"/>
            <p:cNvGrpSpPr/>
            <p:nvPr/>
          </p:nvGrpSpPr>
          <p:grpSpPr>
            <a:xfrm>
              <a:off x="190500" y="1390650"/>
              <a:ext cx="2171700" cy="457200"/>
              <a:chOff x="0" y="57150"/>
              <a:chExt cx="2171700" cy="457200"/>
            </a:xfrm>
          </p:grpSpPr>
          <p:sp>
            <p:nvSpPr>
              <p:cNvPr id="114" name="Google Shape;114;p15"/>
              <p:cNvSpPr/>
              <p:nvPr/>
            </p:nvSpPr>
            <p:spPr>
              <a:xfrm>
                <a:off x="0" y="57150"/>
                <a:ext cx="2171700" cy="457200"/>
              </a:xfrm>
              <a:prstGeom prst="roundRect">
                <a:avLst>
                  <a:gd fmla="val 16666" name="adj"/>
                </a:avLst>
              </a:prstGeom>
              <a:solidFill>
                <a:srgbClr val="FFFFFF">
                  <a:alpha val="6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5"/>
              <p:cNvSpPr txBox="1"/>
              <p:nvPr/>
            </p:nvSpPr>
            <p:spPr>
              <a:xfrm>
                <a:off x="114300" y="76200"/>
                <a:ext cx="571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20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endParaRPr>
              </a:p>
            </p:txBody>
          </p:sp>
          <p:sp>
            <p:nvSpPr>
              <p:cNvPr id="116" name="Google Shape;116;p15"/>
              <p:cNvSpPr txBox="1"/>
              <p:nvPr/>
            </p:nvSpPr>
            <p:spPr>
              <a:xfrm>
                <a:off x="685800" y="57150"/>
                <a:ext cx="13716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Teacher Practice &amp; Decisions DII</a:t>
                </a:r>
                <a:endParaRPr b="0" sz="1000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endParaRPr>
              </a:p>
            </p:txBody>
          </p:sp>
        </p:grpSp>
        <p:grpSp>
          <p:nvGrpSpPr>
            <p:cNvPr id="117" name="Google Shape;117;p15"/>
            <p:cNvGrpSpPr/>
            <p:nvPr/>
          </p:nvGrpSpPr>
          <p:grpSpPr>
            <a:xfrm>
              <a:off x="190500" y="1866900"/>
              <a:ext cx="2171700" cy="990600"/>
              <a:chOff x="0" y="0"/>
              <a:chExt cx="2171700" cy="990600"/>
            </a:xfrm>
          </p:grpSpPr>
          <p:sp>
            <p:nvSpPr>
              <p:cNvPr id="118" name="Google Shape;118;p15"/>
              <p:cNvSpPr/>
              <p:nvPr/>
            </p:nvSpPr>
            <p:spPr>
              <a:xfrm>
                <a:off x="0" y="0"/>
                <a:ext cx="2171700" cy="990600"/>
              </a:xfrm>
              <a:prstGeom prst="roundRect">
                <a:avLst>
                  <a:gd fmla="val 7692" name="adj"/>
                </a:avLst>
              </a:prstGeom>
              <a:solidFill>
                <a:srgbClr val="FFFFFF">
                  <a:alpha val="6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5"/>
              <p:cNvSpPr txBox="1"/>
              <p:nvPr/>
            </p:nvSpPr>
            <p:spPr>
              <a:xfrm>
                <a:off x="114300" y="95250"/>
                <a:ext cx="19431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50">
                    <a:solidFill>
                      <a:srgbClr val="6A2C91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DTSDE Alignment</a:t>
                </a:r>
                <a:endParaRPr b="1" sz="950">
                  <a:solidFill>
                    <a:srgbClr val="6A2C9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950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• Tenet 3: Curriculum Dev</a:t>
                </a:r>
                <a:br>
                  <a:rPr b="0" lang="en" sz="950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</a:br>
                <a:r>
                  <a:rPr b="0" lang="en" sz="950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• Tenet 4: Teacher Practice</a:t>
                </a:r>
                <a:br>
                  <a:rPr b="0" lang="en" sz="950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</a:br>
                <a:r>
                  <a:rPr b="0" lang="en" sz="950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• Walkthrough Audits</a:t>
                </a:r>
                <a:endParaRPr b="0" sz="95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120" name="Google Shape;120;p15"/>
          <p:cNvGrpSpPr/>
          <p:nvPr/>
        </p:nvGrpSpPr>
        <p:grpSpPr>
          <a:xfrm>
            <a:off x="6134100" y="1285875"/>
            <a:ext cx="2552700" cy="3095700"/>
            <a:chOff x="0" y="0"/>
            <a:chExt cx="2552700" cy="3095700"/>
          </a:xfrm>
        </p:grpSpPr>
        <p:sp>
          <p:nvSpPr>
            <p:cNvPr id="121" name="Google Shape;121;p15"/>
            <p:cNvSpPr/>
            <p:nvPr/>
          </p:nvSpPr>
          <p:spPr>
            <a:xfrm>
              <a:off x="0" y="0"/>
              <a:ext cx="2552700" cy="3095700"/>
            </a:xfrm>
            <a:prstGeom prst="roundRect">
              <a:avLst>
                <a:gd fmla="val 5970" name="adj"/>
              </a:avLst>
            </a:prstGeom>
            <a:solidFill>
              <a:srgbClr val="FFFFFF"/>
            </a:solidFill>
            <a:ln cap="flat" cmpd="sng" w="19050">
              <a:solidFill>
                <a:srgbClr val="E8DD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190500" y="190500"/>
              <a:ext cx="1333500" cy="228600"/>
            </a:xfrm>
            <a:prstGeom prst="roundRect">
              <a:avLst>
                <a:gd fmla="val 50000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5"/>
            <p:cNvSpPr txBox="1"/>
            <p:nvPr/>
          </p:nvSpPr>
          <p:spPr>
            <a:xfrm>
              <a:off x="190500" y="190500"/>
              <a:ext cx="13335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CULTURE &amp; CLIMATE</a:t>
              </a:r>
              <a:endParaRPr b="0" sz="10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24" name="Google Shape;124;p15"/>
            <p:cNvSpPr txBox="1"/>
            <p:nvPr/>
          </p:nvSpPr>
          <p:spPr>
            <a:xfrm>
              <a:off x="82800" y="533400"/>
              <a:ext cx="22794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Local Indicators</a:t>
              </a:r>
              <a:endParaRPr b="1" sz="15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900"/>
                </a:spcAft>
                <a:buNone/>
              </a:pPr>
              <a:r>
                <a:rPr b="0" lang="en" sz="105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Building a safe, supportive environment and driving strong attendance outcomes.</a:t>
              </a:r>
              <a:endParaRPr b="0" sz="105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25" name="Google Shape;125;p15"/>
            <p:cNvGrpSpPr/>
            <p:nvPr/>
          </p:nvGrpSpPr>
          <p:grpSpPr>
            <a:xfrm>
              <a:off x="190500" y="1333500"/>
              <a:ext cx="2171700" cy="571500"/>
              <a:chOff x="0" y="0"/>
              <a:chExt cx="2171700" cy="571500"/>
            </a:xfrm>
          </p:grpSpPr>
          <p:sp>
            <p:nvSpPr>
              <p:cNvPr id="126" name="Google Shape;126;p15"/>
              <p:cNvSpPr/>
              <p:nvPr/>
            </p:nvSpPr>
            <p:spPr>
              <a:xfrm>
                <a:off x="0" y="0"/>
                <a:ext cx="2171700" cy="457200"/>
              </a:xfrm>
              <a:prstGeom prst="roundRect">
                <a:avLst>
                  <a:gd fmla="val 16666" name="adj"/>
                </a:avLst>
              </a:prstGeom>
              <a:solidFill>
                <a:srgbClr val="FDFBF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5"/>
              <p:cNvSpPr txBox="1"/>
              <p:nvPr/>
            </p:nvSpPr>
            <p:spPr>
              <a:xfrm>
                <a:off x="114300" y="76200"/>
                <a:ext cx="571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20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endParaRPr>
              </a:p>
            </p:txBody>
          </p:sp>
          <p:sp>
            <p:nvSpPr>
              <p:cNvPr id="128" name="Google Shape;128;p15"/>
              <p:cNvSpPr txBox="1"/>
              <p:nvPr/>
            </p:nvSpPr>
            <p:spPr>
              <a:xfrm>
                <a:off x="212275" y="0"/>
                <a:ext cx="15594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Local Indicator 1:</a:t>
                </a:r>
                <a:b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</a:br>
                <a:r>
                  <a:rPr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Social Emotional </a:t>
                </a:r>
                <a:r>
                  <a:rPr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Learning &amp;</a:t>
                </a: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 Climate</a:t>
                </a:r>
                <a:endParaRPr b="0" sz="1000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endParaRPr>
              </a:p>
            </p:txBody>
          </p:sp>
        </p:grpSp>
        <p:grpSp>
          <p:nvGrpSpPr>
            <p:cNvPr id="129" name="Google Shape;129;p15"/>
            <p:cNvGrpSpPr/>
            <p:nvPr/>
          </p:nvGrpSpPr>
          <p:grpSpPr>
            <a:xfrm>
              <a:off x="190500" y="1866900"/>
              <a:ext cx="2171700" cy="457200"/>
              <a:chOff x="0" y="0"/>
              <a:chExt cx="2171700" cy="457200"/>
            </a:xfrm>
          </p:grpSpPr>
          <p:sp>
            <p:nvSpPr>
              <p:cNvPr id="130" name="Google Shape;130;p15"/>
              <p:cNvSpPr/>
              <p:nvPr/>
            </p:nvSpPr>
            <p:spPr>
              <a:xfrm>
                <a:off x="0" y="0"/>
                <a:ext cx="2171700" cy="457200"/>
              </a:xfrm>
              <a:prstGeom prst="roundRect">
                <a:avLst>
                  <a:gd fmla="val 16666" name="adj"/>
                </a:avLst>
              </a:prstGeom>
              <a:solidFill>
                <a:srgbClr val="FDFBF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5"/>
              <p:cNvSpPr txBox="1"/>
              <p:nvPr/>
            </p:nvSpPr>
            <p:spPr>
              <a:xfrm>
                <a:off x="114300" y="76200"/>
                <a:ext cx="5715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sz="20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endParaRPr>
              </a:p>
            </p:txBody>
          </p:sp>
          <p:sp>
            <p:nvSpPr>
              <p:cNvPr id="132" name="Google Shape;132;p15"/>
              <p:cNvSpPr txBox="1"/>
              <p:nvPr/>
            </p:nvSpPr>
            <p:spPr>
              <a:xfrm>
                <a:off x="152400" y="57150"/>
                <a:ext cx="19050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Local Indicator 2:</a:t>
                </a:r>
                <a:b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</a:b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Walkthroughs &amp; PD</a:t>
                </a:r>
                <a:endParaRPr b="0" sz="1000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endParaRPr>
              </a:p>
            </p:txBody>
          </p:sp>
        </p:grpSp>
        <p:grpSp>
          <p:nvGrpSpPr>
            <p:cNvPr id="133" name="Google Shape;133;p15"/>
            <p:cNvGrpSpPr/>
            <p:nvPr/>
          </p:nvGrpSpPr>
          <p:grpSpPr>
            <a:xfrm>
              <a:off x="190500" y="2400300"/>
              <a:ext cx="2171700" cy="457200"/>
              <a:chOff x="0" y="0"/>
              <a:chExt cx="2171700" cy="457200"/>
            </a:xfrm>
          </p:grpSpPr>
          <p:sp>
            <p:nvSpPr>
              <p:cNvPr id="134" name="Google Shape;134;p15"/>
              <p:cNvSpPr/>
              <p:nvPr/>
            </p:nvSpPr>
            <p:spPr>
              <a:xfrm>
                <a:off x="0" y="0"/>
                <a:ext cx="2171700" cy="457200"/>
              </a:xfrm>
              <a:prstGeom prst="roundRect">
                <a:avLst>
                  <a:gd fmla="val 16666" name="adj"/>
                </a:avLst>
              </a:prstGeom>
              <a:solidFill>
                <a:srgbClr val="FDFBF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 txBox="1"/>
              <p:nvPr/>
            </p:nvSpPr>
            <p:spPr>
              <a:xfrm flipH="1">
                <a:off x="1485900" y="0"/>
                <a:ext cx="5334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600">
                    <a:solidFill>
                      <a:srgbClr val="6A2C91"/>
                    </a:solidFill>
                    <a:latin typeface="Nunito Black"/>
                    <a:ea typeface="Nunito Black"/>
                    <a:cs typeface="Nunito Black"/>
                    <a:sym typeface="Nunito Black"/>
                  </a:rPr>
                  <a:t>30%</a:t>
                </a:r>
                <a:endParaRPr b="0" sz="16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endParaRPr>
              </a:p>
            </p:txBody>
          </p:sp>
          <p:sp>
            <p:nvSpPr>
              <p:cNvPr id="136" name="Google Shape;136;p15"/>
              <p:cNvSpPr txBox="1"/>
              <p:nvPr/>
            </p:nvSpPr>
            <p:spPr>
              <a:xfrm>
                <a:off x="114300" y="0"/>
                <a:ext cx="13716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000">
                    <a:solidFill>
                      <a:srgbClr val="2D1B36"/>
                    </a:solidFill>
                    <a:latin typeface="Open Sans SemiBold"/>
                    <a:ea typeface="Open Sans SemiBold"/>
                    <a:cs typeface="Open Sans SemiBold"/>
                    <a:sym typeface="Open Sans SemiBold"/>
                  </a:rPr>
                  <a:t>June Absenteeism Goal (from 42%)</a:t>
                </a:r>
                <a:endParaRPr b="0" sz="1000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endParaRPr>
              </a:p>
            </p:txBody>
          </p:sp>
        </p:grpSp>
      </p:grpSp>
      <p:sp>
        <p:nvSpPr>
          <p:cNvPr id="137" name="Google Shape;137;p15"/>
          <p:cNvSpPr txBox="1"/>
          <p:nvPr/>
        </p:nvSpPr>
        <p:spPr>
          <a:xfrm>
            <a:off x="2095500" y="3242325"/>
            <a:ext cx="9144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A2C91"/>
                </a:solidFill>
                <a:latin typeface="Nunito Black"/>
                <a:ea typeface="Nunito Black"/>
                <a:cs typeface="Nunito Black"/>
                <a:sym typeface="Nunito Black"/>
              </a:rPr>
              <a:t>92</a:t>
            </a:r>
            <a:r>
              <a:rPr b="0" i="0" lang="en" sz="2000" u="none" strike="noStrike">
                <a:solidFill>
                  <a:srgbClr val="6A2C91"/>
                </a:solidFill>
                <a:latin typeface="Nunito Black"/>
                <a:ea typeface="Nunito Black"/>
                <a:cs typeface="Nunito Black"/>
                <a:sym typeface="Nunito Black"/>
              </a:rPr>
              <a:t>.</a:t>
            </a:r>
            <a:r>
              <a:rPr lang="en" sz="2000">
                <a:solidFill>
                  <a:srgbClr val="6A2C91"/>
                </a:solidFill>
                <a:latin typeface="Nunito Black"/>
                <a:ea typeface="Nunito Black"/>
                <a:cs typeface="Nunito Black"/>
                <a:sym typeface="Nunito Black"/>
              </a:rPr>
              <a:t>6</a:t>
            </a:r>
            <a:r>
              <a:rPr b="0" i="0" lang="en" sz="2000" u="none" strike="noStrike">
                <a:solidFill>
                  <a:srgbClr val="6A2C91"/>
                </a:solidFill>
                <a:latin typeface="Nunito Black"/>
                <a:ea typeface="Nunito Black"/>
                <a:cs typeface="Nunito Black"/>
                <a:sym typeface="Nunito Black"/>
              </a:rPr>
              <a:t>%</a:t>
            </a:r>
            <a:endParaRPr b="0" i="0" sz="2000" u="none" strike="noStrike">
              <a:solidFill>
                <a:srgbClr val="6A2C91"/>
              </a:solidFill>
              <a:latin typeface="Nunito Black"/>
              <a:ea typeface="Nunito Black"/>
              <a:cs typeface="Nunito Black"/>
              <a:sym typeface="Nunito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/>
          <p:nvPr/>
        </p:nvSpPr>
        <p:spPr>
          <a:xfrm>
            <a:off x="7239000" y="0"/>
            <a:ext cx="1905000" cy="76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36000" y="60000"/>
                  <a:pt x="72000" y="120000"/>
                  <a:pt x="120000" y="90000"/>
                </a:cubicBezTo>
                <a:lnTo>
                  <a:pt x="120000" y="0"/>
                </a:lnTo>
                <a:close/>
              </a:path>
            </a:pathLst>
          </a:custGeom>
          <a:solidFill>
            <a:srgbClr val="FFF4D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"/>
          <p:cNvSpPr/>
          <p:nvPr/>
        </p:nvSpPr>
        <p:spPr>
          <a:xfrm>
            <a:off x="7810500" y="0"/>
            <a:ext cx="1333500" cy="952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51429" y="72000"/>
                  <a:pt x="85714" y="120000"/>
                  <a:pt x="120000" y="108000"/>
                </a:cubicBezTo>
                <a:lnTo>
                  <a:pt x="120000" y="0"/>
                </a:lnTo>
                <a:close/>
              </a:path>
            </a:pathLst>
          </a:custGeom>
          <a:solidFill>
            <a:srgbClr val="FFD16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>
            <a:off x="0" y="4381500"/>
            <a:ext cx="2095500" cy="76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43636" y="30000"/>
                  <a:pt x="87273" y="90000"/>
                  <a:pt x="120000" y="120000"/>
                </a:cubicBezTo>
                <a:lnTo>
                  <a:pt x="0" y="120000"/>
                </a:lnTo>
                <a:close/>
              </a:path>
            </a:pathLst>
          </a:custGeom>
          <a:solidFill>
            <a:srgbClr val="E8DDF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>
            <a:off x="0" y="4000500"/>
            <a:ext cx="1714500" cy="1143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66667" y="30000"/>
                  <a:pt x="93333" y="80000"/>
                  <a:pt x="120000" y="120000"/>
                </a:cubicBezTo>
                <a:lnTo>
                  <a:pt x="0" y="120000"/>
                </a:lnTo>
                <a:close/>
              </a:path>
            </a:pathLst>
          </a:custGeom>
          <a:solidFill>
            <a:srgbClr val="6A2C9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6" name="Google Shape;146;p16"/>
          <p:cNvGrpSpPr/>
          <p:nvPr/>
        </p:nvGrpSpPr>
        <p:grpSpPr>
          <a:xfrm>
            <a:off x="457200" y="434340"/>
            <a:ext cx="4450200" cy="431400"/>
            <a:chOff x="0" y="91440"/>
            <a:chExt cx="4450200" cy="431400"/>
          </a:xfrm>
        </p:grpSpPr>
        <p:sp>
          <p:nvSpPr>
            <p:cNvPr id="147" name="Google Shape;147;p16"/>
            <p:cNvSpPr txBox="1"/>
            <p:nvPr/>
          </p:nvSpPr>
          <p:spPr>
            <a:xfrm>
              <a:off x="0" y="91440"/>
              <a:ext cx="4450200" cy="43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1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Plan Overview &amp; Key Pillars</a:t>
              </a:r>
              <a:endParaRPr b="0" sz="21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0" y="419100"/>
              <a:ext cx="1143000" cy="57300"/>
            </a:xfrm>
            <a:prstGeom prst="roundRect">
              <a:avLst>
                <a:gd fmla="val 50000" name="adj"/>
              </a:avLst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16"/>
          <p:cNvSpPr txBox="1"/>
          <p:nvPr/>
        </p:nvSpPr>
        <p:spPr>
          <a:xfrm>
            <a:off x="457200" y="952500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25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rPr>
              <a:t>The McNulty Elementary Continuation Plan outlines our strategic roadmap to ensure academic excellence, foster student engagement, and build strong community partnerships.</a:t>
            </a:r>
            <a:endParaRPr b="0" sz="1250">
              <a:solidFill>
                <a:srgbClr val="2D1B3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457200" y="1476375"/>
            <a:ext cx="2552700" cy="3095700"/>
            <a:chOff x="0" y="0"/>
            <a:chExt cx="2552700" cy="3095700"/>
          </a:xfrm>
        </p:grpSpPr>
        <p:sp>
          <p:nvSpPr>
            <p:cNvPr id="151" name="Google Shape;151;p16"/>
            <p:cNvSpPr/>
            <p:nvPr/>
          </p:nvSpPr>
          <p:spPr>
            <a:xfrm>
              <a:off x="0" y="0"/>
              <a:ext cx="2552700" cy="3095700"/>
            </a:xfrm>
            <a:prstGeom prst="roundRect">
              <a:avLst>
                <a:gd fmla="val 5970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190500" y="190500"/>
              <a:ext cx="952500" cy="2286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6"/>
            <p:cNvSpPr txBox="1"/>
            <p:nvPr/>
          </p:nvSpPr>
          <p:spPr>
            <a:xfrm>
              <a:off x="190500" y="190500"/>
              <a:ext cx="9525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PILLAR 1</a:t>
              </a:r>
              <a:endParaRPr b="0" sz="10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54" name="Google Shape;154;p16"/>
            <p:cNvSpPr txBox="1"/>
            <p:nvPr/>
          </p:nvSpPr>
          <p:spPr>
            <a:xfrm>
              <a:off x="190500" y="533400"/>
              <a:ext cx="21717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Targeted Growth &amp; Attendance</a:t>
              </a:r>
              <a:endParaRPr b="1" sz="16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Addressing chronic absenteeism by building strong school-to-home communication and establishing proactive family support systems.</a:t>
              </a:r>
              <a:endParaRPr b="0" sz="11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55" name="Google Shape;155;p16"/>
          <p:cNvGrpSpPr/>
          <p:nvPr/>
        </p:nvGrpSpPr>
        <p:grpSpPr>
          <a:xfrm>
            <a:off x="3295650" y="1476375"/>
            <a:ext cx="2552700" cy="3095700"/>
            <a:chOff x="0" y="0"/>
            <a:chExt cx="2552700" cy="3095700"/>
          </a:xfrm>
        </p:grpSpPr>
        <p:sp>
          <p:nvSpPr>
            <p:cNvPr id="156" name="Google Shape;156;p16"/>
            <p:cNvSpPr/>
            <p:nvPr/>
          </p:nvSpPr>
          <p:spPr>
            <a:xfrm>
              <a:off x="0" y="0"/>
              <a:ext cx="2552700" cy="3095700"/>
            </a:xfrm>
            <a:prstGeom prst="roundRect">
              <a:avLst>
                <a:gd fmla="val 5970" name="adj"/>
              </a:avLst>
            </a:prstGeom>
            <a:solidFill>
              <a:srgbClr val="E8DDF0">
                <a:alpha val="7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90500" y="190500"/>
              <a:ext cx="952500" cy="2286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6"/>
            <p:cNvSpPr txBox="1"/>
            <p:nvPr/>
          </p:nvSpPr>
          <p:spPr>
            <a:xfrm>
              <a:off x="190500" y="190500"/>
              <a:ext cx="9525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PILLAR 2</a:t>
              </a:r>
              <a:endParaRPr b="0" sz="10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59" name="Google Shape;159;p16"/>
            <p:cNvSpPr txBox="1"/>
            <p:nvPr/>
          </p:nvSpPr>
          <p:spPr>
            <a:xfrm>
              <a:off x="190500" y="533400"/>
              <a:ext cx="21717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Active Learning Vision</a:t>
              </a:r>
              <a:endParaRPr b="1" sz="16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Fostering vibrant classroom environments centered on clear teacher expectations, high student engagement, and foundational literacy.</a:t>
              </a:r>
              <a:endParaRPr b="0" sz="11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60" name="Google Shape;160;p16"/>
          <p:cNvGrpSpPr/>
          <p:nvPr/>
        </p:nvGrpSpPr>
        <p:grpSpPr>
          <a:xfrm>
            <a:off x="6134100" y="1476375"/>
            <a:ext cx="2552700" cy="3095700"/>
            <a:chOff x="0" y="0"/>
            <a:chExt cx="2552700" cy="3095700"/>
          </a:xfrm>
        </p:grpSpPr>
        <p:sp>
          <p:nvSpPr>
            <p:cNvPr id="161" name="Google Shape;161;p16"/>
            <p:cNvSpPr/>
            <p:nvPr/>
          </p:nvSpPr>
          <p:spPr>
            <a:xfrm>
              <a:off x="0" y="0"/>
              <a:ext cx="2552700" cy="3095700"/>
            </a:xfrm>
            <a:prstGeom prst="roundRect">
              <a:avLst>
                <a:gd fmla="val 5970" name="adj"/>
              </a:avLst>
            </a:prstGeom>
            <a:solidFill>
              <a:srgbClr val="FFFFFF"/>
            </a:solidFill>
            <a:ln cap="flat" cmpd="sng" w="19050">
              <a:solidFill>
                <a:srgbClr val="E8DD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190500" y="190500"/>
              <a:ext cx="952500" cy="228600"/>
            </a:xfrm>
            <a:prstGeom prst="roundRect">
              <a:avLst>
                <a:gd fmla="val 50000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6"/>
            <p:cNvSpPr txBox="1"/>
            <p:nvPr/>
          </p:nvSpPr>
          <p:spPr>
            <a:xfrm>
              <a:off x="190500" y="190500"/>
              <a:ext cx="9525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PILLAR 3</a:t>
              </a:r>
              <a:endParaRPr b="0" sz="10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64" name="Google Shape;164;p16"/>
            <p:cNvSpPr txBox="1"/>
            <p:nvPr/>
          </p:nvSpPr>
          <p:spPr>
            <a:xfrm>
              <a:off x="190500" y="533400"/>
              <a:ext cx="21717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Core Classroom Strategies</a:t>
              </a:r>
              <a:endParaRPr b="1" sz="16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Emphasizing academic discourse and productive struggle to build resilience, critical thinking, and deeper conceptual understanding.</a:t>
              </a:r>
              <a:endParaRPr b="0" sz="11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17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70" name="Google Shape;170;p1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DFBF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1" name="Google Shape;171;p17"/>
            <p:cNvGrpSpPr/>
            <p:nvPr/>
          </p:nvGrpSpPr>
          <p:grpSpPr>
            <a:xfrm>
              <a:off x="0" y="4000500"/>
              <a:ext cx="2095500" cy="1143000"/>
              <a:chOff x="0" y="4000500"/>
              <a:chExt cx="2095500" cy="1143000"/>
            </a:xfrm>
          </p:grpSpPr>
          <p:sp>
            <p:nvSpPr>
              <p:cNvPr id="172" name="Google Shape;172;p17"/>
              <p:cNvSpPr/>
              <p:nvPr/>
            </p:nvSpPr>
            <p:spPr>
              <a:xfrm>
                <a:off x="0" y="4381500"/>
                <a:ext cx="2095500" cy="762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43636" y="30000"/>
                      <a:pt x="87273" y="90000"/>
                      <a:pt x="120000" y="120000"/>
                    </a:cubicBez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E8DDF0">
                  <a:alpha val="5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>
                <a:off x="0" y="4000500"/>
                <a:ext cx="1714500" cy="1143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66667" y="30000"/>
                      <a:pt x="93333" y="80000"/>
                      <a:pt x="120000" y="120000"/>
                    </a:cubicBez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6A2C91">
                  <a:alpha val="1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4" name="Google Shape;174;p17"/>
          <p:cNvGrpSpPr/>
          <p:nvPr/>
        </p:nvGrpSpPr>
        <p:grpSpPr>
          <a:xfrm>
            <a:off x="457200" y="381000"/>
            <a:ext cx="8229600" cy="571500"/>
            <a:chOff x="0" y="0"/>
            <a:chExt cx="8229600" cy="571500"/>
          </a:xfrm>
        </p:grpSpPr>
        <p:sp>
          <p:nvSpPr>
            <p:cNvPr id="175" name="Google Shape;175;p17"/>
            <p:cNvSpPr txBox="1"/>
            <p:nvPr/>
          </p:nvSpPr>
          <p:spPr>
            <a:xfrm>
              <a:off x="0" y="0"/>
              <a:ext cx="8229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8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Key Areas for Growth</a:t>
              </a:r>
              <a:endParaRPr b="0" sz="28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0" y="495300"/>
              <a:ext cx="1143000" cy="57300"/>
            </a:xfrm>
            <a:prstGeom prst="roundRect">
              <a:avLst>
                <a:gd fmla="val 50000" name="adj"/>
              </a:avLst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7" name="Google Shape;177;p17"/>
          <p:cNvSpPr txBox="1"/>
          <p:nvPr/>
        </p:nvSpPr>
        <p:spPr>
          <a:xfrm>
            <a:off x="457200" y="1095375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24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rPr>
              <a:t>Our school community is built on dedicated staff, active programs, and a caring environment. To better serve our learners, we are focusing on key areas for growth.</a:t>
            </a:r>
            <a:endParaRPr b="0" sz="1240">
              <a:solidFill>
                <a:srgbClr val="2D1B3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8" name="Google Shape;178;p17"/>
          <p:cNvGrpSpPr/>
          <p:nvPr/>
        </p:nvGrpSpPr>
        <p:grpSpPr>
          <a:xfrm>
            <a:off x="457200" y="1666875"/>
            <a:ext cx="3619500" cy="3304450"/>
            <a:chOff x="0" y="0"/>
            <a:chExt cx="3619500" cy="3304450"/>
          </a:xfrm>
        </p:grpSpPr>
        <p:sp>
          <p:nvSpPr>
            <p:cNvPr id="179" name="Google Shape;179;p17"/>
            <p:cNvSpPr/>
            <p:nvPr/>
          </p:nvSpPr>
          <p:spPr>
            <a:xfrm>
              <a:off x="0" y="0"/>
              <a:ext cx="3619500" cy="2952900"/>
            </a:xfrm>
            <a:prstGeom prst="roundRect">
              <a:avLst>
                <a:gd fmla="val 7741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7"/>
            <p:cNvSpPr txBox="1"/>
            <p:nvPr/>
          </p:nvSpPr>
          <p:spPr>
            <a:xfrm>
              <a:off x="228600" y="53650"/>
              <a:ext cx="3162300" cy="32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0">
                  <a:solidFill>
                    <a:srgbClr val="6A2C91"/>
                  </a:solidFill>
                  <a:latin typeface="Open Sans"/>
                  <a:ea typeface="Open Sans"/>
                  <a:cs typeface="Open Sans"/>
                  <a:sym typeface="Open Sans"/>
                </a:rPr>
                <a:t>Our Greatest Challenge</a:t>
              </a:r>
              <a:endParaRPr b="1" sz="1400">
                <a:solidFill>
                  <a:srgbClr val="6A2C9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ctr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36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42%</a:t>
              </a:r>
              <a:r>
                <a:rPr b="0" lang="en" sz="48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 </a:t>
              </a:r>
              <a:r>
                <a:rPr lang="en" sz="3600">
                  <a:solidFill>
                    <a:srgbClr val="6A2C91"/>
                  </a:solidFill>
                  <a:latin typeface="Nunito Black"/>
                  <a:ea typeface="Nunito Black"/>
                  <a:cs typeface="Nunito Black"/>
                  <a:sym typeface="Nunito Black"/>
                </a:rPr>
                <a:t>Our goal for June 2027 is 30%</a:t>
              </a:r>
              <a:endParaRPr b="0" sz="3600">
                <a:solidFill>
                  <a:srgbClr val="6A2C91"/>
                </a:solidFill>
                <a:latin typeface="Nunito Black"/>
                <a:ea typeface="Nunito Black"/>
                <a:cs typeface="Nunito Black"/>
                <a:sym typeface="Nunito Black"/>
              </a:endParaRPr>
            </a:p>
            <a:p>
              <a:pPr indent="0" lvl="0" marL="0" rtl="0" algn="ctr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Chronic Absenteeism Rate</a:t>
              </a:r>
              <a:endParaRPr b="1" sz="18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ctr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en" sz="14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We are focusing on improving consistent daily attendance to support student success.</a:t>
              </a:r>
              <a:endParaRPr b="0" sz="14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81" name="Google Shape;181;p17"/>
          <p:cNvGrpSpPr/>
          <p:nvPr/>
        </p:nvGrpSpPr>
        <p:grpSpPr>
          <a:xfrm>
            <a:off x="4305300" y="1666875"/>
            <a:ext cx="4381500" cy="2952900"/>
            <a:chOff x="0" y="0"/>
            <a:chExt cx="4381500" cy="2952900"/>
          </a:xfrm>
        </p:grpSpPr>
        <p:sp>
          <p:nvSpPr>
            <p:cNvPr id="182" name="Google Shape;182;p17"/>
            <p:cNvSpPr/>
            <p:nvPr/>
          </p:nvSpPr>
          <p:spPr>
            <a:xfrm>
              <a:off x="0" y="0"/>
              <a:ext cx="4381500" cy="2952900"/>
            </a:xfrm>
            <a:prstGeom prst="roundRect">
              <a:avLst>
                <a:gd fmla="val 7741" name="adj"/>
              </a:avLst>
            </a:prstGeom>
            <a:solidFill>
              <a:srgbClr val="E8DDF0">
                <a:alpha val="7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3" name="Google Shape;183;p17"/>
            <p:cNvGrpSpPr/>
            <p:nvPr/>
          </p:nvGrpSpPr>
          <p:grpSpPr>
            <a:xfrm>
              <a:off x="241935" y="228600"/>
              <a:ext cx="3910965" cy="1143000"/>
              <a:chOff x="13335" y="0"/>
              <a:chExt cx="3910965" cy="1143000"/>
            </a:xfrm>
          </p:grpSpPr>
          <p:sp>
            <p:nvSpPr>
              <p:cNvPr id="184" name="Google Shape;184;p17"/>
              <p:cNvSpPr/>
              <p:nvPr/>
            </p:nvSpPr>
            <p:spPr>
              <a:xfrm>
                <a:off x="13335" y="26670"/>
                <a:ext cx="293370" cy="28014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76364" y="40000"/>
                    </a:lnTo>
                    <a:lnTo>
                      <a:pt x="120000" y="45714"/>
                    </a:lnTo>
                    <a:lnTo>
                      <a:pt x="87273" y="74286"/>
                    </a:lnTo>
                    <a:lnTo>
                      <a:pt x="98182" y="120000"/>
                    </a:lnTo>
                    <a:lnTo>
                      <a:pt x="60000" y="97143"/>
                    </a:lnTo>
                    <a:lnTo>
                      <a:pt x="21818" y="120000"/>
                    </a:lnTo>
                    <a:lnTo>
                      <a:pt x="32727" y="74286"/>
                    </a:lnTo>
                    <a:lnTo>
                      <a:pt x="0" y="45714"/>
                    </a:lnTo>
                    <a:lnTo>
                      <a:pt x="43636" y="40000"/>
                    </a:ln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7"/>
              <p:cNvSpPr txBox="1"/>
              <p:nvPr/>
            </p:nvSpPr>
            <p:spPr>
              <a:xfrm>
                <a:off x="381000" y="0"/>
                <a:ext cx="35433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665">
                    <a:solidFill>
                      <a:srgbClr val="6A2C91"/>
                    </a:solidFill>
                    <a:latin typeface="Nunito"/>
                    <a:ea typeface="Nunito"/>
                    <a:cs typeface="Nunito"/>
                    <a:sym typeface="Nunito"/>
                  </a:rPr>
                  <a:t>Academic Priorities</a:t>
                </a:r>
                <a:endParaRPr b="1" sz="1665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n" sz="1295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Academically, we are working to strengthen foundational literacy skills, math problem-solving, and critical thinking.</a:t>
                </a:r>
                <a:endParaRPr b="0" sz="1295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pic>
          <p:nvPicPr>
            <p:cNvPr id="186" name="Google Shape;18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8600" y="1466850"/>
              <a:ext cx="3924300" cy="192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7" name="Google Shape;187;p17"/>
            <p:cNvGrpSpPr/>
            <p:nvPr/>
          </p:nvGrpSpPr>
          <p:grpSpPr>
            <a:xfrm>
              <a:off x="241935" y="1666875"/>
              <a:ext cx="3910965" cy="1047900"/>
              <a:chOff x="13335" y="0"/>
              <a:chExt cx="3910965" cy="1047900"/>
            </a:xfrm>
          </p:grpSpPr>
          <p:sp>
            <p:nvSpPr>
              <p:cNvPr id="188" name="Google Shape;188;p17"/>
              <p:cNvSpPr/>
              <p:nvPr/>
            </p:nvSpPr>
            <p:spPr>
              <a:xfrm>
                <a:off x="13335" y="26670"/>
                <a:ext cx="293370" cy="28014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76364" y="40000"/>
                    </a:lnTo>
                    <a:lnTo>
                      <a:pt x="120000" y="45714"/>
                    </a:lnTo>
                    <a:lnTo>
                      <a:pt x="87273" y="74286"/>
                    </a:lnTo>
                    <a:lnTo>
                      <a:pt x="98182" y="120000"/>
                    </a:lnTo>
                    <a:lnTo>
                      <a:pt x="60000" y="97143"/>
                    </a:lnTo>
                    <a:lnTo>
                      <a:pt x="21818" y="120000"/>
                    </a:lnTo>
                    <a:lnTo>
                      <a:pt x="32727" y="74286"/>
                    </a:lnTo>
                    <a:lnTo>
                      <a:pt x="0" y="45714"/>
                    </a:lnTo>
                    <a:lnTo>
                      <a:pt x="43636" y="40000"/>
                    </a:ln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7"/>
              <p:cNvSpPr txBox="1"/>
              <p:nvPr/>
            </p:nvSpPr>
            <p:spPr>
              <a:xfrm>
                <a:off x="381000" y="0"/>
                <a:ext cx="35433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530">
                    <a:solidFill>
                      <a:srgbClr val="6A2C91"/>
                    </a:solidFill>
                    <a:latin typeface="Nunito"/>
                    <a:ea typeface="Nunito"/>
                    <a:cs typeface="Nunito"/>
                    <a:sym typeface="Nunito"/>
                  </a:rPr>
                  <a:t>School-to-Home Communication</a:t>
                </a:r>
                <a:endParaRPr b="1" sz="153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n" sz="1190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We recognize the need for clearer, more consistent communication to ensure every family is informed and engaged in their child's success.</a:t>
                </a:r>
                <a:endParaRPr b="0" sz="119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18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95" name="Google Shape;195;p18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DFBF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6" name="Google Shape;196;p18"/>
            <p:cNvGrpSpPr/>
            <p:nvPr/>
          </p:nvGrpSpPr>
          <p:grpSpPr>
            <a:xfrm>
              <a:off x="0" y="4000500"/>
              <a:ext cx="2095500" cy="1143000"/>
              <a:chOff x="0" y="4000500"/>
              <a:chExt cx="2095500" cy="1143000"/>
            </a:xfrm>
          </p:grpSpPr>
          <p:sp>
            <p:nvSpPr>
              <p:cNvPr id="197" name="Google Shape;197;p18"/>
              <p:cNvSpPr/>
              <p:nvPr/>
            </p:nvSpPr>
            <p:spPr>
              <a:xfrm>
                <a:off x="0" y="4381500"/>
                <a:ext cx="2095500" cy="762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43636" y="30000"/>
                      <a:pt x="87273" y="90000"/>
                      <a:pt x="120000" y="120000"/>
                    </a:cubicBez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E8DDF0">
                  <a:alpha val="5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8"/>
              <p:cNvSpPr/>
              <p:nvPr/>
            </p:nvSpPr>
            <p:spPr>
              <a:xfrm>
                <a:off x="0" y="4000500"/>
                <a:ext cx="1714500" cy="1143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66667" y="30000"/>
                      <a:pt x="93333" y="80000"/>
                      <a:pt x="120000" y="120000"/>
                    </a:cubicBez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6A2C91">
                  <a:alpha val="1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9" name="Google Shape;199;p18"/>
          <p:cNvGrpSpPr/>
          <p:nvPr/>
        </p:nvGrpSpPr>
        <p:grpSpPr>
          <a:xfrm>
            <a:off x="457200" y="381000"/>
            <a:ext cx="8229600" cy="571500"/>
            <a:chOff x="0" y="0"/>
            <a:chExt cx="8229600" cy="571500"/>
          </a:xfrm>
        </p:grpSpPr>
        <p:sp>
          <p:nvSpPr>
            <p:cNvPr id="200" name="Google Shape;200;p18"/>
            <p:cNvSpPr txBox="1"/>
            <p:nvPr/>
          </p:nvSpPr>
          <p:spPr>
            <a:xfrm>
              <a:off x="0" y="0"/>
              <a:ext cx="8229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8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Classroom Vision &amp; Active Learning</a:t>
              </a:r>
              <a:endParaRPr b="0" sz="28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0" y="495300"/>
              <a:ext cx="1143000" cy="57300"/>
            </a:xfrm>
            <a:prstGeom prst="roundRect">
              <a:avLst>
                <a:gd fmla="val 50000" name="adj"/>
              </a:avLst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" name="Google Shape;202;p18"/>
          <p:cNvGrpSpPr/>
          <p:nvPr/>
        </p:nvGrpSpPr>
        <p:grpSpPr>
          <a:xfrm>
            <a:off x="457200" y="1143000"/>
            <a:ext cx="3619500" cy="3524400"/>
            <a:chOff x="0" y="0"/>
            <a:chExt cx="3619500" cy="3524400"/>
          </a:xfrm>
        </p:grpSpPr>
        <p:sp>
          <p:nvSpPr>
            <p:cNvPr id="203" name="Google Shape;203;p18"/>
            <p:cNvSpPr/>
            <p:nvPr/>
          </p:nvSpPr>
          <p:spPr>
            <a:xfrm>
              <a:off x="0" y="0"/>
              <a:ext cx="3619500" cy="3524400"/>
            </a:xfrm>
            <a:prstGeom prst="roundRect">
              <a:avLst>
                <a:gd fmla="val 4324" name="adj"/>
              </a:avLst>
            </a:prstGeom>
            <a:solidFill>
              <a:srgbClr val="FFFFFF">
                <a:alpha val="7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4" name="Google Shape;204;p18"/>
            <p:cNvPicPr preferRelativeResize="0"/>
            <p:nvPr/>
          </p:nvPicPr>
          <p:blipFill rotWithShape="1">
            <a:blip r:embed="rId3">
              <a:alphaModFix/>
            </a:blip>
            <a:srcRect b="30" l="0" r="0" t="30"/>
            <a:stretch/>
          </p:blipFill>
          <p:spPr>
            <a:xfrm>
              <a:off x="142875" y="95250"/>
              <a:ext cx="3333900" cy="3086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18"/>
            <p:cNvSpPr txBox="1"/>
            <p:nvPr/>
          </p:nvSpPr>
          <p:spPr>
            <a:xfrm>
              <a:off x="142875" y="3219450"/>
              <a:ext cx="33339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6A2C91"/>
                  </a:solidFill>
                  <a:latin typeface="Open Sans"/>
                  <a:ea typeface="Open Sans"/>
                  <a:cs typeface="Open Sans"/>
                  <a:sym typeface="Open Sans"/>
                </a:rPr>
                <a:t>Continuous Improvement Framework</a:t>
              </a:r>
              <a:endParaRPr b="1" sz="1100">
                <a:solidFill>
                  <a:srgbClr val="6A2C9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06" name="Google Shape;206;p18"/>
          <p:cNvGrpSpPr/>
          <p:nvPr/>
        </p:nvGrpSpPr>
        <p:grpSpPr>
          <a:xfrm>
            <a:off x="4305300" y="1143000"/>
            <a:ext cx="4381500" cy="3524400"/>
            <a:chOff x="0" y="0"/>
            <a:chExt cx="4381500" cy="3524400"/>
          </a:xfrm>
        </p:grpSpPr>
        <p:sp>
          <p:nvSpPr>
            <p:cNvPr id="207" name="Google Shape;207;p18"/>
            <p:cNvSpPr/>
            <p:nvPr/>
          </p:nvSpPr>
          <p:spPr>
            <a:xfrm>
              <a:off x="0" y="0"/>
              <a:ext cx="4381500" cy="3524400"/>
            </a:xfrm>
            <a:prstGeom prst="roundRect">
              <a:avLst>
                <a:gd fmla="val 5405" name="adj"/>
              </a:avLst>
            </a:prstGeom>
            <a:solidFill>
              <a:srgbClr val="E8DDF0">
                <a:alpha val="6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8"/>
            <p:cNvSpPr txBox="1"/>
            <p:nvPr/>
          </p:nvSpPr>
          <p:spPr>
            <a:xfrm>
              <a:off x="228600" y="190500"/>
              <a:ext cx="3924300" cy="3143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1300" u="none" strike="noStrike">
                  <a:solidFill>
                    <a:srgbClr val="2D1B3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In every McNulty classroom, we expect vibrant, active learning.</a:t>
              </a:r>
              <a:endParaRPr b="0" i="0" sz="1300" u="none" strike="noStrike">
                <a:solidFill>
                  <a:srgbClr val="2D1B3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i="0" lang="en" sz="1300" u="none" strike="noStrike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Teacher Expectations</a:t>
              </a:r>
              <a:endParaRPr b="0" i="0" sz="1300" u="none" strike="noStrike">
                <a:solidFill>
                  <a:srgbClr val="2D1B3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i="0" lang="en" sz="1100" u="none" strike="noStrike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Teachers clearly communicate learning goals, model thinking, and frequently check for understanding while providing timely, specific feedback to help students grow.</a:t>
              </a:r>
              <a:endParaRPr b="0" i="0" sz="1100" u="none" strike="noStrike">
                <a:solidFill>
                  <a:srgbClr val="2D1B3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i="0" lang="en" sz="1300" u="none" strike="noStrike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Student Engagement</a:t>
              </a:r>
              <a:endParaRPr b="0" i="0" sz="1300" u="none" strike="noStrike">
                <a:solidFill>
                  <a:srgbClr val="2D1B3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i="0" lang="en" sz="1100" u="none" strike="noStrike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Students actively talk through ideas, explain their thinking using academic language, and work collaboratively in pairs or groups.</a:t>
              </a:r>
              <a:endParaRPr b="0" i="0" sz="1100" u="none" strike="noStrike">
                <a:solidFill>
                  <a:srgbClr val="2D1B3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i="0" lang="en" sz="1200" u="none" strike="noStrike">
                  <a:solidFill>
                    <a:srgbClr val="2D1B36"/>
                  </a:solidFill>
                  <a:latin typeface="Nunito"/>
                  <a:ea typeface="Nunito"/>
                  <a:cs typeface="Nunito"/>
                  <a:sym typeface="Nunito"/>
                </a:rPr>
                <a:t>Our Ultimate Goal</a:t>
              </a:r>
              <a:endParaRPr b="0" i="0" sz="1200" u="none" strike="noStrike">
                <a:solidFill>
                  <a:srgbClr val="2D1B3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900"/>
                </a:spcAft>
                <a:buNone/>
              </a:pPr>
              <a:r>
                <a:rPr b="0" i="0" lang="en" sz="1050" u="none" strike="noStrike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We want our students to take pride in their growth, ask higher-level questions, and confidently tackle challenging tasks to reach their full potential.</a:t>
              </a:r>
              <a:endParaRPr b="0" i="0" sz="1050" u="none" strike="noStrike">
                <a:solidFill>
                  <a:srgbClr val="2D1B3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9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214" name="Google Shape;214;p19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DFBF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19"/>
            <p:cNvGrpSpPr/>
            <p:nvPr/>
          </p:nvGrpSpPr>
          <p:grpSpPr>
            <a:xfrm>
              <a:off x="7239000" y="0"/>
              <a:ext cx="1905000" cy="952500"/>
              <a:chOff x="7239000" y="0"/>
              <a:chExt cx="1905000" cy="952500"/>
            </a:xfrm>
          </p:grpSpPr>
          <p:sp>
            <p:nvSpPr>
              <p:cNvPr id="216" name="Google Shape;216;p19"/>
              <p:cNvSpPr/>
              <p:nvPr/>
            </p:nvSpPr>
            <p:spPr>
              <a:xfrm>
                <a:off x="7239000" y="0"/>
                <a:ext cx="1905000" cy="762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36000" y="60000"/>
                      <a:pt x="72000" y="120000"/>
                      <a:pt x="120000" y="90000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rgbClr val="FFF4D4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9"/>
              <p:cNvSpPr/>
              <p:nvPr/>
            </p:nvSpPr>
            <p:spPr>
              <a:xfrm>
                <a:off x="7810500" y="0"/>
                <a:ext cx="1333500" cy="9525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51429" y="72000"/>
                      <a:pt x="85714" y="120000"/>
                      <a:pt x="120000" y="108000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rgbClr val="FFD166">
                  <a:alpha val="5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8" name="Google Shape;218;p19"/>
            <p:cNvGrpSpPr/>
            <p:nvPr/>
          </p:nvGrpSpPr>
          <p:grpSpPr>
            <a:xfrm>
              <a:off x="0" y="4000500"/>
              <a:ext cx="2095500" cy="1143000"/>
              <a:chOff x="0" y="4000500"/>
              <a:chExt cx="2095500" cy="1143000"/>
            </a:xfrm>
          </p:grpSpPr>
          <p:sp>
            <p:nvSpPr>
              <p:cNvPr id="219" name="Google Shape;219;p19"/>
              <p:cNvSpPr/>
              <p:nvPr/>
            </p:nvSpPr>
            <p:spPr>
              <a:xfrm>
                <a:off x="0" y="4381500"/>
                <a:ext cx="2095500" cy="762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43636" y="30000"/>
                      <a:pt x="87273" y="90000"/>
                      <a:pt x="120000" y="120000"/>
                    </a:cubicBez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E8DDF0">
                  <a:alpha val="5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9"/>
              <p:cNvSpPr/>
              <p:nvPr/>
            </p:nvSpPr>
            <p:spPr>
              <a:xfrm>
                <a:off x="0" y="4000500"/>
                <a:ext cx="1714500" cy="1143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66667" y="30000"/>
                      <a:pt x="93333" y="80000"/>
                      <a:pt x="120000" y="120000"/>
                    </a:cubicBez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6A2C91">
                  <a:alpha val="1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1" name="Google Shape;221;p19"/>
          <p:cNvGrpSpPr/>
          <p:nvPr/>
        </p:nvGrpSpPr>
        <p:grpSpPr>
          <a:xfrm>
            <a:off x="457200" y="342900"/>
            <a:ext cx="5143500" cy="485850"/>
            <a:chOff x="0" y="0"/>
            <a:chExt cx="5143500" cy="485850"/>
          </a:xfrm>
        </p:grpSpPr>
        <p:sp>
          <p:nvSpPr>
            <p:cNvPr id="222" name="Google Shape;222;p19"/>
            <p:cNvSpPr txBox="1"/>
            <p:nvPr/>
          </p:nvSpPr>
          <p:spPr>
            <a:xfrm>
              <a:off x="0" y="0"/>
              <a:ext cx="5143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8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Core Classroom Strategies</a:t>
              </a:r>
              <a:endParaRPr b="0" sz="28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0" y="438150"/>
              <a:ext cx="952500" cy="47700"/>
            </a:xfrm>
            <a:prstGeom prst="roundRect">
              <a:avLst>
                <a:gd fmla="val 50000" name="adj"/>
              </a:avLst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19"/>
          <p:cNvGrpSpPr/>
          <p:nvPr/>
        </p:nvGrpSpPr>
        <p:grpSpPr>
          <a:xfrm>
            <a:off x="5791200" y="247650"/>
            <a:ext cx="2933700" cy="838200"/>
            <a:chOff x="-38100" y="-38100"/>
            <a:chExt cx="2933700" cy="838200"/>
          </a:xfrm>
        </p:grpSpPr>
        <p:sp>
          <p:nvSpPr>
            <p:cNvPr id="225" name="Google Shape;225;p19"/>
            <p:cNvSpPr/>
            <p:nvPr/>
          </p:nvSpPr>
          <p:spPr>
            <a:xfrm>
              <a:off x="-38100" y="-38100"/>
              <a:ext cx="2933700" cy="838200"/>
            </a:xfrm>
            <a:prstGeom prst="roundRect">
              <a:avLst>
                <a:gd fmla="val 18181" name="adj"/>
              </a:avLst>
            </a:prstGeom>
            <a:solidFill>
              <a:srgbClr val="E8DDF0">
                <a:alpha val="5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26" name="Google Shape;226;p19"/>
            <p:cNvPicPr preferRelativeResize="0"/>
            <p:nvPr/>
          </p:nvPicPr>
          <p:blipFill rotWithShape="1">
            <a:blip r:embed="rId3">
              <a:alphaModFix/>
            </a:blip>
            <a:srcRect b="26297" l="0" r="0" t="26297"/>
            <a:stretch/>
          </p:blipFill>
          <p:spPr>
            <a:xfrm>
              <a:off x="0" y="0"/>
              <a:ext cx="2857500" cy="762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7" name="Google Shape;227;p19"/>
          <p:cNvGrpSpPr/>
          <p:nvPr/>
        </p:nvGrpSpPr>
        <p:grpSpPr>
          <a:xfrm>
            <a:off x="457200" y="1238250"/>
            <a:ext cx="3962400" cy="3524400"/>
            <a:chOff x="0" y="0"/>
            <a:chExt cx="3962400" cy="3524400"/>
          </a:xfrm>
        </p:grpSpPr>
        <p:sp>
          <p:nvSpPr>
            <p:cNvPr id="228" name="Google Shape;228;p19"/>
            <p:cNvSpPr/>
            <p:nvPr/>
          </p:nvSpPr>
          <p:spPr>
            <a:xfrm>
              <a:off x="0" y="0"/>
              <a:ext cx="3962400" cy="3524400"/>
            </a:xfrm>
            <a:prstGeom prst="roundRect">
              <a:avLst>
                <a:gd fmla="val 5405" name="adj"/>
              </a:avLst>
            </a:prstGeom>
            <a:solidFill>
              <a:srgbClr val="FFFFFF"/>
            </a:solidFill>
            <a:ln cap="flat" cmpd="sng" w="19050">
              <a:solidFill>
                <a:srgbClr val="E8DD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0" y="0"/>
              <a:ext cx="3962400" cy="533400"/>
            </a:xfrm>
            <a:prstGeom prst="roundRect">
              <a:avLst>
                <a:gd fmla="val 35714" name="adj"/>
              </a:avLst>
            </a:prstGeom>
            <a:solidFill>
              <a:srgbClr val="E8DDF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0" y="342900"/>
              <a:ext cx="3962400" cy="190500"/>
            </a:xfrm>
            <a:prstGeom prst="rect">
              <a:avLst/>
            </a:prstGeom>
            <a:solidFill>
              <a:srgbClr val="E8DDF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190500" y="133350"/>
              <a:ext cx="1047900" cy="266700"/>
            </a:xfrm>
            <a:prstGeom prst="roundRect">
              <a:avLst>
                <a:gd fmla="val 50000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9"/>
            <p:cNvSpPr txBox="1"/>
            <p:nvPr/>
          </p:nvSpPr>
          <p:spPr>
            <a:xfrm>
              <a:off x="190500" y="133350"/>
              <a:ext cx="10479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STRATEGY 1</a:t>
              </a:r>
              <a:endParaRPr/>
            </a:p>
          </p:txBody>
        </p:sp>
        <p:sp>
          <p:nvSpPr>
            <p:cNvPr id="233" name="Google Shape;233;p19"/>
            <p:cNvSpPr txBox="1"/>
            <p:nvPr/>
          </p:nvSpPr>
          <p:spPr>
            <a:xfrm>
              <a:off x="1333500" y="133350"/>
              <a:ext cx="2438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Academic Discourse</a:t>
              </a:r>
              <a:endParaRPr/>
            </a:p>
          </p:txBody>
        </p:sp>
        <p:sp>
          <p:nvSpPr>
            <p:cNvPr id="234" name="Google Shape;234;p19"/>
            <p:cNvSpPr txBox="1"/>
            <p:nvPr/>
          </p:nvSpPr>
          <p:spPr>
            <a:xfrm>
              <a:off x="228600" y="685800"/>
              <a:ext cx="3505200" cy="264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6A2C91"/>
                  </a:solidFill>
                  <a:latin typeface="Open Sans"/>
                  <a:ea typeface="Open Sans"/>
                  <a:cs typeface="Open Sans"/>
                  <a:sym typeface="Open Sans"/>
                </a:rPr>
                <a:t>Increasing Student Talking &amp; Explanation</a:t>
              </a:r>
              <a:endParaRPr b="1" sz="1300">
                <a:solidFill>
                  <a:srgbClr val="6A2C9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Classrooms will actively prioritize structured academic discussions among peers to boost student engagement and comprehension.</a:t>
              </a:r>
              <a:endParaRPr b="0" sz="13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Key Implementation Elements:</a:t>
              </a:r>
              <a:endParaRPr b="1" sz="13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450"/>
                </a:spcBef>
                <a:spcAft>
                  <a:spcPts val="0"/>
                </a:spcAft>
                <a:buSzPts val="1400"/>
                <a:buChar char="●"/>
              </a:pPr>
              <a:r>
                <a:rPr b="1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"Accountable Talk" Stems:</a:t>
              </a:r>
              <a:r>
                <a:rPr b="0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 Guiding students to articulate and justify their thinking clearly.</a:t>
              </a:r>
              <a:endParaRPr b="0" sz="13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7500" lvl="0" marL="457200" rtl="0" algn="l">
                <a:spcBef>
                  <a:spcPts val="600"/>
                </a:spcBef>
                <a:spcAft>
                  <a:spcPts val="0"/>
                </a:spcAft>
                <a:buSzPts val="1400"/>
                <a:buChar char="●"/>
              </a:pPr>
              <a:r>
                <a:rPr b="1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Flexible Group Seating:</a:t>
              </a:r>
              <a:r>
                <a:rPr b="0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 Arranging spaces to foster collaborative peer dialogue.</a:t>
              </a:r>
              <a:endParaRPr b="0" sz="13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35" name="Google Shape;235;p19"/>
          <p:cNvGrpSpPr/>
          <p:nvPr/>
        </p:nvGrpSpPr>
        <p:grpSpPr>
          <a:xfrm>
            <a:off x="4724400" y="1238250"/>
            <a:ext cx="3962400" cy="3524400"/>
            <a:chOff x="0" y="0"/>
            <a:chExt cx="3962400" cy="3524400"/>
          </a:xfrm>
        </p:grpSpPr>
        <p:sp>
          <p:nvSpPr>
            <p:cNvPr id="236" name="Google Shape;236;p19"/>
            <p:cNvSpPr/>
            <p:nvPr/>
          </p:nvSpPr>
          <p:spPr>
            <a:xfrm>
              <a:off x="0" y="0"/>
              <a:ext cx="3962400" cy="3524400"/>
            </a:xfrm>
            <a:prstGeom prst="roundRect">
              <a:avLst>
                <a:gd fmla="val 5405" name="adj"/>
              </a:avLst>
            </a:prstGeom>
            <a:solidFill>
              <a:srgbClr val="FFFFFF"/>
            </a:solidFill>
            <a:ln cap="flat" cmpd="sng" w="19050">
              <a:solidFill>
                <a:srgbClr val="FFF4D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0" y="0"/>
              <a:ext cx="3962400" cy="533400"/>
            </a:xfrm>
            <a:prstGeom prst="roundRect">
              <a:avLst>
                <a:gd fmla="val 35714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0" y="342900"/>
              <a:ext cx="3962400" cy="190500"/>
            </a:xfrm>
            <a:prstGeom prst="rect">
              <a:avLst/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9"/>
            <p:cNvSpPr/>
            <p:nvPr/>
          </p:nvSpPr>
          <p:spPr>
            <a:xfrm>
              <a:off x="190500" y="133350"/>
              <a:ext cx="1047900" cy="266700"/>
            </a:xfrm>
            <a:prstGeom prst="roundRect">
              <a:avLst>
                <a:gd fmla="val 50000" name="adj"/>
              </a:avLst>
            </a:prstGeom>
            <a:solidFill>
              <a:srgbClr val="E8DDF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9"/>
            <p:cNvSpPr txBox="1"/>
            <p:nvPr/>
          </p:nvSpPr>
          <p:spPr>
            <a:xfrm>
              <a:off x="190500" y="133350"/>
              <a:ext cx="10479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STRATEGY 2</a:t>
              </a:r>
              <a:endParaRPr/>
            </a:p>
          </p:txBody>
        </p:sp>
        <p:sp>
          <p:nvSpPr>
            <p:cNvPr id="241" name="Google Shape;241;p19"/>
            <p:cNvSpPr txBox="1"/>
            <p:nvPr/>
          </p:nvSpPr>
          <p:spPr>
            <a:xfrm>
              <a:off x="1333500" y="133350"/>
              <a:ext cx="2438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Productive Struggle</a:t>
              </a:r>
              <a:endParaRPr/>
            </a:p>
          </p:txBody>
        </p:sp>
        <p:sp>
          <p:nvSpPr>
            <p:cNvPr id="242" name="Google Shape;242;p19"/>
            <p:cNvSpPr txBox="1"/>
            <p:nvPr/>
          </p:nvSpPr>
          <p:spPr>
            <a:xfrm>
              <a:off x="228600" y="685800"/>
              <a:ext cx="3505200" cy="264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3">
                  <a:solidFill>
                    <a:srgbClr val="6A2C91"/>
                  </a:solidFill>
                  <a:latin typeface="Open Sans"/>
                  <a:ea typeface="Open Sans"/>
                  <a:cs typeface="Open Sans"/>
                  <a:sym typeface="Open Sans"/>
                </a:rPr>
                <a:t>Supporting Independent Thinking</a:t>
              </a:r>
              <a:endParaRPr b="1" sz="1203">
                <a:solidFill>
                  <a:srgbClr val="6A2C91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203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Allowing students to attempt challenging tasks independently and work through problems before receiving direct teacher assistance.</a:t>
              </a:r>
              <a:endParaRPr b="0" sz="1203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203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Student Process Steps:</a:t>
              </a:r>
              <a:endParaRPr b="1" sz="1203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0833" lvl="0" marL="457200" rtl="0" algn="l">
                <a:spcBef>
                  <a:spcPts val="450"/>
                </a:spcBef>
                <a:spcAft>
                  <a:spcPts val="0"/>
                </a:spcAft>
                <a:buSzPts val="1295"/>
                <a:buChar char="●"/>
              </a:pPr>
              <a:r>
                <a:rPr b="0" lang="en" sz="1203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1. Attempt complex challenges independently.</a:t>
              </a:r>
              <a:endParaRPr b="0" sz="1203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310833" lvl="0" marL="457200" rtl="0" algn="l">
                <a:spcBef>
                  <a:spcPts val="300"/>
                </a:spcBef>
                <a:spcAft>
                  <a:spcPts val="0"/>
                </a:spcAft>
                <a:buSzPts val="1295"/>
                <a:buChar char="●"/>
              </a:pPr>
              <a:r>
                <a:rPr b="0" lang="en" sz="1203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2. Think through problems &amp; explain work.</a:t>
              </a:r>
              <a:endParaRPr b="0" sz="1203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" sz="1018">
                  <a:solidFill>
                    <a:srgbClr val="6A2C91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Builds student resilience, independent thinking, and deeper conceptual understanding.</a:t>
              </a:r>
              <a:endParaRPr b="1" sz="1018">
                <a:solidFill>
                  <a:srgbClr val="6A2C9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20"/>
          <p:cNvGrpSpPr/>
          <p:nvPr/>
        </p:nvGrpSpPr>
        <p:grpSpPr>
          <a:xfrm>
            <a:off x="0" y="4000500"/>
            <a:ext cx="2095500" cy="1143000"/>
            <a:chOff x="0" y="4000500"/>
            <a:chExt cx="2095500" cy="1143000"/>
          </a:xfrm>
        </p:grpSpPr>
        <p:sp>
          <p:nvSpPr>
            <p:cNvPr id="248" name="Google Shape;248;p20"/>
            <p:cNvSpPr/>
            <p:nvPr/>
          </p:nvSpPr>
          <p:spPr>
            <a:xfrm>
              <a:off x="0" y="4381500"/>
              <a:ext cx="2095500" cy="762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43636" y="30000"/>
                    <a:pt x="87273" y="90000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rgbClr val="E8DDF0">
                <a:alpha val="5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0" y="4000500"/>
              <a:ext cx="1714500" cy="1143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66667" y="30000"/>
                    <a:pt x="93333" y="80000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rgbClr val="6A2C91">
                <a:alpha val="1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0" name="Google Shape;250;p20"/>
          <p:cNvGrpSpPr/>
          <p:nvPr/>
        </p:nvGrpSpPr>
        <p:grpSpPr>
          <a:xfrm>
            <a:off x="7239000" y="0"/>
            <a:ext cx="1905000" cy="952500"/>
            <a:chOff x="7239000" y="0"/>
            <a:chExt cx="1905000" cy="952500"/>
          </a:xfrm>
        </p:grpSpPr>
        <p:sp>
          <p:nvSpPr>
            <p:cNvPr id="251" name="Google Shape;251;p20"/>
            <p:cNvSpPr/>
            <p:nvPr/>
          </p:nvSpPr>
          <p:spPr>
            <a:xfrm>
              <a:off x="7239000" y="0"/>
              <a:ext cx="1905000" cy="762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36000" y="60000"/>
                    <a:pt x="72000" y="120000"/>
                    <a:pt x="120000" y="90000"/>
                  </a:cubicBezTo>
                  <a:lnTo>
                    <a:pt x="120000" y="0"/>
                  </a:lnTo>
                  <a:close/>
                </a:path>
              </a:pathLst>
            </a:cu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7810500" y="0"/>
              <a:ext cx="1333500" cy="9525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51429" y="72000"/>
                    <a:pt x="85714" y="120000"/>
                    <a:pt x="120000" y="108000"/>
                  </a:cubicBezTo>
                  <a:lnTo>
                    <a:pt x="120000" y="0"/>
                  </a:lnTo>
                  <a:close/>
                </a:path>
              </a:pathLst>
            </a:custGeom>
            <a:solidFill>
              <a:srgbClr val="FFD166">
                <a:alpha val="5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3" name="Google Shape;253;p20"/>
          <p:cNvGrpSpPr/>
          <p:nvPr/>
        </p:nvGrpSpPr>
        <p:grpSpPr>
          <a:xfrm>
            <a:off x="457200" y="304800"/>
            <a:ext cx="8229600" cy="485850"/>
            <a:chOff x="0" y="0"/>
            <a:chExt cx="8229600" cy="485850"/>
          </a:xfrm>
        </p:grpSpPr>
        <p:sp>
          <p:nvSpPr>
            <p:cNvPr id="254" name="Google Shape;254;p20"/>
            <p:cNvSpPr txBox="1"/>
            <p:nvPr/>
          </p:nvSpPr>
          <p:spPr>
            <a:xfrm>
              <a:off x="0" y="0"/>
              <a:ext cx="82296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6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Building a Culture of Attendance &amp; Belonging</a:t>
              </a:r>
              <a:endParaRPr b="0" sz="26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0" y="438150"/>
              <a:ext cx="1238400" cy="47700"/>
            </a:xfrm>
            <a:prstGeom prst="roundRect">
              <a:avLst>
                <a:gd fmla="val 50000" name="adj"/>
              </a:avLst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6" name="Google Shape;256;p20"/>
          <p:cNvGrpSpPr/>
          <p:nvPr/>
        </p:nvGrpSpPr>
        <p:grpSpPr>
          <a:xfrm>
            <a:off x="457200" y="952500"/>
            <a:ext cx="3771900" cy="3619425"/>
            <a:chOff x="457200" y="952500"/>
            <a:chExt cx="3771900" cy="3619425"/>
          </a:xfrm>
        </p:grpSpPr>
        <p:pic>
          <p:nvPicPr>
            <p:cNvPr id="257" name="Google Shape;257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7200" y="952500"/>
              <a:ext cx="3771900" cy="2829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0"/>
            <p:cNvSpPr/>
            <p:nvPr/>
          </p:nvSpPr>
          <p:spPr>
            <a:xfrm>
              <a:off x="457200" y="3895725"/>
              <a:ext cx="3771900" cy="676200"/>
            </a:xfrm>
            <a:prstGeom prst="roundRect">
              <a:avLst>
                <a:gd fmla="val 19718" name="adj"/>
              </a:avLst>
            </a:pr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0"/>
            <p:cNvSpPr txBox="1"/>
            <p:nvPr/>
          </p:nvSpPr>
          <p:spPr>
            <a:xfrm>
              <a:off x="609600" y="3971925"/>
              <a:ext cx="3467100" cy="5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63">
                  <a:solidFill>
                    <a:srgbClr val="6A2C9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"Consistent attendance is vital for learning. Every child deserves a welcoming environment where they feel valued."</a:t>
              </a:r>
              <a:endParaRPr b="0" sz="1063">
                <a:solidFill>
                  <a:srgbClr val="6A2C9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  <p:grpSp>
        <p:nvGrpSpPr>
          <p:cNvPr id="260" name="Google Shape;260;p20"/>
          <p:cNvGrpSpPr/>
          <p:nvPr/>
        </p:nvGrpSpPr>
        <p:grpSpPr>
          <a:xfrm>
            <a:off x="4495800" y="952500"/>
            <a:ext cx="4191000" cy="3600600"/>
            <a:chOff x="4495800" y="952500"/>
            <a:chExt cx="4191000" cy="3600600"/>
          </a:xfrm>
        </p:grpSpPr>
        <p:grpSp>
          <p:nvGrpSpPr>
            <p:cNvPr id="261" name="Google Shape;261;p20"/>
            <p:cNvGrpSpPr/>
            <p:nvPr/>
          </p:nvGrpSpPr>
          <p:grpSpPr>
            <a:xfrm>
              <a:off x="4495800" y="952500"/>
              <a:ext cx="4191000" cy="1124100"/>
              <a:chOff x="0" y="0"/>
              <a:chExt cx="4191000" cy="1124100"/>
            </a:xfrm>
          </p:grpSpPr>
          <p:sp>
            <p:nvSpPr>
              <p:cNvPr id="262" name="Google Shape;262;p20"/>
              <p:cNvSpPr/>
              <p:nvPr/>
            </p:nvSpPr>
            <p:spPr>
              <a:xfrm>
                <a:off x="0" y="0"/>
                <a:ext cx="4191000" cy="1124100"/>
              </a:xfrm>
              <a:prstGeom prst="roundRect">
                <a:avLst>
                  <a:gd fmla="val 13559" name="adj"/>
                </a:avLst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0"/>
              <p:cNvSpPr/>
              <p:nvPr/>
            </p:nvSpPr>
            <p:spPr>
              <a:xfrm>
                <a:off x="0" y="0"/>
                <a:ext cx="76200" cy="1124100"/>
              </a:xfrm>
              <a:prstGeom prst="roundRect">
                <a:avLst>
                  <a:gd fmla="val 50000" name="adj"/>
                </a:avLst>
              </a:prstGeom>
              <a:solidFill>
                <a:srgbClr val="6A2C9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0"/>
              <p:cNvSpPr txBox="1"/>
              <p:nvPr/>
            </p:nvSpPr>
            <p:spPr>
              <a:xfrm>
                <a:off x="228600" y="133350"/>
                <a:ext cx="37911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573">
                    <a:solidFill>
                      <a:srgbClr val="6A2C91"/>
                    </a:solidFill>
                    <a:latin typeface="Nunito"/>
                    <a:ea typeface="Nunito"/>
                    <a:cs typeface="Nunito"/>
                    <a:sym typeface="Nunito"/>
                  </a:rPr>
                  <a:t>Tiered Attendance Support</a:t>
                </a:r>
                <a:endParaRPr b="1" sz="1573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249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Our multi-tiered support model provides targeted, individualized help for families to remove barriers and ensure regular school attendance.</a:t>
                </a:r>
                <a:endParaRPr b="0" sz="1249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65" name="Google Shape;265;p20"/>
            <p:cNvGrpSpPr/>
            <p:nvPr/>
          </p:nvGrpSpPr>
          <p:grpSpPr>
            <a:xfrm>
              <a:off x="4495800" y="2190750"/>
              <a:ext cx="4191000" cy="1124100"/>
              <a:chOff x="0" y="0"/>
              <a:chExt cx="4191000" cy="1124100"/>
            </a:xfrm>
          </p:grpSpPr>
          <p:sp>
            <p:nvSpPr>
              <p:cNvPr id="266" name="Google Shape;266;p20"/>
              <p:cNvSpPr/>
              <p:nvPr/>
            </p:nvSpPr>
            <p:spPr>
              <a:xfrm>
                <a:off x="0" y="0"/>
                <a:ext cx="4191000" cy="1124100"/>
              </a:xfrm>
              <a:prstGeom prst="roundRect">
                <a:avLst>
                  <a:gd fmla="val 13559" name="adj"/>
                </a:avLst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0"/>
              <p:cNvSpPr/>
              <p:nvPr/>
            </p:nvSpPr>
            <p:spPr>
              <a:xfrm>
                <a:off x="0" y="0"/>
                <a:ext cx="76200" cy="1124100"/>
              </a:xfrm>
              <a:prstGeom prst="roundRect">
                <a:avLst>
                  <a:gd fmla="val 50000" name="adj"/>
                </a:avLst>
              </a:pr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20"/>
              <p:cNvSpPr txBox="1"/>
              <p:nvPr/>
            </p:nvSpPr>
            <p:spPr>
              <a:xfrm>
                <a:off x="228600" y="133350"/>
                <a:ext cx="37911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573">
                    <a:solidFill>
                      <a:srgbClr val="6A2C91"/>
                    </a:solidFill>
                    <a:latin typeface="Nunito"/>
                    <a:ea typeface="Nunito"/>
                    <a:cs typeface="Nunito"/>
                    <a:sym typeface="Nunito"/>
                  </a:rPr>
                  <a:t>Relationship-Based Routines</a:t>
                </a:r>
                <a:endParaRPr b="1" sz="1573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249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Every day starts with intentional connection, featuring structured morning meetings and consistent adult check-ins to build trust.</a:t>
                </a:r>
                <a:endParaRPr b="0" sz="1249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69" name="Google Shape;269;p20"/>
            <p:cNvGrpSpPr/>
            <p:nvPr/>
          </p:nvGrpSpPr>
          <p:grpSpPr>
            <a:xfrm>
              <a:off x="4495800" y="3429000"/>
              <a:ext cx="4191000" cy="1124100"/>
              <a:chOff x="0" y="0"/>
              <a:chExt cx="4191000" cy="1124100"/>
            </a:xfrm>
          </p:grpSpPr>
          <p:sp>
            <p:nvSpPr>
              <p:cNvPr id="270" name="Google Shape;270;p20"/>
              <p:cNvSpPr/>
              <p:nvPr/>
            </p:nvSpPr>
            <p:spPr>
              <a:xfrm>
                <a:off x="0" y="0"/>
                <a:ext cx="4191000" cy="1124100"/>
              </a:xfrm>
              <a:prstGeom prst="roundRect">
                <a:avLst>
                  <a:gd fmla="val 13559" name="adj"/>
                </a:avLst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20"/>
              <p:cNvSpPr/>
              <p:nvPr/>
            </p:nvSpPr>
            <p:spPr>
              <a:xfrm>
                <a:off x="0" y="0"/>
                <a:ext cx="76200" cy="1124100"/>
              </a:xfrm>
              <a:prstGeom prst="roundRect">
                <a:avLst>
                  <a:gd fmla="val 50000" name="adj"/>
                </a:avLst>
              </a:prstGeom>
              <a:solidFill>
                <a:srgbClr val="6A2C9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0"/>
              <p:cNvSpPr txBox="1"/>
              <p:nvPr/>
            </p:nvSpPr>
            <p:spPr>
              <a:xfrm>
                <a:off x="228600" y="133350"/>
                <a:ext cx="37911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573">
                    <a:solidFill>
                      <a:srgbClr val="6A2C91"/>
                    </a:solidFill>
                    <a:latin typeface="Nunito"/>
                    <a:ea typeface="Nunito"/>
                    <a:cs typeface="Nunito"/>
                    <a:sym typeface="Nunito"/>
                  </a:rPr>
                  <a:t>Celebrating Growth &amp; Jumpers</a:t>
                </a:r>
                <a:endParaRPr b="1" sz="1573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1249">
                    <a:solidFill>
                      <a:srgbClr val="2D1B3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We publicly recognize attendance progress and celebrate "threshold jumpers" to foster pride, encouragement, and community spirit.</a:t>
                </a:r>
                <a:endParaRPr b="0" sz="1249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7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21"/>
          <p:cNvGrpSpPr/>
          <p:nvPr/>
        </p:nvGrpSpPr>
        <p:grpSpPr>
          <a:xfrm>
            <a:off x="0" y="4000500"/>
            <a:ext cx="2095500" cy="1143000"/>
            <a:chOff x="0" y="4000500"/>
            <a:chExt cx="2095500" cy="1143000"/>
          </a:xfrm>
        </p:grpSpPr>
        <p:sp>
          <p:nvSpPr>
            <p:cNvPr id="278" name="Google Shape;278;p21"/>
            <p:cNvSpPr/>
            <p:nvPr/>
          </p:nvSpPr>
          <p:spPr>
            <a:xfrm>
              <a:off x="0" y="4381500"/>
              <a:ext cx="2095500" cy="762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43636" y="30000"/>
                    <a:pt x="87273" y="90000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rgbClr val="E8DDF0">
                <a:alpha val="5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1"/>
            <p:cNvSpPr/>
            <p:nvPr/>
          </p:nvSpPr>
          <p:spPr>
            <a:xfrm>
              <a:off x="0" y="4000500"/>
              <a:ext cx="1714500" cy="1143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66667" y="30000"/>
                    <a:pt x="93333" y="80000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rgbClr val="6A2C91">
                <a:alpha val="1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0" name="Google Shape;280;p21"/>
          <p:cNvGrpSpPr/>
          <p:nvPr/>
        </p:nvGrpSpPr>
        <p:grpSpPr>
          <a:xfrm>
            <a:off x="7239000" y="0"/>
            <a:ext cx="1905000" cy="952500"/>
            <a:chOff x="7239000" y="0"/>
            <a:chExt cx="1905000" cy="952500"/>
          </a:xfrm>
        </p:grpSpPr>
        <p:sp>
          <p:nvSpPr>
            <p:cNvPr id="281" name="Google Shape;281;p21"/>
            <p:cNvSpPr/>
            <p:nvPr/>
          </p:nvSpPr>
          <p:spPr>
            <a:xfrm>
              <a:off x="7239000" y="0"/>
              <a:ext cx="1905000" cy="762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36000" y="60000"/>
                    <a:pt x="72000" y="120000"/>
                    <a:pt x="120000" y="90000"/>
                  </a:cubicBezTo>
                  <a:lnTo>
                    <a:pt x="120000" y="0"/>
                  </a:lnTo>
                  <a:close/>
                </a:path>
              </a:pathLst>
            </a:custGeom>
            <a:solidFill>
              <a:srgbClr val="FFF4D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1"/>
            <p:cNvSpPr/>
            <p:nvPr/>
          </p:nvSpPr>
          <p:spPr>
            <a:xfrm>
              <a:off x="7810500" y="0"/>
              <a:ext cx="1333500" cy="9525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cubicBezTo>
                    <a:pt x="51429" y="72000"/>
                    <a:pt x="85714" y="120000"/>
                    <a:pt x="120000" y="108000"/>
                  </a:cubicBezTo>
                  <a:lnTo>
                    <a:pt x="120000" y="0"/>
                  </a:lnTo>
                  <a:close/>
                </a:path>
              </a:pathLst>
            </a:custGeom>
            <a:solidFill>
              <a:srgbClr val="FFD166">
                <a:alpha val="5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3" name="Google Shape;283;p21"/>
          <p:cNvGrpSpPr/>
          <p:nvPr/>
        </p:nvGrpSpPr>
        <p:grpSpPr>
          <a:xfrm>
            <a:off x="457200" y="381000"/>
            <a:ext cx="8229600" cy="571500"/>
            <a:chOff x="0" y="0"/>
            <a:chExt cx="8229600" cy="571500"/>
          </a:xfrm>
        </p:grpSpPr>
        <p:sp>
          <p:nvSpPr>
            <p:cNvPr id="284" name="Google Shape;284;p21"/>
            <p:cNvSpPr txBox="1"/>
            <p:nvPr/>
          </p:nvSpPr>
          <p:spPr>
            <a:xfrm>
              <a:off x="0" y="0"/>
              <a:ext cx="8229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2800">
                  <a:solidFill>
                    <a:srgbClr val="6A2C91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Deepening Family &amp; Community Partnerships</a:t>
              </a:r>
              <a:endParaRPr b="0" sz="2800">
                <a:solidFill>
                  <a:srgbClr val="6A2C91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285" name="Google Shape;285;p21"/>
            <p:cNvSpPr/>
            <p:nvPr/>
          </p:nvSpPr>
          <p:spPr>
            <a:xfrm>
              <a:off x="0" y="495300"/>
              <a:ext cx="1333500" cy="57300"/>
            </a:xfrm>
            <a:prstGeom prst="roundRect">
              <a:avLst>
                <a:gd fmla="val 50000" name="adj"/>
              </a:avLst>
            </a:pr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21"/>
          <p:cNvGrpSpPr/>
          <p:nvPr/>
        </p:nvGrpSpPr>
        <p:grpSpPr>
          <a:xfrm>
            <a:off x="457200" y="1143000"/>
            <a:ext cx="3981600" cy="2190900"/>
            <a:chOff x="0" y="0"/>
            <a:chExt cx="3981600" cy="2190900"/>
          </a:xfrm>
        </p:grpSpPr>
        <p:sp>
          <p:nvSpPr>
            <p:cNvPr id="287" name="Google Shape;287;p21"/>
            <p:cNvSpPr/>
            <p:nvPr/>
          </p:nvSpPr>
          <p:spPr>
            <a:xfrm>
              <a:off x="0" y="0"/>
              <a:ext cx="3981600" cy="2190900"/>
            </a:xfrm>
            <a:prstGeom prst="roundRect">
              <a:avLst>
                <a:gd fmla="val 8695" name="adj"/>
              </a:avLst>
            </a:prstGeom>
            <a:solidFill>
              <a:srgbClr val="E8DDF0">
                <a:alpha val="7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1"/>
            <p:cNvSpPr/>
            <p:nvPr/>
          </p:nvSpPr>
          <p:spPr>
            <a:xfrm>
              <a:off x="146685" y="133350"/>
              <a:ext cx="293370" cy="28014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76364" y="40000"/>
                  </a:lnTo>
                  <a:lnTo>
                    <a:pt x="120000" y="45714"/>
                  </a:lnTo>
                  <a:lnTo>
                    <a:pt x="87273" y="74286"/>
                  </a:lnTo>
                  <a:lnTo>
                    <a:pt x="98182" y="120000"/>
                  </a:lnTo>
                  <a:lnTo>
                    <a:pt x="60000" y="97143"/>
                  </a:lnTo>
                  <a:lnTo>
                    <a:pt x="21818" y="120000"/>
                  </a:lnTo>
                  <a:lnTo>
                    <a:pt x="32727" y="74286"/>
                  </a:lnTo>
                  <a:lnTo>
                    <a:pt x="0" y="45714"/>
                  </a:lnTo>
                  <a:lnTo>
                    <a:pt x="43636" y="40000"/>
                  </a:lnTo>
                  <a:close/>
                </a:path>
              </a:pathLst>
            </a:custGeom>
            <a:solidFill>
              <a:srgbClr val="FFD16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1"/>
            <p:cNvSpPr txBox="1"/>
            <p:nvPr/>
          </p:nvSpPr>
          <p:spPr>
            <a:xfrm>
              <a:off x="533400" y="152400"/>
              <a:ext cx="3257700" cy="188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Student-Led Academic Events</a:t>
              </a:r>
              <a:endParaRPr b="1" sz="18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Our Family Engagement Team will coordinate quarterly student-led academic and social events to celebrate student achievements together and deepen our school community ties.</a:t>
              </a:r>
              <a:endParaRPr b="0" sz="13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90" name="Google Shape;290;p21"/>
          <p:cNvGrpSpPr/>
          <p:nvPr/>
        </p:nvGrpSpPr>
        <p:grpSpPr>
          <a:xfrm>
            <a:off x="4705350" y="1143000"/>
            <a:ext cx="3981600" cy="2190900"/>
            <a:chOff x="0" y="0"/>
            <a:chExt cx="3981600" cy="2190900"/>
          </a:xfrm>
        </p:grpSpPr>
        <p:sp>
          <p:nvSpPr>
            <p:cNvPr id="291" name="Google Shape;291;p21"/>
            <p:cNvSpPr/>
            <p:nvPr/>
          </p:nvSpPr>
          <p:spPr>
            <a:xfrm>
              <a:off x="0" y="0"/>
              <a:ext cx="3981600" cy="2190900"/>
            </a:xfrm>
            <a:prstGeom prst="roundRect">
              <a:avLst>
                <a:gd fmla="val 8695" name="adj"/>
              </a:avLst>
            </a:prstGeom>
            <a:solidFill>
              <a:srgbClr val="FFF4D4">
                <a:alpha val="8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2" name="Google Shape;292;p21"/>
            <p:cNvGrpSpPr/>
            <p:nvPr/>
          </p:nvGrpSpPr>
          <p:grpSpPr>
            <a:xfrm>
              <a:off x="167640" y="182880"/>
              <a:ext cx="335280" cy="243960"/>
              <a:chOff x="19050" y="76200"/>
              <a:chExt cx="419100" cy="304950"/>
            </a:xfrm>
          </p:grpSpPr>
          <p:sp>
            <p:nvSpPr>
              <p:cNvPr id="293" name="Google Shape;293;p21"/>
              <p:cNvSpPr/>
              <p:nvPr/>
            </p:nvSpPr>
            <p:spPr>
              <a:xfrm>
                <a:off x="152400" y="76200"/>
                <a:ext cx="152400" cy="152400"/>
              </a:xfrm>
              <a:prstGeom prst="ellipse">
                <a:avLst/>
              </a:prstGeom>
              <a:solidFill>
                <a:srgbClr val="6A2C9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21"/>
              <p:cNvSpPr/>
              <p:nvPr/>
            </p:nvSpPr>
            <p:spPr>
              <a:xfrm>
                <a:off x="114300" y="285750"/>
                <a:ext cx="228600" cy="95400"/>
              </a:xfrm>
              <a:custGeom>
                <a:rect b="b" l="l" r="r" t="t"/>
                <a:pathLst>
                  <a:path extrusionOk="0" h="120000" w="120000">
                    <a:moveTo>
                      <a:pt x="0" y="120000"/>
                    </a:moveTo>
                    <a:cubicBezTo>
                      <a:pt x="0" y="0"/>
                      <a:pt x="120000" y="0"/>
                      <a:pt x="120000" y="120000"/>
                    </a:cubicBezTo>
                    <a:close/>
                  </a:path>
                </a:pathLst>
              </a:custGeom>
              <a:solidFill>
                <a:srgbClr val="6A2C9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1"/>
              <p:cNvSpPr/>
              <p:nvPr/>
            </p:nvSpPr>
            <p:spPr>
              <a:xfrm>
                <a:off x="38100" y="133350"/>
                <a:ext cx="114300" cy="114300"/>
              </a:xfrm>
              <a:prstGeom prst="ellipse">
                <a:avLst/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1"/>
              <p:cNvSpPr/>
              <p:nvPr/>
            </p:nvSpPr>
            <p:spPr>
              <a:xfrm>
                <a:off x="19050" y="304800"/>
                <a:ext cx="152400" cy="76200"/>
              </a:xfrm>
              <a:custGeom>
                <a:rect b="b" l="l" r="r" t="t"/>
                <a:pathLst>
                  <a:path extrusionOk="0" h="120000" w="120000">
                    <a:moveTo>
                      <a:pt x="0" y="120000"/>
                    </a:moveTo>
                    <a:cubicBezTo>
                      <a:pt x="0" y="0"/>
                      <a:pt x="105000" y="0"/>
                      <a:pt x="120000" y="120000"/>
                    </a:cubicBezTo>
                    <a:close/>
                  </a:path>
                </a:pathLst>
              </a:cu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1"/>
              <p:cNvSpPr/>
              <p:nvPr/>
            </p:nvSpPr>
            <p:spPr>
              <a:xfrm>
                <a:off x="304800" y="133350"/>
                <a:ext cx="114300" cy="114300"/>
              </a:xfrm>
              <a:prstGeom prst="ellipse">
                <a:avLst/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1"/>
              <p:cNvSpPr/>
              <p:nvPr/>
            </p:nvSpPr>
            <p:spPr>
              <a:xfrm>
                <a:off x="285750" y="304800"/>
                <a:ext cx="152400" cy="76200"/>
              </a:xfrm>
              <a:custGeom>
                <a:rect b="b" l="l" r="r" t="t"/>
                <a:pathLst>
                  <a:path extrusionOk="0" h="120000" w="120000">
                    <a:moveTo>
                      <a:pt x="0" y="120000"/>
                    </a:moveTo>
                    <a:cubicBezTo>
                      <a:pt x="15000" y="0"/>
                      <a:pt x="120000" y="0"/>
                      <a:pt x="120000" y="120000"/>
                    </a:cubicBezTo>
                    <a:close/>
                  </a:path>
                </a:pathLst>
              </a:cu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21"/>
            <p:cNvSpPr txBox="1"/>
            <p:nvPr/>
          </p:nvSpPr>
          <p:spPr>
            <a:xfrm>
              <a:off x="426725" y="152400"/>
              <a:ext cx="3554700" cy="188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Multilingual Outreach</a:t>
              </a:r>
              <a:endParaRPr b="1" sz="18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We are systematizing routines for multilingual, </a:t>
              </a:r>
              <a:r>
                <a:rPr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multimodal</a:t>
              </a:r>
              <a:r>
                <a:rPr b="0" lang="en" sz="13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 communication. Beyond ParentSquare, our Family Liaison leads outreach via translated paper flyers and phone banks for clear, accessible invites.</a:t>
              </a:r>
              <a:endParaRPr b="0" sz="13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300" name="Google Shape;300;p21"/>
          <p:cNvGrpSpPr/>
          <p:nvPr/>
        </p:nvGrpSpPr>
        <p:grpSpPr>
          <a:xfrm>
            <a:off x="457200" y="3486150"/>
            <a:ext cx="8229600" cy="1571700"/>
            <a:chOff x="0" y="0"/>
            <a:chExt cx="8229600" cy="1571700"/>
          </a:xfrm>
        </p:grpSpPr>
        <p:pic>
          <p:nvPicPr>
            <p:cNvPr id="301" name="Google Shape;301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2095500" cy="157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" name="Google Shape;302;p21"/>
            <p:cNvSpPr/>
            <p:nvPr/>
          </p:nvSpPr>
          <p:spPr>
            <a:xfrm>
              <a:off x="2247900" y="0"/>
              <a:ext cx="5981700" cy="1381200"/>
            </a:xfrm>
            <a:prstGeom prst="roundRect">
              <a:avLst>
                <a:gd fmla="val 11034" name="adj"/>
              </a:avLst>
            </a:prstGeom>
            <a:solidFill>
              <a:srgbClr val="FFFFFF">
                <a:alpha val="9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1"/>
            <p:cNvSpPr txBox="1"/>
            <p:nvPr/>
          </p:nvSpPr>
          <p:spPr>
            <a:xfrm>
              <a:off x="2438400" y="152400"/>
              <a:ext cx="5600700" cy="10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6A2C91"/>
                  </a:solidFill>
                  <a:latin typeface="Nunito"/>
                  <a:ea typeface="Nunito"/>
                  <a:cs typeface="Nunito"/>
                  <a:sym typeface="Nunito"/>
                </a:rPr>
                <a:t>Inclusive Celebrations &amp; Shared Resources</a:t>
              </a:r>
              <a:endParaRPr b="1" sz="1600">
                <a:solidFill>
                  <a:srgbClr val="6A2C91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200">
                  <a:solidFill>
                    <a:srgbClr val="2D1B36"/>
                  </a:solidFill>
                  <a:latin typeface="Open Sans"/>
                  <a:ea typeface="Open Sans"/>
                  <a:cs typeface="Open Sans"/>
                  <a:sym typeface="Open Sans"/>
                </a:rPr>
                <a:t>Committed to ensuring every family feels included and supported through meaningful events, direct engagement, and multi-channel communication across our school community.</a:t>
              </a:r>
              <a:endParaRPr b="0" sz="1200">
                <a:solidFill>
                  <a:srgbClr val="2D1B3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22"/>
          <p:cNvGrpSpPr/>
          <p:nvPr/>
        </p:nvGrpSpPr>
        <p:grpSpPr>
          <a:xfrm>
            <a:off x="495300" y="0"/>
            <a:ext cx="8648700" cy="952500"/>
            <a:chOff x="495300" y="0"/>
            <a:chExt cx="8648700" cy="952500"/>
          </a:xfrm>
        </p:grpSpPr>
        <p:grpSp>
          <p:nvGrpSpPr>
            <p:cNvPr id="309" name="Google Shape;309;p22"/>
            <p:cNvGrpSpPr/>
            <p:nvPr/>
          </p:nvGrpSpPr>
          <p:grpSpPr>
            <a:xfrm>
              <a:off x="7239000" y="0"/>
              <a:ext cx="1905000" cy="952500"/>
              <a:chOff x="7239000" y="0"/>
              <a:chExt cx="1905000" cy="952500"/>
            </a:xfrm>
          </p:grpSpPr>
          <p:sp>
            <p:nvSpPr>
              <p:cNvPr id="310" name="Google Shape;310;p22"/>
              <p:cNvSpPr/>
              <p:nvPr/>
            </p:nvSpPr>
            <p:spPr>
              <a:xfrm>
                <a:off x="7239000" y="0"/>
                <a:ext cx="1905000" cy="7620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36000" y="60000"/>
                      <a:pt x="72000" y="120000"/>
                      <a:pt x="120000" y="90000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rgbClr val="FFF4D4">
                  <a:alpha val="8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2"/>
              <p:cNvSpPr/>
              <p:nvPr/>
            </p:nvSpPr>
            <p:spPr>
              <a:xfrm>
                <a:off x="7810500" y="0"/>
                <a:ext cx="1333500" cy="9525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cubicBezTo>
                      <a:pt x="51429" y="72000"/>
                      <a:pt x="85714" y="120000"/>
                      <a:pt x="120000" y="108000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rgbClr val="FFD166">
                  <a:alpha val="5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2" name="Google Shape;312;p22"/>
            <p:cNvGrpSpPr/>
            <p:nvPr/>
          </p:nvGrpSpPr>
          <p:grpSpPr>
            <a:xfrm>
              <a:off x="495300" y="419100"/>
              <a:ext cx="381000" cy="381000"/>
              <a:chOff x="38100" y="38100"/>
              <a:chExt cx="381000" cy="381000"/>
            </a:xfrm>
          </p:grpSpPr>
          <p:sp>
            <p:nvSpPr>
              <p:cNvPr id="313" name="Google Shape;313;p22"/>
              <p:cNvSpPr/>
              <p:nvPr/>
            </p:nvSpPr>
            <p:spPr>
              <a:xfrm>
                <a:off x="38100" y="38100"/>
                <a:ext cx="381000" cy="38100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0" y="36000"/>
                    </a:lnTo>
                    <a:lnTo>
                      <a:pt x="0" y="120000"/>
                    </a:lnTo>
                    <a:lnTo>
                      <a:pt x="120000" y="120000"/>
                    </a:lnTo>
                    <a:lnTo>
                      <a:pt x="120000" y="36000"/>
                    </a:lnTo>
                    <a:close/>
                  </a:path>
                </a:pathLst>
              </a:custGeom>
              <a:solidFill>
                <a:srgbClr val="6A2C9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2"/>
              <p:cNvSpPr/>
              <p:nvPr/>
            </p:nvSpPr>
            <p:spPr>
              <a:xfrm>
                <a:off x="38100" y="38100"/>
                <a:ext cx="381000" cy="19050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120000" y="72000"/>
                    </a:lnTo>
                    <a:lnTo>
                      <a:pt x="60000" y="120000"/>
                    </a:lnTo>
                    <a:lnTo>
                      <a:pt x="0" y="72000"/>
                    </a:ln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22"/>
              <p:cNvSpPr/>
              <p:nvPr/>
            </p:nvSpPr>
            <p:spPr>
              <a:xfrm>
                <a:off x="171450" y="266700"/>
                <a:ext cx="114300" cy="152400"/>
              </a:xfrm>
              <a:prstGeom prst="rect">
                <a:avLst/>
              </a:prstGeom>
              <a:solidFill>
                <a:srgbClr val="FDFBF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16" name="Google Shape;316;p22"/>
          <p:cNvSpPr txBox="1"/>
          <p:nvPr/>
        </p:nvSpPr>
        <p:spPr>
          <a:xfrm>
            <a:off x="1028700" y="342900"/>
            <a:ext cx="76581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72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Get Involved in Our Community</a:t>
            </a:r>
            <a:endParaRPr b="0" sz="2720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lang="en" sz="1530">
                <a:solidFill>
                  <a:srgbClr val="FFD166"/>
                </a:solidFill>
                <a:latin typeface="Nunito"/>
                <a:ea typeface="Nunito"/>
                <a:cs typeface="Nunito"/>
                <a:sym typeface="Nunito"/>
              </a:rPr>
              <a:t>Your partnership is essential to our students' success. Here is how you can get involved:</a:t>
            </a:r>
            <a:endParaRPr b="1" sz="1530">
              <a:solidFill>
                <a:srgbClr val="FFD166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17" name="Google Shape;317;p22"/>
          <p:cNvGrpSpPr/>
          <p:nvPr/>
        </p:nvGrpSpPr>
        <p:grpSpPr>
          <a:xfrm>
            <a:off x="471488" y="1409700"/>
            <a:ext cx="8215313" cy="1352700"/>
            <a:chOff x="14288" y="0"/>
            <a:chExt cx="8215313" cy="1352700"/>
          </a:xfrm>
        </p:grpSpPr>
        <p:grpSp>
          <p:nvGrpSpPr>
            <p:cNvPr id="318" name="Google Shape;318;p22"/>
            <p:cNvGrpSpPr/>
            <p:nvPr/>
          </p:nvGrpSpPr>
          <p:grpSpPr>
            <a:xfrm>
              <a:off x="14288" y="0"/>
              <a:ext cx="8215313" cy="400200"/>
              <a:chOff x="14288" y="0"/>
              <a:chExt cx="8215313" cy="400200"/>
            </a:xfrm>
          </p:grpSpPr>
          <p:sp>
            <p:nvSpPr>
              <p:cNvPr id="319" name="Google Shape;319;p22"/>
              <p:cNvSpPr/>
              <p:nvPr/>
            </p:nvSpPr>
            <p:spPr>
              <a:xfrm>
                <a:off x="14288" y="42863"/>
                <a:ext cx="314325" cy="30015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76364" y="40000"/>
                    </a:lnTo>
                    <a:lnTo>
                      <a:pt x="120000" y="45714"/>
                    </a:lnTo>
                    <a:lnTo>
                      <a:pt x="87273" y="74286"/>
                    </a:lnTo>
                    <a:lnTo>
                      <a:pt x="98182" y="120000"/>
                    </a:lnTo>
                    <a:lnTo>
                      <a:pt x="60000" y="97143"/>
                    </a:lnTo>
                    <a:lnTo>
                      <a:pt x="21818" y="120000"/>
                    </a:lnTo>
                    <a:lnTo>
                      <a:pt x="32727" y="74286"/>
                    </a:lnTo>
                    <a:lnTo>
                      <a:pt x="0" y="45714"/>
                    </a:lnTo>
                    <a:lnTo>
                      <a:pt x="43636" y="40000"/>
                    </a:ln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22"/>
              <p:cNvSpPr txBox="1"/>
              <p:nvPr/>
            </p:nvSpPr>
            <p:spPr>
              <a:xfrm>
                <a:off x="419100" y="0"/>
                <a:ext cx="7810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FFD16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Student Showcases:</a:t>
                </a:r>
                <a:r>
                  <a:rPr b="0" lang="en" sz="13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Attend our quarterly student-led showcases to see your child's learning in action.</a:t>
                </a:r>
                <a:endParaRPr b="0" sz="13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321" name="Google Shape;321;p22"/>
            <p:cNvGrpSpPr/>
            <p:nvPr/>
          </p:nvGrpSpPr>
          <p:grpSpPr>
            <a:xfrm>
              <a:off x="14288" y="476250"/>
              <a:ext cx="8215313" cy="400200"/>
              <a:chOff x="14288" y="0"/>
              <a:chExt cx="8215313" cy="400200"/>
            </a:xfrm>
          </p:grpSpPr>
          <p:sp>
            <p:nvSpPr>
              <p:cNvPr id="322" name="Google Shape;322;p22"/>
              <p:cNvSpPr/>
              <p:nvPr/>
            </p:nvSpPr>
            <p:spPr>
              <a:xfrm>
                <a:off x="14288" y="42863"/>
                <a:ext cx="314325" cy="30015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76364" y="40000"/>
                    </a:lnTo>
                    <a:lnTo>
                      <a:pt x="120000" y="45714"/>
                    </a:lnTo>
                    <a:lnTo>
                      <a:pt x="87273" y="74286"/>
                    </a:lnTo>
                    <a:lnTo>
                      <a:pt x="98182" y="120000"/>
                    </a:lnTo>
                    <a:lnTo>
                      <a:pt x="60000" y="97143"/>
                    </a:lnTo>
                    <a:lnTo>
                      <a:pt x="21818" y="120000"/>
                    </a:lnTo>
                    <a:lnTo>
                      <a:pt x="32727" y="74286"/>
                    </a:lnTo>
                    <a:lnTo>
                      <a:pt x="0" y="45714"/>
                    </a:lnTo>
                    <a:lnTo>
                      <a:pt x="43636" y="40000"/>
                    </a:ln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22"/>
              <p:cNvSpPr txBox="1"/>
              <p:nvPr/>
            </p:nvSpPr>
            <p:spPr>
              <a:xfrm>
                <a:off x="419100" y="0"/>
                <a:ext cx="7810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FFD16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Join Teams:</a:t>
                </a:r>
                <a:r>
                  <a:rPr b="0" lang="en" sz="13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Consider joining the Community Engagement Team (CET) or the PTA.</a:t>
                </a:r>
                <a:endParaRPr b="0" sz="13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324" name="Google Shape;324;p22"/>
            <p:cNvGrpSpPr/>
            <p:nvPr/>
          </p:nvGrpSpPr>
          <p:grpSpPr>
            <a:xfrm>
              <a:off x="14288" y="952500"/>
              <a:ext cx="8215313" cy="400200"/>
              <a:chOff x="14288" y="0"/>
              <a:chExt cx="8215313" cy="400200"/>
            </a:xfrm>
          </p:grpSpPr>
          <p:sp>
            <p:nvSpPr>
              <p:cNvPr id="325" name="Google Shape;325;p22"/>
              <p:cNvSpPr/>
              <p:nvPr/>
            </p:nvSpPr>
            <p:spPr>
              <a:xfrm>
                <a:off x="14288" y="42863"/>
                <a:ext cx="314325" cy="300150"/>
              </a:xfrm>
              <a:custGeom>
                <a:rect b="b" l="l" r="r" t="t"/>
                <a:pathLst>
                  <a:path extrusionOk="0" h="120000" w="120000">
                    <a:moveTo>
                      <a:pt x="60000" y="0"/>
                    </a:moveTo>
                    <a:lnTo>
                      <a:pt x="76364" y="40000"/>
                    </a:lnTo>
                    <a:lnTo>
                      <a:pt x="120000" y="45714"/>
                    </a:lnTo>
                    <a:lnTo>
                      <a:pt x="87273" y="74286"/>
                    </a:lnTo>
                    <a:lnTo>
                      <a:pt x="98182" y="120000"/>
                    </a:lnTo>
                    <a:lnTo>
                      <a:pt x="60000" y="97143"/>
                    </a:lnTo>
                    <a:lnTo>
                      <a:pt x="21818" y="120000"/>
                    </a:lnTo>
                    <a:lnTo>
                      <a:pt x="32727" y="74286"/>
                    </a:lnTo>
                    <a:lnTo>
                      <a:pt x="0" y="45714"/>
                    </a:lnTo>
                    <a:lnTo>
                      <a:pt x="43636" y="40000"/>
                    </a:ln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22"/>
              <p:cNvSpPr txBox="1"/>
              <p:nvPr/>
            </p:nvSpPr>
            <p:spPr>
              <a:xfrm>
                <a:off x="419100" y="0"/>
                <a:ext cx="7810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FFD16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Daily Support:</a:t>
                </a:r>
                <a:r>
                  <a:rPr b="0" lang="en" sz="13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Help us track and support your child's daily attendance progress, and communicate with us using your preferred channels.</a:t>
                </a:r>
                <a:endParaRPr b="0" sz="13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327" name="Google Shape;327;p22"/>
          <p:cNvGrpSpPr/>
          <p:nvPr/>
        </p:nvGrpSpPr>
        <p:grpSpPr>
          <a:xfrm>
            <a:off x="457200" y="3143250"/>
            <a:ext cx="8229600" cy="1524000"/>
            <a:chOff x="0" y="0"/>
            <a:chExt cx="8229600" cy="1524000"/>
          </a:xfrm>
        </p:grpSpPr>
        <p:sp>
          <p:nvSpPr>
            <p:cNvPr id="328" name="Google Shape;328;p22"/>
            <p:cNvSpPr/>
            <p:nvPr/>
          </p:nvSpPr>
          <p:spPr>
            <a:xfrm>
              <a:off x="0" y="0"/>
              <a:ext cx="8229600" cy="1524000"/>
            </a:xfrm>
            <a:prstGeom prst="roundRect">
              <a:avLst>
                <a:gd fmla="val 15000" name="adj"/>
              </a:avLst>
            </a:prstGeom>
            <a:solidFill>
              <a:srgbClr val="2D1B36"/>
            </a:solidFill>
            <a:ln cap="flat" cmpd="sng" w="19050">
              <a:solidFill>
                <a:srgbClr val="FFD1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9" name="Google Shape;329;p22"/>
            <p:cNvGrpSpPr/>
            <p:nvPr/>
          </p:nvGrpSpPr>
          <p:grpSpPr>
            <a:xfrm>
              <a:off x="424815" y="784860"/>
              <a:ext cx="544830" cy="396435"/>
              <a:chOff x="19050" y="76200"/>
              <a:chExt cx="419100" cy="304950"/>
            </a:xfrm>
          </p:grpSpPr>
          <p:sp>
            <p:nvSpPr>
              <p:cNvPr id="330" name="Google Shape;330;p22"/>
              <p:cNvSpPr/>
              <p:nvPr/>
            </p:nvSpPr>
            <p:spPr>
              <a:xfrm>
                <a:off x="152400" y="76200"/>
                <a:ext cx="152400" cy="152400"/>
              </a:xfrm>
              <a:prstGeom prst="ellipse">
                <a:avLst/>
              </a:pr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22"/>
              <p:cNvSpPr/>
              <p:nvPr/>
            </p:nvSpPr>
            <p:spPr>
              <a:xfrm>
                <a:off x="114300" y="285750"/>
                <a:ext cx="228600" cy="95400"/>
              </a:xfrm>
              <a:custGeom>
                <a:rect b="b" l="l" r="r" t="t"/>
                <a:pathLst>
                  <a:path extrusionOk="0" h="120000" w="120000">
                    <a:moveTo>
                      <a:pt x="0" y="120000"/>
                    </a:moveTo>
                    <a:cubicBezTo>
                      <a:pt x="0" y="0"/>
                      <a:pt x="120000" y="0"/>
                      <a:pt x="120000" y="120000"/>
                    </a:cubicBezTo>
                    <a:close/>
                  </a:path>
                </a:pathLst>
              </a:custGeom>
              <a:solidFill>
                <a:srgbClr val="FFD16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22"/>
              <p:cNvSpPr/>
              <p:nvPr/>
            </p:nvSpPr>
            <p:spPr>
              <a:xfrm>
                <a:off x="38100" y="133350"/>
                <a:ext cx="114300" cy="114300"/>
              </a:xfrm>
              <a:prstGeom prst="ellipse">
                <a:avLst/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22"/>
              <p:cNvSpPr/>
              <p:nvPr/>
            </p:nvSpPr>
            <p:spPr>
              <a:xfrm>
                <a:off x="19050" y="304800"/>
                <a:ext cx="152400" cy="76200"/>
              </a:xfrm>
              <a:custGeom>
                <a:rect b="b" l="l" r="r" t="t"/>
                <a:pathLst>
                  <a:path extrusionOk="0" h="120000" w="120000">
                    <a:moveTo>
                      <a:pt x="0" y="120000"/>
                    </a:moveTo>
                    <a:cubicBezTo>
                      <a:pt x="0" y="0"/>
                      <a:pt x="105000" y="0"/>
                      <a:pt x="120000" y="120000"/>
                    </a:cubicBezTo>
                    <a:close/>
                  </a:path>
                </a:pathLst>
              </a:cu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22"/>
              <p:cNvSpPr/>
              <p:nvPr/>
            </p:nvSpPr>
            <p:spPr>
              <a:xfrm>
                <a:off x="304800" y="133350"/>
                <a:ext cx="114300" cy="114300"/>
              </a:xfrm>
              <a:prstGeom prst="ellipse">
                <a:avLst/>
              </a:pr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22"/>
              <p:cNvSpPr/>
              <p:nvPr/>
            </p:nvSpPr>
            <p:spPr>
              <a:xfrm>
                <a:off x="285750" y="304800"/>
                <a:ext cx="152400" cy="76200"/>
              </a:xfrm>
              <a:custGeom>
                <a:rect b="b" l="l" r="r" t="t"/>
                <a:pathLst>
                  <a:path extrusionOk="0" h="120000" w="120000">
                    <a:moveTo>
                      <a:pt x="0" y="120000"/>
                    </a:moveTo>
                    <a:cubicBezTo>
                      <a:pt x="15000" y="0"/>
                      <a:pt x="120000" y="0"/>
                      <a:pt x="120000" y="120000"/>
                    </a:cubicBezTo>
                    <a:close/>
                  </a:path>
                </a:pathLst>
              </a:custGeom>
              <a:solidFill>
                <a:srgbClr val="E8DDF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6" name="Google Shape;336;p22"/>
            <p:cNvSpPr txBox="1"/>
            <p:nvPr/>
          </p:nvSpPr>
          <p:spPr>
            <a:xfrm>
              <a:off x="1571625" y="190500"/>
              <a:ext cx="6515100" cy="1143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2000" u="none" strike="noStrike">
                  <a:solidFill>
                    <a:srgbClr val="FFD166"/>
                  </a:solidFill>
                  <a:latin typeface="Nunito"/>
                  <a:ea typeface="Nunito"/>
                  <a:cs typeface="Nunito"/>
                  <a:sym typeface="Nunito"/>
                </a:rPr>
                <a:t>Questions or Want to Get Involved?</a:t>
              </a:r>
              <a:endParaRPr b="1" i="0" sz="2000" u="none" strike="noStrike">
                <a:solidFill>
                  <a:srgbClr val="FFD166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en" sz="1300" u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Please reach out to our </a:t>
              </a:r>
              <a:r>
                <a:rPr b="1" i="0" lang="en" sz="1300" u="none" strike="noStrike">
                  <a:solidFill>
                    <a:srgbClr val="FFF4D4"/>
                  </a:solidFill>
                  <a:latin typeface="Open Sans"/>
                  <a:ea typeface="Open Sans"/>
                  <a:cs typeface="Open Sans"/>
                  <a:sym typeface="Open Sans"/>
                </a:rPr>
                <a:t>Family Liaison</a:t>
              </a:r>
              <a:r>
                <a:rPr b="0" i="0" lang="en" sz="1300" u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 or contact us directly:Dr. Rad  </a:t>
              </a:r>
              <a:r>
                <a:rPr lang="en" sz="13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nrad@gasd.org</a:t>
              </a:r>
              <a:endParaRPr b="1" i="0" sz="1300" u="none" strike="noStrike">
                <a:solidFill>
                  <a:srgbClr val="FFD166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600"/>
                </a:spcAft>
                <a:buNone/>
              </a:pPr>
              <a:r>
                <a:rPr b="1" i="0" lang="en" sz="1500" u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Principal Tina O'Brien:</a:t>
              </a:r>
              <a:r>
                <a:rPr b="1" i="0" lang="en" sz="1500" u="none" strike="noStrike">
                  <a:solidFill>
                    <a:srgbClr val="FFD166"/>
                  </a:solidFill>
                  <a:latin typeface="Nunito"/>
                  <a:ea typeface="Nunito"/>
                  <a:cs typeface="Nunito"/>
                  <a:sym typeface="Nunito"/>
                </a:rPr>
                <a:t> </a:t>
              </a:r>
              <a:r>
                <a:rPr b="1" i="0" lang="en" sz="1500" u="none" strike="noStrike">
                  <a:solidFill>
                    <a:srgbClr val="FFD166"/>
                  </a:solidFill>
                  <a:latin typeface="Open Sans"/>
                  <a:ea typeface="Open Sans"/>
                  <a:cs typeface="Open Sans"/>
                  <a:sym typeface="Open Sans"/>
                </a:rPr>
                <a:t>tobrien@gasd.org</a:t>
              </a:r>
              <a:endParaRPr b="1" i="0" sz="1500" u="none" strike="noStrike">
                <a:solidFill>
                  <a:srgbClr val="FFD166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