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a0786cf2-b6d6-3a73-ee7c-e1dda52f8337}">
          <p14:sldIdLst>
            <p14:sldId id="256"/>
          </p14:sldIdLst>
        </p14:section>
        <p14:section name="Vision" id="{798821e9-3206-bc56-8626-37c6e89dfb3e}">
          <p14:sldIdLst>
            <p14:sldId id="257"/>
            <p14:sldId id="258"/>
          </p14:sldIdLst>
        </p14:section>
        <p14:section name="Partners" id="{bebdf737-3743-61b1-a686-378eee43c7f6}">
          <p14:sldIdLst>
            <p14:sldId id="259"/>
          </p14:sldIdLst>
        </p14:section>
        <p14:section name="The Build" id="{fc86e019-23f3-2bbe-1ec4-0255f9e1ea09}">
          <p14:sldIdLst>
            <p14:sldId id="260"/>
            <p14:sldId id="261"/>
            <p14:sldId id="262"/>
          </p14:sldIdLst>
        </p14:section>
        <p14:section name="Students" id="{a41009b2-e60d-9c92-cc15-999b335e575f}">
          <p14:sldIdLst>
            <p14:sldId id="263"/>
            <p14:sldId id="264"/>
          </p14:sldIdLst>
        </p14:section>
        <p14:section name="Next" id="{1ad99636-8096-6863-3bd3-c317b07813a7}">
          <p14:sldIdLst>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 Welcome the Board. Introduce yourself and the project: a sensory room beside Fuller Field so children and community members with sensory processing challenges can comfortably enjoy school athletic events. Mention you will walk through the vision, the partners, the build so far, and what is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Credit the football coach for the vision. Explain in your own words why this matters: stadium noise, crowds and lights can be overwhelming for some children and community members with sensory processing challenges. This room lets them stay and enjoy the event comfortably. Note that it is believed to be the first of its kind at a sports facility in Maine.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sec. Point to the red circle on the aerial photo: the room sits adjacent to Fuller Field, right by the stadium, so families do not have to leave the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Three partners: the football coach (vision), Lajoie Brothers, Inc. (builder; Josh Lajoie leads the project as his senior capstone), and the Capital Area Technical Center Building Construction and Electrical Technology programs (student labor and learning). Add any thanks or specifics you want to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Step 1: site excavated, rebar and forms in place. Step 2: footings poured by the crew. Step 3: the footing is troweled smooth. Swap in or add photos any time (right-click a picture &gt; Change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First, the wall forms are set in place. Next, concrete is poured into the forms for the foundation walls. Finally, the forms are stripped and the walls stand. The next slide shows the slab and the sample wall mock-up.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The slab is prepped with insulation and reinforcing mesh, then the floor is poured, giving a level base. A sample wall was then set up on the slab as a mock-up to check fit before the real walls are raised. Josh can add how the mock-up helped the team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Walls are framed and sheathed indoors in the CATC shop by students from the Building Construction program, with Electrical Technology students to contribute once the building is watertight. Emphasize the learning value alongside the community benefit. Add specifics (number of students, hours, skills) if you have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Finished wall panels travel from the CATC shop to the Fuller Field site for raising. Adjust to match what has been delivered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sec. EDIT THIS SLIDE: the four steps are a typical sequence. Replace with your real remaining milestones, and invite the Board to the opening.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Board, the football coach, Lajoie Brothers, and the CATC programs and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754880"/>
            <a:ext cx="5486400" cy="274320"/>
          </a:xfrm>
          <a:prstGeom prst="rect">
            <a:avLst/>
          </a:prstGeom>
          <a:noFill/>
          <a:ln/>
        </p:spPr>
        <p:txBody>
          <a:bodyPr wrap="square" lIns="0" tIns="0" rIns="0" bIns="0" rtlCol="0" anchor="ctr"/>
          <a:lstStyle/>
          <a:p>
            <a:pPr indent="0" marL="0">
              <a:buNone/>
            </a:pPr>
            <a:r>
              <a:rPr lang="en-US" sz="1000" dirty="0">
                <a:solidFill>
                  <a:schemeClr val="accent4"/>
                </a:solidFill>
              </a:rPr>
              <a:t>Fuller Field Sensory Room  |  Augusta School Board</a:t>
            </a:r>
            <a:endParaRPr lang="en-US" sz="1000" dirty="0"/>
          </a:p>
        </p:txBody>
      </p:sp>
      <p:sp>
        <p:nvSpPr>
          <p:cNvPr id="3" name="Text 1"/>
          <p:cNvSpPr/>
          <p:nvPr>
            <p:ph idx="101" type="title" hasCustomPrompt="1"/>
          </p:nvPr>
        </p:nvSpPr>
        <p:spPr>
          <a:xfrm>
            <a:off x="457200" y="274320"/>
            <a:ext cx="8229600" cy="822960"/>
          </a:xfrm>
          <a:prstGeom prst="rect">
            <a:avLst/>
          </a:prstGeom>
          <a:noFill/>
          <a:ln/>
        </p:spPr>
        <p:txBody>
          <a:bodyPr wrap="square" rtlCol="0"/>
          <a:lstStyle>
            <a:lvl1pPr algn="l" indent="0" marL="0">
              <a:buNone/>
              <a:defRPr lang="en-US" sz="36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72A48"/>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RO">
    <p:bg>
      <p:bgPr>
        <a:solidFill>
          <a:srgbClr val="072A48"/>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4206240" cy="1737360"/>
          </a:xfrm>
          <a:prstGeom prst="rect">
            <a:avLst/>
          </a:prstGeom>
          <a:noFill/>
          <a:ln/>
        </p:spPr>
        <p:txBody>
          <a:bodyPr wrap="square" rtlCol="0"/>
          <a:lstStyle>
            <a:lvl1pPr algn="l" indent="0" marL="0">
              <a:buNone/>
              <a:defRPr lang="en-US" sz="44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400" dirty="0"/>
          </a:p>
        </p:txBody>
      </p:sp>
      <p:sp>
        <p:nvSpPr>
          <p:cNvPr id="3" name="Text 0"/>
          <p:cNvSpPr/>
          <p:nvPr>
            <p:ph idx="101" type="body" hasCustomPrompt="1"/>
          </p:nvPr>
        </p:nvSpPr>
        <p:spPr>
          <a:xfrm>
            <a:off x="548640" y="2926080"/>
            <a:ext cx="4206240" cy="822960"/>
          </a:xfrm>
          <a:prstGeom prst="rect">
            <a:avLst/>
          </a:prstGeom>
          <a:noFill/>
          <a:ln/>
        </p:spPr>
        <p:txBody>
          <a:bodyPr wrap="square" rtlCol="0"/>
          <a:lstStyle>
            <a:lvl1pPr algn="l" indent="0" marL="0">
              <a:buNone/>
              <a:defRPr lang="en-US" sz="1800" dirty="0">
                <a:solidFill>
                  <a:schemeClr val="accent5"/>
                </a:solidFill>
                <a:latin typeface="Calibri" pitchFamily="34" charset="0"/>
                <a:ea typeface="Calibri" pitchFamily="34" charset="-122"/>
                <a:cs typeface="Calibri" pitchFamily="34" charset="-120"/>
              </a:defRPr>
            </a:lvl1pPr>
          </a:lstStyle>
          <a:p>
            <a:pPr algn="l" indent="0" marL="0">
              <a:buNone/>
            </a:pPr>
            <a:endParaRPr lang="en-US" sz="18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LOSE">
    <p:bg>
      <p:bgPr>
        <a:solidFill>
          <a:srgbClr val="072A48"/>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737360"/>
            <a:ext cx="4206240" cy="1737360"/>
          </a:xfrm>
          <a:prstGeom prst="rect">
            <a:avLst/>
          </a:prstGeom>
          <a:noFill/>
          <a:ln/>
        </p:spPr>
        <p:txBody>
          <a:bodyPr wrap="square" rtlCol="0"/>
          <a:lstStyle>
            <a:lvl1pPr algn="l" indent="0" marL="0">
              <a:buNone/>
              <a:defRPr lang="en-US" sz="44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jpg"/><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slideLayout" Target="../slideLayouts/slideLayout4.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2.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slideLayout" Target="../slideLayouts/slideLayout2.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jpg"/><Relationship Id="rId3" Type="http://schemas.openxmlformats.org/officeDocument/2006/relationships/image" Target="../media/image-5-3.jpg"/><Relationship Id="rId4" Type="http://schemas.openxmlformats.org/officeDocument/2006/relationships/slideLayout" Target="../slideLayouts/slideLayout2.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jpg"/><Relationship Id="rId3" Type="http://schemas.openxmlformats.org/officeDocument/2006/relationships/image" Target="../media/image-6-3.jp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image" Target="../media/image-7-3.jp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jpg"/><Relationship Id="rId5" Type="http://schemas.openxmlformats.org/officeDocument/2006/relationships/image" Target="../media/image-8-5.jpg"/><Relationship Id="rId6" Type="http://schemas.openxmlformats.org/officeDocument/2006/relationships/image" Target="../media/image-8-6.jpg"/><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5.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4206240" cy="1737360"/>
          </a:xfrm>
          <a:prstGeom prst="rect">
            <a:avLst/>
          </a:prstGeom>
          <a:noFill/>
          <a:ln/>
        </p:spPr>
        <p:txBody>
          <a:bodyPr wrap="square" lIns="0" tIns="0" rIns="0" bIns="0" rtlCol="0" anchor="t"/>
          <a:lstStyle/>
          <a:p>
            <a:pPr algn="l" indent="0" marL="0">
              <a:buNone/>
            </a:pPr>
            <a:r>
              <a:rPr lang="en-US" sz="4400" b="1" dirty="0">
                <a:solidFill>
                  <a:schemeClr val="bg1"/>
                </a:solidFill>
                <a:latin typeface="Cambria" pitchFamily="34" charset="0"/>
                <a:ea typeface="Cambria" pitchFamily="34" charset="-122"/>
                <a:cs typeface="Cambria" pitchFamily="34" charset="-120"/>
              </a:rPr>
              <a:t>A Place for Every Fan</a:t>
            </a:r>
            <a:endParaRPr lang="en-US" sz="4400" dirty="0"/>
          </a:p>
        </p:txBody>
      </p:sp>
      <p:sp>
        <p:nvSpPr>
          <p:cNvPr id="3" name="Text 0"/>
          <p:cNvSpPr/>
          <p:nvPr>
            <p:ph idx="101" type="body" hasCustomPrompt="1"/>
          </p:nvPr>
        </p:nvSpPr>
        <p:spPr>
          <a:xfrm>
            <a:off x="548640" y="2926080"/>
            <a:ext cx="4206240" cy="822960"/>
          </a:xfrm>
          <a:prstGeom prst="rect">
            <a:avLst/>
          </a:prstGeom>
          <a:noFill/>
          <a:ln/>
        </p:spPr>
        <p:txBody>
          <a:bodyPr wrap="square" lIns="0" tIns="0" rIns="0" bIns="0" rtlCol="0" anchor="t"/>
          <a:lstStyle/>
          <a:p>
            <a:pPr algn="l" indent="0" marL="0">
              <a:buNone/>
            </a:pPr>
            <a:r>
              <a:rPr lang="en-US" sz="1800" dirty="0">
                <a:solidFill>
                  <a:schemeClr val="accent5"/>
                </a:solidFill>
                <a:latin typeface="Calibri" pitchFamily="34" charset="0"/>
                <a:ea typeface="Calibri" pitchFamily="34" charset="-122"/>
                <a:cs typeface="Calibri" pitchFamily="34" charset="-120"/>
              </a:rPr>
              <a:t>The Fuller Field Sensory Room at Cony High School</a:t>
            </a:r>
            <a:endParaRPr lang="en-US" sz="1800" dirty="0"/>
          </a:p>
        </p:txBody>
      </p:sp>
      <p:pic>
        <p:nvPicPr>
          <p:cNvPr id="4" name="Image 0" descr="Construction plans for the sensory room observation building">    </p:cNvPr>
          <p:cNvPicPr>
            <a:picLocks noChangeAspect="1"/>
          </p:cNvPicPr>
          <p:nvPr/>
        </p:nvPicPr>
        <p:blipFill>
          <a:blip r:embed="rId1"/>
          <a:stretch>
            <a:fillRect/>
          </a:stretch>
        </p:blipFill>
        <p:spPr>
          <a:xfrm>
            <a:off x="5120640" y="0"/>
            <a:ext cx="4023360" cy="5143500"/>
          </a:xfrm>
          <a:prstGeom prst="rect">
            <a:avLst/>
          </a:prstGeom>
        </p:spPr>
      </p:pic>
      <p:sp>
        <p:nvSpPr>
          <p:cNvPr id="5" name="Logo card"/>
          <p:cNvSpPr/>
          <p:nvPr/>
        </p:nvSpPr>
        <p:spPr>
          <a:xfrm>
            <a:off x="548640" y="3886200"/>
            <a:ext cx="4023360" cy="868680"/>
          </a:xfrm>
          <a:prstGeom prst="roundRect">
            <a:avLst>
              <a:gd name="adj" fmla="val 10526"/>
            </a:avLst>
          </a:prstGeom>
          <a:solidFill>
            <a:schemeClr val="bg1"/>
          </a:solidFill>
          <a:ln/>
        </p:spPr>
      </p:sp>
      <p:pic>
        <p:nvPicPr>
          <p:cNvPr id="6" name="Image 1" descr="Cony Rams logo">    </p:cNvPr>
          <p:cNvPicPr>
            <a:picLocks noChangeAspect="1"/>
          </p:cNvPicPr>
          <p:nvPr/>
        </p:nvPicPr>
        <p:blipFill>
          <a:blip r:embed="rId2"/>
          <a:stretch>
            <a:fillRect/>
          </a:stretch>
        </p:blipFill>
        <p:spPr>
          <a:xfrm>
            <a:off x="777240" y="3977640"/>
            <a:ext cx="685800" cy="650941"/>
          </a:xfrm>
          <a:prstGeom prst="rect">
            <a:avLst/>
          </a:prstGeom>
        </p:spPr>
      </p:pic>
      <p:pic>
        <p:nvPicPr>
          <p:cNvPr id="7" name="Image 2" descr="Capital Area Technical Center logo">    </p:cNvPr>
          <p:cNvPicPr>
            <a:picLocks noChangeAspect="1"/>
          </p:cNvPicPr>
          <p:nvPr/>
        </p:nvPicPr>
        <p:blipFill>
          <a:blip r:embed="rId3"/>
          <a:stretch>
            <a:fillRect/>
          </a:stretch>
        </p:blipFill>
        <p:spPr>
          <a:xfrm>
            <a:off x="1828800" y="3931920"/>
            <a:ext cx="777240" cy="777240"/>
          </a:xfrm>
          <a:prstGeom prst="rect">
            <a:avLst/>
          </a:prstGeom>
        </p:spPr>
      </p:pic>
      <p:pic>
        <p:nvPicPr>
          <p:cNvPr id="8" name="Image 3" descr="Lajoie Brothers Inc logo">    </p:cNvPr>
          <p:cNvPicPr>
            <a:picLocks noChangeAspect="1"/>
          </p:cNvPicPr>
          <p:nvPr/>
        </p:nvPicPr>
        <p:blipFill>
          <a:blip r:embed="rId4"/>
          <a:stretch>
            <a:fillRect/>
          </a:stretch>
        </p:blipFill>
        <p:spPr>
          <a:xfrm>
            <a:off x="2971800" y="3931920"/>
            <a:ext cx="777240" cy="7772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The vision</a:t>
            </a:r>
            <a:endParaRPr lang="en-US" sz="3600" dirty="0"/>
          </a:p>
        </p:txBody>
      </p:sp>
      <p:sp>
        <p:nvSpPr>
          <p:cNvPr id="3" name="Shape 1"/>
          <p:cNvSpPr/>
          <p:nvPr/>
        </p:nvSpPr>
        <p:spPr>
          <a:xfrm>
            <a:off x="457200" y="1371600"/>
            <a:ext cx="640080" cy="640080"/>
          </a:xfrm>
          <a:prstGeom prst="ellipse">
            <a:avLst/>
          </a:prstGeom>
          <a:solidFill>
            <a:schemeClr val="accent1"/>
          </a:solidFill>
          <a:ln/>
        </p:spPr>
      </p:sp>
      <p:pic>
        <p:nvPicPr>
          <p:cNvPr id="4" name="Image 0" descr="preencoded.png">    </p:cNvPr>
          <p:cNvPicPr>
            <a:picLocks noChangeAspect="1"/>
          </p:cNvPicPr>
          <p:nvPr/>
        </p:nvPicPr>
        <p:blipFill>
          <a:blip r:embed="rId1"/>
          <a:stretch>
            <a:fillRect/>
          </a:stretch>
        </p:blipFill>
        <p:spPr>
          <a:xfrm>
            <a:off x="617220" y="1531620"/>
            <a:ext cx="320040" cy="320040"/>
          </a:xfrm>
          <a:prstGeom prst="rect">
            <a:avLst/>
          </a:prstGeom>
        </p:spPr>
      </p:pic>
      <p:sp>
        <p:nvSpPr>
          <p:cNvPr id="5" name="Text 2"/>
          <p:cNvSpPr txBox="1"/>
          <p:nvPr/>
        </p:nvSpPr>
        <p:spPr>
          <a:xfrm>
            <a:off x="1325880" y="1280160"/>
            <a:ext cx="4114800" cy="320040"/>
          </a:xfrm>
          <a:prstGeom prst="rect">
            <a:avLst/>
          </a:prstGeom>
          <a:noFill/>
          <a:ln/>
        </p:spPr>
        <p:txBody>
          <a:bodyPr wrap="square" lIns="0" tIns="0" rIns="0" bIns="0" rtlCol="0" anchor="ctr"/>
          <a:lstStyle/>
          <a:p>
            <a:pPr indent="0" marL="0">
              <a:buNone/>
            </a:pPr>
            <a:r>
              <a:rPr lang="en-US" sz="1800" b="1" dirty="0">
                <a:solidFill>
                  <a:schemeClr val="tx2"/>
                </a:solidFill>
              </a:rPr>
              <a:t>Started with our football coach</a:t>
            </a:r>
            <a:endParaRPr lang="en-US" sz="1800" dirty="0"/>
          </a:p>
        </p:txBody>
      </p:sp>
      <p:sp>
        <p:nvSpPr>
          <p:cNvPr id="6" name="Text 3"/>
          <p:cNvSpPr txBox="1"/>
          <p:nvPr/>
        </p:nvSpPr>
        <p:spPr>
          <a:xfrm>
            <a:off x="1325880" y="1627632"/>
            <a:ext cx="4114800" cy="548640"/>
          </a:xfrm>
          <a:prstGeom prst="rect">
            <a:avLst/>
          </a:prstGeom>
          <a:noFill/>
          <a:ln/>
        </p:spPr>
        <p:txBody>
          <a:bodyPr wrap="square" lIns="0" tIns="0" rIns="0" bIns="0" rtlCol="0" anchor="t"/>
          <a:lstStyle/>
          <a:p>
            <a:pPr indent="0" marL="0">
              <a:buNone/>
            </a:pPr>
            <a:r>
              <a:rPr lang="en-US" sz="1400" dirty="0">
                <a:solidFill>
                  <a:schemeClr val="tx1"/>
                </a:solidFill>
              </a:rPr>
              <a:t>The idea came from the sideline: make game day work for every fan.</a:t>
            </a:r>
            <a:endParaRPr lang="en-US" sz="1400" dirty="0"/>
          </a:p>
        </p:txBody>
      </p:sp>
      <p:sp>
        <p:nvSpPr>
          <p:cNvPr id="7" name="Shape 4"/>
          <p:cNvSpPr/>
          <p:nvPr/>
        </p:nvSpPr>
        <p:spPr>
          <a:xfrm>
            <a:off x="457200" y="2331720"/>
            <a:ext cx="640080" cy="640080"/>
          </a:xfrm>
          <a:prstGeom prst="ellipse">
            <a:avLst/>
          </a:prstGeom>
          <a:solidFill>
            <a:schemeClr val="accent2"/>
          </a:solidFill>
          <a:ln/>
        </p:spPr>
      </p:sp>
      <p:pic>
        <p:nvPicPr>
          <p:cNvPr id="8" name="Image 1" descr="preencoded.png">    </p:cNvPr>
          <p:cNvPicPr>
            <a:picLocks noChangeAspect="1"/>
          </p:cNvPicPr>
          <p:nvPr/>
        </p:nvPicPr>
        <p:blipFill>
          <a:blip r:embed="rId2"/>
          <a:stretch>
            <a:fillRect/>
          </a:stretch>
        </p:blipFill>
        <p:spPr>
          <a:xfrm>
            <a:off x="617220" y="2491740"/>
            <a:ext cx="320040" cy="320040"/>
          </a:xfrm>
          <a:prstGeom prst="rect">
            <a:avLst/>
          </a:prstGeom>
        </p:spPr>
      </p:pic>
      <p:sp>
        <p:nvSpPr>
          <p:cNvPr id="9" name="Text 5"/>
          <p:cNvSpPr txBox="1"/>
          <p:nvPr/>
        </p:nvSpPr>
        <p:spPr>
          <a:xfrm>
            <a:off x="1325880" y="2240280"/>
            <a:ext cx="4114800" cy="320040"/>
          </a:xfrm>
          <a:prstGeom prst="rect">
            <a:avLst/>
          </a:prstGeom>
          <a:noFill/>
          <a:ln/>
        </p:spPr>
        <p:txBody>
          <a:bodyPr wrap="square" lIns="0" tIns="0" rIns="0" bIns="0" rtlCol="0" anchor="ctr"/>
          <a:lstStyle/>
          <a:p>
            <a:pPr indent="0" marL="0">
              <a:buNone/>
            </a:pPr>
            <a:r>
              <a:rPr lang="en-US" sz="1800" b="1" dirty="0">
                <a:solidFill>
                  <a:schemeClr val="tx2"/>
                </a:solidFill>
              </a:rPr>
              <a:t>Sensory challenges are real</a:t>
            </a:r>
            <a:endParaRPr lang="en-US" sz="1800" dirty="0"/>
          </a:p>
        </p:txBody>
      </p:sp>
      <p:sp>
        <p:nvSpPr>
          <p:cNvPr id="10" name="Text 6"/>
          <p:cNvSpPr txBox="1"/>
          <p:nvPr/>
        </p:nvSpPr>
        <p:spPr>
          <a:xfrm>
            <a:off x="1325880" y="2587752"/>
            <a:ext cx="4114800" cy="1097280"/>
          </a:xfrm>
          <a:prstGeom prst="rect">
            <a:avLst/>
          </a:prstGeom>
          <a:noFill/>
          <a:ln/>
        </p:spPr>
        <p:txBody>
          <a:bodyPr wrap="square" lIns="0" tIns="0" rIns="0" bIns="0" rtlCol="0" anchor="t"/>
          <a:lstStyle/>
          <a:p>
            <a:pPr indent="0" marL="0">
              <a:buNone/>
            </a:pPr>
            <a:r>
              <a:rPr lang="en-US" sz="1400" dirty="0">
                <a:solidFill>
                  <a:schemeClr val="tx1"/>
                </a:solidFill>
              </a:rPr>
              <a:t>Crowds, noise and bright lights can make athletic events overwhelming for some children and community members. 1 in 4 people has a sensory need or an invisible disability.</a:t>
            </a:r>
            <a:endParaRPr lang="en-US" sz="1400" dirty="0"/>
          </a:p>
        </p:txBody>
      </p:sp>
      <p:sp>
        <p:nvSpPr>
          <p:cNvPr id="11" name="Shape 7"/>
          <p:cNvSpPr/>
          <p:nvPr/>
        </p:nvSpPr>
        <p:spPr>
          <a:xfrm>
            <a:off x="457200" y="3703320"/>
            <a:ext cx="640080" cy="640080"/>
          </a:xfrm>
          <a:prstGeom prst="ellipse">
            <a:avLst/>
          </a:prstGeom>
          <a:solidFill>
            <a:schemeClr val="accent3"/>
          </a:solidFill>
          <a:ln/>
        </p:spPr>
      </p:sp>
      <p:pic>
        <p:nvPicPr>
          <p:cNvPr id="12" name="Image 2" descr="preencoded.png">    </p:cNvPr>
          <p:cNvPicPr>
            <a:picLocks noChangeAspect="1"/>
          </p:cNvPicPr>
          <p:nvPr/>
        </p:nvPicPr>
        <p:blipFill>
          <a:blip r:embed="rId3"/>
          <a:stretch>
            <a:fillRect/>
          </a:stretch>
        </p:blipFill>
        <p:spPr>
          <a:xfrm>
            <a:off x="617220" y="3863340"/>
            <a:ext cx="320040" cy="320040"/>
          </a:xfrm>
          <a:prstGeom prst="rect">
            <a:avLst/>
          </a:prstGeom>
        </p:spPr>
      </p:pic>
      <p:sp>
        <p:nvSpPr>
          <p:cNvPr id="13" name="Text 8"/>
          <p:cNvSpPr txBox="1"/>
          <p:nvPr/>
        </p:nvSpPr>
        <p:spPr>
          <a:xfrm>
            <a:off x="1325880" y="3611880"/>
            <a:ext cx="4114800" cy="320040"/>
          </a:xfrm>
          <a:prstGeom prst="rect">
            <a:avLst/>
          </a:prstGeom>
          <a:noFill/>
          <a:ln/>
        </p:spPr>
        <p:txBody>
          <a:bodyPr wrap="square" lIns="0" tIns="0" rIns="0" bIns="0" rtlCol="0" anchor="ctr"/>
          <a:lstStyle/>
          <a:p>
            <a:pPr indent="0" marL="0">
              <a:buNone/>
            </a:pPr>
            <a:r>
              <a:rPr lang="en-US" sz="1800" b="1" dirty="0">
                <a:solidFill>
                  <a:schemeClr val="tx2"/>
                </a:solidFill>
              </a:rPr>
              <a:t>A comfortable place to stay</a:t>
            </a:r>
            <a:endParaRPr lang="en-US" sz="1800" dirty="0"/>
          </a:p>
        </p:txBody>
      </p:sp>
      <p:sp>
        <p:nvSpPr>
          <p:cNvPr id="14" name="Text 9"/>
          <p:cNvSpPr txBox="1"/>
          <p:nvPr/>
        </p:nvSpPr>
        <p:spPr>
          <a:xfrm>
            <a:off x="1325880" y="3959352"/>
            <a:ext cx="4114800" cy="685800"/>
          </a:xfrm>
          <a:prstGeom prst="rect">
            <a:avLst/>
          </a:prstGeom>
          <a:noFill/>
          <a:ln/>
        </p:spPr>
        <p:txBody>
          <a:bodyPr wrap="square" lIns="0" tIns="0" rIns="0" bIns="0" rtlCol="0" anchor="t"/>
          <a:lstStyle/>
          <a:p>
            <a:pPr indent="0" marL="0">
              <a:buNone/>
            </a:pPr>
            <a:r>
              <a:rPr lang="en-US" sz="1400" dirty="0">
                <a:solidFill>
                  <a:schemeClr val="tx1"/>
                </a:solidFill>
              </a:rPr>
              <a:t>A calm space beside the field lets families enjoy school athletic events together.</a:t>
            </a:r>
            <a:endParaRPr lang="en-US" sz="1400" dirty="0"/>
          </a:p>
        </p:txBody>
      </p:sp>
      <p:sp>
        <p:nvSpPr>
          <p:cNvPr id="15" name="First in Maine card"/>
          <p:cNvSpPr/>
          <p:nvPr/>
        </p:nvSpPr>
        <p:spPr>
          <a:xfrm>
            <a:off x="5669280" y="1280160"/>
            <a:ext cx="3017520" cy="3291840"/>
          </a:xfrm>
          <a:prstGeom prst="roundRect">
            <a:avLst>
              <a:gd name="adj" fmla="val 3636"/>
            </a:avLst>
          </a:prstGeom>
          <a:solidFill>
            <a:schemeClr val="tx2"/>
          </a:solidFill>
          <a:ln/>
          <a:effectLst>
            <a:outerShdw sx="100000" sy="100000" kx="0" ky="0" algn="bl" rotWithShape="0" blurRad="76200" dist="25400" dir="5400000">
              <a:srgbClr val="000000">
                <a:alpha val="15000"/>
              </a:srgbClr>
            </a:outerShdw>
          </a:effectLst>
        </p:spPr>
      </p:sp>
      <p:sp>
        <p:nvSpPr>
          <p:cNvPr id="16" name="Text 11"/>
          <p:cNvSpPr txBox="1"/>
          <p:nvPr/>
        </p:nvSpPr>
        <p:spPr>
          <a:xfrm>
            <a:off x="5669280" y="1600200"/>
            <a:ext cx="3017520" cy="320040"/>
          </a:xfrm>
          <a:prstGeom prst="rect">
            <a:avLst/>
          </a:prstGeom>
          <a:noFill/>
          <a:ln/>
        </p:spPr>
        <p:txBody>
          <a:bodyPr wrap="square" lIns="0" tIns="0" rIns="0" bIns="0" rtlCol="0" anchor="ctr"/>
          <a:lstStyle/>
          <a:p>
            <a:pPr algn="ctr" indent="0" marL="0">
              <a:buNone/>
            </a:pPr>
            <a:r>
              <a:rPr lang="en-US" sz="1300" b="1" spc="300" kern="0" dirty="0">
                <a:solidFill>
                  <a:schemeClr val="accent5"/>
                </a:solidFill>
              </a:rPr>
              <a:t>BELIEVED TO BE THE</a:t>
            </a:r>
            <a:endParaRPr lang="en-US" sz="1300" dirty="0"/>
          </a:p>
        </p:txBody>
      </p:sp>
      <p:sp>
        <p:nvSpPr>
          <p:cNvPr id="17" name="Text 12"/>
          <p:cNvSpPr txBox="1"/>
          <p:nvPr/>
        </p:nvSpPr>
        <p:spPr>
          <a:xfrm>
            <a:off x="5669280" y="1965960"/>
            <a:ext cx="3017520" cy="914400"/>
          </a:xfrm>
          <a:prstGeom prst="rect">
            <a:avLst/>
          </a:prstGeom>
          <a:noFill/>
          <a:ln/>
        </p:spPr>
        <p:txBody>
          <a:bodyPr wrap="square" lIns="0" tIns="0" rIns="0" bIns="0" rtlCol="0" anchor="ctr"/>
          <a:lstStyle/>
          <a:p>
            <a:pPr algn="ctr" indent="0" marL="0">
              <a:buNone/>
            </a:pPr>
            <a:r>
              <a:rPr lang="en-US" sz="6000" b="1" dirty="0">
                <a:solidFill>
                  <a:schemeClr val="bg1"/>
                </a:solidFill>
                <a:latin typeface="Cambria" pitchFamily="34" charset="0"/>
                <a:ea typeface="Cambria" pitchFamily="34" charset="-122"/>
                <a:cs typeface="Cambria" pitchFamily="34" charset="-120"/>
              </a:rPr>
              <a:t>FIRST</a:t>
            </a:r>
            <a:endParaRPr lang="en-US" sz="6000" dirty="0"/>
          </a:p>
        </p:txBody>
      </p:sp>
      <p:sp>
        <p:nvSpPr>
          <p:cNvPr id="18" name="Text 13"/>
          <p:cNvSpPr txBox="1"/>
          <p:nvPr/>
        </p:nvSpPr>
        <p:spPr>
          <a:xfrm>
            <a:off x="5852160" y="2880360"/>
            <a:ext cx="2651760" cy="777240"/>
          </a:xfrm>
          <a:prstGeom prst="rect">
            <a:avLst/>
          </a:prstGeom>
          <a:noFill/>
          <a:ln/>
        </p:spPr>
        <p:txBody>
          <a:bodyPr wrap="square" lIns="0" tIns="0" rIns="0" bIns="0" rtlCol="0" anchor="t"/>
          <a:lstStyle/>
          <a:p>
            <a:pPr algn="ctr" indent="0" marL="0">
              <a:buNone/>
            </a:pPr>
            <a:r>
              <a:rPr lang="en-US" sz="2000" dirty="0">
                <a:solidFill>
                  <a:schemeClr val="bg1"/>
                </a:solidFill>
              </a:rPr>
              <a:t>of its kind at a sports facility in Maine</a:t>
            </a:r>
            <a:endParaRPr lang="en-US" sz="2000" dirty="0"/>
          </a:p>
        </p:txBody>
      </p:sp>
      <p:pic>
        <p:nvPicPr>
          <p:cNvPr id="19" name="Image 3" descr="Star">    </p:cNvPr>
          <p:cNvPicPr>
            <a:picLocks noChangeAspect="1"/>
          </p:cNvPicPr>
          <p:nvPr/>
        </p:nvPicPr>
        <p:blipFill>
          <a:blip r:embed="rId4"/>
          <a:stretch>
            <a:fillRect/>
          </a:stretch>
        </p:blipFill>
        <p:spPr>
          <a:xfrm>
            <a:off x="6903720" y="3840480"/>
            <a:ext cx="502920" cy="502920"/>
          </a:xfrm>
          <a:prstGeom prst="rect">
            <a:avLst/>
          </a:prstGeom>
        </p:spPr>
      </p:pic>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The location</a:t>
            </a:r>
            <a:endParaRPr lang="en-US" sz="3600" dirty="0"/>
          </a:p>
        </p:txBody>
      </p:sp>
      <p:pic>
        <p:nvPicPr>
          <p:cNvPr id="3" name="Aerial" descr="Aerial view of Fuller Field with the build site circled in red">    </p:cNvPr>
          <p:cNvPicPr>
            <a:picLocks noChangeAspect="1"/>
          </p:cNvPicPr>
          <p:nvPr/>
        </p:nvPicPr>
        <p:blipFill>
          <a:blip r:embed="rId1"/>
          <a:stretch>
            <a:fillRect/>
          </a:stretch>
        </p:blipFill>
        <p:spPr>
          <a:xfrm>
            <a:off x="457200" y="1280160"/>
            <a:ext cx="4754880" cy="3291840"/>
          </a:xfrm>
          <a:prstGeom prst="rect">
            <a:avLst/>
          </a:prstGeom>
        </p:spPr>
      </p:pic>
      <p:sp>
        <p:nvSpPr>
          <p:cNvPr id="4" name="Shape 1"/>
          <p:cNvSpPr/>
          <p:nvPr/>
        </p:nvSpPr>
        <p:spPr>
          <a:xfrm>
            <a:off x="5440680" y="1280160"/>
            <a:ext cx="3246120" cy="1005840"/>
          </a:xfrm>
          <a:prstGeom prst="roundRect">
            <a:avLst>
              <a:gd name="adj" fmla="val 7273"/>
            </a:avLst>
          </a:prstGeom>
          <a:solidFill>
            <a:schemeClr val="bg2"/>
          </a:solidFill>
          <a:ln/>
        </p:spPr>
      </p:sp>
      <p:sp>
        <p:nvSpPr>
          <p:cNvPr id="5" name="Shape 2"/>
          <p:cNvSpPr/>
          <p:nvPr/>
        </p:nvSpPr>
        <p:spPr>
          <a:xfrm>
            <a:off x="5577840" y="1527048"/>
            <a:ext cx="502920" cy="502920"/>
          </a:xfrm>
          <a:prstGeom prst="ellipse">
            <a:avLst/>
          </a:prstGeom>
          <a:solidFill>
            <a:schemeClr val="accent2"/>
          </a:solidFill>
          <a:ln/>
        </p:spPr>
      </p:sp>
      <p:pic>
        <p:nvPicPr>
          <p:cNvPr id="6" name="Image 1" descr="preencoded.png">    </p:cNvPr>
          <p:cNvPicPr>
            <a:picLocks noChangeAspect="1"/>
          </p:cNvPicPr>
          <p:nvPr/>
        </p:nvPicPr>
        <p:blipFill>
          <a:blip r:embed="rId2"/>
          <a:stretch>
            <a:fillRect/>
          </a:stretch>
        </p:blipFill>
        <p:spPr>
          <a:xfrm>
            <a:off x="5703570" y="1652778"/>
            <a:ext cx="251460" cy="251460"/>
          </a:xfrm>
          <a:prstGeom prst="rect">
            <a:avLst/>
          </a:prstGeom>
        </p:spPr>
      </p:pic>
      <p:sp>
        <p:nvSpPr>
          <p:cNvPr id="7" name="Text 3"/>
          <p:cNvSpPr txBox="1"/>
          <p:nvPr/>
        </p:nvSpPr>
        <p:spPr>
          <a:xfrm>
            <a:off x="6217920" y="1371600"/>
            <a:ext cx="2377440" cy="228600"/>
          </a:xfrm>
          <a:prstGeom prst="rect">
            <a:avLst/>
          </a:prstGeom>
          <a:noFill/>
          <a:ln/>
        </p:spPr>
        <p:txBody>
          <a:bodyPr wrap="square" lIns="0" tIns="0" rIns="0" bIns="0" rtlCol="0" anchor="ctr"/>
          <a:lstStyle/>
          <a:p>
            <a:pPr indent="0" marL="0">
              <a:buNone/>
            </a:pPr>
            <a:r>
              <a:rPr lang="en-US" sz="1100" b="1" spc="200" kern="0" dirty="0">
                <a:solidFill>
                  <a:schemeClr val="accent2"/>
                </a:solidFill>
              </a:rPr>
              <a:t>SITE</a:t>
            </a:r>
            <a:endParaRPr lang="en-US" sz="1100" dirty="0"/>
          </a:p>
        </p:txBody>
      </p:sp>
      <p:sp>
        <p:nvSpPr>
          <p:cNvPr id="8" name="Text 4"/>
          <p:cNvSpPr txBox="1"/>
          <p:nvPr/>
        </p:nvSpPr>
        <p:spPr>
          <a:xfrm>
            <a:off x="6217920" y="1600200"/>
            <a:ext cx="2377440" cy="640080"/>
          </a:xfrm>
          <a:prstGeom prst="rect">
            <a:avLst/>
          </a:prstGeom>
          <a:noFill/>
          <a:ln/>
        </p:spPr>
        <p:txBody>
          <a:bodyPr wrap="square" lIns="0" tIns="0" rIns="0" bIns="0" rtlCol="0" anchor="t"/>
          <a:lstStyle/>
          <a:p>
            <a:pPr indent="0" marL="0">
              <a:buNone/>
            </a:pPr>
            <a:r>
              <a:rPr lang="en-US" sz="1400" dirty="0">
                <a:solidFill>
                  <a:schemeClr val="tx1"/>
                </a:solidFill>
              </a:rPr>
              <a:t>Adjacent to Fuller Field at Cony High School</a:t>
            </a:r>
            <a:endParaRPr lang="en-US" sz="1400" dirty="0"/>
          </a:p>
        </p:txBody>
      </p:sp>
      <p:sp>
        <p:nvSpPr>
          <p:cNvPr id="9" name="Shape 5"/>
          <p:cNvSpPr/>
          <p:nvPr/>
        </p:nvSpPr>
        <p:spPr>
          <a:xfrm>
            <a:off x="5440680" y="2423160"/>
            <a:ext cx="3246120" cy="1005840"/>
          </a:xfrm>
          <a:prstGeom prst="roundRect">
            <a:avLst>
              <a:gd name="adj" fmla="val 7273"/>
            </a:avLst>
          </a:prstGeom>
          <a:solidFill>
            <a:schemeClr val="bg2"/>
          </a:solidFill>
          <a:ln/>
        </p:spPr>
      </p:sp>
      <p:sp>
        <p:nvSpPr>
          <p:cNvPr id="10" name="Shape 6"/>
          <p:cNvSpPr/>
          <p:nvPr/>
        </p:nvSpPr>
        <p:spPr>
          <a:xfrm>
            <a:off x="5577840" y="2670048"/>
            <a:ext cx="502920" cy="502920"/>
          </a:xfrm>
          <a:prstGeom prst="ellipse">
            <a:avLst/>
          </a:prstGeom>
          <a:solidFill>
            <a:schemeClr val="accent2"/>
          </a:solidFill>
          <a:ln/>
        </p:spPr>
      </p:sp>
      <p:pic>
        <p:nvPicPr>
          <p:cNvPr id="11" name="Image 2" descr="preencoded.png">    </p:cNvPr>
          <p:cNvPicPr>
            <a:picLocks noChangeAspect="1"/>
          </p:cNvPicPr>
          <p:nvPr/>
        </p:nvPicPr>
        <p:blipFill>
          <a:blip r:embed="rId3"/>
          <a:stretch>
            <a:fillRect/>
          </a:stretch>
        </p:blipFill>
        <p:spPr>
          <a:xfrm>
            <a:off x="5703570" y="2795778"/>
            <a:ext cx="251460" cy="251460"/>
          </a:xfrm>
          <a:prstGeom prst="rect">
            <a:avLst/>
          </a:prstGeom>
        </p:spPr>
      </p:pic>
      <p:sp>
        <p:nvSpPr>
          <p:cNvPr id="12" name="Text 7"/>
          <p:cNvSpPr txBox="1"/>
          <p:nvPr/>
        </p:nvSpPr>
        <p:spPr>
          <a:xfrm>
            <a:off x="6217920" y="2514600"/>
            <a:ext cx="2377440" cy="228600"/>
          </a:xfrm>
          <a:prstGeom prst="rect">
            <a:avLst/>
          </a:prstGeom>
          <a:noFill/>
          <a:ln/>
        </p:spPr>
        <p:txBody>
          <a:bodyPr wrap="square" lIns="0" tIns="0" rIns="0" bIns="0" rtlCol="0" anchor="ctr"/>
          <a:lstStyle/>
          <a:p>
            <a:pPr indent="0" marL="0">
              <a:buNone/>
            </a:pPr>
            <a:r>
              <a:rPr lang="en-US" sz="1100" b="1" spc="200" kern="0" dirty="0">
                <a:solidFill>
                  <a:schemeClr val="accent2"/>
                </a:solidFill>
              </a:rPr>
              <a:t>PURPOSE</a:t>
            </a:r>
            <a:endParaRPr lang="en-US" sz="1100" dirty="0"/>
          </a:p>
        </p:txBody>
      </p:sp>
      <p:sp>
        <p:nvSpPr>
          <p:cNvPr id="13" name="Text 8"/>
          <p:cNvSpPr txBox="1"/>
          <p:nvPr/>
        </p:nvSpPr>
        <p:spPr>
          <a:xfrm>
            <a:off x="6217920" y="2743200"/>
            <a:ext cx="2377440" cy="640080"/>
          </a:xfrm>
          <a:prstGeom prst="rect">
            <a:avLst/>
          </a:prstGeom>
          <a:noFill/>
          <a:ln/>
        </p:spPr>
        <p:txBody>
          <a:bodyPr wrap="square" lIns="0" tIns="0" rIns="0" bIns="0" rtlCol="0" anchor="t"/>
          <a:lstStyle/>
          <a:p>
            <a:pPr indent="0" marL="0">
              <a:buNone/>
            </a:pPr>
            <a:r>
              <a:rPr lang="en-US" sz="1400" dirty="0">
                <a:solidFill>
                  <a:schemeClr val="tx1"/>
                </a:solidFill>
              </a:rPr>
              <a:t>A comfortable space to enjoy school athletic events</a:t>
            </a:r>
            <a:endParaRPr lang="en-US" sz="1400" dirty="0"/>
          </a:p>
        </p:txBody>
      </p:sp>
      <p:sp>
        <p:nvSpPr>
          <p:cNvPr id="14" name="Shape 9"/>
          <p:cNvSpPr/>
          <p:nvPr/>
        </p:nvSpPr>
        <p:spPr>
          <a:xfrm>
            <a:off x="5440680" y="3566160"/>
            <a:ext cx="3246120" cy="1005840"/>
          </a:xfrm>
          <a:prstGeom prst="roundRect">
            <a:avLst>
              <a:gd name="adj" fmla="val 7273"/>
            </a:avLst>
          </a:prstGeom>
          <a:solidFill>
            <a:schemeClr val="bg2"/>
          </a:solidFill>
          <a:ln/>
        </p:spPr>
      </p:sp>
      <p:sp>
        <p:nvSpPr>
          <p:cNvPr id="15" name="Shape 10"/>
          <p:cNvSpPr/>
          <p:nvPr/>
        </p:nvSpPr>
        <p:spPr>
          <a:xfrm>
            <a:off x="5577840" y="3813048"/>
            <a:ext cx="502920" cy="502920"/>
          </a:xfrm>
          <a:prstGeom prst="ellipse">
            <a:avLst/>
          </a:prstGeom>
          <a:solidFill>
            <a:schemeClr val="accent2"/>
          </a:solidFill>
          <a:ln/>
        </p:spPr>
      </p:sp>
      <p:pic>
        <p:nvPicPr>
          <p:cNvPr id="16" name="Image 3" descr="preencoded.png">    </p:cNvPr>
          <p:cNvPicPr>
            <a:picLocks noChangeAspect="1"/>
          </p:cNvPicPr>
          <p:nvPr/>
        </p:nvPicPr>
        <p:blipFill>
          <a:blip r:embed="rId4"/>
          <a:stretch>
            <a:fillRect/>
          </a:stretch>
        </p:blipFill>
        <p:spPr>
          <a:xfrm>
            <a:off x="5703570" y="3938778"/>
            <a:ext cx="251460" cy="251460"/>
          </a:xfrm>
          <a:prstGeom prst="rect">
            <a:avLst/>
          </a:prstGeom>
        </p:spPr>
      </p:pic>
      <p:sp>
        <p:nvSpPr>
          <p:cNvPr id="17" name="Text 11"/>
          <p:cNvSpPr txBox="1"/>
          <p:nvPr/>
        </p:nvSpPr>
        <p:spPr>
          <a:xfrm>
            <a:off x="6217920" y="3657600"/>
            <a:ext cx="2377440" cy="228600"/>
          </a:xfrm>
          <a:prstGeom prst="rect">
            <a:avLst/>
          </a:prstGeom>
          <a:noFill/>
          <a:ln/>
        </p:spPr>
        <p:txBody>
          <a:bodyPr wrap="square" lIns="0" tIns="0" rIns="0" bIns="0" rtlCol="0" anchor="ctr"/>
          <a:lstStyle/>
          <a:p>
            <a:pPr indent="0" marL="0">
              <a:buNone/>
            </a:pPr>
            <a:r>
              <a:rPr lang="en-US" sz="1100" b="1" spc="200" kern="0" dirty="0">
                <a:solidFill>
                  <a:schemeClr val="accent2"/>
                </a:solidFill>
              </a:rPr>
              <a:t>WHO IT SERVES</a:t>
            </a:r>
            <a:endParaRPr lang="en-US" sz="1100" dirty="0"/>
          </a:p>
        </p:txBody>
      </p:sp>
      <p:sp>
        <p:nvSpPr>
          <p:cNvPr id="18" name="Text 12"/>
          <p:cNvSpPr txBox="1"/>
          <p:nvPr/>
        </p:nvSpPr>
        <p:spPr>
          <a:xfrm>
            <a:off x="6217920" y="3886200"/>
            <a:ext cx="2377440" cy="640080"/>
          </a:xfrm>
          <a:prstGeom prst="rect">
            <a:avLst/>
          </a:prstGeom>
          <a:noFill/>
          <a:ln/>
        </p:spPr>
        <p:txBody>
          <a:bodyPr wrap="square" lIns="0" tIns="0" rIns="0" bIns="0" rtlCol="0" anchor="t"/>
          <a:lstStyle/>
          <a:p>
            <a:pPr indent="0" marL="0">
              <a:buNone/>
            </a:pPr>
            <a:r>
              <a:rPr lang="en-US" sz="1400" dirty="0">
                <a:solidFill>
                  <a:schemeClr val="tx1"/>
                </a:solidFill>
              </a:rPr>
              <a:t>Children and community members with sensory processing challenges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A team effort</a:t>
            </a:r>
            <a:endParaRPr lang="en-US" sz="3600" dirty="0"/>
          </a:p>
        </p:txBody>
      </p:sp>
      <p:sp>
        <p:nvSpPr>
          <p:cNvPr id="3" name="Shape 1"/>
          <p:cNvSpPr/>
          <p:nvPr/>
        </p:nvSpPr>
        <p:spPr>
          <a:xfrm>
            <a:off x="457200" y="1280160"/>
            <a:ext cx="2606040" cy="2834640"/>
          </a:xfrm>
          <a:prstGeom prst="roundRect">
            <a:avLst>
              <a:gd name="adj" fmla="val 3509"/>
            </a:avLst>
          </a:prstGeom>
          <a:solidFill>
            <a:schemeClr val="bg2"/>
          </a:solidFill>
          <a:ln/>
          <a:effectLst>
            <a:outerShdw sx="100000" sy="100000" kx="0" ky="0" algn="bl" rotWithShape="0" blurRad="76200" dist="25400" dir="5400000">
              <a:srgbClr val="000000">
                <a:alpha val="15000"/>
              </a:srgbClr>
            </a:outerShdw>
          </a:effectLst>
        </p:spPr>
      </p:sp>
      <p:pic>
        <p:nvPicPr>
          <p:cNvPr id="4" name="Image 0" descr="Cony Rams logo">    </p:cNvPr>
          <p:cNvPicPr>
            <a:picLocks noChangeAspect="1"/>
          </p:cNvPicPr>
          <p:nvPr/>
        </p:nvPicPr>
        <p:blipFill>
          <a:blip r:embed="rId1"/>
          <a:stretch>
            <a:fillRect/>
          </a:stretch>
        </p:blipFill>
        <p:spPr>
          <a:xfrm>
            <a:off x="1303020" y="1417320"/>
            <a:ext cx="914400" cy="868680"/>
          </a:xfrm>
          <a:prstGeom prst="rect">
            <a:avLst/>
          </a:prstGeom>
        </p:spPr>
      </p:pic>
      <p:sp>
        <p:nvSpPr>
          <p:cNvPr id="5" name="Text 2"/>
          <p:cNvSpPr txBox="1"/>
          <p:nvPr/>
        </p:nvSpPr>
        <p:spPr>
          <a:xfrm>
            <a:off x="640080" y="2423160"/>
            <a:ext cx="2240280" cy="320040"/>
          </a:xfrm>
          <a:prstGeom prst="rect">
            <a:avLst/>
          </a:prstGeom>
          <a:noFill/>
          <a:ln/>
        </p:spPr>
        <p:txBody>
          <a:bodyPr wrap="square" lIns="0" tIns="0" rIns="0" bIns="0" rtlCol="0" anchor="ctr"/>
          <a:lstStyle/>
          <a:p>
            <a:pPr algn="ctr" indent="0" marL="0">
              <a:buNone/>
            </a:pPr>
            <a:r>
              <a:rPr lang="en-US" sz="1800" b="1" dirty="0">
                <a:solidFill>
                  <a:schemeClr val="tx2"/>
                </a:solidFill>
              </a:rPr>
              <a:t>The vision</a:t>
            </a:r>
            <a:endParaRPr lang="en-US" sz="1800" dirty="0"/>
          </a:p>
        </p:txBody>
      </p:sp>
      <p:sp>
        <p:nvSpPr>
          <p:cNvPr id="6" name="Text 3"/>
          <p:cNvSpPr txBox="1"/>
          <p:nvPr/>
        </p:nvSpPr>
        <p:spPr>
          <a:xfrm>
            <a:off x="640080" y="2788920"/>
            <a:ext cx="2240280" cy="1234440"/>
          </a:xfrm>
          <a:prstGeom prst="rect">
            <a:avLst/>
          </a:prstGeom>
          <a:noFill/>
          <a:ln/>
        </p:spPr>
        <p:txBody>
          <a:bodyPr wrap="square" lIns="0" tIns="0" rIns="0" bIns="0" rtlCol="0" anchor="t"/>
          <a:lstStyle/>
          <a:p>
            <a:pPr indent="0" marL="0">
              <a:buNone/>
            </a:pPr>
            <a:r>
              <a:rPr lang="en-US" sz="1400" dirty="0">
                <a:solidFill>
                  <a:schemeClr val="tx1"/>
                </a:solidFill>
              </a:rPr>
              <a:t>Our Cony football coach saw a need and imagined a better game day.</a:t>
            </a:r>
            <a:endParaRPr lang="en-US" sz="1400" dirty="0"/>
          </a:p>
        </p:txBody>
      </p:sp>
      <p:sp>
        <p:nvSpPr>
          <p:cNvPr id="7" name="Shape 4"/>
          <p:cNvSpPr/>
          <p:nvPr/>
        </p:nvSpPr>
        <p:spPr>
          <a:xfrm>
            <a:off x="3268980" y="1280160"/>
            <a:ext cx="2606040" cy="2834640"/>
          </a:xfrm>
          <a:prstGeom prst="roundRect">
            <a:avLst>
              <a:gd name="adj" fmla="val 3509"/>
            </a:avLst>
          </a:prstGeom>
          <a:solidFill>
            <a:schemeClr val="bg2"/>
          </a:solidFill>
          <a:ln/>
          <a:effectLst>
            <a:outerShdw sx="100000" sy="100000" kx="0" ky="0" algn="bl" rotWithShape="0" blurRad="76200" dist="25400" dir="5400000">
              <a:srgbClr val="000000">
                <a:alpha val="15000"/>
              </a:srgbClr>
            </a:outerShdw>
          </a:effectLst>
        </p:spPr>
      </p:sp>
      <p:pic>
        <p:nvPicPr>
          <p:cNvPr id="8" name="Image 1" descr="Lajoie Brothers logo">    </p:cNvPr>
          <p:cNvPicPr>
            <a:picLocks noChangeAspect="1"/>
          </p:cNvPicPr>
          <p:nvPr/>
        </p:nvPicPr>
        <p:blipFill>
          <a:blip r:embed="rId2"/>
          <a:stretch>
            <a:fillRect/>
          </a:stretch>
        </p:blipFill>
        <p:spPr>
          <a:xfrm>
            <a:off x="4114800" y="1417320"/>
            <a:ext cx="914400" cy="914400"/>
          </a:xfrm>
          <a:prstGeom prst="rect">
            <a:avLst/>
          </a:prstGeom>
        </p:spPr>
      </p:pic>
      <p:sp>
        <p:nvSpPr>
          <p:cNvPr id="9" name="Text 5"/>
          <p:cNvSpPr txBox="1"/>
          <p:nvPr/>
        </p:nvSpPr>
        <p:spPr>
          <a:xfrm>
            <a:off x="3451860" y="2423160"/>
            <a:ext cx="2240280" cy="320040"/>
          </a:xfrm>
          <a:prstGeom prst="rect">
            <a:avLst/>
          </a:prstGeom>
          <a:noFill/>
          <a:ln/>
        </p:spPr>
        <p:txBody>
          <a:bodyPr wrap="square" lIns="0" tIns="0" rIns="0" bIns="0" rtlCol="0" anchor="ctr"/>
          <a:lstStyle/>
          <a:p>
            <a:pPr algn="ctr" indent="0" marL="0">
              <a:buNone/>
            </a:pPr>
            <a:r>
              <a:rPr lang="en-US" sz="1800" b="1" dirty="0">
                <a:solidFill>
                  <a:schemeClr val="tx2"/>
                </a:solidFill>
              </a:rPr>
              <a:t>The builder</a:t>
            </a:r>
            <a:endParaRPr lang="en-US" sz="1800" dirty="0"/>
          </a:p>
        </p:txBody>
      </p:sp>
      <p:sp>
        <p:nvSpPr>
          <p:cNvPr id="10" name="Text 6"/>
          <p:cNvSpPr txBox="1"/>
          <p:nvPr/>
        </p:nvSpPr>
        <p:spPr>
          <a:xfrm>
            <a:off x="3451860" y="2788920"/>
            <a:ext cx="2240280" cy="1234440"/>
          </a:xfrm>
          <a:prstGeom prst="rect">
            <a:avLst/>
          </a:prstGeom>
          <a:noFill/>
          <a:ln/>
        </p:spPr>
        <p:txBody>
          <a:bodyPr wrap="square" lIns="0" tIns="0" rIns="0" bIns="0" rtlCol="0" anchor="t"/>
          <a:lstStyle/>
          <a:p>
            <a:pPr indent="0" marL="0">
              <a:buNone/>
            </a:pPr>
            <a:r>
              <a:rPr lang="en-US" sz="1400" dirty="0">
                <a:solidFill>
                  <a:schemeClr val="tx1"/>
                </a:solidFill>
              </a:rPr>
              <a:t>Lajoie Brothers, Inc. is building the room, with Josh Lajoie leading the project as his senior capstone.</a:t>
            </a:r>
            <a:endParaRPr lang="en-US" sz="1400" dirty="0"/>
          </a:p>
        </p:txBody>
      </p:sp>
      <p:sp>
        <p:nvSpPr>
          <p:cNvPr id="11" name="Shape 7"/>
          <p:cNvSpPr/>
          <p:nvPr/>
        </p:nvSpPr>
        <p:spPr>
          <a:xfrm>
            <a:off x="6080760" y="1280160"/>
            <a:ext cx="2606040" cy="2834640"/>
          </a:xfrm>
          <a:prstGeom prst="roundRect">
            <a:avLst>
              <a:gd name="adj" fmla="val 3509"/>
            </a:avLst>
          </a:prstGeom>
          <a:solidFill>
            <a:schemeClr val="bg2"/>
          </a:solidFill>
          <a:ln/>
          <a:effectLst>
            <a:outerShdw sx="100000" sy="100000" kx="0" ky="0" algn="bl" rotWithShape="0" blurRad="76200" dist="25400" dir="5400000">
              <a:srgbClr val="000000">
                <a:alpha val="15000"/>
              </a:srgbClr>
            </a:outerShdw>
          </a:effectLst>
        </p:spPr>
      </p:sp>
      <p:pic>
        <p:nvPicPr>
          <p:cNvPr id="12" name="Image 2" descr="Capital Area Technical Center logo">    </p:cNvPr>
          <p:cNvPicPr>
            <a:picLocks noChangeAspect="1"/>
          </p:cNvPicPr>
          <p:nvPr/>
        </p:nvPicPr>
        <p:blipFill>
          <a:blip r:embed="rId3"/>
          <a:stretch>
            <a:fillRect/>
          </a:stretch>
        </p:blipFill>
        <p:spPr>
          <a:xfrm>
            <a:off x="6926580" y="1417320"/>
            <a:ext cx="914400" cy="914400"/>
          </a:xfrm>
          <a:prstGeom prst="rect">
            <a:avLst/>
          </a:prstGeom>
        </p:spPr>
      </p:pic>
      <p:sp>
        <p:nvSpPr>
          <p:cNvPr id="13" name="Text 8"/>
          <p:cNvSpPr txBox="1"/>
          <p:nvPr/>
        </p:nvSpPr>
        <p:spPr>
          <a:xfrm>
            <a:off x="6263640" y="2423160"/>
            <a:ext cx="2240280" cy="320040"/>
          </a:xfrm>
          <a:prstGeom prst="rect">
            <a:avLst/>
          </a:prstGeom>
          <a:noFill/>
          <a:ln/>
        </p:spPr>
        <p:txBody>
          <a:bodyPr wrap="square" lIns="0" tIns="0" rIns="0" bIns="0" rtlCol="0" anchor="ctr"/>
          <a:lstStyle/>
          <a:p>
            <a:pPr algn="ctr" indent="0" marL="0">
              <a:buNone/>
            </a:pPr>
            <a:r>
              <a:rPr lang="en-US" sz="1800" b="1" dirty="0">
                <a:solidFill>
                  <a:schemeClr val="tx2"/>
                </a:solidFill>
              </a:rPr>
              <a:t>The students</a:t>
            </a:r>
            <a:endParaRPr lang="en-US" sz="1800" dirty="0"/>
          </a:p>
        </p:txBody>
      </p:sp>
      <p:sp>
        <p:nvSpPr>
          <p:cNvPr id="14" name="Text 9"/>
          <p:cNvSpPr txBox="1"/>
          <p:nvPr/>
        </p:nvSpPr>
        <p:spPr>
          <a:xfrm>
            <a:off x="6263640" y="2788920"/>
            <a:ext cx="2240280" cy="1234440"/>
          </a:xfrm>
          <a:prstGeom prst="rect">
            <a:avLst/>
          </a:prstGeom>
          <a:noFill/>
          <a:ln/>
        </p:spPr>
        <p:txBody>
          <a:bodyPr wrap="square" lIns="0" tIns="0" rIns="0" bIns="0" rtlCol="0" anchor="t"/>
          <a:lstStyle/>
          <a:p>
            <a:pPr indent="0" marL="0">
              <a:buNone/>
            </a:pPr>
            <a:r>
              <a:rPr lang="en-US" sz="1400" dirty="0">
                <a:solidFill>
                  <a:schemeClr val="tx1"/>
                </a:solidFill>
              </a:rPr>
              <a:t>CATC Building Construction and Electrical Technology programs are helping build it.</a:t>
            </a:r>
            <a:endParaRPr lang="en-US" sz="1400" dirty="0"/>
          </a:p>
        </p:txBody>
      </p:sp>
      <p:sp>
        <p:nvSpPr>
          <p:cNvPr id="15" name="Shape 10"/>
          <p:cNvSpPr/>
          <p:nvPr/>
        </p:nvSpPr>
        <p:spPr>
          <a:xfrm>
            <a:off x="457200" y="4251960"/>
            <a:ext cx="8229600" cy="411480"/>
          </a:xfrm>
          <a:prstGeom prst="roundRect">
            <a:avLst>
              <a:gd name="adj" fmla="val 17778"/>
            </a:avLst>
          </a:prstGeom>
          <a:solidFill>
            <a:schemeClr val="tx2"/>
          </a:solidFill>
          <a:ln/>
        </p:spPr>
      </p:sp>
      <p:sp>
        <p:nvSpPr>
          <p:cNvPr id="16" name="Text 11"/>
          <p:cNvSpPr txBox="1"/>
          <p:nvPr/>
        </p:nvSpPr>
        <p:spPr>
          <a:xfrm>
            <a:off x="457200" y="4251960"/>
            <a:ext cx="8229600" cy="411480"/>
          </a:xfrm>
          <a:prstGeom prst="rect">
            <a:avLst/>
          </a:prstGeom>
          <a:noFill/>
          <a:ln/>
        </p:spPr>
        <p:txBody>
          <a:bodyPr wrap="square" lIns="0" tIns="0" rIns="0" bIns="0" rtlCol="0" anchor="ctr"/>
          <a:lstStyle/>
          <a:p>
            <a:pPr algn="ctr" indent="0" marL="0">
              <a:buNone/>
            </a:pPr>
            <a:r>
              <a:rPr lang="en-US" sz="1400" b="1" dirty="0">
                <a:solidFill>
                  <a:schemeClr val="bg1"/>
                </a:solidFill>
              </a:rPr>
              <a:t>School, industry and students working together for the community</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Laying the footings</a:t>
            </a:r>
            <a:endParaRPr lang="en-US" sz="3600" dirty="0"/>
          </a:p>
        </p:txBody>
      </p:sp>
      <p:pic>
        <p:nvPicPr>
          <p:cNvPr id="3" name="Photo Excavate and prepare" descr="Excavate and prepare">    </p:cNvPr>
          <p:cNvPicPr>
            <a:picLocks noChangeAspect="1"/>
          </p:cNvPicPr>
          <p:nvPr/>
        </p:nvPicPr>
        <p:blipFill>
          <a:blip r:embed="rId1"/>
          <a:stretch>
            <a:fillRect/>
          </a:stretch>
        </p:blipFill>
        <p:spPr>
          <a:xfrm>
            <a:off x="457200" y="1280160"/>
            <a:ext cx="2286000" cy="3200400"/>
          </a:xfrm>
          <a:prstGeom prst="rect">
            <a:avLst/>
          </a:prstGeom>
        </p:spPr>
      </p:pic>
      <p:sp>
        <p:nvSpPr>
          <p:cNvPr id="4" name="Photo Excavate and prepare caption bar"/>
          <p:cNvSpPr/>
          <p:nvPr/>
        </p:nvSpPr>
        <p:spPr>
          <a:xfrm>
            <a:off x="457200" y="4096512"/>
            <a:ext cx="2286000" cy="384048"/>
          </a:xfrm>
          <a:prstGeom prst="rect">
            <a:avLst/>
          </a:prstGeom>
          <a:solidFill>
            <a:schemeClr val="tx2">
              <a:alpha val="85000"/>
            </a:schemeClr>
          </a:solidFill>
          <a:ln/>
        </p:spPr>
      </p:sp>
      <p:sp>
        <p:nvSpPr>
          <p:cNvPr id="5" name="Photo Excavate and prepare caption"/>
          <p:cNvSpPr txBox="1"/>
          <p:nvPr/>
        </p:nvSpPr>
        <p:spPr>
          <a:xfrm>
            <a:off x="566928" y="4096512"/>
            <a:ext cx="2103120" cy="384048"/>
          </a:xfrm>
          <a:prstGeom prst="rect">
            <a:avLst/>
          </a:prstGeom>
          <a:noFill/>
          <a:ln/>
        </p:spPr>
        <p:txBody>
          <a:bodyPr wrap="square" lIns="0" tIns="0" rIns="0" bIns="0" rtlCol="0" anchor="ctr"/>
          <a:lstStyle/>
          <a:p>
            <a:pPr indent="0" marL="0">
              <a:buNone/>
            </a:pPr>
            <a:r>
              <a:rPr lang="en-US" sz="1200" dirty="0">
                <a:solidFill>
                  <a:schemeClr val="bg1"/>
                </a:solidFill>
              </a:rPr>
              <a:t>Excavate and prepare</a:t>
            </a:r>
            <a:endParaRPr lang="en-US" sz="1200" dirty="0"/>
          </a:p>
        </p:txBody>
      </p:sp>
      <p:pic>
        <p:nvPicPr>
          <p:cNvPr id="6" name="Photo Pour the footings" descr="Pour the footings">    </p:cNvPr>
          <p:cNvPicPr>
            <a:picLocks noChangeAspect="1"/>
          </p:cNvPicPr>
          <p:nvPr/>
        </p:nvPicPr>
        <p:blipFill>
          <a:blip r:embed="rId2"/>
          <a:stretch>
            <a:fillRect/>
          </a:stretch>
        </p:blipFill>
        <p:spPr>
          <a:xfrm>
            <a:off x="2926080" y="1280160"/>
            <a:ext cx="3108960" cy="3200400"/>
          </a:xfrm>
          <a:prstGeom prst="rect">
            <a:avLst/>
          </a:prstGeom>
        </p:spPr>
      </p:pic>
      <p:sp>
        <p:nvSpPr>
          <p:cNvPr id="7" name="Photo Pour the footings caption bar"/>
          <p:cNvSpPr/>
          <p:nvPr/>
        </p:nvSpPr>
        <p:spPr>
          <a:xfrm>
            <a:off x="2926080" y="4096512"/>
            <a:ext cx="3108960" cy="384048"/>
          </a:xfrm>
          <a:prstGeom prst="rect">
            <a:avLst/>
          </a:prstGeom>
          <a:solidFill>
            <a:schemeClr val="tx2">
              <a:alpha val="85000"/>
            </a:schemeClr>
          </a:solidFill>
          <a:ln/>
        </p:spPr>
      </p:sp>
      <p:sp>
        <p:nvSpPr>
          <p:cNvPr id="8" name="Photo Pour the footings caption"/>
          <p:cNvSpPr txBox="1"/>
          <p:nvPr/>
        </p:nvSpPr>
        <p:spPr>
          <a:xfrm>
            <a:off x="3035808" y="4096512"/>
            <a:ext cx="2926080" cy="384048"/>
          </a:xfrm>
          <a:prstGeom prst="rect">
            <a:avLst/>
          </a:prstGeom>
          <a:noFill/>
          <a:ln/>
        </p:spPr>
        <p:txBody>
          <a:bodyPr wrap="square" lIns="0" tIns="0" rIns="0" bIns="0" rtlCol="0" anchor="ctr"/>
          <a:lstStyle/>
          <a:p>
            <a:pPr indent="0" marL="0">
              <a:buNone/>
            </a:pPr>
            <a:r>
              <a:rPr lang="en-US" sz="1200" dirty="0">
                <a:solidFill>
                  <a:schemeClr val="bg1"/>
                </a:solidFill>
              </a:rPr>
              <a:t>Pour the footings</a:t>
            </a:r>
            <a:endParaRPr lang="en-US" sz="1200" dirty="0"/>
          </a:p>
        </p:txBody>
      </p:sp>
      <p:pic>
        <p:nvPicPr>
          <p:cNvPr id="9" name="Photo Trowel the footing" descr="Trowel the footing">    </p:cNvPr>
          <p:cNvPicPr>
            <a:picLocks noChangeAspect="1"/>
          </p:cNvPicPr>
          <p:nvPr/>
        </p:nvPicPr>
        <p:blipFill>
          <a:blip r:embed="rId3"/>
          <a:stretch>
            <a:fillRect/>
          </a:stretch>
        </p:blipFill>
        <p:spPr>
          <a:xfrm>
            <a:off x="6217920" y="1280160"/>
            <a:ext cx="2468880" cy="3200400"/>
          </a:xfrm>
          <a:prstGeom prst="rect">
            <a:avLst/>
          </a:prstGeom>
        </p:spPr>
      </p:pic>
      <p:sp>
        <p:nvSpPr>
          <p:cNvPr id="10" name="Photo Trowel the footing caption bar"/>
          <p:cNvSpPr/>
          <p:nvPr/>
        </p:nvSpPr>
        <p:spPr>
          <a:xfrm>
            <a:off x="6217920" y="4096512"/>
            <a:ext cx="2468880" cy="384048"/>
          </a:xfrm>
          <a:prstGeom prst="rect">
            <a:avLst/>
          </a:prstGeom>
          <a:solidFill>
            <a:schemeClr val="tx2">
              <a:alpha val="85000"/>
            </a:schemeClr>
          </a:solidFill>
          <a:ln/>
        </p:spPr>
      </p:sp>
      <p:sp>
        <p:nvSpPr>
          <p:cNvPr id="11" name="Photo Trowel the footing caption"/>
          <p:cNvSpPr txBox="1"/>
          <p:nvPr/>
        </p:nvSpPr>
        <p:spPr>
          <a:xfrm>
            <a:off x="6327648" y="4096512"/>
            <a:ext cx="2286000" cy="384048"/>
          </a:xfrm>
          <a:prstGeom prst="rect">
            <a:avLst/>
          </a:prstGeom>
          <a:noFill/>
          <a:ln/>
        </p:spPr>
        <p:txBody>
          <a:bodyPr wrap="square" lIns="0" tIns="0" rIns="0" bIns="0" rtlCol="0" anchor="ctr"/>
          <a:lstStyle/>
          <a:p>
            <a:pPr indent="0" marL="0">
              <a:buNone/>
            </a:pPr>
            <a:r>
              <a:rPr lang="en-US" sz="1200" dirty="0">
                <a:solidFill>
                  <a:schemeClr val="bg1"/>
                </a:solidFill>
              </a:rPr>
              <a:t>Trowel the footing</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Foundation walls</a:t>
            </a:r>
            <a:endParaRPr lang="en-US" sz="3600" dirty="0"/>
          </a:p>
        </p:txBody>
      </p:sp>
      <p:pic>
        <p:nvPicPr>
          <p:cNvPr id="3" name="Photo wall forms" descr="Set the wall forms">    </p:cNvPr>
          <p:cNvPicPr>
            <a:picLocks noChangeAspect="1"/>
          </p:cNvPicPr>
          <p:nvPr/>
        </p:nvPicPr>
        <p:blipFill>
          <a:blip r:embed="rId1"/>
          <a:stretch>
            <a:fillRect/>
          </a:stretch>
        </p:blipFill>
        <p:spPr>
          <a:xfrm>
            <a:off x="457200" y="1280160"/>
            <a:ext cx="2286000" cy="3291840"/>
          </a:xfrm>
          <a:prstGeom prst="rect">
            <a:avLst/>
          </a:prstGeom>
        </p:spPr>
      </p:pic>
      <p:sp>
        <p:nvSpPr>
          <p:cNvPr id="4" name="Photo wall forms caption bar"/>
          <p:cNvSpPr/>
          <p:nvPr/>
        </p:nvSpPr>
        <p:spPr>
          <a:xfrm>
            <a:off x="457200" y="4187952"/>
            <a:ext cx="2286000" cy="384048"/>
          </a:xfrm>
          <a:prstGeom prst="rect">
            <a:avLst/>
          </a:prstGeom>
          <a:solidFill>
            <a:schemeClr val="tx2">
              <a:alpha val="85000"/>
            </a:schemeClr>
          </a:solidFill>
          <a:ln/>
        </p:spPr>
      </p:sp>
      <p:sp>
        <p:nvSpPr>
          <p:cNvPr id="5" name="Photo wall forms caption"/>
          <p:cNvSpPr txBox="1"/>
          <p:nvPr/>
        </p:nvSpPr>
        <p:spPr>
          <a:xfrm>
            <a:off x="566928" y="4187952"/>
            <a:ext cx="2103120" cy="384048"/>
          </a:xfrm>
          <a:prstGeom prst="rect">
            <a:avLst/>
          </a:prstGeom>
          <a:noFill/>
          <a:ln/>
        </p:spPr>
        <p:txBody>
          <a:bodyPr wrap="square" lIns="0" tIns="0" rIns="0" bIns="0" rtlCol="0" anchor="ctr"/>
          <a:lstStyle/>
          <a:p>
            <a:pPr indent="0" marL="0">
              <a:buNone/>
            </a:pPr>
            <a:r>
              <a:rPr lang="en-US" sz="1200" dirty="0">
                <a:solidFill>
                  <a:schemeClr val="bg1"/>
                </a:solidFill>
              </a:rPr>
              <a:t>Set the wall forms</a:t>
            </a:r>
            <a:endParaRPr lang="en-US" sz="1200" dirty="0"/>
          </a:p>
        </p:txBody>
      </p:sp>
      <p:pic>
        <p:nvPicPr>
          <p:cNvPr id="6" name="Photo pour walls" descr="Pour the foundation walls">    </p:cNvPr>
          <p:cNvPicPr>
            <a:picLocks noChangeAspect="1"/>
          </p:cNvPicPr>
          <p:nvPr/>
        </p:nvPicPr>
        <p:blipFill>
          <a:blip r:embed="rId2"/>
          <a:stretch>
            <a:fillRect/>
          </a:stretch>
        </p:blipFill>
        <p:spPr>
          <a:xfrm>
            <a:off x="2926080" y="1280160"/>
            <a:ext cx="3566160" cy="3291840"/>
          </a:xfrm>
          <a:prstGeom prst="rect">
            <a:avLst/>
          </a:prstGeom>
        </p:spPr>
      </p:pic>
      <p:sp>
        <p:nvSpPr>
          <p:cNvPr id="7" name="Photo pour walls caption bar"/>
          <p:cNvSpPr/>
          <p:nvPr/>
        </p:nvSpPr>
        <p:spPr>
          <a:xfrm>
            <a:off x="2926080" y="4187952"/>
            <a:ext cx="3566160" cy="384048"/>
          </a:xfrm>
          <a:prstGeom prst="rect">
            <a:avLst/>
          </a:prstGeom>
          <a:solidFill>
            <a:schemeClr val="tx2">
              <a:alpha val="85000"/>
            </a:schemeClr>
          </a:solidFill>
          <a:ln/>
        </p:spPr>
      </p:sp>
      <p:sp>
        <p:nvSpPr>
          <p:cNvPr id="8" name="Photo pour walls caption"/>
          <p:cNvSpPr txBox="1"/>
          <p:nvPr/>
        </p:nvSpPr>
        <p:spPr>
          <a:xfrm>
            <a:off x="3035808" y="4187952"/>
            <a:ext cx="3383280" cy="384048"/>
          </a:xfrm>
          <a:prstGeom prst="rect">
            <a:avLst/>
          </a:prstGeom>
          <a:noFill/>
          <a:ln/>
        </p:spPr>
        <p:txBody>
          <a:bodyPr wrap="square" lIns="0" tIns="0" rIns="0" bIns="0" rtlCol="0" anchor="ctr"/>
          <a:lstStyle/>
          <a:p>
            <a:pPr indent="0" marL="0">
              <a:buNone/>
            </a:pPr>
            <a:r>
              <a:rPr lang="en-US" sz="1200" dirty="0">
                <a:solidFill>
                  <a:schemeClr val="bg1"/>
                </a:solidFill>
              </a:rPr>
              <a:t>Pour the foundation walls</a:t>
            </a:r>
            <a:endParaRPr lang="en-US" sz="1200" dirty="0"/>
          </a:p>
        </p:txBody>
      </p:sp>
      <p:pic>
        <p:nvPicPr>
          <p:cNvPr id="9" name="Photo walls in place" descr="Foundation walls in place">    </p:cNvPr>
          <p:cNvPicPr>
            <a:picLocks noChangeAspect="1"/>
          </p:cNvPicPr>
          <p:nvPr/>
        </p:nvPicPr>
        <p:blipFill>
          <a:blip r:embed="rId3"/>
          <a:stretch>
            <a:fillRect/>
          </a:stretch>
        </p:blipFill>
        <p:spPr>
          <a:xfrm>
            <a:off x="6675120" y="1280160"/>
            <a:ext cx="2011680" cy="3291840"/>
          </a:xfrm>
          <a:prstGeom prst="rect">
            <a:avLst/>
          </a:prstGeom>
        </p:spPr>
      </p:pic>
      <p:sp>
        <p:nvSpPr>
          <p:cNvPr id="10" name="Photo walls in place caption bar"/>
          <p:cNvSpPr/>
          <p:nvPr/>
        </p:nvSpPr>
        <p:spPr>
          <a:xfrm>
            <a:off x="6675120" y="4187952"/>
            <a:ext cx="2011680" cy="384048"/>
          </a:xfrm>
          <a:prstGeom prst="rect">
            <a:avLst/>
          </a:prstGeom>
          <a:solidFill>
            <a:schemeClr val="tx2">
              <a:alpha val="85000"/>
            </a:schemeClr>
          </a:solidFill>
          <a:ln/>
        </p:spPr>
      </p:sp>
      <p:sp>
        <p:nvSpPr>
          <p:cNvPr id="11" name="Photo walls in place caption"/>
          <p:cNvSpPr txBox="1"/>
          <p:nvPr/>
        </p:nvSpPr>
        <p:spPr>
          <a:xfrm>
            <a:off x="6784848" y="4187952"/>
            <a:ext cx="1828800" cy="384048"/>
          </a:xfrm>
          <a:prstGeom prst="rect">
            <a:avLst/>
          </a:prstGeom>
          <a:noFill/>
          <a:ln/>
        </p:spPr>
        <p:txBody>
          <a:bodyPr wrap="square" lIns="0" tIns="0" rIns="0" bIns="0" rtlCol="0" anchor="ctr"/>
          <a:lstStyle/>
          <a:p>
            <a:pPr indent="0" marL="0">
              <a:buNone/>
            </a:pPr>
            <a:r>
              <a:rPr lang="en-US" sz="1200" dirty="0">
                <a:solidFill>
                  <a:schemeClr val="bg1"/>
                </a:solidFill>
              </a:rPr>
              <a:t>Foundation walls in place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From slab to sample wall</a:t>
            </a:r>
            <a:endParaRPr lang="en-US" sz="3600" dirty="0"/>
          </a:p>
        </p:txBody>
      </p:sp>
      <p:pic>
        <p:nvPicPr>
          <p:cNvPr id="3" name="Photo slab prep" descr="Preparing the slab">    </p:cNvPr>
          <p:cNvPicPr>
            <a:picLocks noChangeAspect="1"/>
          </p:cNvPicPr>
          <p:nvPr/>
        </p:nvPicPr>
        <p:blipFill>
          <a:blip r:embed="rId1"/>
          <a:stretch>
            <a:fillRect/>
          </a:stretch>
        </p:blipFill>
        <p:spPr>
          <a:xfrm>
            <a:off x="457200" y="1280160"/>
            <a:ext cx="3017520" cy="3291840"/>
          </a:xfrm>
          <a:prstGeom prst="rect">
            <a:avLst/>
          </a:prstGeom>
        </p:spPr>
      </p:pic>
      <p:sp>
        <p:nvSpPr>
          <p:cNvPr id="4" name="Photo slab prep caption bar"/>
          <p:cNvSpPr/>
          <p:nvPr/>
        </p:nvSpPr>
        <p:spPr>
          <a:xfrm>
            <a:off x="457200" y="4187952"/>
            <a:ext cx="3017520" cy="384048"/>
          </a:xfrm>
          <a:prstGeom prst="rect">
            <a:avLst/>
          </a:prstGeom>
          <a:solidFill>
            <a:schemeClr val="tx2">
              <a:alpha val="85000"/>
            </a:schemeClr>
          </a:solidFill>
          <a:ln/>
        </p:spPr>
      </p:sp>
      <p:sp>
        <p:nvSpPr>
          <p:cNvPr id="5" name="Photo slab prep caption"/>
          <p:cNvSpPr txBox="1"/>
          <p:nvPr/>
        </p:nvSpPr>
        <p:spPr>
          <a:xfrm>
            <a:off x="566928" y="4187952"/>
            <a:ext cx="2834640" cy="384048"/>
          </a:xfrm>
          <a:prstGeom prst="rect">
            <a:avLst/>
          </a:prstGeom>
          <a:noFill/>
          <a:ln/>
        </p:spPr>
        <p:txBody>
          <a:bodyPr wrap="square" lIns="0" tIns="0" rIns="0" bIns="0" rtlCol="0" anchor="ctr"/>
          <a:lstStyle/>
          <a:p>
            <a:pPr indent="0" marL="0">
              <a:buNone/>
            </a:pPr>
            <a:r>
              <a:rPr lang="en-US" sz="1200" dirty="0">
                <a:solidFill>
                  <a:schemeClr val="bg1"/>
                </a:solidFill>
              </a:rPr>
              <a:t>Preparing the slab</a:t>
            </a:r>
            <a:endParaRPr lang="en-US" sz="1200" dirty="0"/>
          </a:p>
        </p:txBody>
      </p:sp>
      <p:pic>
        <p:nvPicPr>
          <p:cNvPr id="6" name="Photo floor poured" descr="Slab freshly poured">    </p:cNvPr>
          <p:cNvPicPr>
            <a:picLocks noChangeAspect="1"/>
          </p:cNvPicPr>
          <p:nvPr/>
        </p:nvPicPr>
        <p:blipFill>
          <a:blip r:embed="rId2"/>
          <a:stretch>
            <a:fillRect/>
          </a:stretch>
        </p:blipFill>
        <p:spPr>
          <a:xfrm>
            <a:off x="3611880" y="1280160"/>
            <a:ext cx="2468880" cy="3291840"/>
          </a:xfrm>
          <a:prstGeom prst="rect">
            <a:avLst/>
          </a:prstGeom>
        </p:spPr>
      </p:pic>
      <p:sp>
        <p:nvSpPr>
          <p:cNvPr id="7" name="Photo floor poured caption bar"/>
          <p:cNvSpPr/>
          <p:nvPr/>
        </p:nvSpPr>
        <p:spPr>
          <a:xfrm>
            <a:off x="3611880" y="4187952"/>
            <a:ext cx="2468880" cy="384048"/>
          </a:xfrm>
          <a:prstGeom prst="rect">
            <a:avLst/>
          </a:prstGeom>
          <a:solidFill>
            <a:schemeClr val="tx2">
              <a:alpha val="85000"/>
            </a:schemeClr>
          </a:solidFill>
          <a:ln/>
        </p:spPr>
      </p:sp>
      <p:sp>
        <p:nvSpPr>
          <p:cNvPr id="8" name="Photo floor poured caption"/>
          <p:cNvSpPr txBox="1"/>
          <p:nvPr/>
        </p:nvSpPr>
        <p:spPr>
          <a:xfrm>
            <a:off x="3721608" y="4187952"/>
            <a:ext cx="2286000" cy="384048"/>
          </a:xfrm>
          <a:prstGeom prst="rect">
            <a:avLst/>
          </a:prstGeom>
          <a:noFill/>
          <a:ln/>
        </p:spPr>
        <p:txBody>
          <a:bodyPr wrap="square" lIns="0" tIns="0" rIns="0" bIns="0" rtlCol="0" anchor="ctr"/>
          <a:lstStyle/>
          <a:p>
            <a:pPr indent="0" marL="0">
              <a:buNone/>
            </a:pPr>
            <a:r>
              <a:rPr lang="en-US" sz="1200" dirty="0">
                <a:solidFill>
                  <a:schemeClr val="bg1"/>
                </a:solidFill>
              </a:rPr>
              <a:t>Slab freshly poured</a:t>
            </a:r>
            <a:endParaRPr lang="en-US" sz="1200" dirty="0"/>
          </a:p>
        </p:txBody>
      </p:sp>
      <p:pic>
        <p:nvPicPr>
          <p:cNvPr id="9" name="Photo mockup" descr="Sample wall mock-up">    </p:cNvPr>
          <p:cNvPicPr>
            <a:picLocks noChangeAspect="1"/>
          </p:cNvPicPr>
          <p:nvPr/>
        </p:nvPicPr>
        <p:blipFill>
          <a:blip r:embed="rId3"/>
          <a:stretch>
            <a:fillRect/>
          </a:stretch>
        </p:blipFill>
        <p:spPr>
          <a:xfrm>
            <a:off x="6217920" y="1280160"/>
            <a:ext cx="2468880" cy="3291840"/>
          </a:xfrm>
          <a:prstGeom prst="rect">
            <a:avLst/>
          </a:prstGeom>
        </p:spPr>
      </p:pic>
      <p:sp>
        <p:nvSpPr>
          <p:cNvPr id="10" name="Photo mockup caption bar"/>
          <p:cNvSpPr/>
          <p:nvPr/>
        </p:nvSpPr>
        <p:spPr>
          <a:xfrm>
            <a:off x="6217920" y="4187952"/>
            <a:ext cx="2468880" cy="384048"/>
          </a:xfrm>
          <a:prstGeom prst="rect">
            <a:avLst/>
          </a:prstGeom>
          <a:solidFill>
            <a:schemeClr val="tx2">
              <a:alpha val="85000"/>
            </a:schemeClr>
          </a:solidFill>
          <a:ln/>
        </p:spPr>
      </p:sp>
      <p:sp>
        <p:nvSpPr>
          <p:cNvPr id="11" name="Photo mockup caption"/>
          <p:cNvSpPr txBox="1"/>
          <p:nvPr/>
        </p:nvSpPr>
        <p:spPr>
          <a:xfrm>
            <a:off x="6327648" y="4187952"/>
            <a:ext cx="2286000" cy="384048"/>
          </a:xfrm>
          <a:prstGeom prst="rect">
            <a:avLst/>
          </a:prstGeom>
          <a:noFill/>
          <a:ln/>
        </p:spPr>
        <p:txBody>
          <a:bodyPr wrap="square" lIns="0" tIns="0" rIns="0" bIns="0" rtlCol="0" anchor="ctr"/>
          <a:lstStyle/>
          <a:p>
            <a:pPr indent="0" marL="0">
              <a:buNone/>
            </a:pPr>
            <a:r>
              <a:rPr lang="en-US" sz="1200" dirty="0">
                <a:solidFill>
                  <a:schemeClr val="bg1"/>
                </a:solidFill>
              </a:rPr>
              <a:t>Sample wall mock-up</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Built with student hands</a:t>
            </a:r>
            <a:endParaRPr lang="en-US" sz="3600" dirty="0"/>
          </a:p>
        </p:txBody>
      </p:sp>
      <p:sp>
        <p:nvSpPr>
          <p:cNvPr id="3" name="Shape 1"/>
          <p:cNvSpPr/>
          <p:nvPr/>
        </p:nvSpPr>
        <p:spPr>
          <a:xfrm>
            <a:off x="457200" y="1280160"/>
            <a:ext cx="594360" cy="594360"/>
          </a:xfrm>
          <a:prstGeom prst="ellipse">
            <a:avLst/>
          </a:prstGeom>
          <a:solidFill>
            <a:schemeClr val="accent1"/>
          </a:solidFill>
          <a:ln/>
        </p:spPr>
      </p:sp>
      <p:pic>
        <p:nvPicPr>
          <p:cNvPr id="4" name="Image 0" descr="preencoded.png">    </p:cNvPr>
          <p:cNvPicPr>
            <a:picLocks noChangeAspect="1"/>
          </p:cNvPicPr>
          <p:nvPr/>
        </p:nvPicPr>
        <p:blipFill>
          <a:blip r:embed="rId1"/>
          <a:stretch>
            <a:fillRect/>
          </a:stretch>
        </p:blipFill>
        <p:spPr>
          <a:xfrm>
            <a:off x="605790" y="1428750"/>
            <a:ext cx="297180" cy="297180"/>
          </a:xfrm>
          <a:prstGeom prst="rect">
            <a:avLst/>
          </a:prstGeom>
        </p:spPr>
      </p:pic>
      <p:sp>
        <p:nvSpPr>
          <p:cNvPr id="5" name="Text 2"/>
          <p:cNvSpPr txBox="1"/>
          <p:nvPr/>
        </p:nvSpPr>
        <p:spPr>
          <a:xfrm>
            <a:off x="1188720" y="1280160"/>
            <a:ext cx="2606040" cy="1051560"/>
          </a:xfrm>
          <a:prstGeom prst="rect">
            <a:avLst/>
          </a:prstGeom>
          <a:noFill/>
          <a:ln/>
        </p:spPr>
        <p:txBody>
          <a:bodyPr wrap="square" lIns="0" tIns="0" rIns="0" bIns="0" rtlCol="0" anchor="ctr"/>
          <a:lstStyle/>
          <a:p>
            <a:pPr indent="0" marL="0">
              <a:buNone/>
            </a:pPr>
            <a:r>
              <a:rPr lang="en-US" sz="1400" dirty="0">
                <a:solidFill>
                  <a:schemeClr val="tx1"/>
                </a:solidFill>
              </a:rPr>
              <a:t>Walls framed in the CATC shop</a:t>
            </a:r>
            <a:endParaRPr lang="en-US" sz="1400" dirty="0"/>
          </a:p>
        </p:txBody>
      </p:sp>
      <p:sp>
        <p:nvSpPr>
          <p:cNvPr id="6" name="Shape 3"/>
          <p:cNvSpPr/>
          <p:nvPr/>
        </p:nvSpPr>
        <p:spPr>
          <a:xfrm>
            <a:off x="457200" y="2423160"/>
            <a:ext cx="594360" cy="594360"/>
          </a:xfrm>
          <a:prstGeom prst="ellipse">
            <a:avLst/>
          </a:prstGeom>
          <a:solidFill>
            <a:schemeClr val="accent2"/>
          </a:solidFill>
          <a:ln/>
        </p:spPr>
      </p:sp>
      <p:pic>
        <p:nvPicPr>
          <p:cNvPr id="7" name="Image 1" descr="preencoded.png">    </p:cNvPr>
          <p:cNvPicPr>
            <a:picLocks noChangeAspect="1"/>
          </p:cNvPicPr>
          <p:nvPr/>
        </p:nvPicPr>
        <p:blipFill>
          <a:blip r:embed="rId2"/>
          <a:stretch>
            <a:fillRect/>
          </a:stretch>
        </p:blipFill>
        <p:spPr>
          <a:xfrm>
            <a:off x="605790" y="2571750"/>
            <a:ext cx="297180" cy="297180"/>
          </a:xfrm>
          <a:prstGeom prst="rect">
            <a:avLst/>
          </a:prstGeom>
        </p:spPr>
      </p:pic>
      <p:sp>
        <p:nvSpPr>
          <p:cNvPr id="8" name="Text 4"/>
          <p:cNvSpPr txBox="1"/>
          <p:nvPr/>
        </p:nvSpPr>
        <p:spPr>
          <a:xfrm>
            <a:off x="1188720" y="2423160"/>
            <a:ext cx="2606040" cy="1051560"/>
          </a:xfrm>
          <a:prstGeom prst="rect">
            <a:avLst/>
          </a:prstGeom>
          <a:noFill/>
          <a:ln/>
        </p:spPr>
        <p:txBody>
          <a:bodyPr wrap="square" lIns="0" tIns="0" rIns="0" bIns="0" rtlCol="0" anchor="ctr"/>
          <a:lstStyle/>
          <a:p>
            <a:pPr indent="0" marL="0">
              <a:buNone/>
            </a:pPr>
            <a:r>
              <a:rPr lang="en-US" sz="1400" dirty="0">
                <a:solidFill>
                  <a:schemeClr val="tx1"/>
                </a:solidFill>
              </a:rPr>
              <a:t>Building Construction students contributing, with Electrical Technology students to contribute once the building is watertight</a:t>
            </a:r>
            <a:endParaRPr lang="en-US" sz="1400" dirty="0"/>
          </a:p>
        </p:txBody>
      </p:sp>
      <p:sp>
        <p:nvSpPr>
          <p:cNvPr id="9" name="Shape 5"/>
          <p:cNvSpPr/>
          <p:nvPr/>
        </p:nvSpPr>
        <p:spPr>
          <a:xfrm>
            <a:off x="457200" y="3566160"/>
            <a:ext cx="594360" cy="594360"/>
          </a:xfrm>
          <a:prstGeom prst="ellipse">
            <a:avLst/>
          </a:prstGeom>
          <a:solidFill>
            <a:schemeClr val="accent3"/>
          </a:solidFill>
          <a:ln/>
        </p:spPr>
      </p:sp>
      <p:pic>
        <p:nvPicPr>
          <p:cNvPr id="10" name="Image 2" descr="preencoded.png">    </p:cNvPr>
          <p:cNvPicPr>
            <a:picLocks noChangeAspect="1"/>
          </p:cNvPicPr>
          <p:nvPr/>
        </p:nvPicPr>
        <p:blipFill>
          <a:blip r:embed="rId3"/>
          <a:stretch>
            <a:fillRect/>
          </a:stretch>
        </p:blipFill>
        <p:spPr>
          <a:xfrm>
            <a:off x="605790" y="3714750"/>
            <a:ext cx="297180" cy="297180"/>
          </a:xfrm>
          <a:prstGeom prst="rect">
            <a:avLst/>
          </a:prstGeom>
        </p:spPr>
      </p:pic>
      <p:sp>
        <p:nvSpPr>
          <p:cNvPr id="11" name="Text 6"/>
          <p:cNvSpPr txBox="1"/>
          <p:nvPr/>
        </p:nvSpPr>
        <p:spPr>
          <a:xfrm>
            <a:off x="1188720" y="3566160"/>
            <a:ext cx="2606040" cy="1051560"/>
          </a:xfrm>
          <a:prstGeom prst="rect">
            <a:avLst/>
          </a:prstGeom>
          <a:noFill/>
          <a:ln/>
        </p:spPr>
        <p:txBody>
          <a:bodyPr wrap="square" lIns="0" tIns="0" rIns="0" bIns="0" rtlCol="0" anchor="ctr"/>
          <a:lstStyle/>
          <a:p>
            <a:pPr indent="0" marL="0">
              <a:buNone/>
            </a:pPr>
            <a:r>
              <a:rPr lang="en-US" sz="1400" dirty="0">
                <a:solidFill>
                  <a:schemeClr val="tx1"/>
                </a:solidFill>
              </a:rPr>
              <a:t>Real-world experience on a real community project</a:t>
            </a:r>
            <a:endParaRPr lang="en-US" sz="1400" dirty="0"/>
          </a:p>
        </p:txBody>
      </p:sp>
      <p:pic>
        <p:nvPicPr>
          <p:cNvPr id="12" name="Image 3" descr="Students building wall frames in the CATC shop">    </p:cNvPr>
          <p:cNvPicPr>
            <a:picLocks noChangeAspect="1"/>
          </p:cNvPicPr>
          <p:nvPr/>
        </p:nvPicPr>
        <p:blipFill>
          <a:blip r:embed="rId4"/>
          <a:stretch>
            <a:fillRect/>
          </a:stretch>
        </p:blipFill>
        <p:spPr>
          <a:xfrm>
            <a:off x="3931920" y="1280160"/>
            <a:ext cx="4754880" cy="1828800"/>
          </a:xfrm>
          <a:prstGeom prst="rect">
            <a:avLst/>
          </a:prstGeom>
        </p:spPr>
      </p:pic>
      <p:pic>
        <p:nvPicPr>
          <p:cNvPr id="13" name="Image 4" descr="Students framing walls in the shop">    </p:cNvPr>
          <p:cNvPicPr>
            <a:picLocks noChangeAspect="1"/>
          </p:cNvPicPr>
          <p:nvPr/>
        </p:nvPicPr>
        <p:blipFill>
          <a:blip r:embed="rId5"/>
          <a:stretch>
            <a:fillRect/>
          </a:stretch>
        </p:blipFill>
        <p:spPr>
          <a:xfrm>
            <a:off x="3931920" y="3246120"/>
            <a:ext cx="2331720" cy="1371600"/>
          </a:xfrm>
          <a:prstGeom prst="rect">
            <a:avLst/>
          </a:prstGeom>
        </p:spPr>
      </p:pic>
      <p:pic>
        <p:nvPicPr>
          <p:cNvPr id="14" name="Image 5" descr="Sheathed wall panel and lumber in the shop">    </p:cNvPr>
          <p:cNvPicPr>
            <a:picLocks noChangeAspect="1"/>
          </p:cNvPicPr>
          <p:nvPr/>
        </p:nvPicPr>
        <p:blipFill>
          <a:blip r:embed="rId6"/>
          <a:stretch>
            <a:fillRect/>
          </a:stretch>
        </p:blipFill>
        <p:spPr>
          <a:xfrm>
            <a:off x="6355080" y="3246120"/>
            <a:ext cx="2331720" cy="1371600"/>
          </a:xfrm>
          <a:prstGeom prst="rect">
            <a:avLst/>
          </a:prstGeom>
        </p:spPr>
      </p:pic>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From shop to site</a:t>
            </a:r>
            <a:endParaRPr lang="en-US" sz="3600" dirty="0"/>
          </a:p>
        </p:txBody>
      </p:sp>
      <p:pic>
        <p:nvPicPr>
          <p:cNvPr id="3" name="Photo delivery" descr="Delivering walls to the site">    </p:cNvPr>
          <p:cNvPicPr>
            <a:picLocks noChangeAspect="1"/>
          </p:cNvPicPr>
          <p:nvPr/>
        </p:nvPicPr>
        <p:blipFill>
          <a:blip r:embed="rId1"/>
          <a:stretch>
            <a:fillRect/>
          </a:stretch>
        </p:blipFill>
        <p:spPr>
          <a:xfrm>
            <a:off x="457200" y="1280160"/>
            <a:ext cx="5852160" cy="3291840"/>
          </a:xfrm>
          <a:prstGeom prst="rect">
            <a:avLst/>
          </a:prstGeom>
        </p:spPr>
      </p:pic>
      <p:sp>
        <p:nvSpPr>
          <p:cNvPr id="4" name="Photo delivery caption bar"/>
          <p:cNvSpPr/>
          <p:nvPr/>
        </p:nvSpPr>
        <p:spPr>
          <a:xfrm>
            <a:off x="457200" y="4187952"/>
            <a:ext cx="5852160" cy="384048"/>
          </a:xfrm>
          <a:prstGeom prst="rect">
            <a:avLst/>
          </a:prstGeom>
          <a:solidFill>
            <a:schemeClr val="tx2">
              <a:alpha val="85000"/>
            </a:schemeClr>
          </a:solidFill>
          <a:ln/>
        </p:spPr>
      </p:sp>
      <p:sp>
        <p:nvSpPr>
          <p:cNvPr id="5" name="Photo delivery caption"/>
          <p:cNvSpPr txBox="1"/>
          <p:nvPr/>
        </p:nvSpPr>
        <p:spPr>
          <a:xfrm>
            <a:off x="566928" y="4187952"/>
            <a:ext cx="5669280" cy="384048"/>
          </a:xfrm>
          <a:prstGeom prst="rect">
            <a:avLst/>
          </a:prstGeom>
          <a:noFill/>
          <a:ln/>
        </p:spPr>
        <p:txBody>
          <a:bodyPr wrap="square" lIns="0" tIns="0" rIns="0" bIns="0" rtlCol="0" anchor="ctr"/>
          <a:lstStyle/>
          <a:p>
            <a:pPr indent="0" marL="0">
              <a:buNone/>
            </a:pPr>
            <a:r>
              <a:rPr lang="en-US" sz="1200" dirty="0">
                <a:solidFill>
                  <a:schemeClr val="bg1"/>
                </a:solidFill>
              </a:rPr>
              <a:t>Delivering walls to the site</a:t>
            </a:r>
            <a:endParaRPr lang="en-US" sz="1200" dirty="0"/>
          </a:p>
        </p:txBody>
      </p:sp>
      <p:sp>
        <p:nvSpPr>
          <p:cNvPr id="6" name="Indoors outdoors card"/>
          <p:cNvSpPr/>
          <p:nvPr/>
        </p:nvSpPr>
        <p:spPr>
          <a:xfrm>
            <a:off x="6492240" y="1280160"/>
            <a:ext cx="2194560" cy="3291840"/>
          </a:xfrm>
          <a:prstGeom prst="roundRect">
            <a:avLst>
              <a:gd name="adj" fmla="val 4167"/>
            </a:avLst>
          </a:prstGeom>
          <a:solidFill>
            <a:schemeClr val="bg2"/>
          </a:solidFill>
          <a:ln/>
          <a:effectLst>
            <a:outerShdw sx="100000" sy="100000" kx="0" ky="0" algn="bl" rotWithShape="0" blurRad="76200" dist="25400" dir="5400000">
              <a:srgbClr val="000000">
                <a:alpha val="15000"/>
              </a:srgbClr>
            </a:outerShdw>
          </a:effectLst>
        </p:spPr>
      </p:sp>
      <p:sp>
        <p:nvSpPr>
          <p:cNvPr id="7" name="Text 4"/>
          <p:cNvSpPr txBox="1"/>
          <p:nvPr/>
        </p:nvSpPr>
        <p:spPr>
          <a:xfrm>
            <a:off x="6675120" y="1417320"/>
            <a:ext cx="1828800" cy="3017520"/>
          </a:xfrm>
          <a:prstGeom prst="rect">
            <a:avLst/>
          </a:prstGeom>
          <a:noFill/>
          <a:ln/>
        </p:spPr>
        <p:txBody>
          <a:bodyPr wrap="square" lIns="0" tIns="0" rIns="0" bIns="0" rtlCol="0" anchor="ctr"/>
          <a:lstStyle/>
          <a:p>
            <a:pPr indent="0" marL="0">
              <a:buNone/>
            </a:pPr>
            <a:r>
              <a:rPr lang="en-US" sz="2000" b="1" dirty="0">
                <a:solidFill>
                  <a:schemeClr val="accent1"/>
                </a:solidFill>
              </a:rPr>
              <a:t>Indoors</a:t>
            </a:r>
            <a:endParaRPr lang="en-US" sz="2000" dirty="0"/>
          </a:p>
          <a:p>
            <a:pPr indent="0" marL="0">
              <a:buNone/>
            </a:pPr>
            <a:r>
              <a:rPr lang="en-US" sz="1400" dirty="0">
                <a:solidFill>
                  <a:schemeClr val="tx1"/>
                </a:solidFill>
              </a:rPr>
              <a:t>Walls built in the shop</a:t>
            </a:r>
            <a:endParaRPr lang="en-US" sz="2000" dirty="0"/>
          </a:p>
          <a:p>
            <a:pPr indent="0" marL="0">
              <a:buNone/>
            </a:pPr>
            <a:r>
              <a:rPr lang="en-US" sz="1000" dirty="0">
                <a:solidFill>
                  <a:srgbClr val="000000"/>
                </a:solidFill>
              </a:rPr>
              <a:t> </a:t>
            </a:r>
            <a:endParaRPr lang="en-US" sz="2000" dirty="0"/>
          </a:p>
          <a:p>
            <a:pPr indent="0" marL="0">
              <a:buNone/>
            </a:pPr>
            <a:r>
              <a:rPr lang="en-US" sz="2000" b="1" dirty="0">
                <a:solidFill>
                  <a:schemeClr val="accent2"/>
                </a:solidFill>
              </a:rPr>
              <a:t>On site</a:t>
            </a:r>
            <a:endParaRPr lang="en-US" sz="2000" dirty="0"/>
          </a:p>
          <a:p>
            <a:pPr indent="0" marL="0">
              <a:buNone/>
            </a:pPr>
            <a:r>
              <a:rPr lang="en-US" sz="1400" dirty="0">
                <a:solidFill>
                  <a:schemeClr val="tx1"/>
                </a:solidFill>
              </a:rPr>
              <a:t>Delivered to be raised on a slab</a:t>
            </a:r>
            <a:endParaRPr lang="en-US" sz="2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822960"/>
          </a:xfrm>
          <a:prstGeom prst="rect">
            <a:avLst/>
          </a:prstGeom>
          <a:noFill/>
          <a:ln/>
        </p:spPr>
        <p:txBody>
          <a:bodyPr wrap="square" lIns="0" tIns="0" rIns="0" bIns="0" rtlCol="0" anchor="ctr"/>
          <a:lstStyle/>
          <a:p>
            <a:pPr algn="l" indent="0" marL="0">
              <a:buNone/>
            </a:pPr>
            <a:r>
              <a:rPr lang="en-US" sz="3600" b="1" dirty="0">
                <a:solidFill>
                  <a:schemeClr val="bg1"/>
                </a:solidFill>
                <a:latin typeface="Cambria" pitchFamily="34" charset="0"/>
                <a:ea typeface="Cambria" pitchFamily="34" charset="-122"/>
                <a:cs typeface="Cambria" pitchFamily="34" charset="-120"/>
              </a:rPr>
              <a:t>What's next</a:t>
            </a:r>
            <a:endParaRPr lang="en-US" sz="3600" dirty="0"/>
          </a:p>
        </p:txBody>
      </p:sp>
      <p:sp>
        <p:nvSpPr>
          <p:cNvPr id="3" name="Step card 1"/>
          <p:cNvSpPr/>
          <p:nvPr/>
        </p:nvSpPr>
        <p:spPr>
          <a:xfrm>
            <a:off x="457200" y="1463040"/>
            <a:ext cx="1920240" cy="1737360"/>
          </a:xfrm>
          <a:prstGeom prst="roundRect">
            <a:avLst>
              <a:gd name="adj" fmla="val 5263"/>
            </a:avLst>
          </a:prstGeom>
          <a:solidFill>
            <a:schemeClr val="bg1">
              <a:alpha val="10000"/>
            </a:schemeClr>
          </a:solidFill>
          <a:ln w="12700">
            <a:solidFill>
              <a:schemeClr val="accent5"/>
            </a:solidFill>
            <a:prstDash val="solid"/>
          </a:ln>
        </p:spPr>
      </p:sp>
      <p:sp>
        <p:nvSpPr>
          <p:cNvPr id="4" name="Shape 2"/>
          <p:cNvSpPr/>
          <p:nvPr/>
        </p:nvSpPr>
        <p:spPr>
          <a:xfrm>
            <a:off x="640080" y="1645920"/>
            <a:ext cx="502920" cy="502920"/>
          </a:xfrm>
          <a:prstGeom prst="ellipse">
            <a:avLst/>
          </a:prstGeom>
          <a:solidFill>
            <a:schemeClr val="accent1"/>
          </a:solidFill>
          <a:ln/>
        </p:spPr>
      </p:sp>
      <p:sp>
        <p:nvSpPr>
          <p:cNvPr id="5" name="Text 3"/>
          <p:cNvSpPr txBox="1"/>
          <p:nvPr/>
        </p:nvSpPr>
        <p:spPr>
          <a:xfrm>
            <a:off x="640080" y="164592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6" name="Text 4"/>
          <p:cNvSpPr txBox="1"/>
          <p:nvPr/>
        </p:nvSpPr>
        <p:spPr>
          <a:xfrm>
            <a:off x="640080" y="2331720"/>
            <a:ext cx="1554480" cy="685800"/>
          </a:xfrm>
          <a:prstGeom prst="rect">
            <a:avLst/>
          </a:prstGeom>
          <a:noFill/>
          <a:ln/>
        </p:spPr>
        <p:txBody>
          <a:bodyPr wrap="square" lIns="0" tIns="0" rIns="0" bIns="0" rtlCol="0" anchor="t"/>
          <a:lstStyle/>
          <a:p>
            <a:pPr indent="0" marL="0">
              <a:buNone/>
            </a:pPr>
            <a:r>
              <a:rPr lang="en-US" sz="1800" b="1" dirty="0">
                <a:solidFill>
                  <a:schemeClr val="bg1"/>
                </a:solidFill>
              </a:rPr>
              <a:t>Raise the walls</a:t>
            </a:r>
            <a:endParaRPr lang="en-US" sz="1800" dirty="0"/>
          </a:p>
        </p:txBody>
      </p:sp>
      <p:sp>
        <p:nvSpPr>
          <p:cNvPr id="7" name="Step card 2"/>
          <p:cNvSpPr/>
          <p:nvPr/>
        </p:nvSpPr>
        <p:spPr>
          <a:xfrm>
            <a:off x="2560320" y="1463040"/>
            <a:ext cx="1920240" cy="1737360"/>
          </a:xfrm>
          <a:prstGeom prst="roundRect">
            <a:avLst>
              <a:gd name="adj" fmla="val 5263"/>
            </a:avLst>
          </a:prstGeom>
          <a:solidFill>
            <a:schemeClr val="bg1">
              <a:alpha val="10000"/>
            </a:schemeClr>
          </a:solidFill>
          <a:ln w="12700">
            <a:solidFill>
              <a:schemeClr val="accent5"/>
            </a:solidFill>
            <a:prstDash val="solid"/>
          </a:ln>
        </p:spPr>
      </p:sp>
      <p:sp>
        <p:nvSpPr>
          <p:cNvPr id="8" name="Shape 6"/>
          <p:cNvSpPr/>
          <p:nvPr/>
        </p:nvSpPr>
        <p:spPr>
          <a:xfrm>
            <a:off x="2743200" y="1645920"/>
            <a:ext cx="502920" cy="502920"/>
          </a:xfrm>
          <a:prstGeom prst="ellipse">
            <a:avLst/>
          </a:prstGeom>
          <a:solidFill>
            <a:schemeClr val="accent1"/>
          </a:solidFill>
          <a:ln/>
        </p:spPr>
      </p:sp>
      <p:sp>
        <p:nvSpPr>
          <p:cNvPr id="9" name="Text 7"/>
          <p:cNvSpPr txBox="1"/>
          <p:nvPr/>
        </p:nvSpPr>
        <p:spPr>
          <a:xfrm>
            <a:off x="2743200" y="164592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10" name="Text 8"/>
          <p:cNvSpPr txBox="1"/>
          <p:nvPr/>
        </p:nvSpPr>
        <p:spPr>
          <a:xfrm>
            <a:off x="2743200" y="2331720"/>
            <a:ext cx="1554480" cy="685800"/>
          </a:xfrm>
          <a:prstGeom prst="rect">
            <a:avLst/>
          </a:prstGeom>
          <a:noFill/>
          <a:ln/>
        </p:spPr>
        <p:txBody>
          <a:bodyPr wrap="square" lIns="0" tIns="0" rIns="0" bIns="0" rtlCol="0" anchor="t"/>
          <a:lstStyle/>
          <a:p>
            <a:pPr indent="0" marL="0">
              <a:buNone/>
            </a:pPr>
            <a:r>
              <a:rPr lang="en-US" sz="1800" b="1" dirty="0">
                <a:solidFill>
                  <a:schemeClr val="bg1"/>
                </a:solidFill>
              </a:rPr>
              <a:t>Roof and exterior</a:t>
            </a:r>
            <a:endParaRPr lang="en-US" sz="1800" dirty="0"/>
          </a:p>
        </p:txBody>
      </p:sp>
      <p:sp>
        <p:nvSpPr>
          <p:cNvPr id="11" name="Step card 3"/>
          <p:cNvSpPr/>
          <p:nvPr/>
        </p:nvSpPr>
        <p:spPr>
          <a:xfrm>
            <a:off x="4663440" y="1463040"/>
            <a:ext cx="1920240" cy="1737360"/>
          </a:xfrm>
          <a:prstGeom prst="roundRect">
            <a:avLst>
              <a:gd name="adj" fmla="val 5263"/>
            </a:avLst>
          </a:prstGeom>
          <a:solidFill>
            <a:schemeClr val="bg1">
              <a:alpha val="10000"/>
            </a:schemeClr>
          </a:solidFill>
          <a:ln w="12700">
            <a:solidFill>
              <a:schemeClr val="accent5"/>
            </a:solidFill>
            <a:prstDash val="solid"/>
          </a:ln>
        </p:spPr>
      </p:sp>
      <p:sp>
        <p:nvSpPr>
          <p:cNvPr id="12" name="Shape 10"/>
          <p:cNvSpPr/>
          <p:nvPr/>
        </p:nvSpPr>
        <p:spPr>
          <a:xfrm>
            <a:off x="4846320" y="1645920"/>
            <a:ext cx="502920" cy="502920"/>
          </a:xfrm>
          <a:prstGeom prst="ellipse">
            <a:avLst/>
          </a:prstGeom>
          <a:solidFill>
            <a:schemeClr val="accent1"/>
          </a:solidFill>
          <a:ln/>
        </p:spPr>
      </p:sp>
      <p:sp>
        <p:nvSpPr>
          <p:cNvPr id="13" name="Text 11"/>
          <p:cNvSpPr txBox="1"/>
          <p:nvPr/>
        </p:nvSpPr>
        <p:spPr>
          <a:xfrm>
            <a:off x="4846320" y="164592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4" name="Text 12"/>
          <p:cNvSpPr txBox="1"/>
          <p:nvPr/>
        </p:nvSpPr>
        <p:spPr>
          <a:xfrm>
            <a:off x="4846320" y="2331720"/>
            <a:ext cx="1554480" cy="685800"/>
          </a:xfrm>
          <a:prstGeom prst="rect">
            <a:avLst/>
          </a:prstGeom>
          <a:noFill/>
          <a:ln/>
        </p:spPr>
        <p:txBody>
          <a:bodyPr wrap="square" lIns="0" tIns="0" rIns="0" bIns="0" rtlCol="0" anchor="t"/>
          <a:lstStyle/>
          <a:p>
            <a:pPr indent="0" marL="0">
              <a:buNone/>
            </a:pPr>
            <a:r>
              <a:rPr lang="en-US" sz="1800" b="1" dirty="0">
                <a:solidFill>
                  <a:schemeClr val="bg1"/>
                </a:solidFill>
              </a:rPr>
              <a:t>Electrical and interior</a:t>
            </a:r>
            <a:endParaRPr lang="en-US" sz="1800" dirty="0"/>
          </a:p>
        </p:txBody>
      </p:sp>
      <p:sp>
        <p:nvSpPr>
          <p:cNvPr id="15" name="Step card 4"/>
          <p:cNvSpPr/>
          <p:nvPr/>
        </p:nvSpPr>
        <p:spPr>
          <a:xfrm>
            <a:off x="6766560" y="1463040"/>
            <a:ext cx="1920240" cy="1737360"/>
          </a:xfrm>
          <a:prstGeom prst="roundRect">
            <a:avLst>
              <a:gd name="adj" fmla="val 5263"/>
            </a:avLst>
          </a:prstGeom>
          <a:solidFill>
            <a:schemeClr val="bg1">
              <a:alpha val="10000"/>
            </a:schemeClr>
          </a:solidFill>
          <a:ln w="12700">
            <a:solidFill>
              <a:schemeClr val="accent5"/>
            </a:solidFill>
            <a:prstDash val="solid"/>
          </a:ln>
        </p:spPr>
      </p:sp>
      <p:sp>
        <p:nvSpPr>
          <p:cNvPr id="16" name="Shape 14"/>
          <p:cNvSpPr/>
          <p:nvPr/>
        </p:nvSpPr>
        <p:spPr>
          <a:xfrm>
            <a:off x="6949440" y="1645920"/>
            <a:ext cx="502920" cy="502920"/>
          </a:xfrm>
          <a:prstGeom prst="ellipse">
            <a:avLst/>
          </a:prstGeom>
          <a:solidFill>
            <a:schemeClr val="accent1"/>
          </a:solidFill>
          <a:ln/>
        </p:spPr>
      </p:sp>
      <p:sp>
        <p:nvSpPr>
          <p:cNvPr id="17" name="Text 15"/>
          <p:cNvSpPr txBox="1"/>
          <p:nvPr/>
        </p:nvSpPr>
        <p:spPr>
          <a:xfrm>
            <a:off x="6949440" y="164592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8" name="Text 16"/>
          <p:cNvSpPr txBox="1"/>
          <p:nvPr/>
        </p:nvSpPr>
        <p:spPr>
          <a:xfrm>
            <a:off x="6949440" y="2331720"/>
            <a:ext cx="1554480" cy="685800"/>
          </a:xfrm>
          <a:prstGeom prst="rect">
            <a:avLst/>
          </a:prstGeom>
          <a:noFill/>
          <a:ln/>
        </p:spPr>
        <p:txBody>
          <a:bodyPr wrap="square" lIns="0" tIns="0" rIns="0" bIns="0" rtlCol="0" anchor="t"/>
          <a:lstStyle/>
          <a:p>
            <a:pPr indent="0" marL="0">
              <a:buNone/>
            </a:pPr>
            <a:r>
              <a:rPr lang="en-US" sz="1800" b="1" dirty="0">
                <a:solidFill>
                  <a:schemeClr val="bg1"/>
                </a:solidFill>
              </a:rPr>
              <a:t>Grand opening</a:t>
            </a:r>
            <a:endParaRPr lang="en-US" sz="1800" dirty="0"/>
          </a:p>
        </p:txBody>
      </p:sp>
      <p:sp>
        <p:nvSpPr>
          <p:cNvPr id="19" name="Text 17"/>
          <p:cNvSpPr txBox="1"/>
          <p:nvPr/>
        </p:nvSpPr>
        <p:spPr>
          <a:xfrm>
            <a:off x="457200" y="3657600"/>
            <a:ext cx="8229600" cy="548640"/>
          </a:xfrm>
          <a:prstGeom prst="rect">
            <a:avLst/>
          </a:prstGeom>
          <a:noFill/>
          <a:ln/>
        </p:spPr>
        <p:txBody>
          <a:bodyPr wrap="square" lIns="0" tIns="0" rIns="0" bIns="0" rtlCol="0" anchor="ctr"/>
          <a:lstStyle/>
          <a:p>
            <a:pPr algn="ctr" indent="0" marL="0">
              <a:buNone/>
            </a:pPr>
            <a:r>
              <a:rPr lang="en-US" sz="2200" i="1" dirty="0">
                <a:solidFill>
                  <a:schemeClr val="bg1"/>
                </a:solidFill>
                <a:latin typeface="Cambria" pitchFamily="34" charset="0"/>
                <a:ea typeface="Cambria" pitchFamily="34" charset="-122"/>
                <a:cs typeface="Cambria" pitchFamily="34" charset="-120"/>
              </a:rPr>
              <a:t>Opening day: a game-day space where every fan belongs</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1737360"/>
            <a:ext cx="4206240" cy="1737360"/>
          </a:xfrm>
          <a:prstGeom prst="rect">
            <a:avLst/>
          </a:prstGeom>
          <a:noFill/>
          <a:ln/>
        </p:spPr>
        <p:txBody>
          <a:bodyPr wrap="square" lIns="0" tIns="0" rIns="0" bIns="0" rtlCol="0" anchor="t"/>
          <a:lstStyle/>
          <a:p>
            <a:pPr algn="l" indent="0" marL="0">
              <a:buNone/>
            </a:pPr>
            <a:r>
              <a:rPr lang="en-US" sz="4400" b="1" dirty="0">
                <a:solidFill>
                  <a:schemeClr val="bg1"/>
                </a:solidFill>
                <a:latin typeface="Cambria" pitchFamily="34" charset="0"/>
                <a:ea typeface="Cambria" pitchFamily="34" charset="-122"/>
                <a:cs typeface="Cambria" pitchFamily="34" charset="-120"/>
              </a:rPr>
              <a:t>Thank you for your time</a:t>
            </a:r>
            <a:endParaRPr lang="en-US" sz="4400" dirty="0"/>
          </a:p>
        </p:txBody>
      </p:sp>
      <p:pic>
        <p:nvPicPr>
          <p:cNvPr id="3" name="Image 0" descr="Rendering of the finished sensory room: a red building with a gray roof, a row of windows and a door">    </p:cNvPr>
          <p:cNvPicPr>
            <a:picLocks noChangeAspect="1"/>
          </p:cNvPicPr>
          <p:nvPr/>
        </p:nvPicPr>
        <p:blipFill>
          <a:blip r:embed="rId1"/>
          <a:stretch>
            <a:fillRect/>
          </a:stretch>
        </p:blipFill>
        <p:spPr>
          <a:xfrm>
            <a:off x="5120640" y="0"/>
            <a:ext cx="4023360" cy="5143500"/>
          </a:xfrm>
          <a:prstGeom prst="rect">
            <a:avLst/>
          </a:prstGeom>
        </p:spPr>
      </p:pic>
      <p:sp>
        <p:nvSpPr>
          <p:cNvPr id="4" name="Rendering caption"/>
          <p:cNvSpPr txBox="1"/>
          <p:nvPr/>
        </p:nvSpPr>
        <p:spPr>
          <a:xfrm>
            <a:off x="5120640" y="3520440"/>
            <a:ext cx="4023360" cy="365760"/>
          </a:xfrm>
          <a:prstGeom prst="rect">
            <a:avLst/>
          </a:prstGeom>
          <a:noFill/>
          <a:ln/>
        </p:spPr>
        <p:txBody>
          <a:bodyPr wrap="square" lIns="0" tIns="0" rIns="0" bIns="0" rtlCol="0" anchor="ctr"/>
          <a:lstStyle/>
          <a:p>
            <a:pPr algn="ctr" indent="0" marL="0">
              <a:buNone/>
            </a:pPr>
            <a:r>
              <a:rPr lang="en-US" sz="1400" i="1" dirty="0">
                <a:solidFill>
                  <a:schemeClr val="accent4"/>
                </a:solidFill>
              </a:rPr>
              <a:t>AI rendering of Sensory Room</a:t>
            </a:r>
            <a:endParaRPr lang="en-US" sz="1400" dirty="0"/>
          </a:p>
        </p:txBody>
      </p:sp>
    </p:spTree>
  </p:cSld>
  <p:clrMapOvr>
    <a:masterClrMapping/>
  </p:clrMapOvr>
</p:sld>
</file>

<file path=ppt/theme/theme1.xml><?xml version="1.0" encoding="utf-8"?>
<a:theme xmlns:a="http://schemas.openxmlformats.org/drawingml/2006/main" name="Fuller Field Sensory Room">
  <a:themeElements>
    <a:clrScheme name="Fuller Field Sensory Room">
      <a:dk1>
        <a:srgbClr val="0B2742"/>
      </a:dk1>
      <a:lt1>
        <a:srgbClr val="FFFFFF"/>
      </a:lt1>
      <a:dk2>
        <a:srgbClr val="072A48"/>
      </a:dk2>
      <a:lt2>
        <a:srgbClr val="EEF3F6"/>
      </a:lt2>
      <a:accent1>
        <a:srgbClr val="B3101C"/>
      </a:accent1>
      <a:accent2>
        <a:srgbClr val="00797F"/>
      </a:accent2>
      <a:accent3>
        <a:srgbClr val="1558A8"/>
      </a:accent3>
      <a:accent4>
        <a:srgbClr val="5B6B7B"/>
      </a:accent4>
      <a:accent5>
        <a:srgbClr val="BFD9E0"/>
      </a:accent5>
      <a:accent6>
        <a:srgbClr val="F2B134"/>
      </a:accent6>
      <a:hlink>
        <a:srgbClr val="1558A8"/>
      </a:hlink>
      <a:folHlink>
        <a:srgbClr val="5B6B7B"/>
      </a:folHlink>
    </a:clrScheme>
    <a:fontScheme name="Fuller Field Sensory Room">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Fuller Field Sensory Room</dc:title>
  <dc:subject>PptxGenJS Presentation</dc:subject>
  <dc:creator>Cony High School / CATC</dc:creator>
  <cp:lastModifiedBy>Cony High School / CATC</cp:lastModifiedBy>
  <cp:revision>1</cp:revision>
  <dcterms:created xsi:type="dcterms:W3CDTF">2026-10-14T18:20:58Z</dcterms:created>
  <dcterms:modified xsi:type="dcterms:W3CDTF">2026-10-14T18:20:58Z</dcterms:modified>
</cp:coreProperties>
</file>