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3"/>
  </p:notesMasterIdLst>
  <p:sldIdLst>
    <p:sldId id="256" r:id="rId2"/>
    <p:sldId id="257" r:id="rId3"/>
    <p:sldId id="258" r:id="rId4"/>
    <p:sldId id="259" r:id="rId5"/>
    <p:sldId id="260" r:id="rId6"/>
    <p:sldId id="261" r:id="rId7"/>
    <p:sldId id="262" r:id="rId8"/>
    <p:sldId id="263" r:id="rId9"/>
    <p:sldId id="264" r:id="rId10"/>
    <p:sldId id="269" r:id="rId11"/>
    <p:sldId id="270" r:id="rId12"/>
    <p:sldId id="271" r:id="rId13"/>
    <p:sldId id="273" r:id="rId14"/>
    <p:sldId id="274" r:id="rId15"/>
    <p:sldId id="275" r:id="rId16"/>
    <p:sldId id="278" r:id="rId17"/>
    <p:sldId id="279" r:id="rId18"/>
    <p:sldId id="280" r:id="rId19"/>
    <p:sldId id="281" r:id="rId20"/>
    <p:sldId id="282" r:id="rId21"/>
    <p:sldId id="283" r:id="rId22"/>
  </p:sldIdLst>
  <p:sldSz cx="12192000" cy="6858000"/>
  <p:notesSz cx="6858000" cy="9144000"/>
  <p:embeddedFontLst>
    <p:embeddedFont>
      <p:font typeface="Calibri" panose="020F0502020204030204" pitchFamily="34" charset="0"/>
      <p:regular r:id="rId24"/>
      <p:bold r:id="rId25"/>
      <p:italic r:id="rId26"/>
      <p:boldItalic r:id="rId27"/>
    </p:embeddedFont>
    <p:embeddedFont>
      <p:font typeface="Quattrocento Sans" panose="020B0604020202020204" charset="0"/>
      <p:regular r:id="rId28"/>
      <p:bold r:id="rId29"/>
      <p:italic r:id="rId30"/>
      <p:boldItalic r:id="rId31"/>
    </p:embeddedFont>
    <p:embeddedFont>
      <p:font typeface="Sniglet" panose="020B0604020202020204" charset="0"/>
      <p:regular r:id="rId3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go="http://customooxmlschemas.google.com/" r:id="rId45" roundtripDataSignature="AMtx7mijFhAqUyFtadlwUbg3Yt00juvpy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85394669-63D1-4A1E-83E9-C634A49A580A}">
  <a:tblStyle styleId="{85394669-63D1-4A1E-83E9-C634A49A580A}"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BF5"/>
          </a:solidFill>
        </a:fill>
      </a:tcStyle>
    </a:wholeTbl>
    <a:band1H>
      <a:tcTxStyle b="off" i="off"/>
      <a:tcStyle>
        <a:tcBdr/>
        <a:fill>
          <a:solidFill>
            <a:srgbClr val="CDD4EA"/>
          </a:solidFill>
        </a:fill>
      </a:tcStyle>
    </a:band1H>
    <a:band2H>
      <a:tcTxStyle b="off" i="off"/>
      <a:tcStyle>
        <a:tcBdr/>
      </a:tcStyle>
    </a:band2H>
    <a:band1V>
      <a:tcTxStyle b="off" i="off"/>
      <a:tcStyle>
        <a:tcBdr/>
        <a:fill>
          <a:solidFill>
            <a:srgbClr val="CDD4EA"/>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 styleId="{117A6201-A84B-43EC-B088-71D941AAD2F5}" styleName="Table_1">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3" d="100"/>
          <a:sy n="63" d="100"/>
        </p:scale>
        <p:origin x="780" y="6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3" Type="http://schemas.openxmlformats.org/officeDocument/2006/relationships/slide" Target="slides/slide2.xml"/><Relationship Id="rId21" Type="http://schemas.openxmlformats.org/officeDocument/2006/relationships/slide" Target="slides/slide20.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32" Type="http://schemas.openxmlformats.org/officeDocument/2006/relationships/font" Target="fonts/font9.fntdata"/><Relationship Id="rId45" Type="http://customschemas.google.com/relationships/presentationmetadata" Target="meta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font" Target="fonts/font5.fntdata"/><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4.fntdata"/><Relationship Id="rId30" Type="http://schemas.openxmlformats.org/officeDocument/2006/relationships/font" Target="fonts/font7.fntdata"/><Relationship Id="rId48"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8" name="Google Shape;128;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sz="2000" b="1"/>
          </a:p>
        </p:txBody>
      </p:sp>
      <p:sp>
        <p:nvSpPr>
          <p:cNvPr id="129" name="Google Shape;129;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9" name="Google Shape;249;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g634b0cdb02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6" name="Google Shape;256;g634b0cdb02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7" name="Google Shape;257;g634b0cdb02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634b0cdb02_0_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4" name="Google Shape;264;g634b0cdb02_0_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65" name="Google Shape;265;g634b0cdb02_0_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8" name="Google Shape;278;p9:notes"/>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5" name="Google Shape;285;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We are partnering with many districts across the US and world.  We have experience with complex large school districts.</a:t>
            </a:r>
            <a:endParaRPr/>
          </a:p>
          <a:p>
            <a:pPr marL="0" lvl="0" indent="0" algn="l" rtl="0">
              <a:lnSpc>
                <a:spcPct val="100000"/>
              </a:lnSpc>
              <a:spcBef>
                <a:spcPts val="0"/>
              </a:spcBef>
              <a:spcAft>
                <a:spcPts val="0"/>
              </a:spcAft>
              <a:buSzPts val="1400"/>
              <a:buNone/>
            </a:pPr>
            <a:r>
              <a:rPr lang="en-US"/>
              <a:t>Mention the norms are just national.</a:t>
            </a:r>
            <a:endParaRPr/>
          </a:p>
        </p:txBody>
      </p:sp>
      <p:sp>
        <p:nvSpPr>
          <p:cNvPr id="286" name="Google Shape;286;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p11:notes"/>
          <p:cNvSpPr txBox="1">
            <a:spLocks noGrp="1"/>
          </p:cNvSpPr>
          <p:nvPr>
            <p:ph type="body" idx="1"/>
          </p:nvPr>
        </p:nvSpPr>
        <p:spPr>
          <a:xfrm>
            <a:off x="702310" y="4480004"/>
            <a:ext cx="5618480" cy="3665458"/>
          </a:xfrm>
          <a:prstGeom prst="rect">
            <a:avLst/>
          </a:prstGeom>
          <a:noFill/>
          <a:ln>
            <a:noFill/>
          </a:ln>
        </p:spPr>
        <p:txBody>
          <a:bodyPr spcFirstLastPara="1" wrap="square" lIns="93300" tIns="46650" rIns="93300" bIns="4665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a:t>As the video explains, MAP provides data for multiple purposes.</a:t>
            </a:r>
            <a:endParaRPr sz="1200" b="0" i="0" u="none" strike="noStrike" cap="none">
              <a:solidFill>
                <a:schemeClr val="dk1"/>
              </a:solidFill>
              <a:latin typeface="Calibri"/>
              <a:ea typeface="Calibri"/>
              <a:cs typeface="Calibri"/>
              <a:sym typeface="Calibri"/>
            </a:endParaRPr>
          </a:p>
        </p:txBody>
      </p:sp>
      <p:sp>
        <p:nvSpPr>
          <p:cNvPr id="300" name="Google Shape;300;p11:notes"/>
          <p:cNvSpPr>
            <a:spLocks noGrp="1" noRot="1" noChangeAspect="1"/>
          </p:cNvSpPr>
          <p:nvPr>
            <p:ph type="sldImg" idx="2"/>
          </p:nvPr>
        </p:nvSpPr>
        <p:spPr>
          <a:xfrm>
            <a:off x="719138" y="1163638"/>
            <a:ext cx="5584825" cy="31416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g60bf4c224a_0_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6" name="Google Shape;326;g60bf4c224a_0_1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27" name="Google Shape;327;g60bf4c224a_0_1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1" name="Google Shape;331;g603a0c8d79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2" name="Google Shape;332;g603a0c8d79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3" name="Google Shape;333;g603a0c8d79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g603a0c8d79_0_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9" name="Google Shape;339;g603a0c8d79_0_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0" name="Google Shape;340;g603a0c8d79_0_8: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g60bf4c224a_0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6" name="Google Shape;346;g60bf4c224a_0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7" name="Google Shape;347;g60bf4c224a_0_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8" name="Google Shape;138;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Google Shape;351;g609fd4294c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2" name="Google Shape;352;g609fd4294c_0_3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Google Shape;357;g603a0c8d79_0_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8" name="Google Shape;358;g603a0c8d79_0_1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9" name="Google Shape;359;g603a0c8d79_0_1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21</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4" name="Google Shape;144;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2" name="Google Shape;152;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9" name="Google Shape;159;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7" name="Google Shape;167;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4" name="Google Shape;174;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5" name="Google Shape;175;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p18:notes"/>
          <p:cNvSpPr>
            <a:spLocks noGrp="1" noRot="1" noChangeAspect="1"/>
          </p:cNvSpPr>
          <p:nvPr>
            <p:ph type="sldImg" idx="2"/>
          </p:nvPr>
        </p:nvSpPr>
        <p:spPr>
          <a:xfrm>
            <a:off x="719138" y="1163638"/>
            <a:ext cx="5584825" cy="31416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3" name="Google Shape;183;p18:notes"/>
          <p:cNvSpPr txBox="1">
            <a:spLocks noGrp="1"/>
          </p:cNvSpPr>
          <p:nvPr>
            <p:ph type="body" idx="1"/>
          </p:nvPr>
        </p:nvSpPr>
        <p:spPr>
          <a:xfrm>
            <a:off x="702310" y="4480004"/>
            <a:ext cx="5618480" cy="3665458"/>
          </a:xfrm>
          <a:prstGeom prst="rect">
            <a:avLst/>
          </a:prstGeom>
          <a:noFill/>
          <a:ln>
            <a:noFill/>
          </a:ln>
        </p:spPr>
        <p:txBody>
          <a:bodyPr spcFirstLastPara="1" wrap="square" lIns="93300" tIns="46650" rIns="93300" bIns="4665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US" sz="1100">
                <a:latin typeface="Arial"/>
                <a:ea typeface="Arial"/>
                <a:cs typeface="Arial"/>
                <a:sym typeface="Arial"/>
              </a:rPr>
              <a:t>MAP Growth uses the RIT (Rausch Unit) scale to help you measure and compare academic growth. Specifically, the scale measures levels in academic difficulty. The RIT scale extends equally across all grades, making it possible to compare a student's score at various points throughout his or her education.</a:t>
            </a:r>
            <a:endParaRPr sz="1100">
              <a:latin typeface="Arial"/>
              <a:ea typeface="Arial"/>
              <a:cs typeface="Arial"/>
              <a:sym typeface="Arial"/>
            </a:endParaRPr>
          </a:p>
          <a:p>
            <a:pPr marL="0" marR="0" lvl="0" indent="0" algn="l" rtl="0">
              <a:lnSpc>
                <a:spcPct val="100000"/>
              </a:lnSpc>
              <a:spcBef>
                <a:spcPts val="0"/>
              </a:spcBef>
              <a:spcAft>
                <a:spcPts val="0"/>
              </a:spcAft>
              <a:buClr>
                <a:schemeClr val="dk1"/>
              </a:buClr>
              <a:buSzPts val="1100"/>
              <a:buFont typeface="Arial"/>
              <a:buNone/>
            </a:pPr>
            <a:r>
              <a:rPr lang="en-US" sz="1100">
                <a:latin typeface="Arial"/>
                <a:ea typeface="Arial"/>
                <a:cs typeface="Arial"/>
                <a:sym typeface="Arial"/>
              </a:rPr>
              <a:t>A specific </a:t>
            </a:r>
            <a:r>
              <a:rPr lang="en-US" sz="1100" i="1">
                <a:latin typeface="Arial"/>
                <a:ea typeface="Arial"/>
                <a:cs typeface="Arial"/>
                <a:sym typeface="Arial"/>
              </a:rPr>
              <a:t>RIT score</a:t>
            </a:r>
            <a:r>
              <a:rPr lang="en-US" sz="1100">
                <a:latin typeface="Arial"/>
                <a:ea typeface="Arial"/>
                <a:cs typeface="Arial"/>
                <a:sym typeface="Arial"/>
              </a:rPr>
              <a:t> represents the difficulty level of questions that a student can answer correctly about half the time. That difficulty level is the point where a student is ready to learn, having enough background to engage in the instruction but not yet at mastery level.</a:t>
            </a:r>
            <a:endParaRPr sz="110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Arial"/>
              <a:buNone/>
            </a:pPr>
            <a:endParaRPr/>
          </a:p>
        </p:txBody>
      </p:sp>
      <p:sp>
        <p:nvSpPr>
          <p:cNvPr id="184" name="Google Shape;184;p18:notes"/>
          <p:cNvSpPr txBox="1">
            <a:spLocks noGrp="1"/>
          </p:cNvSpPr>
          <p:nvPr>
            <p:ph type="sldNum" idx="12"/>
          </p:nvPr>
        </p:nvSpPr>
        <p:spPr>
          <a:xfrm>
            <a:off x="3978134" y="8842032"/>
            <a:ext cx="3043343" cy="467071"/>
          </a:xfrm>
          <a:prstGeom prst="rect">
            <a:avLst/>
          </a:prstGeom>
          <a:noFill/>
          <a:ln>
            <a:noFill/>
          </a:ln>
        </p:spPr>
        <p:txBody>
          <a:bodyPr spcFirstLastPara="1" wrap="square" lIns="93300" tIns="46650" rIns="93300" bIns="46650" anchor="b" anchorCtr="0">
            <a:noAutofit/>
          </a:bodyPr>
          <a:lstStyle/>
          <a:p>
            <a:pPr marL="0" marR="0" lvl="0" indent="0" algn="l" rtl="0">
              <a:lnSpc>
                <a:spcPct val="100000"/>
              </a:lnSpc>
              <a:spcBef>
                <a:spcPts val="0"/>
              </a:spcBef>
              <a:spcAft>
                <a:spcPts val="0"/>
              </a:spcAft>
              <a:buClr>
                <a:srgbClr val="000000"/>
              </a:buClr>
              <a:buSzPts val="1400"/>
              <a:buFont typeface="Arial"/>
              <a:buNone/>
            </a:pPr>
            <a:fld id="{00000000-1234-1234-1234-123412341234}" type="slidenum">
              <a:rPr lang="en-US" sz="1400" b="0" i="0" u="none" strike="noStrike" cap="none">
                <a:solidFill>
                  <a:srgbClr val="000000"/>
                </a:solidFill>
                <a:latin typeface="Arial"/>
                <a:ea typeface="Arial"/>
                <a:cs typeface="Arial"/>
                <a:sym typeface="Arial"/>
              </a:rPr>
              <a:t>8</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7" name="Google Shape;217;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 custom image">
  <p:cSld name="title + custom image">
    <p:spTree>
      <p:nvGrpSpPr>
        <p:cNvPr id="1" name="Shape 15"/>
        <p:cNvGrpSpPr/>
        <p:nvPr/>
      </p:nvGrpSpPr>
      <p:grpSpPr>
        <a:xfrm>
          <a:off x="0" y="0"/>
          <a:ext cx="0" cy="0"/>
          <a:chOff x="0" y="0"/>
          <a:chExt cx="0" cy="0"/>
        </a:xfrm>
      </p:grpSpPr>
      <p:sp>
        <p:nvSpPr>
          <p:cNvPr id="16" name="Google Shape;16;p30"/>
          <p:cNvSpPr txBox="1">
            <a:spLocks noGrp="1"/>
          </p:cNvSpPr>
          <p:nvPr>
            <p:ph type="body" idx="1"/>
          </p:nvPr>
        </p:nvSpPr>
        <p:spPr>
          <a:xfrm>
            <a:off x="2743200" y="2901940"/>
            <a:ext cx="8829040" cy="1605915"/>
          </a:xfrm>
          <a:prstGeom prst="rect">
            <a:avLst/>
          </a:prstGeom>
          <a:noFill/>
          <a:ln>
            <a:noFill/>
          </a:ln>
        </p:spPr>
        <p:txBody>
          <a:bodyPr spcFirstLastPara="1" wrap="square" lIns="91425" tIns="45700" rIns="91425" bIns="45700" anchor="b" anchorCtr="0">
            <a:normAutofit/>
          </a:bodyPr>
          <a:lstStyle>
            <a:lvl1pPr marL="457200" lvl="0" indent="-228600" algn="r">
              <a:lnSpc>
                <a:spcPct val="100000"/>
              </a:lnSpc>
              <a:spcBef>
                <a:spcPts val="0"/>
              </a:spcBef>
              <a:spcAft>
                <a:spcPts val="0"/>
              </a:spcAft>
              <a:buClr>
                <a:schemeClr val="dk1"/>
              </a:buClr>
              <a:buSzPts val="4800"/>
              <a:buNone/>
              <a:defRPr sz="4800" b="0">
                <a:solidFill>
                  <a:schemeClr val="dk1"/>
                </a:solidFill>
                <a:latin typeface="Calibri"/>
                <a:ea typeface="Calibri"/>
                <a:cs typeface="Calibri"/>
                <a:sym typeface="Calibri"/>
              </a:defRPr>
            </a:lvl1pPr>
            <a:lvl2pPr marL="914400" lvl="1" indent="-533400" algn="l">
              <a:lnSpc>
                <a:spcPct val="90000"/>
              </a:lnSpc>
              <a:spcBef>
                <a:spcPts val="500"/>
              </a:spcBef>
              <a:spcAft>
                <a:spcPts val="0"/>
              </a:spcAft>
              <a:buClr>
                <a:schemeClr val="dk1"/>
              </a:buClr>
              <a:buSzPts val="4800"/>
              <a:buChar char="•"/>
              <a:defRPr sz="4800"/>
            </a:lvl2pPr>
            <a:lvl3pPr marL="1371600" lvl="2" indent="-533400" algn="l">
              <a:lnSpc>
                <a:spcPct val="90000"/>
              </a:lnSpc>
              <a:spcBef>
                <a:spcPts val="500"/>
              </a:spcBef>
              <a:spcAft>
                <a:spcPts val="0"/>
              </a:spcAft>
              <a:buClr>
                <a:schemeClr val="dk1"/>
              </a:buClr>
              <a:buSzPts val="4800"/>
              <a:buChar char="•"/>
              <a:defRPr sz="4800"/>
            </a:lvl3pPr>
            <a:lvl4pPr marL="1828800" lvl="3" indent="-533400" algn="l">
              <a:lnSpc>
                <a:spcPct val="90000"/>
              </a:lnSpc>
              <a:spcBef>
                <a:spcPts val="500"/>
              </a:spcBef>
              <a:spcAft>
                <a:spcPts val="0"/>
              </a:spcAft>
              <a:buClr>
                <a:schemeClr val="dk1"/>
              </a:buClr>
              <a:buSzPts val="4800"/>
              <a:buChar char="•"/>
              <a:defRPr sz="4800"/>
            </a:lvl4pPr>
            <a:lvl5pPr marL="2286000" lvl="4" indent="-533400" algn="l">
              <a:lnSpc>
                <a:spcPct val="90000"/>
              </a:lnSpc>
              <a:spcBef>
                <a:spcPts val="500"/>
              </a:spcBef>
              <a:spcAft>
                <a:spcPts val="0"/>
              </a:spcAft>
              <a:buClr>
                <a:schemeClr val="dk1"/>
              </a:buClr>
              <a:buSzPts val="4800"/>
              <a:buChar char="•"/>
              <a:defRPr sz="4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 name="Google Shape;17;p30"/>
          <p:cNvSpPr txBox="1">
            <a:spLocks noGrp="1"/>
          </p:cNvSpPr>
          <p:nvPr>
            <p:ph type="body" idx="2"/>
          </p:nvPr>
        </p:nvSpPr>
        <p:spPr>
          <a:xfrm>
            <a:off x="2733040" y="4690115"/>
            <a:ext cx="8834121" cy="400499"/>
          </a:xfrm>
          <a:prstGeom prst="rect">
            <a:avLst/>
          </a:prstGeom>
          <a:noFill/>
          <a:ln>
            <a:noFill/>
          </a:ln>
        </p:spPr>
        <p:txBody>
          <a:bodyPr spcFirstLastPara="1" wrap="square" lIns="91425" tIns="45700" rIns="91425" bIns="45700" anchor="t" anchorCtr="0">
            <a:normAutofit/>
          </a:bodyPr>
          <a:lstStyle>
            <a:lvl1pPr marL="457200" lvl="0" indent="-228600" algn="r">
              <a:lnSpc>
                <a:spcPct val="110000"/>
              </a:lnSpc>
              <a:spcBef>
                <a:spcPts val="0"/>
              </a:spcBef>
              <a:spcAft>
                <a:spcPts val="0"/>
              </a:spcAft>
              <a:buClr>
                <a:schemeClr val="dk1"/>
              </a:buClr>
              <a:buSzPts val="2400"/>
              <a:buNone/>
              <a:defRPr sz="2400">
                <a:solidFill>
                  <a:schemeClr val="dk1"/>
                </a:solidFill>
                <a:latin typeface="Calibri"/>
                <a:ea typeface="Calibri"/>
                <a:cs typeface="Calibri"/>
                <a:sym typeface="Calibri"/>
              </a:defRPr>
            </a:lvl1pPr>
            <a:lvl2pPr marL="914400" lvl="1" indent="-365760" algn="r">
              <a:lnSpc>
                <a:spcPct val="110000"/>
              </a:lnSpc>
              <a:spcBef>
                <a:spcPts val="500"/>
              </a:spcBef>
              <a:spcAft>
                <a:spcPts val="0"/>
              </a:spcAft>
              <a:buClr>
                <a:srgbClr val="A5A5A5"/>
              </a:buClr>
              <a:buSzPts val="2160"/>
              <a:buFont typeface="Arial"/>
              <a:buChar char="▪"/>
              <a:defRPr sz="2000">
                <a:solidFill>
                  <a:schemeClr val="dk1"/>
                </a:solidFill>
                <a:latin typeface="Calibri"/>
                <a:ea typeface="Calibri"/>
                <a:cs typeface="Calibri"/>
                <a:sym typeface="Calibri"/>
              </a:defRPr>
            </a:lvl2pPr>
            <a:lvl3pPr marL="1371600" lvl="2" indent="-342900" algn="r">
              <a:lnSpc>
                <a:spcPct val="110000"/>
              </a:lnSpc>
              <a:spcBef>
                <a:spcPts val="500"/>
              </a:spcBef>
              <a:spcAft>
                <a:spcPts val="0"/>
              </a:spcAft>
              <a:buClr>
                <a:schemeClr val="accent1"/>
              </a:buClr>
              <a:buSzPts val="1800"/>
              <a:buFont typeface="Arial"/>
              <a:buChar char="−"/>
              <a:defRPr sz="1800" i="1">
                <a:solidFill>
                  <a:schemeClr val="dk1"/>
                </a:solidFill>
                <a:latin typeface="Calibri"/>
                <a:ea typeface="Calibri"/>
                <a:cs typeface="Calibri"/>
                <a:sym typeface="Calibri"/>
              </a:defRPr>
            </a:lvl3pPr>
            <a:lvl4pPr marL="1828800" lvl="3" indent="-342900" algn="l">
              <a:lnSpc>
                <a:spcPct val="90000"/>
              </a:lnSpc>
              <a:spcBef>
                <a:spcPts val="500"/>
              </a:spcBef>
              <a:spcAft>
                <a:spcPts val="0"/>
              </a:spcAft>
              <a:buClr>
                <a:schemeClr val="dk1"/>
              </a:buClr>
              <a:buSzPts val="1800"/>
              <a:buChar char="•"/>
              <a:defRPr sz="1800">
                <a:solidFill>
                  <a:schemeClr val="dk1"/>
                </a:solidFill>
                <a:latin typeface="Calibri"/>
                <a:ea typeface="Calibri"/>
                <a:cs typeface="Calibri"/>
                <a:sym typeface="Calibri"/>
              </a:defRPr>
            </a:lvl4pPr>
            <a:lvl5pPr marL="2286000" lvl="4" indent="-342900" algn="l">
              <a:lnSpc>
                <a:spcPct val="90000"/>
              </a:lnSpc>
              <a:spcBef>
                <a:spcPts val="500"/>
              </a:spcBef>
              <a:spcAft>
                <a:spcPts val="0"/>
              </a:spcAft>
              <a:buClr>
                <a:schemeClr val="dk1"/>
              </a:buClr>
              <a:buSzPts val="1800"/>
              <a:buChar char="•"/>
              <a:defRPr sz="1800">
                <a:solidFill>
                  <a:schemeClr val="dk1"/>
                </a:solidFill>
                <a:latin typeface="Calibri"/>
                <a:ea typeface="Calibri"/>
                <a:cs typeface="Calibri"/>
                <a:sym typeface="Calibri"/>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 name="Google Shape;18;p30"/>
          <p:cNvSpPr>
            <a:spLocks noGrp="1"/>
          </p:cNvSpPr>
          <p:nvPr>
            <p:ph type="pic" idx="3"/>
          </p:nvPr>
        </p:nvSpPr>
        <p:spPr>
          <a:xfrm>
            <a:off x="495431" y="495352"/>
            <a:ext cx="3044952" cy="3044952"/>
          </a:xfrm>
          <a:prstGeom prst="ellipse">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9" name="Google Shape;19;p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divider">
  <p:cSld name="1_divider">
    <p:spTree>
      <p:nvGrpSpPr>
        <p:cNvPr id="1" name="Shape 62"/>
        <p:cNvGrpSpPr/>
        <p:nvPr/>
      </p:nvGrpSpPr>
      <p:grpSpPr>
        <a:xfrm>
          <a:off x="0" y="0"/>
          <a:ext cx="0" cy="0"/>
          <a:chOff x="0" y="0"/>
          <a:chExt cx="0" cy="0"/>
        </a:xfrm>
      </p:grpSpPr>
      <p:sp>
        <p:nvSpPr>
          <p:cNvPr id="63" name="Google Shape;63;p40"/>
          <p:cNvSpPr txBox="1">
            <a:spLocks noGrp="1"/>
          </p:cNvSpPr>
          <p:nvPr>
            <p:ph type="body" idx="1"/>
          </p:nvPr>
        </p:nvSpPr>
        <p:spPr>
          <a:xfrm>
            <a:off x="715617" y="2626043"/>
            <a:ext cx="9382400" cy="1606000"/>
          </a:xfrm>
          <a:prstGeom prst="rect">
            <a:avLst/>
          </a:prstGeom>
          <a:noFill/>
          <a:ln>
            <a:noFill/>
          </a:ln>
        </p:spPr>
        <p:txBody>
          <a:bodyPr spcFirstLastPara="1" wrap="square" lIns="68575" tIns="34275" rIns="68575" bIns="34275" anchor="ctr" anchorCtr="0">
            <a:noAutofit/>
          </a:bodyPr>
          <a:lstStyle>
            <a:lvl1pPr marL="457200" marR="0" lvl="0" indent="-228600" algn="l">
              <a:lnSpc>
                <a:spcPct val="100000"/>
              </a:lnSpc>
              <a:spcBef>
                <a:spcPts val="0"/>
              </a:spcBef>
              <a:spcAft>
                <a:spcPts val="0"/>
              </a:spcAft>
              <a:buClr>
                <a:schemeClr val="dk1"/>
              </a:buClr>
              <a:buSzPts val="2400"/>
              <a:buFont typeface="Arial"/>
              <a:buNone/>
              <a:defRPr sz="4000" b="0" i="0" u="none" strike="noStrike" cap="none">
                <a:solidFill>
                  <a:schemeClr val="dk1"/>
                </a:solidFill>
                <a:latin typeface="Arial"/>
                <a:ea typeface="Arial"/>
                <a:cs typeface="Arial"/>
                <a:sym typeface="Arial"/>
              </a:defRPr>
            </a:lvl1pPr>
            <a:lvl2pPr marL="914400" marR="0" lvl="1" indent="-361950" algn="l">
              <a:lnSpc>
                <a:spcPct val="100000"/>
              </a:lnSpc>
              <a:spcBef>
                <a:spcPts val="533"/>
              </a:spcBef>
              <a:spcAft>
                <a:spcPts val="0"/>
              </a:spcAft>
              <a:buClr>
                <a:schemeClr val="dk1"/>
              </a:buClr>
              <a:buSzPts val="2100"/>
              <a:buFont typeface="Arial"/>
              <a:buChar char="–"/>
              <a:defRPr sz="4800" b="0" i="0" u="none" strike="noStrike" cap="none">
                <a:solidFill>
                  <a:schemeClr val="dk1"/>
                </a:solidFill>
                <a:latin typeface="Calibri"/>
                <a:ea typeface="Calibri"/>
                <a:cs typeface="Calibri"/>
                <a:sym typeface="Calibri"/>
              </a:defRPr>
            </a:lvl2pPr>
            <a:lvl3pPr marL="1371600" marR="0" lvl="2" indent="-342900" algn="l">
              <a:lnSpc>
                <a:spcPct val="100000"/>
              </a:lnSpc>
              <a:spcBef>
                <a:spcPts val="533"/>
              </a:spcBef>
              <a:spcAft>
                <a:spcPts val="0"/>
              </a:spcAft>
              <a:buClr>
                <a:schemeClr val="dk1"/>
              </a:buClr>
              <a:buSzPts val="1800"/>
              <a:buFont typeface="Arial"/>
              <a:buChar char="•"/>
              <a:defRPr sz="4800" b="0" i="0" u="none" strike="noStrike" cap="none">
                <a:solidFill>
                  <a:schemeClr val="dk1"/>
                </a:solidFill>
                <a:latin typeface="Calibri"/>
                <a:ea typeface="Calibri"/>
                <a:cs typeface="Calibri"/>
                <a:sym typeface="Calibri"/>
              </a:defRPr>
            </a:lvl3pPr>
            <a:lvl4pPr marL="1828800" marR="0" lvl="3" indent="-323850" algn="l">
              <a:lnSpc>
                <a:spcPct val="100000"/>
              </a:lnSpc>
              <a:spcBef>
                <a:spcPts val="400"/>
              </a:spcBef>
              <a:spcAft>
                <a:spcPts val="0"/>
              </a:spcAft>
              <a:buClr>
                <a:schemeClr val="dk1"/>
              </a:buClr>
              <a:buSzPts val="1500"/>
              <a:buFont typeface="Arial"/>
              <a:buChar char="–"/>
              <a:defRPr sz="4800" b="0" i="0" u="none" strike="noStrike" cap="none">
                <a:solidFill>
                  <a:schemeClr val="dk1"/>
                </a:solidFill>
                <a:latin typeface="Calibri"/>
                <a:ea typeface="Calibri"/>
                <a:cs typeface="Calibri"/>
                <a:sym typeface="Calibri"/>
              </a:defRPr>
            </a:lvl4pPr>
            <a:lvl5pPr marL="2286000" marR="0" lvl="4" indent="-323850" algn="l">
              <a:lnSpc>
                <a:spcPct val="100000"/>
              </a:lnSpc>
              <a:spcBef>
                <a:spcPts val="400"/>
              </a:spcBef>
              <a:spcAft>
                <a:spcPts val="0"/>
              </a:spcAft>
              <a:buClr>
                <a:schemeClr val="dk1"/>
              </a:buClr>
              <a:buSzPts val="1500"/>
              <a:buFont typeface="Arial"/>
              <a:buChar char="»"/>
              <a:defRPr sz="4800" b="0" i="0" u="none" strike="noStrike" cap="none">
                <a:solidFill>
                  <a:schemeClr val="dk1"/>
                </a:solidFill>
                <a:latin typeface="Calibri"/>
                <a:ea typeface="Calibri"/>
                <a:cs typeface="Calibri"/>
                <a:sym typeface="Calibri"/>
              </a:defRPr>
            </a:lvl5pPr>
            <a:lvl6pPr marL="2743200" marR="0" lvl="5" indent="-323850" algn="l">
              <a:lnSpc>
                <a:spcPct val="100000"/>
              </a:lnSpc>
              <a:spcBef>
                <a:spcPts val="400"/>
              </a:spcBef>
              <a:spcAft>
                <a:spcPts val="0"/>
              </a:spcAft>
              <a:buClr>
                <a:schemeClr val="dk1"/>
              </a:buClr>
              <a:buSzPts val="1500"/>
              <a:buFont typeface="Arial"/>
              <a:buChar char="•"/>
              <a:defRPr sz="2000" b="0" i="0" u="none" strike="noStrike" cap="none">
                <a:solidFill>
                  <a:schemeClr val="dk1"/>
                </a:solidFill>
                <a:latin typeface="Calibri"/>
                <a:ea typeface="Calibri"/>
                <a:cs typeface="Calibri"/>
                <a:sym typeface="Calibri"/>
              </a:defRPr>
            </a:lvl6pPr>
            <a:lvl7pPr marL="3200400" marR="0" lvl="6" indent="-323850" algn="l">
              <a:lnSpc>
                <a:spcPct val="100000"/>
              </a:lnSpc>
              <a:spcBef>
                <a:spcPts val="400"/>
              </a:spcBef>
              <a:spcAft>
                <a:spcPts val="0"/>
              </a:spcAft>
              <a:buClr>
                <a:schemeClr val="dk1"/>
              </a:buClr>
              <a:buSzPts val="1500"/>
              <a:buFont typeface="Arial"/>
              <a:buChar char="•"/>
              <a:defRPr sz="2000" b="0" i="0" u="none" strike="noStrike" cap="none">
                <a:solidFill>
                  <a:schemeClr val="dk1"/>
                </a:solidFill>
                <a:latin typeface="Calibri"/>
                <a:ea typeface="Calibri"/>
                <a:cs typeface="Calibri"/>
                <a:sym typeface="Calibri"/>
              </a:defRPr>
            </a:lvl7pPr>
            <a:lvl8pPr marL="3657600" marR="0" lvl="7" indent="-323850" algn="l">
              <a:lnSpc>
                <a:spcPct val="100000"/>
              </a:lnSpc>
              <a:spcBef>
                <a:spcPts val="400"/>
              </a:spcBef>
              <a:spcAft>
                <a:spcPts val="0"/>
              </a:spcAft>
              <a:buClr>
                <a:schemeClr val="dk1"/>
              </a:buClr>
              <a:buSzPts val="1500"/>
              <a:buFont typeface="Arial"/>
              <a:buChar char="•"/>
              <a:defRPr sz="2000" b="0" i="0" u="none" strike="noStrike" cap="none">
                <a:solidFill>
                  <a:schemeClr val="dk1"/>
                </a:solidFill>
                <a:latin typeface="Calibri"/>
                <a:ea typeface="Calibri"/>
                <a:cs typeface="Calibri"/>
                <a:sym typeface="Calibri"/>
              </a:defRPr>
            </a:lvl8pPr>
            <a:lvl9pPr marL="4114800" marR="0" lvl="8" indent="-323850" algn="l">
              <a:lnSpc>
                <a:spcPct val="100000"/>
              </a:lnSpc>
              <a:spcBef>
                <a:spcPts val="400"/>
              </a:spcBef>
              <a:spcAft>
                <a:spcPts val="0"/>
              </a:spcAft>
              <a:buClr>
                <a:schemeClr val="dk1"/>
              </a:buClr>
              <a:buSzPts val="1500"/>
              <a:buFont typeface="Arial"/>
              <a:buChar char="•"/>
              <a:defRPr sz="2000" b="0" i="0" u="none" strike="noStrike" cap="none">
                <a:solidFill>
                  <a:schemeClr val="dk1"/>
                </a:solidFill>
                <a:latin typeface="Calibri"/>
                <a:ea typeface="Calibri"/>
                <a:cs typeface="Calibri"/>
                <a:sym typeface="Calibri"/>
              </a:defRPr>
            </a:lvl9pPr>
          </a:lstStyle>
          <a:p>
            <a:endParaRPr/>
          </a:p>
        </p:txBody>
      </p:sp>
      <p:pic>
        <p:nvPicPr>
          <p:cNvPr id="64" name="Google Shape;64;p40"/>
          <p:cNvPicPr preferRelativeResize="0"/>
          <p:nvPr/>
        </p:nvPicPr>
        <p:blipFill rotWithShape="1">
          <a:blip r:embed="rId2">
            <a:alphaModFix/>
          </a:blip>
          <a:srcRect r="5731"/>
          <a:stretch/>
        </p:blipFill>
        <p:spPr>
          <a:xfrm>
            <a:off x="9512490" y="3729706"/>
            <a:ext cx="2674961" cy="3128295"/>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itle">
  <p:cSld name="Blank+ title">
    <p:spTree>
      <p:nvGrpSpPr>
        <p:cNvPr id="1" name="Shape 65"/>
        <p:cNvGrpSpPr/>
        <p:nvPr/>
      </p:nvGrpSpPr>
      <p:grpSpPr>
        <a:xfrm>
          <a:off x="0" y="0"/>
          <a:ext cx="0" cy="0"/>
          <a:chOff x="0" y="0"/>
          <a:chExt cx="0" cy="0"/>
        </a:xfrm>
      </p:grpSpPr>
      <p:sp>
        <p:nvSpPr>
          <p:cNvPr id="66" name="Google Shape;66;p41"/>
          <p:cNvSpPr txBox="1">
            <a:spLocks noGrp="1"/>
          </p:cNvSpPr>
          <p:nvPr>
            <p:ph type="title"/>
          </p:nvPr>
        </p:nvSpPr>
        <p:spPr>
          <a:xfrm>
            <a:off x="609600" y="274637"/>
            <a:ext cx="10972800" cy="1143200"/>
          </a:xfrm>
          <a:prstGeom prst="rect">
            <a:avLst/>
          </a:prstGeom>
          <a:noFill/>
          <a:ln>
            <a:noFill/>
          </a:ln>
        </p:spPr>
        <p:txBody>
          <a:bodyPr spcFirstLastPara="1" wrap="square" lIns="68575" tIns="34275" rIns="68575" bIns="34275" anchor="ctr" anchorCtr="0">
            <a:noAutofit/>
          </a:bodyPr>
          <a:lstStyle>
            <a:lvl1pPr marR="0" lvl="0" algn="ctr">
              <a:lnSpc>
                <a:spcPct val="100000"/>
              </a:lnSpc>
              <a:spcBef>
                <a:spcPts val="0"/>
              </a:spcBef>
              <a:spcAft>
                <a:spcPts val="0"/>
              </a:spcAft>
              <a:buClr>
                <a:schemeClr val="dk1"/>
              </a:buClr>
              <a:buSzPts val="3300"/>
              <a:buFont typeface="Calibri"/>
              <a:buNone/>
              <a:defRPr sz="44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7"/>
        <p:cNvGrpSpPr/>
        <p:nvPr/>
      </p:nvGrpSpPr>
      <p:grpSpPr>
        <a:xfrm>
          <a:off x="0" y="0"/>
          <a:ext cx="0" cy="0"/>
          <a:chOff x="0" y="0"/>
          <a:chExt cx="0" cy="0"/>
        </a:xfrm>
      </p:grpSpPr>
      <p:sp>
        <p:nvSpPr>
          <p:cNvPr id="68" name="Google Shape;68;p42"/>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9" name="Google Shape;69;p42"/>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70" name="Google Shape;70;p4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4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2" name="Google Shape;72;p4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3"/>
        <p:cNvGrpSpPr/>
        <p:nvPr/>
      </p:nvGrpSpPr>
      <p:grpSpPr>
        <a:xfrm>
          <a:off x="0" y="0"/>
          <a:ext cx="0" cy="0"/>
          <a:chOff x="0" y="0"/>
          <a:chExt cx="0" cy="0"/>
        </a:xfrm>
      </p:grpSpPr>
      <p:sp>
        <p:nvSpPr>
          <p:cNvPr id="74" name="Google Shape;74;p43"/>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5" name="Google Shape;75;p43"/>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76" name="Google Shape;76;p4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4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p4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9"/>
        <p:cNvGrpSpPr/>
        <p:nvPr/>
      </p:nvGrpSpPr>
      <p:grpSpPr>
        <a:xfrm>
          <a:off x="0" y="0"/>
          <a:ext cx="0" cy="0"/>
          <a:chOff x="0" y="0"/>
          <a:chExt cx="0" cy="0"/>
        </a:xfrm>
      </p:grpSpPr>
      <p:sp>
        <p:nvSpPr>
          <p:cNvPr id="80" name="Google Shape;80;p4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1" name="Google Shape;81;p44"/>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2" name="Google Shape;82;p44"/>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3" name="Google Shape;83;p4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4" name="Google Shape;84;p4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5" name="Google Shape;85;p4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6"/>
        <p:cNvGrpSpPr/>
        <p:nvPr/>
      </p:nvGrpSpPr>
      <p:grpSpPr>
        <a:xfrm>
          <a:off x="0" y="0"/>
          <a:ext cx="0" cy="0"/>
          <a:chOff x="0" y="0"/>
          <a:chExt cx="0" cy="0"/>
        </a:xfrm>
      </p:grpSpPr>
      <p:sp>
        <p:nvSpPr>
          <p:cNvPr id="87" name="Google Shape;87;p45"/>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8" name="Google Shape;88;p45"/>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89" name="Google Shape;89;p45"/>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0" name="Google Shape;90;p45"/>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91" name="Google Shape;91;p45"/>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2" name="Google Shape;92;p4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3" name="Google Shape;93;p4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4" name="Google Shape;94;p4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5"/>
        <p:cNvGrpSpPr/>
        <p:nvPr/>
      </p:nvGrpSpPr>
      <p:grpSpPr>
        <a:xfrm>
          <a:off x="0" y="0"/>
          <a:ext cx="0" cy="0"/>
          <a:chOff x="0" y="0"/>
          <a:chExt cx="0" cy="0"/>
        </a:xfrm>
      </p:grpSpPr>
      <p:sp>
        <p:nvSpPr>
          <p:cNvPr id="96" name="Google Shape;96;p4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7" name="Google Shape;97;p4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8" name="Google Shape;98;p4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9" name="Google Shape;99;p4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0"/>
        <p:cNvGrpSpPr/>
        <p:nvPr/>
      </p:nvGrpSpPr>
      <p:grpSpPr>
        <a:xfrm>
          <a:off x="0" y="0"/>
          <a:ext cx="0" cy="0"/>
          <a:chOff x="0" y="0"/>
          <a:chExt cx="0" cy="0"/>
        </a:xfrm>
      </p:grpSpPr>
      <p:sp>
        <p:nvSpPr>
          <p:cNvPr id="101" name="Google Shape;101;p47"/>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2" name="Google Shape;102;p47"/>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103" name="Google Shape;103;p47"/>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04" name="Google Shape;104;p4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5" name="Google Shape;105;p4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6" name="Google Shape;106;p4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7"/>
        <p:cNvGrpSpPr/>
        <p:nvPr/>
      </p:nvGrpSpPr>
      <p:grpSpPr>
        <a:xfrm>
          <a:off x="0" y="0"/>
          <a:ext cx="0" cy="0"/>
          <a:chOff x="0" y="0"/>
          <a:chExt cx="0" cy="0"/>
        </a:xfrm>
      </p:grpSpPr>
      <p:sp>
        <p:nvSpPr>
          <p:cNvPr id="108" name="Google Shape;108;p48"/>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9" name="Google Shape;109;p48"/>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110" name="Google Shape;110;p48"/>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11" name="Google Shape;111;p4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2" name="Google Shape;112;p4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3" name="Google Shape;113;p4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4"/>
        <p:cNvGrpSpPr/>
        <p:nvPr/>
      </p:nvGrpSpPr>
      <p:grpSpPr>
        <a:xfrm>
          <a:off x="0" y="0"/>
          <a:ext cx="0" cy="0"/>
          <a:chOff x="0" y="0"/>
          <a:chExt cx="0" cy="0"/>
        </a:xfrm>
      </p:grpSpPr>
      <p:sp>
        <p:nvSpPr>
          <p:cNvPr id="115" name="Google Shape;115;p4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6" name="Google Shape;116;p49"/>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7" name="Google Shape;117;p4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8" name="Google Shape;118;p4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9" name="Google Shape;119;p4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0"/>
        <p:cNvGrpSpPr/>
        <p:nvPr/>
      </p:nvGrpSpPr>
      <p:grpSpPr>
        <a:xfrm>
          <a:off x="0" y="0"/>
          <a:ext cx="0" cy="0"/>
          <a:chOff x="0" y="0"/>
          <a:chExt cx="0" cy="0"/>
        </a:xfrm>
      </p:grpSpPr>
      <p:sp>
        <p:nvSpPr>
          <p:cNvPr id="21" name="Google Shape;21;p3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 name="Google Shape;22;p3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 name="Google Shape;23;p3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 name="Google Shape;24;p3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3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0"/>
        <p:cNvGrpSpPr/>
        <p:nvPr/>
      </p:nvGrpSpPr>
      <p:grpSpPr>
        <a:xfrm>
          <a:off x="0" y="0"/>
          <a:ext cx="0" cy="0"/>
          <a:chOff x="0" y="0"/>
          <a:chExt cx="0" cy="0"/>
        </a:xfrm>
      </p:grpSpPr>
      <p:sp>
        <p:nvSpPr>
          <p:cNvPr id="121" name="Google Shape;121;p50"/>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2" name="Google Shape;122;p50"/>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3" name="Google Shape;123;p5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4" name="Google Shape;124;p5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5" name="Google Shape;125;p5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33"/>
        <p:cNvGrpSpPr/>
        <p:nvPr/>
      </p:nvGrpSpPr>
      <p:grpSpPr>
        <a:xfrm>
          <a:off x="0" y="0"/>
          <a:ext cx="0" cy="0"/>
          <a:chOff x="0" y="0"/>
          <a:chExt cx="0" cy="0"/>
        </a:xfrm>
      </p:grpSpPr>
      <p:sp>
        <p:nvSpPr>
          <p:cNvPr id="34" name="Google Shape;34;p33"/>
          <p:cNvSpPr/>
          <p:nvPr/>
        </p:nvSpPr>
        <p:spPr>
          <a:xfrm rot="10800000" flipH="1">
            <a:off x="0" y="1550801"/>
            <a:ext cx="12192000" cy="5307199"/>
          </a:xfrm>
          <a:prstGeom prst="rect">
            <a:avLst/>
          </a:prstGeom>
          <a:solidFill>
            <a:schemeClr val="lt1"/>
          </a:solidFill>
          <a:ln>
            <a:noFill/>
          </a:ln>
        </p:spPr>
        <p:txBody>
          <a:bodyPr spcFirstLastPara="1" wrap="square" lIns="121900" tIns="60925" rIns="121900" bIns="60925"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dk1"/>
              </a:solidFill>
              <a:latin typeface="Calibri"/>
              <a:ea typeface="Calibri"/>
              <a:cs typeface="Calibri"/>
              <a:sym typeface="Calibri"/>
            </a:endParaRPr>
          </a:p>
        </p:txBody>
      </p:sp>
      <p:sp>
        <p:nvSpPr>
          <p:cNvPr id="35" name="Google Shape;35;p33"/>
          <p:cNvSpPr/>
          <p:nvPr/>
        </p:nvSpPr>
        <p:spPr>
          <a:xfrm flipH="1">
            <a:off x="6035503" y="761799"/>
            <a:ext cx="6156496" cy="787336"/>
          </a:xfrm>
          <a:custGeom>
            <a:avLst/>
            <a:gdLst/>
            <a:ahLst/>
            <a:cxnLst/>
            <a:rect l="l" t="t" r="r" b="b"/>
            <a:pathLst>
              <a:path w="4617373" h="1108924" extrusionOk="0">
                <a:moveTo>
                  <a:pt x="1199" y="1108924"/>
                </a:moveTo>
                <a:lnTo>
                  <a:pt x="4617373" y="1108924"/>
                </a:lnTo>
                <a:lnTo>
                  <a:pt x="0" y="0"/>
                </a:lnTo>
                <a:cubicBezTo>
                  <a:pt x="400" y="369641"/>
                  <a:pt x="799" y="739283"/>
                  <a:pt x="1199" y="1108924"/>
                </a:cubicBezTo>
                <a:close/>
              </a:path>
            </a:pathLst>
          </a:custGeom>
          <a:solidFill>
            <a:srgbClr val="FFFFFF">
              <a:alpha val="5882"/>
            </a:srgbClr>
          </a:solidFill>
          <a:ln>
            <a:noFill/>
          </a:ln>
        </p:spPr>
        <p:txBody>
          <a:bodyPr spcFirstLastPara="1" wrap="square" lIns="121900" tIns="60925" rIns="121900" bIns="60925"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dk1"/>
              </a:solidFill>
              <a:latin typeface="Calibri"/>
              <a:ea typeface="Calibri"/>
              <a:cs typeface="Calibri"/>
              <a:sym typeface="Calibri"/>
            </a:endParaRPr>
          </a:p>
        </p:txBody>
      </p:sp>
      <p:sp>
        <p:nvSpPr>
          <p:cNvPr id="36" name="Google Shape;36;p33"/>
          <p:cNvSpPr/>
          <p:nvPr/>
        </p:nvSpPr>
        <p:spPr>
          <a:xfrm rot="10800000">
            <a:off x="6035503" y="1549510"/>
            <a:ext cx="6156496" cy="761460"/>
          </a:xfrm>
          <a:custGeom>
            <a:avLst/>
            <a:gdLst/>
            <a:ahLst/>
            <a:cxnLst/>
            <a:rect l="l" t="t" r="r" b="b"/>
            <a:pathLst>
              <a:path w="4617373" h="1108924" extrusionOk="0">
                <a:moveTo>
                  <a:pt x="1199" y="1108924"/>
                </a:moveTo>
                <a:lnTo>
                  <a:pt x="4617373" y="1108924"/>
                </a:lnTo>
                <a:lnTo>
                  <a:pt x="0" y="0"/>
                </a:lnTo>
                <a:cubicBezTo>
                  <a:pt x="400" y="369641"/>
                  <a:pt x="799" y="739283"/>
                  <a:pt x="1199" y="1108924"/>
                </a:cubicBezTo>
                <a:close/>
              </a:path>
            </a:pathLst>
          </a:custGeom>
          <a:solidFill>
            <a:schemeClr val="dk1">
              <a:alpha val="7058"/>
            </a:schemeClr>
          </a:solidFill>
          <a:ln>
            <a:noFill/>
          </a:ln>
        </p:spPr>
        <p:txBody>
          <a:bodyPr spcFirstLastPara="1" wrap="square" lIns="121900" tIns="60925" rIns="121900" bIns="60925"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dk1"/>
              </a:solidFill>
              <a:latin typeface="Calibri"/>
              <a:ea typeface="Calibri"/>
              <a:cs typeface="Calibri"/>
              <a:sym typeface="Calibri"/>
            </a:endParaRPr>
          </a:p>
        </p:txBody>
      </p:sp>
      <p:sp>
        <p:nvSpPr>
          <p:cNvPr id="37" name="Google Shape;37;p33"/>
          <p:cNvSpPr txBox="1">
            <a:spLocks noGrp="1"/>
          </p:cNvSpPr>
          <p:nvPr>
            <p:ph type="title"/>
          </p:nvPr>
        </p:nvSpPr>
        <p:spPr>
          <a:xfrm>
            <a:off x="609600" y="274637"/>
            <a:ext cx="10972800" cy="1143200"/>
          </a:xfrm>
          <a:prstGeom prst="rect">
            <a:avLst/>
          </a:prstGeom>
          <a:noFill/>
          <a:ln>
            <a:noFill/>
          </a:ln>
        </p:spPr>
        <p:txBody>
          <a:bodyPr spcFirstLastPara="1" wrap="square" lIns="91425" tIns="91425" rIns="91425" bIns="91425" anchor="ctr" anchorCtr="0">
            <a:normAutofit/>
          </a:bodyPr>
          <a:lstStyle>
            <a:lvl1pPr lvl="0" algn="l">
              <a:lnSpc>
                <a:spcPct val="90000"/>
              </a:lnSpc>
              <a:spcBef>
                <a:spcPts val="0"/>
              </a:spcBef>
              <a:spcAft>
                <a:spcPts val="0"/>
              </a:spcAft>
              <a:buClr>
                <a:schemeClr val="dk1"/>
              </a:buClr>
              <a:buSzPts val="44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33"/>
          <p:cNvSpPr txBox="1">
            <a:spLocks noGrp="1"/>
          </p:cNvSpPr>
          <p:nvPr>
            <p:ph type="body" idx="1"/>
          </p:nvPr>
        </p:nvSpPr>
        <p:spPr>
          <a:xfrm>
            <a:off x="609600" y="1600201"/>
            <a:ext cx="10972800" cy="4967599"/>
          </a:xfrm>
          <a:prstGeom prst="rect">
            <a:avLst/>
          </a:prstGeom>
          <a:noFill/>
          <a:ln>
            <a:noFill/>
          </a:ln>
        </p:spPr>
        <p:txBody>
          <a:bodyPr spcFirstLastPara="1" wrap="square" lIns="91425" tIns="91425" rIns="91425" bIns="91425" anchor="t" anchorCtr="0">
            <a:normAutofit/>
          </a:bodyPr>
          <a:lstStyle>
            <a:lvl1pPr marL="457200" lvl="0" indent="-406400" algn="l">
              <a:lnSpc>
                <a:spcPct val="90000"/>
              </a:lnSpc>
              <a:spcBef>
                <a:spcPts val="1000"/>
              </a:spcBef>
              <a:spcAft>
                <a:spcPts val="0"/>
              </a:spcAft>
              <a:buClr>
                <a:schemeClr val="dk1"/>
              </a:buClr>
              <a:buSzPts val="2800"/>
              <a:buChar char="•"/>
              <a:defRPr/>
            </a:lvl1pPr>
            <a:lvl2pPr marL="914400" lvl="1" indent="-381000" algn="l">
              <a:lnSpc>
                <a:spcPct val="90000"/>
              </a:lnSpc>
              <a:spcBef>
                <a:spcPts val="500"/>
              </a:spcBef>
              <a:spcAft>
                <a:spcPts val="0"/>
              </a:spcAft>
              <a:buClr>
                <a:schemeClr val="dk1"/>
              </a:buClr>
              <a:buSzPts val="2400"/>
              <a:buChar char="•"/>
              <a:defRPr/>
            </a:lvl2pPr>
            <a:lvl3pPr marL="1371600" lvl="2" indent="-355600" algn="l">
              <a:lnSpc>
                <a:spcPct val="90000"/>
              </a:lnSpc>
              <a:spcBef>
                <a:spcPts val="500"/>
              </a:spcBef>
              <a:spcAft>
                <a:spcPts val="0"/>
              </a:spcAft>
              <a:buClr>
                <a:schemeClr val="dk1"/>
              </a:buClr>
              <a:buSzPts val="20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divider">
  <p:cSld name="divider">
    <p:spTree>
      <p:nvGrpSpPr>
        <p:cNvPr id="1" name="Shape 39"/>
        <p:cNvGrpSpPr/>
        <p:nvPr/>
      </p:nvGrpSpPr>
      <p:grpSpPr>
        <a:xfrm>
          <a:off x="0" y="0"/>
          <a:ext cx="0" cy="0"/>
          <a:chOff x="0" y="0"/>
          <a:chExt cx="0" cy="0"/>
        </a:xfrm>
      </p:grpSpPr>
      <p:sp>
        <p:nvSpPr>
          <p:cNvPr id="40" name="Google Shape;40;p34"/>
          <p:cNvSpPr txBox="1">
            <a:spLocks noGrp="1"/>
          </p:cNvSpPr>
          <p:nvPr>
            <p:ph type="body" idx="1"/>
          </p:nvPr>
        </p:nvSpPr>
        <p:spPr>
          <a:xfrm>
            <a:off x="715617" y="2626043"/>
            <a:ext cx="9382539" cy="1605915"/>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0"/>
              </a:spcBef>
              <a:spcAft>
                <a:spcPts val="0"/>
              </a:spcAft>
              <a:buClr>
                <a:schemeClr val="dk1"/>
              </a:buClr>
              <a:buSzPts val="4000"/>
              <a:buNone/>
              <a:defRPr sz="4000" b="0">
                <a:solidFill>
                  <a:schemeClr val="dk1"/>
                </a:solidFill>
                <a:latin typeface="Calibri"/>
                <a:ea typeface="Calibri"/>
                <a:cs typeface="Calibri"/>
                <a:sym typeface="Calibri"/>
              </a:defRPr>
            </a:lvl1pPr>
            <a:lvl2pPr marL="914400" lvl="1" indent="-533400" algn="l">
              <a:lnSpc>
                <a:spcPct val="90000"/>
              </a:lnSpc>
              <a:spcBef>
                <a:spcPts val="500"/>
              </a:spcBef>
              <a:spcAft>
                <a:spcPts val="0"/>
              </a:spcAft>
              <a:buClr>
                <a:schemeClr val="dk1"/>
              </a:buClr>
              <a:buSzPts val="4800"/>
              <a:buChar char="•"/>
              <a:defRPr sz="4800"/>
            </a:lvl2pPr>
            <a:lvl3pPr marL="1371600" lvl="2" indent="-533400" algn="l">
              <a:lnSpc>
                <a:spcPct val="90000"/>
              </a:lnSpc>
              <a:spcBef>
                <a:spcPts val="500"/>
              </a:spcBef>
              <a:spcAft>
                <a:spcPts val="0"/>
              </a:spcAft>
              <a:buClr>
                <a:schemeClr val="dk1"/>
              </a:buClr>
              <a:buSzPts val="4800"/>
              <a:buChar char="•"/>
              <a:defRPr sz="4800"/>
            </a:lvl3pPr>
            <a:lvl4pPr marL="1828800" lvl="3" indent="-533400" algn="l">
              <a:lnSpc>
                <a:spcPct val="90000"/>
              </a:lnSpc>
              <a:spcBef>
                <a:spcPts val="500"/>
              </a:spcBef>
              <a:spcAft>
                <a:spcPts val="0"/>
              </a:spcAft>
              <a:buClr>
                <a:schemeClr val="dk1"/>
              </a:buClr>
              <a:buSzPts val="4800"/>
              <a:buChar char="•"/>
              <a:defRPr sz="4800"/>
            </a:lvl4pPr>
            <a:lvl5pPr marL="2286000" lvl="4" indent="-533400" algn="l">
              <a:lnSpc>
                <a:spcPct val="90000"/>
              </a:lnSpc>
              <a:spcBef>
                <a:spcPts val="500"/>
              </a:spcBef>
              <a:spcAft>
                <a:spcPts val="0"/>
              </a:spcAft>
              <a:buClr>
                <a:schemeClr val="dk1"/>
              </a:buClr>
              <a:buSzPts val="4800"/>
              <a:buChar char="•"/>
              <a:defRPr sz="4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3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2"/>
        <p:cNvGrpSpPr/>
        <p:nvPr/>
      </p:nvGrpSpPr>
      <p:grpSpPr>
        <a:xfrm>
          <a:off x="0" y="0"/>
          <a:ext cx="0" cy="0"/>
          <a:chOff x="0" y="0"/>
          <a:chExt cx="0" cy="0"/>
        </a:xfrm>
      </p:grpSpPr>
      <p:sp>
        <p:nvSpPr>
          <p:cNvPr id="43" name="Google Shape;43;p3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3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5" name="Google Shape;45;p3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2_Title and Content">
  <p:cSld name="2_Title and Content">
    <p:spTree>
      <p:nvGrpSpPr>
        <p:cNvPr id="1" name="Shape 46"/>
        <p:cNvGrpSpPr/>
        <p:nvPr/>
      </p:nvGrpSpPr>
      <p:grpSpPr>
        <a:xfrm>
          <a:off x="0" y="0"/>
          <a:ext cx="0" cy="0"/>
          <a:chOff x="0" y="0"/>
          <a:chExt cx="0" cy="0"/>
        </a:xfrm>
      </p:grpSpPr>
      <p:sp>
        <p:nvSpPr>
          <p:cNvPr id="47" name="Google Shape;47;p37"/>
          <p:cNvSpPr/>
          <p:nvPr/>
        </p:nvSpPr>
        <p:spPr>
          <a:xfrm>
            <a:off x="0" y="6399162"/>
            <a:ext cx="12192000" cy="458841"/>
          </a:xfrm>
          <a:prstGeom prst="rect">
            <a:avLst/>
          </a:prstGeom>
          <a:solidFill>
            <a:srgbClr val="2C9D6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48" name="Google Shape;48;p37"/>
          <p:cNvSpPr txBox="1">
            <a:spLocks noGrp="1"/>
          </p:cNvSpPr>
          <p:nvPr>
            <p:ph type="body" idx="1"/>
          </p:nvPr>
        </p:nvSpPr>
        <p:spPr>
          <a:xfrm>
            <a:off x="897467" y="1374203"/>
            <a:ext cx="10363200" cy="4778477"/>
          </a:xfrm>
          <a:prstGeom prst="rect">
            <a:avLst/>
          </a:prstGeom>
          <a:noFill/>
          <a:ln>
            <a:noFill/>
          </a:ln>
        </p:spPr>
        <p:txBody>
          <a:bodyPr spcFirstLastPara="1" wrap="square" lIns="91425" tIns="45700" rIns="91425" bIns="45700" anchor="t" anchorCtr="0">
            <a:normAutofit/>
          </a:bodyPr>
          <a:lstStyle>
            <a:lvl1pPr marL="457200" lvl="0" indent="-419100" algn="l">
              <a:lnSpc>
                <a:spcPct val="90000"/>
              </a:lnSpc>
              <a:spcBef>
                <a:spcPts val="600"/>
              </a:spcBef>
              <a:spcAft>
                <a:spcPts val="0"/>
              </a:spcAft>
              <a:buClr>
                <a:schemeClr val="dk1"/>
              </a:buClr>
              <a:buSzPts val="3000"/>
              <a:buChar char="•"/>
              <a:defRPr sz="3000"/>
            </a:lvl1pPr>
            <a:lvl2pPr marL="914400" lvl="1" indent="-381000" algn="l">
              <a:lnSpc>
                <a:spcPct val="90000"/>
              </a:lnSpc>
              <a:spcBef>
                <a:spcPts val="600"/>
              </a:spcBef>
              <a:spcAft>
                <a:spcPts val="0"/>
              </a:spcAft>
              <a:buClr>
                <a:schemeClr val="dk1"/>
              </a:buClr>
              <a:buSzPts val="2400"/>
              <a:buChar char="•"/>
              <a:defRPr/>
            </a:lvl2pPr>
            <a:lvl3pPr marL="1371600" lvl="2" indent="-355600" algn="l">
              <a:lnSpc>
                <a:spcPct val="90000"/>
              </a:lnSpc>
              <a:spcBef>
                <a:spcPts val="600"/>
              </a:spcBef>
              <a:spcAft>
                <a:spcPts val="0"/>
              </a:spcAft>
              <a:buClr>
                <a:schemeClr val="dk1"/>
              </a:buClr>
              <a:buSzPts val="2000"/>
              <a:buChar char="•"/>
              <a:defRPr/>
            </a:lvl3pPr>
            <a:lvl4pPr marL="1828800" lvl="3" indent="-342900" algn="l">
              <a:lnSpc>
                <a:spcPct val="90000"/>
              </a:lnSpc>
              <a:spcBef>
                <a:spcPts val="600"/>
              </a:spcBef>
              <a:spcAft>
                <a:spcPts val="0"/>
              </a:spcAft>
              <a:buClr>
                <a:schemeClr val="dk1"/>
              </a:buClr>
              <a:buSzPts val="1800"/>
              <a:buChar char="•"/>
              <a:defRPr/>
            </a:lvl4pPr>
            <a:lvl5pPr marL="2286000" lvl="4" indent="-342900" algn="l">
              <a:lnSpc>
                <a:spcPct val="90000"/>
              </a:lnSpc>
              <a:spcBef>
                <a:spcPts val="600"/>
              </a:spcBef>
              <a:spcAft>
                <a:spcPts val="0"/>
              </a:spcAft>
              <a:buClr>
                <a:schemeClr val="dk1"/>
              </a:buClr>
              <a:buSzPts val="1800"/>
              <a:buChar char="•"/>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 name="Google Shape;49;p37"/>
          <p:cNvSpPr txBox="1">
            <a:spLocks noGrp="1"/>
          </p:cNvSpPr>
          <p:nvPr>
            <p:ph type="title"/>
          </p:nvPr>
        </p:nvSpPr>
        <p:spPr>
          <a:xfrm>
            <a:off x="897467" y="312319"/>
            <a:ext cx="10363200" cy="978599"/>
          </a:xfrm>
          <a:prstGeom prst="rect">
            <a:avLst/>
          </a:prstGeom>
          <a:noFill/>
          <a:ln>
            <a:noFill/>
          </a:ln>
        </p:spPr>
        <p:txBody>
          <a:bodyPr spcFirstLastPara="1" wrap="square" lIns="91425" tIns="45700" rIns="91425" bIns="45700" anchor="ctr" anchorCtr="0">
            <a:normAutofit/>
          </a:bodyPr>
          <a:lstStyle>
            <a:lvl1pPr lvl="0" algn="l">
              <a:lnSpc>
                <a:spcPct val="80000"/>
              </a:lnSpc>
              <a:spcBef>
                <a:spcPts val="0"/>
              </a:spcBef>
              <a:spcAft>
                <a:spcPts val="0"/>
              </a:spcAft>
              <a:buClr>
                <a:srgbClr val="005DAA"/>
              </a:buClr>
              <a:buSzPts val="3400"/>
              <a:buFont typeface="Arial"/>
              <a:buNone/>
              <a:defRPr sz="3400" b="0">
                <a:solidFill>
                  <a:srgbClr val="005DAA"/>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0" name="Google Shape;50;p37"/>
          <p:cNvSpPr txBox="1">
            <a:spLocks noGrp="1"/>
          </p:cNvSpPr>
          <p:nvPr>
            <p:ph type="ftr" idx="11"/>
          </p:nvPr>
        </p:nvSpPr>
        <p:spPr>
          <a:xfrm>
            <a:off x="762000" y="6478271"/>
            <a:ext cx="387096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sz="750" b="0" i="0">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37"/>
          <p:cNvSpPr txBox="1"/>
          <p:nvPr/>
        </p:nvSpPr>
        <p:spPr>
          <a:xfrm>
            <a:off x="10038080" y="6478270"/>
            <a:ext cx="1435947"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US" sz="800" b="0" i="0" u="none" strike="noStrike" cap="none">
                <a:solidFill>
                  <a:schemeClr val="lt1"/>
                </a:solidFill>
                <a:latin typeface="Arial"/>
                <a:ea typeface="Arial"/>
                <a:cs typeface="Arial"/>
                <a:sym typeface="Arial"/>
              </a:rPr>
              <a:t>‹#›</a:t>
            </a:fld>
            <a:br>
              <a:rPr lang="en-US" sz="800" b="0" i="0" u="none" strike="noStrike" cap="none">
                <a:solidFill>
                  <a:schemeClr val="lt1"/>
                </a:solidFill>
                <a:latin typeface="Arial"/>
                <a:ea typeface="Arial"/>
                <a:cs typeface="Arial"/>
                <a:sym typeface="Arial"/>
              </a:rPr>
            </a:br>
            <a:endParaRPr sz="800" b="0" i="0" u="none" strike="noStrike" cap="none">
              <a:solidFill>
                <a:schemeClr val="lt1"/>
              </a:solidFill>
              <a:latin typeface="Arial"/>
              <a:ea typeface="Arial"/>
              <a:cs typeface="Arial"/>
              <a:sym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hart/content only">
  <p:cSld name="chart/content only">
    <p:spTree>
      <p:nvGrpSpPr>
        <p:cNvPr id="1" name="Shape 52"/>
        <p:cNvGrpSpPr/>
        <p:nvPr/>
      </p:nvGrpSpPr>
      <p:grpSpPr>
        <a:xfrm>
          <a:off x="0" y="0"/>
          <a:ext cx="0" cy="0"/>
          <a:chOff x="0" y="0"/>
          <a:chExt cx="0" cy="0"/>
        </a:xfrm>
      </p:grpSpPr>
      <p:sp>
        <p:nvSpPr>
          <p:cNvPr id="53" name="Google Shape;53;p38"/>
          <p:cNvSpPr txBox="1">
            <a:spLocks noGrp="1"/>
          </p:cNvSpPr>
          <p:nvPr>
            <p:ph type="body" idx="1"/>
          </p:nvPr>
        </p:nvSpPr>
        <p:spPr>
          <a:xfrm>
            <a:off x="695325" y="824460"/>
            <a:ext cx="10755147" cy="510132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800"/>
              <a:buNon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4" name="Google Shape;54;p3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logo only">
  <p:cSld name="logo only">
    <p:spTree>
      <p:nvGrpSpPr>
        <p:cNvPr id="1" name="Shape 55"/>
        <p:cNvGrpSpPr/>
        <p:nvPr/>
      </p:nvGrpSpPr>
      <p:grpSpPr>
        <a:xfrm>
          <a:off x="0" y="0"/>
          <a:ext cx="0" cy="0"/>
          <a:chOff x="0" y="0"/>
          <a:chExt cx="0" cy="0"/>
        </a:xfrm>
      </p:grpSpPr>
      <p:sp>
        <p:nvSpPr>
          <p:cNvPr id="56" name="Google Shape;56;p3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ullets + custom image">
  <p:cSld name="bullets + custom image">
    <p:spTree>
      <p:nvGrpSpPr>
        <p:cNvPr id="1" name="Shape 57"/>
        <p:cNvGrpSpPr/>
        <p:nvPr/>
      </p:nvGrpSpPr>
      <p:grpSpPr>
        <a:xfrm>
          <a:off x="0" y="0"/>
          <a:ext cx="0" cy="0"/>
          <a:chOff x="0" y="0"/>
          <a:chExt cx="0" cy="0"/>
        </a:xfrm>
      </p:grpSpPr>
      <p:sp>
        <p:nvSpPr>
          <p:cNvPr id="58" name="Google Shape;58;p36"/>
          <p:cNvSpPr txBox="1">
            <a:spLocks noGrp="1"/>
          </p:cNvSpPr>
          <p:nvPr>
            <p:ph type="title"/>
          </p:nvPr>
        </p:nvSpPr>
        <p:spPr>
          <a:xfrm>
            <a:off x="699341" y="542601"/>
            <a:ext cx="6261017" cy="486099"/>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 name="Google Shape;59;p36"/>
          <p:cNvSpPr txBox="1">
            <a:spLocks noGrp="1"/>
          </p:cNvSpPr>
          <p:nvPr>
            <p:ph type="body" idx="1"/>
          </p:nvPr>
        </p:nvSpPr>
        <p:spPr>
          <a:xfrm>
            <a:off x="720725" y="1819275"/>
            <a:ext cx="6197600" cy="3921125"/>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0C0C0C"/>
              </a:buClr>
              <a:buSzPts val="2800"/>
              <a:buChar char="•"/>
              <a:defRPr>
                <a:solidFill>
                  <a:srgbClr val="0C0C0C"/>
                </a:solidFill>
              </a:defRPr>
            </a:lvl1pPr>
            <a:lvl2pPr marL="914400" lvl="1" indent="-381000" algn="l">
              <a:lnSpc>
                <a:spcPct val="90000"/>
              </a:lnSpc>
              <a:spcBef>
                <a:spcPts val="500"/>
              </a:spcBef>
              <a:spcAft>
                <a:spcPts val="0"/>
              </a:spcAft>
              <a:buClr>
                <a:srgbClr val="0C0C0C"/>
              </a:buClr>
              <a:buSzPts val="2400"/>
              <a:buChar char="•"/>
              <a:defRPr>
                <a:solidFill>
                  <a:srgbClr val="0C0C0C"/>
                </a:solidFill>
              </a:defRPr>
            </a:lvl2pPr>
            <a:lvl3pPr marL="1371600" lvl="2" indent="-355600" algn="l">
              <a:lnSpc>
                <a:spcPct val="90000"/>
              </a:lnSpc>
              <a:spcBef>
                <a:spcPts val="500"/>
              </a:spcBef>
              <a:spcAft>
                <a:spcPts val="0"/>
              </a:spcAft>
              <a:buClr>
                <a:srgbClr val="0C0C0C"/>
              </a:buClr>
              <a:buSzPts val="2000"/>
              <a:buChar char="•"/>
              <a:defRPr>
                <a:solidFill>
                  <a:srgbClr val="0C0C0C"/>
                </a:solidFill>
              </a:defRPr>
            </a:lvl3pPr>
            <a:lvl4pPr marL="1828800" lvl="3" indent="-342900" algn="l">
              <a:lnSpc>
                <a:spcPct val="90000"/>
              </a:lnSpc>
              <a:spcBef>
                <a:spcPts val="500"/>
              </a:spcBef>
              <a:spcAft>
                <a:spcPts val="0"/>
              </a:spcAft>
              <a:buClr>
                <a:srgbClr val="0C0C0C"/>
              </a:buClr>
              <a:buSzPts val="1800"/>
              <a:buChar char="•"/>
              <a:defRPr>
                <a:solidFill>
                  <a:srgbClr val="0C0C0C"/>
                </a:solidFill>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0" name="Google Shape;60;p3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61" name="Google Shape;61;p36" descr="A Principal's Reflections: April 2014"/>
          <p:cNvPicPr preferRelativeResize="0"/>
          <p:nvPr/>
        </p:nvPicPr>
        <p:blipFill rotWithShape="1">
          <a:blip r:embed="rId2">
            <a:alphaModFix/>
          </a:blip>
          <a:srcRect/>
          <a:stretch/>
        </p:blipFill>
        <p:spPr>
          <a:xfrm>
            <a:off x="8779434" y="4298576"/>
            <a:ext cx="3412565" cy="2559424"/>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2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2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 id="2147483663" r:id="rId14"/>
    <p:sldLayoutId id="2147483664" r:id="rId15"/>
    <p:sldLayoutId id="2147483665" r:id="rId16"/>
    <p:sldLayoutId id="2147483666" r:id="rId17"/>
    <p:sldLayoutId id="2147483667" r:id="rId18"/>
    <p:sldLayoutId id="2147483668" r:id="rId19"/>
    <p:sldLayoutId id="2147483669" r:id="rId2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5.jp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hyperlink" Target="https://www.nwea.org/parent-toolkit/" TargetMode="External"/><Relationship Id="rId2" Type="http://schemas.openxmlformats.org/officeDocument/2006/relationships/notesSlide" Target="../notesSlides/notesSlide21.xml"/><Relationship Id="rId1" Type="http://schemas.openxmlformats.org/officeDocument/2006/relationships/slideLayout" Target="../slideLayouts/slideLayout14.xml"/><Relationship Id="rId4" Type="http://schemas.openxmlformats.org/officeDocument/2006/relationships/image" Target="../media/image28.jp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1"/>
          <p:cNvSpPr txBox="1">
            <a:spLocks noGrp="1"/>
          </p:cNvSpPr>
          <p:nvPr>
            <p:ph type="body" idx="1"/>
          </p:nvPr>
        </p:nvSpPr>
        <p:spPr>
          <a:xfrm>
            <a:off x="2743200" y="2901941"/>
            <a:ext cx="5318760" cy="1129040"/>
          </a:xfrm>
          <a:prstGeom prst="rect">
            <a:avLst/>
          </a:prstGeom>
          <a:noFill/>
          <a:ln>
            <a:noFill/>
          </a:ln>
        </p:spPr>
        <p:txBody>
          <a:bodyPr spcFirstLastPara="1" wrap="square" lIns="91425" tIns="45700" rIns="91425" bIns="45700" anchor="b" anchorCtr="0">
            <a:normAutofit/>
          </a:bodyPr>
          <a:lstStyle/>
          <a:p>
            <a:pPr marL="0" lvl="0" indent="0" algn="ctr" rtl="0">
              <a:lnSpc>
                <a:spcPct val="100000"/>
              </a:lnSpc>
              <a:spcBef>
                <a:spcPts val="0"/>
              </a:spcBef>
              <a:spcAft>
                <a:spcPts val="0"/>
              </a:spcAft>
              <a:buClr>
                <a:schemeClr val="dk1"/>
              </a:buClr>
              <a:buSzPts val="4800"/>
              <a:buNone/>
            </a:pPr>
            <a:r>
              <a:rPr lang="en-US"/>
              <a:t>MAP Growth</a:t>
            </a:r>
            <a:endParaRPr/>
          </a:p>
        </p:txBody>
      </p:sp>
      <p:sp>
        <p:nvSpPr>
          <p:cNvPr id="132" name="Google Shape;132;p1"/>
          <p:cNvSpPr txBox="1">
            <a:spLocks noGrp="1"/>
          </p:cNvSpPr>
          <p:nvPr>
            <p:ph type="body" idx="2"/>
          </p:nvPr>
        </p:nvSpPr>
        <p:spPr>
          <a:xfrm>
            <a:off x="2743200" y="4030981"/>
            <a:ext cx="5267960" cy="781045"/>
          </a:xfrm>
          <a:prstGeom prst="rect">
            <a:avLst/>
          </a:prstGeom>
          <a:noFill/>
          <a:ln>
            <a:noFill/>
          </a:ln>
        </p:spPr>
        <p:txBody>
          <a:bodyPr spcFirstLastPara="1" wrap="square" lIns="91425" tIns="45700" rIns="91425" bIns="45700" anchor="t" anchorCtr="0">
            <a:normAutofit/>
          </a:bodyPr>
          <a:lstStyle/>
          <a:p>
            <a:pPr marL="0" lvl="0" indent="0" algn="ctr" rtl="0">
              <a:lnSpc>
                <a:spcPct val="110000"/>
              </a:lnSpc>
              <a:spcBef>
                <a:spcPts val="0"/>
              </a:spcBef>
              <a:spcAft>
                <a:spcPts val="0"/>
              </a:spcAft>
              <a:buClr>
                <a:schemeClr val="dk1"/>
              </a:buClr>
              <a:buSzPts val="2400"/>
              <a:buNone/>
            </a:pPr>
            <a:r>
              <a:rPr lang="en-US"/>
              <a:t>Loudoun County Public Schools</a:t>
            </a:r>
            <a:endParaRPr/>
          </a:p>
          <a:p>
            <a:pPr marL="0" lvl="0" indent="0" algn="r" rtl="0">
              <a:lnSpc>
                <a:spcPct val="110000"/>
              </a:lnSpc>
              <a:spcBef>
                <a:spcPts val="0"/>
              </a:spcBef>
              <a:spcAft>
                <a:spcPts val="0"/>
              </a:spcAft>
              <a:buClr>
                <a:schemeClr val="dk1"/>
              </a:buClr>
              <a:buSzPts val="2400"/>
              <a:buNone/>
            </a:pPr>
            <a:endParaRPr/>
          </a:p>
          <a:p>
            <a:pPr marL="0" lvl="0" indent="0" algn="r" rtl="0">
              <a:lnSpc>
                <a:spcPct val="110000"/>
              </a:lnSpc>
              <a:spcBef>
                <a:spcPts val="0"/>
              </a:spcBef>
              <a:spcAft>
                <a:spcPts val="0"/>
              </a:spcAft>
              <a:buClr>
                <a:schemeClr val="dk1"/>
              </a:buClr>
              <a:buSzPts val="2400"/>
              <a:buNone/>
            </a:pPr>
            <a:endParaRPr/>
          </a:p>
        </p:txBody>
      </p:sp>
      <p:pic>
        <p:nvPicPr>
          <p:cNvPr id="133" name="Google Shape;133;p1"/>
          <p:cNvPicPr preferRelativeResize="0"/>
          <p:nvPr/>
        </p:nvPicPr>
        <p:blipFill rotWithShape="1">
          <a:blip r:embed="rId3">
            <a:alphaModFix/>
          </a:blip>
          <a:srcRect/>
          <a:stretch/>
        </p:blipFill>
        <p:spPr>
          <a:xfrm>
            <a:off x="833925" y="2993248"/>
            <a:ext cx="2406925" cy="1355900"/>
          </a:xfrm>
          <a:prstGeom prst="rect">
            <a:avLst/>
          </a:prstGeom>
          <a:noFill/>
          <a:ln>
            <a:noFill/>
          </a:ln>
        </p:spPr>
      </p:pic>
      <p:pic>
        <p:nvPicPr>
          <p:cNvPr id="134" name="Google Shape;134;p1"/>
          <p:cNvPicPr preferRelativeResize="0"/>
          <p:nvPr/>
        </p:nvPicPr>
        <p:blipFill rotWithShape="1">
          <a:blip r:embed="rId4">
            <a:alphaModFix/>
          </a:blip>
          <a:srcRect/>
          <a:stretch/>
        </p:blipFill>
        <p:spPr>
          <a:xfrm>
            <a:off x="7943025" y="3151050"/>
            <a:ext cx="3142575" cy="879925"/>
          </a:xfrm>
          <a:prstGeom prst="rect">
            <a:avLst/>
          </a:prstGeom>
          <a:noFill/>
          <a:ln>
            <a:noFill/>
          </a:ln>
        </p:spPr>
      </p:pic>
      <p:pic>
        <p:nvPicPr>
          <p:cNvPr id="135" name="Google Shape;135;p1" descr="Seal b&amp;w"/>
          <p:cNvPicPr preferRelativeResize="0"/>
          <p:nvPr/>
        </p:nvPicPr>
        <p:blipFill rotWithShape="1">
          <a:blip r:embed="rId5">
            <a:alphaModFix/>
          </a:blip>
          <a:srcRect/>
          <a:stretch/>
        </p:blipFill>
        <p:spPr>
          <a:xfrm>
            <a:off x="3951897" y="471625"/>
            <a:ext cx="2671225" cy="252162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a:t>LCPS Goals with MAP</a:t>
            </a:r>
            <a:endParaRPr/>
          </a:p>
        </p:txBody>
      </p:sp>
      <p:sp>
        <p:nvSpPr>
          <p:cNvPr id="252" name="Google Shape;252;p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228600" lvl="0" indent="-241300" algn="l" rtl="0">
              <a:lnSpc>
                <a:spcPct val="90000"/>
              </a:lnSpc>
              <a:spcBef>
                <a:spcPts val="0"/>
              </a:spcBef>
              <a:spcAft>
                <a:spcPts val="0"/>
              </a:spcAft>
              <a:buClr>
                <a:schemeClr val="dk1"/>
              </a:buClr>
              <a:buSzPts val="3000"/>
              <a:buChar char="•"/>
            </a:pPr>
            <a:r>
              <a:rPr lang="en-US" sz="3000"/>
              <a:t>Identify the knowledge and skill levels of students in a classroom or grade for placement in groups for differentiated instruction;</a:t>
            </a:r>
            <a:endParaRPr sz="3000"/>
          </a:p>
          <a:p>
            <a:pPr marL="228600" lvl="0" indent="-241300" algn="l" rtl="0">
              <a:lnSpc>
                <a:spcPct val="90000"/>
              </a:lnSpc>
              <a:spcBef>
                <a:spcPts val="1000"/>
              </a:spcBef>
              <a:spcAft>
                <a:spcPts val="0"/>
              </a:spcAft>
              <a:buClr>
                <a:schemeClr val="dk1"/>
              </a:buClr>
              <a:buSzPts val="3000"/>
              <a:buChar char="•"/>
            </a:pPr>
            <a:r>
              <a:rPr lang="en-US" sz="3000"/>
              <a:t>Determine the strengths and needs of each group for planning ongoing instruction;</a:t>
            </a:r>
            <a:endParaRPr sz="3000"/>
          </a:p>
          <a:p>
            <a:pPr marL="228600" lvl="0" indent="-241300" algn="l" rtl="0">
              <a:lnSpc>
                <a:spcPct val="90000"/>
              </a:lnSpc>
              <a:spcBef>
                <a:spcPts val="1000"/>
              </a:spcBef>
              <a:spcAft>
                <a:spcPts val="0"/>
              </a:spcAft>
              <a:buClr>
                <a:schemeClr val="dk1"/>
              </a:buClr>
              <a:buSzPts val="3000"/>
              <a:buChar char="•"/>
            </a:pPr>
            <a:r>
              <a:rPr lang="en-US" sz="3000"/>
              <a:t>Establish growth goals for each student for ongoing monitoring and feedback to each student; and</a:t>
            </a:r>
            <a:endParaRPr sz="3000"/>
          </a:p>
          <a:p>
            <a:pPr marL="228600" lvl="0" indent="-241300" algn="l" rtl="0">
              <a:lnSpc>
                <a:spcPct val="90000"/>
              </a:lnSpc>
              <a:spcBef>
                <a:spcPts val="1000"/>
              </a:spcBef>
              <a:spcAft>
                <a:spcPts val="0"/>
              </a:spcAft>
              <a:buClr>
                <a:schemeClr val="dk1"/>
              </a:buClr>
              <a:buSzPts val="3000"/>
              <a:buChar char="•"/>
            </a:pPr>
            <a:r>
              <a:rPr lang="en-US" sz="3000"/>
              <a:t>Review overall patterns in instructional strengths and needs for professional development for teachers.</a:t>
            </a:r>
            <a:endParaRPr sz="3000"/>
          </a:p>
          <a:p>
            <a:pPr marL="228600" lvl="0" indent="-50800" algn="l" rtl="0">
              <a:lnSpc>
                <a:spcPct val="90000"/>
              </a:lnSpc>
              <a:spcBef>
                <a:spcPts val="1000"/>
              </a:spcBef>
              <a:spcAft>
                <a:spcPts val="0"/>
              </a:spcAft>
              <a:buClr>
                <a:schemeClr val="dk1"/>
              </a:buClr>
              <a:buSzPts val="2800"/>
              <a:buNone/>
            </a:pPr>
            <a:endParaRPr sz="3000"/>
          </a:p>
        </p:txBody>
      </p:sp>
      <p:pic>
        <p:nvPicPr>
          <p:cNvPr id="253" name="Google Shape;253;p7"/>
          <p:cNvPicPr preferRelativeResize="0"/>
          <p:nvPr/>
        </p:nvPicPr>
        <p:blipFill rotWithShape="1">
          <a:blip r:embed="rId3">
            <a:alphaModFix/>
          </a:blip>
          <a:srcRect/>
          <a:stretch/>
        </p:blipFill>
        <p:spPr>
          <a:xfrm>
            <a:off x="7689400" y="154463"/>
            <a:ext cx="2911500" cy="17469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g634b0cdb02_0_0"/>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SzPts val="1800"/>
              <a:buNone/>
            </a:pPr>
            <a:r>
              <a:rPr lang="en-US"/>
              <a:t>MAP Administration in LCPS</a:t>
            </a:r>
            <a:endParaRPr/>
          </a:p>
        </p:txBody>
      </p:sp>
      <p:sp>
        <p:nvSpPr>
          <p:cNvPr id="260" name="Google Shape;260;g634b0cdb02_0_0"/>
          <p:cNvSpPr txBox="1">
            <a:spLocks noGrp="1"/>
          </p:cNvSpPr>
          <p:nvPr>
            <p:ph type="body" idx="1"/>
          </p:nvPr>
        </p:nvSpPr>
        <p:spPr>
          <a:xfrm>
            <a:off x="707125" y="1690825"/>
            <a:ext cx="10515600" cy="4351200"/>
          </a:xfrm>
          <a:prstGeom prst="rect">
            <a:avLst/>
          </a:prstGeom>
          <a:noFill/>
          <a:ln>
            <a:noFill/>
          </a:ln>
        </p:spPr>
        <p:txBody>
          <a:bodyPr spcFirstLastPara="1" wrap="square" lIns="91425" tIns="45700" rIns="91425" bIns="45700" anchor="t" anchorCtr="0">
            <a:noAutofit/>
          </a:bodyPr>
          <a:lstStyle/>
          <a:p>
            <a:pPr marL="457200" lvl="0" indent="-406400" algn="l" rtl="0">
              <a:lnSpc>
                <a:spcPct val="115000"/>
              </a:lnSpc>
              <a:spcBef>
                <a:spcPts val="0"/>
              </a:spcBef>
              <a:spcAft>
                <a:spcPts val="0"/>
              </a:spcAft>
              <a:buSzPts val="2800"/>
              <a:buFont typeface="Arial"/>
              <a:buChar char="•"/>
            </a:pPr>
            <a:r>
              <a:rPr lang="en-US">
                <a:latin typeface="Arial"/>
                <a:ea typeface="Arial"/>
                <a:cs typeface="Arial"/>
                <a:sym typeface="Arial"/>
              </a:rPr>
              <a:t>The Measures of Academic Progress Growth Test (MAP) is designed to measure students’ readiness for learning specific content and skills, as well as measure academic growth over time.  </a:t>
            </a:r>
            <a:endParaRPr>
              <a:latin typeface="Arial"/>
              <a:ea typeface="Arial"/>
              <a:cs typeface="Arial"/>
              <a:sym typeface="Arial"/>
            </a:endParaRPr>
          </a:p>
          <a:p>
            <a:pPr marL="457200" lvl="0" indent="-406400" algn="l" rtl="0">
              <a:lnSpc>
                <a:spcPct val="115000"/>
              </a:lnSpc>
              <a:spcBef>
                <a:spcPts val="0"/>
              </a:spcBef>
              <a:spcAft>
                <a:spcPts val="0"/>
              </a:spcAft>
              <a:buSzPts val="2800"/>
              <a:buFont typeface="Arial"/>
              <a:buChar char="•"/>
            </a:pPr>
            <a:r>
              <a:rPr lang="en-US">
                <a:latin typeface="Arial"/>
                <a:ea typeface="Arial"/>
                <a:cs typeface="Arial"/>
                <a:sym typeface="Arial"/>
              </a:rPr>
              <a:t>In LCPS, students in grades 2-8 take the MAP Growth test three times each school year.  </a:t>
            </a:r>
            <a:endParaRPr>
              <a:latin typeface="Arial"/>
              <a:ea typeface="Arial"/>
              <a:cs typeface="Arial"/>
              <a:sym typeface="Arial"/>
            </a:endParaRPr>
          </a:p>
          <a:p>
            <a:pPr marL="457200" lvl="0" indent="-406400" algn="l" rtl="0">
              <a:lnSpc>
                <a:spcPct val="115000"/>
              </a:lnSpc>
              <a:spcBef>
                <a:spcPts val="0"/>
              </a:spcBef>
              <a:spcAft>
                <a:spcPts val="0"/>
              </a:spcAft>
              <a:buSzPts val="2800"/>
              <a:buFont typeface="Arial"/>
              <a:buChar char="•"/>
            </a:pPr>
            <a:r>
              <a:rPr lang="en-US">
                <a:latin typeface="Arial"/>
                <a:ea typeface="Arial"/>
                <a:cs typeface="Arial"/>
                <a:sym typeface="Arial"/>
              </a:rPr>
              <a:t>In some schools, kindergarten and first grade students also take MAP Growth, and beginning in the 2019-2020 school year, select high school students will take MAP Growth in certain high school math courses.  </a:t>
            </a:r>
            <a:endParaRPr/>
          </a:p>
        </p:txBody>
      </p:sp>
      <p:pic>
        <p:nvPicPr>
          <p:cNvPr id="261" name="Google Shape;261;g634b0cdb02_0_0"/>
          <p:cNvPicPr preferRelativeResize="0"/>
          <p:nvPr/>
        </p:nvPicPr>
        <p:blipFill rotWithShape="1">
          <a:blip r:embed="rId3">
            <a:alphaModFix/>
          </a:blip>
          <a:srcRect/>
          <a:stretch/>
        </p:blipFill>
        <p:spPr>
          <a:xfrm>
            <a:off x="8729175" y="121338"/>
            <a:ext cx="2443251" cy="162882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Google Shape;267;g634b0cdb02_0_6"/>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SzPts val="1800"/>
              <a:buNone/>
            </a:pPr>
            <a:r>
              <a:rPr lang="en-US"/>
              <a:t>MAP Administration in LCPS</a:t>
            </a:r>
            <a:endParaRPr/>
          </a:p>
        </p:txBody>
      </p:sp>
      <p:graphicFrame>
        <p:nvGraphicFramePr>
          <p:cNvPr id="268" name="Google Shape;268;g634b0cdb02_0_6"/>
          <p:cNvGraphicFramePr/>
          <p:nvPr/>
        </p:nvGraphicFramePr>
        <p:xfrm>
          <a:off x="952500" y="2667000"/>
          <a:ext cx="10287000" cy="1971040"/>
        </p:xfrm>
        <a:graphic>
          <a:graphicData uri="http://schemas.openxmlformats.org/drawingml/2006/table">
            <a:tbl>
              <a:tblPr>
                <a:noFill/>
                <a:tableStyleId>{117A6201-A84B-43EC-B088-71D941AAD2F5}</a:tableStyleId>
              </a:tblPr>
              <a:tblGrid>
                <a:gridCol w="3429000">
                  <a:extLst>
                    <a:ext uri="{9D8B030D-6E8A-4147-A177-3AD203B41FA5}">
                      <a16:colId xmlns:a16="http://schemas.microsoft.com/office/drawing/2014/main" val="20000"/>
                    </a:ext>
                  </a:extLst>
                </a:gridCol>
                <a:gridCol w="3429000">
                  <a:extLst>
                    <a:ext uri="{9D8B030D-6E8A-4147-A177-3AD203B41FA5}">
                      <a16:colId xmlns:a16="http://schemas.microsoft.com/office/drawing/2014/main" val="20001"/>
                    </a:ext>
                  </a:extLst>
                </a:gridCol>
                <a:gridCol w="3429000">
                  <a:extLst>
                    <a:ext uri="{9D8B030D-6E8A-4147-A177-3AD203B41FA5}">
                      <a16:colId xmlns:a16="http://schemas.microsoft.com/office/drawing/2014/main" val="20002"/>
                    </a:ext>
                  </a:extLst>
                </a:gridCol>
              </a:tblGrid>
              <a:tr h="381000">
                <a:tc>
                  <a:txBody>
                    <a:bodyPr/>
                    <a:lstStyle/>
                    <a:p>
                      <a:pPr marL="0" marR="0" lvl="0" indent="0" algn="ctr" rtl="0">
                        <a:lnSpc>
                          <a:spcPct val="100000"/>
                        </a:lnSpc>
                        <a:spcBef>
                          <a:spcPts val="0"/>
                        </a:spcBef>
                        <a:spcAft>
                          <a:spcPts val="0"/>
                        </a:spcAft>
                        <a:buClr>
                          <a:srgbClr val="000000"/>
                        </a:buClr>
                        <a:buSzPts val="2400"/>
                        <a:buFont typeface="Arial"/>
                        <a:buNone/>
                      </a:pPr>
                      <a:endParaRPr sz="2400" b="1" u="none" strike="noStrike" cap="none">
                        <a:latin typeface="Calibri"/>
                        <a:ea typeface="Calibri"/>
                        <a:cs typeface="Calibri"/>
                        <a:sym typeface="Calibri"/>
                      </a:endParaRPr>
                    </a:p>
                  </a:txBody>
                  <a:tcPr marL="63500" marR="63500" marT="63500" marB="635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400"/>
                        <a:buFont typeface="Arial"/>
                        <a:buNone/>
                      </a:pPr>
                      <a:r>
                        <a:rPr lang="en-US" sz="2400" b="1" u="none" strike="noStrike" cap="none">
                          <a:latin typeface="Calibri"/>
                          <a:ea typeface="Calibri"/>
                          <a:cs typeface="Calibri"/>
                          <a:sym typeface="Calibri"/>
                        </a:rPr>
                        <a:t>Testing window</a:t>
                      </a:r>
                      <a:endParaRPr sz="2400" b="1" u="none" strike="noStrike" cap="none">
                        <a:latin typeface="Calibri"/>
                        <a:ea typeface="Calibri"/>
                        <a:cs typeface="Calibri"/>
                        <a:sym typeface="Calibri"/>
                      </a:endParaRPr>
                    </a:p>
                  </a:txBody>
                  <a:tcPr marL="63500" marR="63500" marT="63500" marB="635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400"/>
                        <a:buFont typeface="Arial"/>
                        <a:buNone/>
                      </a:pPr>
                      <a:r>
                        <a:rPr lang="en-US" sz="2400" b="1" u="none" strike="noStrike" cap="none">
                          <a:latin typeface="Calibri"/>
                          <a:ea typeface="Calibri"/>
                          <a:cs typeface="Calibri"/>
                          <a:sym typeface="Calibri"/>
                        </a:rPr>
                        <a:t>Makeup dates</a:t>
                      </a:r>
                      <a:endParaRPr sz="2400" b="1" u="none" strike="noStrike" cap="none">
                        <a:latin typeface="Calibri"/>
                        <a:ea typeface="Calibri"/>
                        <a:cs typeface="Calibri"/>
                        <a:sym typeface="Calibri"/>
                      </a:endParaRPr>
                    </a:p>
                  </a:txBody>
                  <a:tcPr marL="63500" marR="63500" marT="63500" marB="635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marR="0" lvl="0" indent="0" algn="ctr" rtl="0">
                        <a:lnSpc>
                          <a:spcPct val="100000"/>
                        </a:lnSpc>
                        <a:spcBef>
                          <a:spcPts val="0"/>
                        </a:spcBef>
                        <a:spcAft>
                          <a:spcPts val="0"/>
                        </a:spcAft>
                        <a:buClr>
                          <a:srgbClr val="000000"/>
                        </a:buClr>
                        <a:buSzPts val="2400"/>
                        <a:buFont typeface="Arial"/>
                        <a:buNone/>
                      </a:pPr>
                      <a:r>
                        <a:rPr lang="en-US" sz="2400" b="1" u="none" strike="noStrike" cap="none">
                          <a:latin typeface="Calibri"/>
                          <a:ea typeface="Calibri"/>
                          <a:cs typeface="Calibri"/>
                          <a:sym typeface="Calibri"/>
                        </a:rPr>
                        <a:t>Fall</a:t>
                      </a:r>
                      <a:endParaRPr sz="2400" b="1" u="none" strike="noStrike" cap="none">
                        <a:latin typeface="Calibri"/>
                        <a:ea typeface="Calibri"/>
                        <a:cs typeface="Calibri"/>
                        <a:sym typeface="Calibri"/>
                      </a:endParaRPr>
                    </a:p>
                  </a:txBody>
                  <a:tcPr marL="63500" marR="63500" marT="63500" marB="635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400"/>
                        <a:buFont typeface="Arial"/>
                        <a:buNone/>
                      </a:pPr>
                      <a:r>
                        <a:rPr lang="en-US" sz="2400" u="none" strike="noStrike" cap="none">
                          <a:latin typeface="Calibri"/>
                          <a:ea typeface="Calibri"/>
                          <a:cs typeface="Calibri"/>
                          <a:sym typeface="Calibri"/>
                        </a:rPr>
                        <a:t>Sept 3 - 20</a:t>
                      </a:r>
                      <a:endParaRPr sz="2400" u="none" strike="noStrike" cap="none">
                        <a:latin typeface="Calibri"/>
                        <a:ea typeface="Calibri"/>
                        <a:cs typeface="Calibri"/>
                        <a:sym typeface="Calibri"/>
                      </a:endParaRPr>
                    </a:p>
                  </a:txBody>
                  <a:tcPr marL="63500" marR="63500" marT="63500" marB="635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400"/>
                        <a:buFont typeface="Arial"/>
                        <a:buNone/>
                      </a:pPr>
                      <a:r>
                        <a:rPr lang="en-US" sz="2400" u="none" strike="noStrike" cap="none">
                          <a:latin typeface="Calibri"/>
                          <a:ea typeface="Calibri"/>
                          <a:cs typeface="Calibri"/>
                          <a:sym typeface="Calibri"/>
                        </a:rPr>
                        <a:t>Sept 23 - 27</a:t>
                      </a:r>
                      <a:endParaRPr sz="2400" u="none" strike="noStrike" cap="none">
                        <a:latin typeface="Calibri"/>
                        <a:ea typeface="Calibri"/>
                        <a:cs typeface="Calibri"/>
                        <a:sym typeface="Calibri"/>
                      </a:endParaRPr>
                    </a:p>
                  </a:txBody>
                  <a:tcPr marL="63500" marR="63500" marT="63500" marB="635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381000">
                <a:tc>
                  <a:txBody>
                    <a:bodyPr/>
                    <a:lstStyle/>
                    <a:p>
                      <a:pPr marL="0" marR="0" lvl="0" indent="0" algn="ctr" rtl="0">
                        <a:lnSpc>
                          <a:spcPct val="100000"/>
                        </a:lnSpc>
                        <a:spcBef>
                          <a:spcPts val="0"/>
                        </a:spcBef>
                        <a:spcAft>
                          <a:spcPts val="0"/>
                        </a:spcAft>
                        <a:buClr>
                          <a:srgbClr val="000000"/>
                        </a:buClr>
                        <a:buSzPts val="2400"/>
                        <a:buFont typeface="Arial"/>
                        <a:buNone/>
                      </a:pPr>
                      <a:r>
                        <a:rPr lang="en-US" sz="2400" b="1" u="none" strike="noStrike" cap="none">
                          <a:latin typeface="Calibri"/>
                          <a:ea typeface="Calibri"/>
                          <a:cs typeface="Calibri"/>
                          <a:sym typeface="Calibri"/>
                        </a:rPr>
                        <a:t>Winter</a:t>
                      </a:r>
                      <a:endParaRPr sz="2400" b="1" u="none" strike="noStrike" cap="none">
                        <a:latin typeface="Calibri"/>
                        <a:ea typeface="Calibri"/>
                        <a:cs typeface="Calibri"/>
                        <a:sym typeface="Calibri"/>
                      </a:endParaRPr>
                    </a:p>
                  </a:txBody>
                  <a:tcPr marL="63500" marR="63500" marT="63500" marB="635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400"/>
                        <a:buFont typeface="Arial"/>
                        <a:buNone/>
                      </a:pPr>
                      <a:r>
                        <a:rPr lang="en-US" sz="2400" u="none" strike="noStrike" cap="none">
                          <a:latin typeface="Calibri"/>
                          <a:ea typeface="Calibri"/>
                          <a:cs typeface="Calibri"/>
                          <a:sym typeface="Calibri"/>
                        </a:rPr>
                        <a:t>Nov 25 - Dec 13</a:t>
                      </a:r>
                      <a:endParaRPr sz="2400" u="none" strike="noStrike" cap="none">
                        <a:latin typeface="Calibri"/>
                        <a:ea typeface="Calibri"/>
                        <a:cs typeface="Calibri"/>
                        <a:sym typeface="Calibri"/>
                      </a:endParaRPr>
                    </a:p>
                  </a:txBody>
                  <a:tcPr marL="63500" marR="63500" marT="63500" marB="635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400"/>
                        <a:buFont typeface="Arial"/>
                        <a:buNone/>
                      </a:pPr>
                      <a:r>
                        <a:rPr lang="en-US" sz="2400" u="none" strike="noStrike" cap="none">
                          <a:latin typeface="Calibri"/>
                          <a:ea typeface="Calibri"/>
                          <a:cs typeface="Calibri"/>
                          <a:sym typeface="Calibri"/>
                        </a:rPr>
                        <a:t>Dec 16 - 20</a:t>
                      </a:r>
                      <a:endParaRPr sz="2400" u="none" strike="noStrike" cap="none">
                        <a:latin typeface="Calibri"/>
                        <a:ea typeface="Calibri"/>
                        <a:cs typeface="Calibri"/>
                        <a:sym typeface="Calibri"/>
                      </a:endParaRPr>
                    </a:p>
                  </a:txBody>
                  <a:tcPr marL="63500" marR="63500" marT="63500" marB="635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381000">
                <a:tc>
                  <a:txBody>
                    <a:bodyPr/>
                    <a:lstStyle/>
                    <a:p>
                      <a:pPr marL="0" marR="0" lvl="0" indent="0" algn="ctr" rtl="0">
                        <a:lnSpc>
                          <a:spcPct val="100000"/>
                        </a:lnSpc>
                        <a:spcBef>
                          <a:spcPts val="0"/>
                        </a:spcBef>
                        <a:spcAft>
                          <a:spcPts val="0"/>
                        </a:spcAft>
                        <a:buClr>
                          <a:srgbClr val="000000"/>
                        </a:buClr>
                        <a:buSzPts val="2400"/>
                        <a:buFont typeface="Arial"/>
                        <a:buNone/>
                      </a:pPr>
                      <a:r>
                        <a:rPr lang="en-US" sz="2400" b="1" u="none" strike="noStrike" cap="none">
                          <a:latin typeface="Calibri"/>
                          <a:ea typeface="Calibri"/>
                          <a:cs typeface="Calibri"/>
                          <a:sym typeface="Calibri"/>
                        </a:rPr>
                        <a:t>Spring</a:t>
                      </a:r>
                      <a:endParaRPr sz="2400" b="1" u="none" strike="noStrike" cap="none">
                        <a:latin typeface="Calibri"/>
                        <a:ea typeface="Calibri"/>
                        <a:cs typeface="Calibri"/>
                        <a:sym typeface="Calibri"/>
                      </a:endParaRPr>
                    </a:p>
                  </a:txBody>
                  <a:tcPr marL="63500" marR="63500" marT="63500" marB="635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400"/>
                        <a:buFont typeface="Arial"/>
                        <a:buNone/>
                      </a:pPr>
                      <a:r>
                        <a:rPr lang="en-US" sz="2400" u="none" strike="noStrike" cap="none">
                          <a:latin typeface="Calibri"/>
                          <a:ea typeface="Calibri"/>
                          <a:cs typeface="Calibri"/>
                          <a:sym typeface="Calibri"/>
                        </a:rPr>
                        <a:t>Mar 9 - 27</a:t>
                      </a:r>
                      <a:endParaRPr sz="2400" u="none" strike="noStrike" cap="none">
                        <a:latin typeface="Calibri"/>
                        <a:ea typeface="Calibri"/>
                        <a:cs typeface="Calibri"/>
                        <a:sym typeface="Calibri"/>
                      </a:endParaRPr>
                    </a:p>
                  </a:txBody>
                  <a:tcPr marL="63500" marR="63500" marT="63500" marB="635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400"/>
                        <a:buFont typeface="Arial"/>
                        <a:buNone/>
                      </a:pPr>
                      <a:r>
                        <a:rPr lang="en-US" sz="2400" u="none" strike="noStrike" cap="none">
                          <a:latin typeface="Calibri"/>
                          <a:ea typeface="Calibri"/>
                          <a:cs typeface="Calibri"/>
                          <a:sym typeface="Calibri"/>
                        </a:rPr>
                        <a:t>Mar 30 - Apr 3</a:t>
                      </a:r>
                      <a:endParaRPr sz="2400" u="none" strike="noStrike" cap="none">
                        <a:latin typeface="Calibri"/>
                        <a:ea typeface="Calibri"/>
                        <a:cs typeface="Calibri"/>
                        <a:sym typeface="Calibri"/>
                      </a:endParaRPr>
                    </a:p>
                  </a:txBody>
                  <a:tcPr marL="63500" marR="63500" marT="63500" marB="635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pic>
        <p:nvPicPr>
          <p:cNvPr id="269" name="Google Shape;269;g634b0cdb02_0_6"/>
          <p:cNvPicPr preferRelativeResize="0"/>
          <p:nvPr/>
        </p:nvPicPr>
        <p:blipFill rotWithShape="1">
          <a:blip r:embed="rId3">
            <a:alphaModFix/>
          </a:blip>
          <a:srcRect/>
          <a:stretch/>
        </p:blipFill>
        <p:spPr>
          <a:xfrm>
            <a:off x="8737550" y="540588"/>
            <a:ext cx="2443251" cy="1628824"/>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9"/>
          <p:cNvSpPr txBox="1">
            <a:spLocks noGrp="1"/>
          </p:cNvSpPr>
          <p:nvPr>
            <p:ph type="title"/>
          </p:nvPr>
        </p:nvSpPr>
        <p:spPr>
          <a:xfrm>
            <a:off x="609600" y="274637"/>
            <a:ext cx="10972800" cy="1143200"/>
          </a:xfrm>
          <a:prstGeom prst="rect">
            <a:avLst/>
          </a:prstGeom>
          <a:noFill/>
          <a:ln>
            <a:noFill/>
          </a:ln>
        </p:spPr>
        <p:txBody>
          <a:bodyPr spcFirstLastPara="1" wrap="square" lIns="121900" tIns="121900" rIns="121900" bIns="121900" anchor="ctr" anchorCtr="0">
            <a:noAutofit/>
          </a:bodyPr>
          <a:lstStyle/>
          <a:p>
            <a:pPr marL="0" lvl="0" indent="0" algn="l" rtl="0">
              <a:lnSpc>
                <a:spcPct val="90000"/>
              </a:lnSpc>
              <a:spcBef>
                <a:spcPts val="0"/>
              </a:spcBef>
              <a:spcAft>
                <a:spcPts val="0"/>
              </a:spcAft>
              <a:buClr>
                <a:schemeClr val="dk1"/>
              </a:buClr>
              <a:buSzPts val="4400"/>
              <a:buFont typeface="Calibri"/>
              <a:buNone/>
            </a:pPr>
            <a:r>
              <a:rPr lang="en-US"/>
              <a:t>Importance of Mindset</a:t>
            </a:r>
            <a:endParaRPr/>
          </a:p>
        </p:txBody>
      </p:sp>
      <p:sp>
        <p:nvSpPr>
          <p:cNvPr id="281" name="Google Shape;281;p9"/>
          <p:cNvSpPr txBox="1">
            <a:spLocks noGrp="1"/>
          </p:cNvSpPr>
          <p:nvPr>
            <p:ph type="body" idx="1"/>
          </p:nvPr>
        </p:nvSpPr>
        <p:spPr>
          <a:xfrm>
            <a:off x="609600" y="1600201"/>
            <a:ext cx="10972800" cy="4967599"/>
          </a:xfrm>
          <a:prstGeom prst="rect">
            <a:avLst/>
          </a:prstGeom>
          <a:noFill/>
          <a:ln>
            <a:noFill/>
          </a:ln>
        </p:spPr>
        <p:txBody>
          <a:bodyPr spcFirstLastPara="1" wrap="square" lIns="121900" tIns="121900" rIns="121900" bIns="121900" anchor="t" anchorCtr="0">
            <a:noAutofit/>
          </a:bodyPr>
          <a:lstStyle/>
          <a:p>
            <a:pPr marL="228600" lvl="0" indent="-228600" algn="l" rtl="0">
              <a:lnSpc>
                <a:spcPct val="90000"/>
              </a:lnSpc>
              <a:spcBef>
                <a:spcPts val="0"/>
              </a:spcBef>
              <a:spcAft>
                <a:spcPts val="0"/>
              </a:spcAft>
              <a:buClr>
                <a:srgbClr val="000000"/>
              </a:buClr>
              <a:buSzPts val="3600"/>
              <a:buNone/>
            </a:pPr>
            <a:r>
              <a:rPr lang="en-US" sz="3600">
                <a:solidFill>
                  <a:srgbClr val="000000"/>
                </a:solidFill>
              </a:rPr>
              <a:t>Fixed Mindset - Feedback viewed as criticism</a:t>
            </a:r>
            <a:endParaRPr/>
          </a:p>
          <a:p>
            <a:pPr marL="228600" lvl="0" indent="0" algn="l" rtl="0">
              <a:lnSpc>
                <a:spcPct val="90000"/>
              </a:lnSpc>
              <a:spcBef>
                <a:spcPts val="1000"/>
              </a:spcBef>
              <a:spcAft>
                <a:spcPts val="0"/>
              </a:spcAft>
              <a:buClr>
                <a:schemeClr val="dk1"/>
              </a:buClr>
              <a:buSzPts val="3600"/>
              <a:buNone/>
            </a:pPr>
            <a:endParaRPr sz="3600">
              <a:solidFill>
                <a:srgbClr val="000000"/>
              </a:solidFill>
            </a:endParaRPr>
          </a:p>
          <a:p>
            <a:pPr marL="228600" lvl="0" indent="-228600" algn="l" rtl="0">
              <a:lnSpc>
                <a:spcPct val="90000"/>
              </a:lnSpc>
              <a:spcBef>
                <a:spcPts val="1000"/>
              </a:spcBef>
              <a:spcAft>
                <a:spcPts val="0"/>
              </a:spcAft>
              <a:buClr>
                <a:srgbClr val="000000"/>
              </a:buClr>
              <a:buSzPts val="3600"/>
              <a:buNone/>
            </a:pPr>
            <a:r>
              <a:rPr lang="en-US" sz="3600">
                <a:solidFill>
                  <a:srgbClr val="000000"/>
                </a:solidFill>
              </a:rPr>
              <a:t>Growth Mindset - Openly embraces feedback,  encourages learning and effort</a:t>
            </a:r>
            <a:endParaRPr sz="3600">
              <a:solidFill>
                <a:srgbClr val="000000"/>
              </a:solidFill>
            </a:endParaRPr>
          </a:p>
          <a:p>
            <a:pPr marL="228600" lvl="0" indent="-228600" algn="l" rtl="0">
              <a:lnSpc>
                <a:spcPct val="90000"/>
              </a:lnSpc>
              <a:spcBef>
                <a:spcPts val="1000"/>
              </a:spcBef>
              <a:spcAft>
                <a:spcPts val="0"/>
              </a:spcAft>
              <a:buClr>
                <a:srgbClr val="000000"/>
              </a:buClr>
              <a:buSzPts val="3600"/>
              <a:buNone/>
            </a:pPr>
            <a:endParaRPr sz="3600">
              <a:solidFill>
                <a:srgbClr val="000000"/>
              </a:solidFill>
            </a:endParaRPr>
          </a:p>
          <a:p>
            <a:pPr marL="228600" lvl="0" indent="-228600" algn="l" rtl="0">
              <a:lnSpc>
                <a:spcPct val="90000"/>
              </a:lnSpc>
              <a:spcBef>
                <a:spcPts val="1000"/>
              </a:spcBef>
              <a:spcAft>
                <a:spcPts val="0"/>
              </a:spcAft>
              <a:buClr>
                <a:srgbClr val="474A4F"/>
              </a:buClr>
              <a:buSzPts val="2800"/>
              <a:buNone/>
            </a:pPr>
            <a:endParaRPr i="1"/>
          </a:p>
        </p:txBody>
      </p:sp>
      <p:pic>
        <p:nvPicPr>
          <p:cNvPr id="282" name="Google Shape;282;p9"/>
          <p:cNvPicPr preferRelativeResize="0"/>
          <p:nvPr/>
        </p:nvPicPr>
        <p:blipFill rotWithShape="1">
          <a:blip r:embed="rId3">
            <a:alphaModFix/>
          </a:blip>
          <a:srcRect/>
          <a:stretch/>
        </p:blipFill>
        <p:spPr>
          <a:xfrm>
            <a:off x="8884350" y="3424375"/>
            <a:ext cx="2427425" cy="3143425"/>
          </a:xfrm>
          <a:prstGeom prst="rect">
            <a:avLst/>
          </a:prstGeom>
          <a:noFill/>
          <a:ln>
            <a:noFill/>
          </a:ln>
        </p:spPr>
      </p:pic>
    </p:spTree>
  </p:cSld>
  <p:clrMapOvr>
    <a:masterClrMapping/>
  </p:clrMapOvr>
  <p:transition spd="slow">
    <p:cu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p10"/>
          <p:cNvSpPr/>
          <p:nvPr/>
        </p:nvSpPr>
        <p:spPr>
          <a:xfrm>
            <a:off x="1253064" y="228609"/>
            <a:ext cx="9144000" cy="1066800"/>
          </a:xfrm>
          <a:prstGeom prst="rect">
            <a:avLst/>
          </a:prstGeom>
          <a:gradFill>
            <a:gsLst>
              <a:gs pos="0">
                <a:srgbClr val="006C2D"/>
              </a:gs>
              <a:gs pos="50000">
                <a:srgbClr val="009E40"/>
              </a:gs>
              <a:gs pos="100000">
                <a:srgbClr val="00BD4E"/>
              </a:gs>
            </a:gsLst>
            <a:lin ang="27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89" name="Google Shape;289;p10"/>
          <p:cNvSpPr txBox="1"/>
          <p:nvPr/>
        </p:nvSpPr>
        <p:spPr>
          <a:xfrm>
            <a:off x="1388536" y="434415"/>
            <a:ext cx="9144000" cy="58477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200"/>
              <a:buFont typeface="Arial"/>
              <a:buNone/>
            </a:pPr>
            <a:r>
              <a:rPr lang="en-US" sz="3200" b="1" i="1" u="none" strike="noStrike" cap="none">
                <a:solidFill>
                  <a:schemeClr val="lt1"/>
                </a:solidFill>
                <a:latin typeface="Calibri"/>
                <a:ea typeface="Calibri"/>
                <a:cs typeface="Calibri"/>
                <a:sym typeface="Calibri"/>
              </a:rPr>
              <a:t>MAP Growth By the Numbers</a:t>
            </a:r>
            <a:endParaRPr sz="1400" b="0" i="0" u="none" strike="noStrike" cap="none">
              <a:solidFill>
                <a:srgbClr val="000000"/>
              </a:solidFill>
              <a:latin typeface="Arial"/>
              <a:ea typeface="Arial"/>
              <a:cs typeface="Arial"/>
              <a:sym typeface="Arial"/>
            </a:endParaRPr>
          </a:p>
        </p:txBody>
      </p:sp>
      <p:sp>
        <p:nvSpPr>
          <p:cNvPr id="290" name="Google Shape;290;p10"/>
          <p:cNvSpPr txBox="1"/>
          <p:nvPr/>
        </p:nvSpPr>
        <p:spPr>
          <a:xfrm>
            <a:off x="5943594" y="1623546"/>
            <a:ext cx="3962400" cy="14772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000"/>
              <a:buFont typeface="Arial"/>
              <a:buNone/>
            </a:pPr>
            <a:r>
              <a:rPr lang="en-US" sz="3000" b="1" i="0" u="none" strike="noStrike" cap="none">
                <a:solidFill>
                  <a:srgbClr val="C55A11"/>
                </a:solidFill>
                <a:latin typeface="Calibri"/>
                <a:ea typeface="Calibri"/>
                <a:cs typeface="Calibri"/>
                <a:sym typeface="Calibri"/>
              </a:rPr>
              <a:t>7,600 +</a:t>
            </a:r>
            <a:br>
              <a:rPr lang="en-US" sz="3000" b="0" i="0" u="none" strike="noStrike" cap="none">
                <a:solidFill>
                  <a:srgbClr val="C55A11"/>
                </a:solidFill>
                <a:latin typeface="Calibri"/>
                <a:ea typeface="Calibri"/>
                <a:cs typeface="Calibri"/>
                <a:sym typeface="Calibri"/>
              </a:rPr>
            </a:br>
            <a:r>
              <a:rPr lang="en-US" sz="3000" b="1" i="0" u="none" strike="noStrike" cap="none">
                <a:solidFill>
                  <a:srgbClr val="C55A11"/>
                </a:solidFill>
                <a:latin typeface="Calibri"/>
                <a:ea typeface="Calibri"/>
                <a:cs typeface="Calibri"/>
                <a:sym typeface="Calibri"/>
              </a:rPr>
              <a:t>Current Educational Partners</a:t>
            </a:r>
            <a:endParaRPr sz="1400" b="0" i="0" u="none" strike="noStrike" cap="none">
              <a:solidFill>
                <a:srgbClr val="000000"/>
              </a:solidFill>
              <a:latin typeface="Arial"/>
              <a:ea typeface="Arial"/>
              <a:cs typeface="Arial"/>
              <a:sym typeface="Arial"/>
            </a:endParaRPr>
          </a:p>
        </p:txBody>
      </p:sp>
      <p:sp>
        <p:nvSpPr>
          <p:cNvPr id="291" name="Google Shape;291;p10"/>
          <p:cNvSpPr txBox="1"/>
          <p:nvPr/>
        </p:nvSpPr>
        <p:spPr>
          <a:xfrm>
            <a:off x="6015053" y="3517137"/>
            <a:ext cx="2135100" cy="10158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000"/>
              <a:buFont typeface="Arial"/>
              <a:buNone/>
            </a:pPr>
            <a:r>
              <a:rPr lang="en-US" sz="3000" b="1" i="0" u="none" strike="noStrike" cap="none">
                <a:solidFill>
                  <a:srgbClr val="C55A11"/>
                </a:solidFill>
                <a:latin typeface="Calibri"/>
                <a:ea typeface="Calibri"/>
                <a:cs typeface="Calibri"/>
                <a:sym typeface="Calibri"/>
              </a:rPr>
              <a:t>In all</a:t>
            </a:r>
            <a:br>
              <a:rPr lang="en-US" sz="3000" b="1" i="0" u="none" strike="noStrike" cap="none">
                <a:solidFill>
                  <a:srgbClr val="C55A11"/>
                </a:solidFill>
                <a:latin typeface="Calibri"/>
                <a:ea typeface="Calibri"/>
                <a:cs typeface="Calibri"/>
                <a:sym typeface="Calibri"/>
              </a:rPr>
            </a:br>
            <a:r>
              <a:rPr lang="en-US" sz="3000" b="1" i="0" u="none" strike="noStrike" cap="none">
                <a:solidFill>
                  <a:srgbClr val="C55A11"/>
                </a:solidFill>
                <a:latin typeface="Calibri"/>
                <a:ea typeface="Calibri"/>
                <a:cs typeface="Calibri"/>
                <a:sym typeface="Calibri"/>
              </a:rPr>
              <a:t>50 States</a:t>
            </a:r>
            <a:endParaRPr sz="1400" b="0" i="0" u="none" strike="noStrike" cap="none">
              <a:solidFill>
                <a:srgbClr val="000000"/>
              </a:solidFill>
              <a:latin typeface="Arial"/>
              <a:ea typeface="Arial"/>
              <a:cs typeface="Arial"/>
              <a:sym typeface="Arial"/>
            </a:endParaRPr>
          </a:p>
        </p:txBody>
      </p:sp>
      <p:sp>
        <p:nvSpPr>
          <p:cNvPr id="292" name="Google Shape;292;p10"/>
          <p:cNvSpPr txBox="1"/>
          <p:nvPr/>
        </p:nvSpPr>
        <p:spPr>
          <a:xfrm>
            <a:off x="5733811" y="4485147"/>
            <a:ext cx="2697600" cy="19389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000"/>
              <a:buFont typeface="Arial"/>
              <a:buNone/>
            </a:pPr>
            <a:r>
              <a:rPr lang="en-US" sz="3000" b="1" i="0" u="none" strike="noStrike" cap="none">
                <a:solidFill>
                  <a:srgbClr val="C55A11"/>
                </a:solidFill>
                <a:latin typeface="Calibri"/>
                <a:ea typeface="Calibri"/>
                <a:cs typeface="Calibri"/>
                <a:sym typeface="Calibri"/>
              </a:rPr>
              <a:t>In Over</a:t>
            </a:r>
            <a:br>
              <a:rPr lang="en-US" sz="3000" b="1" i="0" u="none" strike="noStrike" cap="none">
                <a:solidFill>
                  <a:srgbClr val="C55A11"/>
                </a:solidFill>
                <a:latin typeface="Calibri"/>
                <a:ea typeface="Calibri"/>
                <a:cs typeface="Calibri"/>
                <a:sym typeface="Calibri"/>
              </a:rPr>
            </a:br>
            <a:r>
              <a:rPr lang="en-US" sz="3000" b="1" i="0" u="none" strike="noStrike" cap="none">
                <a:solidFill>
                  <a:srgbClr val="C55A11"/>
                </a:solidFill>
                <a:latin typeface="Calibri"/>
                <a:ea typeface="Calibri"/>
                <a:cs typeface="Calibri"/>
                <a:sym typeface="Calibri"/>
              </a:rPr>
              <a:t>141</a:t>
            </a:r>
            <a:br>
              <a:rPr lang="en-US" sz="3000" b="0" i="0" u="none" strike="noStrike" cap="none">
                <a:solidFill>
                  <a:srgbClr val="C55A11"/>
                </a:solidFill>
                <a:latin typeface="Calibri"/>
                <a:ea typeface="Calibri"/>
                <a:cs typeface="Calibri"/>
                <a:sym typeface="Calibri"/>
              </a:rPr>
            </a:br>
            <a:r>
              <a:rPr lang="en-US" sz="3000" b="1" i="0" u="none" strike="noStrike" cap="none">
                <a:solidFill>
                  <a:srgbClr val="C55A11"/>
                </a:solidFill>
                <a:latin typeface="Calibri"/>
                <a:ea typeface="Calibri"/>
                <a:cs typeface="Calibri"/>
                <a:sym typeface="Calibri"/>
              </a:rPr>
              <a:t>Countries Worldwide</a:t>
            </a:r>
            <a:endParaRPr sz="1400" b="0" i="0" u="none" strike="noStrike" cap="none">
              <a:solidFill>
                <a:srgbClr val="000000"/>
              </a:solidFill>
              <a:latin typeface="Arial"/>
              <a:ea typeface="Arial"/>
              <a:cs typeface="Arial"/>
              <a:sym typeface="Arial"/>
            </a:endParaRPr>
          </a:p>
        </p:txBody>
      </p:sp>
      <p:sp>
        <p:nvSpPr>
          <p:cNvPr id="293" name="Google Shape;293;p10"/>
          <p:cNvSpPr txBox="1"/>
          <p:nvPr/>
        </p:nvSpPr>
        <p:spPr>
          <a:xfrm>
            <a:off x="949120" y="1620371"/>
            <a:ext cx="4418700" cy="19389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000"/>
              <a:buFont typeface="Arial"/>
              <a:buNone/>
            </a:pPr>
            <a:r>
              <a:rPr lang="en-US" sz="3000" b="1" i="0" u="none" strike="noStrike" cap="none">
                <a:solidFill>
                  <a:srgbClr val="C55A11"/>
                </a:solidFill>
                <a:latin typeface="Calibri"/>
                <a:ea typeface="Calibri"/>
                <a:cs typeface="Calibri"/>
                <a:sym typeface="Calibri"/>
              </a:rPr>
              <a:t>10+ Million</a:t>
            </a:r>
            <a:br>
              <a:rPr lang="en-US" sz="3000" b="0" i="0" u="none" strike="noStrike" cap="none">
                <a:solidFill>
                  <a:srgbClr val="C55A11"/>
                </a:solidFill>
                <a:latin typeface="Calibri"/>
                <a:ea typeface="Calibri"/>
                <a:cs typeface="Calibri"/>
                <a:sym typeface="Calibri"/>
              </a:rPr>
            </a:br>
            <a:r>
              <a:rPr lang="en-US" sz="3000" b="1" i="0" u="none" strike="noStrike" cap="none">
                <a:solidFill>
                  <a:srgbClr val="C55A11"/>
                </a:solidFill>
                <a:latin typeface="Calibri"/>
                <a:ea typeface="Calibri"/>
                <a:cs typeface="Calibri"/>
                <a:sym typeface="Calibri"/>
              </a:rPr>
              <a:t>Students</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3000"/>
              <a:buFont typeface="Arial"/>
              <a:buNone/>
            </a:pPr>
            <a:r>
              <a:rPr lang="en-US" sz="3000" b="1" i="0" u="none" strike="noStrike" cap="none">
                <a:solidFill>
                  <a:srgbClr val="C55A11"/>
                </a:solidFill>
                <a:latin typeface="Calibri"/>
                <a:ea typeface="Calibri"/>
                <a:cs typeface="Calibri"/>
                <a:sym typeface="Calibri"/>
              </a:rPr>
              <a:t> Tested Annually with MAP</a:t>
            </a:r>
            <a:endParaRPr sz="1400" b="0" i="0" u="none" strike="noStrike" cap="none">
              <a:solidFill>
                <a:srgbClr val="000000"/>
              </a:solidFill>
              <a:latin typeface="Arial"/>
              <a:ea typeface="Arial"/>
              <a:cs typeface="Arial"/>
              <a:sym typeface="Arial"/>
            </a:endParaRPr>
          </a:p>
        </p:txBody>
      </p:sp>
      <p:sp>
        <p:nvSpPr>
          <p:cNvPr id="294" name="Google Shape;294;p10" descr="nwea-graphite-small-rgb.jpg"/>
          <p:cNvSpPr/>
          <p:nvPr/>
        </p:nvSpPr>
        <p:spPr>
          <a:xfrm>
            <a:off x="5943600" y="3276600"/>
            <a:ext cx="304800" cy="30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95" name="Google Shape;295;p10" descr="nwea-white-small-rgb.jpg"/>
          <p:cNvSpPr/>
          <p:nvPr/>
        </p:nvSpPr>
        <p:spPr>
          <a:xfrm>
            <a:off x="6096000" y="3429000"/>
            <a:ext cx="304800" cy="30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pic>
        <p:nvPicPr>
          <p:cNvPr id="296" name="Google Shape;296;p10"/>
          <p:cNvPicPr preferRelativeResize="0"/>
          <p:nvPr/>
        </p:nvPicPr>
        <p:blipFill>
          <a:blip r:embed="rId3">
            <a:alphaModFix/>
          </a:blip>
          <a:stretch>
            <a:fillRect/>
          </a:stretch>
        </p:blipFill>
        <p:spPr>
          <a:xfrm>
            <a:off x="1074775" y="3559284"/>
            <a:ext cx="3991905" cy="2993929"/>
          </a:xfrm>
          <a:prstGeom prst="rect">
            <a:avLst/>
          </a:prstGeom>
          <a:noFill/>
          <a:ln>
            <a:noFill/>
          </a:ln>
        </p:spPr>
      </p:pic>
      <p:pic>
        <p:nvPicPr>
          <p:cNvPr id="297" name="Google Shape;297;p10"/>
          <p:cNvPicPr preferRelativeResize="0"/>
          <p:nvPr/>
        </p:nvPicPr>
        <p:blipFill>
          <a:blip r:embed="rId4">
            <a:alphaModFix/>
          </a:blip>
          <a:stretch>
            <a:fillRect/>
          </a:stretch>
        </p:blipFill>
        <p:spPr>
          <a:xfrm>
            <a:off x="8465219" y="4021584"/>
            <a:ext cx="1981205" cy="206932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302" name="Google Shape;302;p11"/>
          <p:cNvSpPr txBox="1">
            <a:spLocks noGrp="1"/>
          </p:cNvSpPr>
          <p:nvPr>
            <p:ph type="body" idx="4294967295"/>
          </p:nvPr>
        </p:nvSpPr>
        <p:spPr>
          <a:xfrm>
            <a:off x="1140399" y="1735400"/>
            <a:ext cx="8369400" cy="3716100"/>
          </a:xfrm>
          <a:prstGeom prst="rect">
            <a:avLst/>
          </a:prstGeom>
          <a:noFill/>
          <a:ln>
            <a:noFill/>
          </a:ln>
        </p:spPr>
        <p:txBody>
          <a:bodyPr spcFirstLastPara="1" wrap="square" lIns="91425" tIns="45700" rIns="91425" bIns="45700" anchor="t" anchorCtr="0">
            <a:noAutofit/>
          </a:bodyPr>
          <a:lstStyle/>
          <a:p>
            <a:pPr marL="457200" marR="0" lvl="0" indent="-431800" algn="l" rtl="0">
              <a:lnSpc>
                <a:spcPct val="100000"/>
              </a:lnSpc>
              <a:spcBef>
                <a:spcPts val="640"/>
              </a:spcBef>
              <a:spcAft>
                <a:spcPts val="0"/>
              </a:spcAft>
              <a:buClr>
                <a:schemeClr val="dk1"/>
              </a:buClr>
              <a:buSzPts val="3200"/>
              <a:buFont typeface="Quattrocento Sans"/>
              <a:buChar char="•"/>
            </a:pPr>
            <a:r>
              <a:rPr lang="en-US" sz="3200" i="0" u="none" strike="noStrike" cap="none">
                <a:solidFill>
                  <a:schemeClr val="dk1"/>
                </a:solidFill>
                <a:latin typeface="Quattrocento Sans"/>
                <a:ea typeface="Quattrocento Sans"/>
                <a:cs typeface="Quattrocento Sans"/>
                <a:sym typeface="Quattrocento Sans"/>
              </a:rPr>
              <a:t>Provides immediate results f</a:t>
            </a:r>
            <a:r>
              <a:rPr lang="en-US">
                <a:latin typeface="Quattrocento Sans"/>
                <a:ea typeface="Quattrocento Sans"/>
                <a:cs typeface="Quattrocento Sans"/>
                <a:sym typeface="Quattrocento Sans"/>
              </a:rPr>
              <a:t>or students</a:t>
            </a:r>
            <a:endParaRPr>
              <a:latin typeface="Quattrocento Sans"/>
              <a:ea typeface="Quattrocento Sans"/>
              <a:cs typeface="Quattrocento Sans"/>
              <a:sym typeface="Quattrocento Sans"/>
            </a:endParaRPr>
          </a:p>
          <a:p>
            <a:pPr marL="914400" lvl="1" indent="-406400" algn="l" rtl="0">
              <a:lnSpc>
                <a:spcPct val="90000"/>
              </a:lnSpc>
              <a:spcBef>
                <a:spcPts val="560"/>
              </a:spcBef>
              <a:spcAft>
                <a:spcPts val="0"/>
              </a:spcAft>
              <a:buClr>
                <a:schemeClr val="dk1"/>
              </a:buClr>
              <a:buSzPts val="2800"/>
              <a:buFont typeface="Quattrocento Sans"/>
              <a:buChar char="–"/>
            </a:pPr>
            <a:r>
              <a:rPr lang="en-US" sz="2800">
                <a:latin typeface="Quattrocento Sans"/>
                <a:ea typeface="Quattrocento Sans"/>
                <a:cs typeface="Quattrocento Sans"/>
                <a:sym typeface="Quattrocento Sans"/>
              </a:rPr>
              <a:t>Student readiness to learn</a:t>
            </a:r>
            <a:endParaRPr sz="2800">
              <a:latin typeface="Quattrocento Sans"/>
              <a:ea typeface="Quattrocento Sans"/>
              <a:cs typeface="Quattrocento Sans"/>
              <a:sym typeface="Quattrocento Sans"/>
            </a:endParaRPr>
          </a:p>
          <a:p>
            <a:pPr marL="914400" lvl="1" indent="-406400" algn="l" rtl="0">
              <a:lnSpc>
                <a:spcPct val="90000"/>
              </a:lnSpc>
              <a:spcBef>
                <a:spcPts val="560"/>
              </a:spcBef>
              <a:spcAft>
                <a:spcPts val="0"/>
              </a:spcAft>
              <a:buClr>
                <a:schemeClr val="dk1"/>
              </a:buClr>
              <a:buSzPts val="2800"/>
              <a:buFont typeface="Quattrocento Sans"/>
              <a:buChar char="–"/>
            </a:pPr>
            <a:r>
              <a:rPr lang="en-US" sz="2800">
                <a:latin typeface="Quattrocento Sans"/>
                <a:ea typeface="Quattrocento Sans"/>
                <a:cs typeface="Quattrocento Sans"/>
                <a:sym typeface="Quattrocento Sans"/>
              </a:rPr>
              <a:t>Flexible grouping &amp; Differentiation</a:t>
            </a:r>
            <a:endParaRPr sz="2800">
              <a:latin typeface="Quattrocento Sans"/>
              <a:ea typeface="Quattrocento Sans"/>
              <a:cs typeface="Quattrocento Sans"/>
              <a:sym typeface="Quattrocento Sans"/>
            </a:endParaRPr>
          </a:p>
          <a:p>
            <a:pPr marL="914400" lvl="1" indent="-406400" algn="l" rtl="0">
              <a:lnSpc>
                <a:spcPct val="90000"/>
              </a:lnSpc>
              <a:spcBef>
                <a:spcPts val="560"/>
              </a:spcBef>
              <a:spcAft>
                <a:spcPts val="0"/>
              </a:spcAft>
              <a:buClr>
                <a:schemeClr val="dk1"/>
              </a:buClr>
              <a:buSzPts val="2800"/>
              <a:buFont typeface="Quattrocento Sans"/>
              <a:buChar char="–"/>
            </a:pPr>
            <a:r>
              <a:rPr lang="en-US" sz="2800">
                <a:latin typeface="Quattrocento Sans"/>
                <a:ea typeface="Quattrocento Sans"/>
                <a:cs typeface="Quattrocento Sans"/>
                <a:sym typeface="Quattrocento Sans"/>
              </a:rPr>
              <a:t>Growth data</a:t>
            </a:r>
            <a:endParaRPr sz="2800">
              <a:latin typeface="Quattrocento Sans"/>
              <a:ea typeface="Quattrocento Sans"/>
              <a:cs typeface="Quattrocento Sans"/>
              <a:sym typeface="Quattrocento Sans"/>
            </a:endParaRPr>
          </a:p>
          <a:p>
            <a:pPr marL="457200" marR="0" lvl="0" indent="0" algn="l" rtl="0">
              <a:lnSpc>
                <a:spcPct val="100000"/>
              </a:lnSpc>
              <a:spcBef>
                <a:spcPts val="640"/>
              </a:spcBef>
              <a:spcAft>
                <a:spcPts val="0"/>
              </a:spcAft>
              <a:buClr>
                <a:schemeClr val="dk1"/>
              </a:buClr>
              <a:buSzPts val="2800"/>
              <a:buNone/>
            </a:pPr>
            <a:endParaRPr/>
          </a:p>
        </p:txBody>
      </p:sp>
      <p:sp>
        <p:nvSpPr>
          <p:cNvPr id="303" name="Google Shape;303;p11"/>
          <p:cNvSpPr txBox="1">
            <a:spLocks noGrp="1"/>
          </p:cNvSpPr>
          <p:nvPr>
            <p:ph type="title" idx="4294967295"/>
          </p:nvPr>
        </p:nvSpPr>
        <p:spPr>
          <a:xfrm>
            <a:off x="609600" y="274638"/>
            <a:ext cx="10972800" cy="11430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4400"/>
              <a:buFont typeface="Calibri"/>
              <a:buNone/>
            </a:pPr>
            <a:r>
              <a:rPr lang="en-US" sz="4400" i="0" u="none" strike="noStrike" cap="none">
                <a:solidFill>
                  <a:schemeClr val="dk1"/>
                </a:solidFill>
                <a:latin typeface="Quattrocento Sans"/>
                <a:ea typeface="Quattrocento Sans"/>
                <a:cs typeface="Quattrocento Sans"/>
                <a:sym typeface="Quattrocento Sans"/>
              </a:rPr>
              <a:t>Features of MAP Growth</a:t>
            </a:r>
            <a:endParaRPr sz="4400" i="0" u="none" strike="noStrike" cap="none">
              <a:solidFill>
                <a:schemeClr val="dk1"/>
              </a:solidFill>
              <a:latin typeface="Quattrocento Sans"/>
              <a:ea typeface="Quattrocento Sans"/>
              <a:cs typeface="Quattrocento Sans"/>
              <a:sym typeface="Quattrocento Sans"/>
            </a:endParaRPr>
          </a:p>
        </p:txBody>
      </p:sp>
      <p:pic>
        <p:nvPicPr>
          <p:cNvPr id="304" name="Google Shape;304;p11"/>
          <p:cNvPicPr preferRelativeResize="0"/>
          <p:nvPr/>
        </p:nvPicPr>
        <p:blipFill rotWithShape="1">
          <a:blip r:embed="rId3">
            <a:alphaModFix/>
          </a:blip>
          <a:srcRect/>
          <a:stretch/>
        </p:blipFill>
        <p:spPr>
          <a:xfrm>
            <a:off x="6982450" y="3527613"/>
            <a:ext cx="4762500" cy="300037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pic>
        <p:nvPicPr>
          <p:cNvPr id="329" name="Google Shape;329;g60bf4c224a_0_14"/>
          <p:cNvPicPr preferRelativeResize="0"/>
          <p:nvPr/>
        </p:nvPicPr>
        <p:blipFill rotWithShape="1">
          <a:blip r:embed="rId3">
            <a:alphaModFix/>
          </a:blip>
          <a:srcRect/>
          <a:stretch/>
        </p:blipFill>
        <p:spPr>
          <a:xfrm>
            <a:off x="957375" y="294950"/>
            <a:ext cx="10379575" cy="639097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pic>
        <p:nvPicPr>
          <p:cNvPr id="335" name="Google Shape;335;g603a0c8d79_0_0"/>
          <p:cNvPicPr preferRelativeResize="0"/>
          <p:nvPr/>
        </p:nvPicPr>
        <p:blipFill>
          <a:blip r:embed="rId3">
            <a:alphaModFix/>
          </a:blip>
          <a:stretch>
            <a:fillRect/>
          </a:stretch>
        </p:blipFill>
        <p:spPr>
          <a:xfrm>
            <a:off x="486175" y="1593923"/>
            <a:ext cx="11483700" cy="3756550"/>
          </a:xfrm>
          <a:prstGeom prst="rect">
            <a:avLst/>
          </a:prstGeom>
          <a:noFill/>
          <a:ln>
            <a:noFill/>
          </a:ln>
        </p:spPr>
      </p:pic>
      <p:sp>
        <p:nvSpPr>
          <p:cNvPr id="336" name="Google Shape;336;g603a0c8d79_0_0"/>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a:t>MAP Reports for Parents-ParentVue</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41"/>
        <p:cNvGrpSpPr/>
        <p:nvPr/>
      </p:nvGrpSpPr>
      <p:grpSpPr>
        <a:xfrm>
          <a:off x="0" y="0"/>
          <a:ext cx="0" cy="0"/>
          <a:chOff x="0" y="0"/>
          <a:chExt cx="0" cy="0"/>
        </a:xfrm>
      </p:grpSpPr>
      <p:sp>
        <p:nvSpPr>
          <p:cNvPr id="342" name="Google Shape;342;g603a0c8d79_0_8"/>
          <p:cNvSpPr txBox="1">
            <a:spLocks noGrp="1"/>
          </p:cNvSpPr>
          <p:nvPr>
            <p:ph type="title"/>
          </p:nvPr>
        </p:nvSpPr>
        <p:spPr>
          <a:xfrm>
            <a:off x="242850" y="323200"/>
            <a:ext cx="3027600" cy="342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sz="3600"/>
              <a:t>MAP Reports for Parents- ParentVue</a:t>
            </a:r>
            <a:endParaRPr sz="3600"/>
          </a:p>
        </p:txBody>
      </p:sp>
      <p:pic>
        <p:nvPicPr>
          <p:cNvPr id="343" name="Google Shape;343;g603a0c8d79_0_8"/>
          <p:cNvPicPr preferRelativeResize="0"/>
          <p:nvPr/>
        </p:nvPicPr>
        <p:blipFill>
          <a:blip r:embed="rId3">
            <a:alphaModFix/>
          </a:blip>
          <a:stretch>
            <a:fillRect/>
          </a:stretch>
        </p:blipFill>
        <p:spPr>
          <a:xfrm>
            <a:off x="2758950" y="733100"/>
            <a:ext cx="9270699" cy="5874426"/>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pic>
        <p:nvPicPr>
          <p:cNvPr id="349" name="Google Shape;349;g60bf4c224a_0_1"/>
          <p:cNvPicPr preferRelativeResize="0"/>
          <p:nvPr/>
        </p:nvPicPr>
        <p:blipFill rotWithShape="1">
          <a:blip r:embed="rId3">
            <a:alphaModFix/>
          </a:blip>
          <a:srcRect/>
          <a:stretch/>
        </p:blipFill>
        <p:spPr>
          <a:xfrm>
            <a:off x="529275" y="297713"/>
            <a:ext cx="11133450" cy="62625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Google Shape;140;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a:t>Agenda</a:t>
            </a:r>
            <a:endParaRPr/>
          </a:p>
        </p:txBody>
      </p:sp>
      <p:sp>
        <p:nvSpPr>
          <p:cNvPr id="141" name="Google Shape;141;p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228600" lvl="0" indent="-279400" algn="l" rtl="0">
              <a:lnSpc>
                <a:spcPct val="90000"/>
              </a:lnSpc>
              <a:spcBef>
                <a:spcPts val="1000"/>
              </a:spcBef>
              <a:spcAft>
                <a:spcPts val="0"/>
              </a:spcAft>
              <a:buClr>
                <a:srgbClr val="9900FF"/>
              </a:buClr>
              <a:buSzPts val="3600"/>
              <a:buChar char="•"/>
            </a:pPr>
            <a:r>
              <a:rPr lang="en-US" sz="3600">
                <a:solidFill>
                  <a:srgbClr val="9900FF"/>
                </a:solidFill>
              </a:rPr>
              <a:t>Explanation of the Measure of Academic Progress (MAP)</a:t>
            </a:r>
            <a:endParaRPr sz="3600">
              <a:solidFill>
                <a:srgbClr val="9900FF"/>
              </a:solidFill>
            </a:endParaRPr>
          </a:p>
          <a:p>
            <a:pPr marL="228600" lvl="0" indent="-279400" algn="l" rtl="0">
              <a:lnSpc>
                <a:spcPct val="90000"/>
              </a:lnSpc>
              <a:spcBef>
                <a:spcPts val="1000"/>
              </a:spcBef>
              <a:spcAft>
                <a:spcPts val="0"/>
              </a:spcAft>
              <a:buClr>
                <a:srgbClr val="00B050"/>
              </a:buClr>
              <a:buSzPts val="3600"/>
              <a:buChar char="•"/>
            </a:pPr>
            <a:r>
              <a:rPr lang="en-US" sz="3600">
                <a:solidFill>
                  <a:srgbClr val="00B050"/>
                </a:solidFill>
              </a:rPr>
              <a:t>Sample reports</a:t>
            </a:r>
            <a:endParaRPr sz="3600">
              <a:solidFill>
                <a:srgbClr val="00B050"/>
              </a:solidFill>
            </a:endParaRPr>
          </a:p>
          <a:p>
            <a:pPr marL="228600" lvl="0" indent="-279400" algn="l" rtl="0">
              <a:lnSpc>
                <a:spcPct val="90000"/>
              </a:lnSpc>
              <a:spcBef>
                <a:spcPts val="1000"/>
              </a:spcBef>
              <a:spcAft>
                <a:spcPts val="0"/>
              </a:spcAft>
              <a:buClr>
                <a:srgbClr val="0000FF"/>
              </a:buClr>
              <a:buSzPts val="3600"/>
              <a:buChar char="•"/>
            </a:pPr>
            <a:r>
              <a:rPr lang="en-US" sz="3600">
                <a:solidFill>
                  <a:srgbClr val="0000FF"/>
                </a:solidFill>
              </a:rPr>
              <a:t>How parents can use MAP to support their students</a:t>
            </a:r>
            <a:endParaRPr sz="3600">
              <a:solidFill>
                <a:srgbClr val="0000FF"/>
              </a:solidFill>
            </a:endParaRPr>
          </a:p>
          <a:p>
            <a:pPr marL="228600" lvl="0" indent="-279400" algn="l" rtl="0">
              <a:lnSpc>
                <a:spcPct val="90000"/>
              </a:lnSpc>
              <a:spcBef>
                <a:spcPts val="1000"/>
              </a:spcBef>
              <a:spcAft>
                <a:spcPts val="0"/>
              </a:spcAft>
              <a:buClr>
                <a:srgbClr val="C55A11"/>
              </a:buClr>
              <a:buSzPts val="3600"/>
              <a:buChar char="•"/>
            </a:pPr>
            <a:r>
              <a:rPr lang="en-US" sz="3600">
                <a:solidFill>
                  <a:srgbClr val="C55A11"/>
                </a:solidFill>
              </a:rPr>
              <a:t>Discussion</a:t>
            </a:r>
            <a:endParaRPr sz="3600">
              <a:solidFill>
                <a:srgbClr val="C55A11"/>
              </a:solidFill>
            </a:endParaRPr>
          </a:p>
          <a:p>
            <a:pPr marL="228600" lvl="0" indent="-50800" algn="l" rtl="0">
              <a:lnSpc>
                <a:spcPct val="90000"/>
              </a:lnSpc>
              <a:spcBef>
                <a:spcPts val="1000"/>
              </a:spcBef>
              <a:spcAft>
                <a:spcPts val="0"/>
              </a:spcAft>
              <a:buClr>
                <a:schemeClr val="dk1"/>
              </a:buClr>
              <a:buSzPts val="2800"/>
              <a:buNone/>
            </a:pPr>
            <a:endParaRPr sz="36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sp>
        <p:nvSpPr>
          <p:cNvPr id="354" name="Google Shape;354;g609fd4294c_0_33"/>
          <p:cNvSpPr txBox="1">
            <a:spLocks noGrp="1"/>
          </p:cNvSpPr>
          <p:nvPr>
            <p:ph type="title"/>
          </p:nvPr>
        </p:nvSpPr>
        <p:spPr>
          <a:xfrm>
            <a:off x="609600" y="274637"/>
            <a:ext cx="10972800" cy="1143300"/>
          </a:xfrm>
          <a:prstGeom prst="rect">
            <a:avLst/>
          </a:prstGeom>
          <a:noFill/>
          <a:ln>
            <a:noFill/>
          </a:ln>
        </p:spPr>
        <p:txBody>
          <a:bodyPr spcFirstLastPara="1" wrap="square" lIns="121900" tIns="121900" rIns="121900" bIns="121900" anchor="ctr" anchorCtr="0">
            <a:noAutofit/>
          </a:bodyPr>
          <a:lstStyle/>
          <a:p>
            <a:pPr marL="0" lvl="0" indent="0" algn="l" rtl="0">
              <a:lnSpc>
                <a:spcPct val="90000"/>
              </a:lnSpc>
              <a:spcBef>
                <a:spcPts val="0"/>
              </a:spcBef>
              <a:spcAft>
                <a:spcPts val="0"/>
              </a:spcAft>
              <a:buClr>
                <a:schemeClr val="dk1"/>
              </a:buClr>
              <a:buSzPts val="4800"/>
              <a:buFont typeface="Calibri"/>
              <a:buNone/>
            </a:pPr>
            <a:r>
              <a:rPr lang="en-US" sz="4800"/>
              <a:t>What can a parent do (cont.)?</a:t>
            </a:r>
            <a:endParaRPr/>
          </a:p>
        </p:txBody>
      </p:sp>
      <p:sp>
        <p:nvSpPr>
          <p:cNvPr id="355" name="Google Shape;355;g609fd4294c_0_33"/>
          <p:cNvSpPr txBox="1">
            <a:spLocks noGrp="1"/>
          </p:cNvSpPr>
          <p:nvPr>
            <p:ph type="body" idx="1"/>
          </p:nvPr>
        </p:nvSpPr>
        <p:spPr>
          <a:xfrm>
            <a:off x="609600" y="1600201"/>
            <a:ext cx="10972800" cy="4967700"/>
          </a:xfrm>
          <a:prstGeom prst="rect">
            <a:avLst/>
          </a:prstGeom>
          <a:noFill/>
          <a:ln>
            <a:noFill/>
          </a:ln>
        </p:spPr>
        <p:txBody>
          <a:bodyPr spcFirstLastPara="1" wrap="square" lIns="121900" tIns="121900" rIns="121900" bIns="121900" anchor="t" anchorCtr="0">
            <a:noAutofit/>
          </a:bodyPr>
          <a:lstStyle/>
          <a:p>
            <a:pPr marL="228600" lvl="0" indent="-228600" algn="l" rtl="0">
              <a:lnSpc>
                <a:spcPct val="90000"/>
              </a:lnSpc>
              <a:spcBef>
                <a:spcPts val="0"/>
              </a:spcBef>
              <a:spcAft>
                <a:spcPts val="0"/>
              </a:spcAft>
              <a:buClr>
                <a:schemeClr val="dk1"/>
              </a:buClr>
              <a:buSzPts val="3200"/>
              <a:buNone/>
            </a:pPr>
            <a:r>
              <a:rPr lang="en-US" sz="3200" b="1" i="1">
                <a:latin typeface="Arial"/>
                <a:ea typeface="Arial"/>
                <a:cs typeface="Arial"/>
                <a:sym typeface="Arial"/>
              </a:rPr>
              <a:t>2. Goal setting </a:t>
            </a:r>
            <a:r>
              <a:rPr lang="en-US" sz="3200">
                <a:latin typeface="Arial"/>
                <a:ea typeface="Arial"/>
                <a:cs typeface="Arial"/>
                <a:sym typeface="Arial"/>
              </a:rPr>
              <a:t>-  Ask your child about his or her MAP goal for the year. What are some things your child can do to try to reach the goal?   Ask your child to talk to his/her teacher to find 1 or 2 focus areas that he/she can work on.</a:t>
            </a:r>
            <a:endParaRPr/>
          </a:p>
          <a:p>
            <a:pPr marL="228600" lvl="0" indent="-25400" algn="l" rtl="0">
              <a:lnSpc>
                <a:spcPct val="90000"/>
              </a:lnSpc>
              <a:spcBef>
                <a:spcPts val="1000"/>
              </a:spcBef>
              <a:spcAft>
                <a:spcPts val="0"/>
              </a:spcAft>
              <a:buClr>
                <a:schemeClr val="dk1"/>
              </a:buClr>
              <a:buSzPts val="3200"/>
              <a:buNone/>
            </a:pPr>
            <a:endParaRPr sz="3200">
              <a:latin typeface="Arial"/>
              <a:ea typeface="Arial"/>
              <a:cs typeface="Arial"/>
              <a:sym typeface="Arial"/>
            </a:endParaRPr>
          </a:p>
          <a:p>
            <a:pPr marL="228600" lvl="0" indent="-228600" algn="l" rtl="0">
              <a:lnSpc>
                <a:spcPct val="90000"/>
              </a:lnSpc>
              <a:spcBef>
                <a:spcPts val="1000"/>
              </a:spcBef>
              <a:spcAft>
                <a:spcPts val="0"/>
              </a:spcAft>
              <a:buClr>
                <a:schemeClr val="dk1"/>
              </a:buClr>
              <a:buSzPts val="3200"/>
              <a:buNone/>
            </a:pPr>
            <a:r>
              <a:rPr lang="en-US" sz="3200" b="1" i="1">
                <a:latin typeface="Arial"/>
                <a:ea typeface="Arial"/>
                <a:cs typeface="Arial"/>
                <a:sym typeface="Arial"/>
              </a:rPr>
              <a:t>3. Encourage your child to read, read, and read</a:t>
            </a:r>
            <a:r>
              <a:rPr lang="en-US" sz="3200">
                <a:latin typeface="Arial"/>
                <a:ea typeface="Arial"/>
                <a:cs typeface="Arial"/>
                <a:sym typeface="Arial"/>
              </a:rPr>
              <a:t>.  Research shows the more you read, the better reader you will become.  Help your child find text that he or she likes to promote a life-long love of reading</a:t>
            </a:r>
            <a:r>
              <a:rPr lang="en-US" sz="2400">
                <a:latin typeface="Arial"/>
                <a:ea typeface="Arial"/>
                <a:cs typeface="Arial"/>
                <a:sym typeface="Arial"/>
              </a:rPr>
              <a:t>.  </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60"/>
        <p:cNvGrpSpPr/>
        <p:nvPr/>
      </p:nvGrpSpPr>
      <p:grpSpPr>
        <a:xfrm>
          <a:off x="0" y="0"/>
          <a:ext cx="0" cy="0"/>
          <a:chOff x="0" y="0"/>
          <a:chExt cx="0" cy="0"/>
        </a:xfrm>
      </p:grpSpPr>
      <p:sp>
        <p:nvSpPr>
          <p:cNvPr id="361" name="Google Shape;361;g603a0c8d79_0_15"/>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a:t>Discussion</a:t>
            </a:r>
            <a:endParaRPr/>
          </a:p>
        </p:txBody>
      </p:sp>
      <p:sp>
        <p:nvSpPr>
          <p:cNvPr id="362" name="Google Shape;362;g603a0c8d79_0_15"/>
          <p:cNvSpPr txBox="1">
            <a:spLocks noGrp="1"/>
          </p:cNvSpPr>
          <p:nvPr>
            <p:ph type="body" idx="1"/>
          </p:nvPr>
        </p:nvSpPr>
        <p:spPr>
          <a:xfrm>
            <a:off x="838200" y="1825625"/>
            <a:ext cx="5181600" cy="4351200"/>
          </a:xfrm>
          <a:prstGeom prst="rect">
            <a:avLst/>
          </a:prstGeom>
        </p:spPr>
        <p:txBody>
          <a:bodyPr spcFirstLastPara="1" wrap="square" lIns="91425" tIns="45700" rIns="91425" bIns="45700" anchor="t" anchorCtr="0">
            <a:noAutofit/>
          </a:bodyPr>
          <a:lstStyle/>
          <a:p>
            <a:pPr marL="457200" lvl="0" indent="-457200" algn="l" rtl="0">
              <a:spcBef>
                <a:spcPts val="1000"/>
              </a:spcBef>
              <a:spcAft>
                <a:spcPts val="0"/>
              </a:spcAft>
              <a:buSzPts val="3600"/>
              <a:buChar char="•"/>
            </a:pPr>
            <a:r>
              <a:rPr lang="en-US" sz="3600"/>
              <a:t>What are some questions you might have?</a:t>
            </a:r>
            <a:endParaRPr sz="3600"/>
          </a:p>
          <a:p>
            <a:pPr marL="457200" lvl="0" indent="-457200" algn="l" rtl="0">
              <a:spcBef>
                <a:spcPts val="0"/>
              </a:spcBef>
              <a:spcAft>
                <a:spcPts val="0"/>
              </a:spcAft>
              <a:buSzPts val="3600"/>
              <a:buChar char="•"/>
            </a:pPr>
            <a:r>
              <a:rPr lang="en-US" sz="3600" u="sng">
                <a:solidFill>
                  <a:schemeClr val="hlink"/>
                </a:solidFill>
                <a:latin typeface="Arial"/>
                <a:ea typeface="Arial"/>
                <a:cs typeface="Arial"/>
                <a:sym typeface="Arial"/>
                <a:hlinkClick r:id="rId3"/>
              </a:rPr>
              <a:t>https://www.nwea.org/parent-toolkit/</a:t>
            </a:r>
            <a:endParaRPr sz="3600"/>
          </a:p>
        </p:txBody>
      </p:sp>
      <p:pic>
        <p:nvPicPr>
          <p:cNvPr id="363" name="Google Shape;363;g603a0c8d79_0_15"/>
          <p:cNvPicPr preferRelativeResize="0"/>
          <p:nvPr/>
        </p:nvPicPr>
        <p:blipFill>
          <a:blip r:embed="rId4">
            <a:alphaModFix/>
          </a:blip>
          <a:stretch>
            <a:fillRect/>
          </a:stretch>
        </p:blipFill>
        <p:spPr>
          <a:xfrm>
            <a:off x="6129749" y="1877201"/>
            <a:ext cx="5790175" cy="3505002"/>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p13"/>
          <p:cNvSpPr txBox="1">
            <a:spLocks noGrp="1"/>
          </p:cNvSpPr>
          <p:nvPr>
            <p:ph type="body" idx="1"/>
          </p:nvPr>
        </p:nvSpPr>
        <p:spPr>
          <a:xfrm>
            <a:off x="496000" y="1250575"/>
            <a:ext cx="11252700" cy="4778400"/>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dk1"/>
              </a:buClr>
              <a:buSzPts val="3000"/>
              <a:buChar char="•"/>
            </a:pPr>
            <a:r>
              <a:rPr lang="en-US"/>
              <a:t>MAP Growth is a computer-adaptive test. </a:t>
            </a:r>
            <a:endParaRPr/>
          </a:p>
          <a:p>
            <a:pPr marL="228600" lvl="0" indent="-228600" algn="l" rtl="0">
              <a:lnSpc>
                <a:spcPct val="90000"/>
              </a:lnSpc>
              <a:spcBef>
                <a:spcPts val="0"/>
              </a:spcBef>
              <a:spcAft>
                <a:spcPts val="0"/>
              </a:spcAft>
              <a:buClr>
                <a:schemeClr val="dk1"/>
              </a:buClr>
              <a:buSzPts val="3000"/>
              <a:buChar char="•"/>
            </a:pPr>
            <a:r>
              <a:rPr lang="en-US"/>
              <a:t>If a student answers a question correctly, the next question is more challenging. </a:t>
            </a:r>
            <a:endParaRPr/>
          </a:p>
          <a:p>
            <a:pPr marL="228600" lvl="0" indent="-228600" algn="l" rtl="0">
              <a:lnSpc>
                <a:spcPct val="90000"/>
              </a:lnSpc>
              <a:spcBef>
                <a:spcPts val="0"/>
              </a:spcBef>
              <a:spcAft>
                <a:spcPts val="0"/>
              </a:spcAft>
              <a:buClr>
                <a:schemeClr val="dk1"/>
              </a:buClr>
              <a:buSzPts val="3000"/>
              <a:buChar char="•"/>
            </a:pPr>
            <a:r>
              <a:rPr lang="en-US"/>
              <a:t>If they answer incorrectly, the next one is easier. </a:t>
            </a:r>
            <a:endParaRPr/>
          </a:p>
          <a:p>
            <a:pPr marL="228600" lvl="0" indent="-228600" algn="l" rtl="0">
              <a:lnSpc>
                <a:spcPct val="90000"/>
              </a:lnSpc>
              <a:spcBef>
                <a:spcPts val="0"/>
              </a:spcBef>
              <a:spcAft>
                <a:spcPts val="0"/>
              </a:spcAft>
              <a:buClr>
                <a:schemeClr val="dk1"/>
              </a:buClr>
              <a:buSzPts val="3000"/>
              <a:buChar char="•"/>
            </a:pPr>
            <a:r>
              <a:rPr lang="en-US"/>
              <a:t>This type of assessment challenges top performers without overwhelming students whose skills are below grade level.</a:t>
            </a:r>
            <a:endParaRPr/>
          </a:p>
        </p:txBody>
      </p:sp>
      <p:sp>
        <p:nvSpPr>
          <p:cNvPr id="147" name="Google Shape;147;p13"/>
          <p:cNvSpPr txBox="1">
            <a:spLocks noGrp="1"/>
          </p:cNvSpPr>
          <p:nvPr>
            <p:ph type="title"/>
          </p:nvPr>
        </p:nvSpPr>
        <p:spPr>
          <a:xfrm>
            <a:off x="496000" y="271975"/>
            <a:ext cx="10781700" cy="978600"/>
          </a:xfrm>
          <a:prstGeom prst="rect">
            <a:avLst/>
          </a:prstGeom>
          <a:noFill/>
          <a:ln>
            <a:noFill/>
          </a:ln>
        </p:spPr>
        <p:txBody>
          <a:bodyPr spcFirstLastPara="1" wrap="square" lIns="91425" tIns="45700" rIns="91425" bIns="45700" anchor="ctr" anchorCtr="0">
            <a:normAutofit/>
          </a:bodyPr>
          <a:lstStyle/>
          <a:p>
            <a:pPr marL="0" lvl="0" indent="0" algn="l" rtl="0">
              <a:lnSpc>
                <a:spcPct val="80000"/>
              </a:lnSpc>
              <a:spcBef>
                <a:spcPts val="0"/>
              </a:spcBef>
              <a:spcAft>
                <a:spcPts val="0"/>
              </a:spcAft>
              <a:buClr>
                <a:schemeClr val="dk1"/>
              </a:buClr>
              <a:buSzPts val="3400"/>
              <a:buFont typeface="Arial"/>
              <a:buNone/>
            </a:pPr>
            <a:r>
              <a:rPr lang="en-US" sz="4000">
                <a:solidFill>
                  <a:schemeClr val="dk1"/>
                </a:solidFill>
              </a:rPr>
              <a:t>The Measures of Academic Progress (MAP)</a:t>
            </a:r>
            <a:endParaRPr sz="4000"/>
          </a:p>
        </p:txBody>
      </p:sp>
      <p:sp>
        <p:nvSpPr>
          <p:cNvPr id="148" name="Google Shape;148;p13"/>
          <p:cNvSpPr txBox="1">
            <a:spLocks noGrp="1"/>
          </p:cNvSpPr>
          <p:nvPr>
            <p:ph type="ftr" idx="11"/>
          </p:nvPr>
        </p:nvSpPr>
        <p:spPr>
          <a:xfrm>
            <a:off x="762000" y="6478271"/>
            <a:ext cx="3870960" cy="3651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400"/>
              <a:buNone/>
            </a:pPr>
            <a:r>
              <a:rPr lang="en-US"/>
              <a:t>© Northwest Evaluation Association 2015  |  NWEA.org </a:t>
            </a:r>
            <a:endParaRPr/>
          </a:p>
          <a:p>
            <a:pPr marL="0" lvl="0" indent="0" algn="l" rtl="0">
              <a:lnSpc>
                <a:spcPct val="100000"/>
              </a:lnSpc>
              <a:spcBef>
                <a:spcPts val="0"/>
              </a:spcBef>
              <a:spcAft>
                <a:spcPts val="0"/>
              </a:spcAft>
              <a:buSzPts val="1400"/>
              <a:buNone/>
            </a:pPr>
            <a:r>
              <a:rPr lang="en-US"/>
              <a:t>09/15</a:t>
            </a:r>
            <a:endParaRPr/>
          </a:p>
        </p:txBody>
      </p:sp>
      <p:pic>
        <p:nvPicPr>
          <p:cNvPr id="149" name="Google Shape;149;p13"/>
          <p:cNvPicPr preferRelativeResize="0"/>
          <p:nvPr/>
        </p:nvPicPr>
        <p:blipFill>
          <a:blip r:embed="rId3">
            <a:alphaModFix/>
          </a:blip>
          <a:stretch>
            <a:fillRect/>
          </a:stretch>
        </p:blipFill>
        <p:spPr>
          <a:xfrm>
            <a:off x="5800450" y="3821300"/>
            <a:ext cx="5704800" cy="22819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p1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a:t>How Does MAP Work?</a:t>
            </a:r>
            <a:endParaRPr/>
          </a:p>
        </p:txBody>
      </p:sp>
      <p:sp>
        <p:nvSpPr>
          <p:cNvPr id="155" name="Google Shape;155;p14"/>
          <p:cNvSpPr txBox="1">
            <a:spLocks noGrp="1"/>
          </p:cNvSpPr>
          <p:nvPr>
            <p:ph type="body" idx="1"/>
          </p:nvPr>
        </p:nvSpPr>
        <p:spPr>
          <a:xfrm>
            <a:off x="570271" y="1417638"/>
            <a:ext cx="7100529" cy="5208370"/>
          </a:xfrm>
          <a:prstGeom prst="rect">
            <a:avLst/>
          </a:prstGeom>
          <a:noFill/>
          <a:ln>
            <a:noFill/>
          </a:ln>
        </p:spPr>
        <p:txBody>
          <a:bodyPr spcFirstLastPara="1" wrap="square" lIns="91425" tIns="45700" rIns="91425" bIns="45700" anchor="t" anchorCtr="0">
            <a:normAutofit/>
          </a:bodyPr>
          <a:lstStyle/>
          <a:p>
            <a:pPr marL="228600" lvl="0" indent="-279400" algn="l" rtl="0">
              <a:lnSpc>
                <a:spcPct val="90000"/>
              </a:lnSpc>
              <a:spcBef>
                <a:spcPts val="0"/>
              </a:spcBef>
              <a:spcAft>
                <a:spcPts val="0"/>
              </a:spcAft>
              <a:buClr>
                <a:schemeClr val="dk1"/>
              </a:buClr>
              <a:buSzPts val="3600"/>
              <a:buChar char="•"/>
            </a:pPr>
            <a:r>
              <a:rPr lang="en-US" sz="3600"/>
              <a:t>Students are tested in Reading and Mathematics on a computer.</a:t>
            </a:r>
            <a:endParaRPr sz="3600"/>
          </a:p>
          <a:p>
            <a:pPr marL="228600" lvl="0" indent="-279400" algn="l" rtl="0">
              <a:lnSpc>
                <a:spcPct val="90000"/>
              </a:lnSpc>
              <a:spcBef>
                <a:spcPts val="1000"/>
              </a:spcBef>
              <a:spcAft>
                <a:spcPts val="0"/>
              </a:spcAft>
              <a:buClr>
                <a:schemeClr val="dk1"/>
              </a:buClr>
              <a:buSzPts val="3600"/>
              <a:buChar char="•"/>
            </a:pPr>
            <a:r>
              <a:rPr lang="en-US" sz="3600"/>
              <a:t>Tests are about one hour long.</a:t>
            </a:r>
            <a:endParaRPr sz="3600"/>
          </a:p>
          <a:p>
            <a:pPr marL="228600" lvl="0" indent="-279400" algn="l" rtl="0">
              <a:lnSpc>
                <a:spcPct val="90000"/>
              </a:lnSpc>
              <a:spcBef>
                <a:spcPts val="1000"/>
              </a:spcBef>
              <a:spcAft>
                <a:spcPts val="0"/>
              </a:spcAft>
              <a:buClr>
                <a:schemeClr val="dk1"/>
              </a:buClr>
              <a:buSzPts val="3600"/>
              <a:buChar char="•"/>
            </a:pPr>
            <a:r>
              <a:rPr lang="en-US" sz="3600"/>
              <a:t>Reports are provided after each test to show growth, areas of strengths, areas to improve and goals for the year.</a:t>
            </a:r>
            <a:endParaRPr sz="3600"/>
          </a:p>
        </p:txBody>
      </p:sp>
      <p:pic>
        <p:nvPicPr>
          <p:cNvPr id="156" name="Google Shape;156;p14"/>
          <p:cNvPicPr preferRelativeResize="0"/>
          <p:nvPr/>
        </p:nvPicPr>
        <p:blipFill>
          <a:blip r:embed="rId3">
            <a:alphaModFix/>
          </a:blip>
          <a:stretch>
            <a:fillRect/>
          </a:stretch>
        </p:blipFill>
        <p:spPr>
          <a:xfrm>
            <a:off x="7506250" y="3787038"/>
            <a:ext cx="4216399" cy="263891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p15"/>
          <p:cNvSpPr txBox="1">
            <a:spLocks noGrp="1"/>
          </p:cNvSpPr>
          <p:nvPr>
            <p:ph type="title"/>
          </p:nvPr>
        </p:nvSpPr>
        <p:spPr>
          <a:xfrm>
            <a:off x="779325" y="130882"/>
            <a:ext cx="8229600" cy="11430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a:t>What does MAP Measure?</a:t>
            </a:r>
            <a:endParaRPr/>
          </a:p>
        </p:txBody>
      </p:sp>
      <p:pic>
        <p:nvPicPr>
          <p:cNvPr id="162" name="Google Shape;162;p15"/>
          <p:cNvPicPr preferRelativeResize="0"/>
          <p:nvPr/>
        </p:nvPicPr>
        <p:blipFill>
          <a:blip r:embed="rId3">
            <a:alphaModFix/>
          </a:blip>
          <a:stretch>
            <a:fillRect/>
          </a:stretch>
        </p:blipFill>
        <p:spPr>
          <a:xfrm>
            <a:off x="2000275" y="990282"/>
            <a:ext cx="4019550" cy="4019550"/>
          </a:xfrm>
          <a:prstGeom prst="rect">
            <a:avLst/>
          </a:prstGeom>
          <a:noFill/>
          <a:ln>
            <a:noFill/>
          </a:ln>
        </p:spPr>
      </p:pic>
      <p:pic>
        <p:nvPicPr>
          <p:cNvPr id="163" name="Google Shape;163;p15"/>
          <p:cNvPicPr preferRelativeResize="0"/>
          <p:nvPr/>
        </p:nvPicPr>
        <p:blipFill>
          <a:blip r:embed="rId4">
            <a:alphaModFix/>
          </a:blip>
          <a:stretch>
            <a:fillRect/>
          </a:stretch>
        </p:blipFill>
        <p:spPr>
          <a:xfrm>
            <a:off x="1314075" y="5009832"/>
            <a:ext cx="5257800" cy="1733550"/>
          </a:xfrm>
          <a:prstGeom prst="rect">
            <a:avLst/>
          </a:prstGeom>
          <a:noFill/>
          <a:ln>
            <a:noFill/>
          </a:ln>
        </p:spPr>
      </p:pic>
      <p:pic>
        <p:nvPicPr>
          <p:cNvPr id="164" name="Google Shape;164;p15"/>
          <p:cNvPicPr preferRelativeResize="0"/>
          <p:nvPr/>
        </p:nvPicPr>
        <p:blipFill>
          <a:blip r:embed="rId5">
            <a:alphaModFix/>
          </a:blip>
          <a:stretch>
            <a:fillRect/>
          </a:stretch>
        </p:blipFill>
        <p:spPr>
          <a:xfrm>
            <a:off x="6724275" y="1426282"/>
            <a:ext cx="4810125" cy="46767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p1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a:t>How Does MAP Measure?</a:t>
            </a:r>
            <a:endParaRPr/>
          </a:p>
        </p:txBody>
      </p:sp>
      <p:sp>
        <p:nvSpPr>
          <p:cNvPr id="170" name="Google Shape;170;p16"/>
          <p:cNvSpPr txBox="1">
            <a:spLocks noGrp="1"/>
          </p:cNvSpPr>
          <p:nvPr>
            <p:ph type="body" idx="1"/>
          </p:nvPr>
        </p:nvSpPr>
        <p:spPr>
          <a:xfrm>
            <a:off x="838200" y="1600201"/>
            <a:ext cx="6702254" cy="4879287"/>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dk1"/>
              </a:buClr>
              <a:buSzPts val="2800"/>
              <a:buChar char="•"/>
            </a:pPr>
            <a:r>
              <a:rPr lang="en-US"/>
              <a:t>Similar to a growth chart, MAP tests measure your students growth in Math and Reading each year.  </a:t>
            </a:r>
            <a:endParaRPr/>
          </a:p>
          <a:p>
            <a:pPr marL="228600" lvl="0" indent="-228600" algn="l" rtl="0">
              <a:lnSpc>
                <a:spcPct val="90000"/>
              </a:lnSpc>
              <a:spcBef>
                <a:spcPts val="1000"/>
              </a:spcBef>
              <a:spcAft>
                <a:spcPts val="0"/>
              </a:spcAft>
              <a:buClr>
                <a:schemeClr val="dk1"/>
              </a:buClr>
              <a:buSzPts val="2800"/>
              <a:buChar char="•"/>
            </a:pPr>
            <a:r>
              <a:rPr lang="en-US"/>
              <a:t>The scale used to measure progress is not feet and inches, but a RIT scale. </a:t>
            </a:r>
            <a:endParaRPr/>
          </a:p>
          <a:p>
            <a:pPr marL="228600" lvl="0" indent="-228600" algn="l" rtl="0">
              <a:lnSpc>
                <a:spcPct val="90000"/>
              </a:lnSpc>
              <a:spcBef>
                <a:spcPts val="1000"/>
              </a:spcBef>
              <a:spcAft>
                <a:spcPts val="0"/>
              </a:spcAft>
              <a:buClr>
                <a:schemeClr val="dk1"/>
              </a:buClr>
              <a:buSzPts val="2800"/>
              <a:buChar char="•"/>
            </a:pPr>
            <a:r>
              <a:rPr lang="en-US"/>
              <a:t>Reports provide scores for each skill area to determine strengths, areas to improve and overall score  </a:t>
            </a:r>
            <a:endParaRPr/>
          </a:p>
        </p:txBody>
      </p:sp>
      <p:pic>
        <p:nvPicPr>
          <p:cNvPr id="171" name="Google Shape;171;p16"/>
          <p:cNvPicPr preferRelativeResize="0"/>
          <p:nvPr/>
        </p:nvPicPr>
        <p:blipFill rotWithShape="1">
          <a:blip r:embed="rId3">
            <a:alphaModFix/>
          </a:blip>
          <a:srcRect/>
          <a:stretch/>
        </p:blipFill>
        <p:spPr>
          <a:xfrm>
            <a:off x="7942949" y="1734978"/>
            <a:ext cx="3461075" cy="46417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p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en-US"/>
              <a:t>© Northwest Evaluation Association 2016  |  NWEA.org </a:t>
            </a:r>
            <a:endParaRPr/>
          </a:p>
          <a:p>
            <a:pPr marL="0" lvl="0" indent="0" algn="ctr" rtl="0">
              <a:lnSpc>
                <a:spcPct val="100000"/>
              </a:lnSpc>
              <a:spcBef>
                <a:spcPts val="0"/>
              </a:spcBef>
              <a:spcAft>
                <a:spcPts val="0"/>
              </a:spcAft>
              <a:buSzPts val="1400"/>
              <a:buNone/>
            </a:pPr>
            <a:r>
              <a:rPr lang="en-US"/>
              <a:t>08/16</a:t>
            </a:r>
            <a:endParaRPr/>
          </a:p>
        </p:txBody>
      </p:sp>
      <p:sp>
        <p:nvSpPr>
          <p:cNvPr id="178" name="Google Shape;178;p17"/>
          <p:cNvSpPr txBox="1">
            <a:spLocks noGrp="1"/>
          </p:cNvSpPr>
          <p:nvPr>
            <p:ph type="body" idx="4294967295"/>
          </p:nvPr>
        </p:nvSpPr>
        <p:spPr>
          <a:xfrm>
            <a:off x="1071716" y="1687513"/>
            <a:ext cx="4788064" cy="4549775"/>
          </a:xfrm>
          <a:prstGeom prst="rect">
            <a:avLst/>
          </a:prstGeom>
          <a:noFill/>
          <a:ln>
            <a:noFill/>
          </a:ln>
        </p:spPr>
        <p:txBody>
          <a:bodyPr spcFirstLastPara="1" wrap="square" lIns="91425" tIns="45700" rIns="91425" bIns="45700" anchor="t" anchorCtr="0">
            <a:normAutofit/>
          </a:bodyPr>
          <a:lstStyle/>
          <a:p>
            <a:pPr marL="0" lvl="0" indent="0" algn="l" rtl="0">
              <a:lnSpc>
                <a:spcPct val="120000"/>
              </a:lnSpc>
              <a:spcBef>
                <a:spcPts val="0"/>
              </a:spcBef>
              <a:spcAft>
                <a:spcPts val="0"/>
              </a:spcAft>
              <a:buClr>
                <a:schemeClr val="dk1"/>
              </a:buClr>
              <a:buSzPts val="2400"/>
              <a:buNone/>
            </a:pPr>
            <a:r>
              <a:rPr lang="en-US"/>
              <a:t>MAP:</a:t>
            </a:r>
            <a:endParaRPr/>
          </a:p>
          <a:p>
            <a:pPr marL="228600" lvl="0" indent="-266700" algn="l" rtl="0">
              <a:lnSpc>
                <a:spcPct val="120000"/>
              </a:lnSpc>
              <a:spcBef>
                <a:spcPts val="1000"/>
              </a:spcBef>
              <a:spcAft>
                <a:spcPts val="0"/>
              </a:spcAft>
              <a:buClr>
                <a:schemeClr val="dk1"/>
              </a:buClr>
              <a:buSzPts val="2800"/>
              <a:buChar char="•"/>
            </a:pPr>
            <a:r>
              <a:rPr lang="en-US"/>
              <a:t>Provides information about the instructional level of the student</a:t>
            </a:r>
            <a:endParaRPr/>
          </a:p>
          <a:p>
            <a:pPr marL="228600" lvl="0" indent="-266700" algn="l" rtl="0">
              <a:lnSpc>
                <a:spcPct val="120000"/>
              </a:lnSpc>
              <a:spcBef>
                <a:spcPts val="1000"/>
              </a:spcBef>
              <a:spcAft>
                <a:spcPts val="0"/>
              </a:spcAft>
              <a:buClr>
                <a:schemeClr val="dk1"/>
              </a:buClr>
              <a:buSzPts val="2800"/>
              <a:buChar char="•"/>
            </a:pPr>
            <a:r>
              <a:rPr lang="en-US"/>
              <a:t>Provides a road map for students toward achieving mastery </a:t>
            </a:r>
            <a:endParaRPr/>
          </a:p>
          <a:p>
            <a:pPr marL="228600" lvl="0" indent="-266700" algn="l" rtl="0">
              <a:lnSpc>
                <a:spcPct val="120000"/>
              </a:lnSpc>
              <a:spcBef>
                <a:spcPts val="1000"/>
              </a:spcBef>
              <a:spcAft>
                <a:spcPts val="0"/>
              </a:spcAft>
              <a:buClr>
                <a:schemeClr val="dk1"/>
              </a:buClr>
              <a:buSzPts val="2800"/>
              <a:buChar char="•"/>
            </a:pPr>
            <a:r>
              <a:rPr lang="en-US"/>
              <a:t>Is not a test for determining mastery of skills</a:t>
            </a:r>
            <a:endParaRPr/>
          </a:p>
        </p:txBody>
      </p:sp>
      <p:sp>
        <p:nvSpPr>
          <p:cNvPr id="179" name="Google Shape;179;p17"/>
          <p:cNvSpPr txBox="1"/>
          <p:nvPr/>
        </p:nvSpPr>
        <p:spPr>
          <a:xfrm>
            <a:off x="501979" y="510975"/>
            <a:ext cx="9651300" cy="97860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dk1"/>
              </a:buClr>
              <a:buSzPts val="3145"/>
              <a:buFont typeface="Arial"/>
              <a:buNone/>
            </a:pPr>
            <a:r>
              <a:rPr lang="en-US" sz="3600" i="0" u="none" strike="noStrike" cap="none">
                <a:solidFill>
                  <a:schemeClr val="dk1"/>
                </a:solidFill>
              </a:rPr>
              <a:t>Instructional Level versus Mastery</a:t>
            </a:r>
            <a:endParaRPr sz="3600" i="0" u="none" strike="noStrike" cap="none">
              <a:solidFill>
                <a:srgbClr val="000000"/>
              </a:solidFill>
            </a:endParaRPr>
          </a:p>
        </p:txBody>
      </p:sp>
      <p:pic>
        <p:nvPicPr>
          <p:cNvPr id="180" name="Google Shape;180;p17"/>
          <p:cNvPicPr preferRelativeResize="0"/>
          <p:nvPr/>
        </p:nvPicPr>
        <p:blipFill>
          <a:blip r:embed="rId3">
            <a:alphaModFix/>
          </a:blip>
          <a:stretch>
            <a:fillRect/>
          </a:stretch>
        </p:blipFill>
        <p:spPr>
          <a:xfrm>
            <a:off x="6012180" y="1641964"/>
            <a:ext cx="6027419" cy="3930017"/>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grpSp>
        <p:nvGrpSpPr>
          <p:cNvPr id="186" name="Google Shape;186;p18"/>
          <p:cNvGrpSpPr/>
          <p:nvPr/>
        </p:nvGrpSpPr>
        <p:grpSpPr>
          <a:xfrm>
            <a:off x="5328310" y="1351074"/>
            <a:ext cx="663881" cy="4246323"/>
            <a:chOff x="6526060" y="727787"/>
            <a:chExt cx="663881" cy="4246323"/>
          </a:xfrm>
        </p:grpSpPr>
        <p:cxnSp>
          <p:nvCxnSpPr>
            <p:cNvPr id="187" name="Google Shape;187;p18"/>
            <p:cNvCxnSpPr/>
            <p:nvPr/>
          </p:nvCxnSpPr>
          <p:spPr>
            <a:xfrm>
              <a:off x="6839211" y="727787"/>
              <a:ext cx="12526" cy="4246323"/>
            </a:xfrm>
            <a:prstGeom prst="straightConnector1">
              <a:avLst/>
            </a:prstGeom>
            <a:noFill/>
            <a:ln w="25400" cap="flat" cmpd="sng">
              <a:solidFill>
                <a:srgbClr val="039447"/>
              </a:solidFill>
              <a:prstDash val="solid"/>
              <a:round/>
              <a:headEnd type="none" w="sm" len="sm"/>
              <a:tailEnd type="none" w="sm" len="sm"/>
            </a:ln>
          </p:spPr>
        </p:cxnSp>
        <p:cxnSp>
          <p:nvCxnSpPr>
            <p:cNvPr id="188" name="Google Shape;188;p18"/>
            <p:cNvCxnSpPr/>
            <p:nvPr/>
          </p:nvCxnSpPr>
          <p:spPr>
            <a:xfrm rot="10800000">
              <a:off x="6526060" y="777891"/>
              <a:ext cx="663881" cy="0"/>
            </a:xfrm>
            <a:prstGeom prst="straightConnector1">
              <a:avLst/>
            </a:prstGeom>
            <a:noFill/>
            <a:ln w="25400" cap="flat" cmpd="sng">
              <a:solidFill>
                <a:srgbClr val="039447"/>
              </a:solidFill>
              <a:prstDash val="solid"/>
              <a:round/>
              <a:headEnd type="none" w="sm" len="sm"/>
              <a:tailEnd type="none" w="sm" len="sm"/>
            </a:ln>
          </p:spPr>
        </p:cxnSp>
        <p:cxnSp>
          <p:nvCxnSpPr>
            <p:cNvPr id="189" name="Google Shape;189;p18"/>
            <p:cNvCxnSpPr/>
            <p:nvPr/>
          </p:nvCxnSpPr>
          <p:spPr>
            <a:xfrm rot="10800000">
              <a:off x="6526060" y="1071898"/>
              <a:ext cx="663881" cy="0"/>
            </a:xfrm>
            <a:prstGeom prst="straightConnector1">
              <a:avLst/>
            </a:prstGeom>
            <a:noFill/>
            <a:ln w="25400" cap="flat" cmpd="sng">
              <a:solidFill>
                <a:srgbClr val="039447"/>
              </a:solidFill>
              <a:prstDash val="solid"/>
              <a:round/>
              <a:headEnd type="none" w="sm" len="sm"/>
              <a:tailEnd type="none" w="sm" len="sm"/>
            </a:ln>
          </p:spPr>
        </p:cxnSp>
        <p:cxnSp>
          <p:nvCxnSpPr>
            <p:cNvPr id="190" name="Google Shape;190;p18"/>
            <p:cNvCxnSpPr/>
            <p:nvPr/>
          </p:nvCxnSpPr>
          <p:spPr>
            <a:xfrm rot="10800000">
              <a:off x="6526060" y="1365905"/>
              <a:ext cx="663881" cy="0"/>
            </a:xfrm>
            <a:prstGeom prst="straightConnector1">
              <a:avLst/>
            </a:prstGeom>
            <a:noFill/>
            <a:ln w="25400" cap="flat" cmpd="sng">
              <a:solidFill>
                <a:srgbClr val="039447"/>
              </a:solidFill>
              <a:prstDash val="solid"/>
              <a:round/>
              <a:headEnd type="none" w="sm" len="sm"/>
              <a:tailEnd type="none" w="sm" len="sm"/>
            </a:ln>
          </p:spPr>
        </p:cxnSp>
        <p:cxnSp>
          <p:nvCxnSpPr>
            <p:cNvPr id="191" name="Google Shape;191;p18"/>
            <p:cNvCxnSpPr/>
            <p:nvPr/>
          </p:nvCxnSpPr>
          <p:spPr>
            <a:xfrm rot="10800000">
              <a:off x="6526060" y="1659912"/>
              <a:ext cx="663881" cy="0"/>
            </a:xfrm>
            <a:prstGeom prst="straightConnector1">
              <a:avLst/>
            </a:prstGeom>
            <a:noFill/>
            <a:ln w="25400" cap="flat" cmpd="sng">
              <a:solidFill>
                <a:srgbClr val="039447"/>
              </a:solidFill>
              <a:prstDash val="solid"/>
              <a:round/>
              <a:headEnd type="none" w="sm" len="sm"/>
              <a:tailEnd type="none" w="sm" len="sm"/>
            </a:ln>
          </p:spPr>
        </p:cxnSp>
        <p:cxnSp>
          <p:nvCxnSpPr>
            <p:cNvPr id="192" name="Google Shape;192;p18"/>
            <p:cNvCxnSpPr/>
            <p:nvPr/>
          </p:nvCxnSpPr>
          <p:spPr>
            <a:xfrm rot="10800000">
              <a:off x="6526060" y="1953919"/>
              <a:ext cx="663881" cy="0"/>
            </a:xfrm>
            <a:prstGeom prst="straightConnector1">
              <a:avLst/>
            </a:prstGeom>
            <a:noFill/>
            <a:ln w="25400" cap="flat" cmpd="sng">
              <a:solidFill>
                <a:srgbClr val="039447"/>
              </a:solidFill>
              <a:prstDash val="solid"/>
              <a:round/>
              <a:headEnd type="none" w="sm" len="sm"/>
              <a:tailEnd type="none" w="sm" len="sm"/>
            </a:ln>
          </p:spPr>
        </p:cxnSp>
        <p:cxnSp>
          <p:nvCxnSpPr>
            <p:cNvPr id="193" name="Google Shape;193;p18"/>
            <p:cNvCxnSpPr/>
            <p:nvPr/>
          </p:nvCxnSpPr>
          <p:spPr>
            <a:xfrm rot="10800000">
              <a:off x="6526060" y="2247926"/>
              <a:ext cx="663881" cy="0"/>
            </a:xfrm>
            <a:prstGeom prst="straightConnector1">
              <a:avLst/>
            </a:prstGeom>
            <a:noFill/>
            <a:ln w="25400" cap="flat" cmpd="sng">
              <a:solidFill>
                <a:srgbClr val="039447"/>
              </a:solidFill>
              <a:prstDash val="solid"/>
              <a:round/>
              <a:headEnd type="none" w="sm" len="sm"/>
              <a:tailEnd type="none" w="sm" len="sm"/>
            </a:ln>
          </p:spPr>
        </p:cxnSp>
        <p:cxnSp>
          <p:nvCxnSpPr>
            <p:cNvPr id="194" name="Google Shape;194;p18"/>
            <p:cNvCxnSpPr/>
            <p:nvPr/>
          </p:nvCxnSpPr>
          <p:spPr>
            <a:xfrm rot="10800000">
              <a:off x="6526060" y="2541933"/>
              <a:ext cx="663881" cy="0"/>
            </a:xfrm>
            <a:prstGeom prst="straightConnector1">
              <a:avLst/>
            </a:prstGeom>
            <a:noFill/>
            <a:ln w="25400" cap="flat" cmpd="sng">
              <a:solidFill>
                <a:srgbClr val="039447"/>
              </a:solidFill>
              <a:prstDash val="solid"/>
              <a:round/>
              <a:headEnd type="none" w="sm" len="sm"/>
              <a:tailEnd type="none" w="sm" len="sm"/>
            </a:ln>
          </p:spPr>
        </p:cxnSp>
        <p:cxnSp>
          <p:nvCxnSpPr>
            <p:cNvPr id="195" name="Google Shape;195;p18"/>
            <p:cNvCxnSpPr/>
            <p:nvPr/>
          </p:nvCxnSpPr>
          <p:spPr>
            <a:xfrm rot="10800000">
              <a:off x="6526060" y="2835940"/>
              <a:ext cx="663881" cy="0"/>
            </a:xfrm>
            <a:prstGeom prst="straightConnector1">
              <a:avLst/>
            </a:prstGeom>
            <a:noFill/>
            <a:ln w="25400" cap="flat" cmpd="sng">
              <a:solidFill>
                <a:srgbClr val="039447"/>
              </a:solidFill>
              <a:prstDash val="solid"/>
              <a:round/>
              <a:headEnd type="none" w="sm" len="sm"/>
              <a:tailEnd type="none" w="sm" len="sm"/>
            </a:ln>
          </p:spPr>
        </p:cxnSp>
        <p:cxnSp>
          <p:nvCxnSpPr>
            <p:cNvPr id="196" name="Google Shape;196;p18"/>
            <p:cNvCxnSpPr/>
            <p:nvPr/>
          </p:nvCxnSpPr>
          <p:spPr>
            <a:xfrm rot="10800000">
              <a:off x="6526060" y="3129947"/>
              <a:ext cx="663881" cy="0"/>
            </a:xfrm>
            <a:prstGeom prst="straightConnector1">
              <a:avLst/>
            </a:prstGeom>
            <a:noFill/>
            <a:ln w="25400" cap="flat" cmpd="sng">
              <a:solidFill>
                <a:srgbClr val="039447"/>
              </a:solidFill>
              <a:prstDash val="solid"/>
              <a:round/>
              <a:headEnd type="none" w="sm" len="sm"/>
              <a:tailEnd type="none" w="sm" len="sm"/>
            </a:ln>
          </p:spPr>
        </p:cxnSp>
        <p:cxnSp>
          <p:nvCxnSpPr>
            <p:cNvPr id="197" name="Google Shape;197;p18"/>
            <p:cNvCxnSpPr/>
            <p:nvPr/>
          </p:nvCxnSpPr>
          <p:spPr>
            <a:xfrm rot="10800000">
              <a:off x="6526060" y="3423954"/>
              <a:ext cx="663881" cy="0"/>
            </a:xfrm>
            <a:prstGeom prst="straightConnector1">
              <a:avLst/>
            </a:prstGeom>
            <a:noFill/>
            <a:ln w="25400" cap="flat" cmpd="sng">
              <a:solidFill>
                <a:srgbClr val="039447"/>
              </a:solidFill>
              <a:prstDash val="solid"/>
              <a:round/>
              <a:headEnd type="none" w="sm" len="sm"/>
              <a:tailEnd type="none" w="sm" len="sm"/>
            </a:ln>
          </p:spPr>
        </p:cxnSp>
        <p:cxnSp>
          <p:nvCxnSpPr>
            <p:cNvPr id="198" name="Google Shape;198;p18"/>
            <p:cNvCxnSpPr/>
            <p:nvPr/>
          </p:nvCxnSpPr>
          <p:spPr>
            <a:xfrm rot="10800000">
              <a:off x="6526060" y="3717961"/>
              <a:ext cx="663881" cy="0"/>
            </a:xfrm>
            <a:prstGeom prst="straightConnector1">
              <a:avLst/>
            </a:prstGeom>
            <a:noFill/>
            <a:ln w="25400" cap="flat" cmpd="sng">
              <a:solidFill>
                <a:srgbClr val="039447"/>
              </a:solidFill>
              <a:prstDash val="solid"/>
              <a:round/>
              <a:headEnd type="none" w="sm" len="sm"/>
              <a:tailEnd type="none" w="sm" len="sm"/>
            </a:ln>
          </p:spPr>
        </p:cxnSp>
        <p:cxnSp>
          <p:nvCxnSpPr>
            <p:cNvPr id="199" name="Google Shape;199;p18"/>
            <p:cNvCxnSpPr/>
            <p:nvPr/>
          </p:nvCxnSpPr>
          <p:spPr>
            <a:xfrm rot="10800000">
              <a:off x="6526060" y="4011968"/>
              <a:ext cx="663881" cy="0"/>
            </a:xfrm>
            <a:prstGeom prst="straightConnector1">
              <a:avLst/>
            </a:prstGeom>
            <a:noFill/>
            <a:ln w="25400" cap="flat" cmpd="sng">
              <a:solidFill>
                <a:srgbClr val="039447"/>
              </a:solidFill>
              <a:prstDash val="solid"/>
              <a:round/>
              <a:headEnd type="none" w="sm" len="sm"/>
              <a:tailEnd type="none" w="sm" len="sm"/>
            </a:ln>
          </p:spPr>
        </p:cxnSp>
        <p:cxnSp>
          <p:nvCxnSpPr>
            <p:cNvPr id="200" name="Google Shape;200;p18"/>
            <p:cNvCxnSpPr/>
            <p:nvPr/>
          </p:nvCxnSpPr>
          <p:spPr>
            <a:xfrm rot="10800000">
              <a:off x="6526060" y="4305975"/>
              <a:ext cx="663881" cy="0"/>
            </a:xfrm>
            <a:prstGeom prst="straightConnector1">
              <a:avLst/>
            </a:prstGeom>
            <a:noFill/>
            <a:ln w="25400" cap="flat" cmpd="sng">
              <a:solidFill>
                <a:srgbClr val="039447"/>
              </a:solidFill>
              <a:prstDash val="solid"/>
              <a:round/>
              <a:headEnd type="none" w="sm" len="sm"/>
              <a:tailEnd type="none" w="sm" len="sm"/>
            </a:ln>
          </p:spPr>
        </p:cxnSp>
        <p:cxnSp>
          <p:nvCxnSpPr>
            <p:cNvPr id="201" name="Google Shape;201;p18"/>
            <p:cNvCxnSpPr/>
            <p:nvPr/>
          </p:nvCxnSpPr>
          <p:spPr>
            <a:xfrm rot="10800000">
              <a:off x="6526060" y="4599982"/>
              <a:ext cx="663881" cy="0"/>
            </a:xfrm>
            <a:prstGeom prst="straightConnector1">
              <a:avLst/>
            </a:prstGeom>
            <a:noFill/>
            <a:ln w="25400" cap="flat" cmpd="sng">
              <a:solidFill>
                <a:srgbClr val="039447"/>
              </a:solidFill>
              <a:prstDash val="solid"/>
              <a:round/>
              <a:headEnd type="none" w="sm" len="sm"/>
              <a:tailEnd type="none" w="sm" len="sm"/>
            </a:ln>
          </p:spPr>
        </p:cxnSp>
        <p:cxnSp>
          <p:nvCxnSpPr>
            <p:cNvPr id="202" name="Google Shape;202;p18"/>
            <p:cNvCxnSpPr/>
            <p:nvPr/>
          </p:nvCxnSpPr>
          <p:spPr>
            <a:xfrm rot="10800000">
              <a:off x="6526060" y="4893992"/>
              <a:ext cx="663881" cy="0"/>
            </a:xfrm>
            <a:prstGeom prst="straightConnector1">
              <a:avLst/>
            </a:prstGeom>
            <a:noFill/>
            <a:ln w="25400" cap="flat" cmpd="sng">
              <a:solidFill>
                <a:srgbClr val="039447"/>
              </a:solidFill>
              <a:prstDash val="solid"/>
              <a:round/>
              <a:headEnd type="none" w="sm" len="sm"/>
              <a:tailEnd type="none" w="sm" len="sm"/>
            </a:ln>
          </p:spPr>
        </p:cxnSp>
      </p:grpSp>
      <p:sp>
        <p:nvSpPr>
          <p:cNvPr id="203" name="Google Shape;203;p18"/>
          <p:cNvSpPr txBox="1"/>
          <p:nvPr/>
        </p:nvSpPr>
        <p:spPr>
          <a:xfrm>
            <a:off x="4768474" y="5279842"/>
            <a:ext cx="701456" cy="36933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120</a:t>
            </a:r>
            <a:endParaRPr sz="1400" b="0" i="0" u="none" strike="noStrike" cap="none">
              <a:solidFill>
                <a:srgbClr val="000000"/>
              </a:solidFill>
              <a:latin typeface="Arial"/>
              <a:ea typeface="Arial"/>
              <a:cs typeface="Arial"/>
              <a:sym typeface="Arial"/>
            </a:endParaRPr>
          </a:p>
        </p:txBody>
      </p:sp>
      <p:sp>
        <p:nvSpPr>
          <p:cNvPr id="204" name="Google Shape;204;p18"/>
          <p:cNvSpPr txBox="1"/>
          <p:nvPr/>
        </p:nvSpPr>
        <p:spPr>
          <a:xfrm>
            <a:off x="4768474" y="1170342"/>
            <a:ext cx="701456" cy="36933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250</a:t>
            </a:r>
            <a:endParaRPr sz="1400" b="0" i="0" u="none" strike="noStrike" cap="none">
              <a:solidFill>
                <a:srgbClr val="000000"/>
              </a:solidFill>
              <a:latin typeface="Arial"/>
              <a:ea typeface="Arial"/>
              <a:cs typeface="Arial"/>
              <a:sym typeface="Arial"/>
            </a:endParaRPr>
          </a:p>
        </p:txBody>
      </p:sp>
      <p:sp>
        <p:nvSpPr>
          <p:cNvPr id="205" name="Google Shape;205;p18"/>
          <p:cNvSpPr txBox="1"/>
          <p:nvPr/>
        </p:nvSpPr>
        <p:spPr>
          <a:xfrm>
            <a:off x="562950" y="1539674"/>
            <a:ext cx="3306300" cy="2940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3600"/>
              <a:buFont typeface="Arial"/>
              <a:buNone/>
            </a:pPr>
            <a:r>
              <a:rPr lang="en-US" sz="4800" b="1" i="0" u="none" strike="noStrike" cap="none">
                <a:solidFill>
                  <a:schemeClr val="dk1"/>
                </a:solidFill>
                <a:latin typeface="Sniglet"/>
                <a:ea typeface="Sniglet"/>
                <a:cs typeface="Sniglet"/>
                <a:sym typeface="Sniglet"/>
              </a:rPr>
              <a:t>R</a:t>
            </a:r>
            <a:r>
              <a:rPr lang="en-US" sz="4800" b="0" i="0" u="none" strike="noStrike" cap="small">
                <a:solidFill>
                  <a:schemeClr val="dk1"/>
                </a:solidFill>
                <a:latin typeface="Sniglet"/>
                <a:ea typeface="Sniglet"/>
                <a:cs typeface="Sniglet"/>
                <a:sym typeface="Sniglet"/>
              </a:rPr>
              <a:t>eady for</a:t>
            </a:r>
            <a:endParaRPr sz="4800" b="0" i="0" u="none" strike="noStrike" cap="small">
              <a:solidFill>
                <a:schemeClr val="dk1"/>
              </a:solidFill>
              <a:latin typeface="Sniglet"/>
              <a:ea typeface="Sniglet"/>
              <a:cs typeface="Sniglet"/>
              <a:sym typeface="Sniglet"/>
            </a:endParaRPr>
          </a:p>
          <a:p>
            <a:pPr marL="0" marR="0" lvl="0" indent="0" algn="l" rtl="0">
              <a:lnSpc>
                <a:spcPct val="100000"/>
              </a:lnSpc>
              <a:spcBef>
                <a:spcPts val="0"/>
              </a:spcBef>
              <a:spcAft>
                <a:spcPts val="0"/>
              </a:spcAft>
              <a:buClr>
                <a:srgbClr val="000000"/>
              </a:buClr>
              <a:buSzPts val="3600"/>
              <a:buFont typeface="Arial"/>
              <a:buNone/>
            </a:pPr>
            <a:r>
              <a:rPr lang="en-US" sz="4800" b="1" i="0" u="none" strike="noStrike" cap="small">
                <a:solidFill>
                  <a:schemeClr val="dk1"/>
                </a:solidFill>
                <a:latin typeface="Sniglet"/>
                <a:ea typeface="Sniglet"/>
                <a:cs typeface="Sniglet"/>
                <a:sym typeface="Sniglet"/>
              </a:rPr>
              <a:t>I</a:t>
            </a:r>
            <a:r>
              <a:rPr lang="en-US" sz="4800" b="0" i="0" u="none" strike="noStrike" cap="small">
                <a:solidFill>
                  <a:schemeClr val="dk1"/>
                </a:solidFill>
                <a:latin typeface="Sniglet"/>
                <a:ea typeface="Sniglet"/>
                <a:cs typeface="Sniglet"/>
                <a:sym typeface="Sniglet"/>
              </a:rPr>
              <a:t>nstruction</a:t>
            </a:r>
            <a:endParaRPr sz="4800" b="0" i="0" u="none" strike="noStrike" cap="small">
              <a:solidFill>
                <a:schemeClr val="dk1"/>
              </a:solidFill>
              <a:latin typeface="Sniglet"/>
              <a:ea typeface="Sniglet"/>
              <a:cs typeface="Sniglet"/>
              <a:sym typeface="Sniglet"/>
            </a:endParaRPr>
          </a:p>
          <a:p>
            <a:pPr marL="0" marR="0" lvl="0" indent="0" algn="l" rtl="0">
              <a:lnSpc>
                <a:spcPct val="100000"/>
              </a:lnSpc>
              <a:spcBef>
                <a:spcPts val="0"/>
              </a:spcBef>
              <a:spcAft>
                <a:spcPts val="0"/>
              </a:spcAft>
              <a:buClr>
                <a:srgbClr val="000000"/>
              </a:buClr>
              <a:buSzPts val="3600"/>
              <a:buFont typeface="Arial"/>
              <a:buNone/>
            </a:pPr>
            <a:r>
              <a:rPr lang="en-US" sz="4800" b="1" i="0" u="none" strike="noStrike" cap="small">
                <a:solidFill>
                  <a:schemeClr val="dk1"/>
                </a:solidFill>
                <a:latin typeface="Sniglet"/>
                <a:ea typeface="Sniglet"/>
                <a:cs typeface="Sniglet"/>
                <a:sym typeface="Sniglet"/>
              </a:rPr>
              <a:t>T</a:t>
            </a:r>
            <a:r>
              <a:rPr lang="en-US" sz="4800" b="0" i="0" u="none" strike="noStrike" cap="small">
                <a:solidFill>
                  <a:schemeClr val="dk1"/>
                </a:solidFill>
                <a:latin typeface="Sniglet"/>
                <a:ea typeface="Sniglet"/>
                <a:cs typeface="Sniglet"/>
                <a:sym typeface="Sniglet"/>
              </a:rPr>
              <a:t>oday</a:t>
            </a:r>
            <a:r>
              <a:rPr lang="en-US" sz="4800" b="0" i="0" u="none" strike="noStrike" cap="small">
                <a:solidFill>
                  <a:schemeClr val="dk1"/>
                </a:solidFill>
                <a:latin typeface="Quattrocento Sans"/>
                <a:ea typeface="Quattrocento Sans"/>
                <a:cs typeface="Quattrocento Sans"/>
                <a:sym typeface="Quattrocento Sans"/>
              </a:rPr>
              <a:t> </a:t>
            </a:r>
            <a:endParaRPr sz="4800" b="0" i="0" u="none" strike="noStrike" cap="none">
              <a:solidFill>
                <a:srgbClr val="000000"/>
              </a:solidFill>
              <a:latin typeface="Quattrocento Sans"/>
              <a:ea typeface="Quattrocento Sans"/>
              <a:cs typeface="Quattrocento Sans"/>
              <a:sym typeface="Quattrocento Sans"/>
            </a:endParaRPr>
          </a:p>
        </p:txBody>
      </p:sp>
      <p:sp>
        <p:nvSpPr>
          <p:cNvPr id="206" name="Google Shape;206;p18"/>
          <p:cNvSpPr/>
          <p:nvPr/>
        </p:nvSpPr>
        <p:spPr>
          <a:xfrm>
            <a:off x="4768475" y="3038636"/>
            <a:ext cx="1653173" cy="277384"/>
          </a:xfrm>
          <a:prstGeom prst="rect">
            <a:avLst/>
          </a:prstGeom>
          <a:solidFill>
            <a:srgbClr val="FFC20E">
              <a:alpha val="48627"/>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207" name="Google Shape;207;p18"/>
          <p:cNvPicPr preferRelativeResize="0"/>
          <p:nvPr/>
        </p:nvPicPr>
        <p:blipFill rotWithShape="1">
          <a:blip r:embed="rId3">
            <a:alphaModFix/>
          </a:blip>
          <a:srcRect/>
          <a:stretch/>
        </p:blipFill>
        <p:spPr>
          <a:xfrm>
            <a:off x="178800" y="6421513"/>
            <a:ext cx="961602" cy="281653"/>
          </a:xfrm>
          <a:prstGeom prst="rect">
            <a:avLst/>
          </a:prstGeom>
          <a:noFill/>
          <a:ln>
            <a:noFill/>
          </a:ln>
        </p:spPr>
      </p:pic>
      <p:sp>
        <p:nvSpPr>
          <p:cNvPr id="208" name="Google Shape;208;p18"/>
          <p:cNvSpPr txBox="1"/>
          <p:nvPr/>
        </p:nvSpPr>
        <p:spPr>
          <a:xfrm>
            <a:off x="4768474" y="2977181"/>
            <a:ext cx="701456" cy="36933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chemeClr val="dk1"/>
                </a:solidFill>
                <a:latin typeface="Arial"/>
                <a:ea typeface="Arial"/>
                <a:cs typeface="Arial"/>
                <a:sym typeface="Arial"/>
              </a:rPr>
              <a:t>195</a:t>
            </a:r>
            <a:endParaRPr sz="1400" b="0" i="0" u="none" strike="noStrike" cap="none">
              <a:solidFill>
                <a:srgbClr val="000000"/>
              </a:solidFill>
              <a:latin typeface="Arial"/>
              <a:ea typeface="Arial"/>
              <a:cs typeface="Arial"/>
              <a:sym typeface="Arial"/>
            </a:endParaRPr>
          </a:p>
        </p:txBody>
      </p:sp>
      <p:sp>
        <p:nvSpPr>
          <p:cNvPr id="209" name="Google Shape;209;p18"/>
          <p:cNvSpPr/>
          <p:nvPr/>
        </p:nvSpPr>
        <p:spPr>
          <a:xfrm>
            <a:off x="3994487" y="602757"/>
            <a:ext cx="6288505" cy="5757614"/>
          </a:xfrm>
          <a:prstGeom prst="rect">
            <a:avLst/>
          </a:prstGeom>
          <a:noFill/>
          <a:ln w="9525" cap="flat" cmpd="sng">
            <a:solidFill>
              <a:srgbClr val="BFBFB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210" name="Google Shape;210;p18"/>
          <p:cNvPicPr preferRelativeResize="0"/>
          <p:nvPr/>
        </p:nvPicPr>
        <p:blipFill rotWithShape="1">
          <a:blip r:embed="rId4">
            <a:alphaModFix/>
          </a:blip>
          <a:srcRect r="16912" b="-2989"/>
          <a:stretch/>
        </p:blipFill>
        <p:spPr>
          <a:xfrm>
            <a:off x="6831731" y="1608450"/>
            <a:ext cx="3070225" cy="352425"/>
          </a:xfrm>
          <a:prstGeom prst="rect">
            <a:avLst/>
          </a:prstGeom>
          <a:noFill/>
          <a:ln>
            <a:noFill/>
          </a:ln>
        </p:spPr>
      </p:pic>
      <p:pic>
        <p:nvPicPr>
          <p:cNvPr id="211" name="Google Shape;211;p18"/>
          <p:cNvPicPr preferRelativeResize="0"/>
          <p:nvPr/>
        </p:nvPicPr>
        <p:blipFill rotWithShape="1">
          <a:blip r:embed="rId5">
            <a:alphaModFix/>
          </a:blip>
          <a:srcRect b="4012"/>
          <a:stretch/>
        </p:blipFill>
        <p:spPr>
          <a:xfrm>
            <a:off x="7128594" y="1986275"/>
            <a:ext cx="2476500" cy="3419475"/>
          </a:xfrm>
          <a:prstGeom prst="rect">
            <a:avLst/>
          </a:prstGeom>
          <a:noFill/>
          <a:ln>
            <a:noFill/>
          </a:ln>
        </p:spPr>
      </p:pic>
      <p:sp>
        <p:nvSpPr>
          <p:cNvPr id="212" name="Google Shape;212;p18"/>
          <p:cNvSpPr/>
          <p:nvPr/>
        </p:nvSpPr>
        <p:spPr>
          <a:xfrm>
            <a:off x="6831731" y="1608450"/>
            <a:ext cx="3070225" cy="3797300"/>
          </a:xfrm>
          <a:prstGeom prst="rect">
            <a:avLst/>
          </a:prstGeom>
          <a:noFill/>
          <a:ln w="25400" cap="flat" cmpd="sng">
            <a:solidFill>
              <a:srgbClr val="BFBFB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Noto Sans Symbols"/>
              <a:buNone/>
            </a:pPr>
            <a:endParaRPr sz="1800" b="0" i="0" u="none" strike="noStrike" cap="none">
              <a:solidFill>
                <a:srgbClr val="FFFFFF"/>
              </a:solidFill>
              <a:latin typeface="Times New Roman"/>
              <a:ea typeface="Times New Roman"/>
              <a:cs typeface="Times New Roman"/>
              <a:sym typeface="Times New Roman"/>
            </a:endParaRPr>
          </a:p>
        </p:txBody>
      </p:sp>
      <p:cxnSp>
        <p:nvCxnSpPr>
          <p:cNvPr id="213" name="Google Shape;213;p18"/>
          <p:cNvCxnSpPr/>
          <p:nvPr/>
        </p:nvCxnSpPr>
        <p:spPr>
          <a:xfrm flipH="1">
            <a:off x="6035884" y="2196886"/>
            <a:ext cx="1908898" cy="879910"/>
          </a:xfrm>
          <a:prstGeom prst="straightConnector1">
            <a:avLst/>
          </a:prstGeom>
          <a:noFill/>
          <a:ln w="38100" cap="flat" cmpd="sng">
            <a:solidFill>
              <a:srgbClr val="039447"/>
            </a:solidFill>
            <a:prstDash val="solid"/>
            <a:round/>
            <a:headEnd type="none" w="sm" len="sm"/>
            <a:tailEnd type="triangle" w="med" len="med"/>
          </a:ln>
          <a:effectLst>
            <a:outerShdw blurRad="50800" dist="38100" dir="2700000" algn="tl" rotWithShape="0">
              <a:srgbClr val="808080">
                <a:alpha val="38431"/>
              </a:srgbClr>
            </a:outerShdw>
          </a:effectLst>
        </p:spPr>
      </p:cxnSp>
      <p:pic>
        <p:nvPicPr>
          <p:cNvPr id="214" name="Google Shape;214;p18"/>
          <p:cNvPicPr preferRelativeResize="0"/>
          <p:nvPr/>
        </p:nvPicPr>
        <p:blipFill rotWithShape="1">
          <a:blip r:embed="rId6">
            <a:alphaModFix/>
          </a:blip>
          <a:srcRect/>
          <a:stretch/>
        </p:blipFill>
        <p:spPr>
          <a:xfrm>
            <a:off x="6465698" y="3577486"/>
            <a:ext cx="3726814" cy="1303338"/>
          </a:xfrm>
          <a:prstGeom prst="rect">
            <a:avLst/>
          </a:prstGeom>
          <a:noFill/>
          <a:ln w="38100" cap="flat" cmpd="sng">
            <a:solidFill>
              <a:srgbClr val="039447"/>
            </a:solidFill>
            <a:prstDash val="solid"/>
            <a:miter lim="800000"/>
            <a:headEnd type="none" w="sm" len="sm"/>
            <a:tailEnd type="none" w="sm" len="sm"/>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213"/>
                                        </p:tgtEl>
                                        <p:attrNameLst>
                                          <p:attrName>style.visibility</p:attrName>
                                        </p:attrNameLst>
                                      </p:cBhvr>
                                      <p:to>
                                        <p:strVal val="visible"/>
                                      </p:to>
                                    </p:set>
                                    <p:animEffect transition="in" filter="fade">
                                      <p:cBhvr>
                                        <p:cTn id="11" dur="500"/>
                                        <p:tgtEl>
                                          <p:spTgt spid="21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214"/>
                                        </p:tgtEl>
                                        <p:attrNameLst>
                                          <p:attrName>style.visibility</p:attrName>
                                        </p:attrNameLst>
                                      </p:cBhvr>
                                      <p:to>
                                        <p:strVal val="visible"/>
                                      </p:to>
                                    </p:set>
                                    <p:animEffect transition="in" filter="fade">
                                      <p:cBhvr>
                                        <p:cTn id="16" dur="500"/>
                                        <p:tgtEl>
                                          <p:spTgt spid="2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en-US"/>
              <a:t>© Northwest Evaluation Association 2016  |  NWEA.org </a:t>
            </a:r>
            <a:endParaRPr/>
          </a:p>
          <a:p>
            <a:pPr marL="0" lvl="0" indent="0" algn="ctr" rtl="0">
              <a:lnSpc>
                <a:spcPct val="100000"/>
              </a:lnSpc>
              <a:spcBef>
                <a:spcPts val="0"/>
              </a:spcBef>
              <a:spcAft>
                <a:spcPts val="0"/>
              </a:spcAft>
              <a:buSzPts val="1400"/>
              <a:buNone/>
            </a:pPr>
            <a:r>
              <a:rPr lang="en-US"/>
              <a:t>08/16</a:t>
            </a:r>
            <a:endParaRPr/>
          </a:p>
        </p:txBody>
      </p:sp>
      <p:sp>
        <p:nvSpPr>
          <p:cNvPr id="220" name="Google Shape;220;p19"/>
          <p:cNvSpPr txBox="1">
            <a:spLocks noGrp="1"/>
          </p:cNvSpPr>
          <p:nvPr>
            <p:ph type="body" idx="4294967295"/>
          </p:nvPr>
        </p:nvSpPr>
        <p:spPr>
          <a:xfrm>
            <a:off x="707922" y="1600200"/>
            <a:ext cx="5594555" cy="4441162"/>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dk1"/>
              </a:buClr>
              <a:buSzPts val="2400"/>
              <a:buChar char="•"/>
            </a:pPr>
            <a:r>
              <a:rPr lang="en-US" sz="2400"/>
              <a:t>Grade-level norms</a:t>
            </a:r>
            <a:endParaRPr sz="2400"/>
          </a:p>
          <a:p>
            <a:pPr marL="457200" lvl="0" indent="-381000" algn="l" rtl="0">
              <a:lnSpc>
                <a:spcPct val="90000"/>
              </a:lnSpc>
              <a:spcBef>
                <a:spcPts val="500"/>
              </a:spcBef>
              <a:spcAft>
                <a:spcPts val="0"/>
              </a:spcAft>
              <a:buClr>
                <a:schemeClr val="dk1"/>
              </a:buClr>
              <a:buSzPts val="2400"/>
              <a:buChar char="•"/>
            </a:pPr>
            <a:r>
              <a:rPr lang="en-US" sz="2400"/>
              <a:t>Typical performance </a:t>
            </a:r>
            <a:endParaRPr sz="2400"/>
          </a:p>
          <a:p>
            <a:pPr marL="457200" lvl="0" indent="-381000" algn="l" rtl="0">
              <a:lnSpc>
                <a:spcPct val="90000"/>
              </a:lnSpc>
              <a:spcBef>
                <a:spcPts val="500"/>
              </a:spcBef>
              <a:spcAft>
                <a:spcPts val="0"/>
              </a:spcAft>
              <a:buClr>
                <a:schemeClr val="dk1"/>
              </a:buClr>
              <a:buSzPts val="2400"/>
              <a:buChar char="•"/>
            </a:pPr>
            <a:r>
              <a:rPr lang="en-US" sz="2400"/>
              <a:t>Beginning, middle, and end of year</a:t>
            </a:r>
            <a:endParaRPr sz="2400"/>
          </a:p>
          <a:p>
            <a:pPr marL="457200" lvl="0" indent="-381000" algn="l" rtl="0">
              <a:lnSpc>
                <a:spcPct val="90000"/>
              </a:lnSpc>
              <a:spcBef>
                <a:spcPts val="500"/>
              </a:spcBef>
              <a:spcAft>
                <a:spcPts val="0"/>
              </a:spcAft>
              <a:buClr>
                <a:schemeClr val="dk1"/>
              </a:buClr>
              <a:buSzPts val="2400"/>
              <a:buChar char="•"/>
            </a:pPr>
            <a:r>
              <a:rPr lang="en-US" sz="2400"/>
              <a:t>NWEA provides schools with norms every three years. </a:t>
            </a:r>
            <a:endParaRPr sz="2400"/>
          </a:p>
          <a:p>
            <a:pPr marL="457200" lvl="0" indent="-381000" algn="l" rtl="0">
              <a:lnSpc>
                <a:spcPct val="90000"/>
              </a:lnSpc>
              <a:spcBef>
                <a:spcPts val="500"/>
              </a:spcBef>
              <a:spcAft>
                <a:spcPts val="0"/>
              </a:spcAft>
              <a:buClr>
                <a:schemeClr val="dk1"/>
              </a:buClr>
              <a:buSzPts val="2400"/>
              <a:buChar char="•"/>
            </a:pPr>
            <a:r>
              <a:rPr lang="en-US" sz="2400"/>
              <a:t>Knowing the top, middle, and bottom scores of all these students combined allows teachers to compare where one student is relative to other students and helps them identify how to help students grow.</a:t>
            </a:r>
            <a:endParaRPr sz="2400"/>
          </a:p>
          <a:p>
            <a:pPr marL="228600" lvl="0" indent="-50800" algn="l" rtl="0">
              <a:lnSpc>
                <a:spcPct val="90000"/>
              </a:lnSpc>
              <a:spcBef>
                <a:spcPts val="1000"/>
              </a:spcBef>
              <a:spcAft>
                <a:spcPts val="0"/>
              </a:spcAft>
              <a:buClr>
                <a:schemeClr val="dk1"/>
              </a:buClr>
              <a:buSzPts val="2800"/>
              <a:buNone/>
            </a:pPr>
            <a:endParaRPr sz="2400"/>
          </a:p>
          <a:p>
            <a:pPr marL="0" lvl="0" indent="0" algn="l" rtl="0">
              <a:lnSpc>
                <a:spcPct val="90000"/>
              </a:lnSpc>
              <a:spcBef>
                <a:spcPts val="1000"/>
              </a:spcBef>
              <a:spcAft>
                <a:spcPts val="0"/>
              </a:spcAft>
              <a:buClr>
                <a:schemeClr val="dk1"/>
              </a:buClr>
              <a:buSzPts val="2800"/>
              <a:buNone/>
            </a:pPr>
            <a:endParaRPr sz="2400"/>
          </a:p>
        </p:txBody>
      </p:sp>
      <p:sp>
        <p:nvSpPr>
          <p:cNvPr id="221" name="Google Shape;221;p19"/>
          <p:cNvSpPr txBox="1">
            <a:spLocks noGrp="1"/>
          </p:cNvSpPr>
          <p:nvPr>
            <p:ph type="title" idx="4294967295"/>
          </p:nvPr>
        </p:nvSpPr>
        <p:spPr>
          <a:xfrm>
            <a:off x="0" y="312738"/>
            <a:ext cx="10363200" cy="9779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2"/>
              </a:buClr>
              <a:buSzPts val="3959"/>
              <a:buFont typeface="Calibri"/>
              <a:buNone/>
            </a:pPr>
            <a:r>
              <a:rPr lang="en-US" sz="3959" b="1">
                <a:solidFill>
                  <a:schemeClr val="dk2"/>
                </a:solidFill>
              </a:rPr>
              <a:t>Normative Data: Bringing Context </a:t>
            </a:r>
            <a:br>
              <a:rPr lang="en-US" sz="3959" b="1">
                <a:solidFill>
                  <a:schemeClr val="dk2"/>
                </a:solidFill>
              </a:rPr>
            </a:br>
            <a:r>
              <a:rPr lang="en-US" sz="3959" b="1">
                <a:solidFill>
                  <a:schemeClr val="dk2"/>
                </a:solidFill>
              </a:rPr>
              <a:t>to the Data</a:t>
            </a:r>
            <a:endParaRPr/>
          </a:p>
        </p:txBody>
      </p:sp>
      <p:pic>
        <p:nvPicPr>
          <p:cNvPr id="222" name="Google Shape;222;p19"/>
          <p:cNvPicPr preferRelativeResize="0"/>
          <p:nvPr/>
        </p:nvPicPr>
        <p:blipFill rotWithShape="1">
          <a:blip r:embed="rId3">
            <a:alphaModFix/>
          </a:blip>
          <a:srcRect l="2968" t="2761" r="2173" b="1839"/>
          <a:stretch/>
        </p:blipFill>
        <p:spPr>
          <a:xfrm>
            <a:off x="6441639" y="1511925"/>
            <a:ext cx="5321835" cy="4623150"/>
          </a:xfrm>
          <a:prstGeom prst="rect">
            <a:avLst/>
          </a:prstGeom>
          <a:noFill/>
          <a:ln w="9525" cap="flat" cmpd="sng">
            <a:solidFill>
              <a:srgbClr val="A6B4AA"/>
            </a:solidFill>
            <a:prstDash val="solid"/>
            <a:miter lim="800000"/>
            <a:headEnd type="none" w="sm" len="sm"/>
            <a:tailEnd type="none" w="sm" len="sm"/>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874</Words>
  <Application>Microsoft Office PowerPoint</Application>
  <PresentationFormat>Widescreen</PresentationFormat>
  <Paragraphs>105</Paragraphs>
  <Slides>21</Slides>
  <Notes>21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21</vt:i4>
      </vt:variant>
    </vt:vector>
  </HeadingPairs>
  <TitlesOfParts>
    <vt:vector size="28" baseType="lpstr">
      <vt:lpstr>Arial</vt:lpstr>
      <vt:lpstr>Quattrocento Sans</vt:lpstr>
      <vt:lpstr>Times New Roman</vt:lpstr>
      <vt:lpstr>Calibri</vt:lpstr>
      <vt:lpstr>Noto Sans Symbols</vt:lpstr>
      <vt:lpstr>Sniglet</vt:lpstr>
      <vt:lpstr>Office Theme</vt:lpstr>
      <vt:lpstr>PowerPoint Presentation</vt:lpstr>
      <vt:lpstr>Agenda</vt:lpstr>
      <vt:lpstr>The Measures of Academic Progress (MAP)</vt:lpstr>
      <vt:lpstr>How Does MAP Work?</vt:lpstr>
      <vt:lpstr>What does MAP Measure?</vt:lpstr>
      <vt:lpstr>How Does MAP Measure?</vt:lpstr>
      <vt:lpstr>PowerPoint Presentation</vt:lpstr>
      <vt:lpstr>PowerPoint Presentation</vt:lpstr>
      <vt:lpstr>Normative Data: Bringing Context  to the Data</vt:lpstr>
      <vt:lpstr>LCPS Goals with MAP</vt:lpstr>
      <vt:lpstr>MAP Administration in LCPS</vt:lpstr>
      <vt:lpstr>MAP Administration in LCPS</vt:lpstr>
      <vt:lpstr>Importance of Mindset</vt:lpstr>
      <vt:lpstr>PowerPoint Presentation</vt:lpstr>
      <vt:lpstr>Features of MAP Growth</vt:lpstr>
      <vt:lpstr>PowerPoint Presentation</vt:lpstr>
      <vt:lpstr>MAP Reports for Parents-ParentVue</vt:lpstr>
      <vt:lpstr>MAP Reports for Parents- ParentVue</vt:lpstr>
      <vt:lpstr>PowerPoint Presentation</vt:lpstr>
      <vt:lpstr>What can a parent do (cont.)?</vt:lpstr>
      <vt:lpstr>Discussion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Ryan Tyler</dc:creator>
  <cp:lastModifiedBy>Leigh Bennett</cp:lastModifiedBy>
  <cp:revision>1</cp:revision>
  <dcterms:created xsi:type="dcterms:W3CDTF">2019-09-10T21:20:31Z</dcterms:created>
  <dcterms:modified xsi:type="dcterms:W3CDTF">2019-09-27T18:54:13Z</dcterms:modified>
</cp:coreProperties>
</file>