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0" r:id="rId4"/>
    <p:sldMasterId id="2147484600" r:id="rId5"/>
    <p:sldMasterId id="2147484617" r:id="rId6"/>
  </p:sldMasterIdLst>
  <p:notesMasterIdLst>
    <p:notesMasterId r:id="rId35"/>
  </p:notesMasterIdLst>
  <p:handoutMasterIdLst>
    <p:handoutMasterId r:id="rId36"/>
  </p:handoutMasterIdLst>
  <p:sldIdLst>
    <p:sldId id="333" r:id="rId7"/>
    <p:sldId id="346" r:id="rId8"/>
    <p:sldId id="356" r:id="rId9"/>
    <p:sldId id="358" r:id="rId10"/>
    <p:sldId id="376" r:id="rId11"/>
    <p:sldId id="378" r:id="rId12"/>
    <p:sldId id="359" r:id="rId13"/>
    <p:sldId id="256" r:id="rId14"/>
    <p:sldId id="257" r:id="rId15"/>
    <p:sldId id="265" r:id="rId16"/>
    <p:sldId id="266" r:id="rId17"/>
    <p:sldId id="267" r:id="rId18"/>
    <p:sldId id="268" r:id="rId19"/>
    <p:sldId id="269" r:id="rId20"/>
    <p:sldId id="275" r:id="rId21"/>
    <p:sldId id="350" r:id="rId22"/>
    <p:sldId id="274" r:id="rId23"/>
    <p:sldId id="327" r:id="rId24"/>
    <p:sldId id="283" r:id="rId25"/>
    <p:sldId id="319" r:id="rId26"/>
    <p:sldId id="328" r:id="rId27"/>
    <p:sldId id="337" r:id="rId28"/>
    <p:sldId id="355" r:id="rId29"/>
    <p:sldId id="353" r:id="rId30"/>
    <p:sldId id="258" r:id="rId31"/>
    <p:sldId id="278" r:id="rId32"/>
    <p:sldId id="340" r:id="rId33"/>
    <p:sldId id="342"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229"/>
    <a:srgbClr val="FAF1D4"/>
    <a:srgbClr val="71AA92"/>
    <a:srgbClr val="0000CC"/>
    <a:srgbClr val="16366C"/>
    <a:srgbClr val="0066FF"/>
    <a:srgbClr val="B7B2A4"/>
    <a:srgbClr val="3A7066"/>
    <a:srgbClr val="12683A"/>
    <a:srgbClr val="478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F856C-547F-4528-8BF1-E1F924F3EA49}" v="40" dt="2023-02-08T21:42:29.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80" autoAdjust="0"/>
  </p:normalViewPr>
  <p:slideViewPr>
    <p:cSldViewPr>
      <p:cViewPr varScale="1">
        <p:scale>
          <a:sx n="62" d="100"/>
          <a:sy n="62" d="100"/>
        </p:scale>
        <p:origin x="1424" y="52"/>
      </p:cViewPr>
      <p:guideLst>
        <p:guide orient="horz" pos="2160"/>
        <p:guide pos="2880"/>
      </p:guideLst>
    </p:cSldViewPr>
  </p:slideViewPr>
  <p:outlineViewPr>
    <p:cViewPr>
      <p:scale>
        <a:sx n="33" d="100"/>
        <a:sy n="33" d="100"/>
      </p:scale>
      <p:origin x="0" y="834"/>
    </p:cViewPr>
  </p:outlineViewPr>
  <p:notesTextViewPr>
    <p:cViewPr>
      <p:scale>
        <a:sx n="100" d="100"/>
        <a:sy n="100" d="100"/>
      </p:scale>
      <p:origin x="0" y="0"/>
    </p:cViewPr>
  </p:notesTextViewPr>
  <p:sorterViewPr>
    <p:cViewPr varScale="1">
      <p:scale>
        <a:sx n="100" d="100"/>
        <a:sy n="100" d="100"/>
      </p:scale>
      <p:origin x="0" y="-40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don.Christina@Astronaut High" userId="c4b531b3-ce0c-4533-9917-587585919359" providerId="ADAL" clId="{7ADF856C-547F-4528-8BF1-E1F924F3EA49}"/>
    <pc:docChg chg="undo custSel addSld delSld modSld sldOrd modNotesMaster modHandout">
      <pc:chgData name="Gordon.Christina@Astronaut High" userId="c4b531b3-ce0c-4533-9917-587585919359" providerId="ADAL" clId="{7ADF856C-547F-4528-8BF1-E1F924F3EA49}" dt="2023-02-08T21:44:30.929" v="1025" actId="1076"/>
      <pc:docMkLst>
        <pc:docMk/>
      </pc:docMkLst>
      <pc:sldChg chg="add">
        <pc:chgData name="Gordon.Christina@Astronaut High" userId="c4b531b3-ce0c-4533-9917-587585919359" providerId="ADAL" clId="{7ADF856C-547F-4528-8BF1-E1F924F3EA49}" dt="2023-02-08T16:51:16.128" v="462"/>
        <pc:sldMkLst>
          <pc:docMk/>
          <pc:sldMk cId="284951752" sldId="256"/>
        </pc:sldMkLst>
      </pc:sldChg>
      <pc:sldChg chg="add ord">
        <pc:chgData name="Gordon.Christina@Astronaut High" userId="c4b531b3-ce0c-4533-9917-587585919359" providerId="ADAL" clId="{7ADF856C-547F-4528-8BF1-E1F924F3EA49}" dt="2023-02-08T16:52:23.276" v="469"/>
        <pc:sldMkLst>
          <pc:docMk/>
          <pc:sldMk cId="1391343609" sldId="257"/>
        </pc:sldMkLst>
      </pc:sldChg>
      <pc:sldChg chg="modAnim">
        <pc:chgData name="Gordon.Christina@Astronaut High" userId="c4b531b3-ce0c-4533-9917-587585919359" providerId="ADAL" clId="{7ADF856C-547F-4528-8BF1-E1F924F3EA49}" dt="2023-02-03T15:45:48.977" v="12"/>
        <pc:sldMkLst>
          <pc:docMk/>
          <pc:sldMk cId="0" sldId="258"/>
        </pc:sldMkLst>
      </pc:sldChg>
      <pc:sldChg chg="add ord">
        <pc:chgData name="Gordon.Christina@Astronaut High" userId="c4b531b3-ce0c-4533-9917-587585919359" providerId="ADAL" clId="{7ADF856C-547F-4528-8BF1-E1F924F3EA49}" dt="2023-02-08T16:52:39.055" v="472"/>
        <pc:sldMkLst>
          <pc:docMk/>
          <pc:sldMk cId="2348476214" sldId="265"/>
        </pc:sldMkLst>
      </pc:sldChg>
      <pc:sldChg chg="add ord">
        <pc:chgData name="Gordon.Christina@Astronaut High" userId="c4b531b3-ce0c-4533-9917-587585919359" providerId="ADAL" clId="{7ADF856C-547F-4528-8BF1-E1F924F3EA49}" dt="2023-02-08T16:52:52.889" v="475"/>
        <pc:sldMkLst>
          <pc:docMk/>
          <pc:sldMk cId="2616331273" sldId="266"/>
        </pc:sldMkLst>
      </pc:sldChg>
      <pc:sldChg chg="add ord">
        <pc:chgData name="Gordon.Christina@Astronaut High" userId="c4b531b3-ce0c-4533-9917-587585919359" providerId="ADAL" clId="{7ADF856C-547F-4528-8BF1-E1F924F3EA49}" dt="2023-02-08T16:53:27.112" v="478"/>
        <pc:sldMkLst>
          <pc:docMk/>
          <pc:sldMk cId="4255824655" sldId="267"/>
        </pc:sldMkLst>
      </pc:sldChg>
      <pc:sldChg chg="add ord">
        <pc:chgData name="Gordon.Christina@Astronaut High" userId="c4b531b3-ce0c-4533-9917-587585919359" providerId="ADAL" clId="{7ADF856C-547F-4528-8BF1-E1F924F3EA49}" dt="2023-02-08T17:00:09.416" v="481"/>
        <pc:sldMkLst>
          <pc:docMk/>
          <pc:sldMk cId="1552301390" sldId="268"/>
        </pc:sldMkLst>
      </pc:sldChg>
      <pc:sldChg chg="add ord">
        <pc:chgData name="Gordon.Christina@Astronaut High" userId="c4b531b3-ce0c-4533-9917-587585919359" providerId="ADAL" clId="{7ADF856C-547F-4528-8BF1-E1F924F3EA49}" dt="2023-02-08T17:00:52.325" v="486"/>
        <pc:sldMkLst>
          <pc:docMk/>
          <pc:sldMk cId="825473049" sldId="269"/>
        </pc:sldMkLst>
      </pc:sldChg>
      <pc:sldChg chg="modSp mod ord">
        <pc:chgData name="Gordon.Christina@Astronaut High" userId="c4b531b3-ce0c-4533-9917-587585919359" providerId="ADAL" clId="{7ADF856C-547F-4528-8BF1-E1F924F3EA49}" dt="2023-02-08T17:05:51.425" v="498"/>
        <pc:sldMkLst>
          <pc:docMk/>
          <pc:sldMk cId="0" sldId="274"/>
        </pc:sldMkLst>
        <pc:spChg chg="mod">
          <ac:chgData name="Gordon.Christina@Astronaut High" userId="c4b531b3-ce0c-4533-9917-587585919359" providerId="ADAL" clId="{7ADF856C-547F-4528-8BF1-E1F924F3EA49}" dt="2023-02-08T17:05:29.997" v="496" actId="5793"/>
          <ac:spMkLst>
            <pc:docMk/>
            <pc:sldMk cId="0" sldId="274"/>
            <ac:spMk id="10" creationId="{00000000-0000-0000-0000-000000000000}"/>
          </ac:spMkLst>
        </pc:spChg>
      </pc:sldChg>
      <pc:sldChg chg="ord modAnim">
        <pc:chgData name="Gordon.Christina@Astronaut High" userId="c4b531b3-ce0c-4533-9917-587585919359" providerId="ADAL" clId="{7ADF856C-547F-4528-8BF1-E1F924F3EA49}" dt="2023-02-08T17:02:30.282" v="489"/>
        <pc:sldMkLst>
          <pc:docMk/>
          <pc:sldMk cId="0" sldId="275"/>
        </pc:sldMkLst>
      </pc:sldChg>
      <pc:sldChg chg="ord modAnim">
        <pc:chgData name="Gordon.Christina@Astronaut High" userId="c4b531b3-ce0c-4533-9917-587585919359" providerId="ADAL" clId="{7ADF856C-547F-4528-8BF1-E1F924F3EA49}" dt="2023-02-08T17:04:41.828" v="493"/>
        <pc:sldMkLst>
          <pc:docMk/>
          <pc:sldMk cId="0" sldId="283"/>
        </pc:sldMkLst>
      </pc:sldChg>
      <pc:sldChg chg="ord modAnim">
        <pc:chgData name="Gordon.Christina@Astronaut High" userId="c4b531b3-ce0c-4533-9917-587585919359" providerId="ADAL" clId="{7ADF856C-547F-4528-8BF1-E1F924F3EA49}" dt="2023-02-08T17:29:37.878" v="766"/>
        <pc:sldMkLst>
          <pc:docMk/>
          <pc:sldMk cId="0" sldId="319"/>
        </pc:sldMkLst>
      </pc:sldChg>
      <pc:sldChg chg="modAnim">
        <pc:chgData name="Gordon.Christina@Astronaut High" userId="c4b531b3-ce0c-4533-9917-587585919359" providerId="ADAL" clId="{7ADF856C-547F-4528-8BF1-E1F924F3EA49}" dt="2023-02-03T15:45:02.566" v="8"/>
        <pc:sldMkLst>
          <pc:docMk/>
          <pc:sldMk cId="1731919687" sldId="327"/>
        </pc:sldMkLst>
      </pc:sldChg>
      <pc:sldChg chg="modSp mod">
        <pc:chgData name="Gordon.Christina@Astronaut High" userId="c4b531b3-ce0c-4533-9917-587585919359" providerId="ADAL" clId="{7ADF856C-547F-4528-8BF1-E1F924F3EA49}" dt="2023-02-08T17:32:39.628" v="774" actId="113"/>
        <pc:sldMkLst>
          <pc:docMk/>
          <pc:sldMk cId="3816546338" sldId="328"/>
        </pc:sldMkLst>
        <pc:spChg chg="mod">
          <ac:chgData name="Gordon.Christina@Astronaut High" userId="c4b531b3-ce0c-4533-9917-587585919359" providerId="ADAL" clId="{7ADF856C-547F-4528-8BF1-E1F924F3EA49}" dt="2023-02-08T17:20:26.485" v="762" actId="6549"/>
          <ac:spMkLst>
            <pc:docMk/>
            <pc:sldMk cId="3816546338" sldId="328"/>
            <ac:spMk id="9218" creationId="{00000000-0000-0000-0000-000000000000}"/>
          </ac:spMkLst>
        </pc:spChg>
        <pc:spChg chg="mod">
          <ac:chgData name="Gordon.Christina@Astronaut High" userId="c4b531b3-ce0c-4533-9917-587585919359" providerId="ADAL" clId="{7ADF856C-547F-4528-8BF1-E1F924F3EA49}" dt="2023-02-08T17:32:39.628" v="774" actId="113"/>
          <ac:spMkLst>
            <pc:docMk/>
            <pc:sldMk cId="3816546338" sldId="328"/>
            <ac:spMk id="9219" creationId="{00000000-0000-0000-0000-000000000000}"/>
          </ac:spMkLst>
        </pc:spChg>
      </pc:sldChg>
      <pc:sldChg chg="del">
        <pc:chgData name="Gordon.Christina@Astronaut High" userId="c4b531b3-ce0c-4533-9917-587585919359" providerId="ADAL" clId="{7ADF856C-547F-4528-8BF1-E1F924F3EA49}" dt="2023-02-08T17:20:37.041" v="764" actId="47"/>
        <pc:sldMkLst>
          <pc:docMk/>
          <pc:sldMk cId="3646223068" sldId="330"/>
        </pc:sldMkLst>
      </pc:sldChg>
      <pc:sldChg chg="modSp mod modAnim">
        <pc:chgData name="Gordon.Christina@Astronaut High" userId="c4b531b3-ce0c-4533-9917-587585919359" providerId="ADAL" clId="{7ADF856C-547F-4528-8BF1-E1F924F3EA49}" dt="2023-02-08T19:43:43.444" v="970" actId="27636"/>
        <pc:sldMkLst>
          <pc:docMk/>
          <pc:sldMk cId="2582538625" sldId="340"/>
        </pc:sldMkLst>
        <pc:spChg chg="mod">
          <ac:chgData name="Gordon.Christina@Astronaut High" userId="c4b531b3-ce0c-4533-9917-587585919359" providerId="ADAL" clId="{7ADF856C-547F-4528-8BF1-E1F924F3EA49}" dt="2023-02-08T19:43:43.444" v="970" actId="27636"/>
          <ac:spMkLst>
            <pc:docMk/>
            <pc:sldMk cId="2582538625" sldId="340"/>
            <ac:spMk id="28675" creationId="{00000000-0000-0000-0000-000000000000}"/>
          </ac:spMkLst>
        </pc:spChg>
      </pc:sldChg>
      <pc:sldChg chg="modSp mod">
        <pc:chgData name="Gordon.Christina@Astronaut High" userId="c4b531b3-ce0c-4533-9917-587585919359" providerId="ADAL" clId="{7ADF856C-547F-4528-8BF1-E1F924F3EA49}" dt="2023-02-08T19:45:27.243" v="1009" actId="207"/>
        <pc:sldMkLst>
          <pc:docMk/>
          <pc:sldMk cId="3577374891" sldId="342"/>
        </pc:sldMkLst>
        <pc:spChg chg="mod">
          <ac:chgData name="Gordon.Christina@Astronaut High" userId="c4b531b3-ce0c-4533-9917-587585919359" providerId="ADAL" clId="{7ADF856C-547F-4528-8BF1-E1F924F3EA49}" dt="2023-02-08T19:45:27.243" v="1009" actId="207"/>
          <ac:spMkLst>
            <pc:docMk/>
            <pc:sldMk cId="3577374891" sldId="342"/>
            <ac:spMk id="31747" creationId="{00000000-0000-0000-0000-000000000000}"/>
          </ac:spMkLst>
        </pc:spChg>
      </pc:sldChg>
      <pc:sldChg chg="addSp delSp modSp mod modNotes">
        <pc:chgData name="Gordon.Christina@Astronaut High" userId="c4b531b3-ce0c-4533-9917-587585919359" providerId="ADAL" clId="{7ADF856C-547F-4528-8BF1-E1F924F3EA49}" dt="2023-02-08T21:42:29.537" v="1023"/>
        <pc:sldMkLst>
          <pc:docMk/>
          <pc:sldMk cId="3066179784" sldId="346"/>
        </pc:sldMkLst>
        <pc:spChg chg="mod">
          <ac:chgData name="Gordon.Christina@Astronaut High" userId="c4b531b3-ce0c-4533-9917-587585919359" providerId="ADAL" clId="{7ADF856C-547F-4528-8BF1-E1F924F3EA49}" dt="2023-02-08T15:35:09.906" v="40" actId="14100"/>
          <ac:spMkLst>
            <pc:docMk/>
            <pc:sldMk cId="3066179784" sldId="346"/>
            <ac:spMk id="170" creationId="{00000000-0000-0000-0000-000000000000}"/>
          </ac:spMkLst>
        </pc:spChg>
        <pc:picChg chg="add del mod">
          <ac:chgData name="Gordon.Christina@Astronaut High" userId="c4b531b3-ce0c-4533-9917-587585919359" providerId="ADAL" clId="{7ADF856C-547F-4528-8BF1-E1F924F3EA49}" dt="2023-02-08T15:51:26.058" v="275" actId="478"/>
          <ac:picMkLst>
            <pc:docMk/>
            <pc:sldMk cId="3066179784" sldId="346"/>
            <ac:picMk id="2" creationId="{75ED4EA1-2FF9-B49F-6730-0529A64CA6ED}"/>
          </ac:picMkLst>
        </pc:picChg>
        <pc:picChg chg="add del mod">
          <ac:chgData name="Gordon.Christina@Astronaut High" userId="c4b531b3-ce0c-4533-9917-587585919359" providerId="ADAL" clId="{7ADF856C-547F-4528-8BF1-E1F924F3EA49}" dt="2023-02-08T15:57:05.952" v="319" actId="478"/>
          <ac:picMkLst>
            <pc:docMk/>
            <pc:sldMk cId="3066179784" sldId="346"/>
            <ac:picMk id="3" creationId="{62742534-E40F-2FB6-43E6-9FA49A336E50}"/>
          </ac:picMkLst>
        </pc:picChg>
        <pc:picChg chg="add del">
          <ac:chgData name="Gordon.Christina@Astronaut High" userId="c4b531b3-ce0c-4533-9917-587585919359" providerId="ADAL" clId="{7ADF856C-547F-4528-8BF1-E1F924F3EA49}" dt="2023-02-08T15:51:19.907" v="274" actId="478"/>
          <ac:picMkLst>
            <pc:docMk/>
            <pc:sldMk cId="3066179784" sldId="346"/>
            <ac:picMk id="4" creationId="{88F68B54-1A37-8D8A-8227-796181543DC0}"/>
          </ac:picMkLst>
        </pc:picChg>
        <pc:picChg chg="add mod ord">
          <ac:chgData name="Gordon.Christina@Astronaut High" userId="c4b531b3-ce0c-4533-9917-587585919359" providerId="ADAL" clId="{7ADF856C-547F-4528-8BF1-E1F924F3EA49}" dt="2023-02-08T15:56:46.895" v="314" actId="1076"/>
          <ac:picMkLst>
            <pc:docMk/>
            <pc:sldMk cId="3066179784" sldId="346"/>
            <ac:picMk id="6" creationId="{601BA1D5-740C-0EC0-74EB-7316587335FD}"/>
          </ac:picMkLst>
        </pc:picChg>
        <pc:picChg chg="add mod">
          <ac:chgData name="Gordon.Christina@Astronaut High" userId="c4b531b3-ce0c-4533-9917-587585919359" providerId="ADAL" clId="{7ADF856C-547F-4528-8BF1-E1F924F3EA49}" dt="2023-02-08T15:56:58.970" v="318" actId="1076"/>
          <ac:picMkLst>
            <pc:docMk/>
            <pc:sldMk cId="3066179784" sldId="346"/>
            <ac:picMk id="7" creationId="{38F7F20D-973A-F106-AA3F-B9B7F34CF592}"/>
          </ac:picMkLst>
        </pc:picChg>
        <pc:picChg chg="add mod ord">
          <ac:chgData name="Gordon.Christina@Astronaut High" userId="c4b531b3-ce0c-4533-9917-587585919359" providerId="ADAL" clId="{7ADF856C-547F-4528-8BF1-E1F924F3EA49}" dt="2023-02-08T15:57:35.679" v="321" actId="14100"/>
          <ac:picMkLst>
            <pc:docMk/>
            <pc:sldMk cId="3066179784" sldId="346"/>
            <ac:picMk id="8" creationId="{9DE4CCFF-56AF-6734-2EF6-C638D2729FCA}"/>
          </ac:picMkLst>
        </pc:picChg>
        <pc:picChg chg="del mod">
          <ac:chgData name="Gordon.Christina@Astronaut High" userId="c4b531b3-ce0c-4533-9917-587585919359" providerId="ADAL" clId="{7ADF856C-547F-4528-8BF1-E1F924F3EA49}" dt="2023-02-08T15:41:36.631" v="262" actId="478"/>
          <ac:picMkLst>
            <pc:docMk/>
            <pc:sldMk cId="3066179784" sldId="346"/>
            <ac:picMk id="171" creationId="{00000000-0000-0000-0000-000000000000}"/>
          </ac:picMkLst>
        </pc:picChg>
      </pc:sldChg>
      <pc:sldChg chg="modAnim">
        <pc:chgData name="Gordon.Christina@Astronaut High" userId="c4b531b3-ce0c-4533-9917-587585919359" providerId="ADAL" clId="{7ADF856C-547F-4528-8BF1-E1F924F3EA49}" dt="2023-02-03T15:44:52.293" v="7"/>
        <pc:sldMkLst>
          <pc:docMk/>
          <pc:sldMk cId="88747136" sldId="350"/>
        </pc:sldMkLst>
      </pc:sldChg>
      <pc:sldChg chg="modSp mod modAnim">
        <pc:chgData name="Gordon.Christina@Astronaut High" userId="c4b531b3-ce0c-4533-9917-587585919359" providerId="ADAL" clId="{7ADF856C-547F-4528-8BF1-E1F924F3EA49}" dt="2023-02-08T17:35:03.918" v="845" actId="20577"/>
        <pc:sldMkLst>
          <pc:docMk/>
          <pc:sldMk cId="1601867120" sldId="353"/>
        </pc:sldMkLst>
        <pc:spChg chg="mod">
          <ac:chgData name="Gordon.Christina@Astronaut High" userId="c4b531b3-ce0c-4533-9917-587585919359" providerId="ADAL" clId="{7ADF856C-547F-4528-8BF1-E1F924F3EA49}" dt="2023-02-08T17:35:03.918" v="845" actId="20577"/>
          <ac:spMkLst>
            <pc:docMk/>
            <pc:sldMk cId="1601867120" sldId="353"/>
            <ac:spMk id="6" creationId="{00000000-0000-0000-0000-000000000000}"/>
          </ac:spMkLst>
        </pc:spChg>
      </pc:sldChg>
      <pc:sldChg chg="modSp mod">
        <pc:chgData name="Gordon.Christina@Astronaut High" userId="c4b531b3-ce0c-4533-9917-587585919359" providerId="ADAL" clId="{7ADF856C-547F-4528-8BF1-E1F924F3EA49}" dt="2023-02-08T17:34:23.481" v="843" actId="20577"/>
        <pc:sldMkLst>
          <pc:docMk/>
          <pc:sldMk cId="1636427478" sldId="355"/>
        </pc:sldMkLst>
        <pc:spChg chg="mod">
          <ac:chgData name="Gordon.Christina@Astronaut High" userId="c4b531b3-ce0c-4533-9917-587585919359" providerId="ADAL" clId="{7ADF856C-547F-4528-8BF1-E1F924F3EA49}" dt="2023-02-08T17:34:23.481" v="843" actId="20577"/>
          <ac:spMkLst>
            <pc:docMk/>
            <pc:sldMk cId="1636427478" sldId="355"/>
            <ac:spMk id="9" creationId="{00000000-0000-0000-0000-000000000000}"/>
          </ac:spMkLst>
        </pc:spChg>
      </pc:sldChg>
      <pc:sldChg chg="ord modAnim">
        <pc:chgData name="Gordon.Christina@Astronaut High" userId="c4b531b3-ce0c-4533-9917-587585919359" providerId="ADAL" clId="{7ADF856C-547F-4528-8BF1-E1F924F3EA49}" dt="2023-02-08T15:35:48.028" v="46"/>
        <pc:sldMkLst>
          <pc:docMk/>
          <pc:sldMk cId="2964139297" sldId="356"/>
        </pc:sldMkLst>
      </pc:sldChg>
      <pc:sldChg chg="addSp delSp modSp new del mod ord">
        <pc:chgData name="Gordon.Christina@Astronaut High" userId="c4b531b3-ce0c-4533-9917-587585919359" providerId="ADAL" clId="{7ADF856C-547F-4528-8BF1-E1F924F3EA49}" dt="2023-02-08T16:05:51.204" v="458" actId="47"/>
        <pc:sldMkLst>
          <pc:docMk/>
          <pc:sldMk cId="1735978300" sldId="357"/>
        </pc:sldMkLst>
        <pc:spChg chg="mod">
          <ac:chgData name="Gordon.Christina@Astronaut High" userId="c4b531b3-ce0c-4533-9917-587585919359" providerId="ADAL" clId="{7ADF856C-547F-4528-8BF1-E1F924F3EA49}" dt="2023-02-08T15:34:27.183" v="36" actId="6549"/>
          <ac:spMkLst>
            <pc:docMk/>
            <pc:sldMk cId="1735978300" sldId="357"/>
            <ac:spMk id="2" creationId="{43E907D1-E20A-2E6F-B66E-AA3EBC033400}"/>
          </ac:spMkLst>
        </pc:spChg>
        <pc:spChg chg="add del mod">
          <ac:chgData name="Gordon.Christina@Astronaut High" userId="c4b531b3-ce0c-4533-9917-587585919359" providerId="ADAL" clId="{7ADF856C-547F-4528-8BF1-E1F924F3EA49}" dt="2023-02-08T15:34:20.164" v="33"/>
          <ac:spMkLst>
            <pc:docMk/>
            <pc:sldMk cId="1735978300" sldId="357"/>
            <ac:spMk id="6" creationId="{ADF112EA-CC30-7DBC-E826-C3A9566826FC}"/>
          </ac:spMkLst>
        </pc:spChg>
        <pc:picChg chg="add del mod">
          <ac:chgData name="Gordon.Christina@Astronaut High" userId="c4b531b3-ce0c-4533-9917-587585919359" providerId="ADAL" clId="{7ADF856C-547F-4528-8BF1-E1F924F3EA49}" dt="2023-02-08T15:33:47.459" v="27" actId="478"/>
          <ac:picMkLst>
            <pc:docMk/>
            <pc:sldMk cId="1735978300" sldId="357"/>
            <ac:picMk id="5" creationId="{4EC87688-AACA-352F-E1A9-BF5B79C24E32}"/>
          </ac:picMkLst>
        </pc:picChg>
        <pc:picChg chg="add del mod">
          <ac:chgData name="Gordon.Christina@Astronaut High" userId="c4b531b3-ce0c-4533-9917-587585919359" providerId="ADAL" clId="{7ADF856C-547F-4528-8BF1-E1F924F3EA49}" dt="2023-02-08T15:35:03.464" v="39" actId="478"/>
          <ac:picMkLst>
            <pc:docMk/>
            <pc:sldMk cId="1735978300" sldId="357"/>
            <ac:picMk id="8" creationId="{A69A13CB-679B-408E-8A2A-5F73A568E21B}"/>
          </ac:picMkLst>
        </pc:picChg>
        <pc:picChg chg="add del mod">
          <ac:chgData name="Gordon.Christina@Astronaut High" userId="c4b531b3-ce0c-4533-9917-587585919359" providerId="ADAL" clId="{7ADF856C-547F-4528-8BF1-E1F924F3EA49}" dt="2023-02-08T15:35:28.313" v="43" actId="478"/>
          <ac:picMkLst>
            <pc:docMk/>
            <pc:sldMk cId="1735978300" sldId="357"/>
            <ac:picMk id="9" creationId="{45FD9CD0-AE6E-E491-08AA-332B2EC8EC1A}"/>
          </ac:picMkLst>
        </pc:picChg>
      </pc:sldChg>
      <pc:sldChg chg="addSp delSp modSp add mod modNotes modNotesTx">
        <pc:chgData name="Gordon.Christina@Astronaut High" userId="c4b531b3-ce0c-4533-9917-587585919359" providerId="ADAL" clId="{7ADF856C-547F-4528-8BF1-E1F924F3EA49}" dt="2023-02-08T21:44:30.929" v="1025" actId="1076"/>
        <pc:sldMkLst>
          <pc:docMk/>
          <pc:sldMk cId="3262291062" sldId="358"/>
        </pc:sldMkLst>
        <pc:spChg chg="add mod">
          <ac:chgData name="Gordon.Christina@Astronaut High" userId="c4b531b3-ce0c-4533-9917-587585919359" providerId="ADAL" clId="{7ADF856C-547F-4528-8BF1-E1F924F3EA49}" dt="2023-02-08T21:44:30.929" v="1025" actId="1076"/>
          <ac:spMkLst>
            <pc:docMk/>
            <pc:sldMk cId="3262291062" sldId="358"/>
            <ac:spMk id="4" creationId="{57365690-8890-2CCC-7B2D-709C02D93217}"/>
          </ac:spMkLst>
        </pc:spChg>
        <pc:spChg chg="mod">
          <ac:chgData name="Gordon.Christina@Astronaut High" userId="c4b531b3-ce0c-4533-9917-587585919359" providerId="ADAL" clId="{7ADF856C-547F-4528-8BF1-E1F924F3EA49}" dt="2023-02-08T15:36:10.562" v="58" actId="20577"/>
          <ac:spMkLst>
            <pc:docMk/>
            <pc:sldMk cId="3262291062" sldId="358"/>
            <ac:spMk id="170" creationId="{00000000-0000-0000-0000-000000000000}"/>
          </ac:spMkLst>
        </pc:spChg>
        <pc:spChg chg="del">
          <ac:chgData name="Gordon.Christina@Astronaut High" userId="c4b531b3-ce0c-4533-9917-587585919359" providerId="ADAL" clId="{7ADF856C-547F-4528-8BF1-E1F924F3EA49}" dt="2023-02-08T15:35:54.493" v="48" actId="478"/>
          <ac:spMkLst>
            <pc:docMk/>
            <pc:sldMk cId="3262291062" sldId="358"/>
            <ac:spMk id="172" creationId="{00000000-0000-0000-0000-000000000000}"/>
          </ac:spMkLst>
        </pc:spChg>
        <pc:picChg chg="add del mod">
          <ac:chgData name="Gordon.Christina@Astronaut High" userId="c4b531b3-ce0c-4533-9917-587585919359" providerId="ADAL" clId="{7ADF856C-547F-4528-8BF1-E1F924F3EA49}" dt="2023-02-08T15:39:11.568" v="147" actId="478"/>
          <ac:picMkLst>
            <pc:docMk/>
            <pc:sldMk cId="3262291062" sldId="358"/>
            <ac:picMk id="3" creationId="{0A58F76B-2E9F-94D0-AF8E-BB7427DA75A1}"/>
          </ac:picMkLst>
        </pc:picChg>
        <pc:picChg chg="add del mod">
          <ac:chgData name="Gordon.Christina@Astronaut High" userId="c4b531b3-ce0c-4533-9917-587585919359" providerId="ADAL" clId="{7ADF856C-547F-4528-8BF1-E1F924F3EA49}" dt="2023-02-08T16:05:34.656" v="455" actId="478"/>
          <ac:picMkLst>
            <pc:docMk/>
            <pc:sldMk cId="3262291062" sldId="358"/>
            <ac:picMk id="6" creationId="{EF210AE2-29D6-1B02-32EF-E9B0BD772F24}"/>
          </ac:picMkLst>
        </pc:picChg>
        <pc:picChg chg="del">
          <ac:chgData name="Gordon.Christina@Astronaut High" userId="c4b531b3-ce0c-4533-9917-587585919359" providerId="ADAL" clId="{7ADF856C-547F-4528-8BF1-E1F924F3EA49}" dt="2023-02-08T15:35:51.496" v="47" actId="478"/>
          <ac:picMkLst>
            <pc:docMk/>
            <pc:sldMk cId="3262291062" sldId="358"/>
            <ac:picMk id="171" creationId="{00000000-0000-0000-0000-000000000000}"/>
          </ac:picMkLst>
        </pc:picChg>
      </pc:sldChg>
      <pc:sldChg chg="new del ord">
        <pc:chgData name="Gordon.Christina@Astronaut High" userId="c4b531b3-ce0c-4533-9917-587585919359" providerId="ADAL" clId="{7ADF856C-547F-4528-8BF1-E1F924F3EA49}" dt="2023-02-08T16:51:18.782" v="463" actId="47"/>
        <pc:sldMkLst>
          <pc:docMk/>
          <pc:sldMk cId="1049018973" sldId="359"/>
        </pc:sldMkLst>
      </pc:sldChg>
      <pc:sldChg chg="addSp delSp new del ord">
        <pc:chgData name="Gordon.Christina@Astronaut High" userId="c4b531b3-ce0c-4533-9917-587585919359" providerId="ADAL" clId="{7ADF856C-547F-4528-8BF1-E1F924F3EA49}" dt="2023-02-08T17:00:53.763" v="487" actId="47"/>
        <pc:sldMkLst>
          <pc:docMk/>
          <pc:sldMk cId="1832304810" sldId="359"/>
        </pc:sldMkLst>
        <pc:picChg chg="add del">
          <ac:chgData name="Gordon.Christina@Astronaut High" userId="c4b531b3-ce0c-4533-9917-587585919359" providerId="ADAL" clId="{7ADF856C-547F-4528-8BF1-E1F924F3EA49}" dt="2023-02-08T16:52:15.071" v="466"/>
          <ac:picMkLst>
            <pc:docMk/>
            <pc:sldMk cId="1832304810" sldId="359"/>
            <ac:picMk id="5" creationId="{973D570D-E7BA-B3E8-B3F8-8026ABBC19B1}"/>
          </ac:picMkLst>
        </pc:picChg>
      </pc:sldChg>
      <pc:sldChg chg="modSp add mod ord modNotes">
        <pc:chgData name="Gordon.Christina@Astronaut High" userId="c4b531b3-ce0c-4533-9917-587585919359" providerId="ADAL" clId="{7ADF856C-547F-4528-8BF1-E1F924F3EA49}" dt="2023-02-08T21:42:29.537" v="1023"/>
        <pc:sldMkLst>
          <pc:docMk/>
          <pc:sldMk cId="2663187581" sldId="359"/>
        </pc:sldMkLst>
        <pc:spChg chg="mod">
          <ac:chgData name="Gordon.Christina@Astronaut High" userId="c4b531b3-ce0c-4533-9917-587585919359" providerId="ADAL" clId="{7ADF856C-547F-4528-8BF1-E1F924F3EA49}" dt="2023-02-08T20:20:34.877" v="1022" actId="6549"/>
          <ac:spMkLst>
            <pc:docMk/>
            <pc:sldMk cId="2663187581" sldId="359"/>
            <ac:spMk id="4" creationId="{57365690-8890-2CCC-7B2D-709C02D93217}"/>
          </ac:spMkLst>
        </pc:spChg>
      </pc:sldChg>
      <pc:sldChg chg="add del">
        <pc:chgData name="Gordon.Christina@Astronaut High" userId="c4b531b3-ce0c-4533-9917-587585919359" providerId="ADAL" clId="{7ADF856C-547F-4528-8BF1-E1F924F3EA49}" dt="2023-02-08T17:08:15.888" v="520"/>
        <pc:sldMkLst>
          <pc:docMk/>
          <pc:sldMk cId="3018594943" sldId="359"/>
        </pc:sldMkLst>
      </pc:sldChg>
      <pc:sldChg chg="new del">
        <pc:chgData name="Gordon.Christina@Astronaut High" userId="c4b531b3-ce0c-4533-9917-587585919359" providerId="ADAL" clId="{7ADF856C-547F-4528-8BF1-E1F924F3EA49}" dt="2023-02-08T20:20:27.641" v="1020" actId="47"/>
        <pc:sldMkLst>
          <pc:docMk/>
          <pc:sldMk cId="2157063493" sldId="360"/>
        </pc:sldMkLst>
      </pc:sldChg>
      <pc:sldChg chg="add ord">
        <pc:chgData name="Gordon.Christina@Astronaut High" userId="c4b531b3-ce0c-4533-9917-587585919359" providerId="ADAL" clId="{7ADF856C-547F-4528-8BF1-E1F924F3EA49}" dt="2023-02-08T20:18:32.677" v="1016"/>
        <pc:sldMkLst>
          <pc:docMk/>
          <pc:sldMk cId="0" sldId="376"/>
        </pc:sldMkLst>
      </pc:sldChg>
      <pc:sldChg chg="add ord">
        <pc:chgData name="Gordon.Christina@Astronaut High" userId="c4b531b3-ce0c-4533-9917-587585919359" providerId="ADAL" clId="{7ADF856C-547F-4528-8BF1-E1F924F3EA49}" dt="2023-02-08T20:20:25.835" v="1019"/>
        <pc:sldMkLst>
          <pc:docMk/>
          <pc:sldMk cId="0" sldId="378"/>
        </pc:sldMkLst>
      </pc:sldChg>
    </pc:docChg>
  </pc:docChgLst>
  <pc:docChgLst>
    <pc:chgData name="Gordon.Christina@Astronaut High" userId="S::gordon.christina@brevardschools.org::c4b531b3-ce0c-4533-9917-587585919359" providerId="AD" clId="Web-{FA667AA4-BB33-4FB6-8AD0-CF3E930077A5}"/>
    <pc:docChg chg="modSld">
      <pc:chgData name="Gordon.Christina@Astronaut High" userId="S::gordon.christina@brevardschools.org::c4b531b3-ce0c-4533-9917-587585919359" providerId="AD" clId="Web-{FA667AA4-BB33-4FB6-8AD0-CF3E930077A5}" dt="2023-02-03T15:35:01.001" v="1" actId="1076"/>
      <pc:docMkLst>
        <pc:docMk/>
      </pc:docMkLst>
      <pc:sldChg chg="modSp">
        <pc:chgData name="Gordon.Christina@Astronaut High" userId="S::gordon.christina@brevardschools.org::c4b531b3-ce0c-4533-9917-587585919359" providerId="AD" clId="Web-{FA667AA4-BB33-4FB6-8AD0-CF3E930077A5}" dt="2023-02-03T15:35:01.001" v="1" actId="1076"/>
        <pc:sldMkLst>
          <pc:docMk/>
          <pc:sldMk cId="3136072338" sldId="333"/>
        </pc:sldMkLst>
        <pc:picChg chg="mod">
          <ac:chgData name="Gordon.Christina@Astronaut High" userId="S::gordon.christina@brevardschools.org::c4b531b3-ce0c-4533-9917-587585919359" providerId="AD" clId="Web-{FA667AA4-BB33-4FB6-8AD0-CF3E930077A5}" dt="2023-02-03T15:35:01.001" v="1" actId="1076"/>
          <ac:picMkLst>
            <pc:docMk/>
            <pc:sldMk cId="3136072338" sldId="333"/>
            <ac:picMk id="3" creationId="{2BEE3F6F-8E4E-EE47-46DC-6420E9AB171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1"/>
            <a:ext cx="3037946" cy="465929"/>
          </a:xfrm>
          <a:prstGeom prst="rect">
            <a:avLst/>
          </a:prstGeom>
          <a:noFill/>
          <a:ln w="9525">
            <a:noFill/>
            <a:miter lim="800000"/>
            <a:headEnd/>
            <a:tailEnd/>
          </a:ln>
        </p:spPr>
        <p:txBody>
          <a:bodyPr vert="horz" wrap="square" lIns="92845" tIns="46423" rIns="92845" bIns="46423" numCol="1" anchor="t" anchorCtr="0" compatLnSpc="1">
            <a:prstTxWarp prst="textNoShape">
              <a:avLst/>
            </a:prstTxWarp>
          </a:bodyPr>
          <a:lstStyle>
            <a:lvl1pPr defTabSz="928414" eaLnBrk="1" hangingPunct="1">
              <a:defRPr sz="1200">
                <a:latin typeface="Arial" charset="0"/>
              </a:defRPr>
            </a:lvl1pPr>
          </a:lstStyle>
          <a:p>
            <a:pPr>
              <a:defRPr/>
            </a:pPr>
            <a:endParaRPr lang="en-US"/>
          </a:p>
        </p:txBody>
      </p:sp>
      <p:sp>
        <p:nvSpPr>
          <p:cNvPr id="66563" name="Rectangle 3"/>
          <p:cNvSpPr>
            <a:spLocks noGrp="1" noChangeArrowheads="1"/>
          </p:cNvSpPr>
          <p:nvPr>
            <p:ph type="dt" sz="quarter" idx="1"/>
          </p:nvPr>
        </p:nvSpPr>
        <p:spPr bwMode="auto">
          <a:xfrm>
            <a:off x="3970871" y="1"/>
            <a:ext cx="3037946" cy="465929"/>
          </a:xfrm>
          <a:prstGeom prst="rect">
            <a:avLst/>
          </a:prstGeom>
          <a:noFill/>
          <a:ln w="9525">
            <a:noFill/>
            <a:miter lim="800000"/>
            <a:headEnd/>
            <a:tailEnd/>
          </a:ln>
        </p:spPr>
        <p:txBody>
          <a:bodyPr vert="horz" wrap="square" lIns="92845" tIns="46423" rIns="92845" bIns="46423" numCol="1" anchor="t" anchorCtr="0" compatLnSpc="1">
            <a:prstTxWarp prst="textNoShape">
              <a:avLst/>
            </a:prstTxWarp>
          </a:bodyPr>
          <a:lstStyle>
            <a:lvl1pPr algn="r" defTabSz="928414" eaLnBrk="1" hangingPunct="1">
              <a:defRPr sz="1200">
                <a:latin typeface="Arial" charset="0"/>
              </a:defRPr>
            </a:lvl1pPr>
          </a:lstStyle>
          <a:p>
            <a:pPr>
              <a:defRPr/>
            </a:pPr>
            <a:endParaRPr lang="en-US"/>
          </a:p>
        </p:txBody>
      </p:sp>
      <p:sp>
        <p:nvSpPr>
          <p:cNvPr id="66564" name="Rectangle 4"/>
          <p:cNvSpPr>
            <a:spLocks noGrp="1" noChangeArrowheads="1"/>
          </p:cNvSpPr>
          <p:nvPr>
            <p:ph type="ftr" sz="quarter" idx="2"/>
          </p:nvPr>
        </p:nvSpPr>
        <p:spPr bwMode="auto">
          <a:xfrm>
            <a:off x="0" y="8828887"/>
            <a:ext cx="3037946" cy="465929"/>
          </a:xfrm>
          <a:prstGeom prst="rect">
            <a:avLst/>
          </a:prstGeom>
          <a:noFill/>
          <a:ln w="9525">
            <a:noFill/>
            <a:miter lim="800000"/>
            <a:headEnd/>
            <a:tailEnd/>
          </a:ln>
        </p:spPr>
        <p:txBody>
          <a:bodyPr vert="horz" wrap="square" lIns="92845" tIns="46423" rIns="92845" bIns="46423" numCol="1" anchor="b" anchorCtr="0" compatLnSpc="1">
            <a:prstTxWarp prst="textNoShape">
              <a:avLst/>
            </a:prstTxWarp>
          </a:bodyPr>
          <a:lstStyle>
            <a:lvl1pPr defTabSz="928414" eaLnBrk="1" hangingPunct="1">
              <a:defRPr sz="1200">
                <a:latin typeface="Arial" charset="0"/>
              </a:defRPr>
            </a:lvl1pPr>
          </a:lstStyle>
          <a:p>
            <a:pPr>
              <a:defRPr/>
            </a:pPr>
            <a:endParaRPr lang="en-US"/>
          </a:p>
        </p:txBody>
      </p:sp>
      <p:sp>
        <p:nvSpPr>
          <p:cNvPr id="66565" name="Rectangle 5"/>
          <p:cNvSpPr>
            <a:spLocks noGrp="1" noChangeArrowheads="1"/>
          </p:cNvSpPr>
          <p:nvPr>
            <p:ph type="sldNum" sz="quarter" idx="3"/>
          </p:nvPr>
        </p:nvSpPr>
        <p:spPr bwMode="auto">
          <a:xfrm>
            <a:off x="3970871" y="8828887"/>
            <a:ext cx="3037946" cy="465929"/>
          </a:xfrm>
          <a:prstGeom prst="rect">
            <a:avLst/>
          </a:prstGeom>
          <a:noFill/>
          <a:ln w="9525">
            <a:noFill/>
            <a:miter lim="800000"/>
            <a:headEnd/>
            <a:tailEnd/>
          </a:ln>
        </p:spPr>
        <p:txBody>
          <a:bodyPr vert="horz" wrap="square" lIns="92845" tIns="46423" rIns="92845" bIns="46423" numCol="1" anchor="b" anchorCtr="0" compatLnSpc="1">
            <a:prstTxWarp prst="textNoShape">
              <a:avLst/>
            </a:prstTxWarp>
          </a:bodyPr>
          <a:lstStyle>
            <a:lvl1pPr algn="r" defTabSz="928414" eaLnBrk="1" hangingPunct="1">
              <a:defRPr sz="1200">
                <a:latin typeface="Arial" charset="0"/>
              </a:defRPr>
            </a:lvl1pPr>
          </a:lstStyle>
          <a:p>
            <a:pPr>
              <a:defRPr/>
            </a:pPr>
            <a:fld id="{B01F6545-E613-404E-A667-138CADD2DD05}" type="slidenum">
              <a:rPr lang="en-US"/>
              <a:pPr>
                <a:defRPr/>
              </a:pPr>
              <a:t>‹#›</a:t>
            </a:fld>
            <a:endParaRPr lang="en-US"/>
          </a:p>
        </p:txBody>
      </p:sp>
    </p:spTree>
    <p:extLst>
      <p:ext uri="{BB962C8B-B14F-4D97-AF65-F5344CB8AC3E}">
        <p14:creationId xmlns:p14="http://schemas.microsoft.com/office/powerpoint/2010/main" val="2019365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1"/>
            <a:ext cx="3037946" cy="465929"/>
          </a:xfrm>
          <a:prstGeom prst="rect">
            <a:avLst/>
          </a:prstGeom>
          <a:noFill/>
          <a:ln w="9525">
            <a:noFill/>
            <a:miter lim="800000"/>
            <a:headEnd/>
            <a:tailEnd/>
          </a:ln>
        </p:spPr>
        <p:txBody>
          <a:bodyPr vert="horz" wrap="square" lIns="92845" tIns="46423" rIns="92845" bIns="46423" numCol="1" anchor="t" anchorCtr="0" compatLnSpc="1">
            <a:prstTxWarp prst="textNoShape">
              <a:avLst/>
            </a:prstTxWarp>
          </a:bodyPr>
          <a:lstStyle>
            <a:lvl1pPr defTabSz="928414" eaLnBrk="1" hangingPunct="1">
              <a:defRPr sz="1200">
                <a:latin typeface="Arial" charset="0"/>
              </a:defRPr>
            </a:lvl1pPr>
          </a:lstStyle>
          <a:p>
            <a:pPr>
              <a:defRPr/>
            </a:pPr>
            <a:endParaRPr lang="en-US"/>
          </a:p>
        </p:txBody>
      </p:sp>
      <p:sp>
        <p:nvSpPr>
          <p:cNvPr id="89091" name="Rectangle 3"/>
          <p:cNvSpPr>
            <a:spLocks noGrp="1" noChangeArrowheads="1"/>
          </p:cNvSpPr>
          <p:nvPr>
            <p:ph type="dt" idx="1"/>
          </p:nvPr>
        </p:nvSpPr>
        <p:spPr bwMode="auto">
          <a:xfrm>
            <a:off x="3970871" y="1"/>
            <a:ext cx="3037946" cy="465929"/>
          </a:xfrm>
          <a:prstGeom prst="rect">
            <a:avLst/>
          </a:prstGeom>
          <a:noFill/>
          <a:ln w="9525">
            <a:noFill/>
            <a:miter lim="800000"/>
            <a:headEnd/>
            <a:tailEnd/>
          </a:ln>
        </p:spPr>
        <p:txBody>
          <a:bodyPr vert="horz" wrap="square" lIns="92845" tIns="46423" rIns="92845" bIns="46423" numCol="1" anchor="t" anchorCtr="0" compatLnSpc="1">
            <a:prstTxWarp prst="textNoShape">
              <a:avLst/>
            </a:prstTxWarp>
          </a:bodyPr>
          <a:lstStyle>
            <a:lvl1pPr algn="r" defTabSz="928414" eaLnBrk="1" hangingPunct="1">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701674" y="4416821"/>
            <a:ext cx="5607053" cy="4182270"/>
          </a:xfrm>
          <a:prstGeom prst="rect">
            <a:avLst/>
          </a:prstGeom>
          <a:noFill/>
          <a:ln w="9525">
            <a:noFill/>
            <a:miter lim="800000"/>
            <a:headEnd/>
            <a:tailEnd/>
          </a:ln>
        </p:spPr>
        <p:txBody>
          <a:bodyPr vert="horz" wrap="square" lIns="92845" tIns="46423" rIns="92845" bIns="464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4" name="Rectangle 6"/>
          <p:cNvSpPr>
            <a:spLocks noGrp="1" noChangeArrowheads="1"/>
          </p:cNvSpPr>
          <p:nvPr>
            <p:ph type="ftr" sz="quarter" idx="4"/>
          </p:nvPr>
        </p:nvSpPr>
        <p:spPr bwMode="auto">
          <a:xfrm>
            <a:off x="0" y="8828887"/>
            <a:ext cx="3037946" cy="465929"/>
          </a:xfrm>
          <a:prstGeom prst="rect">
            <a:avLst/>
          </a:prstGeom>
          <a:noFill/>
          <a:ln w="9525">
            <a:noFill/>
            <a:miter lim="800000"/>
            <a:headEnd/>
            <a:tailEnd/>
          </a:ln>
        </p:spPr>
        <p:txBody>
          <a:bodyPr vert="horz" wrap="square" lIns="92845" tIns="46423" rIns="92845" bIns="46423" numCol="1" anchor="b" anchorCtr="0" compatLnSpc="1">
            <a:prstTxWarp prst="textNoShape">
              <a:avLst/>
            </a:prstTxWarp>
          </a:bodyPr>
          <a:lstStyle>
            <a:lvl1pPr defTabSz="928414" eaLnBrk="1" hangingPunct="1">
              <a:defRPr sz="1200">
                <a:latin typeface="Arial" charset="0"/>
              </a:defRPr>
            </a:lvl1pPr>
          </a:lstStyle>
          <a:p>
            <a:pPr>
              <a:defRPr/>
            </a:pPr>
            <a:endParaRPr lang="en-US"/>
          </a:p>
        </p:txBody>
      </p:sp>
      <p:sp>
        <p:nvSpPr>
          <p:cNvPr id="89095" name="Rectangle 7"/>
          <p:cNvSpPr>
            <a:spLocks noGrp="1" noChangeArrowheads="1"/>
          </p:cNvSpPr>
          <p:nvPr>
            <p:ph type="sldNum" sz="quarter" idx="5"/>
          </p:nvPr>
        </p:nvSpPr>
        <p:spPr bwMode="auto">
          <a:xfrm>
            <a:off x="3970871" y="8828887"/>
            <a:ext cx="3037946" cy="465929"/>
          </a:xfrm>
          <a:prstGeom prst="rect">
            <a:avLst/>
          </a:prstGeom>
          <a:noFill/>
          <a:ln w="9525">
            <a:noFill/>
            <a:miter lim="800000"/>
            <a:headEnd/>
            <a:tailEnd/>
          </a:ln>
        </p:spPr>
        <p:txBody>
          <a:bodyPr vert="horz" wrap="square" lIns="92845" tIns="46423" rIns="92845" bIns="46423" numCol="1" anchor="b" anchorCtr="0" compatLnSpc="1">
            <a:prstTxWarp prst="textNoShape">
              <a:avLst/>
            </a:prstTxWarp>
          </a:bodyPr>
          <a:lstStyle>
            <a:lvl1pPr algn="r" defTabSz="928414" eaLnBrk="1" hangingPunct="1">
              <a:defRPr sz="1200">
                <a:latin typeface="Arial" charset="0"/>
              </a:defRPr>
            </a:lvl1pPr>
          </a:lstStyle>
          <a:p>
            <a:pPr>
              <a:defRPr/>
            </a:pPr>
            <a:fld id="{3E248032-9899-4FA1-892B-FCF7DB491A23}" type="slidenum">
              <a:rPr lang="en-US"/>
              <a:pPr>
                <a:defRPr/>
              </a:pPr>
              <a:t>‹#›</a:t>
            </a:fld>
            <a:endParaRPr lang="en-US"/>
          </a:p>
        </p:txBody>
      </p:sp>
    </p:spTree>
    <p:extLst>
      <p:ext uri="{BB962C8B-B14F-4D97-AF65-F5344CB8AC3E}">
        <p14:creationId xmlns:p14="http://schemas.microsoft.com/office/powerpoint/2010/main" val="849753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Osaka" pitchFamily="-96" charset="-128"/>
              </a:defRPr>
            </a:lvl1pPr>
            <a:lvl2pPr marL="741464" indent="-285179">
              <a:defRPr>
                <a:solidFill>
                  <a:schemeClr val="tx1"/>
                </a:solidFill>
                <a:latin typeface="Arial" panose="020B0604020202020204" pitchFamily="34" charset="0"/>
                <a:ea typeface="Osaka" pitchFamily="-96" charset="-128"/>
              </a:defRPr>
            </a:lvl2pPr>
            <a:lvl3pPr marL="1140714" indent="-228143">
              <a:defRPr>
                <a:solidFill>
                  <a:schemeClr val="tx1"/>
                </a:solidFill>
                <a:latin typeface="Arial" panose="020B0604020202020204" pitchFamily="34" charset="0"/>
                <a:ea typeface="Osaka" pitchFamily="-96" charset="-128"/>
              </a:defRPr>
            </a:lvl3pPr>
            <a:lvl4pPr marL="1597000" indent="-228143">
              <a:defRPr>
                <a:solidFill>
                  <a:schemeClr val="tx1"/>
                </a:solidFill>
                <a:latin typeface="Arial" panose="020B0604020202020204" pitchFamily="34" charset="0"/>
                <a:ea typeface="Osaka" pitchFamily="-96" charset="-128"/>
              </a:defRPr>
            </a:lvl4pPr>
            <a:lvl5pPr marL="2053285" indent="-228143">
              <a:defRPr>
                <a:solidFill>
                  <a:schemeClr val="tx1"/>
                </a:solidFill>
                <a:latin typeface="Arial" panose="020B0604020202020204" pitchFamily="34" charset="0"/>
                <a:ea typeface="Osaka" pitchFamily="-96" charset="-128"/>
              </a:defRPr>
            </a:lvl5pPr>
            <a:lvl6pPr marL="2509571" indent="-228143" eaLnBrk="0" fontAlgn="base" hangingPunct="0">
              <a:spcBef>
                <a:spcPct val="0"/>
              </a:spcBef>
              <a:spcAft>
                <a:spcPct val="0"/>
              </a:spcAft>
              <a:defRPr>
                <a:solidFill>
                  <a:schemeClr val="tx1"/>
                </a:solidFill>
                <a:latin typeface="Arial" panose="020B0604020202020204" pitchFamily="34" charset="0"/>
                <a:ea typeface="Osaka" pitchFamily="-96" charset="-128"/>
              </a:defRPr>
            </a:lvl6pPr>
            <a:lvl7pPr marL="2965856" indent="-228143" eaLnBrk="0" fontAlgn="base" hangingPunct="0">
              <a:spcBef>
                <a:spcPct val="0"/>
              </a:spcBef>
              <a:spcAft>
                <a:spcPct val="0"/>
              </a:spcAft>
              <a:defRPr>
                <a:solidFill>
                  <a:schemeClr val="tx1"/>
                </a:solidFill>
                <a:latin typeface="Arial" panose="020B0604020202020204" pitchFamily="34" charset="0"/>
                <a:ea typeface="Osaka" pitchFamily="-96" charset="-128"/>
              </a:defRPr>
            </a:lvl7pPr>
            <a:lvl8pPr marL="3422142" indent="-228143" eaLnBrk="0" fontAlgn="base" hangingPunct="0">
              <a:spcBef>
                <a:spcPct val="0"/>
              </a:spcBef>
              <a:spcAft>
                <a:spcPct val="0"/>
              </a:spcAft>
              <a:defRPr>
                <a:solidFill>
                  <a:schemeClr val="tx1"/>
                </a:solidFill>
                <a:latin typeface="Arial" panose="020B0604020202020204" pitchFamily="34" charset="0"/>
                <a:ea typeface="Osaka" pitchFamily="-96" charset="-128"/>
              </a:defRPr>
            </a:lvl8pPr>
            <a:lvl9pPr marL="3878428" indent="-228143" eaLnBrk="0" fontAlgn="base" hangingPunct="0">
              <a:spcBef>
                <a:spcPct val="0"/>
              </a:spcBef>
              <a:spcAft>
                <a:spcPct val="0"/>
              </a:spcAft>
              <a:defRPr>
                <a:solidFill>
                  <a:schemeClr val="tx1"/>
                </a:solidFill>
                <a:latin typeface="Arial" panose="020B0604020202020204" pitchFamily="34" charset="0"/>
                <a:ea typeface="Osaka" pitchFamily="-96" charset="-128"/>
              </a:defRPr>
            </a:lvl9pPr>
          </a:lstStyle>
          <a:p>
            <a:fld id="{349E1E66-4E5E-474A-9ACC-CEE40D16ADFD}" type="slidenum">
              <a:rPr lang="en-US" altLang="en-US" smtClean="0"/>
              <a:pPr/>
              <a:t>1</a:t>
            </a:fld>
            <a:endParaRPr lang="en-US" altLang="en-US"/>
          </a:p>
        </p:txBody>
      </p:sp>
    </p:spTree>
    <p:extLst>
      <p:ext uri="{BB962C8B-B14F-4D97-AF65-F5344CB8AC3E}">
        <p14:creationId xmlns:p14="http://schemas.microsoft.com/office/powerpoint/2010/main" val="228174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701674" y="4416821"/>
            <a:ext cx="5607053" cy="4182270"/>
          </a:xfrm>
          <a:prstGeom prst="rect">
            <a:avLst/>
          </a:prstGeom>
        </p:spPr>
        <p:txBody>
          <a:bodyPr wrap="square" lIns="91242" tIns="91242" rIns="91242" bIns="91242" anchor="t" anchorCtr="0">
            <a:noAutofit/>
          </a:bodyPr>
          <a:lstStyle/>
          <a:p>
            <a:pPr>
              <a:spcBef>
                <a:spcPts val="0"/>
              </a:spcBef>
            </a:pPr>
            <a:endParaRPr dirty="0"/>
          </a:p>
        </p:txBody>
      </p:sp>
      <p:sp>
        <p:nvSpPr>
          <p:cNvPr id="168" name="Shape 168"/>
          <p:cNvSpPr>
            <a:spLocks noGrp="1" noRot="1" noChangeAspect="1"/>
          </p:cNvSpPr>
          <p:nvPr>
            <p:ph type="sldImg" idx="2"/>
          </p:nvPr>
        </p:nvSpPr>
        <p:spPr>
          <a:xfrm>
            <a:off x="1182688" y="696913"/>
            <a:ext cx="4646612"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31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701674" y="4416821"/>
            <a:ext cx="5607053" cy="4182270"/>
          </a:xfrm>
          <a:prstGeom prst="rect">
            <a:avLst/>
          </a:prstGeom>
        </p:spPr>
        <p:txBody>
          <a:bodyPr wrap="square" lIns="91242" tIns="91242" rIns="91242" bIns="91242" anchor="t" anchorCtr="0">
            <a:noAutofit/>
          </a:bodyPr>
          <a:lstStyle/>
          <a:p>
            <a:r>
              <a:rPr lang="en-US" sz="1800" b="1" dirty="0">
                <a:solidFill>
                  <a:srgbClr val="71AA92"/>
                </a:solidFill>
              </a:rPr>
              <a:t>Frank Margiotta</a:t>
            </a:r>
          </a:p>
          <a:p>
            <a:r>
              <a:rPr lang="en-US" dirty="0"/>
              <a:t>Eastern Florida State College, Dean</a:t>
            </a:r>
          </a:p>
          <a:p>
            <a:r>
              <a:rPr lang="en-US" dirty="0"/>
              <a:t>Career &amp; Technical Education</a:t>
            </a:r>
          </a:p>
          <a:p>
            <a:pPr>
              <a:spcBef>
                <a:spcPts val="0"/>
              </a:spcBef>
            </a:pPr>
            <a:endParaRPr dirty="0"/>
          </a:p>
        </p:txBody>
      </p:sp>
      <p:sp>
        <p:nvSpPr>
          <p:cNvPr id="168" name="Shape 168"/>
          <p:cNvSpPr>
            <a:spLocks noGrp="1" noRot="1" noChangeAspect="1"/>
          </p:cNvSpPr>
          <p:nvPr>
            <p:ph type="sldImg" idx="2"/>
          </p:nvPr>
        </p:nvSpPr>
        <p:spPr>
          <a:xfrm>
            <a:off x="1182688" y="696913"/>
            <a:ext cx="4646612"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67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701674" y="4416821"/>
            <a:ext cx="5607053" cy="4182270"/>
          </a:xfrm>
          <a:prstGeom prst="rect">
            <a:avLst/>
          </a:prstGeom>
        </p:spPr>
        <p:txBody>
          <a:bodyPr wrap="square" lIns="91242" tIns="91242" rIns="91242" bIns="91242" anchor="t" anchorCtr="0">
            <a:noAutofit/>
          </a:bodyPr>
          <a:lstStyle/>
          <a:p>
            <a:r>
              <a:rPr lang="en-US" sz="1800" b="1" dirty="0">
                <a:solidFill>
                  <a:srgbClr val="71AA92"/>
                </a:solidFill>
              </a:rPr>
              <a:t>Frank Margiotta</a:t>
            </a:r>
          </a:p>
          <a:p>
            <a:r>
              <a:rPr lang="en-US" dirty="0"/>
              <a:t>Eastern Florida State College, Dean</a:t>
            </a:r>
          </a:p>
          <a:p>
            <a:r>
              <a:rPr lang="en-US" dirty="0"/>
              <a:t>Career &amp; Technical Education</a:t>
            </a:r>
          </a:p>
          <a:p>
            <a:pPr>
              <a:spcBef>
                <a:spcPts val="0"/>
              </a:spcBef>
            </a:pPr>
            <a:endParaRPr dirty="0"/>
          </a:p>
        </p:txBody>
      </p:sp>
      <p:sp>
        <p:nvSpPr>
          <p:cNvPr id="168" name="Shape 168"/>
          <p:cNvSpPr>
            <a:spLocks noGrp="1" noRot="1" noChangeAspect="1"/>
          </p:cNvSpPr>
          <p:nvPr>
            <p:ph type="sldImg" idx="2"/>
          </p:nvPr>
        </p:nvSpPr>
        <p:spPr>
          <a:xfrm>
            <a:off x="1182688" y="696913"/>
            <a:ext cx="4646612"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509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E248032-9899-4FA1-892B-FCF7DB491A23}" type="slidenum">
              <a:rPr lang="en-US" smtClean="0"/>
              <a:pPr>
                <a:defRPr/>
              </a:pPr>
              <a:t>23</a:t>
            </a:fld>
            <a:endParaRPr lang="en-US"/>
          </a:p>
        </p:txBody>
      </p:sp>
    </p:spTree>
    <p:extLst>
      <p:ext uri="{BB962C8B-B14F-4D97-AF65-F5344CB8AC3E}">
        <p14:creationId xmlns:p14="http://schemas.microsoft.com/office/powerpoint/2010/main" val="237314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A6004F-374E-4735-9E5F-41AA76CBCC7D}" type="slidenum">
              <a:rPr lang="en-US" smtClean="0"/>
              <a:pPr>
                <a:defRPr/>
              </a:pPr>
              <a:t>‹#›</a:t>
            </a:fld>
            <a:endParaRPr lang="en-US"/>
          </a:p>
        </p:txBody>
      </p:sp>
    </p:spTree>
    <p:extLst>
      <p:ext uri="{BB962C8B-B14F-4D97-AF65-F5344CB8AC3E}">
        <p14:creationId xmlns:p14="http://schemas.microsoft.com/office/powerpoint/2010/main" val="130152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5D9284-DA96-412A-A06F-7AB51A62DCEE}" type="slidenum">
              <a:rPr lang="en-US" smtClean="0"/>
              <a:pPr>
                <a:defRPr/>
              </a:pPr>
              <a:t>‹#›</a:t>
            </a:fld>
            <a:endParaRPr lang="en-US"/>
          </a:p>
        </p:txBody>
      </p:sp>
    </p:spTree>
    <p:extLst>
      <p:ext uri="{BB962C8B-B14F-4D97-AF65-F5344CB8AC3E}">
        <p14:creationId xmlns:p14="http://schemas.microsoft.com/office/powerpoint/2010/main" val="409926644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5D9284-DA96-412A-A06F-7AB51A62DCEE}" type="slidenum">
              <a:rPr lang="en-US" smtClean="0"/>
              <a:pPr>
                <a:defRPr/>
              </a:pPr>
              <a:t>‹#›</a:t>
            </a:fld>
            <a:endParaRPr lang="en-US"/>
          </a:p>
        </p:txBody>
      </p:sp>
    </p:spTree>
    <p:extLst>
      <p:ext uri="{BB962C8B-B14F-4D97-AF65-F5344CB8AC3E}">
        <p14:creationId xmlns:p14="http://schemas.microsoft.com/office/powerpoint/2010/main" val="55612357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5D9284-DA96-412A-A06F-7AB51A62DCEE}"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71026854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5D9284-DA96-412A-A06F-7AB51A62DCEE}" type="slidenum">
              <a:rPr lang="en-US" smtClean="0"/>
              <a:pPr>
                <a:defRPr/>
              </a:pPr>
              <a:t>‹#›</a:t>
            </a:fld>
            <a:endParaRPr lang="en-US"/>
          </a:p>
        </p:txBody>
      </p:sp>
    </p:spTree>
    <p:extLst>
      <p:ext uri="{BB962C8B-B14F-4D97-AF65-F5344CB8AC3E}">
        <p14:creationId xmlns:p14="http://schemas.microsoft.com/office/powerpoint/2010/main" val="25950633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5D9284-DA96-412A-A06F-7AB51A62DCEE}" type="slidenum">
              <a:rPr lang="en-US" smtClean="0"/>
              <a:pPr>
                <a:defRPr/>
              </a:pPr>
              <a:t>‹#›</a:t>
            </a:fld>
            <a:endParaRPr lang="en-US"/>
          </a:p>
        </p:txBody>
      </p:sp>
    </p:spTree>
    <p:extLst>
      <p:ext uri="{BB962C8B-B14F-4D97-AF65-F5344CB8AC3E}">
        <p14:creationId xmlns:p14="http://schemas.microsoft.com/office/powerpoint/2010/main" val="382873379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5D9284-DA96-412A-A06F-7AB51A62DCEE}" type="slidenum">
              <a:rPr lang="en-US" smtClean="0"/>
              <a:pPr>
                <a:defRPr/>
              </a:pPr>
              <a:t>‹#›</a:t>
            </a:fld>
            <a:endParaRPr lang="en-US"/>
          </a:p>
        </p:txBody>
      </p:sp>
    </p:spTree>
    <p:extLst>
      <p:ext uri="{BB962C8B-B14F-4D97-AF65-F5344CB8AC3E}">
        <p14:creationId xmlns:p14="http://schemas.microsoft.com/office/powerpoint/2010/main" val="4671724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5D9284-DA96-412A-A06F-7AB51A62DCEE}" type="slidenum">
              <a:rPr lang="en-US" smtClean="0"/>
              <a:pPr>
                <a:defRPr/>
              </a:pPr>
              <a:t>‹#›</a:t>
            </a:fld>
            <a:endParaRPr lang="en-US"/>
          </a:p>
        </p:txBody>
      </p:sp>
    </p:spTree>
    <p:extLst>
      <p:ext uri="{BB962C8B-B14F-4D97-AF65-F5344CB8AC3E}">
        <p14:creationId xmlns:p14="http://schemas.microsoft.com/office/powerpoint/2010/main" val="422043852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5D9284-DA96-412A-A06F-7AB51A62DCEE}" type="slidenum">
              <a:rPr lang="en-US" smtClean="0"/>
              <a:pPr>
                <a:defRPr/>
              </a:pPr>
              <a:t>‹#›</a:t>
            </a:fld>
            <a:endParaRPr lang="en-US"/>
          </a:p>
        </p:txBody>
      </p:sp>
    </p:spTree>
    <p:extLst>
      <p:ext uri="{BB962C8B-B14F-4D97-AF65-F5344CB8AC3E}">
        <p14:creationId xmlns:p14="http://schemas.microsoft.com/office/powerpoint/2010/main" val="323410842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60913" y="2362200"/>
            <a:ext cx="3770312"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60913" y="4300538"/>
            <a:ext cx="3770312"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0698B6BC-C96B-4E1E-855F-0058974F645F}" type="slidenum">
              <a:rPr lang="en-US"/>
              <a:pPr>
                <a:defRPr/>
              </a:pPr>
              <a:t>‹#›</a:t>
            </a:fld>
            <a:endParaRPr lang="en-US"/>
          </a:p>
        </p:txBody>
      </p:sp>
    </p:spTree>
    <p:extLst>
      <p:ext uri="{BB962C8B-B14F-4D97-AF65-F5344CB8AC3E}">
        <p14:creationId xmlns:p14="http://schemas.microsoft.com/office/powerpoint/2010/main" val="2097302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CAB1E10-48B0-43A7-99B5-D90509B14DD2}" type="slidenum">
              <a:rPr lang="en-US"/>
              <a:pPr>
                <a:defRPr/>
              </a:pPr>
              <a:t>‹#›</a:t>
            </a:fld>
            <a:endParaRPr lang="en-US"/>
          </a:p>
        </p:txBody>
      </p:sp>
    </p:spTree>
    <p:extLst>
      <p:ext uri="{BB962C8B-B14F-4D97-AF65-F5344CB8AC3E}">
        <p14:creationId xmlns:p14="http://schemas.microsoft.com/office/powerpoint/2010/main" val="142132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5D9284-DA96-412A-A06F-7AB51A62DCEE}" type="slidenum">
              <a:rPr lang="en-US" smtClean="0"/>
              <a:pPr>
                <a:defRPr/>
              </a:pPr>
              <a:t>‹#›</a:t>
            </a:fld>
            <a:endParaRPr lang="en-US"/>
          </a:p>
        </p:txBody>
      </p:sp>
    </p:spTree>
    <p:extLst>
      <p:ext uri="{BB962C8B-B14F-4D97-AF65-F5344CB8AC3E}">
        <p14:creationId xmlns:p14="http://schemas.microsoft.com/office/powerpoint/2010/main" val="153834823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5143">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35437" indent="0" algn="ctr">
              <a:buNone/>
              <a:defRPr>
                <a:solidFill>
                  <a:schemeClr val="tx1">
                    <a:tint val="75000"/>
                  </a:schemeClr>
                </a:solidFill>
              </a:defRPr>
            </a:lvl2pPr>
            <a:lvl3pPr marL="870875" indent="0" algn="ctr">
              <a:buNone/>
              <a:defRPr>
                <a:solidFill>
                  <a:schemeClr val="tx1">
                    <a:tint val="75000"/>
                  </a:schemeClr>
                </a:solidFill>
              </a:defRPr>
            </a:lvl3pPr>
            <a:lvl4pPr marL="1306312" indent="0" algn="ctr">
              <a:buNone/>
              <a:defRPr>
                <a:solidFill>
                  <a:schemeClr val="tx1">
                    <a:tint val="75000"/>
                  </a:schemeClr>
                </a:solidFill>
              </a:defRPr>
            </a:lvl4pPr>
            <a:lvl5pPr marL="1741749" indent="0" algn="ctr">
              <a:buNone/>
              <a:defRPr>
                <a:solidFill>
                  <a:schemeClr val="tx1">
                    <a:tint val="75000"/>
                  </a:schemeClr>
                </a:solidFill>
              </a:defRPr>
            </a:lvl5pPr>
            <a:lvl6pPr marL="2177186" indent="0" algn="ctr">
              <a:buNone/>
              <a:defRPr>
                <a:solidFill>
                  <a:schemeClr val="tx1">
                    <a:tint val="75000"/>
                  </a:schemeClr>
                </a:solidFill>
              </a:defRPr>
            </a:lvl6pPr>
            <a:lvl7pPr marL="2612624" indent="0" algn="ctr">
              <a:buNone/>
              <a:defRPr>
                <a:solidFill>
                  <a:schemeClr val="tx1">
                    <a:tint val="75000"/>
                  </a:schemeClr>
                </a:solidFill>
              </a:defRPr>
            </a:lvl7pPr>
            <a:lvl8pPr marL="3048061" indent="0" algn="ctr">
              <a:buNone/>
              <a:defRPr>
                <a:solidFill>
                  <a:schemeClr val="tx1">
                    <a:tint val="75000"/>
                  </a:schemeClr>
                </a:solidFill>
              </a:defRPr>
            </a:lvl8pPr>
            <a:lvl9pPr marL="348349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267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29"/>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114575" y="6313703"/>
            <a:ext cx="4622973" cy="365125"/>
          </a:xfrm>
        </p:spPr>
        <p:txBody>
          <a:bodyPr/>
          <a:lstStyle>
            <a:lvl1pPr>
              <a:defRPr sz="952">
                <a:solidFill>
                  <a:schemeClr val="tx1"/>
                </a:solidFill>
              </a:defRPr>
            </a:lvl1p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a:xfrm>
            <a:off x="8326331" y="6283737"/>
            <a:ext cx="512638" cy="365125"/>
          </a:xfrm>
        </p:spPr>
        <p:txBody>
          <a:bodyPr/>
          <a:lstStyle>
            <a:lvl1pPr>
              <a:defRPr>
                <a:solidFill>
                  <a:schemeClr val="tx1"/>
                </a:solidFill>
              </a:defRPr>
            </a:lvl1pPr>
          </a:lstStyle>
          <a:p>
            <a:fld id="{3A98EE3D-8CD1-4C3F-BD1C-C98C9596463C}"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1680B099-D721-42D6-8AF9-B2CE2B4CDC1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4314" y="6304680"/>
            <a:ext cx="1265689" cy="387838"/>
          </a:xfrm>
          <a:prstGeom prst="rect">
            <a:avLst/>
          </a:prstGeom>
        </p:spPr>
      </p:pic>
    </p:spTree>
    <p:extLst>
      <p:ext uri="{BB962C8B-B14F-4D97-AF65-F5344CB8AC3E}">
        <p14:creationId xmlns:p14="http://schemas.microsoft.com/office/powerpoint/2010/main" val="4170325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381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1905">
                <a:solidFill>
                  <a:schemeClr val="tx1">
                    <a:lumMod val="50000"/>
                    <a:lumOff val="50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4442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714"/>
            </a:lvl1pPr>
            <a:lvl2pPr>
              <a:defRPr sz="1524"/>
            </a:lvl2pPr>
            <a:lvl3pPr>
              <a:defRPr sz="1333"/>
            </a:lvl3pPr>
            <a:lvl4pPr>
              <a:defRPr sz="1143"/>
            </a:lvl4pPr>
            <a:lvl5pPr>
              <a:defRPr sz="1143"/>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714"/>
            </a:lvl1pPr>
            <a:lvl2pPr>
              <a:defRPr sz="1524"/>
            </a:lvl2pPr>
            <a:lvl3pPr>
              <a:defRPr sz="1333"/>
            </a:lvl3pPr>
            <a:lvl4pPr>
              <a:defRPr sz="1143"/>
            </a:lvl4pPr>
            <a:lvl5pPr>
              <a:defRPr sz="1143"/>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Aerospace Technology Program  - Dual Enrollment Kickoff - Feb 2023</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6162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286" b="0"/>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lang="en-US"/>
              <a:t>Click to 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286" b="0"/>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lang="en-US"/>
              <a:t>Click to 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Aerospace Technology Program  - Dual Enrollment Kickoff - Feb 2023</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41614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Aerospace Technology Program  - Dual Enrollment Kickoff - Feb 2023</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1960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Aerospace Technology Program  - Dual Enrollment Kickoff - Feb 2023</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0350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1905"/>
            </a:lvl1pPr>
          </a:lstStyle>
          <a:p>
            <a:r>
              <a:rPr lang="en-US"/>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333"/>
            </a:lvl1pPr>
            <a:lvl2pPr marL="326578" indent="0">
              <a:buNone/>
              <a:defRPr sz="1000"/>
            </a:lvl2pPr>
            <a:lvl3pPr marL="653156" indent="0">
              <a:buNone/>
              <a:defRPr sz="857"/>
            </a:lvl3pPr>
            <a:lvl4pPr marL="979734" indent="0">
              <a:buNone/>
              <a:defRPr sz="714"/>
            </a:lvl4pPr>
            <a:lvl5pPr marL="1306312" indent="0">
              <a:buNone/>
              <a:defRPr sz="714"/>
            </a:lvl5pPr>
            <a:lvl6pPr marL="1632890" indent="0">
              <a:buNone/>
              <a:defRPr sz="714"/>
            </a:lvl6pPr>
            <a:lvl7pPr marL="1959468" indent="0">
              <a:buNone/>
              <a:defRPr sz="714"/>
            </a:lvl7pPr>
            <a:lvl8pPr marL="2286046" indent="0">
              <a:buNone/>
              <a:defRPr sz="714"/>
            </a:lvl8pPr>
            <a:lvl9pPr marL="2612624" indent="0">
              <a:buNone/>
              <a:defRPr sz="714"/>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Aerospace Technology Program  - Dual Enrollment Kickoff - Feb 2023</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46036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28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524"/>
            </a:lvl1pPr>
            <a:lvl2pPr marL="435437" indent="0">
              <a:buNone/>
              <a:defRPr sz="1524"/>
            </a:lvl2pPr>
            <a:lvl3pPr marL="870875" indent="0">
              <a:buNone/>
              <a:defRPr sz="1524"/>
            </a:lvl3pPr>
            <a:lvl4pPr marL="1306312" indent="0">
              <a:buNone/>
              <a:defRPr sz="1524"/>
            </a:lvl4pPr>
            <a:lvl5pPr marL="1741749" indent="0">
              <a:buNone/>
              <a:defRPr sz="1524"/>
            </a:lvl5pPr>
            <a:lvl6pPr marL="2177186" indent="0">
              <a:buNone/>
              <a:defRPr sz="1524"/>
            </a:lvl6pPr>
            <a:lvl7pPr marL="2612624" indent="0">
              <a:buNone/>
              <a:defRPr sz="1524"/>
            </a:lvl7pPr>
            <a:lvl8pPr marL="3048061" indent="0">
              <a:buNone/>
              <a:defRPr sz="1524"/>
            </a:lvl8pPr>
            <a:lvl9pPr marL="3483498" indent="0">
              <a:buNone/>
              <a:defRPr sz="1524"/>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143"/>
            </a:lvl1pPr>
            <a:lvl2pPr marL="435437" indent="0">
              <a:buNone/>
              <a:defRPr sz="1143"/>
            </a:lvl2pPr>
            <a:lvl3pPr marL="870875" indent="0">
              <a:buNone/>
              <a:defRPr sz="952"/>
            </a:lvl3pPr>
            <a:lvl4pPr marL="1306312" indent="0">
              <a:buNone/>
              <a:defRPr sz="857"/>
            </a:lvl4pPr>
            <a:lvl5pPr marL="1741749" indent="0">
              <a:buNone/>
              <a:defRPr sz="857"/>
            </a:lvl5pPr>
            <a:lvl6pPr marL="2177186" indent="0">
              <a:buNone/>
              <a:defRPr sz="857"/>
            </a:lvl6pPr>
            <a:lvl7pPr marL="2612624" indent="0">
              <a:buNone/>
              <a:defRPr sz="857"/>
            </a:lvl7pPr>
            <a:lvl8pPr marL="3048061" indent="0">
              <a:buNone/>
              <a:defRPr sz="857"/>
            </a:lvl8pPr>
            <a:lvl9pPr marL="3483498"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l"/>
            <a:r>
              <a:rPr lang="en-US"/>
              <a:t>Aerospace Technology Program  - Dual Enrollment Kickoff - Feb 2023</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137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191"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714">
                <a:solidFill>
                  <a:schemeClr val="tx1">
                    <a:lumMod val="75000"/>
                    <a:lumOff val="25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42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4C994C-65CB-4A58-852B-403050CAB5E1}" type="slidenum">
              <a:rPr lang="en-US" smtClean="0"/>
              <a:pPr>
                <a:defRPr/>
              </a:pPr>
              <a:t>‹#›</a:t>
            </a:fld>
            <a:endParaRPr lang="en-US"/>
          </a:p>
        </p:txBody>
      </p:sp>
    </p:spTree>
    <p:extLst>
      <p:ext uri="{BB962C8B-B14F-4D97-AF65-F5344CB8AC3E}">
        <p14:creationId xmlns:p14="http://schemas.microsoft.com/office/powerpoint/2010/main" val="3675038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191"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524">
                <a:solidFill>
                  <a:schemeClr val="tx1">
                    <a:lumMod val="50000"/>
                    <a:lumOff val="50000"/>
                  </a:schemeClr>
                </a:solidFill>
              </a:defRPr>
            </a:lvl1pPr>
            <a:lvl2pPr marL="435437" indent="0">
              <a:buFontTx/>
              <a:buNone/>
              <a:defRPr/>
            </a:lvl2pPr>
            <a:lvl3pPr marL="870875" indent="0">
              <a:buFontTx/>
              <a:buNone/>
              <a:defRPr/>
            </a:lvl3pPr>
            <a:lvl4pPr marL="1306312" indent="0">
              <a:buFontTx/>
              <a:buNone/>
              <a:defRPr/>
            </a:lvl4pPr>
            <a:lvl5pPr marL="1741749"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714">
                <a:solidFill>
                  <a:schemeClr val="tx1">
                    <a:lumMod val="75000"/>
                    <a:lumOff val="25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87086" tIns="43543" rIns="87086" bIns="43543" rtlCol="0" anchor="ctr">
            <a:noAutofit/>
          </a:bodyPr>
          <a:lstStyle/>
          <a:p>
            <a:pPr lvl="0"/>
            <a:r>
              <a:rPr lang="en-US" sz="761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87086" tIns="43543" rIns="87086" bIns="43543" rtlCol="0" anchor="ctr">
            <a:noAutofit/>
          </a:bodyPr>
          <a:lstStyle/>
          <a:p>
            <a:pPr lvl="0"/>
            <a:r>
              <a:rPr lang="en-US" sz="761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116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191"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714">
                <a:solidFill>
                  <a:schemeClr val="tx1">
                    <a:lumMod val="75000"/>
                    <a:lumOff val="25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70897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191"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286">
                <a:solidFill>
                  <a:schemeClr val="tx1">
                    <a:lumMod val="75000"/>
                    <a:lumOff val="25000"/>
                  </a:schemeClr>
                </a:solidFill>
              </a:defRPr>
            </a:lvl1pPr>
            <a:lvl2pPr marL="435437" indent="0">
              <a:buFontTx/>
              <a:buNone/>
              <a:defRPr/>
            </a:lvl2pPr>
            <a:lvl3pPr marL="870875" indent="0">
              <a:buFontTx/>
              <a:buNone/>
              <a:defRPr/>
            </a:lvl3pPr>
            <a:lvl4pPr marL="1306312" indent="0">
              <a:buFontTx/>
              <a:buNone/>
              <a:defRPr/>
            </a:lvl4pPr>
            <a:lvl5pPr marL="1741749"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714">
                <a:solidFill>
                  <a:schemeClr val="tx1">
                    <a:lumMod val="50000"/>
                    <a:lumOff val="50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87086" tIns="43543" rIns="87086" bIns="43543" rtlCol="0" anchor="ctr">
            <a:noAutofit/>
          </a:bodyPr>
          <a:lstStyle/>
          <a:p>
            <a:pPr lvl="0"/>
            <a:r>
              <a:rPr lang="en-US" sz="761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87086" tIns="43543" rIns="87086" bIns="43543" rtlCol="0" anchor="ctr">
            <a:noAutofit/>
          </a:bodyPr>
          <a:lstStyle/>
          <a:p>
            <a:pPr lvl="0"/>
            <a:r>
              <a:rPr lang="en-US" sz="761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7150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191"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286">
                <a:solidFill>
                  <a:schemeClr val="accent1"/>
                </a:solidFill>
              </a:defRPr>
            </a:lvl1pPr>
            <a:lvl2pPr marL="435437" indent="0">
              <a:buFontTx/>
              <a:buNone/>
              <a:defRPr/>
            </a:lvl2pPr>
            <a:lvl3pPr marL="870875" indent="0">
              <a:buFontTx/>
              <a:buNone/>
              <a:defRPr/>
            </a:lvl3pPr>
            <a:lvl4pPr marL="1306312" indent="0">
              <a:buFontTx/>
              <a:buNone/>
              <a:defRPr/>
            </a:lvl4pPr>
            <a:lvl5pPr marL="1741749"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714">
                <a:solidFill>
                  <a:schemeClr val="tx1">
                    <a:lumMod val="50000"/>
                    <a:lumOff val="50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4902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9449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2"/>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9343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5143">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35437" indent="0" algn="ctr">
              <a:buNone/>
              <a:defRPr>
                <a:solidFill>
                  <a:schemeClr val="tx1">
                    <a:tint val="75000"/>
                  </a:schemeClr>
                </a:solidFill>
              </a:defRPr>
            </a:lvl2pPr>
            <a:lvl3pPr marL="870875" indent="0" algn="ctr">
              <a:buNone/>
              <a:defRPr>
                <a:solidFill>
                  <a:schemeClr val="tx1">
                    <a:tint val="75000"/>
                  </a:schemeClr>
                </a:solidFill>
              </a:defRPr>
            </a:lvl3pPr>
            <a:lvl4pPr marL="1306312" indent="0" algn="ctr">
              <a:buNone/>
              <a:defRPr>
                <a:solidFill>
                  <a:schemeClr val="tx1">
                    <a:tint val="75000"/>
                  </a:schemeClr>
                </a:solidFill>
              </a:defRPr>
            </a:lvl4pPr>
            <a:lvl5pPr marL="1741749" indent="0" algn="ctr">
              <a:buNone/>
              <a:defRPr>
                <a:solidFill>
                  <a:schemeClr val="tx1">
                    <a:tint val="75000"/>
                  </a:schemeClr>
                </a:solidFill>
              </a:defRPr>
            </a:lvl5pPr>
            <a:lvl6pPr marL="2177186" indent="0" algn="ctr">
              <a:buNone/>
              <a:defRPr>
                <a:solidFill>
                  <a:schemeClr val="tx1">
                    <a:tint val="75000"/>
                  </a:schemeClr>
                </a:solidFill>
              </a:defRPr>
            </a:lvl6pPr>
            <a:lvl7pPr marL="2612624" indent="0" algn="ctr">
              <a:buNone/>
              <a:defRPr>
                <a:solidFill>
                  <a:schemeClr val="tx1">
                    <a:tint val="75000"/>
                  </a:schemeClr>
                </a:solidFill>
              </a:defRPr>
            </a:lvl7pPr>
            <a:lvl8pPr marL="3048061" indent="0" algn="ctr">
              <a:buNone/>
              <a:defRPr>
                <a:solidFill>
                  <a:schemeClr val="tx1">
                    <a:tint val="75000"/>
                  </a:schemeClr>
                </a:solidFill>
              </a:defRPr>
            </a:lvl8pPr>
            <a:lvl9pPr marL="348349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0804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29"/>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114575" y="6313703"/>
            <a:ext cx="4622973" cy="365125"/>
          </a:xfrm>
        </p:spPr>
        <p:txBody>
          <a:bodyPr/>
          <a:lstStyle>
            <a:lvl1pPr>
              <a:defRPr sz="952">
                <a:solidFill>
                  <a:schemeClr val="tx1"/>
                </a:solidFill>
              </a:defRPr>
            </a:lvl1p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a:xfrm>
            <a:off x="8326331" y="6283737"/>
            <a:ext cx="512638" cy="365125"/>
          </a:xfrm>
        </p:spPr>
        <p:txBody>
          <a:bodyPr/>
          <a:lstStyle>
            <a:lvl1pPr>
              <a:defRPr>
                <a:solidFill>
                  <a:schemeClr val="tx1"/>
                </a:solidFill>
              </a:defRPr>
            </a:lvl1pPr>
          </a:lstStyle>
          <a:p>
            <a:fld id="{3A98EE3D-8CD1-4C3F-BD1C-C98C9596463C}"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1680B099-D721-42D6-8AF9-B2CE2B4CDC1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4314" y="6304680"/>
            <a:ext cx="1265689" cy="387838"/>
          </a:xfrm>
          <a:prstGeom prst="rect">
            <a:avLst/>
          </a:prstGeom>
        </p:spPr>
      </p:pic>
    </p:spTree>
    <p:extLst>
      <p:ext uri="{BB962C8B-B14F-4D97-AF65-F5344CB8AC3E}">
        <p14:creationId xmlns:p14="http://schemas.microsoft.com/office/powerpoint/2010/main" val="3456951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381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1905">
                <a:solidFill>
                  <a:schemeClr val="tx1">
                    <a:lumMod val="50000"/>
                    <a:lumOff val="50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9952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714"/>
            </a:lvl1pPr>
            <a:lvl2pPr>
              <a:defRPr sz="1524"/>
            </a:lvl2pPr>
            <a:lvl3pPr>
              <a:defRPr sz="1333"/>
            </a:lvl3pPr>
            <a:lvl4pPr>
              <a:defRPr sz="1143"/>
            </a:lvl4pPr>
            <a:lvl5pPr>
              <a:defRPr sz="1143"/>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714"/>
            </a:lvl1pPr>
            <a:lvl2pPr>
              <a:defRPr sz="1524"/>
            </a:lvl2pPr>
            <a:lvl3pPr>
              <a:defRPr sz="1333"/>
            </a:lvl3pPr>
            <a:lvl4pPr>
              <a:defRPr sz="1143"/>
            </a:lvl4pPr>
            <a:lvl5pPr>
              <a:defRPr sz="1143"/>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Aerospace Technology Program  - Dual Enrollment Kickoff - Feb 2023</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5169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5D9284-DA96-412A-A06F-7AB51A62DCEE}" type="slidenum">
              <a:rPr lang="en-US" smtClean="0"/>
              <a:pPr>
                <a:defRPr/>
              </a:pPr>
              <a:t>‹#›</a:t>
            </a:fld>
            <a:endParaRPr lang="en-US"/>
          </a:p>
        </p:txBody>
      </p:sp>
    </p:spTree>
    <p:extLst>
      <p:ext uri="{BB962C8B-B14F-4D97-AF65-F5344CB8AC3E}">
        <p14:creationId xmlns:p14="http://schemas.microsoft.com/office/powerpoint/2010/main" val="118237637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286" b="0"/>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lang="en-US"/>
              <a:t>Click to 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286" b="0"/>
            </a:lvl1pPr>
            <a:lvl2pPr marL="435437" indent="0">
              <a:buNone/>
              <a:defRPr sz="1905" b="1"/>
            </a:lvl2pPr>
            <a:lvl3pPr marL="870875" indent="0">
              <a:buNone/>
              <a:defRPr sz="1714" b="1"/>
            </a:lvl3pPr>
            <a:lvl4pPr marL="1306312" indent="0">
              <a:buNone/>
              <a:defRPr sz="1524" b="1"/>
            </a:lvl4pPr>
            <a:lvl5pPr marL="1741749" indent="0">
              <a:buNone/>
              <a:defRPr sz="1524" b="1"/>
            </a:lvl5pPr>
            <a:lvl6pPr marL="2177186" indent="0">
              <a:buNone/>
              <a:defRPr sz="1524" b="1"/>
            </a:lvl6pPr>
            <a:lvl7pPr marL="2612624" indent="0">
              <a:buNone/>
              <a:defRPr sz="1524" b="1"/>
            </a:lvl7pPr>
            <a:lvl8pPr marL="3048061" indent="0">
              <a:buNone/>
              <a:defRPr sz="1524" b="1"/>
            </a:lvl8pPr>
            <a:lvl9pPr marL="3483498" indent="0">
              <a:buNone/>
              <a:defRPr sz="1524" b="1"/>
            </a:lvl9pPr>
          </a:lstStyle>
          <a:p>
            <a:pPr lvl="0"/>
            <a:r>
              <a:rPr lang="en-US"/>
              <a:t>Click to 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Aerospace Technology Program  - Dual Enrollment Kickoff - Feb 2023</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1983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Aerospace Technology Program  - Dual Enrollment Kickoff - Feb 2023</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8126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Aerospace Technology Program  - Dual Enrollment Kickoff - Feb 2023</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11438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1905"/>
            </a:lvl1pPr>
          </a:lstStyle>
          <a:p>
            <a:r>
              <a:rPr lang="en-US"/>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333"/>
            </a:lvl1pPr>
            <a:lvl2pPr marL="326578" indent="0">
              <a:buNone/>
              <a:defRPr sz="1000"/>
            </a:lvl2pPr>
            <a:lvl3pPr marL="653156" indent="0">
              <a:buNone/>
              <a:defRPr sz="857"/>
            </a:lvl3pPr>
            <a:lvl4pPr marL="979734" indent="0">
              <a:buNone/>
              <a:defRPr sz="714"/>
            </a:lvl4pPr>
            <a:lvl5pPr marL="1306312" indent="0">
              <a:buNone/>
              <a:defRPr sz="714"/>
            </a:lvl5pPr>
            <a:lvl6pPr marL="1632890" indent="0">
              <a:buNone/>
              <a:defRPr sz="714"/>
            </a:lvl6pPr>
            <a:lvl7pPr marL="1959468" indent="0">
              <a:buNone/>
              <a:defRPr sz="714"/>
            </a:lvl7pPr>
            <a:lvl8pPr marL="2286046" indent="0">
              <a:buNone/>
              <a:defRPr sz="714"/>
            </a:lvl8pPr>
            <a:lvl9pPr marL="2612624" indent="0">
              <a:buNone/>
              <a:defRPr sz="714"/>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Aerospace Technology Program  - Dual Enrollment Kickoff - Feb 2023</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64501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28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524"/>
            </a:lvl1pPr>
            <a:lvl2pPr marL="435437" indent="0">
              <a:buNone/>
              <a:defRPr sz="1524"/>
            </a:lvl2pPr>
            <a:lvl3pPr marL="870875" indent="0">
              <a:buNone/>
              <a:defRPr sz="1524"/>
            </a:lvl3pPr>
            <a:lvl4pPr marL="1306312" indent="0">
              <a:buNone/>
              <a:defRPr sz="1524"/>
            </a:lvl4pPr>
            <a:lvl5pPr marL="1741749" indent="0">
              <a:buNone/>
              <a:defRPr sz="1524"/>
            </a:lvl5pPr>
            <a:lvl6pPr marL="2177186" indent="0">
              <a:buNone/>
              <a:defRPr sz="1524"/>
            </a:lvl6pPr>
            <a:lvl7pPr marL="2612624" indent="0">
              <a:buNone/>
              <a:defRPr sz="1524"/>
            </a:lvl7pPr>
            <a:lvl8pPr marL="3048061" indent="0">
              <a:buNone/>
              <a:defRPr sz="1524"/>
            </a:lvl8pPr>
            <a:lvl9pPr marL="3483498" indent="0">
              <a:buNone/>
              <a:defRPr sz="1524"/>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143"/>
            </a:lvl1pPr>
            <a:lvl2pPr marL="435437" indent="0">
              <a:buNone/>
              <a:defRPr sz="1143"/>
            </a:lvl2pPr>
            <a:lvl3pPr marL="870875" indent="0">
              <a:buNone/>
              <a:defRPr sz="952"/>
            </a:lvl3pPr>
            <a:lvl4pPr marL="1306312" indent="0">
              <a:buNone/>
              <a:defRPr sz="857"/>
            </a:lvl4pPr>
            <a:lvl5pPr marL="1741749" indent="0">
              <a:buNone/>
              <a:defRPr sz="857"/>
            </a:lvl5pPr>
            <a:lvl6pPr marL="2177186" indent="0">
              <a:buNone/>
              <a:defRPr sz="857"/>
            </a:lvl6pPr>
            <a:lvl7pPr marL="2612624" indent="0">
              <a:buNone/>
              <a:defRPr sz="857"/>
            </a:lvl7pPr>
            <a:lvl8pPr marL="3048061" indent="0">
              <a:buNone/>
              <a:defRPr sz="857"/>
            </a:lvl8pPr>
            <a:lvl9pPr marL="3483498"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l"/>
            <a:r>
              <a:rPr lang="en-US"/>
              <a:t>Aerospace Technology Program  - Dual Enrollment Kickoff - Feb 2023</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497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191"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714">
                <a:solidFill>
                  <a:schemeClr val="tx1">
                    <a:lumMod val="75000"/>
                    <a:lumOff val="25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841472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191"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524">
                <a:solidFill>
                  <a:schemeClr val="tx1">
                    <a:lumMod val="50000"/>
                    <a:lumOff val="50000"/>
                  </a:schemeClr>
                </a:solidFill>
              </a:defRPr>
            </a:lvl1pPr>
            <a:lvl2pPr marL="435437" indent="0">
              <a:buFontTx/>
              <a:buNone/>
              <a:defRPr/>
            </a:lvl2pPr>
            <a:lvl3pPr marL="870875" indent="0">
              <a:buFontTx/>
              <a:buNone/>
              <a:defRPr/>
            </a:lvl3pPr>
            <a:lvl4pPr marL="1306312" indent="0">
              <a:buFontTx/>
              <a:buNone/>
              <a:defRPr/>
            </a:lvl4pPr>
            <a:lvl5pPr marL="1741749"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714">
                <a:solidFill>
                  <a:schemeClr val="tx1">
                    <a:lumMod val="75000"/>
                    <a:lumOff val="25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87086" tIns="43543" rIns="87086" bIns="43543" rtlCol="0" anchor="ctr">
            <a:noAutofit/>
          </a:bodyPr>
          <a:lstStyle/>
          <a:p>
            <a:pPr lvl="0"/>
            <a:r>
              <a:rPr lang="en-US" sz="761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87086" tIns="43543" rIns="87086" bIns="43543" rtlCol="0" anchor="ctr">
            <a:noAutofit/>
          </a:bodyPr>
          <a:lstStyle/>
          <a:p>
            <a:pPr lvl="0"/>
            <a:r>
              <a:rPr lang="en-US" sz="761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4605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191"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714">
                <a:solidFill>
                  <a:schemeClr val="tx1">
                    <a:lumMod val="75000"/>
                    <a:lumOff val="25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7406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191"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286">
                <a:solidFill>
                  <a:schemeClr val="tx1">
                    <a:lumMod val="75000"/>
                    <a:lumOff val="25000"/>
                  </a:schemeClr>
                </a:solidFill>
              </a:defRPr>
            </a:lvl1pPr>
            <a:lvl2pPr marL="435437" indent="0">
              <a:buFontTx/>
              <a:buNone/>
              <a:defRPr/>
            </a:lvl2pPr>
            <a:lvl3pPr marL="870875" indent="0">
              <a:buFontTx/>
              <a:buNone/>
              <a:defRPr/>
            </a:lvl3pPr>
            <a:lvl4pPr marL="1306312" indent="0">
              <a:buFontTx/>
              <a:buNone/>
              <a:defRPr/>
            </a:lvl4pPr>
            <a:lvl5pPr marL="1741749"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714">
                <a:solidFill>
                  <a:schemeClr val="tx1">
                    <a:lumMod val="50000"/>
                    <a:lumOff val="50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482712" y="790378"/>
            <a:ext cx="457319" cy="584776"/>
          </a:xfrm>
          <a:prstGeom prst="rect">
            <a:avLst/>
          </a:prstGeom>
        </p:spPr>
        <p:txBody>
          <a:bodyPr vert="horz" lIns="87086" tIns="43543" rIns="87086" bIns="43543" rtlCol="0" anchor="ctr">
            <a:noAutofit/>
          </a:bodyPr>
          <a:lstStyle/>
          <a:p>
            <a:pPr lvl="0"/>
            <a:r>
              <a:rPr lang="en-US" sz="761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87086" tIns="43543" rIns="87086" bIns="43543" rtlCol="0" anchor="ctr">
            <a:noAutofit/>
          </a:bodyPr>
          <a:lstStyle/>
          <a:p>
            <a:pPr lvl="0"/>
            <a:r>
              <a:rPr lang="en-US" sz="761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0170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191"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286">
                <a:solidFill>
                  <a:schemeClr val="accent1"/>
                </a:solidFill>
              </a:defRPr>
            </a:lvl1pPr>
            <a:lvl2pPr marL="435437" indent="0">
              <a:buFontTx/>
              <a:buNone/>
              <a:defRPr/>
            </a:lvl2pPr>
            <a:lvl3pPr marL="870875" indent="0">
              <a:buFontTx/>
              <a:buNone/>
              <a:defRPr/>
            </a:lvl3pPr>
            <a:lvl4pPr marL="1306312" indent="0">
              <a:buFontTx/>
              <a:buNone/>
              <a:defRPr/>
            </a:lvl4pPr>
            <a:lvl5pPr marL="1741749"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714">
                <a:solidFill>
                  <a:schemeClr val="tx1">
                    <a:lumMod val="50000"/>
                    <a:lumOff val="50000"/>
                  </a:schemeClr>
                </a:solidFill>
              </a:defRPr>
            </a:lvl1pPr>
            <a:lvl2pPr marL="435437" indent="0">
              <a:buNone/>
              <a:defRPr sz="1714">
                <a:solidFill>
                  <a:schemeClr val="tx1">
                    <a:tint val="75000"/>
                  </a:schemeClr>
                </a:solidFill>
              </a:defRPr>
            </a:lvl2pPr>
            <a:lvl3pPr marL="870875" indent="0">
              <a:buNone/>
              <a:defRPr sz="1524">
                <a:solidFill>
                  <a:schemeClr val="tx1">
                    <a:tint val="75000"/>
                  </a:schemeClr>
                </a:solidFill>
              </a:defRPr>
            </a:lvl3pPr>
            <a:lvl4pPr marL="1306312" indent="0">
              <a:buNone/>
              <a:defRPr sz="1333">
                <a:solidFill>
                  <a:schemeClr val="tx1">
                    <a:tint val="75000"/>
                  </a:schemeClr>
                </a:solidFill>
              </a:defRPr>
            </a:lvl4pPr>
            <a:lvl5pPr marL="1741749" indent="0">
              <a:buNone/>
              <a:defRPr sz="1333">
                <a:solidFill>
                  <a:schemeClr val="tx1">
                    <a:tint val="75000"/>
                  </a:schemeClr>
                </a:solidFill>
              </a:defRPr>
            </a:lvl5pPr>
            <a:lvl6pPr marL="2177186" indent="0">
              <a:buNone/>
              <a:defRPr sz="1333">
                <a:solidFill>
                  <a:schemeClr val="tx1">
                    <a:tint val="75000"/>
                  </a:schemeClr>
                </a:solidFill>
              </a:defRPr>
            </a:lvl6pPr>
            <a:lvl7pPr marL="2612624" indent="0">
              <a:buNone/>
              <a:defRPr sz="1333">
                <a:solidFill>
                  <a:schemeClr val="tx1">
                    <a:tint val="75000"/>
                  </a:schemeClr>
                </a:solidFill>
              </a:defRPr>
            </a:lvl7pPr>
            <a:lvl8pPr marL="3048061" indent="0">
              <a:buNone/>
              <a:defRPr sz="1333">
                <a:solidFill>
                  <a:schemeClr val="tx1">
                    <a:tint val="75000"/>
                  </a:schemeClr>
                </a:solidFill>
              </a:defRPr>
            </a:lvl8pPr>
            <a:lvl9pPr marL="3483498" indent="0">
              <a:buNone/>
              <a:defRPr sz="13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5315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A5D9284-DA96-412A-A06F-7AB51A62DCEE}" type="slidenum">
              <a:rPr lang="en-US" smtClean="0"/>
              <a:pPr>
                <a:defRPr/>
              </a:pPr>
              <a:t>‹#›</a:t>
            </a:fld>
            <a:endParaRPr lang="en-US"/>
          </a:p>
        </p:txBody>
      </p:sp>
    </p:spTree>
    <p:extLst>
      <p:ext uri="{BB962C8B-B14F-4D97-AF65-F5344CB8AC3E}">
        <p14:creationId xmlns:p14="http://schemas.microsoft.com/office/powerpoint/2010/main" val="265065067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4469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2"/>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Aerospace Technology Program  - Dual Enrollment Kickoff - Feb 2023</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03341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ivider slid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0680DB-C3AD-45DB-935B-B36B200918D8}"/>
              </a:ext>
            </a:extLst>
          </p:cNvPr>
          <p:cNvSpPr/>
          <p:nvPr userDrawn="1"/>
        </p:nvSpPr>
        <p:spPr>
          <a:xfrm flipH="1">
            <a:off x="0" y="3143185"/>
            <a:ext cx="9144000" cy="57163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spcFirstLastPara="1" lIns="48381" tIns="48381" rIns="48381" bIns="48381" spcCol="38100" anchor="ctr">
            <a:spAutoFit/>
          </a:bodyPr>
          <a:lstStyle/>
          <a:p>
            <a:pPr algn="ctr" defTabSz="786206" fontAlgn="auto">
              <a:spcBef>
                <a:spcPts val="0"/>
              </a:spcBef>
              <a:spcAft>
                <a:spcPts val="0"/>
              </a:spcAft>
              <a:defRPr/>
            </a:pPr>
            <a:endParaRPr lang="en-US" sz="3048">
              <a:solidFill>
                <a:srgbClr val="FFFFFF"/>
              </a:solidFill>
              <a:latin typeface="+mn-lt"/>
              <a:ea typeface="+mn-ea"/>
              <a:sym typeface="Arial"/>
            </a:endParaRPr>
          </a:p>
        </p:txBody>
      </p:sp>
      <p:pic>
        <p:nvPicPr>
          <p:cNvPr id="6" name="Graphic 27">
            <a:extLst>
              <a:ext uri="{FF2B5EF4-FFF2-40B4-BE49-F238E27FC236}">
                <a16:creationId xmlns:a16="http://schemas.microsoft.com/office/drawing/2014/main" id="{2FA4423B-ABBF-4464-8038-94FBA66A68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10468"/>
          <a:stretch>
            <a:fillRect/>
          </a:stretch>
        </p:blipFill>
        <p:spPr bwMode="auto">
          <a:xfrm>
            <a:off x="-15874" y="2"/>
            <a:ext cx="942975"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F28443DC-D651-4188-A27E-C9D93A1C60D8}"/>
              </a:ext>
            </a:extLst>
          </p:cNvPr>
          <p:cNvSpPr/>
          <p:nvPr userDrawn="1"/>
        </p:nvSpPr>
        <p:spPr>
          <a:xfrm>
            <a:off x="807356" y="396773"/>
            <a:ext cx="746760" cy="796952"/>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spcFirstLastPara="1" lIns="48381" tIns="48381" rIns="48381" bIns="48381" spcCol="38100" anchor="ctr">
            <a:spAutoFit/>
          </a:bodyPr>
          <a:lstStyle/>
          <a:p>
            <a:pPr algn="ctr" defTabSz="786206" fontAlgn="auto">
              <a:spcBef>
                <a:spcPts val="0"/>
              </a:spcBef>
              <a:spcAft>
                <a:spcPts val="0"/>
              </a:spcAft>
              <a:defRPr/>
            </a:pPr>
            <a:endParaRPr lang="en-US" sz="3048">
              <a:solidFill>
                <a:srgbClr val="FFFFFF"/>
              </a:solidFill>
              <a:latin typeface="+mn-lt"/>
              <a:ea typeface="+mn-ea"/>
              <a:sym typeface="Arial"/>
            </a:endParaRPr>
          </a:p>
        </p:txBody>
      </p:sp>
      <p:pic>
        <p:nvPicPr>
          <p:cNvPr id="8" name="Picture 10">
            <a:extLst>
              <a:ext uri="{FF2B5EF4-FFF2-40B4-BE49-F238E27FC236}">
                <a16:creationId xmlns:a16="http://schemas.microsoft.com/office/drawing/2014/main" id="{265B13BE-69E7-471B-9B81-978EC047B19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5300" y="109540"/>
            <a:ext cx="34861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a:extLst>
              <a:ext uri="{FF2B5EF4-FFF2-40B4-BE49-F238E27FC236}">
                <a16:creationId xmlns:a16="http://schemas.microsoft.com/office/drawing/2014/main" id="{AF9A0B28-6969-40CF-999C-4EF547A4488D}"/>
              </a:ext>
            </a:extLst>
          </p:cNvPr>
          <p:cNvSpPr txBox="1">
            <a:spLocks/>
          </p:cNvSpPr>
          <p:nvPr userDrawn="1"/>
        </p:nvSpPr>
        <p:spPr>
          <a:xfrm>
            <a:off x="874713" y="6416677"/>
            <a:ext cx="1927225" cy="441325"/>
          </a:xfrm>
          <a:prstGeom prst="rect">
            <a:avLst/>
          </a:prstGeom>
        </p:spPr>
        <p:txBody>
          <a:bodyPr/>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62" i="1" dirty="0">
                <a:solidFill>
                  <a:schemeClr val="tx1">
                    <a:lumMod val="25000"/>
                    <a:lumOff val="75000"/>
                  </a:schemeClr>
                </a:solidFill>
                <a:latin typeface="Arial" panose="020B0504020202020204" pitchFamily="34" charset="0"/>
              </a:rPr>
              <a:t>ASRC Federal Proprietary</a:t>
            </a:r>
          </a:p>
        </p:txBody>
      </p:sp>
      <p:sp>
        <p:nvSpPr>
          <p:cNvPr id="13" name="Content Placeholder 12"/>
          <p:cNvSpPr>
            <a:spLocks noGrp="1"/>
          </p:cNvSpPr>
          <p:nvPr>
            <p:ph sz="quarter" idx="10"/>
          </p:nvPr>
        </p:nvSpPr>
        <p:spPr>
          <a:xfrm>
            <a:off x="4526280" y="0"/>
            <a:ext cx="4617720" cy="6858000"/>
          </a:xfrm>
          <a:prstGeom prst="rect">
            <a:avLst/>
          </a:prstGeom>
        </p:spPr>
        <p:txBody>
          <a:bodyPr anchor="ctr">
            <a:normAutofit/>
          </a:bodyPr>
          <a:lstStyle>
            <a:lvl1pPr>
              <a:defRPr sz="1905" b="1"/>
            </a:lvl1pPr>
          </a:lstStyle>
          <a:p>
            <a:pPr lvl="0"/>
            <a:r>
              <a:rPr lang="en-US"/>
              <a:t>Click to edit Master text styles</a:t>
            </a:r>
          </a:p>
        </p:txBody>
      </p:sp>
      <p:sp>
        <p:nvSpPr>
          <p:cNvPr id="251" name="Shape 251"/>
          <p:cNvSpPr>
            <a:spLocks noGrp="1"/>
          </p:cNvSpPr>
          <p:nvPr>
            <p:ph type="body" sz="quarter" idx="1"/>
          </p:nvPr>
        </p:nvSpPr>
        <p:spPr>
          <a:xfrm>
            <a:off x="885825" y="3513672"/>
            <a:ext cx="3484266" cy="1131571"/>
          </a:xfrm>
          <a:prstGeom prst="rect">
            <a:avLst/>
          </a:prstGeom>
        </p:spPr>
        <p:txBody>
          <a:bodyPr>
            <a:noAutofit/>
          </a:bodyPr>
          <a:lstStyle>
            <a:lvl1pPr marL="0" indent="0" algn="l">
              <a:lnSpc>
                <a:spcPct val="100000"/>
              </a:lnSpc>
              <a:spcBef>
                <a:spcPts val="0"/>
              </a:spcBef>
              <a:buSzTx/>
              <a:buNone/>
              <a:defRPr sz="1667" b="0" i="1">
                <a:solidFill>
                  <a:srgbClr val="4E879F"/>
                </a:solidFill>
                <a:latin typeface="Arial" panose="020B0604020202020204" pitchFamily="34" charset="0"/>
                <a:cs typeface="Arial" panose="020B0604020202020204" pitchFamily="34" charset="0"/>
              </a:defRPr>
            </a:lvl1pPr>
            <a:lvl2pPr marL="0" indent="108859" algn="l">
              <a:spcBef>
                <a:spcPts val="0"/>
              </a:spcBef>
              <a:buSzTx/>
              <a:buNone/>
              <a:defRPr>
                <a:solidFill>
                  <a:srgbClr val="FFFFFF"/>
                </a:solidFill>
              </a:defRPr>
            </a:lvl2pPr>
            <a:lvl3pPr marL="0" indent="217719" algn="l">
              <a:spcBef>
                <a:spcPts val="0"/>
              </a:spcBef>
              <a:buSzTx/>
              <a:buNone/>
              <a:defRPr>
                <a:solidFill>
                  <a:srgbClr val="FFFFFF"/>
                </a:solidFill>
              </a:defRPr>
            </a:lvl3pPr>
            <a:lvl4pPr marL="0" indent="326578" algn="l">
              <a:spcBef>
                <a:spcPts val="0"/>
              </a:spcBef>
              <a:buSzTx/>
              <a:buNone/>
              <a:defRPr>
                <a:solidFill>
                  <a:srgbClr val="FFFFFF"/>
                </a:solidFill>
              </a:defRPr>
            </a:lvl4pPr>
            <a:lvl5pPr marL="0" indent="435437" algn="l">
              <a:spcBef>
                <a:spcPts val="0"/>
              </a:spcBef>
              <a:buSzTx/>
              <a:buNone/>
              <a:defRPr>
                <a:solidFill>
                  <a:srgbClr val="FFFFFF"/>
                </a:solidFill>
              </a:defRPr>
            </a:lvl5pPr>
          </a:lstStyle>
          <a:p>
            <a:pPr lvl="0"/>
            <a:r>
              <a:rPr lang="en-US"/>
              <a:t>Click to edit Master text styles</a:t>
            </a:r>
          </a:p>
        </p:txBody>
      </p:sp>
      <p:sp>
        <p:nvSpPr>
          <p:cNvPr id="252" name="Shape 252"/>
          <p:cNvSpPr>
            <a:spLocks noGrp="1"/>
          </p:cNvSpPr>
          <p:nvPr>
            <p:ph type="title"/>
          </p:nvPr>
        </p:nvSpPr>
        <p:spPr>
          <a:xfrm>
            <a:off x="885826" y="2480339"/>
            <a:ext cx="3484266" cy="889001"/>
          </a:xfrm>
          <a:prstGeom prst="rect">
            <a:avLst/>
          </a:prstGeom>
        </p:spPr>
        <p:txBody>
          <a:bodyPr anchor="b">
            <a:normAutofit/>
          </a:bodyPr>
          <a:lstStyle>
            <a:lvl1pPr algn="l">
              <a:lnSpc>
                <a:spcPct val="100000"/>
              </a:lnSpc>
              <a:defRPr sz="3810">
                <a:solidFill>
                  <a:srgbClr val="4E879F"/>
                </a:solidFill>
                <a:latin typeface="Arial" panose="020B0604020202020204" pitchFamily="34" charset="0"/>
                <a:cs typeface="Arial" panose="020B0604020202020204" pitchFamily="34" charset="0"/>
              </a:defRPr>
            </a:lvl1pPr>
          </a:lstStyle>
          <a:p>
            <a:r>
              <a:rPr lang="en-US"/>
              <a:t>Click to edit Master title style</a:t>
            </a:r>
            <a:endParaRPr dirty="0"/>
          </a:p>
        </p:txBody>
      </p:sp>
    </p:spTree>
    <p:extLst>
      <p:ext uri="{BB962C8B-B14F-4D97-AF65-F5344CB8AC3E}">
        <p14:creationId xmlns:p14="http://schemas.microsoft.com/office/powerpoint/2010/main" val="217924466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016AB5D7-EA76-425A-BCD4-325714ED3CF7}" type="slidenum">
              <a:rPr lang="en-US" smtClean="0"/>
              <a:pPr>
                <a:defRPr/>
              </a:pPr>
              <a:t>‹#›</a:t>
            </a:fld>
            <a:endParaRPr lang="en-US"/>
          </a:p>
        </p:txBody>
      </p:sp>
    </p:spTree>
    <p:extLst>
      <p:ext uri="{BB962C8B-B14F-4D97-AF65-F5344CB8AC3E}">
        <p14:creationId xmlns:p14="http://schemas.microsoft.com/office/powerpoint/2010/main" val="166194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4C5C1375-3E46-4DB6-85B6-37248C2778BB}" type="slidenum">
              <a:rPr lang="en-US" smtClean="0"/>
              <a:pPr>
                <a:defRPr/>
              </a:pPr>
              <a:t>‹#›</a:t>
            </a:fld>
            <a:endParaRPr lang="en-US"/>
          </a:p>
        </p:txBody>
      </p:sp>
    </p:spTree>
    <p:extLst>
      <p:ext uri="{BB962C8B-B14F-4D97-AF65-F5344CB8AC3E}">
        <p14:creationId xmlns:p14="http://schemas.microsoft.com/office/powerpoint/2010/main" val="349971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0A5D9284-DA96-412A-A06F-7AB51A62DCEE}" type="slidenum">
              <a:rPr lang="en-US" smtClean="0"/>
              <a:pPr>
                <a:defRPr/>
              </a:pPr>
              <a:t>‹#›</a:t>
            </a:fld>
            <a:endParaRPr lang="en-US"/>
          </a:p>
        </p:txBody>
      </p:sp>
    </p:spTree>
    <p:extLst>
      <p:ext uri="{BB962C8B-B14F-4D97-AF65-F5344CB8AC3E}">
        <p14:creationId xmlns:p14="http://schemas.microsoft.com/office/powerpoint/2010/main" val="342937696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5D9284-DA96-412A-A06F-7AB51A62DCEE}" type="slidenum">
              <a:rPr lang="en-US" smtClean="0"/>
              <a:pPr>
                <a:defRPr/>
              </a:pPr>
              <a:t>‹#›</a:t>
            </a:fld>
            <a:endParaRPr lang="en-US"/>
          </a:p>
        </p:txBody>
      </p:sp>
    </p:spTree>
    <p:extLst>
      <p:ext uri="{BB962C8B-B14F-4D97-AF65-F5344CB8AC3E}">
        <p14:creationId xmlns:p14="http://schemas.microsoft.com/office/powerpoint/2010/main" val="106085905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100000">
              <a:schemeClr val="bg2">
                <a:tint val="96000"/>
                <a:shade val="88000"/>
                <a:hueMod val="108000"/>
                <a:satMod val="164000"/>
                <a:lumMod val="76000"/>
              </a:schemeClr>
            </a:gs>
          </a:gsLst>
          <a:path path="circle">
            <a:fillToRect l="45000" t="65000" r="125000" b="100000"/>
          </a:path>
          <a:tileRect/>
        </a:gra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0A5D9284-DA96-412A-A06F-7AB51A62DCEE}" type="slidenum">
              <a:rPr lang="en-US" smtClean="0"/>
              <a:pPr>
                <a:defRPr/>
              </a:pPr>
              <a:t>‹#›</a:t>
            </a:fld>
            <a:endParaRPr lang="en-US"/>
          </a:p>
        </p:txBody>
      </p:sp>
    </p:spTree>
    <p:extLst>
      <p:ext uri="{BB962C8B-B14F-4D97-AF65-F5344CB8AC3E}">
        <p14:creationId xmlns:p14="http://schemas.microsoft.com/office/powerpoint/2010/main" val="1360624733"/>
      </p:ext>
    </p:extLst>
  </p:cSld>
  <p:clrMap bg1="dk1" tx1="lt1" bg2="dk2" tx2="lt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 id="2147484593" r:id="rId13"/>
    <p:sldLayoutId id="2147484594" r:id="rId14"/>
    <p:sldLayoutId id="2147484595" r:id="rId15"/>
    <p:sldLayoutId id="2147484596" r:id="rId16"/>
    <p:sldLayoutId id="2147484597" r:id="rId17"/>
    <p:sldLayoutId id="2147484598" r:id="rId18"/>
    <p:sldLayoutId id="2147484599" r:id="rId19"/>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85688" y="6211861"/>
            <a:ext cx="1071772" cy="365125"/>
          </a:xfrm>
          <a:prstGeom prst="rect">
            <a:avLst/>
          </a:prstGeom>
        </p:spPr>
        <p:txBody>
          <a:bodyPr vert="horz" lIns="91440" tIns="45720" rIns="91440" bIns="45720" rtlCol="0" anchor="ctr"/>
          <a:lstStyle>
            <a:lvl1pPr algn="r">
              <a:defRPr sz="952">
                <a:solidFill>
                  <a:schemeClr val="tx1"/>
                </a:solidFill>
              </a:defRPr>
            </a:lvl1pPr>
          </a:lstStyle>
          <a:p>
            <a:endParaRPr lang="en-US" dirty="0"/>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857">
                <a:solidFill>
                  <a:schemeClr val="tx1">
                    <a:tint val="75000"/>
                  </a:schemeClr>
                </a:solidFill>
              </a:defRPr>
            </a:lvl1pPr>
          </a:lstStyle>
          <a:p>
            <a:r>
              <a:rPr lang="en-US"/>
              <a:t>Aerospace Technology Program  - Dual Enrollment Kickoff - Feb 2023</a:t>
            </a:r>
            <a:endParaRPr lang="en-US" dirty="0"/>
          </a:p>
        </p:txBody>
      </p:sp>
      <p:sp>
        <p:nvSpPr>
          <p:cNvPr id="6" name="Slide Number Placeholder 5"/>
          <p:cNvSpPr>
            <a:spLocks noGrp="1"/>
          </p:cNvSpPr>
          <p:nvPr>
            <p:ph type="sldNum" sz="quarter" idx="4"/>
          </p:nvPr>
        </p:nvSpPr>
        <p:spPr>
          <a:xfrm>
            <a:off x="8380441" y="6223927"/>
            <a:ext cx="512638" cy="365125"/>
          </a:xfrm>
          <a:prstGeom prst="rect">
            <a:avLst/>
          </a:prstGeom>
        </p:spPr>
        <p:txBody>
          <a:bodyPr vert="horz" lIns="91440" tIns="45720" rIns="91440" bIns="45720" rtlCol="0" anchor="ctr"/>
          <a:lstStyle>
            <a:lvl1pPr algn="r">
              <a:defRPr sz="952">
                <a:solidFill>
                  <a:schemeClr val="tx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64956472"/>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 id="2147484612" r:id="rId12"/>
    <p:sldLayoutId id="2147484613" r:id="rId13"/>
    <p:sldLayoutId id="2147484614" r:id="rId14"/>
    <p:sldLayoutId id="2147484615" r:id="rId15"/>
    <p:sldLayoutId id="2147484616" r:id="rId16"/>
  </p:sldLayoutIdLst>
  <p:hf hdr="0" dt="0"/>
  <p:txStyles>
    <p:titleStyle>
      <a:lvl1pPr algn="l" defTabSz="435437" rtl="0" eaLnBrk="1" latinLnBrk="0" hangingPunct="1">
        <a:spcBef>
          <a:spcPct val="0"/>
        </a:spcBef>
        <a:buNone/>
        <a:defRPr sz="342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6578" indent="-326578" algn="l" defTabSz="435437" rtl="0" eaLnBrk="1" latinLnBrk="0" hangingPunct="1">
        <a:spcBef>
          <a:spcPts val="952"/>
        </a:spcBef>
        <a:spcAft>
          <a:spcPts val="0"/>
        </a:spcAft>
        <a:buClr>
          <a:schemeClr val="accent1"/>
        </a:buClr>
        <a:buSzPct val="80000"/>
        <a:buFont typeface="Wingdings 3" charset="2"/>
        <a:buChar char=""/>
        <a:defRPr sz="1714" kern="1200">
          <a:solidFill>
            <a:schemeClr val="tx1">
              <a:lumMod val="75000"/>
              <a:lumOff val="25000"/>
            </a:schemeClr>
          </a:solidFill>
          <a:latin typeface="+mn-lt"/>
          <a:ea typeface="+mn-ea"/>
          <a:cs typeface="+mn-cs"/>
        </a:defRPr>
      </a:lvl1pPr>
      <a:lvl2pPr marL="707586" indent="-272148" algn="l" defTabSz="435437" rtl="0" eaLnBrk="1" latinLnBrk="0" hangingPunct="1">
        <a:spcBef>
          <a:spcPts val="952"/>
        </a:spcBef>
        <a:spcAft>
          <a:spcPts val="0"/>
        </a:spcAft>
        <a:buClr>
          <a:schemeClr val="accent1"/>
        </a:buClr>
        <a:buSzPct val="80000"/>
        <a:buFont typeface="Wingdings 3" charset="2"/>
        <a:buChar char=""/>
        <a:defRPr sz="1524" kern="1200">
          <a:solidFill>
            <a:schemeClr val="tx1">
              <a:lumMod val="75000"/>
              <a:lumOff val="25000"/>
            </a:schemeClr>
          </a:solidFill>
          <a:latin typeface="+mn-lt"/>
          <a:ea typeface="+mn-ea"/>
          <a:cs typeface="+mn-cs"/>
        </a:defRPr>
      </a:lvl2pPr>
      <a:lvl3pPr marL="1088593" indent="-217719" algn="l" defTabSz="435437" rtl="0" eaLnBrk="1" latinLnBrk="0" hangingPunct="1">
        <a:spcBef>
          <a:spcPts val="952"/>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3pPr>
      <a:lvl4pPr marL="1524030" indent="-217719" algn="l" defTabSz="435437" rtl="0" eaLnBrk="1" latinLnBrk="0" hangingPunct="1">
        <a:spcBef>
          <a:spcPts val="952"/>
        </a:spcBef>
        <a:spcAft>
          <a:spcPts val="0"/>
        </a:spcAft>
        <a:buClr>
          <a:schemeClr val="accent1"/>
        </a:buClr>
        <a:buSzPct val="80000"/>
        <a:buFont typeface="Wingdings 3" charset="2"/>
        <a:buChar char=""/>
        <a:defRPr sz="1143" kern="1200">
          <a:solidFill>
            <a:schemeClr val="tx1">
              <a:lumMod val="75000"/>
              <a:lumOff val="25000"/>
            </a:schemeClr>
          </a:solidFill>
          <a:latin typeface="+mn-lt"/>
          <a:ea typeface="+mn-ea"/>
          <a:cs typeface="+mn-cs"/>
        </a:defRPr>
      </a:lvl4pPr>
      <a:lvl5pPr marL="1959468" indent="-217719" algn="l" defTabSz="435437" rtl="0" eaLnBrk="1" latinLnBrk="0" hangingPunct="1">
        <a:spcBef>
          <a:spcPts val="952"/>
        </a:spcBef>
        <a:spcAft>
          <a:spcPts val="0"/>
        </a:spcAft>
        <a:buClr>
          <a:schemeClr val="accent1"/>
        </a:buClr>
        <a:buSzPct val="80000"/>
        <a:buFont typeface="Wingdings 3" charset="2"/>
        <a:buChar char=""/>
        <a:defRPr sz="1143" kern="1200">
          <a:solidFill>
            <a:schemeClr val="tx1">
              <a:lumMod val="75000"/>
              <a:lumOff val="25000"/>
            </a:schemeClr>
          </a:solidFill>
          <a:latin typeface="+mn-lt"/>
          <a:ea typeface="+mn-ea"/>
          <a:cs typeface="+mn-cs"/>
        </a:defRPr>
      </a:lvl5pPr>
      <a:lvl6pPr marL="2394905" indent="-217719" algn="l" defTabSz="435437" rtl="0" eaLnBrk="1" latinLnBrk="0" hangingPunct="1">
        <a:spcBef>
          <a:spcPts val="952"/>
        </a:spcBef>
        <a:spcAft>
          <a:spcPts val="0"/>
        </a:spcAft>
        <a:buClr>
          <a:schemeClr val="accent1"/>
        </a:buClr>
        <a:buSzPct val="80000"/>
        <a:buFont typeface="Wingdings 3" charset="2"/>
        <a:buChar char=""/>
        <a:defRPr sz="1143" kern="1200">
          <a:solidFill>
            <a:schemeClr val="tx1">
              <a:lumMod val="75000"/>
              <a:lumOff val="25000"/>
            </a:schemeClr>
          </a:solidFill>
          <a:latin typeface="+mn-lt"/>
          <a:ea typeface="+mn-ea"/>
          <a:cs typeface="+mn-cs"/>
        </a:defRPr>
      </a:lvl6pPr>
      <a:lvl7pPr marL="2830342" indent="-217719" algn="l" defTabSz="435437" rtl="0" eaLnBrk="1" latinLnBrk="0" hangingPunct="1">
        <a:spcBef>
          <a:spcPts val="952"/>
        </a:spcBef>
        <a:spcAft>
          <a:spcPts val="0"/>
        </a:spcAft>
        <a:buClr>
          <a:schemeClr val="accent1"/>
        </a:buClr>
        <a:buSzPct val="80000"/>
        <a:buFont typeface="Wingdings 3" charset="2"/>
        <a:buChar char=""/>
        <a:defRPr sz="1143" kern="1200">
          <a:solidFill>
            <a:schemeClr val="tx1">
              <a:lumMod val="75000"/>
              <a:lumOff val="25000"/>
            </a:schemeClr>
          </a:solidFill>
          <a:latin typeface="+mn-lt"/>
          <a:ea typeface="+mn-ea"/>
          <a:cs typeface="+mn-cs"/>
        </a:defRPr>
      </a:lvl7pPr>
      <a:lvl8pPr marL="3265780" indent="-217719" algn="l" defTabSz="435437" rtl="0" eaLnBrk="1" latinLnBrk="0" hangingPunct="1">
        <a:spcBef>
          <a:spcPts val="952"/>
        </a:spcBef>
        <a:spcAft>
          <a:spcPts val="0"/>
        </a:spcAft>
        <a:buClr>
          <a:schemeClr val="accent1"/>
        </a:buClr>
        <a:buSzPct val="80000"/>
        <a:buFont typeface="Wingdings 3" charset="2"/>
        <a:buChar char=""/>
        <a:defRPr sz="1143" kern="1200">
          <a:solidFill>
            <a:schemeClr val="tx1">
              <a:lumMod val="75000"/>
              <a:lumOff val="25000"/>
            </a:schemeClr>
          </a:solidFill>
          <a:latin typeface="+mn-lt"/>
          <a:ea typeface="+mn-ea"/>
          <a:cs typeface="+mn-cs"/>
        </a:defRPr>
      </a:lvl8pPr>
      <a:lvl9pPr marL="3701217" indent="-217719" algn="l" defTabSz="435437" rtl="0" eaLnBrk="1" latinLnBrk="0" hangingPunct="1">
        <a:spcBef>
          <a:spcPts val="952"/>
        </a:spcBef>
        <a:spcAft>
          <a:spcPts val="0"/>
        </a:spcAft>
        <a:buClr>
          <a:schemeClr val="accent1"/>
        </a:buClr>
        <a:buSzPct val="80000"/>
        <a:buFont typeface="Wingdings 3" charset="2"/>
        <a:buChar char=""/>
        <a:defRPr sz="1143" kern="1200">
          <a:solidFill>
            <a:schemeClr val="tx1">
              <a:lumMod val="75000"/>
              <a:lumOff val="25000"/>
            </a:schemeClr>
          </a:solidFill>
          <a:latin typeface="+mn-lt"/>
          <a:ea typeface="+mn-ea"/>
          <a:cs typeface="+mn-cs"/>
        </a:defRPr>
      </a:lvl9pPr>
    </p:bodyStyle>
    <p:otherStyle>
      <a:defPPr>
        <a:defRPr lang="en-US"/>
      </a:defPPr>
      <a:lvl1pPr marL="0" algn="l" defTabSz="435437" rtl="0" eaLnBrk="1" latinLnBrk="0" hangingPunct="1">
        <a:defRPr sz="1714" kern="1200">
          <a:solidFill>
            <a:schemeClr val="tx1"/>
          </a:solidFill>
          <a:latin typeface="+mn-lt"/>
          <a:ea typeface="+mn-ea"/>
          <a:cs typeface="+mn-cs"/>
        </a:defRPr>
      </a:lvl1pPr>
      <a:lvl2pPr marL="435437" algn="l" defTabSz="435437" rtl="0" eaLnBrk="1" latinLnBrk="0" hangingPunct="1">
        <a:defRPr sz="1714" kern="1200">
          <a:solidFill>
            <a:schemeClr val="tx1"/>
          </a:solidFill>
          <a:latin typeface="+mn-lt"/>
          <a:ea typeface="+mn-ea"/>
          <a:cs typeface="+mn-cs"/>
        </a:defRPr>
      </a:lvl2pPr>
      <a:lvl3pPr marL="870875" algn="l" defTabSz="435437" rtl="0" eaLnBrk="1" latinLnBrk="0" hangingPunct="1">
        <a:defRPr sz="1714" kern="1200">
          <a:solidFill>
            <a:schemeClr val="tx1"/>
          </a:solidFill>
          <a:latin typeface="+mn-lt"/>
          <a:ea typeface="+mn-ea"/>
          <a:cs typeface="+mn-cs"/>
        </a:defRPr>
      </a:lvl3pPr>
      <a:lvl4pPr marL="1306312" algn="l" defTabSz="435437" rtl="0" eaLnBrk="1" latinLnBrk="0" hangingPunct="1">
        <a:defRPr sz="1714" kern="1200">
          <a:solidFill>
            <a:schemeClr val="tx1"/>
          </a:solidFill>
          <a:latin typeface="+mn-lt"/>
          <a:ea typeface="+mn-ea"/>
          <a:cs typeface="+mn-cs"/>
        </a:defRPr>
      </a:lvl4pPr>
      <a:lvl5pPr marL="1741749" algn="l" defTabSz="435437" rtl="0" eaLnBrk="1" latinLnBrk="0" hangingPunct="1">
        <a:defRPr sz="1714" kern="1200">
          <a:solidFill>
            <a:schemeClr val="tx1"/>
          </a:solidFill>
          <a:latin typeface="+mn-lt"/>
          <a:ea typeface="+mn-ea"/>
          <a:cs typeface="+mn-cs"/>
        </a:defRPr>
      </a:lvl5pPr>
      <a:lvl6pPr marL="2177186" algn="l" defTabSz="435437" rtl="0" eaLnBrk="1" latinLnBrk="0" hangingPunct="1">
        <a:defRPr sz="1714" kern="1200">
          <a:solidFill>
            <a:schemeClr val="tx1"/>
          </a:solidFill>
          <a:latin typeface="+mn-lt"/>
          <a:ea typeface="+mn-ea"/>
          <a:cs typeface="+mn-cs"/>
        </a:defRPr>
      </a:lvl6pPr>
      <a:lvl7pPr marL="2612624" algn="l" defTabSz="435437" rtl="0" eaLnBrk="1" latinLnBrk="0" hangingPunct="1">
        <a:defRPr sz="1714" kern="1200">
          <a:solidFill>
            <a:schemeClr val="tx1"/>
          </a:solidFill>
          <a:latin typeface="+mn-lt"/>
          <a:ea typeface="+mn-ea"/>
          <a:cs typeface="+mn-cs"/>
        </a:defRPr>
      </a:lvl7pPr>
      <a:lvl8pPr marL="3048061" algn="l" defTabSz="435437" rtl="0" eaLnBrk="1" latinLnBrk="0" hangingPunct="1">
        <a:defRPr sz="1714" kern="1200">
          <a:solidFill>
            <a:schemeClr val="tx1"/>
          </a:solidFill>
          <a:latin typeface="+mn-lt"/>
          <a:ea typeface="+mn-ea"/>
          <a:cs typeface="+mn-cs"/>
        </a:defRPr>
      </a:lvl8pPr>
      <a:lvl9pPr marL="3483498" algn="l" defTabSz="435437" rtl="0" eaLnBrk="1" latinLnBrk="0" hangingPunct="1">
        <a:defRPr sz="171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85688" y="6211861"/>
            <a:ext cx="1071772" cy="365125"/>
          </a:xfrm>
          <a:prstGeom prst="rect">
            <a:avLst/>
          </a:prstGeom>
        </p:spPr>
        <p:txBody>
          <a:bodyPr vert="horz" lIns="91440" tIns="45720" rIns="91440" bIns="45720" rtlCol="0" anchor="ctr"/>
          <a:lstStyle>
            <a:lvl1pPr algn="r">
              <a:defRPr sz="952">
                <a:solidFill>
                  <a:schemeClr val="tx1"/>
                </a:solidFill>
              </a:defRPr>
            </a:lvl1pPr>
          </a:lstStyle>
          <a:p>
            <a:endParaRPr lang="en-US" dirty="0"/>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857">
                <a:solidFill>
                  <a:schemeClr val="tx1">
                    <a:tint val="75000"/>
                  </a:schemeClr>
                </a:solidFill>
              </a:defRPr>
            </a:lvl1pPr>
          </a:lstStyle>
          <a:p>
            <a:r>
              <a:rPr lang="en-US"/>
              <a:t>Aerospace Technology Program  - Dual Enrollment Kickoff - Feb 2023</a:t>
            </a:r>
            <a:endParaRPr lang="en-US" dirty="0"/>
          </a:p>
        </p:txBody>
      </p:sp>
      <p:sp>
        <p:nvSpPr>
          <p:cNvPr id="6" name="Slide Number Placeholder 5"/>
          <p:cNvSpPr>
            <a:spLocks noGrp="1"/>
          </p:cNvSpPr>
          <p:nvPr>
            <p:ph type="sldNum" sz="quarter" idx="4"/>
          </p:nvPr>
        </p:nvSpPr>
        <p:spPr>
          <a:xfrm>
            <a:off x="8380441" y="6223927"/>
            <a:ext cx="512638" cy="365125"/>
          </a:xfrm>
          <a:prstGeom prst="rect">
            <a:avLst/>
          </a:prstGeom>
        </p:spPr>
        <p:txBody>
          <a:bodyPr vert="horz" lIns="91440" tIns="45720" rIns="91440" bIns="45720" rtlCol="0" anchor="ctr"/>
          <a:lstStyle>
            <a:lvl1pPr algn="r">
              <a:defRPr sz="952">
                <a:solidFill>
                  <a:schemeClr val="tx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41593687"/>
      </p:ext>
    </p:extLst>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 id="2147484629" r:id="rId12"/>
    <p:sldLayoutId id="2147484630" r:id="rId13"/>
    <p:sldLayoutId id="2147484631" r:id="rId14"/>
    <p:sldLayoutId id="2147484632" r:id="rId15"/>
    <p:sldLayoutId id="2147484633" r:id="rId16"/>
    <p:sldLayoutId id="2147484634" r:id="rId17"/>
  </p:sldLayoutIdLst>
  <p:hf hdr="0" dt="0"/>
  <p:txStyles>
    <p:titleStyle>
      <a:lvl1pPr algn="l" defTabSz="435437" rtl="0" eaLnBrk="1" latinLnBrk="0" hangingPunct="1">
        <a:spcBef>
          <a:spcPct val="0"/>
        </a:spcBef>
        <a:buNone/>
        <a:defRPr sz="342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6578" indent="-326578" algn="l" defTabSz="435437" rtl="0" eaLnBrk="1" latinLnBrk="0" hangingPunct="1">
        <a:spcBef>
          <a:spcPts val="952"/>
        </a:spcBef>
        <a:spcAft>
          <a:spcPts val="0"/>
        </a:spcAft>
        <a:buClr>
          <a:schemeClr val="accent1"/>
        </a:buClr>
        <a:buSzPct val="80000"/>
        <a:buFont typeface="Wingdings 3" charset="2"/>
        <a:buChar char=""/>
        <a:defRPr sz="1714" kern="1200">
          <a:solidFill>
            <a:schemeClr val="tx1">
              <a:lumMod val="75000"/>
              <a:lumOff val="25000"/>
            </a:schemeClr>
          </a:solidFill>
          <a:latin typeface="+mn-lt"/>
          <a:ea typeface="+mn-ea"/>
          <a:cs typeface="+mn-cs"/>
        </a:defRPr>
      </a:lvl1pPr>
      <a:lvl2pPr marL="707586" indent="-272148" algn="l" defTabSz="435437" rtl="0" eaLnBrk="1" latinLnBrk="0" hangingPunct="1">
        <a:spcBef>
          <a:spcPts val="952"/>
        </a:spcBef>
        <a:spcAft>
          <a:spcPts val="0"/>
        </a:spcAft>
        <a:buClr>
          <a:schemeClr val="accent1"/>
        </a:buClr>
        <a:buSzPct val="80000"/>
        <a:buFont typeface="Wingdings 3" charset="2"/>
        <a:buChar char=""/>
        <a:defRPr sz="1524" kern="1200">
          <a:solidFill>
            <a:schemeClr val="tx1">
              <a:lumMod val="75000"/>
              <a:lumOff val="25000"/>
            </a:schemeClr>
          </a:solidFill>
          <a:latin typeface="+mn-lt"/>
          <a:ea typeface="+mn-ea"/>
          <a:cs typeface="+mn-cs"/>
        </a:defRPr>
      </a:lvl2pPr>
      <a:lvl3pPr marL="1088593" indent="-217719" algn="l" defTabSz="435437" rtl="0" eaLnBrk="1" latinLnBrk="0" hangingPunct="1">
        <a:spcBef>
          <a:spcPts val="952"/>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3pPr>
      <a:lvl4pPr marL="1524030" indent="-217719" algn="l" defTabSz="435437" rtl="0" eaLnBrk="1" latinLnBrk="0" hangingPunct="1">
        <a:spcBef>
          <a:spcPts val="952"/>
        </a:spcBef>
        <a:spcAft>
          <a:spcPts val="0"/>
        </a:spcAft>
        <a:buClr>
          <a:schemeClr val="accent1"/>
        </a:buClr>
        <a:buSzPct val="80000"/>
        <a:buFont typeface="Wingdings 3" charset="2"/>
        <a:buChar char=""/>
        <a:defRPr sz="1143" kern="1200">
          <a:solidFill>
            <a:schemeClr val="tx1">
              <a:lumMod val="75000"/>
              <a:lumOff val="25000"/>
            </a:schemeClr>
          </a:solidFill>
          <a:latin typeface="+mn-lt"/>
          <a:ea typeface="+mn-ea"/>
          <a:cs typeface="+mn-cs"/>
        </a:defRPr>
      </a:lvl4pPr>
      <a:lvl5pPr marL="1959468" indent="-217719" algn="l" defTabSz="435437" rtl="0" eaLnBrk="1" latinLnBrk="0" hangingPunct="1">
        <a:spcBef>
          <a:spcPts val="952"/>
        </a:spcBef>
        <a:spcAft>
          <a:spcPts val="0"/>
        </a:spcAft>
        <a:buClr>
          <a:schemeClr val="accent1"/>
        </a:buClr>
        <a:buSzPct val="80000"/>
        <a:buFont typeface="Wingdings 3" charset="2"/>
        <a:buChar char=""/>
        <a:defRPr sz="1143" kern="1200">
          <a:solidFill>
            <a:schemeClr val="tx1">
              <a:lumMod val="75000"/>
              <a:lumOff val="25000"/>
            </a:schemeClr>
          </a:solidFill>
          <a:latin typeface="+mn-lt"/>
          <a:ea typeface="+mn-ea"/>
          <a:cs typeface="+mn-cs"/>
        </a:defRPr>
      </a:lvl5pPr>
      <a:lvl6pPr marL="2394905" indent="-217719" algn="l" defTabSz="435437" rtl="0" eaLnBrk="1" latinLnBrk="0" hangingPunct="1">
        <a:spcBef>
          <a:spcPts val="952"/>
        </a:spcBef>
        <a:spcAft>
          <a:spcPts val="0"/>
        </a:spcAft>
        <a:buClr>
          <a:schemeClr val="accent1"/>
        </a:buClr>
        <a:buSzPct val="80000"/>
        <a:buFont typeface="Wingdings 3" charset="2"/>
        <a:buChar char=""/>
        <a:defRPr sz="1143" kern="1200">
          <a:solidFill>
            <a:schemeClr val="tx1">
              <a:lumMod val="75000"/>
              <a:lumOff val="25000"/>
            </a:schemeClr>
          </a:solidFill>
          <a:latin typeface="+mn-lt"/>
          <a:ea typeface="+mn-ea"/>
          <a:cs typeface="+mn-cs"/>
        </a:defRPr>
      </a:lvl6pPr>
      <a:lvl7pPr marL="2830342" indent="-217719" algn="l" defTabSz="435437" rtl="0" eaLnBrk="1" latinLnBrk="0" hangingPunct="1">
        <a:spcBef>
          <a:spcPts val="952"/>
        </a:spcBef>
        <a:spcAft>
          <a:spcPts val="0"/>
        </a:spcAft>
        <a:buClr>
          <a:schemeClr val="accent1"/>
        </a:buClr>
        <a:buSzPct val="80000"/>
        <a:buFont typeface="Wingdings 3" charset="2"/>
        <a:buChar char=""/>
        <a:defRPr sz="1143" kern="1200">
          <a:solidFill>
            <a:schemeClr val="tx1">
              <a:lumMod val="75000"/>
              <a:lumOff val="25000"/>
            </a:schemeClr>
          </a:solidFill>
          <a:latin typeface="+mn-lt"/>
          <a:ea typeface="+mn-ea"/>
          <a:cs typeface="+mn-cs"/>
        </a:defRPr>
      </a:lvl7pPr>
      <a:lvl8pPr marL="3265780" indent="-217719" algn="l" defTabSz="435437" rtl="0" eaLnBrk="1" latinLnBrk="0" hangingPunct="1">
        <a:spcBef>
          <a:spcPts val="952"/>
        </a:spcBef>
        <a:spcAft>
          <a:spcPts val="0"/>
        </a:spcAft>
        <a:buClr>
          <a:schemeClr val="accent1"/>
        </a:buClr>
        <a:buSzPct val="80000"/>
        <a:buFont typeface="Wingdings 3" charset="2"/>
        <a:buChar char=""/>
        <a:defRPr sz="1143" kern="1200">
          <a:solidFill>
            <a:schemeClr val="tx1">
              <a:lumMod val="75000"/>
              <a:lumOff val="25000"/>
            </a:schemeClr>
          </a:solidFill>
          <a:latin typeface="+mn-lt"/>
          <a:ea typeface="+mn-ea"/>
          <a:cs typeface="+mn-cs"/>
        </a:defRPr>
      </a:lvl8pPr>
      <a:lvl9pPr marL="3701217" indent="-217719" algn="l" defTabSz="435437" rtl="0" eaLnBrk="1" latinLnBrk="0" hangingPunct="1">
        <a:spcBef>
          <a:spcPts val="952"/>
        </a:spcBef>
        <a:spcAft>
          <a:spcPts val="0"/>
        </a:spcAft>
        <a:buClr>
          <a:schemeClr val="accent1"/>
        </a:buClr>
        <a:buSzPct val="80000"/>
        <a:buFont typeface="Wingdings 3" charset="2"/>
        <a:buChar char=""/>
        <a:defRPr sz="1143" kern="1200">
          <a:solidFill>
            <a:schemeClr val="tx1">
              <a:lumMod val="75000"/>
              <a:lumOff val="25000"/>
            </a:schemeClr>
          </a:solidFill>
          <a:latin typeface="+mn-lt"/>
          <a:ea typeface="+mn-ea"/>
          <a:cs typeface="+mn-cs"/>
        </a:defRPr>
      </a:lvl9pPr>
    </p:bodyStyle>
    <p:otherStyle>
      <a:defPPr>
        <a:defRPr lang="en-US"/>
      </a:defPPr>
      <a:lvl1pPr marL="0" algn="l" defTabSz="435437" rtl="0" eaLnBrk="1" latinLnBrk="0" hangingPunct="1">
        <a:defRPr sz="1714" kern="1200">
          <a:solidFill>
            <a:schemeClr val="tx1"/>
          </a:solidFill>
          <a:latin typeface="+mn-lt"/>
          <a:ea typeface="+mn-ea"/>
          <a:cs typeface="+mn-cs"/>
        </a:defRPr>
      </a:lvl1pPr>
      <a:lvl2pPr marL="435437" algn="l" defTabSz="435437" rtl="0" eaLnBrk="1" latinLnBrk="0" hangingPunct="1">
        <a:defRPr sz="1714" kern="1200">
          <a:solidFill>
            <a:schemeClr val="tx1"/>
          </a:solidFill>
          <a:latin typeface="+mn-lt"/>
          <a:ea typeface="+mn-ea"/>
          <a:cs typeface="+mn-cs"/>
        </a:defRPr>
      </a:lvl2pPr>
      <a:lvl3pPr marL="870875" algn="l" defTabSz="435437" rtl="0" eaLnBrk="1" latinLnBrk="0" hangingPunct="1">
        <a:defRPr sz="1714" kern="1200">
          <a:solidFill>
            <a:schemeClr val="tx1"/>
          </a:solidFill>
          <a:latin typeface="+mn-lt"/>
          <a:ea typeface="+mn-ea"/>
          <a:cs typeface="+mn-cs"/>
        </a:defRPr>
      </a:lvl3pPr>
      <a:lvl4pPr marL="1306312" algn="l" defTabSz="435437" rtl="0" eaLnBrk="1" latinLnBrk="0" hangingPunct="1">
        <a:defRPr sz="1714" kern="1200">
          <a:solidFill>
            <a:schemeClr val="tx1"/>
          </a:solidFill>
          <a:latin typeface="+mn-lt"/>
          <a:ea typeface="+mn-ea"/>
          <a:cs typeface="+mn-cs"/>
        </a:defRPr>
      </a:lvl4pPr>
      <a:lvl5pPr marL="1741749" algn="l" defTabSz="435437" rtl="0" eaLnBrk="1" latinLnBrk="0" hangingPunct="1">
        <a:defRPr sz="1714" kern="1200">
          <a:solidFill>
            <a:schemeClr val="tx1"/>
          </a:solidFill>
          <a:latin typeface="+mn-lt"/>
          <a:ea typeface="+mn-ea"/>
          <a:cs typeface="+mn-cs"/>
        </a:defRPr>
      </a:lvl5pPr>
      <a:lvl6pPr marL="2177186" algn="l" defTabSz="435437" rtl="0" eaLnBrk="1" latinLnBrk="0" hangingPunct="1">
        <a:defRPr sz="1714" kern="1200">
          <a:solidFill>
            <a:schemeClr val="tx1"/>
          </a:solidFill>
          <a:latin typeface="+mn-lt"/>
          <a:ea typeface="+mn-ea"/>
          <a:cs typeface="+mn-cs"/>
        </a:defRPr>
      </a:lvl6pPr>
      <a:lvl7pPr marL="2612624" algn="l" defTabSz="435437" rtl="0" eaLnBrk="1" latinLnBrk="0" hangingPunct="1">
        <a:defRPr sz="1714" kern="1200">
          <a:solidFill>
            <a:schemeClr val="tx1"/>
          </a:solidFill>
          <a:latin typeface="+mn-lt"/>
          <a:ea typeface="+mn-ea"/>
          <a:cs typeface="+mn-cs"/>
        </a:defRPr>
      </a:lvl7pPr>
      <a:lvl8pPr marL="3048061" algn="l" defTabSz="435437" rtl="0" eaLnBrk="1" latinLnBrk="0" hangingPunct="1">
        <a:defRPr sz="1714" kern="1200">
          <a:solidFill>
            <a:schemeClr val="tx1"/>
          </a:solidFill>
          <a:latin typeface="+mn-lt"/>
          <a:ea typeface="+mn-ea"/>
          <a:cs typeface="+mn-cs"/>
        </a:defRPr>
      </a:lvl8pPr>
      <a:lvl9pPr marL="3483498" algn="l" defTabSz="435437" rtl="0" eaLnBrk="1" latinLnBrk="0" hangingPunct="1">
        <a:defRPr sz="17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1.xml"/><Relationship Id="rId6" Type="http://schemas.openxmlformats.org/officeDocument/2006/relationships/image" Target="../media/image38.png"/><Relationship Id="rId11" Type="http://schemas.openxmlformats.org/officeDocument/2006/relationships/image" Target="../media/image43.jpe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1.xml"/><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asternflorida.edu/academics/career-technical-programs/our-programs/aerospace-technology/" TargetMode="External"/><Relationship Id="rId2" Type="http://schemas.openxmlformats.org/officeDocument/2006/relationships/slideLayout" Target="../slideLayouts/slideLayout2.xml"/><Relationship Id="rId1" Type="http://schemas.openxmlformats.org/officeDocument/2006/relationships/video" Target="https://www.youtube.com/embed/YCChNylBfro?feature=oembed"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hyperlink" Target="https://gcc02.safelinks.protection.outlook.com/?url=https%3A%2F%2Fyoutu.be%2FGy28w3IssJQ&amp;data=04%7C01%7CLGregg%40asrcfederal.com%7C92af6f09649e4804e35f08d9fc67407f%7C1f308074864f4c28b2ba2882af19e8f3%7C0%7C0%7C637818342689884775%7CUnknown%7CTWFpbGZsb3d8eyJWIjoiMC4wLjAwMDAiLCJQIjoiV2luMzIiLCJBTiI6Ik1haWwiLCJXVCI6Mn0%3D%7C3000&amp;sdata=rlNDgvC%2FbinEGzJ%2FkQvAuilvB9p4bfcvxUu6XUAvjv8%3D&amp;reserved=0" TargetMode="External"/><Relationship Id="rId2" Type="http://schemas.openxmlformats.org/officeDocument/2006/relationships/hyperlink" Target="https://www.youtube.com/watch?v=y8jpjroxJGA" TargetMode="Externa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20.xml"/><Relationship Id="rId6" Type="http://schemas.openxmlformats.org/officeDocument/2006/relationships/image" Target="../media/image17.jfif"/><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hyperlink" Target="https://www.easternflorida.edu/academics/career-technical-programs/our-programs/aerospace-technology/"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a:xfrm>
            <a:off x="376555" y="341051"/>
            <a:ext cx="8375332" cy="1563949"/>
          </a:xfrm>
          <a:prstGeom prst="roundRect">
            <a:avLst/>
          </a:prstGeom>
          <a:ln/>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anchor="ctr">
            <a:noAutofit/>
          </a:bodyPr>
          <a:lstStyle/>
          <a:p>
            <a:pPr algn="ctr" eaLnBrk="1" hangingPunct="1"/>
            <a:r>
              <a:rPr kumimoji="0" lang="en-US" altLang="en-US" sz="4800" b="1" dirty="0">
                <a:solidFill>
                  <a:srgbClr val="16366C"/>
                </a:solidFill>
                <a:effectLst>
                  <a:outerShdw blurRad="38100" dist="38100" dir="2700000" algn="tl">
                    <a:srgbClr val="FAF1D4">
                      <a:alpha val="43000"/>
                    </a:srgbClr>
                  </a:outerShdw>
                </a:effectLst>
                <a:latin typeface="Albertus Medium"/>
              </a:rPr>
              <a:t>AEROSPACE Program</a:t>
            </a:r>
            <a:br>
              <a:rPr kumimoji="0" lang="en-US" altLang="en-US" sz="6000" b="1" dirty="0">
                <a:solidFill>
                  <a:srgbClr val="16366C"/>
                </a:solidFill>
                <a:effectLst>
                  <a:outerShdw blurRad="38100" dist="38100" dir="2700000" algn="tl">
                    <a:srgbClr val="FAF1D4">
                      <a:alpha val="43000"/>
                    </a:srgbClr>
                  </a:outerShdw>
                </a:effectLst>
                <a:latin typeface="Albertus Medium"/>
              </a:rPr>
            </a:br>
            <a:r>
              <a:rPr kumimoji="0" lang="en-US" altLang="en-US" sz="3600" b="1" dirty="0">
                <a:solidFill>
                  <a:srgbClr val="16366C"/>
                </a:solidFill>
                <a:effectLst>
                  <a:outerShdw blurRad="38100" dist="38100" dir="2700000" algn="tl">
                    <a:srgbClr val="FAF1D4">
                      <a:alpha val="43000"/>
                    </a:srgbClr>
                  </a:outerShdw>
                </a:effectLst>
                <a:latin typeface="Albertus Medium"/>
              </a:rPr>
              <a:t>@AHS through EFSC</a:t>
            </a:r>
          </a:p>
        </p:txBody>
      </p:sp>
      <p:sp>
        <p:nvSpPr>
          <p:cNvPr id="5124" name="Rectangle 3"/>
          <p:cNvSpPr>
            <a:spLocks noGrp="1" noChangeArrowheads="1"/>
          </p:cNvSpPr>
          <p:nvPr>
            <p:ph type="body" sz="half" idx="4294967295"/>
          </p:nvPr>
        </p:nvSpPr>
        <p:spPr>
          <a:xfrm>
            <a:off x="1135221" y="2040727"/>
            <a:ext cx="6858000" cy="1143000"/>
          </a:xfrm>
        </p:spPr>
        <p:txBody>
          <a:bodyPr>
            <a:normAutofit/>
          </a:bodyPr>
          <a:lstStyle/>
          <a:p>
            <a:pPr algn="ctr" eaLnBrk="1" hangingPunct="1">
              <a:spcBef>
                <a:spcPts val="1200"/>
              </a:spcBef>
              <a:buFont typeface="Wingdings" pitchFamily="2" charset="2"/>
              <a:buNone/>
              <a:defRPr/>
            </a:pPr>
            <a:r>
              <a:rPr lang="en-US" sz="2600" b="1" dirty="0">
                <a:latin typeface="+mj-lt"/>
              </a:rPr>
              <a:t>A NEW Dual Enrollment Opportunity for </a:t>
            </a:r>
          </a:p>
          <a:p>
            <a:pPr algn="ctr" eaLnBrk="1" hangingPunct="1">
              <a:spcBef>
                <a:spcPts val="1200"/>
              </a:spcBef>
              <a:buFont typeface="Wingdings" pitchFamily="2" charset="2"/>
              <a:buNone/>
              <a:defRPr/>
            </a:pPr>
            <a:r>
              <a:rPr lang="en-US" sz="2600" b="1" dirty="0">
                <a:latin typeface="+mj-lt"/>
              </a:rPr>
              <a:t>Motivated High School Students! </a:t>
            </a:r>
            <a:endParaRPr kumimoji="0" lang="en-US" sz="2600" b="1" dirty="0">
              <a:latin typeface="+mj-lt"/>
            </a:endParaRPr>
          </a:p>
          <a:p>
            <a:pPr eaLnBrk="1" hangingPunct="1">
              <a:buFont typeface="Wingdings" pitchFamily="2" charset="2"/>
              <a:buNone/>
              <a:defRPr/>
            </a:pPr>
            <a:endParaRPr kumimoji="0" lang="en-US" sz="2600" i="1" dirty="0">
              <a:latin typeface="Arial Rounded MT Bold" pitchFamily="34" charset="0"/>
            </a:endParaRPr>
          </a:p>
        </p:txBody>
      </p:sp>
      <p:pic>
        <p:nvPicPr>
          <p:cNvPr id="8" name="Shape 162"/>
          <p:cNvPicPr preferRelativeResize="0">
            <a:picLocks/>
          </p:cNvPicPr>
          <p:nvPr/>
        </p:nvPicPr>
        <p:blipFill rotWithShape="1">
          <a:blip r:embed="rId3">
            <a:alphaModFix/>
          </a:blip>
          <a:srcRect/>
          <a:stretch/>
        </p:blipFill>
        <p:spPr>
          <a:xfrm>
            <a:off x="7362825" y="5598341"/>
            <a:ext cx="1389062" cy="1196697"/>
          </a:xfrm>
          <a:prstGeom prst="rect">
            <a:avLst/>
          </a:prstGeom>
          <a:noFill/>
          <a:ln w="3175" cap="sq" cmpd="sng">
            <a:solidFill>
              <a:srgbClr val="000000"/>
            </a:solidFill>
            <a:prstDash val="solid"/>
            <a:miter lim="8000"/>
            <a:headEnd type="none" w="med" len="med"/>
            <a:tailEnd type="none" w="med" len="med"/>
          </a:ln>
          <a:effectLst>
            <a:outerShdw blurRad="57150" dist="50800" dir="2700000" algn="tl" rotWithShape="0">
              <a:srgbClr val="000000">
                <a:alpha val="40000"/>
              </a:srgbClr>
            </a:outerShdw>
          </a:effectLst>
        </p:spPr>
      </p:pic>
      <p:pic>
        <p:nvPicPr>
          <p:cNvPr id="2" name="Picture 1">
            <a:extLst>
              <a:ext uri="{FF2B5EF4-FFF2-40B4-BE49-F238E27FC236}">
                <a16:creationId xmlns:a16="http://schemas.microsoft.com/office/drawing/2014/main" id="{F4008D70-5EF1-4A07-9FF3-B4929F91EF1F}"/>
              </a:ext>
            </a:extLst>
          </p:cNvPr>
          <p:cNvPicPr>
            <a:picLocks noChangeAspect="1"/>
          </p:cNvPicPr>
          <p:nvPr/>
        </p:nvPicPr>
        <p:blipFill>
          <a:blip r:embed="rId4"/>
          <a:stretch>
            <a:fillRect/>
          </a:stretch>
        </p:blipFill>
        <p:spPr>
          <a:xfrm>
            <a:off x="3200400" y="5709116"/>
            <a:ext cx="3851801" cy="902065"/>
          </a:xfrm>
          <a:prstGeom prst="rect">
            <a:avLst/>
          </a:prstGeom>
        </p:spPr>
      </p:pic>
      <p:pic>
        <p:nvPicPr>
          <p:cNvPr id="3" name="Picture 2">
            <a:extLst>
              <a:ext uri="{FF2B5EF4-FFF2-40B4-BE49-F238E27FC236}">
                <a16:creationId xmlns:a16="http://schemas.microsoft.com/office/drawing/2014/main" id="{2BEE3F6F-8E4E-EE47-46DC-6420E9AB1710}"/>
              </a:ext>
            </a:extLst>
          </p:cNvPr>
          <p:cNvPicPr>
            <a:picLocks noChangeAspect="1"/>
          </p:cNvPicPr>
          <p:nvPr/>
        </p:nvPicPr>
        <p:blipFill>
          <a:blip r:embed="rId5"/>
          <a:stretch>
            <a:fillRect/>
          </a:stretch>
        </p:blipFill>
        <p:spPr>
          <a:xfrm>
            <a:off x="289043" y="3182051"/>
            <a:ext cx="8375332" cy="2336718"/>
          </a:xfrm>
          <a:prstGeom prst="rect">
            <a:avLst/>
          </a:prstGeom>
        </p:spPr>
      </p:pic>
    </p:spTree>
    <p:extLst>
      <p:ext uri="{BB962C8B-B14F-4D97-AF65-F5344CB8AC3E}">
        <p14:creationId xmlns:p14="http://schemas.microsoft.com/office/powerpoint/2010/main" val="3136072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BC8-FB6C-4C0C-B53F-11F438B8EBDD}"/>
              </a:ext>
            </a:extLst>
          </p:cNvPr>
          <p:cNvSpPr>
            <a:spLocks noGrp="1"/>
          </p:cNvSpPr>
          <p:nvPr>
            <p:ph type="title"/>
          </p:nvPr>
        </p:nvSpPr>
        <p:spPr>
          <a:xfrm>
            <a:off x="157024" y="333927"/>
            <a:ext cx="7832878" cy="996138"/>
          </a:xfrm>
        </p:spPr>
        <p:txBody>
          <a:bodyPr>
            <a:normAutofit/>
          </a:bodyPr>
          <a:lstStyle/>
          <a:p>
            <a:r>
              <a:rPr lang="en-US" dirty="0">
                <a:solidFill>
                  <a:schemeClr val="tx1"/>
                </a:solidFill>
              </a:rPr>
              <a:t>Dual Enrollment Kickoff </a:t>
            </a:r>
          </a:p>
        </p:txBody>
      </p:sp>
      <p:sp>
        <p:nvSpPr>
          <p:cNvPr id="3" name="Content Placeholder 2">
            <a:extLst>
              <a:ext uri="{FF2B5EF4-FFF2-40B4-BE49-F238E27FC236}">
                <a16:creationId xmlns:a16="http://schemas.microsoft.com/office/drawing/2014/main" id="{E29AB328-2A47-441C-8EB8-E28B1682F423}"/>
              </a:ext>
            </a:extLst>
          </p:cNvPr>
          <p:cNvSpPr>
            <a:spLocks noGrp="1"/>
          </p:cNvSpPr>
          <p:nvPr>
            <p:ph idx="1"/>
          </p:nvPr>
        </p:nvSpPr>
        <p:spPr>
          <a:xfrm>
            <a:off x="441661" y="1330065"/>
            <a:ext cx="7716178" cy="4724727"/>
          </a:xfrm>
        </p:spPr>
        <p:txBody>
          <a:bodyPr>
            <a:normAutofit/>
          </a:bodyPr>
          <a:lstStyle/>
          <a:p>
            <a:r>
              <a:rPr lang="en-US" sz="1905" b="1" dirty="0">
                <a:latin typeface="Arial" panose="020B0604020202020204" pitchFamily="34" charset="0"/>
                <a:cs typeface="Arial" panose="020B0604020202020204" pitchFamily="34" charset="0"/>
              </a:rPr>
              <a:t>Complete Structural Assembly Tech Certificate as a Dual Enrolled student</a:t>
            </a:r>
          </a:p>
          <a:p>
            <a:pPr lvl="1"/>
            <a:r>
              <a:rPr lang="en-US" sz="1714" dirty="0">
                <a:latin typeface="Arial" panose="020B0604020202020204" pitchFamily="34" charset="0"/>
                <a:cs typeface="Arial" panose="020B0604020202020204" pitchFamily="34" charset="0"/>
              </a:rPr>
              <a:t>17 – Credits in 5 Courses through High School Semesters</a:t>
            </a:r>
          </a:p>
          <a:p>
            <a:pPr lvl="1"/>
            <a:r>
              <a:rPr lang="en-US" sz="1714" dirty="0">
                <a:latin typeface="Arial" panose="020B0604020202020204" pitchFamily="34" charset="0"/>
                <a:cs typeface="Arial" panose="020B0604020202020204" pitchFamily="34" charset="0"/>
              </a:rPr>
              <a:t>At the Titusville Campus </a:t>
            </a:r>
          </a:p>
          <a:p>
            <a:pPr lvl="1"/>
            <a:r>
              <a:rPr lang="en-US" sz="1714" dirty="0">
                <a:latin typeface="Arial" panose="020B0604020202020204" pitchFamily="34" charset="0"/>
                <a:cs typeface="Arial" panose="020B0604020202020204" pitchFamily="34" charset="0"/>
              </a:rPr>
              <a:t>Taught with Aerospace Technology Professors/Instructors</a:t>
            </a:r>
          </a:p>
          <a:p>
            <a:pPr lvl="1"/>
            <a:r>
              <a:rPr lang="en-US" sz="1714" dirty="0">
                <a:latin typeface="Arial" panose="020B0604020202020204" pitchFamily="34" charset="0"/>
                <a:cs typeface="Arial" panose="020B0604020202020204" pitchFamily="34" charset="0"/>
              </a:rPr>
              <a:t>Limited space per Course due to tools, equipment, classroom size and instructor </a:t>
            </a:r>
            <a:endParaRPr lang="en-US" dirty="0">
              <a:latin typeface="Arial" panose="020B0604020202020204" pitchFamily="34" charset="0"/>
              <a:cs typeface="Arial" panose="020B0604020202020204" pitchFamily="34" charset="0"/>
            </a:endParaRPr>
          </a:p>
          <a:p>
            <a:pPr lvl="1"/>
            <a:r>
              <a:rPr lang="en-US" sz="1714" dirty="0">
                <a:latin typeface="Arial" panose="020B0604020202020204" pitchFamily="34" charset="0"/>
                <a:cs typeface="Arial" panose="020B0604020202020204" pitchFamily="34" charset="0"/>
              </a:rPr>
              <a:t>Courses – </a:t>
            </a:r>
          </a:p>
          <a:p>
            <a:pPr lvl="2"/>
            <a:r>
              <a:rPr lang="en-US" sz="1524" dirty="0">
                <a:latin typeface="Arial" panose="020B0604020202020204" pitchFamily="34" charset="0"/>
                <a:cs typeface="Arial" panose="020B0604020202020204" pitchFamily="34" charset="0"/>
              </a:rPr>
              <a:t>Basic Electrical</a:t>
            </a:r>
          </a:p>
          <a:p>
            <a:pPr lvl="2"/>
            <a:r>
              <a:rPr lang="en-US" sz="1524" dirty="0">
                <a:latin typeface="Arial" panose="020B0604020202020204" pitchFamily="34" charset="0"/>
                <a:cs typeface="Arial" panose="020B0604020202020204" pitchFamily="34" charset="0"/>
              </a:rPr>
              <a:t>Applied Mechanics</a:t>
            </a:r>
          </a:p>
          <a:p>
            <a:pPr lvl="2"/>
            <a:r>
              <a:rPr lang="en-US" sz="1524" dirty="0">
                <a:latin typeface="Arial" panose="020B0604020202020204" pitchFamily="34" charset="0"/>
                <a:cs typeface="Arial" panose="020B0604020202020204" pitchFamily="34" charset="0"/>
              </a:rPr>
              <a:t>Material and Processes 1</a:t>
            </a:r>
          </a:p>
          <a:p>
            <a:pPr lvl="2"/>
            <a:r>
              <a:rPr lang="en-US" sz="1524" dirty="0">
                <a:latin typeface="Arial" panose="020B0604020202020204" pitchFamily="34" charset="0"/>
                <a:cs typeface="Arial" panose="020B0604020202020204" pitchFamily="34" charset="0"/>
              </a:rPr>
              <a:t>Material and Processes 2</a:t>
            </a:r>
          </a:p>
          <a:p>
            <a:pPr lvl="2"/>
            <a:r>
              <a:rPr lang="en-US" sz="1524" dirty="0">
                <a:latin typeface="Arial" panose="020B0604020202020204" pitchFamily="34" charset="0"/>
                <a:cs typeface="Arial" panose="020B0604020202020204" pitchFamily="34" charset="0"/>
              </a:rPr>
              <a:t>Structural Fabrication 1</a:t>
            </a:r>
          </a:p>
          <a:p>
            <a:pPr lvl="2"/>
            <a:endParaRPr lang="en-US" sz="1524"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DA81845-01AE-43F6-A712-82039AC9FD3C}"/>
              </a:ext>
            </a:extLst>
          </p:cNvPr>
          <p:cNvSpPr>
            <a:spLocks noGrp="1"/>
          </p:cNvSpPr>
          <p:nvPr>
            <p:ph type="ftr" sz="quarter" idx="11"/>
          </p:nvPr>
        </p:nvSpPr>
        <p:spPr/>
        <p:txBody>
          <a:bodyPr/>
          <a:lstStyle/>
          <a:p>
            <a:pPr defTabSz="435437"/>
            <a:r>
              <a:rPr lang="en-US">
                <a:solidFill>
                  <a:prstClr val="black"/>
                </a:solidFill>
                <a:latin typeface="Trebuchet MS" panose="020B0603020202020204"/>
              </a:rPr>
              <a:t>Aerospace Technology Program  - Dual Enrollment Kickoff - Feb 2023</a:t>
            </a:r>
            <a:endParaRPr lang="en-US" dirty="0">
              <a:solidFill>
                <a:prstClr val="black"/>
              </a:solidFill>
              <a:latin typeface="Trebuchet MS" panose="020B0603020202020204"/>
            </a:endParaRPr>
          </a:p>
        </p:txBody>
      </p:sp>
      <p:sp>
        <p:nvSpPr>
          <p:cNvPr id="5" name="Slide Number Placeholder 4">
            <a:extLst>
              <a:ext uri="{FF2B5EF4-FFF2-40B4-BE49-F238E27FC236}">
                <a16:creationId xmlns:a16="http://schemas.microsoft.com/office/drawing/2014/main" id="{750974CB-79B2-45DD-B19F-0D0D01334ACC}"/>
              </a:ext>
            </a:extLst>
          </p:cNvPr>
          <p:cNvSpPr>
            <a:spLocks noGrp="1"/>
          </p:cNvSpPr>
          <p:nvPr>
            <p:ph type="sldNum" sz="quarter" idx="12"/>
          </p:nvPr>
        </p:nvSpPr>
        <p:spPr/>
        <p:txBody>
          <a:bodyPr/>
          <a:lstStyle/>
          <a:p>
            <a:pPr defTabSz="435437"/>
            <a:fld id="{3A98EE3D-8CD1-4C3F-BD1C-C98C9596463C}" type="slidenum">
              <a:rPr lang="en-US">
                <a:solidFill>
                  <a:prstClr val="black"/>
                </a:solidFill>
                <a:latin typeface="Trebuchet MS" panose="020B0603020202020204"/>
              </a:rPr>
              <a:pPr defTabSz="435437"/>
              <a:t>10</a:t>
            </a:fld>
            <a:endParaRPr lang="en-US" dirty="0">
              <a:solidFill>
                <a:prstClr val="black"/>
              </a:solidFill>
              <a:latin typeface="Trebuchet MS" panose="020B0603020202020204"/>
            </a:endParaRPr>
          </a:p>
        </p:txBody>
      </p:sp>
      <p:pic>
        <p:nvPicPr>
          <p:cNvPr id="8" name="Picture 7">
            <a:extLst>
              <a:ext uri="{FF2B5EF4-FFF2-40B4-BE49-F238E27FC236}">
                <a16:creationId xmlns:a16="http://schemas.microsoft.com/office/drawing/2014/main" id="{6D6DAFE5-626E-4B29-B6D0-C3B5A21510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83582" y="4115637"/>
            <a:ext cx="3018757" cy="1999927"/>
          </a:xfrm>
          <a:prstGeom prst="rect">
            <a:avLst/>
          </a:prstGeom>
        </p:spPr>
      </p:pic>
    </p:spTree>
    <p:extLst>
      <p:ext uri="{BB962C8B-B14F-4D97-AF65-F5344CB8AC3E}">
        <p14:creationId xmlns:p14="http://schemas.microsoft.com/office/powerpoint/2010/main" val="234847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AC1B5F-6249-42B2-A874-625BD0E46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0002" y="3930689"/>
            <a:ext cx="1588967" cy="837670"/>
          </a:xfrm>
          <a:prstGeom prst="rect">
            <a:avLst/>
          </a:prstGeom>
        </p:spPr>
      </p:pic>
      <p:sp>
        <p:nvSpPr>
          <p:cNvPr id="2" name="Title 1">
            <a:extLst>
              <a:ext uri="{FF2B5EF4-FFF2-40B4-BE49-F238E27FC236}">
                <a16:creationId xmlns:a16="http://schemas.microsoft.com/office/drawing/2014/main" id="{888CEBC8-FB6C-4C0C-B53F-11F438B8EBDD}"/>
              </a:ext>
            </a:extLst>
          </p:cNvPr>
          <p:cNvSpPr>
            <a:spLocks noGrp="1"/>
          </p:cNvSpPr>
          <p:nvPr>
            <p:ph type="title"/>
          </p:nvPr>
        </p:nvSpPr>
        <p:spPr>
          <a:xfrm>
            <a:off x="609599" y="743857"/>
            <a:ext cx="7380303" cy="586208"/>
          </a:xfrm>
        </p:spPr>
        <p:txBody>
          <a:bodyPr>
            <a:normAutofit fontScale="90000"/>
          </a:bodyPr>
          <a:lstStyle/>
          <a:p>
            <a:r>
              <a:rPr lang="en-US" dirty="0">
                <a:solidFill>
                  <a:schemeClr val="tx1"/>
                </a:solidFill>
              </a:rPr>
              <a:t>Course Descriptions  </a:t>
            </a:r>
          </a:p>
        </p:txBody>
      </p:sp>
      <p:sp>
        <p:nvSpPr>
          <p:cNvPr id="3" name="Content Placeholder 2">
            <a:extLst>
              <a:ext uri="{FF2B5EF4-FFF2-40B4-BE49-F238E27FC236}">
                <a16:creationId xmlns:a16="http://schemas.microsoft.com/office/drawing/2014/main" id="{E29AB328-2A47-441C-8EB8-E28B1682F423}"/>
              </a:ext>
            </a:extLst>
          </p:cNvPr>
          <p:cNvSpPr>
            <a:spLocks noGrp="1"/>
          </p:cNvSpPr>
          <p:nvPr>
            <p:ph idx="1"/>
          </p:nvPr>
        </p:nvSpPr>
        <p:spPr>
          <a:xfrm>
            <a:off x="441661" y="1330065"/>
            <a:ext cx="7716178" cy="4724727"/>
          </a:xfrm>
        </p:spPr>
        <p:txBody>
          <a:bodyPr>
            <a:normAutofit/>
          </a:bodyPr>
          <a:lstStyle/>
          <a:p>
            <a:r>
              <a:rPr lang="en-US" sz="1905" b="1" dirty="0">
                <a:latin typeface="Arial" panose="020B0604020202020204" pitchFamily="34" charset="0"/>
                <a:cs typeface="Arial" panose="020B0604020202020204" pitchFamily="34" charset="0"/>
              </a:rPr>
              <a:t>Basic Electrical</a:t>
            </a:r>
          </a:p>
          <a:p>
            <a:r>
              <a:rPr lang="en-US" dirty="0">
                <a:latin typeface="Arial" panose="020B0604020202020204" pitchFamily="34" charset="0"/>
                <a:cs typeface="Arial" panose="020B0604020202020204" pitchFamily="34" charset="0"/>
              </a:rPr>
              <a:t>Basic electrical fundamentals </a:t>
            </a:r>
          </a:p>
          <a:p>
            <a:pPr lvl="1"/>
            <a:r>
              <a:rPr lang="en-US" dirty="0">
                <a:latin typeface="Arial" panose="020B0604020202020204" pitchFamily="34" charset="0"/>
                <a:cs typeface="Arial" panose="020B0604020202020204" pitchFamily="34" charset="0"/>
              </a:rPr>
              <a:t>Ohms Law, Series, Parallel, Series-Parallel Circuits, AC Circuits, Transformers, Capacitors, Inductors, Engineering Units</a:t>
            </a:r>
          </a:p>
          <a:p>
            <a:r>
              <a:rPr lang="en-US" dirty="0">
                <a:latin typeface="Arial" panose="020B0604020202020204" pitchFamily="34" charset="0"/>
                <a:cs typeface="Arial" panose="020B0604020202020204" pitchFamily="34" charset="0"/>
              </a:rPr>
              <a:t>Application Labs including MultiSim Simulations, and Breadboard Circuit assembly and test</a:t>
            </a:r>
          </a:p>
          <a:p>
            <a:pPr lvl="1"/>
            <a:r>
              <a:rPr lang="en-US" dirty="0">
                <a:latin typeface="Arial" panose="020B0604020202020204" pitchFamily="34" charset="0"/>
                <a:cs typeface="Arial" panose="020B0604020202020204" pitchFamily="34" charset="0"/>
              </a:rPr>
              <a:t>Multimeter Usage, Power Supply Usage, Ohms Law Circuits, Voltage Divider Circuit, Strain Gauge Amplifier Circuit, Series-Parallel Capacitor Circuit</a:t>
            </a:r>
          </a:p>
          <a:p>
            <a:pPr lvl="2"/>
            <a:endParaRPr lang="en-US" sz="1524"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DA81845-01AE-43F6-A712-82039AC9FD3C}"/>
              </a:ext>
            </a:extLst>
          </p:cNvPr>
          <p:cNvSpPr>
            <a:spLocks noGrp="1"/>
          </p:cNvSpPr>
          <p:nvPr>
            <p:ph type="ftr" sz="quarter" idx="11"/>
          </p:nvPr>
        </p:nvSpPr>
        <p:spPr/>
        <p:txBody>
          <a:bodyPr/>
          <a:lstStyle/>
          <a:p>
            <a:pPr defTabSz="435437"/>
            <a:r>
              <a:rPr lang="en-US">
                <a:solidFill>
                  <a:prstClr val="black"/>
                </a:solidFill>
                <a:latin typeface="Trebuchet MS" panose="020B0603020202020204"/>
              </a:rPr>
              <a:t>Aerospace Technology Program  - Dual Enrollment Kickoff - Feb 2023</a:t>
            </a:r>
            <a:endParaRPr lang="en-US" dirty="0">
              <a:solidFill>
                <a:prstClr val="black"/>
              </a:solidFill>
              <a:latin typeface="Trebuchet MS" panose="020B0603020202020204"/>
            </a:endParaRPr>
          </a:p>
        </p:txBody>
      </p:sp>
      <p:sp>
        <p:nvSpPr>
          <p:cNvPr id="5" name="Slide Number Placeholder 4">
            <a:extLst>
              <a:ext uri="{FF2B5EF4-FFF2-40B4-BE49-F238E27FC236}">
                <a16:creationId xmlns:a16="http://schemas.microsoft.com/office/drawing/2014/main" id="{750974CB-79B2-45DD-B19F-0D0D01334ACC}"/>
              </a:ext>
            </a:extLst>
          </p:cNvPr>
          <p:cNvSpPr>
            <a:spLocks noGrp="1"/>
          </p:cNvSpPr>
          <p:nvPr>
            <p:ph type="sldNum" sz="quarter" idx="12"/>
          </p:nvPr>
        </p:nvSpPr>
        <p:spPr/>
        <p:txBody>
          <a:bodyPr/>
          <a:lstStyle/>
          <a:p>
            <a:pPr defTabSz="435437"/>
            <a:fld id="{3A98EE3D-8CD1-4C3F-BD1C-C98C9596463C}" type="slidenum">
              <a:rPr lang="en-US">
                <a:solidFill>
                  <a:prstClr val="black"/>
                </a:solidFill>
                <a:latin typeface="Trebuchet MS" panose="020B0603020202020204"/>
              </a:rPr>
              <a:pPr defTabSz="435437"/>
              <a:t>11</a:t>
            </a:fld>
            <a:endParaRPr lang="en-US" dirty="0">
              <a:solidFill>
                <a:prstClr val="black"/>
              </a:solidFill>
              <a:latin typeface="Trebuchet MS" panose="020B0603020202020204"/>
            </a:endParaRPr>
          </a:p>
        </p:txBody>
      </p:sp>
      <p:pic>
        <p:nvPicPr>
          <p:cNvPr id="6" name="Picture 5">
            <a:extLst>
              <a:ext uri="{FF2B5EF4-FFF2-40B4-BE49-F238E27FC236}">
                <a16:creationId xmlns:a16="http://schemas.microsoft.com/office/drawing/2014/main" id="{5BEFF572-BF2B-476A-B701-A8180D3A78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661" y="3966652"/>
            <a:ext cx="1887021" cy="1068344"/>
          </a:xfrm>
          <a:prstGeom prst="rect">
            <a:avLst/>
          </a:prstGeom>
          <a:solidFill>
            <a:schemeClr val="accent4">
              <a:lumMod val="40000"/>
              <a:lumOff val="60000"/>
            </a:schemeClr>
          </a:solidFill>
          <a:ln w="57150">
            <a:solidFill>
              <a:srgbClr val="FF0000"/>
            </a:solidFill>
          </a:ln>
        </p:spPr>
      </p:pic>
      <p:pic>
        <p:nvPicPr>
          <p:cNvPr id="7" name="Picture 6">
            <a:extLst>
              <a:ext uri="{FF2B5EF4-FFF2-40B4-BE49-F238E27FC236}">
                <a16:creationId xmlns:a16="http://schemas.microsoft.com/office/drawing/2014/main" id="{0AB94F68-F4A4-45E1-AF52-F7EFB47B1C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599" y="4825779"/>
            <a:ext cx="1298613" cy="702157"/>
          </a:xfrm>
          <a:prstGeom prst="rect">
            <a:avLst/>
          </a:prstGeom>
          <a:ln w="38100">
            <a:solidFill>
              <a:srgbClr val="002060"/>
            </a:solidFill>
          </a:ln>
        </p:spPr>
      </p:pic>
      <p:pic>
        <p:nvPicPr>
          <p:cNvPr id="8" name="Picture 7">
            <a:extLst>
              <a:ext uri="{FF2B5EF4-FFF2-40B4-BE49-F238E27FC236}">
                <a16:creationId xmlns:a16="http://schemas.microsoft.com/office/drawing/2014/main" id="{03507AD8-15BF-4F10-AB84-8F2B64DDF0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02845" y="4597431"/>
            <a:ext cx="1974114" cy="1457361"/>
          </a:xfrm>
          <a:prstGeom prst="rect">
            <a:avLst/>
          </a:prstGeom>
          <a:solidFill>
            <a:schemeClr val="accent4">
              <a:lumMod val="40000"/>
              <a:lumOff val="60000"/>
            </a:schemeClr>
          </a:solidFill>
        </p:spPr>
      </p:pic>
      <p:pic>
        <p:nvPicPr>
          <p:cNvPr id="10" name="Picture 9">
            <a:extLst>
              <a:ext uri="{FF2B5EF4-FFF2-40B4-BE49-F238E27FC236}">
                <a16:creationId xmlns:a16="http://schemas.microsoft.com/office/drawing/2014/main" id="{299A43D5-7222-413B-8D6E-5DA5C2C968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49895" y="3910913"/>
            <a:ext cx="1186732" cy="1179820"/>
          </a:xfrm>
          <a:prstGeom prst="rect">
            <a:avLst/>
          </a:prstGeom>
        </p:spPr>
      </p:pic>
      <p:pic>
        <p:nvPicPr>
          <p:cNvPr id="12" name="Picture 11">
            <a:extLst>
              <a:ext uri="{FF2B5EF4-FFF2-40B4-BE49-F238E27FC236}">
                <a16:creationId xmlns:a16="http://schemas.microsoft.com/office/drawing/2014/main" id="{D8360FDF-318F-4450-998F-5CB0FEAFF40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63992" y="4345314"/>
            <a:ext cx="1399764" cy="1849461"/>
          </a:xfrm>
          <a:prstGeom prst="rect">
            <a:avLst/>
          </a:prstGeom>
        </p:spPr>
      </p:pic>
      <p:pic>
        <p:nvPicPr>
          <p:cNvPr id="14" name="Picture 13">
            <a:extLst>
              <a:ext uri="{FF2B5EF4-FFF2-40B4-BE49-F238E27FC236}">
                <a16:creationId xmlns:a16="http://schemas.microsoft.com/office/drawing/2014/main" id="{034CF693-EA79-4AC3-B5DD-02CB56D2EA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68599" y="4049787"/>
            <a:ext cx="1046784" cy="1970417"/>
          </a:xfrm>
          <a:prstGeom prst="rect">
            <a:avLst/>
          </a:prstGeom>
        </p:spPr>
      </p:pic>
      <p:pic>
        <p:nvPicPr>
          <p:cNvPr id="16" name="Picture 15" descr="A picture containing text, microwave, indoor, oven&#10;&#10;Description automatically generated">
            <a:extLst>
              <a:ext uri="{FF2B5EF4-FFF2-40B4-BE49-F238E27FC236}">
                <a16:creationId xmlns:a16="http://schemas.microsoft.com/office/drawing/2014/main" id="{403CC5F2-DB16-4A06-8BFD-80FF00EB1BF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85682" y="4708391"/>
            <a:ext cx="1795201" cy="1346401"/>
          </a:xfrm>
          <a:prstGeom prst="rect">
            <a:avLst/>
          </a:prstGeom>
        </p:spPr>
      </p:pic>
    </p:spTree>
    <p:extLst>
      <p:ext uri="{BB962C8B-B14F-4D97-AF65-F5344CB8AC3E}">
        <p14:creationId xmlns:p14="http://schemas.microsoft.com/office/powerpoint/2010/main" val="2616331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BC8-FB6C-4C0C-B53F-11F438B8EBDD}"/>
              </a:ext>
            </a:extLst>
          </p:cNvPr>
          <p:cNvSpPr>
            <a:spLocks noGrp="1"/>
          </p:cNvSpPr>
          <p:nvPr>
            <p:ph type="title"/>
          </p:nvPr>
        </p:nvSpPr>
        <p:spPr>
          <a:xfrm>
            <a:off x="609599" y="743857"/>
            <a:ext cx="7380303" cy="586208"/>
          </a:xfrm>
        </p:spPr>
        <p:txBody>
          <a:bodyPr>
            <a:normAutofit fontScale="90000"/>
          </a:bodyPr>
          <a:lstStyle/>
          <a:p>
            <a:r>
              <a:rPr lang="en-US" dirty="0">
                <a:solidFill>
                  <a:schemeClr val="tx1"/>
                </a:solidFill>
              </a:rPr>
              <a:t>Dual Enrollment Kickoff </a:t>
            </a:r>
          </a:p>
        </p:txBody>
      </p:sp>
      <p:sp>
        <p:nvSpPr>
          <p:cNvPr id="3" name="Content Placeholder 2">
            <a:extLst>
              <a:ext uri="{FF2B5EF4-FFF2-40B4-BE49-F238E27FC236}">
                <a16:creationId xmlns:a16="http://schemas.microsoft.com/office/drawing/2014/main" id="{E29AB328-2A47-441C-8EB8-E28B1682F423}"/>
              </a:ext>
            </a:extLst>
          </p:cNvPr>
          <p:cNvSpPr>
            <a:spLocks noGrp="1"/>
          </p:cNvSpPr>
          <p:nvPr>
            <p:ph idx="1"/>
          </p:nvPr>
        </p:nvSpPr>
        <p:spPr>
          <a:xfrm>
            <a:off x="441661" y="1330065"/>
            <a:ext cx="7716178" cy="4724727"/>
          </a:xfrm>
        </p:spPr>
        <p:txBody>
          <a:bodyPr>
            <a:normAutofit/>
          </a:bodyPr>
          <a:lstStyle/>
          <a:p>
            <a:r>
              <a:rPr lang="en-US" sz="1905" b="1" dirty="0">
                <a:latin typeface="Arial" panose="020B0604020202020204" pitchFamily="34" charset="0"/>
                <a:cs typeface="Arial" panose="020B0604020202020204" pitchFamily="34" charset="0"/>
              </a:rPr>
              <a:t>Applied Mechanics</a:t>
            </a:r>
          </a:p>
          <a:p>
            <a:r>
              <a:rPr lang="en-US" dirty="0">
                <a:latin typeface="Arial" panose="020B0604020202020204" pitchFamily="34" charset="0"/>
                <a:cs typeface="Arial" panose="020B0604020202020204" pitchFamily="34" charset="0"/>
              </a:rPr>
              <a:t>Mechanical fundamentals </a:t>
            </a:r>
          </a:p>
          <a:p>
            <a:pPr lvl="1"/>
            <a:r>
              <a:rPr lang="en-US" dirty="0">
                <a:latin typeface="Arial" panose="020B0604020202020204" pitchFamily="34" charset="0"/>
                <a:cs typeface="Arial" panose="020B0604020202020204" pitchFamily="34" charset="0"/>
              </a:rPr>
              <a:t>Drawings, Measurements, Metal Bending, Fasteners, Torqueing, Safety Wire/Cable, Tap &amp; Die, Rivets, Fluid Line Connections </a:t>
            </a:r>
          </a:p>
          <a:p>
            <a:r>
              <a:rPr lang="en-US" dirty="0">
                <a:latin typeface="Arial" panose="020B0604020202020204" pitchFamily="34" charset="0"/>
                <a:cs typeface="Arial" panose="020B0604020202020204" pitchFamily="34" charset="0"/>
              </a:rPr>
              <a:t>9- Lab Exercises supporting each fundamental subject</a:t>
            </a:r>
            <a:endParaRPr lang="en-US" sz="1524" dirty="0">
              <a:latin typeface="Arial" panose="020B0604020202020204" pitchFamily="34" charset="0"/>
              <a:cs typeface="Arial" panose="020B0604020202020204" pitchFamily="34" charset="0"/>
            </a:endParaRPr>
          </a:p>
          <a:p>
            <a:endParaRPr lang="en-US" sz="1905" b="1" dirty="0">
              <a:latin typeface="Arial" panose="020B0604020202020204" pitchFamily="34" charset="0"/>
              <a:cs typeface="Arial" panose="020B0604020202020204" pitchFamily="34" charset="0"/>
            </a:endParaRPr>
          </a:p>
          <a:p>
            <a:endParaRPr lang="en-US" sz="1905" b="1" dirty="0">
              <a:latin typeface="Arial" panose="020B0604020202020204" pitchFamily="34" charset="0"/>
              <a:cs typeface="Arial" panose="020B0604020202020204" pitchFamily="34" charset="0"/>
            </a:endParaRPr>
          </a:p>
          <a:p>
            <a:r>
              <a:rPr lang="en-US" sz="1905" b="1" dirty="0">
                <a:latin typeface="Arial" panose="020B0604020202020204" pitchFamily="34" charset="0"/>
                <a:cs typeface="Arial" panose="020B0604020202020204" pitchFamily="34" charset="0"/>
              </a:rPr>
              <a:t>Structural Fabrication 1</a:t>
            </a:r>
          </a:p>
          <a:p>
            <a:r>
              <a:rPr lang="en-US" dirty="0">
                <a:latin typeface="Arial" panose="020B0604020202020204" pitchFamily="34" charset="0"/>
                <a:cs typeface="Arial" panose="020B0604020202020204" pitchFamily="34" charset="0"/>
              </a:rPr>
              <a:t>Expansion of fundamentals into a constructed assembly projects </a:t>
            </a:r>
          </a:p>
          <a:p>
            <a:pPr lvl="1"/>
            <a:r>
              <a:rPr lang="en-US" dirty="0">
                <a:latin typeface="Arial" panose="020B0604020202020204" pitchFamily="34" charset="0"/>
                <a:cs typeface="Arial" panose="020B0604020202020204" pitchFamily="34" charset="0"/>
              </a:rPr>
              <a:t>Drawings, Measurements, Metal Bending, Fasteners, Torqueing,  Rivets </a:t>
            </a:r>
          </a:p>
          <a:p>
            <a:r>
              <a:rPr lang="en-US" dirty="0">
                <a:latin typeface="Arial" panose="020B0604020202020204" pitchFamily="34" charset="0"/>
                <a:cs typeface="Arial" panose="020B0604020202020204" pitchFamily="34" charset="0"/>
              </a:rPr>
              <a:t>2 – Assembly Exercises</a:t>
            </a:r>
            <a:endParaRPr lang="en-US" sz="1524"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DA81845-01AE-43F6-A712-82039AC9FD3C}"/>
              </a:ext>
            </a:extLst>
          </p:cNvPr>
          <p:cNvSpPr>
            <a:spLocks noGrp="1"/>
          </p:cNvSpPr>
          <p:nvPr>
            <p:ph type="ftr" sz="quarter" idx="11"/>
          </p:nvPr>
        </p:nvSpPr>
        <p:spPr/>
        <p:txBody>
          <a:bodyPr/>
          <a:lstStyle/>
          <a:p>
            <a:pPr defTabSz="435437"/>
            <a:r>
              <a:rPr lang="en-US">
                <a:solidFill>
                  <a:prstClr val="black"/>
                </a:solidFill>
                <a:latin typeface="Trebuchet MS" panose="020B0603020202020204"/>
              </a:rPr>
              <a:t>Aerospace Technology Program  - Dual Enrollment Kickoff - Feb 2023</a:t>
            </a:r>
            <a:endParaRPr lang="en-US" dirty="0">
              <a:solidFill>
                <a:prstClr val="black"/>
              </a:solidFill>
              <a:latin typeface="Trebuchet MS" panose="020B0603020202020204"/>
            </a:endParaRPr>
          </a:p>
        </p:txBody>
      </p:sp>
      <p:sp>
        <p:nvSpPr>
          <p:cNvPr id="5" name="Slide Number Placeholder 4">
            <a:extLst>
              <a:ext uri="{FF2B5EF4-FFF2-40B4-BE49-F238E27FC236}">
                <a16:creationId xmlns:a16="http://schemas.microsoft.com/office/drawing/2014/main" id="{750974CB-79B2-45DD-B19F-0D0D01334ACC}"/>
              </a:ext>
            </a:extLst>
          </p:cNvPr>
          <p:cNvSpPr>
            <a:spLocks noGrp="1"/>
          </p:cNvSpPr>
          <p:nvPr>
            <p:ph type="sldNum" sz="quarter" idx="12"/>
          </p:nvPr>
        </p:nvSpPr>
        <p:spPr/>
        <p:txBody>
          <a:bodyPr/>
          <a:lstStyle/>
          <a:p>
            <a:pPr defTabSz="435437"/>
            <a:fld id="{3A98EE3D-8CD1-4C3F-BD1C-C98C9596463C}" type="slidenum">
              <a:rPr lang="en-US">
                <a:solidFill>
                  <a:prstClr val="black"/>
                </a:solidFill>
                <a:latin typeface="Trebuchet MS" panose="020B0603020202020204"/>
              </a:rPr>
              <a:pPr defTabSz="435437"/>
              <a:t>12</a:t>
            </a:fld>
            <a:endParaRPr lang="en-US" dirty="0">
              <a:solidFill>
                <a:prstClr val="black"/>
              </a:solidFill>
              <a:latin typeface="Trebuchet MS" panose="020B0603020202020204"/>
            </a:endParaRPr>
          </a:p>
        </p:txBody>
      </p:sp>
      <p:pic>
        <p:nvPicPr>
          <p:cNvPr id="6" name="Picture 5">
            <a:extLst>
              <a:ext uri="{FF2B5EF4-FFF2-40B4-BE49-F238E27FC236}">
                <a16:creationId xmlns:a16="http://schemas.microsoft.com/office/drawing/2014/main" id="{63F25C6F-6835-42EE-9567-A9554DF083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7875" y="2521582"/>
            <a:ext cx="1299965" cy="1763218"/>
          </a:xfrm>
          <a:prstGeom prst="rect">
            <a:avLst/>
          </a:prstGeom>
          <a:solidFill>
            <a:schemeClr val="bg1">
              <a:lumMod val="85000"/>
            </a:schemeClr>
          </a:solidFill>
        </p:spPr>
      </p:pic>
      <p:pic>
        <p:nvPicPr>
          <p:cNvPr id="7" name="Picture 6">
            <a:extLst>
              <a:ext uri="{FF2B5EF4-FFF2-40B4-BE49-F238E27FC236}">
                <a16:creationId xmlns:a16="http://schemas.microsoft.com/office/drawing/2014/main" id="{C143B145-C928-43E1-A755-8AF751BA0D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7875" y="5154693"/>
            <a:ext cx="1534515" cy="1021643"/>
          </a:xfrm>
          <a:prstGeom prst="rect">
            <a:avLst/>
          </a:prstGeom>
        </p:spPr>
      </p:pic>
      <p:pic>
        <p:nvPicPr>
          <p:cNvPr id="8" name="Picture 7">
            <a:extLst>
              <a:ext uri="{FF2B5EF4-FFF2-40B4-BE49-F238E27FC236}">
                <a16:creationId xmlns:a16="http://schemas.microsoft.com/office/drawing/2014/main" id="{B07DE637-33AF-4FA5-9AA7-F2052D30D2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99750" y="3153202"/>
            <a:ext cx="1897651" cy="113159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AFE04FE-6045-41E2-A375-345DD699C0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85289" y="3126629"/>
            <a:ext cx="1126930" cy="845198"/>
          </a:xfrm>
          <a:prstGeom prst="rect">
            <a:avLst/>
          </a:prstGeom>
        </p:spPr>
      </p:pic>
      <p:pic>
        <p:nvPicPr>
          <p:cNvPr id="12" name="Picture 11" descr="A picture containing old, dirty&#10;&#10;Description automatically generated">
            <a:extLst>
              <a:ext uri="{FF2B5EF4-FFF2-40B4-BE49-F238E27FC236}">
                <a16:creationId xmlns:a16="http://schemas.microsoft.com/office/drawing/2014/main" id="{9DFD6972-D7E7-4522-8343-DDCD0B6813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3168" y="5025450"/>
            <a:ext cx="1534515" cy="1150887"/>
          </a:xfrm>
          <a:prstGeom prst="rect">
            <a:avLst/>
          </a:prstGeom>
        </p:spPr>
      </p:pic>
      <p:pic>
        <p:nvPicPr>
          <p:cNvPr id="14" name="Picture 13">
            <a:extLst>
              <a:ext uri="{FF2B5EF4-FFF2-40B4-BE49-F238E27FC236}">
                <a16:creationId xmlns:a16="http://schemas.microsoft.com/office/drawing/2014/main" id="{2BA2E58E-BFCE-459C-A68D-4591547DA11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2568" y="5059573"/>
            <a:ext cx="1372585" cy="1029439"/>
          </a:xfrm>
          <a:prstGeom prst="rect">
            <a:avLst/>
          </a:prstGeom>
        </p:spPr>
      </p:pic>
      <p:pic>
        <p:nvPicPr>
          <p:cNvPr id="16" name="Picture 15" descr="A picture containing person, indoor&#10;&#10;Description automatically generated">
            <a:extLst>
              <a:ext uri="{FF2B5EF4-FFF2-40B4-BE49-F238E27FC236}">
                <a16:creationId xmlns:a16="http://schemas.microsoft.com/office/drawing/2014/main" id="{1F4AEB76-F632-4E36-9C9A-305D3C6AA8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989719" y="3167183"/>
            <a:ext cx="919593" cy="689695"/>
          </a:xfrm>
          <a:prstGeom prst="rect">
            <a:avLst/>
          </a:prstGeom>
        </p:spPr>
      </p:pic>
    </p:spTree>
    <p:extLst>
      <p:ext uri="{BB962C8B-B14F-4D97-AF65-F5344CB8AC3E}">
        <p14:creationId xmlns:p14="http://schemas.microsoft.com/office/powerpoint/2010/main" val="425582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CCDD03-2F0A-477C-924C-D064015EC2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2028" y="2619409"/>
            <a:ext cx="1181218" cy="1181218"/>
          </a:xfrm>
          <a:prstGeom prst="rect">
            <a:avLst/>
          </a:prstGeom>
        </p:spPr>
      </p:pic>
      <p:sp>
        <p:nvSpPr>
          <p:cNvPr id="2" name="Title 1">
            <a:extLst>
              <a:ext uri="{FF2B5EF4-FFF2-40B4-BE49-F238E27FC236}">
                <a16:creationId xmlns:a16="http://schemas.microsoft.com/office/drawing/2014/main" id="{888CEBC8-FB6C-4C0C-B53F-11F438B8EBDD}"/>
              </a:ext>
            </a:extLst>
          </p:cNvPr>
          <p:cNvSpPr>
            <a:spLocks noGrp="1"/>
          </p:cNvSpPr>
          <p:nvPr>
            <p:ph type="title"/>
          </p:nvPr>
        </p:nvSpPr>
        <p:spPr>
          <a:xfrm>
            <a:off x="609599" y="743857"/>
            <a:ext cx="7380303" cy="586208"/>
          </a:xfrm>
        </p:spPr>
        <p:txBody>
          <a:bodyPr>
            <a:normAutofit fontScale="90000"/>
          </a:bodyPr>
          <a:lstStyle/>
          <a:p>
            <a:r>
              <a:rPr lang="en-US" dirty="0">
                <a:solidFill>
                  <a:schemeClr val="tx1"/>
                </a:solidFill>
              </a:rPr>
              <a:t>Dual Enrollment Kickoff </a:t>
            </a:r>
          </a:p>
        </p:txBody>
      </p:sp>
      <p:sp>
        <p:nvSpPr>
          <p:cNvPr id="3" name="Content Placeholder 2">
            <a:extLst>
              <a:ext uri="{FF2B5EF4-FFF2-40B4-BE49-F238E27FC236}">
                <a16:creationId xmlns:a16="http://schemas.microsoft.com/office/drawing/2014/main" id="{E29AB328-2A47-441C-8EB8-E28B1682F423}"/>
              </a:ext>
            </a:extLst>
          </p:cNvPr>
          <p:cNvSpPr>
            <a:spLocks noGrp="1"/>
          </p:cNvSpPr>
          <p:nvPr>
            <p:ph idx="1"/>
          </p:nvPr>
        </p:nvSpPr>
        <p:spPr>
          <a:xfrm>
            <a:off x="441661" y="1330065"/>
            <a:ext cx="7716178" cy="4724727"/>
          </a:xfrm>
        </p:spPr>
        <p:txBody>
          <a:bodyPr>
            <a:normAutofit/>
          </a:bodyPr>
          <a:lstStyle/>
          <a:p>
            <a:r>
              <a:rPr lang="en-US" sz="1905" b="1" dirty="0">
                <a:latin typeface="Arial" panose="020B0604020202020204" pitchFamily="34" charset="0"/>
                <a:cs typeface="Arial" panose="020B0604020202020204" pitchFamily="34" charset="0"/>
              </a:rPr>
              <a:t>Material &amp; Processes 1 </a:t>
            </a:r>
          </a:p>
          <a:p>
            <a:pPr lvl="1"/>
            <a:r>
              <a:rPr lang="en-US" sz="1714" dirty="0">
                <a:latin typeface="Arial" panose="020B0604020202020204" pitchFamily="34" charset="0"/>
                <a:cs typeface="Arial" panose="020B0604020202020204" pitchFamily="34" charset="0"/>
              </a:rPr>
              <a:t>Aerospace material and commodity properties and characteristics. Materials compatibility, basic metallurgy, corrosion and casting. </a:t>
            </a:r>
          </a:p>
          <a:p>
            <a:pPr lvl="1"/>
            <a:r>
              <a:rPr lang="en-US" sz="1714" dirty="0">
                <a:latin typeface="Arial" panose="020B0604020202020204" pitchFamily="34" charset="0"/>
                <a:cs typeface="Arial" panose="020B0604020202020204" pitchFamily="34" charset="0"/>
              </a:rPr>
              <a:t>Series of Labs on material processes and metallurgy</a:t>
            </a:r>
          </a:p>
          <a:p>
            <a:pPr lvl="1"/>
            <a:endParaRPr lang="en-US" sz="1714" dirty="0">
              <a:latin typeface="Arial" panose="020B0604020202020204" pitchFamily="34" charset="0"/>
              <a:cs typeface="Arial" panose="020B0604020202020204" pitchFamily="34" charset="0"/>
            </a:endParaRPr>
          </a:p>
          <a:p>
            <a:pPr lvl="1"/>
            <a:endParaRPr lang="en-US" sz="1714" dirty="0">
              <a:latin typeface="Arial" panose="020B0604020202020204" pitchFamily="34" charset="0"/>
              <a:cs typeface="Arial" panose="020B0604020202020204" pitchFamily="34" charset="0"/>
            </a:endParaRPr>
          </a:p>
          <a:p>
            <a:r>
              <a:rPr lang="en-US" sz="1905" b="1" dirty="0">
                <a:latin typeface="Arial" panose="020B0604020202020204" pitchFamily="34" charset="0"/>
                <a:cs typeface="Arial" panose="020B0604020202020204" pitchFamily="34" charset="0"/>
              </a:rPr>
              <a:t>Material and Processes 2</a:t>
            </a:r>
          </a:p>
          <a:p>
            <a:pPr lvl="1"/>
            <a:r>
              <a:rPr lang="en-US" sz="1714" dirty="0">
                <a:latin typeface="Arial" panose="020B0604020202020204" pitchFamily="34" charset="0"/>
                <a:cs typeface="Arial" panose="020B0604020202020204" pitchFamily="34" charset="0"/>
              </a:rPr>
              <a:t>Aerospace applications of non-metallic materials. Including the use of adhesives, coatings, sealing, and issues with delamination, bonding.</a:t>
            </a:r>
          </a:p>
          <a:p>
            <a:pPr lvl="1"/>
            <a:r>
              <a:rPr lang="en-US" sz="1714" dirty="0">
                <a:latin typeface="Arial" panose="020B0604020202020204" pitchFamily="34" charset="0"/>
                <a:cs typeface="Arial" panose="020B0604020202020204" pitchFamily="34" charset="0"/>
              </a:rPr>
              <a:t>Series of Labs on adhesives, bonding and initial composite applications</a:t>
            </a:r>
          </a:p>
        </p:txBody>
      </p:sp>
      <p:sp>
        <p:nvSpPr>
          <p:cNvPr id="4" name="Footer Placeholder 3">
            <a:extLst>
              <a:ext uri="{FF2B5EF4-FFF2-40B4-BE49-F238E27FC236}">
                <a16:creationId xmlns:a16="http://schemas.microsoft.com/office/drawing/2014/main" id="{4DA81845-01AE-43F6-A712-82039AC9FD3C}"/>
              </a:ext>
            </a:extLst>
          </p:cNvPr>
          <p:cNvSpPr>
            <a:spLocks noGrp="1"/>
          </p:cNvSpPr>
          <p:nvPr>
            <p:ph type="ftr" sz="quarter" idx="11"/>
          </p:nvPr>
        </p:nvSpPr>
        <p:spPr/>
        <p:txBody>
          <a:bodyPr/>
          <a:lstStyle/>
          <a:p>
            <a:pPr defTabSz="435437"/>
            <a:r>
              <a:rPr lang="en-US">
                <a:solidFill>
                  <a:prstClr val="black"/>
                </a:solidFill>
                <a:latin typeface="Trebuchet MS" panose="020B0603020202020204"/>
              </a:rPr>
              <a:t>Aerospace Technology Program  - Dual Enrollment Kickoff - Feb 2023</a:t>
            </a:r>
            <a:endParaRPr lang="en-US" dirty="0">
              <a:solidFill>
                <a:prstClr val="black"/>
              </a:solidFill>
              <a:latin typeface="Trebuchet MS" panose="020B0603020202020204"/>
            </a:endParaRPr>
          </a:p>
        </p:txBody>
      </p:sp>
      <p:sp>
        <p:nvSpPr>
          <p:cNvPr id="5" name="Slide Number Placeholder 4">
            <a:extLst>
              <a:ext uri="{FF2B5EF4-FFF2-40B4-BE49-F238E27FC236}">
                <a16:creationId xmlns:a16="http://schemas.microsoft.com/office/drawing/2014/main" id="{750974CB-79B2-45DD-B19F-0D0D01334ACC}"/>
              </a:ext>
            </a:extLst>
          </p:cNvPr>
          <p:cNvSpPr>
            <a:spLocks noGrp="1"/>
          </p:cNvSpPr>
          <p:nvPr>
            <p:ph type="sldNum" sz="quarter" idx="12"/>
          </p:nvPr>
        </p:nvSpPr>
        <p:spPr/>
        <p:txBody>
          <a:bodyPr/>
          <a:lstStyle/>
          <a:p>
            <a:pPr defTabSz="435437"/>
            <a:fld id="{3A98EE3D-8CD1-4C3F-BD1C-C98C9596463C}" type="slidenum">
              <a:rPr lang="en-US">
                <a:solidFill>
                  <a:prstClr val="black"/>
                </a:solidFill>
                <a:latin typeface="Trebuchet MS" panose="020B0603020202020204"/>
              </a:rPr>
              <a:pPr defTabSz="435437"/>
              <a:t>13</a:t>
            </a:fld>
            <a:endParaRPr lang="en-US" dirty="0">
              <a:solidFill>
                <a:prstClr val="black"/>
              </a:solidFill>
              <a:latin typeface="Trebuchet MS" panose="020B0603020202020204"/>
            </a:endParaRPr>
          </a:p>
        </p:txBody>
      </p:sp>
      <p:pic>
        <p:nvPicPr>
          <p:cNvPr id="6" name="Picture 5">
            <a:extLst>
              <a:ext uri="{FF2B5EF4-FFF2-40B4-BE49-F238E27FC236}">
                <a16:creationId xmlns:a16="http://schemas.microsoft.com/office/drawing/2014/main" id="{45397FB6-6180-4E52-89E4-A3742A3B94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098" y="2806753"/>
            <a:ext cx="1181218" cy="710965"/>
          </a:xfrm>
          <a:prstGeom prst="rect">
            <a:avLst/>
          </a:prstGeom>
        </p:spPr>
      </p:pic>
      <p:pic>
        <p:nvPicPr>
          <p:cNvPr id="7" name="Picture 6">
            <a:extLst>
              <a:ext uri="{FF2B5EF4-FFF2-40B4-BE49-F238E27FC236}">
                <a16:creationId xmlns:a16="http://schemas.microsoft.com/office/drawing/2014/main" id="{69A6F324-DAD6-42AA-B0FA-746910EAA6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6512" y="2486987"/>
            <a:ext cx="666365" cy="1353148"/>
          </a:xfrm>
          <a:prstGeom prst="rect">
            <a:avLst/>
          </a:prstGeom>
        </p:spPr>
      </p:pic>
      <p:pic>
        <p:nvPicPr>
          <p:cNvPr id="9" name="Picture 8">
            <a:extLst>
              <a:ext uri="{FF2B5EF4-FFF2-40B4-BE49-F238E27FC236}">
                <a16:creationId xmlns:a16="http://schemas.microsoft.com/office/drawing/2014/main" id="{A8B3EAC3-62D0-41E0-A715-174283A288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3162" y="5220619"/>
            <a:ext cx="1541922" cy="893524"/>
          </a:xfrm>
          <a:prstGeom prst="rect">
            <a:avLst/>
          </a:prstGeom>
        </p:spPr>
      </p:pic>
      <p:pic>
        <p:nvPicPr>
          <p:cNvPr id="10" name="Picture 9">
            <a:extLst>
              <a:ext uri="{FF2B5EF4-FFF2-40B4-BE49-F238E27FC236}">
                <a16:creationId xmlns:a16="http://schemas.microsoft.com/office/drawing/2014/main" id="{35387BDA-FCF2-41F2-94DF-379FB23AC3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53333" y="5089971"/>
            <a:ext cx="929316" cy="1181218"/>
          </a:xfrm>
          <a:prstGeom prst="rect">
            <a:avLst/>
          </a:prstGeom>
        </p:spPr>
      </p:pic>
      <p:pic>
        <p:nvPicPr>
          <p:cNvPr id="11" name="Picture 10">
            <a:extLst>
              <a:ext uri="{FF2B5EF4-FFF2-40B4-BE49-F238E27FC236}">
                <a16:creationId xmlns:a16="http://schemas.microsoft.com/office/drawing/2014/main" id="{EC3012C0-5A81-4490-B324-681549D41A7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22638" y="5089971"/>
            <a:ext cx="929317" cy="929317"/>
          </a:xfrm>
          <a:prstGeom prst="rect">
            <a:avLst/>
          </a:prstGeom>
        </p:spPr>
      </p:pic>
      <p:pic>
        <p:nvPicPr>
          <p:cNvPr id="12" name="Picture 11">
            <a:extLst>
              <a:ext uri="{FF2B5EF4-FFF2-40B4-BE49-F238E27FC236}">
                <a16:creationId xmlns:a16="http://schemas.microsoft.com/office/drawing/2014/main" id="{6202817F-983E-408E-B65E-DF6AD3B645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89333" y="5138273"/>
            <a:ext cx="1548794" cy="1211931"/>
          </a:xfrm>
          <a:prstGeom prst="rect">
            <a:avLst/>
          </a:prstGeom>
        </p:spPr>
      </p:pic>
      <p:pic>
        <p:nvPicPr>
          <p:cNvPr id="14" name="Picture 13" descr="A picture containing indoor, cluttered&#10;&#10;Description automatically generated">
            <a:extLst>
              <a:ext uri="{FF2B5EF4-FFF2-40B4-BE49-F238E27FC236}">
                <a16:creationId xmlns:a16="http://schemas.microsoft.com/office/drawing/2014/main" id="{0DF35992-7BC5-4BA4-9942-EFF864FC38C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4858163" y="2832386"/>
            <a:ext cx="1181216" cy="885912"/>
          </a:xfrm>
          <a:prstGeom prst="rect">
            <a:avLst/>
          </a:prstGeom>
        </p:spPr>
      </p:pic>
      <p:pic>
        <p:nvPicPr>
          <p:cNvPr id="16" name="Picture 15" descr="A picture containing area, furniture, cluttered&#10;&#10;Description automatically generated">
            <a:extLst>
              <a:ext uri="{FF2B5EF4-FFF2-40B4-BE49-F238E27FC236}">
                <a16:creationId xmlns:a16="http://schemas.microsoft.com/office/drawing/2014/main" id="{183C8FBB-8508-4934-B80A-6650862F46F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18602" y="5005877"/>
            <a:ext cx="1087214" cy="1097504"/>
          </a:xfrm>
          <a:prstGeom prst="rect">
            <a:avLst/>
          </a:prstGeom>
        </p:spPr>
      </p:pic>
      <p:pic>
        <p:nvPicPr>
          <p:cNvPr id="20" name="Picture 19">
            <a:extLst>
              <a:ext uri="{FF2B5EF4-FFF2-40B4-BE49-F238E27FC236}">
                <a16:creationId xmlns:a16="http://schemas.microsoft.com/office/drawing/2014/main" id="{86D87963-D717-4800-B54B-D8C8DB5B2EB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854707" y="743858"/>
            <a:ext cx="2984263" cy="923256"/>
          </a:xfrm>
          <a:prstGeom prst="rect">
            <a:avLst/>
          </a:prstGeom>
        </p:spPr>
      </p:pic>
    </p:spTree>
    <p:extLst>
      <p:ext uri="{BB962C8B-B14F-4D97-AF65-F5344CB8AC3E}">
        <p14:creationId xmlns:p14="http://schemas.microsoft.com/office/powerpoint/2010/main" val="155230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BC8-FB6C-4C0C-B53F-11F438B8EBDD}"/>
              </a:ext>
            </a:extLst>
          </p:cNvPr>
          <p:cNvSpPr>
            <a:spLocks noGrp="1"/>
          </p:cNvSpPr>
          <p:nvPr>
            <p:ph type="title"/>
          </p:nvPr>
        </p:nvSpPr>
        <p:spPr>
          <a:xfrm>
            <a:off x="609598" y="743857"/>
            <a:ext cx="7993704" cy="586208"/>
          </a:xfrm>
        </p:spPr>
        <p:txBody>
          <a:bodyPr>
            <a:normAutofit fontScale="90000"/>
          </a:bodyPr>
          <a:lstStyle/>
          <a:p>
            <a:r>
              <a:rPr lang="en-US" dirty="0">
                <a:solidFill>
                  <a:schemeClr val="tx1"/>
                </a:solidFill>
              </a:rPr>
              <a:t>Transition to Aerospace Tech A.S. Degree</a:t>
            </a:r>
          </a:p>
        </p:txBody>
      </p:sp>
      <p:sp>
        <p:nvSpPr>
          <p:cNvPr id="3" name="Content Placeholder 2">
            <a:extLst>
              <a:ext uri="{FF2B5EF4-FFF2-40B4-BE49-F238E27FC236}">
                <a16:creationId xmlns:a16="http://schemas.microsoft.com/office/drawing/2014/main" id="{E29AB328-2A47-441C-8EB8-E28B1682F423}"/>
              </a:ext>
            </a:extLst>
          </p:cNvPr>
          <p:cNvSpPr>
            <a:spLocks noGrp="1"/>
          </p:cNvSpPr>
          <p:nvPr>
            <p:ph idx="1"/>
          </p:nvPr>
        </p:nvSpPr>
        <p:spPr>
          <a:xfrm>
            <a:off x="388304" y="1330065"/>
            <a:ext cx="7716178" cy="4724727"/>
          </a:xfrm>
        </p:spPr>
        <p:txBody>
          <a:bodyPr>
            <a:normAutofit lnSpcReduction="10000"/>
          </a:bodyPr>
          <a:lstStyle/>
          <a:p>
            <a:r>
              <a:rPr lang="en-US" sz="1905" b="1" dirty="0">
                <a:latin typeface="Arial" panose="020B0604020202020204" pitchFamily="34" charset="0"/>
                <a:cs typeface="Arial" panose="020B0604020202020204" pitchFamily="34" charset="0"/>
              </a:rPr>
              <a:t>Completion of Structural Assembly Tech Certificate upon graduation from High School </a:t>
            </a:r>
          </a:p>
          <a:p>
            <a:pPr lvl="1"/>
            <a:r>
              <a:rPr lang="en-US" sz="1714" dirty="0">
                <a:latin typeface="Arial" panose="020B0604020202020204" pitchFamily="34" charset="0"/>
                <a:cs typeface="Arial" panose="020B0604020202020204" pitchFamily="34" charset="0"/>
              </a:rPr>
              <a:t>Possible job opportunities post High School graduation</a:t>
            </a:r>
          </a:p>
          <a:p>
            <a:pPr lvl="1"/>
            <a:r>
              <a:rPr lang="en-US" sz="1714" dirty="0">
                <a:latin typeface="Arial" panose="020B0604020202020204" pitchFamily="34" charset="0"/>
                <a:cs typeface="Arial" panose="020B0604020202020204" pitchFamily="34" charset="0"/>
              </a:rPr>
              <a:t>Or Transition to EFSC Aerospace Tech A.S. Degree program</a:t>
            </a:r>
          </a:p>
          <a:p>
            <a:pPr lvl="1"/>
            <a:r>
              <a:rPr lang="en-US" sz="1714" dirty="0">
                <a:latin typeface="Arial" panose="020B0604020202020204" pitchFamily="34" charset="0"/>
                <a:cs typeface="Arial" panose="020B0604020202020204" pitchFamily="34" charset="0"/>
              </a:rPr>
              <a:t>Complete additional 47 credits in about 18 months</a:t>
            </a:r>
          </a:p>
          <a:p>
            <a:pPr lvl="1"/>
            <a:r>
              <a:rPr lang="en-US" sz="1714" dirty="0">
                <a:latin typeface="Arial" panose="020B0604020202020204" pitchFamily="34" charset="0"/>
                <a:cs typeface="Arial" panose="020B0604020202020204" pitchFamily="34" charset="0"/>
              </a:rPr>
              <a:t>Internships &amp; Apprenticeship available after two Semesters</a:t>
            </a:r>
          </a:p>
          <a:p>
            <a:pPr lvl="1"/>
            <a:endParaRPr lang="en-US" sz="1714" dirty="0">
              <a:latin typeface="Arial" panose="020B0604020202020204" pitchFamily="34" charset="0"/>
              <a:cs typeface="Arial" panose="020B0604020202020204" pitchFamily="34" charset="0"/>
            </a:endParaRPr>
          </a:p>
          <a:p>
            <a:r>
              <a:rPr lang="en-US" sz="1905" b="1" dirty="0">
                <a:latin typeface="Arial" panose="020B0604020202020204" pitchFamily="34" charset="0"/>
                <a:cs typeface="Arial" panose="020B0604020202020204" pitchFamily="34" charset="0"/>
              </a:rPr>
              <a:t>A clear path to start and mature as an Aerospace Technician</a:t>
            </a:r>
          </a:p>
          <a:p>
            <a:r>
              <a:rPr lang="en-US" sz="1905" dirty="0">
                <a:latin typeface="Arial" panose="020B0604020202020204" pitchFamily="34" charset="0"/>
                <a:cs typeface="Arial" panose="020B0604020202020204" pitchFamily="34" charset="0"/>
              </a:rPr>
              <a:t>The future of the Brevard aerospace industry is limitless</a:t>
            </a:r>
          </a:p>
          <a:p>
            <a:pPr lvl="1"/>
            <a:r>
              <a:rPr lang="en-US" dirty="0">
                <a:latin typeface="Arial" panose="020B0604020202020204" pitchFamily="34" charset="0"/>
                <a:cs typeface="Arial" panose="020B0604020202020204" pitchFamily="34" charset="0"/>
              </a:rPr>
              <a:t>Expanding commercial spaceflight</a:t>
            </a:r>
          </a:p>
          <a:p>
            <a:pPr lvl="1"/>
            <a:r>
              <a:rPr lang="en-US" dirty="0">
                <a:latin typeface="Arial" panose="020B0604020202020204" pitchFamily="34" charset="0"/>
                <a:cs typeface="Arial" panose="020B0604020202020204" pitchFamily="34" charset="0"/>
              </a:rPr>
              <a:t>Launching commercial space stations</a:t>
            </a:r>
          </a:p>
          <a:p>
            <a:pPr lvl="1"/>
            <a:r>
              <a:rPr lang="en-US" dirty="0">
                <a:latin typeface="Arial" panose="020B0604020202020204" pitchFamily="34" charset="0"/>
                <a:cs typeface="Arial" panose="020B0604020202020204" pitchFamily="34" charset="0"/>
              </a:rPr>
              <a:t>Human Exploration</a:t>
            </a:r>
          </a:p>
          <a:p>
            <a:pPr lvl="1"/>
            <a:r>
              <a:rPr lang="en-US" dirty="0">
                <a:latin typeface="Arial" panose="020B0604020202020204" pitchFamily="34" charset="0"/>
                <a:cs typeface="Arial" panose="020B0604020202020204" pitchFamily="34" charset="0"/>
              </a:rPr>
              <a:t>Moon, Mars, and beyond </a:t>
            </a:r>
          </a:p>
        </p:txBody>
      </p:sp>
      <p:sp>
        <p:nvSpPr>
          <p:cNvPr id="4" name="Footer Placeholder 3">
            <a:extLst>
              <a:ext uri="{FF2B5EF4-FFF2-40B4-BE49-F238E27FC236}">
                <a16:creationId xmlns:a16="http://schemas.microsoft.com/office/drawing/2014/main" id="{4DA81845-01AE-43F6-A712-82039AC9FD3C}"/>
              </a:ext>
            </a:extLst>
          </p:cNvPr>
          <p:cNvSpPr>
            <a:spLocks noGrp="1"/>
          </p:cNvSpPr>
          <p:nvPr>
            <p:ph type="ftr" sz="quarter" idx="11"/>
          </p:nvPr>
        </p:nvSpPr>
        <p:spPr/>
        <p:txBody>
          <a:bodyPr/>
          <a:lstStyle/>
          <a:p>
            <a:pPr defTabSz="435437"/>
            <a:r>
              <a:rPr lang="en-US">
                <a:solidFill>
                  <a:prstClr val="black"/>
                </a:solidFill>
                <a:latin typeface="Trebuchet MS" panose="020B0603020202020204"/>
              </a:rPr>
              <a:t>Aerospace Technology Program  - Dual Enrollment Kickoff - Feb 2023</a:t>
            </a:r>
            <a:endParaRPr lang="en-US" dirty="0">
              <a:solidFill>
                <a:prstClr val="black"/>
              </a:solidFill>
              <a:latin typeface="Trebuchet MS" panose="020B0603020202020204"/>
            </a:endParaRPr>
          </a:p>
        </p:txBody>
      </p:sp>
      <p:sp>
        <p:nvSpPr>
          <p:cNvPr id="5" name="Slide Number Placeholder 4">
            <a:extLst>
              <a:ext uri="{FF2B5EF4-FFF2-40B4-BE49-F238E27FC236}">
                <a16:creationId xmlns:a16="http://schemas.microsoft.com/office/drawing/2014/main" id="{750974CB-79B2-45DD-B19F-0D0D01334ACC}"/>
              </a:ext>
            </a:extLst>
          </p:cNvPr>
          <p:cNvSpPr>
            <a:spLocks noGrp="1"/>
          </p:cNvSpPr>
          <p:nvPr>
            <p:ph type="sldNum" sz="quarter" idx="12"/>
          </p:nvPr>
        </p:nvSpPr>
        <p:spPr/>
        <p:txBody>
          <a:bodyPr/>
          <a:lstStyle/>
          <a:p>
            <a:pPr defTabSz="435437"/>
            <a:fld id="{3A98EE3D-8CD1-4C3F-BD1C-C98C9596463C}" type="slidenum">
              <a:rPr lang="en-US">
                <a:solidFill>
                  <a:prstClr val="black"/>
                </a:solidFill>
                <a:latin typeface="Trebuchet MS" panose="020B0603020202020204"/>
              </a:rPr>
              <a:pPr defTabSz="435437"/>
              <a:t>14</a:t>
            </a:fld>
            <a:endParaRPr lang="en-US" dirty="0">
              <a:solidFill>
                <a:prstClr val="black"/>
              </a:solidFill>
              <a:latin typeface="Trebuchet MS" panose="020B0603020202020204"/>
            </a:endParaRPr>
          </a:p>
        </p:txBody>
      </p:sp>
      <p:pic>
        <p:nvPicPr>
          <p:cNvPr id="7" name="Picture 6">
            <a:extLst>
              <a:ext uri="{FF2B5EF4-FFF2-40B4-BE49-F238E27FC236}">
                <a16:creationId xmlns:a16="http://schemas.microsoft.com/office/drawing/2014/main" id="{B71FB9EE-12CB-4046-823B-5D4CD2265B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8162" y="4525542"/>
            <a:ext cx="2984488" cy="1744060"/>
          </a:xfrm>
          <a:prstGeom prst="rect">
            <a:avLst/>
          </a:prstGeom>
        </p:spPr>
      </p:pic>
      <p:pic>
        <p:nvPicPr>
          <p:cNvPr id="9" name="Picture 8">
            <a:extLst>
              <a:ext uri="{FF2B5EF4-FFF2-40B4-BE49-F238E27FC236}">
                <a16:creationId xmlns:a16="http://schemas.microsoft.com/office/drawing/2014/main" id="{8607AD5C-1B69-4635-B6C6-67EEB7C709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8960" y="1460428"/>
            <a:ext cx="1126252" cy="1501670"/>
          </a:xfrm>
          <a:prstGeom prst="rect">
            <a:avLst/>
          </a:prstGeom>
        </p:spPr>
      </p:pic>
      <p:pic>
        <p:nvPicPr>
          <p:cNvPr id="11" name="Picture 10" descr="A picture containing outdoor, light, dark, rocket&#10;&#10;Description automatically generated">
            <a:extLst>
              <a:ext uri="{FF2B5EF4-FFF2-40B4-BE49-F238E27FC236}">
                <a16:creationId xmlns:a16="http://schemas.microsoft.com/office/drawing/2014/main" id="{F96F2C58-4641-4592-B221-FFD8DD867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83905" y="2811053"/>
            <a:ext cx="1084851" cy="1084851"/>
          </a:xfrm>
          <a:prstGeom prst="rect">
            <a:avLst/>
          </a:prstGeom>
        </p:spPr>
      </p:pic>
      <p:pic>
        <p:nvPicPr>
          <p:cNvPr id="13" name="Picture 12">
            <a:extLst>
              <a:ext uri="{FF2B5EF4-FFF2-40B4-BE49-F238E27FC236}">
                <a16:creationId xmlns:a16="http://schemas.microsoft.com/office/drawing/2014/main" id="{5A6FAFDA-1BDF-497F-8DEA-40BCD566F6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71205" y="4594131"/>
            <a:ext cx="847610" cy="1582205"/>
          </a:xfrm>
          <a:prstGeom prst="rect">
            <a:avLst/>
          </a:prstGeom>
        </p:spPr>
      </p:pic>
    </p:spTree>
    <p:extLst>
      <p:ext uri="{BB962C8B-B14F-4D97-AF65-F5344CB8AC3E}">
        <p14:creationId xmlns:p14="http://schemas.microsoft.com/office/powerpoint/2010/main" val="825473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lumMod val="75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791092" y="276225"/>
            <a:ext cx="7464435" cy="838200"/>
          </a:xfrm>
          <a:prstGeom prst="roundRect">
            <a:avLst/>
          </a:prstGeom>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anchor="ctr">
            <a:noAutofit/>
          </a:bodyPr>
          <a:lstStyle/>
          <a:p>
            <a:pPr algn="ctr" eaLnBrk="1" hangingPunct="1"/>
            <a:r>
              <a:rPr lang="en-US" sz="4000" b="1" i="1" dirty="0">
                <a:solidFill>
                  <a:srgbClr val="16366C"/>
                </a:solidFill>
                <a:effectLst>
                  <a:outerShdw blurRad="38100" dist="38100" dir="2700000" algn="tl">
                    <a:srgbClr val="FAF1D4">
                      <a:alpha val="43000"/>
                    </a:srgbClr>
                  </a:outerShdw>
                </a:effectLst>
              </a:rPr>
              <a:t>AS in Aerospace Technology</a:t>
            </a:r>
          </a:p>
        </p:txBody>
      </p:sp>
      <p:sp>
        <p:nvSpPr>
          <p:cNvPr id="6147" name="Rectangle 3"/>
          <p:cNvSpPr>
            <a:spLocks noGrp="1" noChangeArrowheads="1"/>
          </p:cNvSpPr>
          <p:nvPr>
            <p:ph idx="1"/>
          </p:nvPr>
        </p:nvSpPr>
        <p:spPr>
          <a:xfrm>
            <a:off x="370409" y="1524000"/>
            <a:ext cx="8305800" cy="4800600"/>
          </a:xfrm>
        </p:spPr>
        <p:txBody>
          <a:bodyPr>
            <a:normAutofit fontScale="85000" lnSpcReduction="20000"/>
          </a:bodyPr>
          <a:lstStyle/>
          <a:p>
            <a:pPr eaLnBrk="1" hangingPunct="1">
              <a:lnSpc>
                <a:spcPct val="90000"/>
              </a:lnSpc>
              <a:spcBef>
                <a:spcPts val="600"/>
              </a:spcBef>
              <a:spcAft>
                <a:spcPts val="600"/>
              </a:spcAft>
              <a:buClr>
                <a:srgbClr val="CB9D24"/>
              </a:buClr>
              <a:buSzPct val="100000"/>
              <a:buFont typeface="Helvetica" pitchFamily="34" charset="0"/>
              <a:buChar char="■"/>
            </a:pPr>
            <a:r>
              <a:rPr lang="en-US" sz="2400" dirty="0">
                <a:solidFill>
                  <a:srgbClr val="FAF1D4"/>
                </a:solidFill>
                <a:latin typeface="Calibri" panose="020F0502020204030204" pitchFamily="34" charset="0"/>
                <a:cs typeface="Calibri" panose="020F0502020204030204" pitchFamily="34" charset="0"/>
              </a:rPr>
              <a:t>Limited access &amp; competitive program</a:t>
            </a:r>
          </a:p>
          <a:p>
            <a:pPr eaLnBrk="1" hangingPunct="1">
              <a:lnSpc>
                <a:spcPct val="90000"/>
              </a:lnSpc>
              <a:spcBef>
                <a:spcPts val="600"/>
              </a:spcBef>
              <a:spcAft>
                <a:spcPts val="600"/>
              </a:spcAft>
              <a:buClr>
                <a:srgbClr val="CB9D24"/>
              </a:buClr>
              <a:buSzPct val="100000"/>
              <a:buFont typeface="Helvetica" pitchFamily="34" charset="0"/>
              <a:buChar char="■"/>
            </a:pPr>
            <a:r>
              <a:rPr lang="en-US" sz="2400" dirty="0">
                <a:solidFill>
                  <a:srgbClr val="FAF1D4"/>
                </a:solidFill>
                <a:latin typeface="Calibri" panose="020F0502020204030204" pitchFamily="34" charset="0"/>
                <a:cs typeface="Calibri" panose="020F0502020204030204" pitchFamily="34" charset="0"/>
              </a:rPr>
              <a:t>64 total credit hours</a:t>
            </a:r>
          </a:p>
          <a:p>
            <a:pPr eaLnBrk="1" hangingPunct="1">
              <a:lnSpc>
                <a:spcPct val="90000"/>
              </a:lnSpc>
              <a:spcBef>
                <a:spcPts val="600"/>
              </a:spcBef>
              <a:spcAft>
                <a:spcPts val="600"/>
              </a:spcAft>
              <a:buClr>
                <a:srgbClr val="CB9D24"/>
              </a:buClr>
              <a:buSzPct val="100000"/>
              <a:buFont typeface="Helvetica" pitchFamily="34" charset="0"/>
              <a:buChar char="■"/>
            </a:pPr>
            <a:r>
              <a:rPr lang="en-US" sz="2400" dirty="0">
                <a:solidFill>
                  <a:srgbClr val="FAF1D4"/>
                </a:solidFill>
                <a:latin typeface="Calibri" panose="020F0502020204030204" pitchFamily="34" charset="0"/>
                <a:cs typeface="Calibri" panose="020F0502020204030204" pitchFamily="34" charset="0"/>
              </a:rPr>
              <a:t>Combination of academic </a:t>
            </a:r>
            <a:r>
              <a:rPr lang="en-US" sz="2400" dirty="0">
                <a:solidFill>
                  <a:schemeClr val="accent3">
                    <a:lumMod val="20000"/>
                    <a:lumOff val="80000"/>
                  </a:schemeClr>
                </a:solidFill>
                <a:latin typeface="Calibri" panose="020F0502020204030204" pitchFamily="34" charset="0"/>
                <a:cs typeface="Calibri" panose="020F0502020204030204" pitchFamily="34" charset="0"/>
              </a:rPr>
              <a:t>and technical courses </a:t>
            </a:r>
          </a:p>
          <a:p>
            <a:pPr eaLnBrk="1" hangingPunct="1">
              <a:lnSpc>
                <a:spcPct val="90000"/>
              </a:lnSpc>
              <a:spcBef>
                <a:spcPts val="600"/>
              </a:spcBef>
              <a:spcAft>
                <a:spcPts val="600"/>
              </a:spcAft>
              <a:buClr>
                <a:srgbClr val="CB9D24"/>
              </a:buClr>
              <a:buSzPct val="100000"/>
              <a:buFont typeface="Helvetica" pitchFamily="34" charset="0"/>
              <a:buChar char="■"/>
            </a:pPr>
            <a:endParaRPr lang="en-US" sz="2400" dirty="0">
              <a:solidFill>
                <a:schemeClr val="accent3">
                  <a:lumMod val="20000"/>
                  <a:lumOff val="80000"/>
                </a:schemeClr>
              </a:solidFill>
              <a:latin typeface="Calibri" panose="020F0502020204030204" pitchFamily="34" charset="0"/>
              <a:cs typeface="Calibri" panose="020F0502020204030204" pitchFamily="34" charset="0"/>
            </a:endParaRPr>
          </a:p>
          <a:p>
            <a:pPr marL="0" indent="0" algn="ctr" eaLnBrk="1" hangingPunct="1">
              <a:lnSpc>
                <a:spcPct val="90000"/>
              </a:lnSpc>
              <a:spcBef>
                <a:spcPts val="600"/>
              </a:spcBef>
              <a:spcAft>
                <a:spcPts val="600"/>
              </a:spcAft>
              <a:buClr>
                <a:srgbClr val="CB9D24"/>
              </a:buClr>
              <a:buSzPct val="100000"/>
              <a:buNone/>
            </a:pPr>
            <a:r>
              <a:rPr lang="en-US" sz="3900" b="1" dirty="0">
                <a:solidFill>
                  <a:srgbClr val="EBB229"/>
                </a:solidFill>
                <a:latin typeface="Calibri" panose="020F0502020204030204" pitchFamily="34" charset="0"/>
                <a:cs typeface="Calibri" panose="020F0502020204030204" pitchFamily="34" charset="0"/>
              </a:rPr>
              <a:t>Structural Assembly Technician College Credit Certificate (CCC)</a:t>
            </a:r>
          </a:p>
          <a:p>
            <a:pPr marL="0" indent="0" algn="ctr" eaLnBrk="1" hangingPunct="1">
              <a:lnSpc>
                <a:spcPct val="90000"/>
              </a:lnSpc>
              <a:spcBef>
                <a:spcPts val="600"/>
              </a:spcBef>
              <a:spcAft>
                <a:spcPts val="600"/>
              </a:spcAft>
              <a:buClr>
                <a:srgbClr val="CB9D24"/>
              </a:buClr>
              <a:buSzPct val="100000"/>
              <a:buNone/>
            </a:pPr>
            <a:endParaRPr lang="en-US" sz="2400" b="1" dirty="0">
              <a:solidFill>
                <a:srgbClr val="EBB229"/>
              </a:solidFill>
              <a:latin typeface="Calibri" panose="020F0502020204030204" pitchFamily="34" charset="0"/>
              <a:cs typeface="Calibri" panose="020F0502020204030204" pitchFamily="34" charset="0"/>
            </a:endParaRPr>
          </a:p>
          <a:p>
            <a:pPr>
              <a:lnSpc>
                <a:spcPct val="90000"/>
              </a:lnSpc>
              <a:spcBef>
                <a:spcPts val="600"/>
              </a:spcBef>
              <a:spcAft>
                <a:spcPts val="600"/>
              </a:spcAft>
              <a:buClr>
                <a:srgbClr val="CB9D24"/>
              </a:buClr>
              <a:buSzPct val="100000"/>
              <a:buFont typeface="Wingdings" panose="05000000000000000000" pitchFamily="2" charset="2"/>
              <a:buChar char="§"/>
            </a:pPr>
            <a:r>
              <a:rPr lang="en-US" sz="2400" dirty="0">
                <a:latin typeface="Calibri" panose="020F0502020204030204" pitchFamily="34" charset="0"/>
                <a:cs typeface="Calibri" panose="020F0502020204030204" pitchFamily="34" charset="0"/>
              </a:rPr>
              <a:t>Offered to AHS approved students!</a:t>
            </a:r>
          </a:p>
          <a:p>
            <a:pPr>
              <a:lnSpc>
                <a:spcPct val="90000"/>
              </a:lnSpc>
              <a:spcBef>
                <a:spcPts val="600"/>
              </a:spcBef>
              <a:spcAft>
                <a:spcPts val="600"/>
              </a:spcAft>
              <a:buClr>
                <a:srgbClr val="CB9D24"/>
              </a:buClr>
              <a:buSzPct val="100000"/>
              <a:buFont typeface="Wingdings" panose="05000000000000000000" pitchFamily="2" charset="2"/>
              <a:buChar char="§"/>
            </a:pPr>
            <a:r>
              <a:rPr lang="en-US" sz="2400" dirty="0">
                <a:latin typeface="Calibri" panose="020F0502020204030204" pitchFamily="34" charset="0"/>
                <a:cs typeface="Calibri" panose="020F0502020204030204" pitchFamily="34" charset="0"/>
              </a:rPr>
              <a:t>This certificate is part of the AS in Aerospace Technology</a:t>
            </a:r>
          </a:p>
          <a:p>
            <a:pPr>
              <a:lnSpc>
                <a:spcPct val="90000"/>
              </a:lnSpc>
              <a:spcBef>
                <a:spcPts val="600"/>
              </a:spcBef>
              <a:spcAft>
                <a:spcPts val="600"/>
              </a:spcAft>
              <a:buClr>
                <a:srgbClr val="CB9D24"/>
              </a:buClr>
              <a:buSzPct val="100000"/>
              <a:buFont typeface="Wingdings" panose="05000000000000000000" pitchFamily="2" charset="2"/>
              <a:buChar char="§"/>
            </a:pPr>
            <a:r>
              <a:rPr lang="en-US" sz="2400" dirty="0">
                <a:latin typeface="Calibri" panose="020F0502020204030204" pitchFamily="34" charset="0"/>
                <a:cs typeface="Calibri" panose="020F0502020204030204" pitchFamily="34" charset="0"/>
              </a:rPr>
              <a:t>17 total credits (count towards the 64 total credits for AS)</a:t>
            </a:r>
          </a:p>
          <a:p>
            <a:pPr>
              <a:lnSpc>
                <a:spcPct val="90000"/>
              </a:lnSpc>
              <a:spcBef>
                <a:spcPts val="600"/>
              </a:spcBef>
              <a:spcAft>
                <a:spcPts val="600"/>
              </a:spcAft>
              <a:buClr>
                <a:srgbClr val="CB9D24"/>
              </a:buClr>
              <a:buSzPct val="100000"/>
              <a:buFont typeface="Wingdings" panose="05000000000000000000" pitchFamily="2" charset="2"/>
              <a:buChar char="§"/>
            </a:pPr>
            <a:r>
              <a:rPr lang="en-US" sz="2400" dirty="0">
                <a:latin typeface="Calibri" panose="020F0502020204030204" pitchFamily="34" charset="0"/>
                <a:cs typeface="Calibri" panose="020F0502020204030204" pitchFamily="34" charset="0"/>
              </a:rPr>
              <a:t>Skills to be workforce ready in Aerospace industry</a:t>
            </a:r>
          </a:p>
          <a:p>
            <a:pPr>
              <a:lnSpc>
                <a:spcPct val="90000"/>
              </a:lnSpc>
              <a:spcBef>
                <a:spcPts val="600"/>
              </a:spcBef>
              <a:spcAft>
                <a:spcPts val="600"/>
              </a:spcAft>
              <a:buClr>
                <a:srgbClr val="CB9D24"/>
              </a:buClr>
              <a:buSzPct val="100000"/>
              <a:buFont typeface="Wingdings" panose="05000000000000000000" pitchFamily="2" charset="2"/>
              <a:buChar char="§"/>
            </a:pPr>
            <a:r>
              <a:rPr lang="en-US" sz="2400" dirty="0">
                <a:latin typeface="Calibri" panose="020F0502020204030204" pitchFamily="34" charset="0"/>
                <a:cs typeface="Calibri" panose="020F0502020204030204" pitchFamily="34" charset="0"/>
              </a:rPr>
              <a:t>Students with CCC get special consideration into AS Aerospace program</a:t>
            </a:r>
          </a:p>
          <a:p>
            <a:pPr>
              <a:lnSpc>
                <a:spcPct val="90000"/>
              </a:lnSpc>
              <a:spcBef>
                <a:spcPts val="600"/>
              </a:spcBef>
              <a:spcAft>
                <a:spcPts val="600"/>
              </a:spcAft>
              <a:buClr>
                <a:srgbClr val="CB9D24"/>
              </a:buClr>
              <a:buSzPct val="100000"/>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pPr>
              <a:lnSpc>
                <a:spcPct val="90000"/>
              </a:lnSpc>
              <a:spcBef>
                <a:spcPts val="600"/>
              </a:spcBef>
              <a:spcAft>
                <a:spcPts val="600"/>
              </a:spcAft>
              <a:buClr>
                <a:srgbClr val="CB9D24"/>
              </a:buClr>
              <a:buSzPct val="100000"/>
              <a:buFont typeface="Wingdings" panose="05000000000000000000" pitchFamily="2" charset="2"/>
              <a:buChar char="§"/>
            </a:pPr>
            <a:endParaRPr lang="en-US" sz="2400" dirty="0">
              <a:solidFill>
                <a:srgbClr val="EBB229"/>
              </a:solidFill>
              <a:latin typeface="Calibri" panose="020F0502020204030204" pitchFamily="34" charset="0"/>
              <a:cs typeface="Calibri" panose="020F0502020204030204" pitchFamily="34" charset="0"/>
            </a:endParaRPr>
          </a:p>
          <a:p>
            <a:pPr marL="0" indent="0" algn="ctr" eaLnBrk="1" hangingPunct="1">
              <a:lnSpc>
                <a:spcPct val="90000"/>
              </a:lnSpc>
              <a:spcBef>
                <a:spcPts val="600"/>
              </a:spcBef>
              <a:spcAft>
                <a:spcPts val="600"/>
              </a:spcAft>
              <a:buClr>
                <a:srgbClr val="CB9D24"/>
              </a:buClr>
              <a:buSzPct val="100000"/>
              <a:buNone/>
            </a:pPr>
            <a:endParaRPr lang="en-US" sz="2800" dirty="0">
              <a:solidFill>
                <a:srgbClr val="EBB229"/>
              </a:solidFill>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1219200" y="400748"/>
            <a:ext cx="6553200" cy="1295400"/>
          </a:xfrm>
          <a:prstGeom prst="roundRect">
            <a:avLst/>
          </a:prstGeom>
          <a:gradFill flip="none" rotWithShape="1">
            <a:gsLst>
              <a:gs pos="0">
                <a:schemeClr val="accent4">
                  <a:tint val="98000"/>
                  <a:lumMod val="114000"/>
                </a:schemeClr>
              </a:gs>
              <a:gs pos="100000">
                <a:schemeClr val="accent4">
                  <a:shade val="90000"/>
                  <a:lumMod val="84000"/>
                </a:schemeClr>
              </a:gs>
            </a:gsLst>
            <a:lin ang="5400000" scaled="0"/>
            <a:tileRect/>
          </a:gradFill>
          <a:ln>
            <a:noFill/>
          </a:ln>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anchor="ctr">
            <a:noAutofit/>
          </a:bodyPr>
          <a:lstStyle/>
          <a:p>
            <a:pPr algn="ctr" eaLnBrk="1" hangingPunct="1"/>
            <a:r>
              <a:rPr lang="en-US" sz="4000" b="1" i="1" dirty="0">
                <a:solidFill>
                  <a:srgbClr val="16366C"/>
                </a:solidFill>
                <a:effectLst>
                  <a:outerShdw blurRad="38100" dist="38100" dir="2700000" algn="tl">
                    <a:srgbClr val="FAF1D4">
                      <a:alpha val="43000"/>
                    </a:srgbClr>
                  </a:outerShdw>
                </a:effectLst>
              </a:rPr>
              <a:t>Aerospace CCC </a:t>
            </a:r>
            <a:br>
              <a:rPr lang="en-US" sz="4000" b="1" i="1" dirty="0">
                <a:solidFill>
                  <a:srgbClr val="16366C"/>
                </a:solidFill>
                <a:effectLst>
                  <a:outerShdw blurRad="38100" dist="38100" dir="2700000" algn="tl">
                    <a:srgbClr val="FAF1D4">
                      <a:alpha val="43000"/>
                    </a:srgbClr>
                  </a:outerShdw>
                </a:effectLst>
              </a:rPr>
            </a:br>
            <a:r>
              <a:rPr lang="en-US" sz="2400" b="1" i="1" dirty="0">
                <a:solidFill>
                  <a:srgbClr val="16366C"/>
                </a:solidFill>
                <a:effectLst>
                  <a:outerShdw blurRad="38100" dist="38100" dir="2700000" algn="tl">
                    <a:srgbClr val="FAF1D4">
                      <a:alpha val="43000"/>
                    </a:srgbClr>
                  </a:outerShdw>
                </a:effectLst>
              </a:rPr>
              <a:t>Dual Enrollment Program Expectations</a:t>
            </a:r>
          </a:p>
        </p:txBody>
      </p:sp>
      <p:sp>
        <p:nvSpPr>
          <p:cNvPr id="3" name="TextBox 2"/>
          <p:cNvSpPr txBox="1"/>
          <p:nvPr/>
        </p:nvSpPr>
        <p:spPr>
          <a:xfrm>
            <a:off x="457200" y="2286000"/>
            <a:ext cx="8382000" cy="2875852"/>
          </a:xfrm>
          <a:prstGeom prst="rect">
            <a:avLst/>
          </a:prstGeom>
          <a:noFill/>
        </p:spPr>
        <p:txBody>
          <a:bodyPr wrap="square" rtlCol="0">
            <a:spAutoFit/>
          </a:bodyPr>
          <a:lstStyle/>
          <a:p>
            <a:pPr>
              <a:lnSpc>
                <a:spcPct val="110000"/>
              </a:lnSpc>
            </a:pPr>
            <a:r>
              <a:rPr lang="en-US" sz="3200" b="1" dirty="0">
                <a:solidFill>
                  <a:srgbClr val="EBB229"/>
                </a:solidFill>
              </a:rPr>
              <a:t>Participants are expected to:</a:t>
            </a:r>
          </a:p>
          <a:p>
            <a:pPr marL="457200" indent="-457200">
              <a:lnSpc>
                <a:spcPct val="110000"/>
              </a:lnSpc>
              <a:spcBef>
                <a:spcPts val="600"/>
              </a:spcBef>
              <a:buClr>
                <a:srgbClr val="CB9D24"/>
              </a:buClr>
              <a:buFont typeface="+mj-lt"/>
              <a:buAutoNum type="arabicPeriod"/>
            </a:pPr>
            <a:r>
              <a:rPr lang="en-US" sz="2400" dirty="0">
                <a:solidFill>
                  <a:srgbClr val="F0E3B2"/>
                </a:solidFill>
                <a:latin typeface="Calibri" panose="020F0502020204030204" pitchFamily="34" charset="0"/>
                <a:cs typeface="Calibri" panose="020F0502020204030204" pitchFamily="34" charset="0"/>
              </a:rPr>
              <a:t>Complete selected EFSC and high school classes each year.</a:t>
            </a:r>
          </a:p>
          <a:p>
            <a:pPr marL="457200" indent="-457200">
              <a:lnSpc>
                <a:spcPct val="110000"/>
              </a:lnSpc>
              <a:spcBef>
                <a:spcPts val="600"/>
              </a:spcBef>
              <a:buClr>
                <a:srgbClr val="CB9D24"/>
              </a:buClr>
              <a:buFont typeface="+mj-lt"/>
              <a:buAutoNum type="arabicPeriod"/>
            </a:pPr>
            <a:r>
              <a:rPr lang="en-US" sz="2400" dirty="0">
                <a:solidFill>
                  <a:srgbClr val="F0E3B2"/>
                </a:solidFill>
                <a:latin typeface="Calibri" panose="020F0502020204030204" pitchFamily="34" charset="0"/>
                <a:cs typeface="Calibri" panose="020F0502020204030204" pitchFamily="34" charset="0"/>
              </a:rPr>
              <a:t>Maintain program eligibility.</a:t>
            </a:r>
          </a:p>
          <a:p>
            <a:pPr marL="457200" indent="-457200">
              <a:lnSpc>
                <a:spcPct val="110000"/>
              </a:lnSpc>
              <a:spcBef>
                <a:spcPts val="600"/>
              </a:spcBef>
              <a:buClr>
                <a:srgbClr val="CB9D24"/>
              </a:buClr>
              <a:buFont typeface="+mj-lt"/>
              <a:buAutoNum type="arabicPeriod"/>
            </a:pPr>
            <a:r>
              <a:rPr lang="en-US" sz="2400" dirty="0">
                <a:solidFill>
                  <a:srgbClr val="F0E3B2"/>
                </a:solidFill>
                <a:latin typeface="Calibri" panose="020F0502020204030204" pitchFamily="34" charset="0"/>
                <a:cs typeface="Calibri" panose="020F0502020204030204" pitchFamily="34" charset="0"/>
              </a:rPr>
              <a:t>Complete 5 EFSC classes (17 total credits) to acquire the </a:t>
            </a:r>
            <a:r>
              <a:rPr lang="en-US" sz="2400" b="1" u="sng" dirty="0">
                <a:solidFill>
                  <a:srgbClr val="F0E3B2"/>
                </a:solidFill>
                <a:latin typeface="Calibri" panose="020F0502020204030204" pitchFamily="34" charset="0"/>
                <a:cs typeface="Calibri" panose="020F0502020204030204" pitchFamily="34" charset="0"/>
              </a:rPr>
              <a:t>Structural Assembly College Credit Certification</a:t>
            </a:r>
            <a:r>
              <a:rPr lang="en-US" sz="2400" dirty="0">
                <a:solidFill>
                  <a:srgbClr val="F0E3B2"/>
                </a:solidFill>
                <a:latin typeface="Calibri" panose="020F0502020204030204" pitchFamily="34" charset="0"/>
                <a:cs typeface="Calibri" panose="020F0502020204030204" pitchFamily="34" charset="0"/>
              </a:rPr>
              <a:t> upon High School Graduation.</a:t>
            </a:r>
          </a:p>
        </p:txBody>
      </p:sp>
    </p:spTree>
    <p:extLst>
      <p:ext uri="{BB962C8B-B14F-4D97-AF65-F5344CB8AC3E}">
        <p14:creationId xmlns:p14="http://schemas.microsoft.com/office/powerpoint/2010/main" val="88747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424427" y="1676400"/>
            <a:ext cx="7652773" cy="4939430"/>
          </a:xfrm>
        </p:spPr>
        <p:txBody>
          <a:bodyPr>
            <a:normAutofit/>
          </a:bodyPr>
          <a:lstStyle/>
          <a:p>
            <a:pPr marL="0" indent="0" eaLnBrk="1" hangingPunct="1">
              <a:lnSpc>
                <a:spcPct val="90000"/>
              </a:lnSpc>
              <a:spcAft>
                <a:spcPct val="40000"/>
              </a:spcAft>
              <a:buClr>
                <a:srgbClr val="CB9D24"/>
              </a:buClr>
              <a:buNone/>
            </a:pPr>
            <a:r>
              <a:rPr lang="en-US" sz="2400" dirty="0">
                <a:solidFill>
                  <a:srgbClr val="FFFFD1"/>
                </a:solidFill>
                <a:latin typeface="Calibri" panose="020F0502020204030204" pitchFamily="34" charset="0"/>
                <a:cs typeface="Calibri" panose="020F0502020204030204" pitchFamily="34" charset="0"/>
                <a:sym typeface="Wingdings" pitchFamily="2" charset="2"/>
              </a:rPr>
              <a:t>The AEROSPACE TECHNOLOGY, </a:t>
            </a:r>
            <a:r>
              <a:rPr lang="en-US" sz="2400" u="sng" dirty="0">
                <a:solidFill>
                  <a:srgbClr val="FFFFD1"/>
                </a:solidFill>
                <a:latin typeface="Calibri" panose="020F0502020204030204" pitchFamily="34" charset="0"/>
                <a:cs typeface="Calibri" panose="020F0502020204030204" pitchFamily="34" charset="0"/>
                <a:sym typeface="Wingdings" pitchFamily="2" charset="2"/>
              </a:rPr>
              <a:t>Structural Assembly Technician CCC </a:t>
            </a:r>
            <a:r>
              <a:rPr lang="en-US" sz="2400" dirty="0">
                <a:solidFill>
                  <a:srgbClr val="FFFFD1"/>
                </a:solidFill>
                <a:latin typeface="Calibri" panose="020F0502020204030204" pitchFamily="34" charset="0"/>
                <a:cs typeface="Calibri" panose="020F0502020204030204" pitchFamily="34" charset="0"/>
                <a:sym typeface="Wingdings" pitchFamily="2" charset="2"/>
              </a:rPr>
              <a:t>enables students to:</a:t>
            </a:r>
          </a:p>
          <a:p>
            <a:pPr>
              <a:lnSpc>
                <a:spcPct val="90000"/>
              </a:lnSpc>
              <a:spcAft>
                <a:spcPct val="40000"/>
              </a:spcAft>
              <a:buClr>
                <a:srgbClr val="CB9D24"/>
              </a:buClr>
              <a:buFont typeface="Wingdings" panose="05000000000000000000" pitchFamily="2" charset="2"/>
              <a:buChar char="Ø"/>
            </a:pPr>
            <a:r>
              <a:rPr lang="en-US" sz="2400" dirty="0">
                <a:solidFill>
                  <a:srgbClr val="FFFFD1"/>
                </a:solidFill>
                <a:latin typeface="Calibri" panose="020F0502020204030204" pitchFamily="34" charset="0"/>
                <a:cs typeface="Calibri" panose="020F0502020204030204" pitchFamily="34" charset="0"/>
                <a:sym typeface="Wingdings" pitchFamily="2" charset="2"/>
              </a:rPr>
              <a:t>Complete 17 out of 64 total credits in AS of Aerospace Technology.</a:t>
            </a:r>
            <a:endParaRPr lang="en-US" sz="2400" dirty="0">
              <a:solidFill>
                <a:srgbClr val="FFFFD1"/>
              </a:solidFill>
              <a:latin typeface="Calibri" panose="020F0502020204030204" pitchFamily="34" charset="0"/>
              <a:cs typeface="Calibri" panose="020F0502020204030204" pitchFamily="34" charset="0"/>
            </a:endParaRPr>
          </a:p>
          <a:p>
            <a:pPr eaLnBrk="1" hangingPunct="1">
              <a:lnSpc>
                <a:spcPct val="90000"/>
              </a:lnSpc>
              <a:spcAft>
                <a:spcPct val="40000"/>
              </a:spcAft>
              <a:buClr>
                <a:srgbClr val="CB9D24"/>
              </a:buClr>
              <a:buFont typeface="Wingdings" panose="05000000000000000000" pitchFamily="2" charset="2"/>
              <a:buChar char="Ø"/>
            </a:pPr>
            <a:r>
              <a:rPr lang="en-US" sz="2400" dirty="0">
                <a:solidFill>
                  <a:srgbClr val="FFFFD1"/>
                </a:solidFill>
                <a:latin typeface="Calibri" panose="020F0502020204030204" pitchFamily="34" charset="0"/>
                <a:cs typeface="Calibri" panose="020F0502020204030204" pitchFamily="34" charset="0"/>
                <a:sym typeface="Wingdings" pitchFamily="2" charset="2"/>
              </a:rPr>
              <a:t>Get used to college expectations while still in high school.</a:t>
            </a:r>
          </a:p>
          <a:p>
            <a:pPr eaLnBrk="1" hangingPunct="1">
              <a:lnSpc>
                <a:spcPct val="90000"/>
              </a:lnSpc>
              <a:spcAft>
                <a:spcPct val="40000"/>
              </a:spcAft>
              <a:buClr>
                <a:srgbClr val="CB9D24"/>
              </a:buClr>
              <a:buFont typeface="Wingdings" panose="05000000000000000000" pitchFamily="2" charset="2"/>
              <a:buChar char="Ø"/>
            </a:pPr>
            <a:r>
              <a:rPr lang="en-US" sz="2400" dirty="0">
                <a:solidFill>
                  <a:srgbClr val="FFFFD1"/>
                </a:solidFill>
                <a:latin typeface="Calibri" panose="020F0502020204030204" pitchFamily="34" charset="0"/>
                <a:cs typeface="Calibri" panose="020F0502020204030204" pitchFamily="34" charset="0"/>
                <a:sym typeface="Wingdings" pitchFamily="2" charset="2"/>
              </a:rPr>
              <a:t>Use their college courses to discover career interests, explore the Aerospace industry, and learn more about possible employers.</a:t>
            </a:r>
          </a:p>
          <a:p>
            <a:r>
              <a:rPr lang="en-US" sz="2400" dirty="0">
                <a:solidFill>
                  <a:srgbClr val="FAF1D4"/>
                </a:solidFill>
                <a:latin typeface="Calibri" panose="020F0502020204030204" pitchFamily="34" charset="0"/>
                <a:cs typeface="Calibri" panose="020F0502020204030204" pitchFamily="34" charset="0"/>
              </a:rPr>
              <a:t>AHS and EFSC will be working with local aerospace companies to enhance employment opportunities after graduation.”</a:t>
            </a:r>
          </a:p>
          <a:p>
            <a:pPr marL="0" indent="0">
              <a:buNone/>
            </a:pPr>
            <a:endParaRPr lang="en-US" dirty="0"/>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endParaRPr lang="en-US" sz="2400" dirty="0"/>
          </a:p>
        </p:txBody>
      </p:sp>
      <p:sp>
        <p:nvSpPr>
          <p:cNvPr id="7" name="Title 1"/>
          <p:cNvSpPr>
            <a:spLocks noGrp="1"/>
          </p:cNvSpPr>
          <p:nvPr>
            <p:ph type="title"/>
          </p:nvPr>
        </p:nvSpPr>
        <p:spPr>
          <a:xfrm>
            <a:off x="424427" y="304800"/>
            <a:ext cx="8267700" cy="1143000"/>
          </a:xfrm>
          <a:prstGeom prst="roundRect">
            <a:avLst/>
          </a:prstGeom>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anchor="ctr">
            <a:noAutofit/>
          </a:bodyPr>
          <a:lstStyle/>
          <a:p>
            <a:pPr algn="ctr"/>
            <a:r>
              <a:rPr lang="en-US" sz="3200" b="1" i="1" dirty="0">
                <a:solidFill>
                  <a:srgbClr val="16366C"/>
                </a:solidFill>
                <a:effectLst>
                  <a:outerShdw blurRad="38100" dist="38100" dir="2700000" algn="tl">
                    <a:srgbClr val="FAF1D4">
                      <a:alpha val="43000"/>
                    </a:srgbClr>
                  </a:outerShdw>
                </a:effectLst>
              </a:rPr>
              <a:t>Benefits of </a:t>
            </a:r>
            <a:br>
              <a:rPr lang="en-US" sz="3200" b="1" i="1" dirty="0">
                <a:solidFill>
                  <a:srgbClr val="16366C"/>
                </a:solidFill>
                <a:effectLst>
                  <a:outerShdw blurRad="38100" dist="38100" dir="2700000" algn="tl">
                    <a:srgbClr val="FAF1D4">
                      <a:alpha val="43000"/>
                    </a:srgbClr>
                  </a:outerShdw>
                </a:effectLst>
              </a:rPr>
            </a:br>
            <a:r>
              <a:rPr lang="en-US" sz="3200" b="1" i="1" dirty="0">
                <a:solidFill>
                  <a:srgbClr val="16366C"/>
                </a:solidFill>
                <a:effectLst>
                  <a:outerShdw blurRad="38100" dist="38100" dir="2700000" algn="tl">
                    <a:srgbClr val="FAF1D4">
                      <a:alpha val="43000"/>
                    </a:srgbClr>
                  </a:outerShdw>
                </a:effectLst>
              </a:rPr>
              <a:t>AEROSPACE CCC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idx="4294967295"/>
          </p:nvPr>
        </p:nvSpPr>
        <p:spPr>
          <a:xfrm>
            <a:off x="304800" y="2286000"/>
            <a:ext cx="8534400" cy="4191000"/>
          </a:xfrm>
        </p:spPr>
        <p:txBody>
          <a:bodyPr>
            <a:normAutofit fontScale="92500"/>
          </a:bodyPr>
          <a:lstStyle/>
          <a:p>
            <a:pPr marL="609600" indent="-609600" eaLnBrk="1" hangingPunct="1">
              <a:lnSpc>
                <a:spcPct val="110000"/>
              </a:lnSpc>
              <a:spcAft>
                <a:spcPts val="600"/>
              </a:spcAft>
              <a:buClr>
                <a:srgbClr val="CB9D24"/>
              </a:buClr>
              <a:buSzTx/>
              <a:buFont typeface="Calibri" pitchFamily="34" charset="0"/>
              <a:buAutoNum type="arabicPeriod"/>
            </a:pPr>
            <a:r>
              <a:rPr lang="en-US" sz="2400" dirty="0">
                <a:solidFill>
                  <a:schemeClr val="accent3">
                    <a:lumMod val="20000"/>
                    <a:lumOff val="80000"/>
                  </a:schemeClr>
                </a:solidFill>
                <a:latin typeface="Calibri" panose="020F0502020204030204" pitchFamily="34" charset="0"/>
                <a:cs typeface="Calibri" panose="020F0502020204030204" pitchFamily="34" charset="0"/>
              </a:rPr>
              <a:t>State </a:t>
            </a:r>
            <a:r>
              <a:rPr lang="en-US" sz="2400" b="1" i="1" u="sng" dirty="0">
                <a:solidFill>
                  <a:schemeClr val="accent3">
                    <a:lumMod val="20000"/>
                    <a:lumOff val="80000"/>
                  </a:schemeClr>
                </a:solidFill>
                <a:latin typeface="Calibri" panose="020F0502020204030204" pitchFamily="34" charset="0"/>
                <a:cs typeface="Calibri" panose="020F0502020204030204" pitchFamily="34" charset="0"/>
              </a:rPr>
              <a:t>cumulative</a:t>
            </a:r>
            <a:r>
              <a:rPr lang="en-US" sz="2400" dirty="0">
                <a:solidFill>
                  <a:schemeClr val="accent3">
                    <a:lumMod val="20000"/>
                    <a:lumOff val="80000"/>
                  </a:schemeClr>
                </a:solidFill>
                <a:latin typeface="Calibri" panose="020F0502020204030204" pitchFamily="34" charset="0"/>
                <a:cs typeface="Calibri" panose="020F0502020204030204" pitchFamily="34" charset="0"/>
              </a:rPr>
              <a:t> unweighted GPA of 2.5 or higher. </a:t>
            </a:r>
            <a:endParaRPr lang="en-US" sz="2400" b="1" dirty="0">
              <a:solidFill>
                <a:schemeClr val="accent3">
                  <a:lumMod val="20000"/>
                  <a:lumOff val="80000"/>
                </a:schemeClr>
              </a:solidFill>
              <a:latin typeface="Calibri" panose="020F0502020204030204" pitchFamily="34" charset="0"/>
              <a:cs typeface="Calibri" panose="020F0502020204030204" pitchFamily="34" charset="0"/>
            </a:endParaRPr>
          </a:p>
          <a:p>
            <a:pPr marL="609600" indent="-609600" eaLnBrk="1" hangingPunct="1">
              <a:lnSpc>
                <a:spcPct val="110000"/>
              </a:lnSpc>
              <a:spcAft>
                <a:spcPts val="600"/>
              </a:spcAft>
              <a:buClr>
                <a:srgbClr val="CB9D24"/>
              </a:buClr>
              <a:buSzTx/>
              <a:buFont typeface="Calibri" pitchFamily="34" charset="0"/>
              <a:buAutoNum type="arabicPeriod"/>
            </a:pPr>
            <a:r>
              <a:rPr lang="en-US" sz="2400" dirty="0">
                <a:solidFill>
                  <a:schemeClr val="accent3">
                    <a:lumMod val="20000"/>
                    <a:lumOff val="80000"/>
                  </a:schemeClr>
                </a:solidFill>
                <a:latin typeface="Calibri" panose="020F0502020204030204" pitchFamily="34" charset="0"/>
                <a:cs typeface="Calibri" panose="020F0502020204030204" pitchFamily="34" charset="0"/>
              </a:rPr>
              <a:t>Must be on track to meet Brevard Public School requirements for graduation.</a:t>
            </a:r>
          </a:p>
          <a:p>
            <a:pPr marL="609600" indent="-609600" eaLnBrk="1" hangingPunct="1">
              <a:lnSpc>
                <a:spcPct val="110000"/>
              </a:lnSpc>
              <a:spcAft>
                <a:spcPts val="600"/>
              </a:spcAft>
              <a:buClr>
                <a:srgbClr val="CB9D24"/>
              </a:buClr>
              <a:buSzTx/>
              <a:buFont typeface="Calibri" pitchFamily="34" charset="0"/>
              <a:buAutoNum type="arabicPeriod"/>
            </a:pPr>
            <a:r>
              <a:rPr lang="en-US" sz="2400" dirty="0">
                <a:solidFill>
                  <a:schemeClr val="accent3">
                    <a:lumMod val="20000"/>
                    <a:lumOff val="80000"/>
                  </a:schemeClr>
                </a:solidFill>
                <a:latin typeface="Calibri" panose="020F0502020204030204" pitchFamily="34" charset="0"/>
                <a:cs typeface="Calibri" panose="020F0502020204030204" pitchFamily="34" charset="0"/>
              </a:rPr>
              <a:t>College placement test on file (PERT, SAT, ACT, or ACCUPLACER). </a:t>
            </a:r>
          </a:p>
          <a:p>
            <a:pPr marL="609600" indent="-609600" eaLnBrk="1" hangingPunct="1">
              <a:lnSpc>
                <a:spcPct val="110000"/>
              </a:lnSpc>
              <a:spcAft>
                <a:spcPts val="600"/>
              </a:spcAft>
              <a:buClr>
                <a:srgbClr val="CB9D24"/>
              </a:buClr>
              <a:buSzTx/>
              <a:buFont typeface="Calibri" pitchFamily="34" charset="0"/>
              <a:buAutoNum type="arabicPeriod"/>
            </a:pPr>
            <a:r>
              <a:rPr lang="en-US" sz="2400" dirty="0">
                <a:solidFill>
                  <a:schemeClr val="accent3">
                    <a:lumMod val="20000"/>
                    <a:lumOff val="80000"/>
                  </a:schemeClr>
                </a:solidFill>
                <a:latin typeface="Calibri" panose="020F0502020204030204" pitchFamily="34" charset="0"/>
                <a:cs typeface="Calibri" panose="020F0502020204030204" pitchFamily="34" charset="0"/>
              </a:rPr>
              <a:t>High school record of good attendance and responsible behavior.</a:t>
            </a:r>
          </a:p>
          <a:p>
            <a:pPr marL="609600" indent="-609600" eaLnBrk="1" hangingPunct="1">
              <a:lnSpc>
                <a:spcPct val="110000"/>
              </a:lnSpc>
              <a:spcAft>
                <a:spcPts val="600"/>
              </a:spcAft>
              <a:buClr>
                <a:srgbClr val="CB9D24"/>
              </a:buClr>
              <a:buSzTx/>
              <a:buFont typeface="Calibri" pitchFamily="34" charset="0"/>
              <a:buAutoNum type="arabicPeriod"/>
            </a:pPr>
            <a:r>
              <a:rPr lang="en-US" sz="2400" dirty="0">
                <a:solidFill>
                  <a:schemeClr val="accent3">
                    <a:lumMod val="20000"/>
                    <a:lumOff val="80000"/>
                  </a:schemeClr>
                </a:solidFill>
                <a:latin typeface="Calibri" panose="020F0502020204030204" pitchFamily="34" charset="0"/>
                <a:cs typeface="Calibri" panose="020F0502020204030204" pitchFamily="34" charset="0"/>
              </a:rPr>
              <a:t>Meet all program deadlines and requirements.</a:t>
            </a:r>
          </a:p>
          <a:p>
            <a:pPr marL="609600" indent="-609600">
              <a:lnSpc>
                <a:spcPct val="110000"/>
              </a:lnSpc>
              <a:spcAft>
                <a:spcPts val="600"/>
              </a:spcAft>
              <a:buClr>
                <a:srgbClr val="CB9D24"/>
              </a:buClr>
              <a:buSzTx/>
              <a:buFont typeface="Calibri" pitchFamily="34" charset="0"/>
              <a:buAutoNum type="arabicPeriod"/>
            </a:pPr>
            <a:r>
              <a:rPr lang="en-US" sz="2400" dirty="0">
                <a:solidFill>
                  <a:schemeClr val="accent3">
                    <a:lumMod val="20000"/>
                    <a:lumOff val="80000"/>
                  </a:schemeClr>
                </a:solidFill>
                <a:latin typeface="Calibri" panose="020F0502020204030204" pitchFamily="34" charset="0"/>
                <a:cs typeface="Calibri" panose="020F0502020204030204" pitchFamily="34" charset="0"/>
              </a:rPr>
              <a:t>Completion of </a:t>
            </a:r>
            <a:r>
              <a:rPr lang="en-US" sz="2400" b="1" dirty="0">
                <a:solidFill>
                  <a:schemeClr val="accent3">
                    <a:lumMod val="20000"/>
                    <a:lumOff val="8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EFSC</a:t>
            </a:r>
            <a:r>
              <a:rPr lang="en-US" sz="2400" dirty="0">
                <a:solidFill>
                  <a:schemeClr val="accent3">
                    <a:lumMod val="20000"/>
                    <a:lumOff val="80000"/>
                  </a:schemeClr>
                </a:solidFill>
                <a:latin typeface="Calibri" panose="020F0502020204030204" pitchFamily="34" charset="0"/>
                <a:cs typeface="Calibri" panose="020F0502020204030204" pitchFamily="34" charset="0"/>
              </a:rPr>
              <a:t> Online Application &amp; Dual Enrollment Orientation. </a:t>
            </a:r>
          </a:p>
        </p:txBody>
      </p:sp>
      <p:sp>
        <p:nvSpPr>
          <p:cNvPr id="6" name="AutoShape 2"/>
          <p:cNvSpPr txBox="1">
            <a:spLocks noChangeArrowheads="1"/>
          </p:cNvSpPr>
          <p:nvPr/>
        </p:nvSpPr>
        <p:spPr>
          <a:xfrm>
            <a:off x="1929758" y="398106"/>
            <a:ext cx="7086600" cy="1357746"/>
          </a:xfrm>
          <a:prstGeom prst="rect">
            <a:avLst/>
          </a:prstGeom>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defTabSz="457207" rtl="0" eaLnBrk="1" latinLnBrk="0" hangingPunct="1">
              <a:spcBef>
                <a:spcPct val="0"/>
              </a:spcBef>
              <a:buNone/>
              <a:defRPr sz="4200" b="0" i="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r>
              <a:rPr lang="en-US" sz="4000" b="1" i="1" dirty="0">
                <a:solidFill>
                  <a:srgbClr val="16366C"/>
                </a:solidFill>
                <a:effectLst>
                  <a:outerShdw blurRad="38100" dist="38100" dir="2700000" algn="tl">
                    <a:srgbClr val="FAF1D4">
                      <a:alpha val="43000"/>
                    </a:srgbClr>
                  </a:outerShdw>
                </a:effectLst>
              </a:rPr>
              <a:t>Admission Requirements  </a:t>
            </a:r>
            <a:br>
              <a:rPr lang="en-US" sz="3200" b="1" i="1" dirty="0">
                <a:solidFill>
                  <a:srgbClr val="16366C"/>
                </a:solidFill>
                <a:effectLst>
                  <a:outerShdw blurRad="38100" dist="38100" dir="2700000" algn="tl">
                    <a:srgbClr val="FAF1D4">
                      <a:alpha val="43000"/>
                    </a:srgbClr>
                  </a:outerShdw>
                </a:effectLst>
              </a:rPr>
            </a:br>
            <a:r>
              <a:rPr lang="en-US" sz="3200" b="1" i="1" dirty="0">
                <a:solidFill>
                  <a:srgbClr val="16366C"/>
                </a:solidFill>
                <a:effectLst>
                  <a:outerShdw blurRad="38100" dist="38100" dir="2700000" algn="tl">
                    <a:srgbClr val="FAF1D4">
                      <a:alpha val="43000"/>
                    </a:srgbClr>
                  </a:outerShdw>
                </a:effectLst>
              </a:rPr>
              <a:t>for Dual Enrollment in CCC</a:t>
            </a:r>
            <a:endParaRPr lang="en-US" sz="2800" b="1" i="1" dirty="0">
              <a:solidFill>
                <a:srgbClr val="16366C"/>
              </a:solidFill>
              <a:effectLst>
                <a:outerShdw blurRad="38100" dist="38100" dir="2700000" algn="tl">
                  <a:srgbClr val="FAF1D4">
                    <a:alpha val="43000"/>
                  </a:srgbClr>
                </a:outerShdw>
              </a:effectLst>
            </a:endParaRPr>
          </a:p>
        </p:txBody>
      </p:sp>
      <p:pic>
        <p:nvPicPr>
          <p:cNvPr id="7" name="Picture 5"/>
          <p:cNvPicPr>
            <a:picLocks noChangeAspect="1" noChangeArrowheads="1" noCrop="1"/>
          </p:cNvPicPr>
          <p:nvPr/>
        </p:nvPicPr>
        <p:blipFill>
          <a:blip r:embed="rId2" cstate="print">
            <a:extLst>
              <a:ext uri="{28A0092B-C50C-407E-A947-70E740481C1C}">
                <a14:useLocalDpi xmlns:a14="http://schemas.microsoft.com/office/drawing/2010/main" val="0"/>
              </a:ext>
            </a:extLst>
          </a:blip>
          <a:stretch>
            <a:fillRect/>
          </a:stretch>
        </p:blipFill>
        <p:spPr bwMode="auto">
          <a:xfrm>
            <a:off x="127642" y="76200"/>
            <a:ext cx="2005958" cy="2005958"/>
          </a:xfrm>
          <a:prstGeom prst="round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31919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9" name="Text Box 6"/>
          <p:cNvSpPr txBox="1">
            <a:spLocks noChangeArrowheads="1"/>
          </p:cNvSpPr>
          <p:nvPr/>
        </p:nvSpPr>
        <p:spPr bwMode="auto">
          <a:xfrm>
            <a:off x="838200" y="5867400"/>
            <a:ext cx="8305800" cy="573088"/>
          </a:xfrm>
          <a:prstGeom prst="rect">
            <a:avLst/>
          </a:prstGeom>
          <a:noFill/>
          <a:ln w="9525">
            <a:noFill/>
            <a:miter lim="800000"/>
            <a:headEnd/>
            <a:tailEnd/>
          </a:ln>
        </p:spPr>
        <p:txBody>
          <a:bodyPr>
            <a:spAutoFit/>
          </a:bodyPr>
          <a:lstStyle/>
          <a:p>
            <a:pPr eaLnBrk="1" hangingPunct="1">
              <a:lnSpc>
                <a:spcPct val="120000"/>
              </a:lnSpc>
              <a:spcBef>
                <a:spcPct val="20000"/>
              </a:spcBef>
              <a:spcAft>
                <a:spcPct val="40000"/>
              </a:spcAft>
              <a:buClr>
                <a:schemeClr val="tx1"/>
              </a:buClr>
              <a:buFont typeface="Wingdings" pitchFamily="2" charset="2"/>
              <a:buNone/>
            </a:pPr>
            <a:endParaRPr lang="en-US" sz="1200"/>
          </a:p>
          <a:p>
            <a:endParaRPr lang="en-US" sz="1200"/>
          </a:p>
        </p:txBody>
      </p:sp>
      <p:sp>
        <p:nvSpPr>
          <p:cNvPr id="7" name="Title 1"/>
          <p:cNvSpPr>
            <a:spLocks noGrp="1"/>
          </p:cNvSpPr>
          <p:nvPr>
            <p:ph type="title"/>
          </p:nvPr>
        </p:nvSpPr>
        <p:spPr>
          <a:xfrm>
            <a:off x="228600" y="228600"/>
            <a:ext cx="8686800" cy="1524000"/>
          </a:xfrm>
          <a:prstGeom prst="roundRect">
            <a:avLst/>
          </a:prstGeom>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anchor="ctr"/>
          <a:lstStyle/>
          <a:p>
            <a:pPr algn="ctr"/>
            <a:r>
              <a:rPr lang="en-US" sz="4000" b="1" i="1" dirty="0">
                <a:solidFill>
                  <a:srgbClr val="16366C"/>
                </a:solidFill>
                <a:effectLst>
                  <a:outerShdw blurRad="38100" dist="38100" dir="2700000" algn="tl">
                    <a:srgbClr val="FAF1D4">
                      <a:alpha val="43000"/>
                    </a:srgbClr>
                  </a:outerShdw>
                </a:effectLst>
              </a:rPr>
              <a:t>Requirements to </a:t>
            </a:r>
            <a:r>
              <a:rPr lang="en-US" sz="4000" b="1" i="1" u="sng" dirty="0">
                <a:solidFill>
                  <a:srgbClr val="16366C"/>
                </a:solidFill>
                <a:effectLst>
                  <a:outerShdw blurRad="38100" dist="38100" dir="2700000" algn="tl">
                    <a:srgbClr val="FAF1D4">
                      <a:alpha val="43000"/>
                    </a:srgbClr>
                  </a:outerShdw>
                </a:effectLst>
              </a:rPr>
              <a:t>STAY</a:t>
            </a:r>
            <a:r>
              <a:rPr lang="en-US" sz="4000" b="1" i="1" dirty="0">
                <a:solidFill>
                  <a:srgbClr val="16366C"/>
                </a:solidFill>
                <a:effectLst>
                  <a:outerShdw blurRad="38100" dist="38100" dir="2700000" algn="tl">
                    <a:srgbClr val="FAF1D4">
                      <a:alpha val="43000"/>
                    </a:srgbClr>
                  </a:outerShdw>
                </a:effectLst>
              </a:rPr>
              <a:t> in the AEROSPACE CCC Program</a:t>
            </a:r>
          </a:p>
        </p:txBody>
      </p:sp>
      <p:sp>
        <p:nvSpPr>
          <p:cNvPr id="9" name="Rectangle 3"/>
          <p:cNvSpPr>
            <a:spLocks noGrp="1" noChangeArrowheads="1"/>
          </p:cNvSpPr>
          <p:nvPr>
            <p:ph type="body" sz="half" idx="1"/>
          </p:nvPr>
        </p:nvSpPr>
        <p:spPr>
          <a:xfrm>
            <a:off x="334284" y="2286000"/>
            <a:ext cx="8715375" cy="4818856"/>
          </a:xfrm>
        </p:spPr>
        <p:txBody>
          <a:bodyPr>
            <a:normAutofit/>
          </a:bodyPr>
          <a:lstStyle/>
          <a:p>
            <a:pPr eaLnBrk="1" hangingPunct="1">
              <a:spcBef>
                <a:spcPts val="0"/>
              </a:spcBef>
              <a:spcAft>
                <a:spcPct val="40000"/>
              </a:spcAft>
              <a:buClr>
                <a:srgbClr val="CB9D24"/>
              </a:buClr>
              <a:buSzTx/>
              <a:buFont typeface="Wingdings" panose="05000000000000000000" pitchFamily="2" charset="2"/>
              <a:buChar char="q"/>
            </a:pPr>
            <a:r>
              <a:rPr lang="en-US" sz="2400" dirty="0">
                <a:solidFill>
                  <a:srgbClr val="FAF1D4"/>
                </a:solidFill>
                <a:latin typeface="Calibri" panose="020F0502020204030204" pitchFamily="34" charset="0"/>
                <a:cs typeface="Calibri" panose="020F0502020204030204" pitchFamily="34" charset="0"/>
              </a:rPr>
              <a:t>State cumulative high school unweighted GPA of 2.5 or higher</a:t>
            </a:r>
          </a:p>
          <a:p>
            <a:pPr eaLnBrk="1" hangingPunct="1">
              <a:lnSpc>
                <a:spcPct val="120000"/>
              </a:lnSpc>
              <a:spcAft>
                <a:spcPct val="40000"/>
              </a:spcAft>
              <a:buClr>
                <a:srgbClr val="CB9D24"/>
              </a:buClr>
              <a:buSzTx/>
              <a:buFont typeface="Wingdings" panose="05000000000000000000" pitchFamily="2" charset="2"/>
              <a:buChar char="q"/>
            </a:pPr>
            <a:r>
              <a:rPr lang="en-US" sz="2400" dirty="0">
                <a:solidFill>
                  <a:srgbClr val="FAF1D4"/>
                </a:solidFill>
                <a:latin typeface="Calibri" panose="020F0502020204030204" pitchFamily="34" charset="0"/>
                <a:cs typeface="Calibri" panose="020F0502020204030204" pitchFamily="34" charset="0"/>
              </a:rPr>
              <a:t>College GPA of at least 2.0 each term</a:t>
            </a:r>
          </a:p>
          <a:p>
            <a:pPr eaLnBrk="1" hangingPunct="1">
              <a:lnSpc>
                <a:spcPct val="120000"/>
              </a:lnSpc>
              <a:spcAft>
                <a:spcPct val="40000"/>
              </a:spcAft>
              <a:buClr>
                <a:srgbClr val="CB9D24"/>
              </a:buClr>
              <a:buSzTx/>
              <a:buFont typeface="Wingdings" panose="05000000000000000000" pitchFamily="2" charset="2"/>
              <a:buChar char="q"/>
            </a:pPr>
            <a:r>
              <a:rPr lang="en-US" sz="2400" dirty="0">
                <a:solidFill>
                  <a:srgbClr val="FAF1D4"/>
                </a:solidFill>
                <a:latin typeface="Calibri" panose="020F0502020204030204" pitchFamily="34" charset="0"/>
                <a:cs typeface="Calibri" panose="020F0502020204030204" pitchFamily="34" charset="0"/>
              </a:rPr>
              <a:t>Remain on track in your AHS classes to meet BPS high school graduation requirements</a:t>
            </a:r>
          </a:p>
          <a:p>
            <a:pPr eaLnBrk="1" hangingPunct="1">
              <a:lnSpc>
                <a:spcPct val="120000"/>
              </a:lnSpc>
              <a:spcAft>
                <a:spcPct val="40000"/>
              </a:spcAft>
              <a:buClr>
                <a:srgbClr val="CB9D24"/>
              </a:buClr>
              <a:buSzTx/>
              <a:buFont typeface="Wingdings" panose="05000000000000000000" pitchFamily="2" charset="2"/>
              <a:buChar char="q"/>
            </a:pPr>
            <a:r>
              <a:rPr lang="en-US" sz="2400" dirty="0">
                <a:solidFill>
                  <a:srgbClr val="FAF1D4"/>
                </a:solidFill>
                <a:latin typeface="Calibri" panose="020F0502020204030204" pitchFamily="34" charset="0"/>
                <a:cs typeface="Calibri" panose="020F0502020204030204" pitchFamily="34" charset="0"/>
              </a:rPr>
              <a:t>Good disciple and attendance record</a:t>
            </a:r>
          </a:p>
          <a:p>
            <a:pPr eaLnBrk="1" hangingPunct="1">
              <a:lnSpc>
                <a:spcPct val="120000"/>
              </a:lnSpc>
              <a:spcAft>
                <a:spcPct val="40000"/>
              </a:spcAft>
              <a:buClr>
                <a:srgbClr val="CB9D24"/>
              </a:buClr>
              <a:buSzTx/>
              <a:buFont typeface="Wingdings" panose="05000000000000000000" pitchFamily="2" charset="2"/>
              <a:buChar char="q"/>
            </a:pPr>
            <a:endParaRPr lang="en-US" sz="2400" dirty="0">
              <a:solidFill>
                <a:srgbClr val="FAF1D4"/>
              </a:solidFill>
              <a:latin typeface="Calibri" panose="020F0502020204030204" pitchFamily="34" charset="0"/>
              <a:cs typeface="Calibri" panose="020F0502020204030204" pitchFamily="34" charset="0"/>
            </a:endParaRPr>
          </a:p>
          <a:p>
            <a:pPr eaLnBrk="1" hangingPunct="1">
              <a:lnSpc>
                <a:spcPct val="120000"/>
              </a:lnSpc>
              <a:spcAft>
                <a:spcPct val="40000"/>
              </a:spcAft>
              <a:buClr>
                <a:srgbClr val="CB9D24"/>
              </a:buClr>
              <a:buSzTx/>
              <a:buFont typeface="Wingdings" panose="05000000000000000000" pitchFamily="2" charset="2"/>
              <a:buChar char="q"/>
            </a:pPr>
            <a:endParaRPr lang="en-US" sz="2400" dirty="0">
              <a:solidFill>
                <a:srgbClr val="FAF1D4"/>
              </a:solidFill>
              <a:latin typeface="Calibri" panose="020F0502020204030204" pitchFamily="34" charset="0"/>
              <a:cs typeface="Calibri" panose="020F0502020204030204" pitchFamily="34" charset="0"/>
            </a:endParaRPr>
          </a:p>
          <a:p>
            <a:pPr marL="0" indent="0" eaLnBrk="1" hangingPunct="1">
              <a:lnSpc>
                <a:spcPct val="120000"/>
              </a:lnSpc>
              <a:spcAft>
                <a:spcPct val="40000"/>
              </a:spcAft>
              <a:buSzTx/>
              <a:buNone/>
            </a:pPr>
            <a:endParaRPr lang="en-US" sz="2400" dirty="0"/>
          </a:p>
        </p:txBody>
      </p:sp>
      <p:pic>
        <p:nvPicPr>
          <p:cNvPr id="10" name="Picture 6" descr="C:\Documents and Settings\demetriadesl\Local Settings\Temporary Internet Files\Content.IE5\QMD7PDXN\MP900427825[1].jpg"/>
          <p:cNvPicPr>
            <a:picLocks noChangeAspect="1" noChangeArrowheads="1"/>
          </p:cNvPicPr>
          <p:nvPr/>
        </p:nvPicPr>
        <p:blipFill>
          <a:blip r:embed="rId2" cstate="print"/>
          <a:srcRect/>
          <a:stretch>
            <a:fillRect/>
          </a:stretch>
        </p:blipFill>
        <p:spPr bwMode="auto">
          <a:xfrm>
            <a:off x="7010400" y="4648200"/>
            <a:ext cx="1772879" cy="184621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69"/>
        <p:cNvGrpSpPr/>
        <p:nvPr/>
      </p:nvGrpSpPr>
      <p:grpSpPr>
        <a:xfrm>
          <a:off x="0" y="0"/>
          <a:ext cx="0" cy="0"/>
          <a:chOff x="0" y="0"/>
          <a:chExt cx="0" cy="0"/>
        </a:xfrm>
      </p:grpSpPr>
      <p:sp>
        <p:nvSpPr>
          <p:cNvPr id="170" name="Shape 170"/>
          <p:cNvSpPr txBox="1">
            <a:spLocks noGrp="1"/>
          </p:cNvSpPr>
          <p:nvPr>
            <p:ph type="ctrTitle"/>
          </p:nvPr>
        </p:nvSpPr>
        <p:spPr>
          <a:xfrm>
            <a:off x="990600" y="428919"/>
            <a:ext cx="6986170" cy="991610"/>
          </a:xfrm>
          <a:prstGeom prst="roundRect">
            <a:avLst/>
          </a:prstGeom>
          <a:ln>
            <a:headEnd type="none" w="med" len="med"/>
            <a:tailEnd type="none" w="med" len="med"/>
          </a:ln>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wrap="square" lIns="91425" tIns="45700" rIns="91425" bIns="45700" anchor="ctr" anchorCtr="0">
            <a:noAutofit/>
          </a:bodyPr>
          <a:lstStyle/>
          <a:p>
            <a:pPr marL="0" marR="0" lvl="0" indent="0" algn="ctr" rtl="0">
              <a:spcBef>
                <a:spcPts val="0"/>
              </a:spcBef>
              <a:buClr>
                <a:srgbClr val="12683A"/>
              </a:buClr>
              <a:buFont typeface="Century Gothic"/>
              <a:buNone/>
            </a:pPr>
            <a:r>
              <a:rPr lang="en-US" sz="4000" b="1" i="1" u="none" strike="noStrike" cap="none" dirty="0">
                <a:solidFill>
                  <a:srgbClr val="16366C"/>
                </a:solidFill>
                <a:effectLst>
                  <a:outerShdw blurRad="38100" dist="38100" dir="2700000" algn="tl">
                    <a:srgbClr val="FAF1D4">
                      <a:alpha val="43000"/>
                    </a:srgbClr>
                  </a:outerShdw>
                </a:effectLst>
                <a:latin typeface="Century Gothic"/>
                <a:ea typeface="Century Gothic"/>
                <a:cs typeface="Century Gothic"/>
                <a:sym typeface="Century Gothic"/>
              </a:rPr>
              <a:t>What is Dual Enrollment?</a:t>
            </a:r>
          </a:p>
        </p:txBody>
      </p:sp>
      <p:sp>
        <p:nvSpPr>
          <p:cNvPr id="172" name="Shape 172"/>
          <p:cNvSpPr txBox="1"/>
          <p:nvPr/>
        </p:nvSpPr>
        <p:spPr>
          <a:xfrm>
            <a:off x="4477735" y="1972981"/>
            <a:ext cx="4261340" cy="4456100"/>
          </a:xfrm>
          <a:prstGeom prst="rect">
            <a:avLst/>
          </a:prstGeom>
          <a:ln w="76200">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lIns="91425" tIns="45700" rIns="91425" bIns="45700" anchor="ctr" anchorCtr="0">
            <a:noAutofit/>
          </a:bodyPr>
          <a:lstStyle/>
          <a:p>
            <a:pPr marL="0" marR="0" lvl="0" indent="0" algn="ctr" rtl="0">
              <a:spcBef>
                <a:spcPts val="0"/>
              </a:spcBef>
              <a:spcAft>
                <a:spcPts val="0"/>
              </a:spcAft>
              <a:buNone/>
            </a:pPr>
            <a:r>
              <a:rPr lang="en-US" sz="3600" b="1" i="0" u="none" strike="noStrike" cap="none" dirty="0">
                <a:solidFill>
                  <a:srgbClr val="16366C"/>
                </a:solidFill>
                <a:latin typeface="Arial"/>
                <a:ea typeface="Arial"/>
                <a:cs typeface="Arial"/>
                <a:sym typeface="Arial"/>
              </a:rPr>
              <a:t>High school students earn high school and college credit                    at the same time.</a:t>
            </a:r>
          </a:p>
        </p:txBody>
      </p:sp>
      <p:pic>
        <p:nvPicPr>
          <p:cNvPr id="7" name="Picture 6">
            <a:extLst>
              <a:ext uri="{FF2B5EF4-FFF2-40B4-BE49-F238E27FC236}">
                <a16:creationId xmlns:a16="http://schemas.microsoft.com/office/drawing/2014/main" id="{38F7F20D-973A-F106-AA3F-B9B7F34CF592}"/>
              </a:ext>
            </a:extLst>
          </p:cNvPr>
          <p:cNvPicPr>
            <a:picLocks noChangeAspect="1"/>
          </p:cNvPicPr>
          <p:nvPr/>
        </p:nvPicPr>
        <p:blipFill>
          <a:blip r:embed="rId3"/>
          <a:stretch>
            <a:fillRect/>
          </a:stretch>
        </p:blipFill>
        <p:spPr>
          <a:xfrm>
            <a:off x="1720105" y="5016598"/>
            <a:ext cx="2505075" cy="600075"/>
          </a:xfrm>
          <a:prstGeom prst="rect">
            <a:avLst/>
          </a:prstGeom>
        </p:spPr>
      </p:pic>
      <p:pic>
        <p:nvPicPr>
          <p:cNvPr id="8" name="Picture 7">
            <a:extLst>
              <a:ext uri="{FF2B5EF4-FFF2-40B4-BE49-F238E27FC236}">
                <a16:creationId xmlns:a16="http://schemas.microsoft.com/office/drawing/2014/main" id="{9DE4CCFF-56AF-6734-2EF6-C638D2729FC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757672" y="2636550"/>
            <a:ext cx="2899928" cy="2174946"/>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6" name="Picture 5" descr="Logo&#10;&#10;Description automatically generated">
            <a:extLst>
              <a:ext uri="{FF2B5EF4-FFF2-40B4-BE49-F238E27FC236}">
                <a16:creationId xmlns:a16="http://schemas.microsoft.com/office/drawing/2014/main" id="{601BA1D5-740C-0EC0-74EB-7316587335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90" y="4343400"/>
            <a:ext cx="1356219" cy="1457325"/>
          </a:xfrm>
          <a:prstGeom prst="rect">
            <a:avLst/>
          </a:prstGeom>
        </p:spPr>
      </p:pic>
    </p:spTree>
    <p:extLst>
      <p:ext uri="{BB962C8B-B14F-4D97-AF65-F5344CB8AC3E}">
        <p14:creationId xmlns:p14="http://schemas.microsoft.com/office/powerpoint/2010/main" val="3066179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2"/>
          <p:cNvSpPr>
            <a:spLocks noGrp="1"/>
          </p:cNvSpPr>
          <p:nvPr>
            <p:ph type="title"/>
          </p:nvPr>
        </p:nvSpPr>
        <p:spPr>
          <a:xfrm>
            <a:off x="1200150" y="456794"/>
            <a:ext cx="6743700" cy="1142998"/>
          </a:xfrm>
          <a:prstGeom prst="roundRect">
            <a:avLst/>
          </a:prstGeom>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anchor="ctr"/>
          <a:lstStyle/>
          <a:p>
            <a:pPr algn="ctr"/>
            <a:r>
              <a:rPr lang="en-US" sz="4000" b="1" i="1" dirty="0">
                <a:solidFill>
                  <a:srgbClr val="16366C"/>
                </a:solidFill>
                <a:effectLst>
                  <a:outerShdw blurRad="38100" dist="38100" dir="2700000" algn="tl">
                    <a:srgbClr val="FAF1D4">
                      <a:alpha val="43000"/>
                    </a:srgbClr>
                  </a:outerShdw>
                </a:effectLst>
              </a:rPr>
              <a:t>Transportation</a:t>
            </a:r>
          </a:p>
        </p:txBody>
      </p:sp>
      <p:sp>
        <p:nvSpPr>
          <p:cNvPr id="11267" name="Content Placeholder 5"/>
          <p:cNvSpPr>
            <a:spLocks noGrp="1"/>
          </p:cNvSpPr>
          <p:nvPr>
            <p:ph idx="1"/>
          </p:nvPr>
        </p:nvSpPr>
        <p:spPr>
          <a:xfrm>
            <a:off x="381000" y="1676400"/>
            <a:ext cx="7391400" cy="4576481"/>
          </a:xfrm>
        </p:spPr>
        <p:txBody>
          <a:bodyPr>
            <a:normAutofit/>
          </a:bodyPr>
          <a:lstStyle/>
          <a:p>
            <a:pPr>
              <a:buClr>
                <a:srgbClr val="FFC000"/>
              </a:buClr>
              <a:buFont typeface="Helvetica" pitchFamily="34" charset="0"/>
              <a:buChar char="►"/>
            </a:pPr>
            <a:endParaRPr lang="en-US" sz="2500" dirty="0">
              <a:solidFill>
                <a:srgbClr val="FAF1D4"/>
              </a:solidFill>
              <a:latin typeface="Calibri" panose="020F0502020204030204" pitchFamily="34" charset="0"/>
              <a:cs typeface="Calibri" panose="020F0502020204030204" pitchFamily="34" charset="0"/>
            </a:endParaRPr>
          </a:p>
          <a:p>
            <a:pPr>
              <a:spcBef>
                <a:spcPts val="1800"/>
              </a:spcBef>
              <a:buClr>
                <a:srgbClr val="FFC000"/>
              </a:buClr>
              <a:buFont typeface="Helvetica" pitchFamily="34" charset="0"/>
              <a:buChar char="►"/>
            </a:pPr>
            <a:r>
              <a:rPr lang="en-US" sz="2400" dirty="0">
                <a:solidFill>
                  <a:srgbClr val="FAF1D4"/>
                </a:solidFill>
                <a:latin typeface="Calibri" panose="020F0502020204030204" pitchFamily="34" charset="0"/>
                <a:cs typeface="Calibri" panose="020F0502020204030204" pitchFamily="34" charset="0"/>
              </a:rPr>
              <a:t>11</a:t>
            </a:r>
            <a:r>
              <a:rPr lang="en-US" sz="2400" baseline="30000" dirty="0">
                <a:solidFill>
                  <a:srgbClr val="FAF1D4"/>
                </a:solidFill>
                <a:latin typeface="Calibri" panose="020F0502020204030204" pitchFamily="34" charset="0"/>
                <a:cs typeface="Calibri" panose="020F0502020204030204" pitchFamily="34" charset="0"/>
              </a:rPr>
              <a:t>th</a:t>
            </a:r>
            <a:r>
              <a:rPr lang="en-US" sz="2400" dirty="0">
                <a:solidFill>
                  <a:srgbClr val="FAF1D4"/>
                </a:solidFill>
                <a:latin typeface="Calibri" panose="020F0502020204030204" pitchFamily="34" charset="0"/>
                <a:cs typeface="Calibri" panose="020F0502020204030204" pitchFamily="34" charset="0"/>
              </a:rPr>
              <a:t> and 12</a:t>
            </a:r>
            <a:r>
              <a:rPr lang="en-US" sz="2400" baseline="30000" dirty="0">
                <a:solidFill>
                  <a:srgbClr val="FAF1D4"/>
                </a:solidFill>
                <a:latin typeface="Calibri" panose="020F0502020204030204" pitchFamily="34" charset="0"/>
                <a:cs typeface="Calibri" panose="020F0502020204030204" pitchFamily="34" charset="0"/>
              </a:rPr>
              <a:t>th</a:t>
            </a:r>
            <a:r>
              <a:rPr lang="en-US" sz="2400" dirty="0">
                <a:solidFill>
                  <a:srgbClr val="FAF1D4"/>
                </a:solidFill>
                <a:latin typeface="Calibri" panose="020F0502020204030204" pitchFamily="34" charset="0"/>
                <a:cs typeface="Calibri" panose="020F0502020204030204" pitchFamily="34" charset="0"/>
              </a:rPr>
              <a:t> graders are responsible for their own transportation to and from EFSC.</a:t>
            </a:r>
          </a:p>
          <a:p>
            <a:pPr marL="457207" lvl="1" indent="0">
              <a:spcBef>
                <a:spcPts val="1800"/>
              </a:spcBef>
              <a:buClr>
                <a:srgbClr val="FFC000"/>
              </a:buClr>
              <a:buNone/>
            </a:pPr>
            <a:r>
              <a:rPr lang="en-US" sz="2200" dirty="0">
                <a:solidFill>
                  <a:srgbClr val="FAF1D4"/>
                </a:solidFill>
                <a:latin typeface="Calibri" panose="020F0502020204030204" pitchFamily="34" charset="0"/>
                <a:cs typeface="Calibri" panose="020F0502020204030204" pitchFamily="34" charset="0"/>
              </a:rPr>
              <a:t>- We are looking to see if BPS will provide transportation, please mark on your interest form if lack of transportation would be a barrier to participate in program.</a:t>
            </a:r>
            <a:endParaRPr lang="en-US" sz="2200" dirty="0"/>
          </a:p>
          <a:p>
            <a:endParaRPr lang="en-US" sz="2400" dirty="0"/>
          </a:p>
          <a:p>
            <a:pPr>
              <a:buFont typeface="Wingdings" pitchFamily="2" charset="2"/>
              <a:buNone/>
            </a:pPr>
            <a:endParaRPr lang="en-US" dirty="0"/>
          </a:p>
          <a:p>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750" t="32792" r="8826" b="14333"/>
          <a:stretch/>
        </p:blipFill>
        <p:spPr>
          <a:xfrm rot="430994">
            <a:off x="6008078" y="4682244"/>
            <a:ext cx="2658365" cy="1561998"/>
          </a:xfrm>
          <a:prstGeom prst="rect">
            <a:avLst/>
          </a:prstGeom>
          <a:ln w="76200">
            <a:solidFill>
              <a:schemeClr val="bg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2000">
              <a:schemeClr val="bg2">
                <a:lumMod val="75000"/>
              </a:schemeClr>
            </a:gs>
            <a:gs pos="100000">
              <a:schemeClr val="bg2">
                <a:tint val="96000"/>
                <a:shade val="88000"/>
                <a:hueMod val="108000"/>
                <a:satMod val="164000"/>
                <a:lumMod val="76000"/>
              </a:schemeClr>
            </a:gs>
          </a:gsLst>
          <a:path path="circle">
            <a:fillToRect l="45000" t="65000" r="125000" b="100000"/>
          </a:path>
          <a:tileRect/>
        </a:gradFill>
        <a:effectLst/>
      </p:bgPr>
    </p:bg>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044310" y="457200"/>
            <a:ext cx="7055380" cy="1143000"/>
          </a:xfrm>
          <a:prstGeom prst="roundRect">
            <a:avLst/>
          </a:prstGeom>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anchor="ctr"/>
          <a:lstStyle/>
          <a:p>
            <a:pPr algn="ctr"/>
            <a:r>
              <a:rPr lang="en-US" sz="4000" b="1" i="1" dirty="0">
                <a:solidFill>
                  <a:srgbClr val="16366C"/>
                </a:solidFill>
                <a:effectLst>
                  <a:outerShdw blurRad="38100" dist="38100" dir="2700000" algn="tl">
                    <a:srgbClr val="FAF1D4">
                      <a:alpha val="43000"/>
                    </a:srgbClr>
                  </a:outerShdw>
                </a:effectLst>
              </a:rPr>
              <a:t>CCC Coursework</a:t>
            </a:r>
            <a:br>
              <a:rPr lang="en-US" sz="4000" b="1" i="1" dirty="0">
                <a:solidFill>
                  <a:srgbClr val="16366C"/>
                </a:solidFill>
                <a:effectLst>
                  <a:outerShdw blurRad="38100" dist="38100" dir="2700000" algn="tl">
                    <a:srgbClr val="FAF1D4">
                      <a:alpha val="43000"/>
                    </a:srgbClr>
                  </a:outerShdw>
                </a:effectLst>
              </a:rPr>
            </a:br>
            <a:r>
              <a:rPr lang="en-US" sz="2400" b="1" i="1" dirty="0">
                <a:solidFill>
                  <a:srgbClr val="16366C"/>
                </a:solidFill>
                <a:effectLst>
                  <a:outerShdw blurRad="38100" dist="38100" dir="2700000" algn="tl">
                    <a:srgbClr val="FAF1D4">
                      <a:alpha val="43000"/>
                    </a:srgbClr>
                  </a:outerShdw>
                </a:effectLst>
              </a:rPr>
              <a:t>17 total credits (5 classes)</a:t>
            </a:r>
          </a:p>
        </p:txBody>
      </p:sp>
      <p:sp>
        <p:nvSpPr>
          <p:cNvPr id="9219" name="Rectangle 3"/>
          <p:cNvSpPr>
            <a:spLocks noChangeArrowheads="1"/>
          </p:cNvSpPr>
          <p:nvPr/>
        </p:nvSpPr>
        <p:spPr bwMode="auto">
          <a:xfrm>
            <a:off x="419100" y="1607598"/>
            <a:ext cx="8305800" cy="5410200"/>
          </a:xfrm>
          <a:prstGeom prst="rect">
            <a:avLst/>
          </a:prstGeom>
          <a:noFill/>
          <a:ln w="9525">
            <a:noFill/>
            <a:miter lim="800000"/>
            <a:headEnd/>
            <a:tailEnd/>
          </a:ln>
        </p:spPr>
        <p:txBody>
          <a:bodyPr/>
          <a:lstStyle/>
          <a:p>
            <a:pPr marL="342900" indent="-342900" algn="ctr">
              <a:spcBef>
                <a:spcPct val="20000"/>
              </a:spcBef>
              <a:buClr>
                <a:schemeClr val="tx1"/>
              </a:buClr>
              <a:buSzPct val="75000"/>
            </a:pPr>
            <a:endParaRPr lang="en-US" sz="1100" dirty="0">
              <a:solidFill>
                <a:schemeClr val="accent3">
                  <a:lumMod val="20000"/>
                  <a:lumOff val="80000"/>
                </a:schemeClr>
              </a:solidFill>
            </a:endParaRPr>
          </a:p>
          <a:p>
            <a:pPr marL="342900" indent="-342900">
              <a:spcBef>
                <a:spcPct val="20000"/>
              </a:spcBef>
              <a:buClr>
                <a:schemeClr val="tx1"/>
              </a:buClr>
              <a:buSzPct val="75000"/>
            </a:pPr>
            <a:r>
              <a:rPr lang="en-US" sz="1600" b="1" u="sng" dirty="0">
                <a:solidFill>
                  <a:schemeClr val="accent3">
                    <a:lumMod val="20000"/>
                    <a:lumOff val="80000"/>
                  </a:schemeClr>
                </a:solidFill>
                <a:latin typeface="Calibri" panose="020F0502020204030204" pitchFamily="34" charset="0"/>
                <a:cs typeface="Calibri" panose="020F0502020204030204" pitchFamily="34" charset="0"/>
              </a:rPr>
              <a:t>COURSES:</a:t>
            </a:r>
          </a:p>
          <a:p>
            <a:pPr marL="342900" indent="-342900">
              <a:spcBef>
                <a:spcPct val="20000"/>
              </a:spcBef>
              <a:buClr>
                <a:schemeClr val="tx1"/>
              </a:buClr>
              <a:buSzPct val="75000"/>
            </a:pPr>
            <a:endParaRPr lang="en-US" sz="1600" b="1" u="sng" dirty="0">
              <a:solidFill>
                <a:schemeClr val="accent3">
                  <a:lumMod val="20000"/>
                  <a:lumOff val="80000"/>
                </a:schemeClr>
              </a:solidFill>
              <a:latin typeface="Calibri" panose="020F0502020204030204" pitchFamily="34" charset="0"/>
              <a:cs typeface="Calibri" panose="020F0502020204030204" pitchFamily="34" charset="0"/>
            </a:endParaRPr>
          </a:p>
          <a:p>
            <a:pPr marL="800100" lvl="1" indent="-342900">
              <a:buFont typeface="+mj-lt"/>
              <a:buAutoNum type="arabicPeriod"/>
            </a:pPr>
            <a:r>
              <a:rPr lang="en-US" sz="1600" dirty="0">
                <a:solidFill>
                  <a:srgbClr val="FAF1D4"/>
                </a:solidFill>
                <a:latin typeface="Calibri" panose="020F0502020204030204" pitchFamily="34" charset="0"/>
                <a:cs typeface="Calibri" panose="020F0502020204030204" pitchFamily="34" charset="0"/>
              </a:rPr>
              <a:t>Basic Electrical</a:t>
            </a:r>
          </a:p>
          <a:p>
            <a:pPr marL="800100" lvl="1" indent="-342900">
              <a:buFont typeface="+mj-lt"/>
              <a:buAutoNum type="arabicPeriod"/>
            </a:pPr>
            <a:r>
              <a:rPr lang="en-US" sz="1600" dirty="0">
                <a:solidFill>
                  <a:srgbClr val="FAF1D4"/>
                </a:solidFill>
                <a:latin typeface="Calibri" panose="020F0502020204030204" pitchFamily="34" charset="0"/>
                <a:cs typeface="Calibri" panose="020F0502020204030204" pitchFamily="34" charset="0"/>
              </a:rPr>
              <a:t>Applied Mechanics</a:t>
            </a:r>
          </a:p>
          <a:p>
            <a:pPr marL="800100" lvl="1" indent="-342900">
              <a:buFont typeface="+mj-lt"/>
              <a:buAutoNum type="arabicPeriod"/>
            </a:pPr>
            <a:r>
              <a:rPr lang="en-US" sz="1600" dirty="0">
                <a:solidFill>
                  <a:srgbClr val="FAF1D4"/>
                </a:solidFill>
                <a:latin typeface="Calibri" panose="020F0502020204030204" pitchFamily="34" charset="0"/>
                <a:cs typeface="Calibri" panose="020F0502020204030204" pitchFamily="34" charset="0"/>
              </a:rPr>
              <a:t>Material and Processes 1</a:t>
            </a:r>
          </a:p>
          <a:p>
            <a:pPr marL="800100" lvl="1" indent="-342900">
              <a:buFont typeface="+mj-lt"/>
              <a:buAutoNum type="arabicPeriod"/>
            </a:pPr>
            <a:r>
              <a:rPr lang="en-US" sz="1600" dirty="0">
                <a:solidFill>
                  <a:srgbClr val="FAF1D4"/>
                </a:solidFill>
                <a:latin typeface="Calibri" panose="020F0502020204030204" pitchFamily="34" charset="0"/>
                <a:cs typeface="Calibri" panose="020F0502020204030204" pitchFamily="34" charset="0"/>
              </a:rPr>
              <a:t>Material and Processes 2</a:t>
            </a:r>
          </a:p>
          <a:p>
            <a:pPr marL="800100" lvl="1" indent="-342900">
              <a:buFont typeface="+mj-lt"/>
              <a:buAutoNum type="arabicPeriod"/>
            </a:pPr>
            <a:r>
              <a:rPr lang="en-US" sz="1600" dirty="0">
                <a:solidFill>
                  <a:srgbClr val="FAF1D4"/>
                </a:solidFill>
                <a:latin typeface="Calibri" panose="020F0502020204030204" pitchFamily="34" charset="0"/>
                <a:cs typeface="Calibri" panose="020F0502020204030204" pitchFamily="34" charset="0"/>
              </a:rPr>
              <a:t>Structural Fabrication 1</a:t>
            </a:r>
          </a:p>
          <a:p>
            <a:pPr lvl="2"/>
            <a:endParaRPr lang="en-US" sz="1600" b="1" dirty="0">
              <a:solidFill>
                <a:srgbClr val="FAF1D4"/>
              </a:solidFill>
              <a:latin typeface="Calibri" panose="020F0502020204030204" pitchFamily="34" charset="0"/>
              <a:cs typeface="Calibri" panose="020F0502020204030204" pitchFamily="34" charset="0"/>
            </a:endParaRPr>
          </a:p>
          <a:p>
            <a:pPr marL="342900" indent="-342900" algn="ctr">
              <a:spcBef>
                <a:spcPts val="1200"/>
              </a:spcBef>
              <a:buClr>
                <a:schemeClr val="tx1"/>
              </a:buClr>
              <a:buSzPct val="75000"/>
            </a:pPr>
            <a:r>
              <a:rPr lang="en-US" sz="2000" b="1" dirty="0">
                <a:solidFill>
                  <a:schemeClr val="accent4">
                    <a:lumMod val="60000"/>
                    <a:lumOff val="40000"/>
                  </a:schemeClr>
                </a:solidFill>
                <a:latin typeface="Calibri" panose="020F0502020204030204" pitchFamily="34" charset="0"/>
                <a:cs typeface="Calibri" panose="020F0502020204030204" pitchFamily="34" charset="0"/>
              </a:rPr>
              <a:t>Typically, a 3-semester program completion </a:t>
            </a:r>
          </a:p>
          <a:p>
            <a:pPr marL="342900" indent="-342900" algn="ctr">
              <a:spcBef>
                <a:spcPts val="1200"/>
              </a:spcBef>
              <a:buClr>
                <a:schemeClr val="tx1"/>
              </a:buClr>
              <a:buSzPct val="75000"/>
              <a:buFontTx/>
              <a:buChar char="-"/>
            </a:pPr>
            <a:r>
              <a:rPr lang="en-US" sz="2000" dirty="0">
                <a:solidFill>
                  <a:srgbClr val="FAF1D4"/>
                </a:solidFill>
                <a:latin typeface="Calibri" panose="020F0502020204030204" pitchFamily="34" charset="0"/>
                <a:cs typeface="Calibri" panose="020F0502020204030204" pitchFamily="34" charset="0"/>
              </a:rPr>
              <a:t>NEW to Titusville Campus</a:t>
            </a:r>
          </a:p>
          <a:p>
            <a:pPr marL="342900" indent="-342900" algn="ctr">
              <a:spcBef>
                <a:spcPts val="1200"/>
              </a:spcBef>
              <a:buClr>
                <a:schemeClr val="tx1"/>
              </a:buClr>
              <a:buSzPct val="75000"/>
              <a:buFontTx/>
              <a:buChar char="-"/>
            </a:pPr>
            <a:r>
              <a:rPr lang="en-US" sz="2000" dirty="0">
                <a:solidFill>
                  <a:srgbClr val="FAF1D4"/>
                </a:solidFill>
                <a:latin typeface="Calibri" panose="020F0502020204030204" pitchFamily="34" charset="0"/>
                <a:cs typeface="Calibri" panose="020F0502020204030204" pitchFamily="34" charset="0"/>
              </a:rPr>
              <a:t>NEW to Dual Enrollment</a:t>
            </a:r>
          </a:p>
          <a:p>
            <a:pPr algn="ctr">
              <a:spcBef>
                <a:spcPts val="1200"/>
              </a:spcBef>
              <a:buClr>
                <a:schemeClr val="tx1"/>
              </a:buClr>
              <a:buSzPct val="75000"/>
            </a:pPr>
            <a:r>
              <a:rPr lang="en-US" sz="2000" b="1" dirty="0">
                <a:solidFill>
                  <a:schemeClr val="accent4">
                    <a:lumMod val="60000"/>
                    <a:lumOff val="40000"/>
                  </a:schemeClr>
                </a:solidFill>
                <a:latin typeface="Calibri" panose="020F0502020204030204" pitchFamily="34" charset="0"/>
                <a:cs typeface="Calibri" panose="020F0502020204030204" pitchFamily="34" charset="0"/>
              </a:rPr>
              <a:t>Working on specific plan for Juniors &amp; accelerated plan for Seniors.</a:t>
            </a:r>
            <a:endParaRPr lang="en-US" sz="2000" dirty="0">
              <a:solidFill>
                <a:schemeClr val="accent4">
                  <a:lumMod val="60000"/>
                  <a:lumOff val="40000"/>
                </a:schemeClr>
              </a:solidFill>
              <a:latin typeface="Calibri" panose="020F0502020204030204" pitchFamily="34" charset="0"/>
              <a:cs typeface="Calibri" panose="020F0502020204030204" pitchFamily="34" charset="0"/>
            </a:endParaRPr>
          </a:p>
          <a:p>
            <a:pPr marL="342900" indent="-342900" algn="ctr" eaLnBrk="1" hangingPunct="1">
              <a:spcBef>
                <a:spcPct val="20000"/>
              </a:spcBef>
              <a:buClr>
                <a:schemeClr val="tx1"/>
              </a:buClr>
              <a:buSzPct val="75000"/>
              <a:buFont typeface="Wingdings" pitchFamily="2" charset="2"/>
              <a:buNone/>
            </a:pPr>
            <a:r>
              <a:rPr lang="en-US" sz="2000" b="1" dirty="0">
                <a:latin typeface="Calibri" panose="020F0502020204030204" pitchFamily="34" charset="0"/>
                <a:cs typeface="Calibri" panose="020F0502020204030204" pitchFamily="34" charset="0"/>
              </a:rPr>
              <a:t>				</a:t>
            </a:r>
          </a:p>
          <a:p>
            <a:pPr marL="342900" indent="-342900" algn="ctr" eaLnBrk="1" hangingPunct="1">
              <a:spcBef>
                <a:spcPct val="20000"/>
              </a:spcBef>
              <a:buClr>
                <a:schemeClr val="tx1"/>
              </a:buClr>
              <a:buSzPct val="75000"/>
              <a:buFont typeface="Wingdings" pitchFamily="2" charset="2"/>
              <a:buNone/>
            </a:pPr>
            <a:r>
              <a:rPr lang="en-US" sz="2000" i="1" dirty="0">
                <a:solidFill>
                  <a:srgbClr val="FAF1D4"/>
                </a:solidFill>
                <a:latin typeface="Calibri" panose="020F0502020204030204" pitchFamily="34" charset="0"/>
                <a:cs typeface="Calibri" panose="020F0502020204030204" pitchFamily="34" charset="0"/>
              </a:rPr>
              <a:t>*Specific courses/times per semester TBA</a:t>
            </a:r>
          </a:p>
          <a:p>
            <a:pPr marL="342900" indent="-342900" algn="ctr" eaLnBrk="1" hangingPunct="1">
              <a:spcBef>
                <a:spcPct val="20000"/>
              </a:spcBef>
              <a:buClr>
                <a:schemeClr val="tx1"/>
              </a:buClr>
              <a:buSzPct val="75000"/>
              <a:buFont typeface="Wingdings" pitchFamily="2" charset="2"/>
              <a:buNone/>
            </a:pPr>
            <a:endParaRPr lang="en-US" sz="2400" i="1" dirty="0">
              <a:solidFill>
                <a:srgbClr val="FAF1D4"/>
              </a:solidFill>
            </a:endParaRPr>
          </a:p>
          <a:p>
            <a:pPr marL="342900" indent="-342900" algn="ctr" eaLnBrk="1" hangingPunct="1">
              <a:spcBef>
                <a:spcPct val="20000"/>
              </a:spcBef>
              <a:buClr>
                <a:schemeClr val="tx1"/>
              </a:buClr>
              <a:buSzPct val="75000"/>
              <a:buFont typeface="Wingdings" pitchFamily="2" charset="2"/>
              <a:buNone/>
            </a:pPr>
            <a:r>
              <a:rPr lang="en-US" sz="2400" dirty="0"/>
              <a:t>.</a:t>
            </a:r>
          </a:p>
          <a:p>
            <a:pPr marL="342900" indent="-342900" algn="ctr" eaLnBrk="1" hangingPunct="1">
              <a:spcBef>
                <a:spcPct val="20000"/>
              </a:spcBef>
              <a:buClr>
                <a:schemeClr val="tx1"/>
              </a:buClr>
              <a:buSzPct val="75000"/>
              <a:buFont typeface="Wingdings" pitchFamily="2" charset="2"/>
              <a:buNone/>
            </a:pPr>
            <a:endParaRPr lang="en-US" sz="2400" dirty="0"/>
          </a:p>
          <a:p>
            <a:pPr marL="342900" indent="-342900" algn="ctr" eaLnBrk="1" hangingPunct="1">
              <a:spcBef>
                <a:spcPct val="20000"/>
              </a:spcBef>
              <a:buClr>
                <a:schemeClr val="tx1"/>
              </a:buClr>
              <a:buSzPct val="75000"/>
              <a:buFont typeface="Wingdings" pitchFamily="2" charset="2"/>
              <a:buNone/>
            </a:pPr>
            <a:endParaRPr lang="en-US" sz="2400" dirty="0"/>
          </a:p>
          <a:p>
            <a:pPr marL="342900" indent="-342900" algn="ctr" eaLnBrk="1" hangingPunct="1">
              <a:spcBef>
                <a:spcPct val="20000"/>
              </a:spcBef>
              <a:buClr>
                <a:schemeClr val="tx1"/>
              </a:buClr>
              <a:buSzPct val="75000"/>
              <a:buFont typeface="Wingdings" pitchFamily="2" charset="2"/>
              <a:buNone/>
            </a:pPr>
            <a:r>
              <a:rPr lang="en-US" sz="2400" dirty="0"/>
              <a:t>					</a:t>
            </a:r>
          </a:p>
          <a:p>
            <a:pPr marL="342900" indent="-342900" algn="ctr" eaLnBrk="1" hangingPunct="1">
              <a:spcBef>
                <a:spcPct val="20000"/>
              </a:spcBef>
              <a:buClr>
                <a:schemeClr val="tx1"/>
              </a:buClr>
              <a:buSzPct val="75000"/>
              <a:buFont typeface="Wingdings" pitchFamily="2" charset="2"/>
              <a:buNone/>
            </a:pPr>
            <a:endParaRPr lang="en-US" sz="2000" dirty="0"/>
          </a:p>
          <a:p>
            <a:pPr marL="342900" indent="-342900" algn="ctr" eaLnBrk="1" hangingPunct="1">
              <a:spcBef>
                <a:spcPct val="20000"/>
              </a:spcBef>
              <a:buClr>
                <a:schemeClr val="tx1"/>
              </a:buClr>
              <a:buSzPct val="75000"/>
              <a:buFont typeface="Wingdings" pitchFamily="2" charset="2"/>
              <a:buNone/>
            </a:pPr>
            <a:r>
              <a:rPr lang="en-US" sz="2800" dirty="0"/>
              <a:t>                                                        </a:t>
            </a:r>
          </a:p>
        </p:txBody>
      </p:sp>
    </p:spTree>
    <p:extLst>
      <p:ext uri="{BB962C8B-B14F-4D97-AF65-F5344CB8AC3E}">
        <p14:creationId xmlns:p14="http://schemas.microsoft.com/office/powerpoint/2010/main" val="381654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533400"/>
            <a:ext cx="8077200" cy="1066800"/>
          </a:xfrm>
          <a:prstGeom prst="roundRect">
            <a:avLst/>
          </a:prstGeom>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anchor="ctr">
            <a:normAutofit fontScale="90000"/>
          </a:bodyPr>
          <a:lstStyle/>
          <a:p>
            <a:pPr algn="ctr"/>
            <a:br>
              <a:rPr lang="en-US" altLang="en-US" sz="3200" b="1" dirty="0">
                <a:solidFill>
                  <a:srgbClr val="0D6914"/>
                </a:solidFill>
              </a:rPr>
            </a:br>
            <a:r>
              <a:rPr lang="en-US" altLang="en-US" sz="4400" b="1" i="1" dirty="0">
                <a:solidFill>
                  <a:srgbClr val="16366C"/>
                </a:solidFill>
                <a:effectLst>
                  <a:outerShdw blurRad="38100" dist="38100" dir="2700000" algn="tl">
                    <a:srgbClr val="FAF1D4">
                      <a:alpha val="43000"/>
                    </a:srgbClr>
                  </a:outerShdw>
                </a:effectLst>
              </a:rPr>
              <a:t>Dual</a:t>
            </a:r>
            <a:r>
              <a:rPr lang="en-US" altLang="en-US" sz="4400" b="1" i="1" dirty="0">
                <a:solidFill>
                  <a:srgbClr val="16366C"/>
                </a:solidFill>
                <a:effectLst>
                  <a:outerShdw blurRad="50800" dist="50800" dir="5400000" algn="ctr" rotWithShape="0">
                    <a:srgbClr val="FAF1D4"/>
                  </a:outerShdw>
                </a:effectLst>
              </a:rPr>
              <a:t> </a:t>
            </a:r>
            <a:r>
              <a:rPr lang="en-US" altLang="en-US" sz="4400" b="1" i="1" dirty="0">
                <a:solidFill>
                  <a:srgbClr val="16366C"/>
                </a:solidFill>
                <a:effectLst>
                  <a:outerShdw blurRad="38100" dist="38100" dir="2700000" algn="tl">
                    <a:srgbClr val="FAF1D4">
                      <a:alpha val="43000"/>
                    </a:srgbClr>
                  </a:outerShdw>
                </a:effectLst>
              </a:rPr>
              <a:t>Enrollment Course Weight</a:t>
            </a:r>
            <a:br>
              <a:rPr lang="en-US" altLang="en-US" sz="3600" b="1" dirty="0">
                <a:solidFill>
                  <a:srgbClr val="16366C"/>
                </a:solidFill>
              </a:rPr>
            </a:br>
            <a:endParaRPr lang="en-US" altLang="en-US" sz="2700" b="1" dirty="0">
              <a:solidFill>
                <a:srgbClr val="16366C"/>
              </a:solidFill>
            </a:endParaRPr>
          </a:p>
        </p:txBody>
      </p:sp>
      <p:sp>
        <p:nvSpPr>
          <p:cNvPr id="13315" name="Content Placeholder 2"/>
          <p:cNvSpPr>
            <a:spLocks noGrp="1"/>
          </p:cNvSpPr>
          <p:nvPr>
            <p:ph idx="1"/>
          </p:nvPr>
        </p:nvSpPr>
        <p:spPr>
          <a:xfrm>
            <a:off x="533400" y="2057400"/>
            <a:ext cx="8001000" cy="4114800"/>
          </a:xfrm>
        </p:spPr>
        <p:txBody>
          <a:bodyPr>
            <a:normAutofit/>
          </a:bodyPr>
          <a:lstStyle/>
          <a:p>
            <a:pPr marL="0" indent="0" algn="ctr">
              <a:buNone/>
              <a:defRPr/>
            </a:pPr>
            <a:r>
              <a:rPr lang="en-US" altLang="en-US" sz="2800" b="1" dirty="0">
                <a:solidFill>
                  <a:schemeClr val="accent3">
                    <a:lumMod val="20000"/>
                    <a:lumOff val="80000"/>
                  </a:schemeClr>
                </a:solidFill>
                <a:cs typeface="Calibri" pitchFamily="34" charset="0"/>
              </a:rPr>
              <a:t>Dual Enrollment courses are weighted the same as </a:t>
            </a:r>
            <a:r>
              <a:rPr lang="en-US" altLang="en-US" sz="2800" b="1" i="1" dirty="0">
                <a:solidFill>
                  <a:schemeClr val="accent3">
                    <a:lumMod val="20000"/>
                    <a:lumOff val="80000"/>
                  </a:schemeClr>
                </a:solidFill>
                <a:cs typeface="Calibri" pitchFamily="34" charset="0"/>
              </a:rPr>
              <a:t>AP classes and can increase your high school weighted GPA.</a:t>
            </a:r>
          </a:p>
          <a:p>
            <a:pPr marL="0" indent="0" algn="ctr">
              <a:buNone/>
              <a:defRPr/>
            </a:pPr>
            <a:endParaRPr lang="en-US" altLang="en-US" sz="2800" b="1" i="1" dirty="0">
              <a:solidFill>
                <a:schemeClr val="accent3">
                  <a:lumMod val="20000"/>
                  <a:lumOff val="80000"/>
                </a:schemeClr>
              </a:solidFill>
              <a:cs typeface="Calibri" pitchFamily="34" charset="0"/>
            </a:endParaRPr>
          </a:p>
          <a:p>
            <a:pPr marL="0" indent="0" algn="ctr">
              <a:buNone/>
              <a:defRPr/>
            </a:pPr>
            <a:r>
              <a:rPr lang="en-US" altLang="en-US" sz="2800" b="1" i="1" dirty="0">
                <a:solidFill>
                  <a:srgbClr val="FFC000"/>
                </a:solidFill>
                <a:cs typeface="Calibri" pitchFamily="34" charset="0"/>
              </a:rPr>
              <a:t>A</a:t>
            </a:r>
            <a:r>
              <a:rPr lang="en-US" altLang="en-US" sz="2800" b="1" i="1" dirty="0">
                <a:solidFill>
                  <a:schemeClr val="accent3">
                    <a:lumMod val="20000"/>
                    <a:lumOff val="80000"/>
                  </a:schemeClr>
                </a:solidFill>
                <a:cs typeface="Calibri" pitchFamily="34" charset="0"/>
              </a:rPr>
              <a:t> in regular high school class = 4.0 </a:t>
            </a:r>
            <a:r>
              <a:rPr lang="en-US" altLang="en-US" sz="2800" b="1" i="1" dirty="0" err="1">
                <a:solidFill>
                  <a:schemeClr val="accent3">
                    <a:lumMod val="20000"/>
                    <a:lumOff val="80000"/>
                  </a:schemeClr>
                </a:solidFill>
                <a:cs typeface="Calibri" pitchFamily="34" charset="0"/>
              </a:rPr>
              <a:t>gpa</a:t>
            </a:r>
            <a:endParaRPr lang="en-US" altLang="en-US" sz="2800" b="1" i="1" dirty="0">
              <a:solidFill>
                <a:schemeClr val="accent3">
                  <a:lumMod val="20000"/>
                  <a:lumOff val="80000"/>
                </a:schemeClr>
              </a:solidFill>
              <a:cs typeface="Calibri" pitchFamily="34" charset="0"/>
            </a:endParaRPr>
          </a:p>
          <a:p>
            <a:pPr marL="0" indent="0" algn="ctr">
              <a:buNone/>
              <a:defRPr/>
            </a:pPr>
            <a:r>
              <a:rPr lang="en-US" altLang="en-US" sz="2800" b="1" i="1" dirty="0">
                <a:solidFill>
                  <a:srgbClr val="FFC000"/>
                </a:solidFill>
                <a:cs typeface="Calibri" pitchFamily="34" charset="0"/>
              </a:rPr>
              <a:t>A</a:t>
            </a:r>
            <a:r>
              <a:rPr lang="en-US" altLang="en-US" sz="2800" b="1" i="1" dirty="0">
                <a:solidFill>
                  <a:schemeClr val="accent3">
                    <a:lumMod val="20000"/>
                    <a:lumOff val="80000"/>
                  </a:schemeClr>
                </a:solidFill>
                <a:cs typeface="Calibri" pitchFamily="34" charset="0"/>
              </a:rPr>
              <a:t> in EFSC course = 5.0 weighted </a:t>
            </a:r>
            <a:r>
              <a:rPr lang="en-US" altLang="en-US" sz="2800" b="1" i="1" dirty="0" err="1">
                <a:solidFill>
                  <a:schemeClr val="accent3">
                    <a:lumMod val="20000"/>
                    <a:lumOff val="80000"/>
                  </a:schemeClr>
                </a:solidFill>
                <a:cs typeface="Calibri" pitchFamily="34" charset="0"/>
              </a:rPr>
              <a:t>gpa</a:t>
            </a:r>
            <a:endParaRPr lang="en-US" altLang="en-US" sz="2800" b="1" i="1" dirty="0">
              <a:solidFill>
                <a:schemeClr val="accent3">
                  <a:lumMod val="20000"/>
                  <a:lumOff val="80000"/>
                </a:schemeClr>
              </a:solidFill>
              <a:cs typeface="Calibri" pitchFamily="34" charset="0"/>
            </a:endParaRPr>
          </a:p>
          <a:p>
            <a:pPr marL="0" indent="0" algn="ctr">
              <a:buNone/>
              <a:defRPr/>
            </a:pPr>
            <a:endParaRPr lang="en-US" altLang="en-US" sz="2800" b="1" i="1" dirty="0">
              <a:solidFill>
                <a:schemeClr val="accent3">
                  <a:lumMod val="20000"/>
                  <a:lumOff val="80000"/>
                </a:schemeClr>
              </a:solidFill>
              <a:cs typeface="Calibri" pitchFamily="34" charset="0"/>
            </a:endParaRPr>
          </a:p>
        </p:txBody>
      </p:sp>
    </p:spTree>
    <p:extLst>
      <p:ext uri="{BB962C8B-B14F-4D97-AF65-F5344CB8AC3E}">
        <p14:creationId xmlns:p14="http://schemas.microsoft.com/office/powerpoint/2010/main" val="27291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AutoShape 2"/>
          <p:cNvSpPr txBox="1">
            <a:spLocks noChangeArrowheads="1"/>
          </p:cNvSpPr>
          <p:nvPr/>
        </p:nvSpPr>
        <p:spPr bwMode="auto">
          <a:xfrm>
            <a:off x="533400" y="152400"/>
            <a:ext cx="7924800" cy="1752599"/>
          </a:xfrm>
          <a:prstGeom prst="roundRect">
            <a:avLst>
              <a:gd name="adj" fmla="val 21667"/>
            </a:avLst>
          </a:prstGeom>
          <a:gradFill flip="none" rotWithShape="1">
            <a:gsLst>
              <a:gs pos="0">
                <a:schemeClr val="accent4">
                  <a:tint val="98000"/>
                  <a:lumMod val="114000"/>
                </a:schemeClr>
              </a:gs>
              <a:gs pos="100000">
                <a:schemeClr val="accent4">
                  <a:shade val="90000"/>
                  <a:lumMod val="84000"/>
                </a:schemeClr>
              </a:gs>
            </a:gsLst>
            <a:lin ang="5400000" scaled="0"/>
            <a:tileRect/>
          </a:gradFill>
          <a:ln>
            <a:noFill/>
          </a:ln>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457207">
              <a:spcBef>
                <a:spcPct val="0"/>
              </a:spcBef>
              <a:buNone/>
              <a:defRPr sz="4000" b="1" i="1">
                <a:solidFill>
                  <a:srgbClr val="16366C"/>
                </a:solidFill>
                <a:effectLst>
                  <a:outerShdw blurRad="38100" dist="38100" dir="2700000" algn="tl">
                    <a:srgbClr val="FAF1D4">
                      <a:alpha val="43000"/>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How will EFSC staff help you chart your pathway?</a:t>
            </a:r>
          </a:p>
        </p:txBody>
      </p:sp>
      <p:sp>
        <p:nvSpPr>
          <p:cNvPr id="9" name="Rectangle 3"/>
          <p:cNvSpPr>
            <a:spLocks noGrp="1" noChangeArrowheads="1"/>
          </p:cNvSpPr>
          <p:nvPr>
            <p:ph type="body" sz="half" idx="1"/>
          </p:nvPr>
        </p:nvSpPr>
        <p:spPr>
          <a:xfrm>
            <a:off x="328612" y="2438400"/>
            <a:ext cx="8486775" cy="4572000"/>
          </a:xfrm>
        </p:spPr>
        <p:txBody>
          <a:bodyPr>
            <a:normAutofit fontScale="25000" lnSpcReduction="20000"/>
          </a:bodyPr>
          <a:lstStyle/>
          <a:p>
            <a:pPr marL="457207" lvl="1" indent="0" eaLnBrk="1" hangingPunct="1">
              <a:lnSpc>
                <a:spcPct val="120000"/>
              </a:lnSpc>
              <a:buClr>
                <a:srgbClr val="CB9D24"/>
              </a:buClr>
              <a:buSzTx/>
              <a:buNone/>
            </a:pPr>
            <a:r>
              <a:rPr lang="en-US" sz="8400" dirty="0">
                <a:solidFill>
                  <a:srgbClr val="FAF1D4"/>
                </a:solidFill>
                <a:latin typeface="Calibri" panose="020F0502020204030204" pitchFamily="34" charset="0"/>
                <a:cs typeface="Calibri" panose="020F0502020204030204" pitchFamily="34" charset="0"/>
              </a:rPr>
              <a:t>EFSC Dual Enrollment advisors help students:</a:t>
            </a:r>
          </a:p>
          <a:p>
            <a:pPr lvl="2">
              <a:lnSpc>
                <a:spcPct val="120000"/>
              </a:lnSpc>
              <a:buClr>
                <a:srgbClr val="CB9D24"/>
              </a:buClr>
              <a:buSzTx/>
            </a:pPr>
            <a:r>
              <a:rPr lang="en-US" sz="8400" dirty="0">
                <a:solidFill>
                  <a:srgbClr val="FAF1D4"/>
                </a:solidFill>
                <a:latin typeface="Calibri" panose="020F0502020204030204" pitchFamily="34" charset="0"/>
                <a:cs typeface="Calibri" panose="020F0502020204030204" pitchFamily="34" charset="0"/>
              </a:rPr>
              <a:t> Plan their degree program </a:t>
            </a:r>
          </a:p>
          <a:p>
            <a:pPr lvl="2">
              <a:lnSpc>
                <a:spcPct val="120000"/>
              </a:lnSpc>
              <a:buClr>
                <a:srgbClr val="CB9D24"/>
              </a:buClr>
              <a:buSzTx/>
            </a:pPr>
            <a:r>
              <a:rPr lang="en-US" sz="8400" dirty="0">
                <a:solidFill>
                  <a:srgbClr val="FAF1D4"/>
                </a:solidFill>
                <a:latin typeface="Calibri" panose="020F0502020204030204" pitchFamily="34" charset="0"/>
                <a:cs typeface="Calibri" panose="020F0502020204030204" pitchFamily="34" charset="0"/>
              </a:rPr>
              <a:t> Register for classes</a:t>
            </a:r>
          </a:p>
          <a:p>
            <a:pPr lvl="2">
              <a:lnSpc>
                <a:spcPct val="120000"/>
              </a:lnSpc>
              <a:buClr>
                <a:srgbClr val="CB9D24"/>
              </a:buClr>
              <a:buSzTx/>
            </a:pPr>
            <a:r>
              <a:rPr lang="en-US" sz="8400" dirty="0">
                <a:solidFill>
                  <a:srgbClr val="FAF1D4"/>
                </a:solidFill>
                <a:latin typeface="Calibri" panose="020F0502020204030204" pitchFamily="34" charset="0"/>
                <a:cs typeface="Calibri" panose="020F0502020204030204" pitchFamily="34" charset="0"/>
              </a:rPr>
              <a:t>  Access academic support services</a:t>
            </a:r>
          </a:p>
          <a:p>
            <a:pPr marL="457207" lvl="1" indent="0" eaLnBrk="1" hangingPunct="1">
              <a:lnSpc>
                <a:spcPct val="120000"/>
              </a:lnSpc>
              <a:buClr>
                <a:srgbClr val="CB9D24"/>
              </a:buClr>
              <a:buSzTx/>
              <a:buNone/>
            </a:pPr>
            <a:r>
              <a:rPr lang="en-US" sz="8400" dirty="0">
                <a:solidFill>
                  <a:srgbClr val="FAF1D4"/>
                </a:solidFill>
                <a:latin typeface="Calibri" panose="020F0502020204030204" pitchFamily="34" charset="0"/>
                <a:cs typeface="Calibri" panose="020F0502020204030204" pitchFamily="34" charset="0"/>
              </a:rPr>
              <a:t>EFSC offers:</a:t>
            </a:r>
          </a:p>
          <a:p>
            <a:pPr lvl="2">
              <a:lnSpc>
                <a:spcPct val="120000"/>
              </a:lnSpc>
              <a:buClr>
                <a:srgbClr val="CB9D24"/>
              </a:buClr>
              <a:buSzTx/>
            </a:pPr>
            <a:r>
              <a:rPr lang="en-US" sz="8200" dirty="0">
                <a:solidFill>
                  <a:srgbClr val="FAF1D4"/>
                </a:solidFill>
                <a:latin typeface="Calibri" panose="020F0502020204030204" pitchFamily="34" charset="0"/>
                <a:cs typeface="Calibri" panose="020F0502020204030204" pitchFamily="34" charset="0"/>
              </a:rPr>
              <a:t> Career Planning &amp; Development Centers to help students identify career interests and skills</a:t>
            </a:r>
          </a:p>
          <a:p>
            <a:pPr lvl="2">
              <a:lnSpc>
                <a:spcPct val="120000"/>
              </a:lnSpc>
              <a:buClr>
                <a:srgbClr val="CB9D24"/>
              </a:buClr>
              <a:buSzTx/>
            </a:pPr>
            <a:r>
              <a:rPr lang="en-US" sz="8400" dirty="0">
                <a:solidFill>
                  <a:srgbClr val="FAF1D4"/>
                </a:solidFill>
                <a:latin typeface="Calibri" panose="020F0502020204030204" pitchFamily="34" charset="0"/>
                <a:cs typeface="Calibri" panose="020F0502020204030204" pitchFamily="34" charset="0"/>
              </a:rPr>
              <a:t>Seminars and clubs in selected career fields</a:t>
            </a:r>
          </a:p>
          <a:p>
            <a:pPr lvl="2">
              <a:lnSpc>
                <a:spcPct val="120000"/>
              </a:lnSpc>
              <a:buClr>
                <a:srgbClr val="CB9D24"/>
              </a:buClr>
              <a:buSzTx/>
            </a:pPr>
            <a:r>
              <a:rPr lang="en-US" sz="8400" dirty="0">
                <a:solidFill>
                  <a:srgbClr val="FAF1D4"/>
                </a:solidFill>
                <a:latin typeface="Calibri" panose="020F0502020204030204" pitchFamily="34" charset="0"/>
                <a:cs typeface="Calibri" panose="020F0502020204030204" pitchFamily="34" charset="0"/>
              </a:rPr>
              <a:t>College student ID card – every college student benefit</a:t>
            </a:r>
          </a:p>
          <a:p>
            <a:pPr lvl="2">
              <a:lnSpc>
                <a:spcPct val="120000"/>
              </a:lnSpc>
              <a:buClr>
                <a:srgbClr val="CB9D24"/>
              </a:buClr>
              <a:buSzTx/>
            </a:pPr>
            <a:endParaRPr lang="en-US" sz="8400" dirty="0">
              <a:solidFill>
                <a:srgbClr val="FAF1D4"/>
              </a:solidFill>
              <a:latin typeface="Calibri" panose="020F0502020204030204" pitchFamily="34" charset="0"/>
              <a:cs typeface="Calibri" panose="020F0502020204030204" pitchFamily="34" charset="0"/>
            </a:endParaRPr>
          </a:p>
          <a:p>
            <a:pPr eaLnBrk="1" hangingPunct="1">
              <a:lnSpc>
                <a:spcPct val="120000"/>
              </a:lnSpc>
              <a:buSzTx/>
              <a:buFont typeface="Wingdings" panose="05000000000000000000" pitchFamily="2" charset="2"/>
              <a:buChar char="§"/>
            </a:pPr>
            <a:endParaRPr lang="en-US" sz="2200" b="1" dirty="0"/>
          </a:p>
        </p:txBody>
      </p:sp>
      <p:pic>
        <p:nvPicPr>
          <p:cNvPr id="3" name="Picture 2" descr="Paralegal Internship- Maximize and Get the Most Out of th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00622">
            <a:off x="7094209" y="2283044"/>
            <a:ext cx="1775706" cy="117823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36427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1981199" y="457200"/>
            <a:ext cx="5562601" cy="990600"/>
          </a:xfrm>
          <a:prstGeom prst="roundRect">
            <a:avLst/>
          </a:prstGeom>
          <a:gradFill flip="none" rotWithShape="1">
            <a:gsLst>
              <a:gs pos="0">
                <a:schemeClr val="accent4">
                  <a:tint val="98000"/>
                  <a:lumMod val="114000"/>
                </a:schemeClr>
              </a:gs>
              <a:gs pos="100000">
                <a:schemeClr val="accent4">
                  <a:shade val="90000"/>
                  <a:lumMod val="84000"/>
                </a:schemeClr>
              </a:gs>
            </a:gsLst>
            <a:lin ang="5400000" scaled="0"/>
            <a:tileRect/>
          </a:gradFill>
          <a:ln>
            <a:noFill/>
          </a:ln>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en-US" sz="4000" b="1" i="1" dirty="0">
                <a:solidFill>
                  <a:srgbClr val="16366C"/>
                </a:solidFill>
                <a:effectLst>
                  <a:outerShdw blurRad="38100" dist="38100" dir="2700000" algn="tl">
                    <a:srgbClr val="FAF1D4">
                      <a:alpha val="43000"/>
                    </a:srgbClr>
                  </a:outerShdw>
                </a:effectLst>
                <a:latin typeface="+mn-lt"/>
                <a:ea typeface="+mn-ea"/>
                <a:cs typeface="+mn-cs"/>
              </a:rPr>
              <a:t>Factors </a:t>
            </a:r>
            <a:r>
              <a:rPr lang="en-US" sz="4000" b="1" i="1" dirty="0">
                <a:solidFill>
                  <a:srgbClr val="16366C"/>
                </a:solidFill>
                <a:effectLst>
                  <a:outerShdw blurRad="38100" dist="38100" dir="2700000" algn="tl">
                    <a:srgbClr val="FAF1D4">
                      <a:alpha val="43000"/>
                    </a:srgbClr>
                  </a:outerShdw>
                </a:effectLst>
              </a:rPr>
              <a:t>to </a:t>
            </a:r>
            <a:r>
              <a:rPr lang="en-US" sz="4000" b="1" i="1" dirty="0">
                <a:solidFill>
                  <a:srgbClr val="16366C"/>
                </a:solidFill>
                <a:effectLst>
                  <a:outerShdw blurRad="38100" dist="38100" dir="2700000" algn="tl">
                    <a:srgbClr val="FAF1D4">
                      <a:alpha val="43000"/>
                    </a:srgbClr>
                  </a:outerShdw>
                </a:effectLst>
                <a:latin typeface="+mn-lt"/>
                <a:ea typeface="+mn-ea"/>
                <a:cs typeface="+mn-cs"/>
              </a:rPr>
              <a:t>Consider</a:t>
            </a:r>
          </a:p>
        </p:txBody>
      </p:sp>
      <p:sp>
        <p:nvSpPr>
          <p:cNvPr id="6" name="Rectangle 3"/>
          <p:cNvSpPr txBox="1">
            <a:spLocks noChangeArrowheads="1"/>
          </p:cNvSpPr>
          <p:nvPr/>
        </p:nvSpPr>
        <p:spPr bwMode="auto">
          <a:xfrm>
            <a:off x="381000" y="1981200"/>
            <a:ext cx="8763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R="0" lvl="0" defTabSz="914400" rtl="0" eaLnBrk="1" fontAlgn="base" latinLnBrk="0" hangingPunct="1">
              <a:lnSpc>
                <a:spcPct val="120000"/>
              </a:lnSpc>
              <a:spcBef>
                <a:spcPct val="20000"/>
              </a:spcBef>
              <a:spcAft>
                <a:spcPct val="0"/>
              </a:spcAft>
              <a:buClr>
                <a:srgbClr val="CB9D24"/>
              </a:buClr>
              <a:buSzTx/>
              <a:buFont typeface="Wingdings" panose="05000000000000000000" pitchFamily="2" charset="2"/>
              <a:buChar char="q"/>
              <a:tabLst/>
              <a:defRPr/>
            </a:pPr>
            <a:r>
              <a:rPr kumimoji="0" lang="en-US" b="0" i="0" u="none" strike="noStrike" kern="0" cap="none" spc="0" normalizeH="0" baseline="0" noProof="0" dirty="0">
                <a:ln>
                  <a:noFill/>
                </a:ln>
                <a:solidFill>
                  <a:srgbClr val="FFFFFF"/>
                </a:solidFill>
                <a:effectLst/>
                <a:uLnTx/>
                <a:uFillTx/>
                <a:latin typeface="Calibri"/>
              </a:rPr>
              <a:t>Additional study expectations required with </a:t>
            </a:r>
            <a:r>
              <a:rPr kumimoji="0" lang="en-US" i="0" u="none" strike="noStrike" kern="0" cap="none" spc="0" normalizeH="0" baseline="0" noProof="0" dirty="0">
                <a:ln>
                  <a:noFill/>
                </a:ln>
                <a:solidFill>
                  <a:srgbClr val="FFFFFF"/>
                </a:solidFill>
                <a:effectLst/>
                <a:uLnTx/>
                <a:uFillTx/>
                <a:latin typeface="Calibri"/>
              </a:rPr>
              <a:t>college</a:t>
            </a:r>
            <a:r>
              <a:rPr kumimoji="0" lang="en-US" b="0" i="0" u="none" strike="noStrike" kern="0" cap="none" spc="0" normalizeH="0" baseline="0" noProof="0" dirty="0">
                <a:ln>
                  <a:noFill/>
                </a:ln>
                <a:solidFill>
                  <a:srgbClr val="FFFFFF"/>
                </a:solidFill>
                <a:effectLst/>
                <a:uLnTx/>
                <a:uFillTx/>
                <a:latin typeface="Calibri"/>
              </a:rPr>
              <a:t> coursework</a:t>
            </a:r>
          </a:p>
          <a:p>
            <a:pPr marR="0" lvl="0" defTabSz="914400" rtl="0" eaLnBrk="1" fontAlgn="base" latinLnBrk="0" hangingPunct="1">
              <a:lnSpc>
                <a:spcPct val="120000"/>
              </a:lnSpc>
              <a:spcBef>
                <a:spcPct val="20000"/>
              </a:spcBef>
              <a:spcAft>
                <a:spcPct val="0"/>
              </a:spcAft>
              <a:buClr>
                <a:srgbClr val="CB9D24"/>
              </a:buClr>
              <a:buSzTx/>
              <a:buFont typeface="Wingdings" panose="05000000000000000000" pitchFamily="2" charset="2"/>
              <a:buChar char="q"/>
              <a:tabLst/>
              <a:defRPr/>
            </a:pPr>
            <a:r>
              <a:rPr kumimoji="0" lang="en-US" b="0" i="0" u="none" strike="noStrike" kern="0" cap="none" spc="0" normalizeH="0" baseline="0" noProof="0" dirty="0">
                <a:ln>
                  <a:noFill/>
                </a:ln>
                <a:solidFill>
                  <a:srgbClr val="FFFFFF"/>
                </a:solidFill>
                <a:effectLst/>
                <a:uLnTx/>
                <a:uFillTx/>
                <a:latin typeface="Calibri"/>
                <a:sym typeface="Wingdings" pitchFamily="2" charset="2"/>
              </a:rPr>
              <a:t>Courses designed for adults </a:t>
            </a:r>
            <a:r>
              <a:rPr kumimoji="0" lang="en-US" b="0" i="0" u="none" strike="noStrike" kern="0" cap="none" spc="0" normalizeH="0" baseline="0" noProof="0" dirty="0">
                <a:ln>
                  <a:noFill/>
                </a:ln>
                <a:solidFill>
                  <a:srgbClr val="FFFFFF"/>
                </a:solidFill>
                <a:effectLst/>
                <a:uLnTx/>
                <a:uFillTx/>
                <a:latin typeface="Calibri"/>
              </a:rPr>
              <a:t>–</a:t>
            </a:r>
            <a:r>
              <a:rPr kumimoji="0" lang="en-US" b="0" i="0" u="none" strike="noStrike" kern="0" cap="none" spc="0" normalizeH="0" noProof="0" dirty="0">
                <a:ln>
                  <a:noFill/>
                </a:ln>
                <a:solidFill>
                  <a:srgbClr val="FFFFFF"/>
                </a:solidFill>
                <a:effectLst/>
                <a:uLnTx/>
                <a:uFillTx/>
                <a:latin typeface="Calibri"/>
              </a:rPr>
              <a:t> </a:t>
            </a:r>
            <a:r>
              <a:rPr lang="en-US" kern="0" dirty="0">
                <a:solidFill>
                  <a:srgbClr val="FFFFFF"/>
                </a:solidFill>
                <a:latin typeface="Calibri"/>
              </a:rPr>
              <a:t> </a:t>
            </a:r>
            <a:r>
              <a:rPr kumimoji="0" lang="en-US" b="1" i="0" u="none" strike="noStrike" kern="0" cap="none" spc="0" normalizeH="0" baseline="0" noProof="0" dirty="0">
                <a:ln>
                  <a:noFill/>
                </a:ln>
                <a:solidFill>
                  <a:srgbClr val="FFFFFF"/>
                </a:solidFill>
                <a:effectLst/>
                <a:uLnTx/>
                <a:uFillTx/>
                <a:latin typeface="Calibri"/>
              </a:rPr>
              <a:t>NO</a:t>
            </a:r>
            <a:r>
              <a:rPr kumimoji="0" lang="en-US" b="0" i="0" u="none" strike="noStrike" kern="0" cap="none" spc="0" normalizeH="0" baseline="0" noProof="0" dirty="0">
                <a:ln>
                  <a:noFill/>
                </a:ln>
                <a:solidFill>
                  <a:srgbClr val="FFFFFF"/>
                </a:solidFill>
                <a:effectLst/>
                <a:uLnTx/>
                <a:uFillTx/>
                <a:latin typeface="Calibri"/>
              </a:rPr>
              <a:t> modifications</a:t>
            </a:r>
            <a:r>
              <a:rPr kumimoji="0" lang="en-US" b="0" i="0" u="none" strike="noStrike" kern="0" cap="none" spc="0" normalizeH="0" noProof="0" dirty="0">
                <a:ln>
                  <a:noFill/>
                </a:ln>
                <a:solidFill>
                  <a:srgbClr val="FFFFFF"/>
                </a:solidFill>
                <a:effectLst/>
                <a:uLnTx/>
                <a:uFillTx/>
                <a:latin typeface="Calibri"/>
              </a:rPr>
              <a:t> </a:t>
            </a:r>
            <a:r>
              <a:rPr kumimoji="0" lang="en-US" b="0" i="0" u="none" strike="noStrike" kern="0" cap="none" spc="0" normalizeH="0" baseline="0" noProof="0" dirty="0">
                <a:ln>
                  <a:noFill/>
                </a:ln>
                <a:solidFill>
                  <a:srgbClr val="FFFFFF"/>
                </a:solidFill>
                <a:effectLst/>
                <a:uLnTx/>
                <a:uFillTx/>
                <a:latin typeface="Calibri"/>
              </a:rPr>
              <a:t>made</a:t>
            </a:r>
            <a:r>
              <a:rPr kumimoji="0" lang="en-US" b="0" i="0" u="none" strike="noStrike" kern="0" cap="none" spc="0" normalizeH="0" noProof="0" dirty="0">
                <a:ln>
                  <a:noFill/>
                </a:ln>
                <a:solidFill>
                  <a:srgbClr val="FFFFFF"/>
                </a:solidFill>
                <a:effectLst/>
                <a:uLnTx/>
                <a:uFillTx/>
                <a:latin typeface="Calibri"/>
              </a:rPr>
              <a:t>   to accommodate age and maturity level</a:t>
            </a:r>
            <a:endParaRPr kumimoji="0" lang="en-US" b="0" i="0" u="none" strike="noStrike" kern="0" cap="none" spc="0" normalizeH="0" baseline="0" noProof="0" dirty="0">
              <a:ln>
                <a:noFill/>
              </a:ln>
              <a:solidFill>
                <a:srgbClr val="FFFFFF"/>
              </a:solidFill>
              <a:effectLst/>
              <a:uLnTx/>
              <a:uFillTx/>
              <a:latin typeface="Calibri"/>
            </a:endParaRPr>
          </a:p>
          <a:p>
            <a:pPr marR="0" lvl="0" defTabSz="914400" rtl="0" eaLnBrk="1" fontAlgn="base" latinLnBrk="0" hangingPunct="1">
              <a:lnSpc>
                <a:spcPct val="120000"/>
              </a:lnSpc>
              <a:spcBef>
                <a:spcPct val="20000"/>
              </a:spcBef>
              <a:spcAft>
                <a:spcPct val="0"/>
              </a:spcAft>
              <a:buClr>
                <a:srgbClr val="CB9D24"/>
              </a:buClr>
              <a:buSzTx/>
              <a:buFont typeface="Wingdings" panose="05000000000000000000" pitchFamily="2" charset="2"/>
              <a:buChar char="q"/>
              <a:tabLst/>
              <a:defRPr/>
            </a:pPr>
            <a:r>
              <a:rPr kumimoji="0" lang="en-US" b="0" i="0" u="none" strike="noStrike" kern="0" cap="none" spc="0" normalizeH="0" baseline="0" noProof="0" dirty="0">
                <a:ln>
                  <a:noFill/>
                </a:ln>
                <a:solidFill>
                  <a:srgbClr val="FFFFFF"/>
                </a:solidFill>
                <a:effectLst/>
                <a:uLnTx/>
                <a:uFillTx/>
                <a:latin typeface="Calibri"/>
              </a:rPr>
              <a:t>EFSC grades stay</a:t>
            </a:r>
            <a:r>
              <a:rPr kumimoji="0" lang="en-US" b="0" i="0" u="none" strike="noStrike" kern="0" cap="none" spc="0" normalizeH="0" noProof="0" dirty="0">
                <a:ln>
                  <a:noFill/>
                </a:ln>
                <a:solidFill>
                  <a:srgbClr val="FFFFFF"/>
                </a:solidFill>
                <a:effectLst/>
                <a:uLnTx/>
                <a:uFillTx/>
                <a:latin typeface="Calibri"/>
              </a:rPr>
              <a:t> </a:t>
            </a:r>
            <a:r>
              <a:rPr kumimoji="0" lang="en-US" b="0" i="0" u="none" strike="noStrike" kern="0" cap="none" spc="0" normalizeH="0" baseline="0" noProof="0" dirty="0">
                <a:ln>
                  <a:noFill/>
                </a:ln>
                <a:solidFill>
                  <a:srgbClr val="FFFFFF"/>
                </a:solidFill>
                <a:effectLst/>
                <a:uLnTx/>
                <a:uFillTx/>
                <a:latin typeface="Calibri"/>
              </a:rPr>
              <a:t>on permanent college </a:t>
            </a:r>
            <a:r>
              <a:rPr lang="en-US" b="1" kern="0" noProof="0" dirty="0">
                <a:solidFill>
                  <a:srgbClr val="FFFFFF"/>
                </a:solidFill>
                <a:latin typeface="Calibri"/>
              </a:rPr>
              <a:t>and</a:t>
            </a:r>
            <a:r>
              <a:rPr kumimoji="0" lang="en-US" b="0" i="0" u="none" strike="noStrike" kern="0" cap="none" spc="0" normalizeH="0" baseline="0" noProof="0" dirty="0">
                <a:ln>
                  <a:noFill/>
                </a:ln>
                <a:solidFill>
                  <a:srgbClr val="FFFFFF"/>
                </a:solidFill>
                <a:effectLst/>
                <a:uLnTx/>
                <a:uFillTx/>
                <a:latin typeface="Calibri"/>
              </a:rPr>
              <a:t> high school transcript</a:t>
            </a:r>
          </a:p>
        </p:txBody>
      </p:sp>
    </p:spTree>
    <p:extLst>
      <p:ext uri="{BB962C8B-B14F-4D97-AF65-F5344CB8AC3E}">
        <p14:creationId xmlns:p14="http://schemas.microsoft.com/office/powerpoint/2010/main" val="160186712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2047876" y="533400"/>
            <a:ext cx="5048250" cy="990600"/>
          </a:xfrm>
          <a:prstGeom prst="roundRect">
            <a:avLst/>
          </a:prstGeom>
          <a:gradFill flip="none" rotWithShape="1">
            <a:gsLst>
              <a:gs pos="0">
                <a:schemeClr val="accent4">
                  <a:tint val="98000"/>
                  <a:lumMod val="114000"/>
                </a:schemeClr>
              </a:gs>
              <a:gs pos="100000">
                <a:schemeClr val="accent4">
                  <a:shade val="90000"/>
                  <a:lumMod val="84000"/>
                </a:schemeClr>
              </a:gs>
            </a:gsLst>
            <a:lin ang="5400000" scaled="0"/>
            <a:tileRect/>
          </a:gradFill>
          <a:ln>
            <a:noFill/>
          </a:ln>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en-US" sz="4000" b="1" i="1" dirty="0">
                <a:solidFill>
                  <a:srgbClr val="16366C"/>
                </a:solidFill>
                <a:effectLst>
                  <a:outerShdw blurRad="38100" dist="38100" dir="2700000" algn="tl">
                    <a:srgbClr val="FAF1D4">
                      <a:alpha val="43000"/>
                    </a:srgbClr>
                  </a:outerShdw>
                </a:effectLst>
                <a:latin typeface="+mn-lt"/>
                <a:ea typeface="+mn-ea"/>
                <a:cs typeface="+mn-cs"/>
              </a:rPr>
              <a:t>Factors </a:t>
            </a:r>
            <a:r>
              <a:rPr lang="en-US" sz="4000" b="1" i="1" dirty="0">
                <a:solidFill>
                  <a:srgbClr val="16366C"/>
                </a:solidFill>
                <a:effectLst>
                  <a:outerShdw blurRad="38100" dist="38100" dir="2700000" algn="tl">
                    <a:srgbClr val="FAF1D4">
                      <a:alpha val="43000"/>
                    </a:srgbClr>
                  </a:outerShdw>
                </a:effectLst>
              </a:rPr>
              <a:t>to </a:t>
            </a:r>
            <a:r>
              <a:rPr lang="en-US" sz="4000" b="1" i="1" dirty="0">
                <a:solidFill>
                  <a:srgbClr val="16366C"/>
                </a:solidFill>
                <a:effectLst>
                  <a:outerShdw blurRad="38100" dist="38100" dir="2700000" algn="tl">
                    <a:srgbClr val="FAF1D4">
                      <a:alpha val="43000"/>
                    </a:srgbClr>
                  </a:outerShdw>
                </a:effectLst>
                <a:latin typeface="+mn-lt"/>
                <a:ea typeface="+mn-ea"/>
                <a:cs typeface="+mn-cs"/>
              </a:rPr>
              <a:t>Consider</a:t>
            </a:r>
          </a:p>
        </p:txBody>
      </p:sp>
      <p:sp>
        <p:nvSpPr>
          <p:cNvPr id="6" name="Rectangle 3"/>
          <p:cNvSpPr txBox="1">
            <a:spLocks noChangeArrowheads="1"/>
          </p:cNvSpPr>
          <p:nvPr/>
        </p:nvSpPr>
        <p:spPr bwMode="auto">
          <a:xfrm>
            <a:off x="304800" y="2057400"/>
            <a:ext cx="8305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R="0" lvl="0" defTabSz="914400" rtl="0" eaLnBrk="1" fontAlgn="base" latinLnBrk="0" hangingPunct="1">
              <a:lnSpc>
                <a:spcPct val="120000"/>
              </a:lnSpc>
              <a:spcBef>
                <a:spcPct val="20000"/>
              </a:spcBef>
              <a:spcAft>
                <a:spcPct val="0"/>
              </a:spcAft>
              <a:buClr>
                <a:srgbClr val="CB9D24"/>
              </a:buClr>
              <a:buSzTx/>
              <a:buFont typeface="Wingdings" panose="05000000000000000000" pitchFamily="2" charset="2"/>
              <a:buChar char="q"/>
              <a:tabLst/>
              <a:defRPr/>
            </a:pPr>
            <a:r>
              <a:rPr kumimoji="0" lang="en-US" b="0" i="0" u="none" strike="noStrike" kern="0" cap="none" spc="0" normalizeH="0" baseline="0" noProof="0" dirty="0">
                <a:ln>
                  <a:noFill/>
                </a:ln>
                <a:solidFill>
                  <a:srgbClr val="FFFFFF"/>
                </a:solidFill>
                <a:effectLst/>
                <a:uLnTx/>
                <a:uFillTx/>
                <a:latin typeface="Calibri"/>
              </a:rPr>
              <a:t>Summer or night classes may be needed to earn degree by graduation</a:t>
            </a:r>
          </a:p>
          <a:p>
            <a:pPr lvl="0" defTabSz="914400" eaLnBrk="1" hangingPunct="1">
              <a:lnSpc>
                <a:spcPct val="120000"/>
              </a:lnSpc>
              <a:buClr>
                <a:srgbClr val="CB9D24"/>
              </a:buClr>
              <a:buSzTx/>
              <a:buFont typeface="Wingdings" panose="05000000000000000000" pitchFamily="2" charset="2"/>
              <a:buChar char="q"/>
              <a:defRPr/>
            </a:pPr>
            <a:r>
              <a:rPr lang="en-US" kern="0" noProof="0" dirty="0">
                <a:solidFill>
                  <a:srgbClr val="FFFFFF"/>
                </a:solidFill>
                <a:latin typeface="Calibri"/>
              </a:rPr>
              <a:t>B</a:t>
            </a:r>
            <a:r>
              <a:rPr kumimoji="0" lang="en-US" b="0" i="0" u="none" strike="noStrike" kern="0" cap="none" spc="0" normalizeH="0" baseline="0" noProof="0" dirty="0">
                <a:ln>
                  <a:noFill/>
                </a:ln>
                <a:solidFill>
                  <a:srgbClr val="FFFFFF"/>
                </a:solidFill>
                <a:effectLst/>
                <a:uLnTx/>
                <a:uFillTx/>
                <a:latin typeface="Calibri"/>
              </a:rPr>
              <a:t>alancing college, high school, </a:t>
            </a:r>
            <a:r>
              <a:rPr lang="en-US" u="sng" kern="0" dirty="0">
                <a:solidFill>
                  <a:srgbClr val="FFFFFF"/>
                </a:solidFill>
                <a:latin typeface="Calibri"/>
              </a:rPr>
              <a:t>and </a:t>
            </a:r>
            <a:r>
              <a:rPr kumimoji="0" lang="en-US" b="0" i="0" u="none" strike="noStrike" kern="0" cap="none" spc="0" normalizeH="0" baseline="0" noProof="0" dirty="0">
                <a:ln>
                  <a:noFill/>
                </a:ln>
                <a:solidFill>
                  <a:srgbClr val="FFFFFF"/>
                </a:solidFill>
                <a:effectLst/>
                <a:uLnTx/>
                <a:uFillTx/>
                <a:latin typeface="Calibri"/>
              </a:rPr>
              <a:t>extracurricular demands is necessary</a:t>
            </a:r>
          </a:p>
          <a:p>
            <a:pPr marR="0" lvl="0" defTabSz="914400" rtl="0" eaLnBrk="1" fontAlgn="base" latinLnBrk="0" hangingPunct="1">
              <a:lnSpc>
                <a:spcPct val="120000"/>
              </a:lnSpc>
              <a:spcBef>
                <a:spcPct val="20000"/>
              </a:spcBef>
              <a:spcAft>
                <a:spcPct val="0"/>
              </a:spcAft>
              <a:buClr>
                <a:srgbClr val="CB9D24"/>
              </a:buClr>
              <a:buSzTx/>
              <a:buFont typeface="Wingdings" panose="05000000000000000000" pitchFamily="2" charset="2"/>
              <a:buChar char="q"/>
              <a:tabLst/>
              <a:defRPr/>
            </a:pPr>
            <a:r>
              <a:rPr kumimoji="0" lang="en-US" b="0" i="0" u="none" strike="noStrike" kern="0" cap="none" spc="0" normalizeH="0" baseline="0" noProof="0" dirty="0">
                <a:ln>
                  <a:noFill/>
                </a:ln>
                <a:solidFill>
                  <a:srgbClr val="FFFFFF"/>
                </a:solidFill>
                <a:effectLst/>
                <a:uLnTx/>
                <a:uFillTx/>
                <a:latin typeface="Calibri"/>
              </a:rPr>
              <a:t>Must meet high school </a:t>
            </a:r>
            <a:r>
              <a:rPr kumimoji="0" lang="en-US" b="0" i="0" u="sng" strike="noStrike" kern="0" cap="none" spc="0" normalizeH="0" baseline="0" noProof="0" dirty="0">
                <a:ln>
                  <a:noFill/>
                </a:ln>
                <a:solidFill>
                  <a:srgbClr val="FFFFFF"/>
                </a:solidFill>
                <a:effectLst/>
                <a:uLnTx/>
                <a:uFillTx/>
                <a:latin typeface="Calibri"/>
              </a:rPr>
              <a:t>and</a:t>
            </a:r>
            <a:r>
              <a:rPr kumimoji="0" lang="en-US" b="0" i="0" u="none" strike="noStrike" kern="0" cap="none" spc="0" normalizeH="0" baseline="0" noProof="0" dirty="0">
                <a:ln>
                  <a:noFill/>
                </a:ln>
                <a:solidFill>
                  <a:srgbClr val="FFFFFF"/>
                </a:solidFill>
                <a:effectLst/>
                <a:uLnTx/>
                <a:uFillTx/>
                <a:latin typeface="Calibri"/>
              </a:rPr>
              <a:t> CCC requirements</a:t>
            </a:r>
          </a:p>
          <a:p>
            <a:pPr marR="0" lvl="0" defTabSz="914400" rtl="0" eaLnBrk="1" fontAlgn="base" latinLnBrk="0" hangingPunct="1">
              <a:lnSpc>
                <a:spcPct val="120000"/>
              </a:lnSpc>
              <a:spcBef>
                <a:spcPct val="20000"/>
              </a:spcBef>
              <a:spcAft>
                <a:spcPct val="0"/>
              </a:spcAft>
              <a:buClr>
                <a:srgbClr val="CB9D24"/>
              </a:buClr>
              <a:buSzTx/>
              <a:buFont typeface="Wingdings" panose="05000000000000000000" pitchFamily="2" charset="2"/>
              <a:buChar char="q"/>
              <a:tabLst/>
              <a:defRPr/>
            </a:pPr>
            <a:r>
              <a:rPr lang="en-US" kern="0" dirty="0">
                <a:solidFill>
                  <a:srgbClr val="FFFFFF"/>
                </a:solidFill>
                <a:latin typeface="Calibri"/>
                <a:sym typeface="Wingdings" pitchFamily="2" charset="2"/>
              </a:rPr>
              <a:t>Arrange</a:t>
            </a:r>
            <a:r>
              <a:rPr kumimoji="0" lang="en-US" b="0" i="0" u="none" strike="noStrike" kern="0" cap="none" spc="0" normalizeH="0" baseline="0" noProof="0" dirty="0">
                <a:ln>
                  <a:noFill/>
                </a:ln>
                <a:solidFill>
                  <a:srgbClr val="FFFFFF"/>
                </a:solidFill>
                <a:effectLst/>
                <a:uLnTx/>
                <a:uFillTx/>
                <a:latin typeface="Calibri"/>
                <a:sym typeface="Wingdings" pitchFamily="2" charset="2"/>
              </a:rPr>
              <a:t> transportation and attend</a:t>
            </a:r>
            <a:r>
              <a:rPr kumimoji="0" lang="en-US" b="0" i="0" u="none" strike="noStrike" kern="0" cap="none" spc="0" normalizeH="0" noProof="0" dirty="0">
                <a:ln>
                  <a:noFill/>
                </a:ln>
                <a:solidFill>
                  <a:srgbClr val="FFFFFF"/>
                </a:solidFill>
                <a:effectLst/>
                <a:uLnTx/>
                <a:uFillTx/>
                <a:latin typeface="Calibri"/>
                <a:sym typeface="Wingdings" pitchFamily="2" charset="2"/>
              </a:rPr>
              <a:t> EFSC</a:t>
            </a:r>
            <a:r>
              <a:rPr kumimoji="0" lang="en-US" b="0" i="0" u="none" strike="noStrike" kern="0" cap="none" spc="0" normalizeH="0" baseline="0" noProof="0" dirty="0">
                <a:ln>
                  <a:noFill/>
                </a:ln>
                <a:solidFill>
                  <a:srgbClr val="FFFFFF"/>
                </a:solidFill>
                <a:effectLst/>
                <a:uLnTx/>
                <a:uFillTx/>
                <a:latin typeface="Calibri"/>
                <a:sym typeface="Wingdings" pitchFamily="2" charset="2"/>
              </a:rPr>
              <a:t> classes</a:t>
            </a:r>
            <a:r>
              <a:rPr kumimoji="0" lang="en-US" b="0" i="0" u="none" strike="noStrike" kern="0" cap="none" spc="0" normalizeH="0" noProof="0" dirty="0">
                <a:ln>
                  <a:noFill/>
                </a:ln>
                <a:solidFill>
                  <a:srgbClr val="FFFFFF"/>
                </a:solidFill>
                <a:effectLst/>
                <a:uLnTx/>
                <a:uFillTx/>
                <a:latin typeface="Calibri"/>
                <a:sym typeface="Wingdings" pitchFamily="2" charset="2"/>
              </a:rPr>
              <a:t> even if they occur on</a:t>
            </a:r>
            <a:r>
              <a:rPr kumimoji="0" lang="en-US" b="0" i="0" u="none" strike="noStrike" kern="0" cap="none" spc="0" normalizeH="0" baseline="0" noProof="0" dirty="0">
                <a:ln>
                  <a:noFill/>
                </a:ln>
                <a:solidFill>
                  <a:srgbClr val="FFFFFF"/>
                </a:solidFill>
                <a:effectLst/>
                <a:uLnTx/>
                <a:uFillTx/>
                <a:latin typeface="Calibri"/>
                <a:sym typeface="Wingdings" pitchFamily="2" charset="2"/>
              </a:rPr>
              <a:t> BPS school holidays</a:t>
            </a:r>
          </a:p>
          <a:p>
            <a:pPr marL="0" marR="0" lvl="0" indent="0" defTabSz="914400" rtl="0" eaLnBrk="1" fontAlgn="base" latinLnBrk="0" hangingPunct="1">
              <a:lnSpc>
                <a:spcPct val="120000"/>
              </a:lnSpc>
              <a:spcBef>
                <a:spcPct val="20000"/>
              </a:spcBef>
              <a:spcAft>
                <a:spcPct val="0"/>
              </a:spcAft>
              <a:buClr>
                <a:srgbClr val="FFFFFF"/>
              </a:buClr>
              <a:buSzTx/>
              <a:buFont typeface="Wingdings" pitchFamily="2" charset="2"/>
              <a:buNone/>
              <a:tabLst/>
              <a:defRPr/>
            </a:pPr>
            <a:endParaRPr kumimoji="0" lang="en-US" sz="2200" b="1" i="0" u="none" strike="noStrike" kern="0" cap="none" spc="0" normalizeH="0" baseline="0" noProof="0" dirty="0">
              <a:ln>
                <a:noFill/>
              </a:ln>
              <a:solidFill>
                <a:srgbClr val="FFFFFF"/>
              </a:solidFill>
              <a:effectLst/>
              <a:uLnTx/>
              <a:uFillTx/>
              <a:latin typeface="Calibri"/>
              <a:ea typeface="+mn-ea"/>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200400" y="1600198"/>
            <a:ext cx="5562600" cy="47099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R="0" lvl="0" algn="l" defTabSz="914400" rtl="0" eaLnBrk="1" fontAlgn="base" latinLnBrk="0" hangingPunct="1">
              <a:lnSpc>
                <a:spcPct val="90000"/>
              </a:lnSpc>
              <a:spcBef>
                <a:spcPct val="20000"/>
              </a:spcBef>
              <a:spcAft>
                <a:spcPct val="40000"/>
              </a:spcAft>
              <a:buClr>
                <a:srgbClr val="CB9D24"/>
              </a:buClr>
              <a:buSzPct val="100000"/>
              <a:buFont typeface="Wingdings" panose="05000000000000000000" pitchFamily="2" charset="2"/>
              <a:buChar char="v"/>
              <a:tabLst/>
              <a:defRPr/>
            </a:pPr>
            <a:r>
              <a:rPr kumimoji="0" lang="en-US" sz="2200" b="0" i="0" u="none" strike="noStrike" kern="0" cap="none" spc="0" normalizeH="0" baseline="0" noProof="0" dirty="0">
                <a:ln>
                  <a:noFill/>
                </a:ln>
                <a:effectLst/>
                <a:uLnTx/>
                <a:uFillTx/>
                <a:latin typeface="Calibri"/>
              </a:rPr>
              <a:t>High school counselor is point of contact for parents seeking information about student</a:t>
            </a:r>
          </a:p>
          <a:p>
            <a:pPr marR="0" lvl="0" algn="l" defTabSz="914400" rtl="0" eaLnBrk="1" fontAlgn="base" latinLnBrk="0" hangingPunct="1">
              <a:lnSpc>
                <a:spcPct val="90000"/>
              </a:lnSpc>
              <a:spcBef>
                <a:spcPct val="20000"/>
              </a:spcBef>
              <a:spcAft>
                <a:spcPct val="40000"/>
              </a:spcAft>
              <a:buClr>
                <a:srgbClr val="CB9D24"/>
              </a:buClr>
              <a:buSzPct val="100000"/>
              <a:buFont typeface="Wingdings" panose="05000000000000000000" pitchFamily="2" charset="2"/>
              <a:buChar char="v"/>
              <a:tabLst/>
              <a:defRPr/>
            </a:pPr>
            <a:r>
              <a:rPr kumimoji="0" lang="en-US" sz="2200" b="0" i="0" u="none" strike="noStrike" kern="0" cap="none" spc="0" normalizeH="0" baseline="0" noProof="0" dirty="0">
                <a:ln>
                  <a:noFill/>
                </a:ln>
                <a:effectLst/>
                <a:uLnTx/>
                <a:uFillTx/>
                <a:latin typeface="Calibri"/>
                <a:sym typeface="Wingdings" pitchFamily="2" charset="2"/>
              </a:rPr>
              <a:t>Parents may not contact college instructors for student information</a:t>
            </a:r>
            <a:r>
              <a:rPr lang="en-US" sz="2200" kern="0" dirty="0">
                <a:latin typeface="Calibri"/>
                <a:sym typeface="Wingdings" pitchFamily="2" charset="2"/>
              </a:rPr>
              <a:t> </a:t>
            </a:r>
            <a:r>
              <a:rPr kumimoji="0" lang="en-US" sz="2200" b="0" i="0" u="none" strike="noStrike" kern="0" cap="none" spc="0" normalizeH="0" baseline="0" noProof="0" dirty="0">
                <a:ln>
                  <a:noFill/>
                </a:ln>
                <a:effectLst/>
                <a:uLnTx/>
                <a:uFillTx/>
                <a:latin typeface="Calibri"/>
              </a:rPr>
              <a:t>(FERPA) </a:t>
            </a:r>
          </a:p>
          <a:p>
            <a:pPr marR="0" lvl="0" algn="l" defTabSz="914400" rtl="0" eaLnBrk="1" fontAlgn="base" latinLnBrk="0" hangingPunct="1">
              <a:lnSpc>
                <a:spcPct val="90000"/>
              </a:lnSpc>
              <a:spcBef>
                <a:spcPct val="20000"/>
              </a:spcBef>
              <a:spcAft>
                <a:spcPct val="40000"/>
              </a:spcAft>
              <a:buClr>
                <a:srgbClr val="CB9D24"/>
              </a:buClr>
              <a:buSzPct val="100000"/>
              <a:buFont typeface="Wingdings" panose="05000000000000000000" pitchFamily="2" charset="2"/>
              <a:buChar char="v"/>
              <a:tabLst/>
              <a:defRPr/>
            </a:pPr>
            <a:r>
              <a:rPr kumimoji="0" lang="en-US" sz="2200" b="0" i="0" u="none" strike="noStrike" kern="0" cap="none" spc="0" normalizeH="0" baseline="0" noProof="0" dirty="0">
                <a:ln>
                  <a:noFill/>
                </a:ln>
                <a:effectLst/>
                <a:uLnTx/>
                <a:uFillTx/>
                <a:latin typeface="Calibri"/>
              </a:rPr>
              <a:t>Family must</a:t>
            </a:r>
            <a:r>
              <a:rPr kumimoji="0" lang="en-US" sz="2200" b="0" i="0" u="none" strike="noStrike" kern="0" cap="none" spc="0" normalizeH="0" noProof="0" dirty="0">
                <a:ln>
                  <a:noFill/>
                </a:ln>
                <a:effectLst/>
                <a:uLnTx/>
                <a:uFillTx/>
                <a:latin typeface="Calibri"/>
              </a:rPr>
              <a:t> follow</a:t>
            </a:r>
            <a:r>
              <a:rPr kumimoji="0" lang="en-US" sz="2200" b="0" i="0" u="none" strike="noStrike" kern="0" cap="none" spc="0" normalizeH="0" baseline="0" noProof="0" dirty="0">
                <a:ln>
                  <a:noFill/>
                </a:ln>
                <a:effectLst/>
                <a:uLnTx/>
                <a:uFillTx/>
                <a:latin typeface="Calibri"/>
              </a:rPr>
              <a:t> both high school and EFSC calendars</a:t>
            </a:r>
          </a:p>
          <a:p>
            <a:pPr defTabSz="914400" eaLnBrk="1" hangingPunct="1">
              <a:lnSpc>
                <a:spcPct val="90000"/>
              </a:lnSpc>
              <a:spcAft>
                <a:spcPct val="40000"/>
              </a:spcAft>
              <a:buClr>
                <a:srgbClr val="CB9D24"/>
              </a:buClr>
              <a:buSzPct val="100000"/>
              <a:buFont typeface="Wingdings" panose="05000000000000000000" pitchFamily="2" charset="2"/>
              <a:buChar char="v"/>
              <a:defRPr/>
            </a:pPr>
            <a:r>
              <a:rPr lang="en-US" sz="2200" kern="0" dirty="0">
                <a:latin typeface="Calibri"/>
              </a:rPr>
              <a:t>Student is responsible for purchasing required consumables (i.e. workbooks and lab manuals) </a:t>
            </a:r>
          </a:p>
          <a:p>
            <a:pPr defTabSz="914400" eaLnBrk="1" hangingPunct="1">
              <a:lnSpc>
                <a:spcPct val="90000"/>
              </a:lnSpc>
              <a:spcAft>
                <a:spcPct val="40000"/>
              </a:spcAft>
              <a:buClr>
                <a:srgbClr val="CB9D24"/>
              </a:buClr>
              <a:buSzPct val="100000"/>
              <a:buFont typeface="Wingdings" panose="05000000000000000000" pitchFamily="2" charset="2"/>
              <a:buChar char="v"/>
              <a:defRPr/>
            </a:pPr>
            <a:r>
              <a:rPr lang="en-US" sz="2200" kern="0" dirty="0">
                <a:latin typeface="Calibri"/>
              </a:rPr>
              <a:t>The college does NOT have an excused absence policy; attendance requirements are specified in each course syllabus</a:t>
            </a:r>
          </a:p>
          <a:p>
            <a:pPr defTabSz="914400" eaLnBrk="1" hangingPunct="1">
              <a:lnSpc>
                <a:spcPct val="90000"/>
              </a:lnSpc>
              <a:spcAft>
                <a:spcPct val="40000"/>
              </a:spcAft>
              <a:buClr>
                <a:srgbClr val="CB9D24"/>
              </a:buClr>
              <a:buSzPct val="100000"/>
              <a:buFont typeface="Wingdings" panose="05000000000000000000" pitchFamily="2" charset="2"/>
              <a:buChar char="v"/>
              <a:defRPr/>
            </a:pPr>
            <a:endParaRPr lang="en-US" sz="2200" kern="0" dirty="0">
              <a:latin typeface="Calibri"/>
            </a:endParaRPr>
          </a:p>
          <a:p>
            <a:pPr marR="0" lvl="0" algn="l" defTabSz="914400" rtl="0" eaLnBrk="1" fontAlgn="base" latinLnBrk="0" hangingPunct="1">
              <a:lnSpc>
                <a:spcPct val="90000"/>
              </a:lnSpc>
              <a:spcBef>
                <a:spcPct val="20000"/>
              </a:spcBef>
              <a:spcAft>
                <a:spcPct val="40000"/>
              </a:spcAft>
              <a:buClr>
                <a:srgbClr val="CB9D24"/>
              </a:buClr>
              <a:buSzPct val="100000"/>
              <a:buFont typeface="Wingdings" panose="05000000000000000000" pitchFamily="2" charset="2"/>
              <a:buChar char="v"/>
              <a:tabLst/>
              <a:defRPr/>
            </a:pPr>
            <a:endParaRPr kumimoji="0" lang="en-US" sz="2200" b="1" i="0" u="none" strike="noStrike" kern="0" cap="none" spc="0" normalizeH="0" baseline="0" noProof="0" dirty="0">
              <a:ln>
                <a:noFill/>
              </a:ln>
              <a:solidFill>
                <a:srgbClr val="FFFFFF"/>
              </a:solidFill>
              <a:effectLst/>
              <a:uLnTx/>
              <a:uFillTx/>
              <a:latin typeface="Calibri"/>
              <a:ea typeface="+mn-ea"/>
              <a:cs typeface="+mn-cs"/>
            </a:endParaRPr>
          </a:p>
          <a:p>
            <a:pPr marL="609600" marR="0" lvl="0" indent="-609600" algn="l" defTabSz="914400" rtl="0" eaLnBrk="1" fontAlgn="base" latinLnBrk="0" hangingPunct="1">
              <a:lnSpc>
                <a:spcPct val="90000"/>
              </a:lnSpc>
              <a:spcBef>
                <a:spcPct val="20000"/>
              </a:spcBef>
              <a:spcAft>
                <a:spcPct val="40000"/>
              </a:spcAft>
              <a:buClr>
                <a:srgbClr val="FFFFFF"/>
              </a:buClr>
              <a:buSzPct val="75000"/>
              <a:buFont typeface="Wingdings" pitchFamily="2" charset="2"/>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a:p>
            <a:pPr marL="609600" marR="0" lvl="0" indent="-609600" algn="l" defTabSz="914400" rtl="0" eaLnBrk="1" fontAlgn="base" latinLnBrk="0" hangingPunct="1">
              <a:lnSpc>
                <a:spcPct val="90000"/>
              </a:lnSpc>
              <a:spcBef>
                <a:spcPct val="20000"/>
              </a:spcBef>
              <a:spcAft>
                <a:spcPct val="0"/>
              </a:spcAft>
              <a:buClr>
                <a:srgbClr val="FFFFFF"/>
              </a:buClr>
              <a:buSzPct val="75000"/>
              <a:buFont typeface="Wingdings" pitchFamily="2" charset="2"/>
              <a:buNone/>
              <a:tabLst/>
              <a:defRPr/>
            </a:pP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pic>
        <p:nvPicPr>
          <p:cNvPr id="2" name="Picture 1" descr="High School Student-Led &lt;strong&gt;Conference&lt;/strong&gt; on Vime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10" y="2961072"/>
            <a:ext cx="2678374" cy="1839527"/>
          </a:xfrm>
          <a:prstGeom prst="rect">
            <a:avLst/>
          </a:prstGeom>
          <a:ln w="76200">
            <a:solidFill>
              <a:schemeClr val="bg2">
                <a:lumMod val="50000"/>
              </a:schemeClr>
            </a:solidFill>
          </a:ln>
        </p:spPr>
      </p:pic>
      <p:sp>
        <p:nvSpPr>
          <p:cNvPr id="5" name="AutoShape 2">
            <a:extLst>
              <a:ext uri="{FF2B5EF4-FFF2-40B4-BE49-F238E27FC236}">
                <a16:creationId xmlns:a16="http://schemas.microsoft.com/office/drawing/2014/main" id="{98335AEB-134A-49B6-8DCE-C6A75842E9F3}"/>
              </a:ext>
            </a:extLst>
          </p:cNvPr>
          <p:cNvSpPr txBox="1">
            <a:spLocks noChangeArrowheads="1"/>
          </p:cNvSpPr>
          <p:nvPr/>
        </p:nvSpPr>
        <p:spPr bwMode="auto">
          <a:xfrm>
            <a:off x="681102" y="304800"/>
            <a:ext cx="7781796" cy="914400"/>
          </a:xfrm>
          <a:prstGeom prst="roundRect">
            <a:avLst>
              <a:gd name="adj" fmla="val 21667"/>
            </a:avLst>
          </a:prstGeom>
          <a:gradFill flip="none" rotWithShape="1">
            <a:gsLst>
              <a:gs pos="0">
                <a:schemeClr val="accent4">
                  <a:tint val="98000"/>
                  <a:lumMod val="114000"/>
                </a:schemeClr>
              </a:gs>
              <a:gs pos="100000">
                <a:schemeClr val="accent4">
                  <a:shade val="90000"/>
                  <a:lumMod val="84000"/>
                </a:schemeClr>
              </a:gs>
            </a:gsLst>
            <a:lin ang="5400000" scaled="0"/>
            <a:tileRect/>
          </a:gradFill>
          <a:ln>
            <a:noFill/>
          </a:ln>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457207">
              <a:spcBef>
                <a:spcPct val="0"/>
              </a:spcBef>
              <a:buNone/>
              <a:defRPr sz="4000" b="1" i="1">
                <a:solidFill>
                  <a:srgbClr val="16366C"/>
                </a:solidFill>
                <a:effectLst>
                  <a:outerShdw blurRad="38100" dist="38100" dir="2700000" algn="tl">
                    <a:srgbClr val="FAF1D4">
                      <a:alpha val="43000"/>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Considerations for Parents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81000" y="1600200"/>
            <a:ext cx="8382000" cy="4876800"/>
          </a:xfrm>
        </p:spPr>
        <p:txBody>
          <a:bodyPr>
            <a:normAutofit fontScale="92500"/>
          </a:bodyPr>
          <a:lstStyle/>
          <a:p>
            <a:pPr>
              <a:spcAft>
                <a:spcPct val="30000"/>
              </a:spcAft>
              <a:buClr>
                <a:srgbClr val="CB9D24"/>
              </a:buClr>
              <a:buSzTx/>
            </a:pPr>
            <a:r>
              <a:rPr lang="en-US" sz="2400" dirty="0">
                <a:latin typeface="Calibri" panose="020F0502020204030204" pitchFamily="34" charset="0"/>
                <a:cs typeface="Calibri" panose="020F0502020204030204" pitchFamily="34" charset="0"/>
              </a:rPr>
              <a:t>Attend the AEROSPACE TECH CCC Information Presentation at your school.</a:t>
            </a:r>
          </a:p>
          <a:p>
            <a:pPr>
              <a:spcAft>
                <a:spcPct val="30000"/>
              </a:spcAft>
              <a:buClr>
                <a:srgbClr val="CB9D24"/>
              </a:buClr>
              <a:buSzTx/>
            </a:pPr>
            <a:r>
              <a:rPr lang="en-US" sz="2400" b="1" dirty="0">
                <a:solidFill>
                  <a:schemeClr val="accent3">
                    <a:lumMod val="40000"/>
                    <a:lumOff val="60000"/>
                  </a:schemeClr>
                </a:solidFill>
                <a:latin typeface="Calibri" panose="020F0502020204030204" pitchFamily="34" charset="0"/>
                <a:cs typeface="Calibri" panose="020F0502020204030204" pitchFamily="34" charset="0"/>
              </a:rPr>
              <a:t>Submit Student Interest Form to Mrs. Gordon by the Monday, February 13.</a:t>
            </a:r>
          </a:p>
          <a:p>
            <a:pPr>
              <a:spcAft>
                <a:spcPct val="30000"/>
              </a:spcAft>
              <a:buClr>
                <a:srgbClr val="CB9D24"/>
              </a:buClr>
              <a:buSzTx/>
            </a:pPr>
            <a:r>
              <a:rPr lang="en-US" sz="2400" b="1" dirty="0">
                <a:solidFill>
                  <a:schemeClr val="accent3">
                    <a:lumMod val="40000"/>
                    <a:lumOff val="60000"/>
                  </a:schemeClr>
                </a:solidFill>
                <a:latin typeface="Calibri" panose="020F0502020204030204" pitchFamily="34" charset="0"/>
                <a:cs typeface="Calibri" panose="020F0502020204030204" pitchFamily="34" charset="0"/>
              </a:rPr>
              <a:t>Take the PERT (AHS on Tues. Feb. 21 or @ EFSC). Students who take the SAT (AHS March 1) do not need to take the PERT.</a:t>
            </a:r>
          </a:p>
          <a:p>
            <a:pPr>
              <a:spcAft>
                <a:spcPct val="30000"/>
              </a:spcAft>
              <a:buClr>
                <a:srgbClr val="CB9D24"/>
              </a:buClr>
              <a:buSzTx/>
            </a:pPr>
            <a:r>
              <a:rPr lang="en-US" sz="2400" b="1" dirty="0">
                <a:solidFill>
                  <a:schemeClr val="accent3">
                    <a:lumMod val="40000"/>
                    <a:lumOff val="60000"/>
                  </a:schemeClr>
                </a:solidFill>
                <a:latin typeface="Calibri" panose="020F0502020204030204" pitchFamily="34" charset="0"/>
                <a:cs typeface="Calibri" panose="020F0502020204030204" pitchFamily="34" charset="0"/>
              </a:rPr>
              <a:t>Early College Program Student/Parent Agreement to Mrs. Gordon </a:t>
            </a:r>
          </a:p>
          <a:p>
            <a:pPr>
              <a:spcAft>
                <a:spcPct val="30000"/>
              </a:spcAft>
              <a:buClr>
                <a:srgbClr val="CB9D24"/>
              </a:buClr>
              <a:buSzTx/>
            </a:pPr>
            <a:r>
              <a:rPr lang="en-US" sz="2400" b="1" dirty="0">
                <a:solidFill>
                  <a:schemeClr val="accent3">
                    <a:lumMod val="40000"/>
                    <a:lumOff val="60000"/>
                  </a:schemeClr>
                </a:solidFill>
                <a:latin typeface="Calibri" panose="020F0502020204030204" pitchFamily="34" charset="0"/>
                <a:cs typeface="Calibri" panose="020F0502020204030204" pitchFamily="34" charset="0"/>
              </a:rPr>
              <a:t>Submit the online EFSC Application for Admission</a:t>
            </a:r>
            <a:r>
              <a:rPr lang="en-US" sz="2400" dirty="0">
                <a:solidFill>
                  <a:schemeClr val="accent3">
                    <a:lumMod val="40000"/>
                    <a:lumOff val="60000"/>
                  </a:schemeClr>
                </a:solidFill>
                <a:latin typeface="Calibri" panose="020F0502020204030204" pitchFamily="34" charset="0"/>
                <a:cs typeface="Calibri" panose="020F0502020204030204" pitchFamily="34" charset="0"/>
              </a:rPr>
              <a:t>. </a:t>
            </a:r>
          </a:p>
          <a:p>
            <a:pPr>
              <a:spcAft>
                <a:spcPct val="30000"/>
              </a:spcAft>
              <a:buClr>
                <a:srgbClr val="CB9D24"/>
              </a:buClr>
              <a:buSzTx/>
            </a:pPr>
            <a:r>
              <a:rPr lang="en-US" sz="2400" b="1" dirty="0">
                <a:solidFill>
                  <a:schemeClr val="accent3">
                    <a:lumMod val="40000"/>
                    <a:lumOff val="60000"/>
                  </a:schemeClr>
                </a:solidFill>
                <a:latin typeface="Calibri" panose="020F0502020204030204" pitchFamily="34" charset="0"/>
                <a:cs typeface="Calibri" panose="020F0502020204030204" pitchFamily="34" charset="0"/>
              </a:rPr>
              <a:t>Once you receive your acceptance letter with student ID, complete the online Dual Enrollment Orientation.</a:t>
            </a:r>
          </a:p>
          <a:p>
            <a:pPr marL="609600" indent="-609600">
              <a:spcAft>
                <a:spcPct val="30000"/>
              </a:spcAft>
              <a:buClr>
                <a:srgbClr val="CB9D24"/>
              </a:buClr>
              <a:buSzTx/>
              <a:buFontTx/>
              <a:buAutoNum type="arabicPeriod"/>
            </a:pPr>
            <a:endParaRPr lang="en-US" sz="2400" dirty="0">
              <a:latin typeface="Calibri" panose="020F0502020204030204" pitchFamily="34" charset="0"/>
              <a:cs typeface="Calibri" panose="020F0502020204030204" pitchFamily="34" charset="0"/>
            </a:endParaRPr>
          </a:p>
          <a:p>
            <a:pPr marL="609600" indent="-609600" eaLnBrk="1" hangingPunct="1">
              <a:lnSpc>
                <a:spcPct val="80000"/>
              </a:lnSpc>
              <a:buFont typeface="Wingdings" pitchFamily="2" charset="2"/>
              <a:buAutoNum type="arabicPeriod"/>
            </a:pPr>
            <a:endParaRPr lang="en-US" sz="2200" dirty="0"/>
          </a:p>
        </p:txBody>
      </p:sp>
      <p:sp>
        <p:nvSpPr>
          <p:cNvPr id="5" name="AutoShape 2"/>
          <p:cNvSpPr txBox="1">
            <a:spLocks noChangeArrowheads="1"/>
          </p:cNvSpPr>
          <p:nvPr/>
        </p:nvSpPr>
        <p:spPr>
          <a:xfrm>
            <a:off x="1524000" y="533400"/>
            <a:ext cx="4648200" cy="838200"/>
          </a:xfrm>
          <a:prstGeom prst="roundRect">
            <a:avLst/>
          </a:prstGeom>
          <a:gradFill flip="none" rotWithShape="1">
            <a:gsLst>
              <a:gs pos="0">
                <a:schemeClr val="accent4">
                  <a:tint val="98000"/>
                  <a:lumMod val="114000"/>
                </a:schemeClr>
              </a:gs>
              <a:gs pos="100000">
                <a:schemeClr val="accent4">
                  <a:shade val="90000"/>
                  <a:lumMod val="84000"/>
                </a:schemeClr>
              </a:gs>
            </a:gsLst>
            <a:lin ang="5400000" scaled="0"/>
            <a:tileRect/>
          </a:gradFill>
          <a:ln>
            <a:noFill/>
          </a:ln>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ctr" defTabSz="457207">
              <a:spcBef>
                <a:spcPct val="0"/>
              </a:spcBef>
              <a:buNone/>
              <a:defRPr sz="4000" b="1" i="1">
                <a:solidFill>
                  <a:srgbClr val="16366C"/>
                </a:solidFill>
                <a:effectLst>
                  <a:outerShdw blurRad="38100" dist="38100" dir="2700000" algn="tl">
                    <a:srgbClr val="FAF1D4">
                      <a:alpha val="43000"/>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 Getting Started!</a:t>
            </a:r>
          </a:p>
        </p:txBody>
      </p:sp>
    </p:spTree>
    <p:extLst>
      <p:ext uri="{BB962C8B-B14F-4D97-AF65-F5344CB8AC3E}">
        <p14:creationId xmlns:p14="http://schemas.microsoft.com/office/powerpoint/2010/main" val="2582538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838200" y="457200"/>
            <a:ext cx="4648200" cy="1143000"/>
          </a:xfrm>
          <a:prstGeom prst="roundRect">
            <a:avLst/>
          </a:prstGeom>
          <a:gradFill flip="none" rotWithShape="1">
            <a:gsLst>
              <a:gs pos="0">
                <a:schemeClr val="accent4">
                  <a:tint val="98000"/>
                  <a:lumMod val="114000"/>
                </a:schemeClr>
              </a:gs>
              <a:gs pos="100000">
                <a:schemeClr val="accent4">
                  <a:shade val="90000"/>
                  <a:lumMod val="84000"/>
                </a:schemeClr>
              </a:gs>
            </a:gsLst>
            <a:lin ang="5400000" scaled="0"/>
            <a:tileRect/>
          </a:gradFill>
          <a:ln>
            <a:noFill/>
          </a:ln>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algn="ctr"/>
            <a:r>
              <a:rPr lang="en-US" sz="4000" b="1" i="1" dirty="0">
                <a:solidFill>
                  <a:srgbClr val="16366C"/>
                </a:solidFill>
                <a:effectLst>
                  <a:outerShdw blurRad="38100" dist="38100" dir="2700000" algn="tl">
                    <a:srgbClr val="FAF1D4">
                      <a:alpha val="43000"/>
                    </a:srgbClr>
                  </a:outerShdw>
                </a:effectLst>
                <a:latin typeface="+mn-lt"/>
                <a:ea typeface="+mn-ea"/>
                <a:cs typeface="+mn-cs"/>
              </a:rPr>
              <a:t>Important Dates</a:t>
            </a:r>
          </a:p>
        </p:txBody>
      </p:sp>
      <p:sp>
        <p:nvSpPr>
          <p:cNvPr id="31747" name="Rectangle 3"/>
          <p:cNvSpPr>
            <a:spLocks noGrp="1" noChangeArrowheads="1"/>
          </p:cNvSpPr>
          <p:nvPr>
            <p:ph idx="1"/>
          </p:nvPr>
        </p:nvSpPr>
        <p:spPr>
          <a:xfrm>
            <a:off x="304800" y="2133600"/>
            <a:ext cx="8839200" cy="3962400"/>
          </a:xfrm>
        </p:spPr>
        <p:txBody>
          <a:bodyPr>
            <a:noAutofit/>
          </a:bodyPr>
          <a:lstStyle/>
          <a:p>
            <a:pPr marL="0" indent="0">
              <a:buNone/>
            </a:pPr>
            <a:r>
              <a:rPr lang="en-US" sz="2400" dirty="0">
                <a:latin typeface="Calibri" panose="020F0502020204030204" pitchFamily="34" charset="0"/>
                <a:cs typeface="Calibri" panose="020F0502020204030204" pitchFamily="34" charset="0"/>
              </a:rPr>
              <a:t>► Submit Student Interest Form: </a:t>
            </a:r>
            <a:r>
              <a:rPr lang="en-US" sz="2400" dirty="0">
                <a:solidFill>
                  <a:srgbClr val="FFC000"/>
                </a:solidFill>
                <a:latin typeface="Calibri" panose="020F0502020204030204" pitchFamily="34" charset="0"/>
                <a:cs typeface="Calibri" panose="020F0502020204030204" pitchFamily="34" charset="0"/>
              </a:rPr>
              <a:t>February 13, 2023</a:t>
            </a:r>
          </a:p>
          <a:p>
            <a:r>
              <a:rPr lang="en-US" sz="2400" dirty="0">
                <a:latin typeface="Calibri" panose="020F0502020204030204" pitchFamily="34" charset="0"/>
                <a:cs typeface="Calibri" panose="020F0502020204030204" pitchFamily="34" charset="0"/>
              </a:rPr>
              <a:t>Current 10</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graders PERT @ AHS:  </a:t>
            </a:r>
            <a:r>
              <a:rPr lang="en-US" sz="2400" dirty="0">
                <a:solidFill>
                  <a:srgbClr val="EBB229"/>
                </a:solidFill>
                <a:latin typeface="Calibri" panose="020F0502020204030204" pitchFamily="34" charset="0"/>
                <a:cs typeface="Calibri" panose="020F0502020204030204" pitchFamily="34" charset="0"/>
              </a:rPr>
              <a:t>February 21, 2023</a:t>
            </a:r>
          </a:p>
          <a:p>
            <a:r>
              <a:rPr lang="en-US" sz="2400" dirty="0">
                <a:latin typeface="Calibri" panose="020F0502020204030204" pitchFamily="34" charset="0"/>
                <a:cs typeface="Calibri" panose="020F0502020204030204" pitchFamily="34" charset="0"/>
              </a:rPr>
              <a:t>Current 11</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graders SAT @ AHS: </a:t>
            </a:r>
            <a:r>
              <a:rPr lang="en-US" sz="2400" dirty="0">
                <a:solidFill>
                  <a:srgbClr val="EBB229"/>
                </a:solidFill>
                <a:latin typeface="Calibri" panose="020F0502020204030204" pitchFamily="34" charset="0"/>
                <a:cs typeface="Calibri" panose="020F0502020204030204" pitchFamily="34" charset="0"/>
              </a:rPr>
              <a:t>March 1, 2023</a:t>
            </a:r>
          </a:p>
          <a:p>
            <a:r>
              <a:rPr lang="en-US" sz="2400" dirty="0">
                <a:latin typeface="Calibri" panose="020F0502020204030204" pitchFamily="34" charset="0"/>
                <a:cs typeface="Calibri" panose="020F0502020204030204" pitchFamily="34" charset="0"/>
              </a:rPr>
              <a:t>Approved AEROSPACE CCC students NEXT STEPS Meeting: </a:t>
            </a:r>
            <a:r>
              <a:rPr lang="en-US" sz="2400" dirty="0">
                <a:solidFill>
                  <a:srgbClr val="EBB229"/>
                </a:solidFill>
                <a:latin typeface="Calibri" panose="020F0502020204030204" pitchFamily="34" charset="0"/>
                <a:cs typeface="Calibri" panose="020F0502020204030204" pitchFamily="34" charset="0"/>
              </a:rPr>
              <a:t>TBA</a:t>
            </a:r>
            <a:endParaRPr lang="en-US" sz="2400" b="1" dirty="0">
              <a:solidFill>
                <a:srgbClr val="EBB229"/>
              </a:solidFill>
              <a:latin typeface="Helvetica"/>
            </a:endParaRPr>
          </a:p>
          <a:p>
            <a:r>
              <a:rPr lang="en-US" sz="2400" dirty="0">
                <a:latin typeface="Calibri" panose="020F0502020204030204" pitchFamily="34" charset="0"/>
                <a:cs typeface="Calibri" panose="020F0502020204030204" pitchFamily="34" charset="0"/>
              </a:rPr>
              <a:t>Student/Parent Agreement Form deadline: </a:t>
            </a:r>
            <a:r>
              <a:rPr lang="en-US" sz="2400" dirty="0">
                <a:solidFill>
                  <a:srgbClr val="FFC000"/>
                </a:solidFill>
                <a:latin typeface="Calibri" panose="020F0502020204030204" pitchFamily="34" charset="0"/>
                <a:cs typeface="Calibri" panose="020F0502020204030204" pitchFamily="34" charset="0"/>
              </a:rPr>
              <a:t>____________</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Dual Enrollment Application assistance </a:t>
            </a:r>
            <a:r>
              <a:rPr lang="en-US" sz="2400" dirty="0">
                <a:solidFill>
                  <a:srgbClr val="EBB229"/>
                </a:solidFill>
                <a:latin typeface="Calibri" panose="020F0502020204030204" pitchFamily="34" charset="0"/>
                <a:cs typeface="Calibri" panose="020F0502020204030204" pitchFamily="34" charset="0"/>
              </a:rPr>
              <a:t>______________</a:t>
            </a:r>
          </a:p>
          <a:p>
            <a:pPr marL="0" indent="0" eaLnBrk="1" hangingPunct="1">
              <a:buNone/>
            </a:pPr>
            <a:r>
              <a:rPr lang="en-US" sz="2400" dirty="0">
                <a:latin typeface="Calibri" panose="020F0502020204030204" pitchFamily="34" charset="0"/>
                <a:cs typeface="Calibri" panose="020F0502020204030204" pitchFamily="34" charset="0"/>
              </a:rPr>
              <a:t>►</a:t>
            </a:r>
            <a:endParaRPr lang="en-US" sz="2400" dirty="0">
              <a:solidFill>
                <a:srgbClr val="FFC000"/>
              </a:solidFill>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 </a:t>
            </a:r>
            <a:r>
              <a:rPr lang="en-US" sz="2400" b="1" dirty="0">
                <a:solidFill>
                  <a:srgbClr val="EBB229"/>
                </a:solidFill>
              </a:rPr>
              <a:t>QUESTIONS???</a:t>
            </a:r>
          </a:p>
          <a:p>
            <a:pPr marL="0" indent="0" algn="ctr">
              <a:buNone/>
            </a:pPr>
            <a:r>
              <a:rPr lang="en-US" sz="2400" b="1" dirty="0">
                <a:solidFill>
                  <a:srgbClr val="EBB229"/>
                </a:solidFill>
              </a:rPr>
              <a:t>Gordon.christina@brevardschools.org</a:t>
            </a:r>
          </a:p>
          <a:p>
            <a:pPr marL="0" indent="0" eaLnBrk="1" hangingPunct="1">
              <a:buNone/>
            </a:pPr>
            <a:endParaRPr lang="en-US" sz="2200" dirty="0">
              <a:latin typeface="Calibri" panose="020F0502020204030204" pitchFamily="34" charset="0"/>
              <a:cs typeface="Calibri" panose="020F0502020204030204" pitchFamily="34" charset="0"/>
            </a:endParaRPr>
          </a:p>
        </p:txBody>
      </p:sp>
      <p:pic>
        <p:nvPicPr>
          <p:cNvPr id="31749" name="Picture 5" descr="C:\Documents and Settings\demetriadesl\Local Settings\Temporary Internet Files\Content.IE5\CKQ6V5BL\MC900104746[1].wmf"/>
          <p:cNvPicPr>
            <a:picLocks noChangeAspect="1" noChangeArrowheads="1"/>
          </p:cNvPicPr>
          <p:nvPr/>
        </p:nvPicPr>
        <p:blipFill>
          <a:blip r:embed="rId2" cstate="print"/>
          <a:srcRect/>
          <a:stretch>
            <a:fillRect/>
          </a:stretch>
        </p:blipFill>
        <p:spPr bwMode="auto">
          <a:xfrm>
            <a:off x="6553200" y="457200"/>
            <a:ext cx="2039533" cy="1895446"/>
          </a:xfrm>
          <a:prstGeom prst="rect">
            <a:avLst/>
          </a:prstGeom>
          <a:noFill/>
          <a:ln w="9525">
            <a:noFill/>
            <a:miter lim="800000"/>
            <a:headEnd/>
            <a:tailEnd/>
          </a:ln>
        </p:spPr>
      </p:pic>
    </p:spTree>
    <p:extLst>
      <p:ext uri="{BB962C8B-B14F-4D97-AF65-F5344CB8AC3E}">
        <p14:creationId xmlns:p14="http://schemas.microsoft.com/office/powerpoint/2010/main" val="357737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2D9A0F-4AC5-A571-A2CD-BEB7DB49C31E}"/>
              </a:ext>
            </a:extLst>
          </p:cNvPr>
          <p:cNvSpPr>
            <a:spLocks noGrp="1"/>
          </p:cNvSpPr>
          <p:nvPr>
            <p:ph idx="1"/>
          </p:nvPr>
        </p:nvSpPr>
        <p:spPr>
          <a:xfrm>
            <a:off x="846194" y="1816755"/>
            <a:ext cx="7859100" cy="2519075"/>
          </a:xfrm>
        </p:spPr>
        <p:txBody>
          <a:bodyPr/>
          <a:lstStyle/>
          <a:p>
            <a:r>
              <a:rPr lang="en-US" dirty="0"/>
              <a:t>Overview of EFSC’s AS in Aerospace Technology</a:t>
            </a:r>
          </a:p>
          <a:p>
            <a:endParaRPr lang="en-US" dirty="0">
              <a:hlinkClick r:id="rId3" tooltip="EFSC Aerospace Program Video"/>
            </a:endParaRPr>
          </a:p>
        </p:txBody>
      </p:sp>
      <p:sp>
        <p:nvSpPr>
          <p:cNvPr id="4" name="Slide Number Placeholder 3">
            <a:extLst>
              <a:ext uri="{FF2B5EF4-FFF2-40B4-BE49-F238E27FC236}">
                <a16:creationId xmlns:a16="http://schemas.microsoft.com/office/drawing/2014/main" id="{03A1979F-A897-D5AD-B6E7-735C8E14D807}"/>
              </a:ext>
            </a:extLst>
          </p:cNvPr>
          <p:cNvSpPr>
            <a:spLocks noGrp="1"/>
          </p:cNvSpPr>
          <p:nvPr>
            <p:ph type="sldNum" sz="quarter" idx="12"/>
          </p:nvPr>
        </p:nvSpPr>
        <p:spPr/>
        <p:txBody>
          <a:bodyPr/>
          <a:lstStyle/>
          <a:p>
            <a:pPr>
              <a:defRPr/>
            </a:pPr>
            <a:fld id="{0A5D9284-DA96-412A-A06F-7AB51A62DCEE}" type="slidenum">
              <a:rPr lang="en-US" smtClean="0"/>
              <a:pPr>
                <a:defRPr/>
              </a:pPr>
              <a:t>3</a:t>
            </a:fld>
            <a:endParaRPr lang="en-US"/>
          </a:p>
        </p:txBody>
      </p:sp>
      <p:pic>
        <p:nvPicPr>
          <p:cNvPr id="6" name="Online Media 5" title="EFSC - Aerospace Program">
            <a:hlinkClick r:id="" action="ppaction://media"/>
            <a:extLst>
              <a:ext uri="{FF2B5EF4-FFF2-40B4-BE49-F238E27FC236}">
                <a16:creationId xmlns:a16="http://schemas.microsoft.com/office/drawing/2014/main" id="{A24C3AF9-82E9-DF3A-C79A-8D3768EB0B48}"/>
              </a:ext>
            </a:extLst>
          </p:cNvPr>
          <p:cNvPicPr>
            <a:picLocks noRot="1" noChangeAspect="1"/>
          </p:cNvPicPr>
          <p:nvPr>
            <a:videoFile r:link="rId1"/>
          </p:nvPr>
        </p:nvPicPr>
        <p:blipFill>
          <a:blip r:embed="rId4"/>
          <a:stretch>
            <a:fillRect/>
          </a:stretch>
        </p:blipFill>
        <p:spPr>
          <a:xfrm>
            <a:off x="797474" y="2179690"/>
            <a:ext cx="7549050" cy="4265213"/>
          </a:xfrm>
          <a:prstGeom prst="rect">
            <a:avLst/>
          </a:prstGeom>
        </p:spPr>
      </p:pic>
      <p:pic>
        <p:nvPicPr>
          <p:cNvPr id="8" name="Picture 7">
            <a:extLst>
              <a:ext uri="{FF2B5EF4-FFF2-40B4-BE49-F238E27FC236}">
                <a16:creationId xmlns:a16="http://schemas.microsoft.com/office/drawing/2014/main" id="{273A2943-555A-8E12-DFB6-749C1DF5C39B}"/>
              </a:ext>
            </a:extLst>
          </p:cNvPr>
          <p:cNvPicPr>
            <a:picLocks noChangeAspect="1"/>
          </p:cNvPicPr>
          <p:nvPr/>
        </p:nvPicPr>
        <p:blipFill>
          <a:blip r:embed="rId5"/>
          <a:stretch>
            <a:fillRect/>
          </a:stretch>
        </p:blipFill>
        <p:spPr>
          <a:xfrm>
            <a:off x="329961" y="6459458"/>
            <a:ext cx="8375333" cy="392157"/>
          </a:xfrm>
          <a:prstGeom prst="rect">
            <a:avLst/>
          </a:prstGeom>
          <a:solidFill>
            <a:srgbClr val="71AA92"/>
          </a:solidFill>
          <a:ln>
            <a:solidFill>
              <a:schemeClr val="bg1"/>
            </a:solidFill>
          </a:ln>
        </p:spPr>
      </p:pic>
      <p:sp>
        <p:nvSpPr>
          <p:cNvPr id="9" name="Rectangle 2">
            <a:extLst>
              <a:ext uri="{FF2B5EF4-FFF2-40B4-BE49-F238E27FC236}">
                <a16:creationId xmlns:a16="http://schemas.microsoft.com/office/drawing/2014/main" id="{CB9B7D38-3362-368F-8642-4BD0BFAA4719}"/>
              </a:ext>
            </a:extLst>
          </p:cNvPr>
          <p:cNvSpPr txBox="1">
            <a:spLocks noChangeArrowheads="1"/>
          </p:cNvSpPr>
          <p:nvPr/>
        </p:nvSpPr>
        <p:spPr>
          <a:xfrm>
            <a:off x="384333" y="222494"/>
            <a:ext cx="8375332" cy="1563949"/>
          </a:xfrm>
          <a:prstGeom prst="roundRect">
            <a:avLst/>
          </a:prstGeom>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lvl1pPr algn="l" defTabSz="457207" rtl="0" eaLnBrk="1" latinLnBrk="0" hangingPunct="1">
              <a:spcBef>
                <a:spcPct val="0"/>
              </a:spcBef>
              <a:buNone/>
              <a:defRPr sz="4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altLang="en-US" sz="4800" b="1">
                <a:solidFill>
                  <a:srgbClr val="16366C"/>
                </a:solidFill>
                <a:effectLst>
                  <a:outerShdw blurRad="38100" dist="38100" dir="2700000" algn="tl">
                    <a:srgbClr val="FAF1D4">
                      <a:alpha val="43000"/>
                    </a:srgbClr>
                  </a:outerShdw>
                </a:effectLst>
                <a:latin typeface="Albertus Medium"/>
              </a:rPr>
              <a:t>AEROSPACE Program</a:t>
            </a:r>
            <a:br>
              <a:rPr lang="en-US" altLang="en-US" sz="6000" b="1">
                <a:solidFill>
                  <a:srgbClr val="16366C"/>
                </a:solidFill>
                <a:effectLst>
                  <a:outerShdw blurRad="38100" dist="38100" dir="2700000" algn="tl">
                    <a:srgbClr val="FAF1D4">
                      <a:alpha val="43000"/>
                    </a:srgbClr>
                  </a:outerShdw>
                </a:effectLst>
                <a:latin typeface="Albertus Medium"/>
              </a:rPr>
            </a:br>
            <a:r>
              <a:rPr lang="en-US" altLang="en-US" sz="3600" b="1">
                <a:solidFill>
                  <a:srgbClr val="16366C"/>
                </a:solidFill>
                <a:effectLst>
                  <a:outerShdw blurRad="38100" dist="38100" dir="2700000" algn="tl">
                    <a:srgbClr val="FAF1D4">
                      <a:alpha val="43000"/>
                    </a:srgbClr>
                  </a:outerShdw>
                </a:effectLst>
                <a:latin typeface="Albertus Medium"/>
              </a:rPr>
              <a:t>@AHS through EFSC</a:t>
            </a:r>
            <a:endParaRPr lang="en-US" altLang="en-US" sz="3600" b="1" dirty="0">
              <a:solidFill>
                <a:srgbClr val="16366C"/>
              </a:solidFill>
              <a:effectLst>
                <a:outerShdw blurRad="38100" dist="38100" dir="2700000" algn="tl">
                  <a:srgbClr val="FAF1D4">
                    <a:alpha val="43000"/>
                  </a:srgbClr>
                </a:outerShdw>
              </a:effectLst>
              <a:latin typeface="Albertus Medium"/>
            </a:endParaRPr>
          </a:p>
        </p:txBody>
      </p:sp>
    </p:spTree>
    <p:extLst>
      <p:ext uri="{BB962C8B-B14F-4D97-AF65-F5344CB8AC3E}">
        <p14:creationId xmlns:p14="http://schemas.microsoft.com/office/powerpoint/2010/main" val="296413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69"/>
        <p:cNvGrpSpPr/>
        <p:nvPr/>
      </p:nvGrpSpPr>
      <p:grpSpPr>
        <a:xfrm>
          <a:off x="0" y="0"/>
          <a:ext cx="0" cy="0"/>
          <a:chOff x="0" y="0"/>
          <a:chExt cx="0" cy="0"/>
        </a:xfrm>
      </p:grpSpPr>
      <p:sp>
        <p:nvSpPr>
          <p:cNvPr id="170" name="Shape 170"/>
          <p:cNvSpPr txBox="1">
            <a:spLocks noGrp="1"/>
          </p:cNvSpPr>
          <p:nvPr>
            <p:ph type="ctrTitle"/>
          </p:nvPr>
        </p:nvSpPr>
        <p:spPr>
          <a:xfrm>
            <a:off x="990600" y="428919"/>
            <a:ext cx="6986170" cy="991610"/>
          </a:xfrm>
          <a:prstGeom prst="roundRect">
            <a:avLst/>
          </a:prstGeom>
          <a:ln>
            <a:headEnd type="none" w="med" len="med"/>
            <a:tailEnd type="none" w="med" len="med"/>
          </a:ln>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wrap="square" lIns="91425" tIns="45700" rIns="91425" bIns="45700" anchor="ctr" anchorCtr="0">
            <a:noAutofit/>
          </a:bodyPr>
          <a:lstStyle/>
          <a:p>
            <a:pPr marL="0" marR="0" lvl="0" indent="0" algn="ctr" rtl="0">
              <a:spcBef>
                <a:spcPts val="0"/>
              </a:spcBef>
              <a:buClr>
                <a:srgbClr val="12683A"/>
              </a:buClr>
              <a:buFont typeface="Century Gothic"/>
              <a:buNone/>
            </a:pPr>
            <a:r>
              <a:rPr lang="en-US" sz="4000" b="1" i="1" u="none" strike="noStrike" cap="none" dirty="0">
                <a:solidFill>
                  <a:srgbClr val="16366C"/>
                </a:solidFill>
                <a:effectLst>
                  <a:outerShdw blurRad="38100" dist="38100" dir="2700000" algn="tl">
                    <a:srgbClr val="FAF1D4">
                      <a:alpha val="43000"/>
                    </a:srgbClr>
                  </a:outerShdw>
                </a:effectLst>
                <a:latin typeface="Century Gothic"/>
                <a:ea typeface="Century Gothic"/>
                <a:cs typeface="Century Gothic"/>
                <a:sym typeface="Century Gothic"/>
              </a:rPr>
              <a:t>WELCOME</a:t>
            </a:r>
          </a:p>
        </p:txBody>
      </p:sp>
      <p:sp>
        <p:nvSpPr>
          <p:cNvPr id="4" name="TextBox 3">
            <a:extLst>
              <a:ext uri="{FF2B5EF4-FFF2-40B4-BE49-F238E27FC236}">
                <a16:creationId xmlns:a16="http://schemas.microsoft.com/office/drawing/2014/main" id="{57365690-8890-2CCC-7B2D-709C02D93217}"/>
              </a:ext>
            </a:extLst>
          </p:cNvPr>
          <p:cNvSpPr txBox="1"/>
          <p:nvPr/>
        </p:nvSpPr>
        <p:spPr>
          <a:xfrm>
            <a:off x="597485" y="2667000"/>
            <a:ext cx="7772400" cy="3293209"/>
          </a:xfrm>
          <a:prstGeom prst="rect">
            <a:avLst/>
          </a:prstGeom>
          <a:noFill/>
        </p:spPr>
        <p:txBody>
          <a:bodyPr wrap="square" rtlCol="0">
            <a:spAutoFit/>
          </a:bodyPr>
          <a:lstStyle/>
          <a:p>
            <a:r>
              <a:rPr lang="en-US" sz="2800" b="1" dirty="0">
                <a:solidFill>
                  <a:srgbClr val="71AA92"/>
                </a:solidFill>
              </a:rPr>
              <a:t>Lloyd Gregg</a:t>
            </a:r>
          </a:p>
          <a:p>
            <a:r>
              <a:rPr lang="en-US" dirty="0"/>
              <a:t>ASRC Federal VP/GM</a:t>
            </a:r>
          </a:p>
          <a:p>
            <a:r>
              <a:rPr lang="en-US" dirty="0"/>
              <a:t>Spaceflight Support Services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6229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0">
            <a:extLst>
              <a:ext uri="{FF2B5EF4-FFF2-40B4-BE49-F238E27FC236}">
                <a16:creationId xmlns:a16="http://schemas.microsoft.com/office/drawing/2014/main" id="{BB6BEDBB-38D5-4A29-8F51-2FB0E432B65D}"/>
              </a:ext>
            </a:extLst>
          </p:cNvPr>
          <p:cNvSpPr txBox="1">
            <a:spLocks noChangeArrowheads="1"/>
          </p:cNvSpPr>
          <p:nvPr/>
        </p:nvSpPr>
        <p:spPr bwMode="auto">
          <a:xfrm>
            <a:off x="2612571" y="381000"/>
            <a:ext cx="5733143"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35437"/>
            <a:r>
              <a:rPr lang="en-US" altLang="en-US" sz="1905">
                <a:solidFill>
                  <a:prstClr val="black"/>
                </a:solidFill>
                <a:latin typeface="Trebuchet MS" panose="020B0603020202020204"/>
              </a:rPr>
              <a:t>Apprentice Programhool </a:t>
            </a:r>
            <a:r>
              <a:rPr lang="en-US" altLang="en-US" sz="1714">
                <a:solidFill>
                  <a:prstClr val="black"/>
                </a:solidFill>
                <a:latin typeface="Trebuchet MS" panose="020B0603020202020204"/>
              </a:rPr>
              <a:t>to Trade School</a:t>
            </a:r>
          </a:p>
        </p:txBody>
      </p:sp>
      <p:sp>
        <p:nvSpPr>
          <p:cNvPr id="16387" name="Text Box 1">
            <a:extLst>
              <a:ext uri="{FF2B5EF4-FFF2-40B4-BE49-F238E27FC236}">
                <a16:creationId xmlns:a16="http://schemas.microsoft.com/office/drawing/2014/main" id="{AEAD147B-AD94-4F6E-9FED-678838B43C43}"/>
              </a:ext>
            </a:extLst>
          </p:cNvPr>
          <p:cNvSpPr txBox="1">
            <a:spLocks noChangeArrowheads="1"/>
          </p:cNvSpPr>
          <p:nvPr/>
        </p:nvSpPr>
        <p:spPr bwMode="auto">
          <a:xfrm>
            <a:off x="1016000" y="1251859"/>
            <a:ext cx="6954762" cy="4581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4" tIns="42857" rIns="85714" bIns="42857"/>
          <a:lstStyle>
            <a:lvl1pPr marL="341313" indent="-339725">
              <a:lnSpc>
                <a:spcPct val="102000"/>
              </a:lnSpc>
              <a:spcAft>
                <a:spcPts val="1425"/>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9pPr>
          </a:lstStyle>
          <a:p>
            <a:pPr marL="325067" indent="-323554" defTabSz="435437">
              <a:lnSpc>
                <a:spcPct val="100000"/>
              </a:lnSpc>
              <a:spcBef>
                <a:spcPts val="608"/>
              </a:spcBef>
              <a:spcAft>
                <a:spcPts val="1357"/>
              </a:spcAft>
              <a:buSzPct val="45000"/>
              <a:buFont typeface="Arial" panose="020B0604020202020204" pitchFamily="34" charset="0"/>
              <a:buChar char="•"/>
              <a:tabLst>
                <a:tab pos="325067" algn="l"/>
                <a:tab pos="760504" algn="l"/>
                <a:tab pos="1195941" algn="l"/>
                <a:tab pos="1631378" algn="l"/>
                <a:tab pos="2066816" algn="l"/>
                <a:tab pos="2502253" algn="l"/>
                <a:tab pos="2937690" algn="l"/>
                <a:tab pos="3373127" algn="l"/>
                <a:tab pos="3808565" algn="l"/>
                <a:tab pos="4244002" algn="l"/>
                <a:tab pos="4679439" algn="l"/>
                <a:tab pos="5114877" algn="l"/>
                <a:tab pos="5550314" algn="l"/>
                <a:tab pos="5985751" algn="l"/>
                <a:tab pos="6421188" algn="l"/>
                <a:tab pos="6856626" algn="l"/>
                <a:tab pos="7292063" algn="l"/>
                <a:tab pos="7727500" algn="l"/>
                <a:tab pos="8162938" algn="l"/>
                <a:tab pos="8598375" algn="l"/>
                <a:tab pos="9033812" algn="l"/>
              </a:tabLst>
            </a:pPr>
            <a:r>
              <a:rPr lang="en-US" altLang="en-US" sz="1143"/>
              <a:t>Our team represents some of the best human spaceflight aerospace workers in the world, however as most of our workforce in 2012 was Shuttle Legacy employees our age demographic was 54 in 2012. We are always looking to develop the next generation of aerospace engineers and technicians. In consultation with Lockheed Martin we decided to partner with Eastern State College and Career Source Brevard to look at students enrolled in their Aerospace Technician degree program. Once identified by Eastern State faculty, ASRC Federal and Lockheed Martin review resumes and interview candidates.  The selected students now have a paid internship, via investment by AS&amp;D/ Career Source Grant funding, while working in the Orion factory.  This allows our skilled workers to pass along their expertise and mentor the next generation of aerospace workers. The first group of interns started in June of 2015 and after completion of their On the Job training (OJT) and certification classes where hired full time direct to the Orion Program 4 months later</a:t>
            </a:r>
          </a:p>
          <a:p>
            <a:pPr marL="325067" indent="-323554" defTabSz="435437">
              <a:lnSpc>
                <a:spcPct val="100000"/>
              </a:lnSpc>
              <a:spcBef>
                <a:spcPts val="608"/>
              </a:spcBef>
              <a:spcAft>
                <a:spcPts val="1357"/>
              </a:spcAft>
              <a:buSzPct val="45000"/>
              <a:buFont typeface="Arial" panose="020B0604020202020204" pitchFamily="34" charset="0"/>
              <a:buChar char="•"/>
              <a:tabLst>
                <a:tab pos="325067" algn="l"/>
                <a:tab pos="760504" algn="l"/>
                <a:tab pos="1195941" algn="l"/>
                <a:tab pos="1631378" algn="l"/>
                <a:tab pos="2066816" algn="l"/>
                <a:tab pos="2502253" algn="l"/>
                <a:tab pos="2937690" algn="l"/>
                <a:tab pos="3373127" algn="l"/>
                <a:tab pos="3808565" algn="l"/>
                <a:tab pos="4244002" algn="l"/>
                <a:tab pos="4679439" algn="l"/>
                <a:tab pos="5114877" algn="l"/>
                <a:tab pos="5550314" algn="l"/>
                <a:tab pos="5985751" algn="l"/>
                <a:tab pos="6421188" algn="l"/>
                <a:tab pos="6856626" algn="l"/>
                <a:tab pos="7292063" algn="l"/>
                <a:tab pos="7727500" algn="l"/>
                <a:tab pos="8162938" algn="l"/>
                <a:tab pos="8598375" algn="l"/>
                <a:tab pos="9033812" algn="l"/>
              </a:tabLst>
            </a:pPr>
            <a:r>
              <a:rPr lang="en-US" altLang="en-US" sz="1143"/>
              <a:t>This program has to date trained 50 students and hired 47 of them direct to the Orion Program.  Approximately 50% 0f Apprentices have qualified for OJT Grant funding from Career Source. Our contracts average age has gone from 54 to 43 in large part from this program and it now represents 18 % of current workforce</a:t>
            </a:r>
          </a:p>
          <a:p>
            <a:pPr marL="325067" indent="-323554" defTabSz="435437">
              <a:lnSpc>
                <a:spcPct val="100000"/>
              </a:lnSpc>
              <a:spcBef>
                <a:spcPts val="608"/>
              </a:spcBef>
              <a:spcAft>
                <a:spcPts val="1357"/>
              </a:spcAft>
              <a:buSzPct val="45000"/>
              <a:buFont typeface="Arial" panose="020B0604020202020204" pitchFamily="34" charset="0"/>
              <a:buChar char="•"/>
              <a:tabLst>
                <a:tab pos="325067" algn="l"/>
                <a:tab pos="760504" algn="l"/>
                <a:tab pos="1195941" algn="l"/>
                <a:tab pos="1631378" algn="l"/>
                <a:tab pos="2066816" algn="l"/>
                <a:tab pos="2502253" algn="l"/>
                <a:tab pos="2937690" algn="l"/>
                <a:tab pos="3373127" algn="l"/>
                <a:tab pos="3808565" algn="l"/>
                <a:tab pos="4244002" algn="l"/>
                <a:tab pos="4679439" algn="l"/>
                <a:tab pos="5114877" algn="l"/>
                <a:tab pos="5550314" algn="l"/>
                <a:tab pos="5985751" algn="l"/>
                <a:tab pos="6421188" algn="l"/>
                <a:tab pos="6856626" algn="l"/>
                <a:tab pos="7292063" algn="l"/>
                <a:tab pos="7727500" algn="l"/>
                <a:tab pos="8162938" algn="l"/>
                <a:tab pos="8598375" algn="l"/>
                <a:tab pos="9033812" algn="l"/>
              </a:tabLst>
            </a:pPr>
            <a:r>
              <a:rPr lang="en-US" altLang="en-US" sz="1143"/>
              <a:t>This program  was recently recognized by Gov Desantis and KSC CD Janet Petro </a:t>
            </a:r>
          </a:p>
          <a:p>
            <a:pPr marL="325067" indent="-323554" defTabSz="435437">
              <a:lnSpc>
                <a:spcPct val="100000"/>
              </a:lnSpc>
              <a:spcBef>
                <a:spcPts val="608"/>
              </a:spcBef>
              <a:spcAft>
                <a:spcPts val="1357"/>
              </a:spcAft>
              <a:buClrTx/>
              <a:tabLst>
                <a:tab pos="325067" algn="l"/>
                <a:tab pos="760504" algn="l"/>
                <a:tab pos="1195941" algn="l"/>
                <a:tab pos="1631378" algn="l"/>
                <a:tab pos="2066816" algn="l"/>
                <a:tab pos="2502253" algn="l"/>
                <a:tab pos="2937690" algn="l"/>
                <a:tab pos="3373127" algn="l"/>
                <a:tab pos="3808565" algn="l"/>
                <a:tab pos="4244002" algn="l"/>
                <a:tab pos="4679439" algn="l"/>
                <a:tab pos="5114877" algn="l"/>
                <a:tab pos="5550314" algn="l"/>
                <a:tab pos="5985751" algn="l"/>
                <a:tab pos="6421188" algn="l"/>
                <a:tab pos="6856626" algn="l"/>
                <a:tab pos="7292063" algn="l"/>
                <a:tab pos="7727500" algn="l"/>
                <a:tab pos="8162938" algn="l"/>
                <a:tab pos="8598375" algn="l"/>
                <a:tab pos="9033812" algn="l"/>
              </a:tabLst>
            </a:pPr>
            <a:endParaRPr lang="en-US" altLang="en-US" sz="1143"/>
          </a:p>
        </p:txBody>
      </p:sp>
      <p:pic>
        <p:nvPicPr>
          <p:cNvPr id="16388" name="Picture 3">
            <a:extLst>
              <a:ext uri="{FF2B5EF4-FFF2-40B4-BE49-F238E27FC236}">
                <a16:creationId xmlns:a16="http://schemas.microsoft.com/office/drawing/2014/main" id="{8E72C83A-EA40-4CFA-A6B8-E1A18A84B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382" y="4590144"/>
            <a:ext cx="1062870" cy="14801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Rectangle 4">
            <a:extLst>
              <a:ext uri="{FF2B5EF4-FFF2-40B4-BE49-F238E27FC236}">
                <a16:creationId xmlns:a16="http://schemas.microsoft.com/office/drawing/2014/main" id="{0BCC693B-1926-42D5-828D-EB29F1F226B8}"/>
              </a:ext>
            </a:extLst>
          </p:cNvPr>
          <p:cNvSpPr>
            <a:spLocks noChangeArrowheads="1"/>
          </p:cNvSpPr>
          <p:nvPr/>
        </p:nvSpPr>
        <p:spPr bwMode="auto">
          <a:xfrm>
            <a:off x="3223381" y="4807858"/>
            <a:ext cx="4136571" cy="6141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4" tIns="42857" rIns="85714" bIns="42857">
            <a:spAutoFit/>
          </a:bodyPr>
          <a:lstStyle>
            <a:lvl1pPr>
              <a:lnSpc>
                <a:spcPct val="102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algn="ctr" defTabSz="435437">
              <a:lnSpc>
                <a:spcPct val="100000"/>
              </a:lnSpc>
              <a:spcAft>
                <a:spcPct val="0"/>
              </a:spcAft>
              <a:buClrTx/>
              <a:tabLst>
                <a:tab pos="0" algn="l"/>
                <a:tab pos="435437" algn="l"/>
                <a:tab pos="870875" algn="l"/>
                <a:tab pos="1306312" algn="l"/>
                <a:tab pos="1741749" algn="l"/>
                <a:tab pos="2177186" algn="l"/>
                <a:tab pos="2612624" algn="l"/>
                <a:tab pos="3048061" algn="l"/>
                <a:tab pos="3483498" algn="l"/>
                <a:tab pos="3918936" algn="l"/>
                <a:tab pos="4354373" algn="l"/>
                <a:tab pos="4789810" algn="l"/>
                <a:tab pos="5225247" algn="l"/>
                <a:tab pos="5660685" algn="l"/>
                <a:tab pos="6096122" algn="l"/>
                <a:tab pos="6531559" algn="l"/>
                <a:tab pos="6966996" algn="l"/>
                <a:tab pos="7402434" algn="l"/>
                <a:tab pos="7837871" algn="l"/>
                <a:tab pos="8273308" algn="l"/>
                <a:tab pos="8708746" algn="l"/>
              </a:tabLst>
            </a:pPr>
            <a:r>
              <a:rPr lang="en-US" altLang="en-US" sz="1143"/>
              <a:t>Mary Lakaszcyck previous Orion Apprentice / Career Source OJT recipient, talking about her experience during Gov. Desantis meeting about  our Apprentice program at KSC</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0">
            <a:extLst>
              <a:ext uri="{FF2B5EF4-FFF2-40B4-BE49-F238E27FC236}">
                <a16:creationId xmlns:a16="http://schemas.microsoft.com/office/drawing/2014/main" id="{57D22C7B-1A06-4E6C-95F6-5860E1080C35}"/>
              </a:ext>
            </a:extLst>
          </p:cNvPr>
          <p:cNvSpPr txBox="1">
            <a:spLocks noChangeArrowheads="1"/>
          </p:cNvSpPr>
          <p:nvPr/>
        </p:nvSpPr>
        <p:spPr bwMode="auto">
          <a:xfrm>
            <a:off x="2612571" y="381000"/>
            <a:ext cx="5733143" cy="38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35437"/>
            <a:r>
              <a:rPr lang="en-US" altLang="en-US" sz="1905">
                <a:solidFill>
                  <a:prstClr val="black"/>
                </a:solidFill>
                <a:latin typeface="Trebuchet MS" panose="020B0603020202020204"/>
              </a:rPr>
              <a:t>Back to the Futureool </a:t>
            </a:r>
            <a:r>
              <a:rPr lang="en-US" altLang="en-US" sz="1714">
                <a:solidFill>
                  <a:prstClr val="black"/>
                </a:solidFill>
                <a:latin typeface="Trebuchet MS" panose="020B0603020202020204"/>
              </a:rPr>
              <a:t>to Trade School</a:t>
            </a:r>
          </a:p>
        </p:txBody>
      </p:sp>
      <p:sp>
        <p:nvSpPr>
          <p:cNvPr id="17411" name="Text Box 1">
            <a:extLst>
              <a:ext uri="{FF2B5EF4-FFF2-40B4-BE49-F238E27FC236}">
                <a16:creationId xmlns:a16="http://schemas.microsoft.com/office/drawing/2014/main" id="{41E584EC-0AEA-4329-8CED-6991C285CDE8}"/>
              </a:ext>
            </a:extLst>
          </p:cNvPr>
          <p:cNvSpPr txBox="1">
            <a:spLocks noChangeArrowheads="1"/>
          </p:cNvSpPr>
          <p:nvPr/>
        </p:nvSpPr>
        <p:spPr bwMode="auto">
          <a:xfrm>
            <a:off x="1088572" y="1397002"/>
            <a:ext cx="7837714" cy="4581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4" tIns="42857" rIns="85714" bIns="42857"/>
          <a:lstStyle>
            <a:lvl1pPr marL="341313" indent="-339725">
              <a:lnSpc>
                <a:spcPct val="102000"/>
              </a:lnSpc>
              <a:spcAft>
                <a:spcPts val="1425"/>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102000"/>
              </a:lnSpc>
              <a:spcBef>
                <a:spcPct val="0"/>
              </a:spcBef>
              <a:spcAft>
                <a:spcPts val="288"/>
              </a:spcAft>
              <a:buClr>
                <a:srgbClr val="000000"/>
              </a:buClr>
              <a:buSzPct val="100000"/>
              <a:buFont typeface="Times New Roman" panose="02020603050405020304" pitchFamily="18" charset="0"/>
              <a:tabLst>
                <a:tab pos="341313" algn="l"/>
                <a:tab pos="798513" algn="l"/>
                <a:tab pos="1255713" algn="l"/>
                <a:tab pos="1712913" algn="l"/>
                <a:tab pos="2170113" algn="l"/>
                <a:tab pos="2627313" algn="l"/>
                <a:tab pos="3084513" algn="l"/>
                <a:tab pos="3541713" algn="l"/>
                <a:tab pos="3998913" algn="l"/>
                <a:tab pos="4456113" algn="l"/>
                <a:tab pos="4913313" algn="l"/>
                <a:tab pos="5370513" algn="l"/>
                <a:tab pos="5827713" algn="l"/>
                <a:tab pos="6284913" algn="l"/>
                <a:tab pos="6742113" algn="l"/>
                <a:tab pos="7199313" algn="l"/>
                <a:tab pos="7656513" algn="l"/>
                <a:tab pos="8113713" algn="l"/>
                <a:tab pos="8570913" algn="l"/>
                <a:tab pos="9028113" algn="l"/>
                <a:tab pos="9485313" algn="l"/>
              </a:tabLst>
              <a:defRPr sz="2000">
                <a:solidFill>
                  <a:srgbClr val="000000"/>
                </a:solidFill>
                <a:latin typeface="Calibri" panose="020F0502020204030204" pitchFamily="34" charset="0"/>
                <a:ea typeface="Microsoft YaHei" panose="020B0503020204020204" pitchFamily="34" charset="-122"/>
              </a:defRPr>
            </a:lvl9pPr>
          </a:lstStyle>
          <a:p>
            <a:pPr marL="325067" indent="-323554" defTabSz="435437">
              <a:lnSpc>
                <a:spcPct val="100000"/>
              </a:lnSpc>
              <a:spcBef>
                <a:spcPts val="608"/>
              </a:spcBef>
              <a:spcAft>
                <a:spcPts val="1357"/>
              </a:spcAft>
              <a:buSzPct val="45000"/>
              <a:buFont typeface="Arial" panose="020B0604020202020204" pitchFamily="34" charset="0"/>
              <a:buChar char="•"/>
              <a:tabLst>
                <a:tab pos="325067" algn="l"/>
                <a:tab pos="760504" algn="l"/>
                <a:tab pos="1195941" algn="l"/>
                <a:tab pos="1631378" algn="l"/>
                <a:tab pos="2066816" algn="l"/>
                <a:tab pos="2502253" algn="l"/>
                <a:tab pos="2937690" algn="l"/>
                <a:tab pos="3373127" algn="l"/>
                <a:tab pos="3808565" algn="l"/>
                <a:tab pos="4244002" algn="l"/>
                <a:tab pos="4679439" algn="l"/>
                <a:tab pos="5114877" algn="l"/>
                <a:tab pos="5550314" algn="l"/>
                <a:tab pos="5985751" algn="l"/>
                <a:tab pos="6421188" algn="l"/>
                <a:tab pos="6856626" algn="l"/>
                <a:tab pos="7292063" algn="l"/>
                <a:tab pos="7727500" algn="l"/>
                <a:tab pos="8162938" algn="l"/>
                <a:tab pos="8598375" algn="l"/>
                <a:tab pos="9033812" algn="l"/>
              </a:tabLst>
            </a:pPr>
            <a:r>
              <a:rPr lang="en-US" altLang="en-US" sz="3048" dirty="0"/>
              <a:t>Artemis Video</a:t>
            </a:r>
          </a:p>
          <a:p>
            <a:pPr marL="325067" indent="-323554" defTabSz="435437">
              <a:lnSpc>
                <a:spcPct val="100000"/>
              </a:lnSpc>
              <a:spcBef>
                <a:spcPts val="608"/>
              </a:spcBef>
              <a:spcAft>
                <a:spcPts val="1357"/>
              </a:spcAft>
              <a:buSzPct val="45000"/>
              <a:buFont typeface="Arial" panose="020B0604020202020204" pitchFamily="34" charset="0"/>
              <a:buChar char="•"/>
              <a:tabLst>
                <a:tab pos="325067" algn="l"/>
                <a:tab pos="760504" algn="l"/>
                <a:tab pos="1195941" algn="l"/>
                <a:tab pos="1631378" algn="l"/>
                <a:tab pos="2066816" algn="l"/>
                <a:tab pos="2502253" algn="l"/>
                <a:tab pos="2937690" algn="l"/>
                <a:tab pos="3373127" algn="l"/>
                <a:tab pos="3808565" algn="l"/>
                <a:tab pos="4244002" algn="l"/>
                <a:tab pos="4679439" algn="l"/>
                <a:tab pos="5114877" algn="l"/>
                <a:tab pos="5550314" algn="l"/>
                <a:tab pos="5985751" algn="l"/>
                <a:tab pos="6421188" algn="l"/>
                <a:tab pos="6856626" algn="l"/>
                <a:tab pos="7292063" algn="l"/>
                <a:tab pos="7727500" algn="l"/>
                <a:tab pos="8162938" algn="l"/>
                <a:tab pos="8598375" algn="l"/>
                <a:tab pos="9033812" algn="l"/>
              </a:tabLst>
            </a:pPr>
            <a:r>
              <a:rPr lang="en-US" altLang="en-US" sz="3048" u="sng" dirty="0">
                <a:solidFill>
                  <a:srgbClr val="CCCCFF"/>
                </a:solidFill>
                <a:hlinkClick r:id="rId2"/>
              </a:rPr>
              <a:t>https://www.youtube.com/watch?v=y8jpjroxJGA</a:t>
            </a:r>
            <a:endParaRPr lang="en-US" altLang="en-US" sz="3048" u="sng" dirty="0">
              <a:solidFill>
                <a:srgbClr val="CCCCFF"/>
              </a:solidFill>
              <a:hlinkClick r:id="rId3"/>
            </a:endParaRPr>
          </a:p>
          <a:p>
            <a:pPr marL="435437" lvl="1" defTabSz="435437">
              <a:lnSpc>
                <a:spcPct val="100000"/>
              </a:lnSpc>
              <a:spcBef>
                <a:spcPts val="608"/>
              </a:spcBef>
              <a:spcAft>
                <a:spcPts val="1084"/>
              </a:spcAft>
              <a:buSzPct val="45000"/>
              <a:buFont typeface="Arial" panose="020B0604020202020204" pitchFamily="34" charset="0"/>
              <a:buChar char="•"/>
              <a:tabLst>
                <a:tab pos="325067" algn="l"/>
                <a:tab pos="760504" algn="l"/>
                <a:tab pos="1195941" algn="l"/>
                <a:tab pos="1631378" algn="l"/>
                <a:tab pos="2066816" algn="l"/>
                <a:tab pos="2502253" algn="l"/>
                <a:tab pos="2937690" algn="l"/>
                <a:tab pos="3373127" algn="l"/>
                <a:tab pos="3808565" algn="l"/>
                <a:tab pos="4244002" algn="l"/>
                <a:tab pos="4679439" algn="l"/>
                <a:tab pos="5114877" algn="l"/>
                <a:tab pos="5550314" algn="l"/>
                <a:tab pos="5985751" algn="l"/>
                <a:tab pos="6421188" algn="l"/>
                <a:tab pos="6856626" algn="l"/>
                <a:tab pos="7292063" algn="l"/>
                <a:tab pos="7727500" algn="l"/>
                <a:tab pos="8162938" algn="l"/>
                <a:tab pos="8598375" algn="l"/>
                <a:tab pos="9033812" algn="l"/>
              </a:tabLst>
            </a:pPr>
            <a:endParaRPr lang="en-US" altLang="en-US" sz="2286" u="sng" dirty="0">
              <a:solidFill>
                <a:srgbClr val="CCCCFF"/>
              </a:solidFill>
              <a:hlinkClick r:id="" action="ppaction://noaction"/>
            </a:endParaRPr>
          </a:p>
          <a:p>
            <a:pPr marL="435437" lvl="1" defTabSz="435437">
              <a:lnSpc>
                <a:spcPct val="100000"/>
              </a:lnSpc>
              <a:spcBef>
                <a:spcPts val="608"/>
              </a:spcBef>
              <a:spcAft>
                <a:spcPts val="1084"/>
              </a:spcAft>
              <a:buSzPct val="45000"/>
              <a:buFont typeface="Arial" panose="020B0604020202020204" pitchFamily="34" charset="0"/>
              <a:buChar char="•"/>
              <a:tabLst>
                <a:tab pos="325067" algn="l"/>
                <a:tab pos="760504" algn="l"/>
                <a:tab pos="1195941" algn="l"/>
                <a:tab pos="1631378" algn="l"/>
                <a:tab pos="2066816" algn="l"/>
                <a:tab pos="2502253" algn="l"/>
                <a:tab pos="2937690" algn="l"/>
                <a:tab pos="3373127" algn="l"/>
                <a:tab pos="3808565" algn="l"/>
                <a:tab pos="4244002" algn="l"/>
                <a:tab pos="4679439" algn="l"/>
                <a:tab pos="5114877" algn="l"/>
                <a:tab pos="5550314" algn="l"/>
                <a:tab pos="5985751" algn="l"/>
                <a:tab pos="6421188" algn="l"/>
                <a:tab pos="6856626" algn="l"/>
                <a:tab pos="7292063" algn="l"/>
                <a:tab pos="7727500" algn="l"/>
                <a:tab pos="8162938" algn="l"/>
                <a:tab pos="8598375" algn="l"/>
                <a:tab pos="9033812" algn="l"/>
              </a:tabLst>
            </a:pPr>
            <a:endParaRPr lang="en-US" altLang="en-US" sz="2286" u="sng" dirty="0">
              <a:solidFill>
                <a:srgbClr val="CCCCFF"/>
              </a:solidFill>
              <a:hlinkClick r:id="" action="ppaction://noaction"/>
            </a:endParaRPr>
          </a:p>
          <a:p>
            <a:pPr marL="325067" indent="-323554" defTabSz="435437">
              <a:lnSpc>
                <a:spcPct val="100000"/>
              </a:lnSpc>
              <a:spcBef>
                <a:spcPts val="608"/>
              </a:spcBef>
              <a:spcAft>
                <a:spcPts val="1357"/>
              </a:spcAft>
              <a:buClrTx/>
              <a:tabLst>
                <a:tab pos="325067" algn="l"/>
                <a:tab pos="760504" algn="l"/>
                <a:tab pos="1195941" algn="l"/>
                <a:tab pos="1631378" algn="l"/>
                <a:tab pos="2066816" algn="l"/>
                <a:tab pos="2502253" algn="l"/>
                <a:tab pos="2937690" algn="l"/>
                <a:tab pos="3373127" algn="l"/>
                <a:tab pos="3808565" algn="l"/>
                <a:tab pos="4244002" algn="l"/>
                <a:tab pos="4679439" algn="l"/>
                <a:tab pos="5114877" algn="l"/>
                <a:tab pos="5550314" algn="l"/>
                <a:tab pos="5985751" algn="l"/>
                <a:tab pos="6421188" algn="l"/>
                <a:tab pos="6856626" algn="l"/>
                <a:tab pos="7292063" algn="l"/>
                <a:tab pos="7727500" algn="l"/>
                <a:tab pos="8162938" algn="l"/>
                <a:tab pos="8598375" algn="l"/>
                <a:tab pos="9033812" algn="l"/>
              </a:tabLst>
            </a:pPr>
            <a:endParaRPr lang="en-US" altLang="en-US" sz="3048" u="sng"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69"/>
        <p:cNvGrpSpPr/>
        <p:nvPr/>
      </p:nvGrpSpPr>
      <p:grpSpPr>
        <a:xfrm>
          <a:off x="0" y="0"/>
          <a:ext cx="0" cy="0"/>
          <a:chOff x="0" y="0"/>
          <a:chExt cx="0" cy="0"/>
        </a:xfrm>
      </p:grpSpPr>
      <p:sp>
        <p:nvSpPr>
          <p:cNvPr id="170" name="Shape 170"/>
          <p:cNvSpPr txBox="1">
            <a:spLocks noGrp="1"/>
          </p:cNvSpPr>
          <p:nvPr>
            <p:ph type="ctrTitle"/>
          </p:nvPr>
        </p:nvSpPr>
        <p:spPr>
          <a:xfrm>
            <a:off x="990600" y="428919"/>
            <a:ext cx="6986170" cy="991610"/>
          </a:xfrm>
          <a:prstGeom prst="roundRect">
            <a:avLst/>
          </a:prstGeom>
          <a:ln>
            <a:headEnd type="none" w="med" len="med"/>
            <a:tailEnd type="none" w="med" len="med"/>
          </a:ln>
          <a:scene3d>
            <a:camera prst="orthographicFront">
              <a:rot lat="0" lon="0" rev="0"/>
            </a:camera>
            <a:lightRig rig="threePt" dir="tl"/>
          </a:scene3d>
          <a:sp3d prstMaterial="plastic">
            <a:bevelT w="139700" h="139700" prst="divot"/>
          </a:sp3d>
        </p:spPr>
        <p:style>
          <a:lnRef idx="0">
            <a:schemeClr val="accent4"/>
          </a:lnRef>
          <a:fillRef idx="3">
            <a:schemeClr val="accent4"/>
          </a:fillRef>
          <a:effectRef idx="3">
            <a:schemeClr val="accent4"/>
          </a:effectRef>
          <a:fontRef idx="minor">
            <a:schemeClr val="lt1"/>
          </a:fontRef>
        </p:style>
        <p:txBody>
          <a:bodyPr wrap="square" lIns="91425" tIns="45700" rIns="91425" bIns="45700" anchor="ctr" anchorCtr="0">
            <a:noAutofit/>
          </a:bodyPr>
          <a:lstStyle/>
          <a:p>
            <a:pPr marL="0" marR="0" lvl="0" indent="0" algn="ctr" rtl="0">
              <a:spcBef>
                <a:spcPts val="0"/>
              </a:spcBef>
              <a:buClr>
                <a:srgbClr val="12683A"/>
              </a:buClr>
              <a:buFont typeface="Century Gothic"/>
              <a:buNone/>
            </a:pPr>
            <a:r>
              <a:rPr lang="en-US" sz="4000" b="1" i="1" u="none" strike="noStrike" cap="none" dirty="0">
                <a:solidFill>
                  <a:srgbClr val="16366C"/>
                </a:solidFill>
                <a:effectLst>
                  <a:outerShdw blurRad="38100" dist="38100" dir="2700000" algn="tl">
                    <a:srgbClr val="FAF1D4">
                      <a:alpha val="43000"/>
                    </a:srgbClr>
                  </a:outerShdw>
                </a:effectLst>
                <a:latin typeface="Century Gothic"/>
                <a:ea typeface="Century Gothic"/>
                <a:cs typeface="Century Gothic"/>
                <a:sym typeface="Century Gothic"/>
              </a:rPr>
              <a:t>WELCOME</a:t>
            </a:r>
          </a:p>
        </p:txBody>
      </p:sp>
      <p:sp>
        <p:nvSpPr>
          <p:cNvPr id="4" name="TextBox 3">
            <a:extLst>
              <a:ext uri="{FF2B5EF4-FFF2-40B4-BE49-F238E27FC236}">
                <a16:creationId xmlns:a16="http://schemas.microsoft.com/office/drawing/2014/main" id="{57365690-8890-2CCC-7B2D-709C02D93217}"/>
              </a:ext>
            </a:extLst>
          </p:cNvPr>
          <p:cNvSpPr txBox="1"/>
          <p:nvPr/>
        </p:nvSpPr>
        <p:spPr>
          <a:xfrm>
            <a:off x="597485" y="1981200"/>
            <a:ext cx="7772400" cy="3016210"/>
          </a:xfrm>
          <a:prstGeom prst="rect">
            <a:avLst/>
          </a:prstGeom>
          <a:noFill/>
        </p:spPr>
        <p:txBody>
          <a:bodyPr wrap="square" rtlCol="0">
            <a:spAutoFit/>
          </a:bodyPr>
          <a:lstStyle/>
          <a:p>
            <a:endParaRPr lang="en-US" dirty="0"/>
          </a:p>
          <a:p>
            <a:endParaRPr lang="en-US" dirty="0"/>
          </a:p>
          <a:p>
            <a:r>
              <a:rPr lang="en-US" sz="2800" b="1" dirty="0">
                <a:solidFill>
                  <a:srgbClr val="71AA92"/>
                </a:solidFill>
              </a:rPr>
              <a:t>E.J. Mango</a:t>
            </a:r>
          </a:p>
          <a:p>
            <a:r>
              <a:rPr lang="en-US" dirty="0"/>
              <a:t>Eastern Florida State College, Aerospace Technology Program</a:t>
            </a:r>
          </a:p>
          <a:p>
            <a:r>
              <a:rPr lang="en-US" dirty="0"/>
              <a:t>Professor, Aerospace/Electrical/Mechanical Systems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63187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10447E-F659-4E96-9FC1-F7345922B9C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6942" y="296224"/>
            <a:ext cx="8926927" cy="6265552"/>
          </a:xfrm>
          <a:prstGeom prst="rect">
            <a:avLst/>
          </a:prstGeom>
        </p:spPr>
      </p:pic>
      <p:sp>
        <p:nvSpPr>
          <p:cNvPr id="2" name="Title 1">
            <a:extLst>
              <a:ext uri="{FF2B5EF4-FFF2-40B4-BE49-F238E27FC236}">
                <a16:creationId xmlns:a16="http://schemas.microsoft.com/office/drawing/2014/main" id="{E8F50E03-2221-4825-94B8-6026BFDD93B2}"/>
              </a:ext>
            </a:extLst>
          </p:cNvPr>
          <p:cNvSpPr>
            <a:spLocks noGrp="1"/>
          </p:cNvSpPr>
          <p:nvPr>
            <p:ph type="ctrTitle"/>
          </p:nvPr>
        </p:nvSpPr>
        <p:spPr>
          <a:xfrm>
            <a:off x="981568" y="4670522"/>
            <a:ext cx="7109211" cy="494870"/>
          </a:xfrm>
          <a:ln>
            <a:noFill/>
          </a:ln>
        </p:spPr>
        <p:txBody>
          <a:bodyPr>
            <a:noAutofit/>
          </a:bodyPr>
          <a:lstStyle/>
          <a:p>
            <a:r>
              <a:rPr lang="en-US" sz="3048" dirty="0">
                <a:solidFill>
                  <a:schemeClr val="bg1"/>
                </a:solidFill>
              </a:rPr>
              <a:t>EFSC Aerospace Technology Program</a:t>
            </a:r>
          </a:p>
        </p:txBody>
      </p:sp>
      <p:sp>
        <p:nvSpPr>
          <p:cNvPr id="3" name="Subtitle 2">
            <a:extLst>
              <a:ext uri="{FF2B5EF4-FFF2-40B4-BE49-F238E27FC236}">
                <a16:creationId xmlns:a16="http://schemas.microsoft.com/office/drawing/2014/main" id="{75A1979B-233C-4BF4-B960-DADCFB7C416C}"/>
              </a:ext>
            </a:extLst>
          </p:cNvPr>
          <p:cNvSpPr>
            <a:spLocks noGrp="1"/>
          </p:cNvSpPr>
          <p:nvPr>
            <p:ph type="subTitle" idx="1"/>
          </p:nvPr>
        </p:nvSpPr>
        <p:spPr>
          <a:xfrm>
            <a:off x="1045314" y="5292399"/>
            <a:ext cx="7070182" cy="904677"/>
          </a:xfrm>
        </p:spPr>
        <p:txBody>
          <a:bodyPr>
            <a:normAutofit/>
          </a:bodyPr>
          <a:lstStyle/>
          <a:p>
            <a:r>
              <a:rPr lang="en-US" sz="2286" b="1" dirty="0">
                <a:solidFill>
                  <a:schemeClr val="bg1">
                    <a:alpha val="75000"/>
                  </a:schemeClr>
                </a:solidFill>
              </a:rPr>
              <a:t>Dual Enrollment Plan Kickoff</a:t>
            </a:r>
          </a:p>
          <a:p>
            <a:r>
              <a:rPr lang="en-US" dirty="0">
                <a:solidFill>
                  <a:schemeClr val="bg1">
                    <a:alpha val="75000"/>
                  </a:schemeClr>
                </a:solidFill>
              </a:rPr>
              <a:t>E. J. Mango</a:t>
            </a:r>
          </a:p>
        </p:txBody>
      </p:sp>
      <p:pic>
        <p:nvPicPr>
          <p:cNvPr id="17" name="Picture 16" descr="A close up of a sign&#10;&#10;Description automatically generated">
            <a:extLst>
              <a:ext uri="{FF2B5EF4-FFF2-40B4-BE49-F238E27FC236}">
                <a16:creationId xmlns:a16="http://schemas.microsoft.com/office/drawing/2014/main" id="{2485C744-5641-4AE6-B8B8-6D6B3A5E8E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86072" y="296224"/>
            <a:ext cx="2057796" cy="600532"/>
          </a:xfrm>
          <a:prstGeom prst="rect">
            <a:avLst/>
          </a:prstGeom>
        </p:spPr>
      </p:pic>
      <p:sp>
        <p:nvSpPr>
          <p:cNvPr id="7" name="Slide Number Placeholder 6">
            <a:extLst>
              <a:ext uri="{FF2B5EF4-FFF2-40B4-BE49-F238E27FC236}">
                <a16:creationId xmlns:a16="http://schemas.microsoft.com/office/drawing/2014/main" id="{ABCC466F-8BE8-4B2F-8C09-0C619DC55645}"/>
              </a:ext>
            </a:extLst>
          </p:cNvPr>
          <p:cNvSpPr>
            <a:spLocks noGrp="1"/>
          </p:cNvSpPr>
          <p:nvPr>
            <p:ph type="sldNum" sz="quarter" idx="12"/>
          </p:nvPr>
        </p:nvSpPr>
        <p:spPr/>
        <p:txBody>
          <a:bodyPr/>
          <a:lstStyle/>
          <a:p>
            <a:pPr defTabSz="435437"/>
            <a:fld id="{3A98EE3D-8CD1-4C3F-BD1C-C98C9596463C}" type="slidenum">
              <a:rPr lang="en-US">
                <a:solidFill>
                  <a:prstClr val="black"/>
                </a:solidFill>
                <a:latin typeface="Trebuchet MS" panose="020B0603020202020204"/>
              </a:rPr>
              <a:pPr defTabSz="435437"/>
              <a:t>8</a:t>
            </a:fld>
            <a:endParaRPr lang="en-US" dirty="0">
              <a:solidFill>
                <a:prstClr val="black"/>
              </a:solidFill>
              <a:latin typeface="Trebuchet MS" panose="020B0603020202020204"/>
            </a:endParaRPr>
          </a:p>
        </p:txBody>
      </p:sp>
      <p:pic>
        <p:nvPicPr>
          <p:cNvPr id="8" name="Picture 7" descr="A picture containing transport&#10;&#10;Description automatically generated">
            <a:extLst>
              <a:ext uri="{FF2B5EF4-FFF2-40B4-BE49-F238E27FC236}">
                <a16:creationId xmlns:a16="http://schemas.microsoft.com/office/drawing/2014/main" id="{F33AD44A-5F70-4353-8EAA-25E440D8EF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286" y="296224"/>
            <a:ext cx="3137717" cy="2091811"/>
          </a:xfrm>
          <a:prstGeom prst="rect">
            <a:avLst/>
          </a:prstGeom>
        </p:spPr>
      </p:pic>
      <p:pic>
        <p:nvPicPr>
          <p:cNvPr id="10" name="Picture 9" descr="A picture containing satellite&#10;&#10;Description automatically generated">
            <a:extLst>
              <a:ext uri="{FF2B5EF4-FFF2-40B4-BE49-F238E27FC236}">
                <a16:creationId xmlns:a16="http://schemas.microsoft.com/office/drawing/2014/main" id="{BDCC7FC2-56B1-4E88-9E3E-12150C239A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56375" y="1334928"/>
            <a:ext cx="3357007" cy="2014204"/>
          </a:xfrm>
          <a:prstGeom prst="rect">
            <a:avLst/>
          </a:prstGeom>
        </p:spPr>
      </p:pic>
      <p:pic>
        <p:nvPicPr>
          <p:cNvPr id="12" name="Picture 11" descr="A picture containing tower&#10;&#10;Description automatically generated">
            <a:extLst>
              <a:ext uri="{FF2B5EF4-FFF2-40B4-BE49-F238E27FC236}">
                <a16:creationId xmlns:a16="http://schemas.microsoft.com/office/drawing/2014/main" id="{CC39E6DB-1B61-47F1-A5DD-AA60023602F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42875" y="2804673"/>
            <a:ext cx="2884184" cy="1847520"/>
          </a:xfrm>
          <a:prstGeom prst="rect">
            <a:avLst/>
          </a:prstGeom>
        </p:spPr>
      </p:pic>
    </p:spTree>
    <p:extLst>
      <p:ext uri="{BB962C8B-B14F-4D97-AF65-F5344CB8AC3E}">
        <p14:creationId xmlns:p14="http://schemas.microsoft.com/office/powerpoint/2010/main" val="28495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EBC8-FB6C-4C0C-B53F-11F438B8EBDD}"/>
              </a:ext>
            </a:extLst>
          </p:cNvPr>
          <p:cNvSpPr>
            <a:spLocks noGrp="1"/>
          </p:cNvSpPr>
          <p:nvPr>
            <p:ph type="title"/>
          </p:nvPr>
        </p:nvSpPr>
        <p:spPr>
          <a:xfrm>
            <a:off x="609599" y="743857"/>
            <a:ext cx="7380303" cy="586208"/>
          </a:xfrm>
        </p:spPr>
        <p:txBody>
          <a:bodyPr>
            <a:normAutofit fontScale="90000"/>
          </a:bodyPr>
          <a:lstStyle/>
          <a:p>
            <a:r>
              <a:rPr lang="en-US" dirty="0">
                <a:solidFill>
                  <a:schemeClr val="tx1"/>
                </a:solidFill>
              </a:rPr>
              <a:t>Aerospace Technology Program</a:t>
            </a:r>
          </a:p>
        </p:txBody>
      </p:sp>
      <p:sp>
        <p:nvSpPr>
          <p:cNvPr id="3" name="Content Placeholder 2">
            <a:extLst>
              <a:ext uri="{FF2B5EF4-FFF2-40B4-BE49-F238E27FC236}">
                <a16:creationId xmlns:a16="http://schemas.microsoft.com/office/drawing/2014/main" id="{E29AB328-2A47-441C-8EB8-E28B1682F423}"/>
              </a:ext>
            </a:extLst>
          </p:cNvPr>
          <p:cNvSpPr>
            <a:spLocks noGrp="1"/>
          </p:cNvSpPr>
          <p:nvPr>
            <p:ph idx="1"/>
          </p:nvPr>
        </p:nvSpPr>
        <p:spPr>
          <a:xfrm>
            <a:off x="446912" y="1451609"/>
            <a:ext cx="7716178" cy="4724727"/>
          </a:xfrm>
        </p:spPr>
        <p:txBody>
          <a:bodyPr>
            <a:normAutofit/>
          </a:bodyPr>
          <a:lstStyle/>
          <a:p>
            <a:r>
              <a:rPr lang="en-US" sz="1905" b="1" dirty="0">
                <a:latin typeface="Arial" panose="020B0604020202020204" pitchFamily="34" charset="0"/>
                <a:cs typeface="Arial" panose="020B0604020202020204" pitchFamily="34" charset="0"/>
              </a:rPr>
              <a:t>Aerospace Technology Associates in Science - Degree</a:t>
            </a:r>
          </a:p>
          <a:p>
            <a:pPr lvl="1"/>
            <a:r>
              <a:rPr lang="en-US" sz="1714" dirty="0">
                <a:latin typeface="Arial" panose="020B0604020202020204" pitchFamily="34" charset="0"/>
                <a:cs typeface="Arial" panose="020B0604020202020204" pitchFamily="34" charset="0"/>
              </a:rPr>
              <a:t>2-Year Hands-on Program currently at the Cocoa Campus and expanding to the Titusville Campus</a:t>
            </a:r>
          </a:p>
          <a:p>
            <a:pPr lvl="1"/>
            <a:r>
              <a:rPr lang="en-US" sz="1714" dirty="0">
                <a:latin typeface="Arial" panose="020B0604020202020204" pitchFamily="34" charset="0"/>
                <a:cs typeface="Arial" panose="020B0604020202020204" pitchFamily="34" charset="0"/>
              </a:rPr>
              <a:t>64 Credit Hours in 4 – Semesters</a:t>
            </a:r>
          </a:p>
          <a:p>
            <a:pPr lvl="1"/>
            <a:r>
              <a:rPr lang="en-US" sz="1714" dirty="0">
                <a:latin typeface="Arial" panose="020B0604020202020204" pitchFamily="34" charset="0"/>
                <a:cs typeface="Arial" panose="020B0604020202020204" pitchFamily="34" charset="0"/>
              </a:rPr>
              <a:t>4 – Cohorts in Session at any one time</a:t>
            </a:r>
          </a:p>
          <a:p>
            <a:pPr lvl="2"/>
            <a:r>
              <a:rPr lang="en-US" sz="1524" dirty="0">
                <a:latin typeface="Arial" panose="020B0604020202020204" pitchFamily="34" charset="0"/>
                <a:cs typeface="Arial" panose="020B0604020202020204" pitchFamily="34" charset="0"/>
              </a:rPr>
              <a:t>Either 8-am -12pm  or 6pm-10pm</a:t>
            </a:r>
          </a:p>
          <a:p>
            <a:pPr lvl="2"/>
            <a:r>
              <a:rPr lang="en-US" sz="1524" dirty="0">
                <a:latin typeface="Arial" panose="020B0604020202020204" pitchFamily="34" charset="0"/>
                <a:cs typeface="Arial" panose="020B0604020202020204" pitchFamily="34" charset="0"/>
              </a:rPr>
              <a:t>Above 90%  Job Placement (many start during the 3</a:t>
            </a:r>
            <a:r>
              <a:rPr lang="en-US" sz="1524" baseline="30000" dirty="0">
                <a:latin typeface="Arial" panose="020B0604020202020204" pitchFamily="34" charset="0"/>
                <a:cs typeface="Arial" panose="020B0604020202020204" pitchFamily="34" charset="0"/>
              </a:rPr>
              <a:t>rd</a:t>
            </a:r>
            <a:r>
              <a:rPr lang="en-US" sz="1524" dirty="0">
                <a:latin typeface="Arial" panose="020B0604020202020204" pitchFamily="34" charset="0"/>
                <a:cs typeface="Arial" panose="020B0604020202020204" pitchFamily="34" charset="0"/>
              </a:rPr>
              <a:t> Semester)</a:t>
            </a:r>
          </a:p>
          <a:p>
            <a:r>
              <a:rPr lang="en-US" sz="1905" b="1" dirty="0">
                <a:latin typeface="Arial" panose="020B0604020202020204" pitchFamily="34" charset="0"/>
                <a:cs typeface="Arial" panose="020B0604020202020204" pitchFamily="34" charset="0"/>
              </a:rPr>
              <a:t>Completion of the A.S. program includes two College Certificates</a:t>
            </a:r>
            <a:endParaRPr lang="en-US" b="1" dirty="0">
              <a:latin typeface="Arial" panose="020B0604020202020204" pitchFamily="34" charset="0"/>
              <a:cs typeface="Arial" panose="020B0604020202020204" pitchFamily="34" charset="0"/>
            </a:endParaRPr>
          </a:p>
          <a:p>
            <a:pPr lvl="1"/>
            <a:r>
              <a:rPr lang="en-US" sz="1714" dirty="0">
                <a:latin typeface="Arial" panose="020B0604020202020204" pitchFamily="34" charset="0"/>
                <a:cs typeface="Arial" panose="020B0604020202020204" pitchFamily="34" charset="0"/>
              </a:rPr>
              <a:t>Structural Assembly Tech Certification  -	17 Credits in 5 – Courses</a:t>
            </a:r>
          </a:p>
          <a:p>
            <a:pPr lvl="1"/>
            <a:r>
              <a:rPr lang="en-US" sz="1714" dirty="0">
                <a:latin typeface="Arial" panose="020B0604020202020204" pitchFamily="34" charset="0"/>
                <a:cs typeface="Arial" panose="020B0604020202020204" pitchFamily="34" charset="0"/>
              </a:rPr>
              <a:t>Aerospace Technician  Certification -		43 Credits in 13 – Courses</a:t>
            </a:r>
          </a:p>
          <a:p>
            <a:r>
              <a:rPr lang="en-US" sz="1905" dirty="0">
                <a:latin typeface="Arial" panose="020B0604020202020204" pitchFamily="34" charset="0"/>
                <a:cs typeface="Arial" panose="020B0604020202020204" pitchFamily="34" charset="0"/>
                <a:hlinkClick r:id="rId2"/>
              </a:rPr>
              <a:t>EFSC Aerospace Technology Program</a:t>
            </a:r>
            <a:endParaRPr lang="en-US" sz="1905" dirty="0">
              <a:latin typeface="Arial" panose="020B060402020202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4DA81845-01AE-43F6-A712-82039AC9FD3C}"/>
              </a:ext>
            </a:extLst>
          </p:cNvPr>
          <p:cNvSpPr>
            <a:spLocks noGrp="1"/>
          </p:cNvSpPr>
          <p:nvPr>
            <p:ph type="ftr" sz="quarter" idx="11"/>
          </p:nvPr>
        </p:nvSpPr>
        <p:spPr/>
        <p:txBody>
          <a:bodyPr/>
          <a:lstStyle/>
          <a:p>
            <a:pPr defTabSz="435437"/>
            <a:r>
              <a:rPr lang="en-US">
                <a:solidFill>
                  <a:prstClr val="black"/>
                </a:solidFill>
                <a:latin typeface="Trebuchet MS" panose="020B0603020202020204"/>
              </a:rPr>
              <a:t>Aerospace Technology Program  - Dual Enrollment Kickoff - Feb 2023</a:t>
            </a:r>
            <a:endParaRPr lang="en-US" dirty="0">
              <a:solidFill>
                <a:prstClr val="black"/>
              </a:solidFill>
              <a:latin typeface="Trebuchet MS" panose="020B0603020202020204"/>
            </a:endParaRPr>
          </a:p>
        </p:txBody>
      </p:sp>
      <p:sp>
        <p:nvSpPr>
          <p:cNvPr id="5" name="Slide Number Placeholder 4">
            <a:extLst>
              <a:ext uri="{FF2B5EF4-FFF2-40B4-BE49-F238E27FC236}">
                <a16:creationId xmlns:a16="http://schemas.microsoft.com/office/drawing/2014/main" id="{750974CB-79B2-45DD-B19F-0D0D01334ACC}"/>
              </a:ext>
            </a:extLst>
          </p:cNvPr>
          <p:cNvSpPr>
            <a:spLocks noGrp="1"/>
          </p:cNvSpPr>
          <p:nvPr>
            <p:ph type="sldNum" sz="quarter" idx="12"/>
          </p:nvPr>
        </p:nvSpPr>
        <p:spPr/>
        <p:txBody>
          <a:bodyPr/>
          <a:lstStyle/>
          <a:p>
            <a:pPr defTabSz="435437"/>
            <a:fld id="{3A98EE3D-8CD1-4C3F-BD1C-C98C9596463C}" type="slidenum">
              <a:rPr lang="en-US">
                <a:solidFill>
                  <a:prstClr val="black"/>
                </a:solidFill>
                <a:latin typeface="Trebuchet MS" panose="020B0603020202020204"/>
              </a:rPr>
              <a:pPr defTabSz="435437"/>
              <a:t>9</a:t>
            </a:fld>
            <a:endParaRPr lang="en-US" dirty="0">
              <a:solidFill>
                <a:prstClr val="black"/>
              </a:solidFill>
              <a:latin typeface="Trebuchet MS" panose="020B0603020202020204"/>
            </a:endParaRPr>
          </a:p>
        </p:txBody>
      </p:sp>
    </p:spTree>
    <p:extLst>
      <p:ext uri="{BB962C8B-B14F-4D97-AF65-F5344CB8AC3E}">
        <p14:creationId xmlns:p14="http://schemas.microsoft.com/office/powerpoint/2010/main" val="1391343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themeOverride>
</file>

<file path=ppt/theme/themeOverride2.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D4D87B4F0E554D92A6FB6F73E37632" ma:contentTypeVersion="11" ma:contentTypeDescription="Create a new document." ma:contentTypeScope="" ma:versionID="853cafbe657faa095ba7d78e0fad336a">
  <xsd:schema xmlns:xsd="http://www.w3.org/2001/XMLSchema" xmlns:xs="http://www.w3.org/2001/XMLSchema" xmlns:p="http://schemas.microsoft.com/office/2006/metadata/properties" xmlns:ns3="da37d598-d68b-490d-91d4-9dfff7f80b75" targetNamespace="http://schemas.microsoft.com/office/2006/metadata/properties" ma:root="true" ma:fieldsID="f821c4d0c7341e33c5cf4f8caa920f96" ns3:_="">
    <xsd:import namespace="da37d598-d68b-490d-91d4-9dfff7f80b7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37d598-d68b-490d-91d4-9dfff7f80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2A4104-05F4-4D3F-8120-A66F196CF560}">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da37d598-d68b-490d-91d4-9dfff7f80b75"/>
    <ds:schemaRef ds:uri="http://www.w3.org/XML/1998/namespace"/>
    <ds:schemaRef ds:uri="http://purl.org/dc/dcmitype/"/>
  </ds:schemaRefs>
</ds:datastoreItem>
</file>

<file path=customXml/itemProps2.xml><?xml version="1.0" encoding="utf-8"?>
<ds:datastoreItem xmlns:ds="http://schemas.openxmlformats.org/officeDocument/2006/customXml" ds:itemID="{A805050B-5806-4C73-B154-16ACED6607B2}">
  <ds:schemaRefs>
    <ds:schemaRef ds:uri="http://schemas.microsoft.com/sharepoint/v3/contenttype/forms"/>
  </ds:schemaRefs>
</ds:datastoreItem>
</file>

<file path=customXml/itemProps3.xml><?xml version="1.0" encoding="utf-8"?>
<ds:datastoreItem xmlns:ds="http://schemas.openxmlformats.org/officeDocument/2006/customXml" ds:itemID="{EB63CCE7-1835-43AE-A3DF-9176D632E3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37d598-d68b-490d-91d4-9dfff7f80b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42214</TotalTime>
  <Words>1814</Words>
  <Application>Microsoft Office PowerPoint</Application>
  <PresentationFormat>On-screen Show (4:3)</PresentationFormat>
  <Paragraphs>236</Paragraphs>
  <Slides>28</Slides>
  <Notes>5</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Albertus Medium</vt:lpstr>
      <vt:lpstr>Arial</vt:lpstr>
      <vt:lpstr>Arial Rounded MT Bold</vt:lpstr>
      <vt:lpstr>Calibri</vt:lpstr>
      <vt:lpstr>Century Gothic</vt:lpstr>
      <vt:lpstr>Helvetica</vt:lpstr>
      <vt:lpstr>Times New Roman</vt:lpstr>
      <vt:lpstr>Trebuchet MS</vt:lpstr>
      <vt:lpstr>Wingdings</vt:lpstr>
      <vt:lpstr>Wingdings 3</vt:lpstr>
      <vt:lpstr>Ion</vt:lpstr>
      <vt:lpstr>Facet</vt:lpstr>
      <vt:lpstr>1_Facet</vt:lpstr>
      <vt:lpstr>AEROSPACE Program @AHS through EFSC</vt:lpstr>
      <vt:lpstr>What is Dual Enrollment?</vt:lpstr>
      <vt:lpstr>PowerPoint Presentation</vt:lpstr>
      <vt:lpstr>WELCOME</vt:lpstr>
      <vt:lpstr>PowerPoint Presentation</vt:lpstr>
      <vt:lpstr>PowerPoint Presentation</vt:lpstr>
      <vt:lpstr>WELCOME</vt:lpstr>
      <vt:lpstr>EFSC Aerospace Technology Program</vt:lpstr>
      <vt:lpstr>Aerospace Technology Program</vt:lpstr>
      <vt:lpstr>Dual Enrollment Kickoff </vt:lpstr>
      <vt:lpstr>Course Descriptions  </vt:lpstr>
      <vt:lpstr>Dual Enrollment Kickoff </vt:lpstr>
      <vt:lpstr>Dual Enrollment Kickoff </vt:lpstr>
      <vt:lpstr>Transition to Aerospace Tech A.S. Degree</vt:lpstr>
      <vt:lpstr>AS in Aerospace Technology</vt:lpstr>
      <vt:lpstr>Aerospace CCC  Dual Enrollment Program Expectations</vt:lpstr>
      <vt:lpstr>Benefits of  AEROSPACE CCC Program</vt:lpstr>
      <vt:lpstr>PowerPoint Presentation</vt:lpstr>
      <vt:lpstr>Requirements to STAY in the AEROSPACE CCC Program</vt:lpstr>
      <vt:lpstr>Transportation</vt:lpstr>
      <vt:lpstr>CCC Coursework 17 total credits (5 classes)</vt:lpstr>
      <vt:lpstr> Dual Enrollment Course Weight </vt:lpstr>
      <vt:lpstr>PowerPoint Presentation</vt:lpstr>
      <vt:lpstr>Factors to Consider</vt:lpstr>
      <vt:lpstr>Factors to Consider</vt:lpstr>
      <vt:lpstr>PowerPoint Presentation</vt:lpstr>
      <vt:lpstr>PowerPoint Presentation</vt:lpstr>
      <vt:lpstr>Important Dates</vt:lpstr>
    </vt:vector>
  </TitlesOfParts>
  <Company>BCC/Microsoft Campus Agreement #01C30285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Collegiate  High School  Program 2005-2006</dc:title>
  <dc:creator>Jennifer Blalock</dc:creator>
  <cp:lastModifiedBy>Gordon.Christina@Astronaut High</cp:lastModifiedBy>
  <cp:revision>881</cp:revision>
  <cp:lastPrinted>2023-02-08T21:43:13Z</cp:lastPrinted>
  <dcterms:created xsi:type="dcterms:W3CDTF">2005-04-13T19:58:21Z</dcterms:created>
  <dcterms:modified xsi:type="dcterms:W3CDTF">2023-02-08T21:44:31Z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0x010100E6D4D87B4F0E554D92A6FB6F73E37632</vt:lpwstr>
  </property>
</Properties>
</file>