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27"/>
  </p:notesMasterIdLst>
  <p:handoutMasterIdLst>
    <p:handoutMasterId r:id="rId28"/>
  </p:handoutMasterIdLst>
  <p:sldIdLst>
    <p:sldId id="256" r:id="rId2"/>
    <p:sldId id="302" r:id="rId3"/>
    <p:sldId id="303" r:id="rId4"/>
    <p:sldId id="285" r:id="rId5"/>
    <p:sldId id="288" r:id="rId6"/>
    <p:sldId id="275" r:id="rId7"/>
    <p:sldId id="293" r:id="rId8"/>
    <p:sldId id="262" r:id="rId9"/>
    <p:sldId id="297" r:id="rId10"/>
    <p:sldId id="298" r:id="rId11"/>
    <p:sldId id="291" r:id="rId12"/>
    <p:sldId id="292" r:id="rId13"/>
    <p:sldId id="296" r:id="rId14"/>
    <p:sldId id="294" r:id="rId15"/>
    <p:sldId id="270" r:id="rId16"/>
    <p:sldId id="280" r:id="rId17"/>
    <p:sldId id="299" r:id="rId18"/>
    <p:sldId id="271" r:id="rId19"/>
    <p:sldId id="301" r:id="rId20"/>
    <p:sldId id="272" r:id="rId21"/>
    <p:sldId id="295" r:id="rId22"/>
    <p:sldId id="276" r:id="rId23"/>
    <p:sldId id="257" r:id="rId24"/>
    <p:sldId id="300" r:id="rId25"/>
    <p:sldId id="284" r:id="rId26"/>
  </p:sldIdLst>
  <p:sldSz cx="9144000" cy="6858000" type="screen4x3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rnton.Mary@Apollo Elementary" userId="731d8810-a748-4f97-8295-515b6a295019" providerId="ADAL" clId="{03E07671-C522-4B28-8697-92086CDAD6A0}"/>
    <pc:docChg chg="modSld">
      <pc:chgData name="Thornton.Mary@Apollo Elementary" userId="731d8810-a748-4f97-8295-515b6a295019" providerId="ADAL" clId="{03E07671-C522-4B28-8697-92086CDAD6A0}" dt="2023-10-04T23:07:31.025" v="24" actId="6549"/>
      <pc:docMkLst>
        <pc:docMk/>
      </pc:docMkLst>
      <pc:sldChg chg="modSp mod">
        <pc:chgData name="Thornton.Mary@Apollo Elementary" userId="731d8810-a748-4f97-8295-515b6a295019" providerId="ADAL" clId="{03E07671-C522-4B28-8697-92086CDAD6A0}" dt="2023-10-04T23:07:31.025" v="24" actId="6549"/>
        <pc:sldMkLst>
          <pc:docMk/>
          <pc:sldMk cId="2403117056" sldId="294"/>
        </pc:sldMkLst>
        <pc:spChg chg="mod">
          <ac:chgData name="Thornton.Mary@Apollo Elementary" userId="731d8810-a748-4f97-8295-515b6a295019" providerId="ADAL" clId="{03E07671-C522-4B28-8697-92086CDAD6A0}" dt="2023-10-04T23:07:31.025" v="24" actId="6549"/>
          <ac:spMkLst>
            <pc:docMk/>
            <pc:sldMk cId="2403117056" sldId="294"/>
            <ac:spMk id="3" creationId="{00000000-0000-0000-0000-000000000000}"/>
          </ac:spMkLst>
        </pc:spChg>
      </pc:sldChg>
    </pc:docChg>
  </pc:docChgLst>
  <pc:docChgLst>
    <pc:chgData name="Thornton.Mary@Apollo Elementary" userId="731d8810-a748-4f97-8295-515b6a295019" providerId="ADAL" clId="{90C588AA-94EF-4B1D-AF6B-D5FDA30FFF0C}"/>
    <pc:docChg chg="undo custSel addSld modSld modNotesMaster modHandout">
      <pc:chgData name="Thornton.Mary@Apollo Elementary" userId="731d8810-a748-4f97-8295-515b6a295019" providerId="ADAL" clId="{90C588AA-94EF-4B1D-AF6B-D5FDA30FFF0C}" dt="2023-08-16T23:38:43.676" v="3079" actId="1076"/>
      <pc:docMkLst>
        <pc:docMk/>
      </pc:docMkLst>
      <pc:sldChg chg="modSp mod">
        <pc:chgData name="Thornton.Mary@Apollo Elementary" userId="731d8810-a748-4f97-8295-515b6a295019" providerId="ADAL" clId="{90C588AA-94EF-4B1D-AF6B-D5FDA30FFF0C}" dt="2023-08-16T22:32:11.911" v="1773" actId="207"/>
        <pc:sldMkLst>
          <pc:docMk/>
          <pc:sldMk cId="0" sldId="256"/>
        </pc:sldMkLst>
        <pc:spChg chg="mod">
          <ac:chgData name="Thornton.Mary@Apollo Elementary" userId="731d8810-a748-4f97-8295-515b6a295019" providerId="ADAL" clId="{90C588AA-94EF-4B1D-AF6B-D5FDA30FFF0C}" dt="2023-08-16T22:32:11.911" v="1773" actId="20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Thornton.Mary@Apollo Elementary" userId="731d8810-a748-4f97-8295-515b6a295019" providerId="ADAL" clId="{90C588AA-94EF-4B1D-AF6B-D5FDA30FFF0C}" dt="2023-08-16T23:19:15.243" v="2985" actId="207"/>
        <pc:sldMkLst>
          <pc:docMk/>
          <pc:sldMk cId="0" sldId="257"/>
        </pc:sldMkLst>
        <pc:spChg chg="mod">
          <ac:chgData name="Thornton.Mary@Apollo Elementary" userId="731d8810-a748-4f97-8295-515b6a295019" providerId="ADAL" clId="{90C588AA-94EF-4B1D-AF6B-D5FDA30FFF0C}" dt="2023-08-16T01:11:32.518" v="796" actId="1076"/>
          <ac:spMkLst>
            <pc:docMk/>
            <pc:sldMk cId="0" sldId="257"/>
            <ac:spMk id="18434" creationId="{00000000-0000-0000-0000-000000000000}"/>
          </ac:spMkLst>
        </pc:spChg>
        <pc:spChg chg="mod">
          <ac:chgData name="Thornton.Mary@Apollo Elementary" userId="731d8810-a748-4f97-8295-515b6a295019" providerId="ADAL" clId="{90C588AA-94EF-4B1D-AF6B-D5FDA30FFF0C}" dt="2023-08-16T23:19:15.243" v="2985" actId="207"/>
          <ac:spMkLst>
            <pc:docMk/>
            <pc:sldMk cId="0" sldId="257"/>
            <ac:spMk id="18435" creationId="{00000000-0000-0000-0000-000000000000}"/>
          </ac:spMkLst>
        </pc:spChg>
      </pc:sldChg>
      <pc:sldChg chg="modSp mod">
        <pc:chgData name="Thornton.Mary@Apollo Elementary" userId="731d8810-a748-4f97-8295-515b6a295019" providerId="ADAL" clId="{90C588AA-94EF-4B1D-AF6B-D5FDA30FFF0C}" dt="2023-08-16T22:50:53.918" v="2106" actId="207"/>
        <pc:sldMkLst>
          <pc:docMk/>
          <pc:sldMk cId="0" sldId="270"/>
        </pc:sldMkLst>
        <pc:spChg chg="mod">
          <ac:chgData name="Thornton.Mary@Apollo Elementary" userId="731d8810-a748-4f97-8295-515b6a295019" providerId="ADAL" clId="{90C588AA-94EF-4B1D-AF6B-D5FDA30FFF0C}" dt="2023-08-16T22:50:53.918" v="2106" actId="207"/>
          <ac:spMkLst>
            <pc:docMk/>
            <pc:sldMk cId="0" sldId="270"/>
            <ac:spMk id="9219" creationId="{00000000-0000-0000-0000-000000000000}"/>
          </ac:spMkLst>
        </pc:spChg>
      </pc:sldChg>
      <pc:sldChg chg="modSp mod">
        <pc:chgData name="Thornton.Mary@Apollo Elementary" userId="731d8810-a748-4f97-8295-515b6a295019" providerId="ADAL" clId="{90C588AA-94EF-4B1D-AF6B-D5FDA30FFF0C}" dt="2023-08-16T23:25:05.871" v="3064" actId="6549"/>
        <pc:sldMkLst>
          <pc:docMk/>
          <pc:sldMk cId="0" sldId="284"/>
        </pc:sldMkLst>
        <pc:spChg chg="mod">
          <ac:chgData name="Thornton.Mary@Apollo Elementary" userId="731d8810-a748-4f97-8295-515b6a295019" providerId="ADAL" clId="{90C588AA-94EF-4B1D-AF6B-D5FDA30FFF0C}" dt="2023-08-16T23:25:05.871" v="3064" actId="6549"/>
          <ac:spMkLst>
            <pc:docMk/>
            <pc:sldMk cId="0" sldId="284"/>
            <ac:spMk id="2" creationId="{00000000-0000-0000-0000-000000000000}"/>
          </ac:spMkLst>
        </pc:spChg>
      </pc:sldChg>
      <pc:sldChg chg="modSp mod">
        <pc:chgData name="Thornton.Mary@Apollo Elementary" userId="731d8810-a748-4f97-8295-515b6a295019" providerId="ADAL" clId="{90C588AA-94EF-4B1D-AF6B-D5FDA30FFF0C}" dt="2023-08-16T22:32:29.885" v="1775" actId="33524"/>
        <pc:sldMkLst>
          <pc:docMk/>
          <pc:sldMk cId="0" sldId="285"/>
        </pc:sldMkLst>
        <pc:spChg chg="mod">
          <ac:chgData name="Thornton.Mary@Apollo Elementary" userId="731d8810-a748-4f97-8295-515b6a295019" providerId="ADAL" clId="{90C588AA-94EF-4B1D-AF6B-D5FDA30FFF0C}" dt="2023-08-16T22:32:29.885" v="1775" actId="33524"/>
          <ac:spMkLst>
            <pc:docMk/>
            <pc:sldMk cId="0" sldId="285"/>
            <ac:spMk id="4099" creationId="{00000000-0000-0000-0000-000000000000}"/>
          </ac:spMkLst>
        </pc:spChg>
      </pc:sldChg>
      <pc:sldChg chg="modSp mod">
        <pc:chgData name="Thornton.Mary@Apollo Elementary" userId="731d8810-a748-4f97-8295-515b6a295019" providerId="ADAL" clId="{90C588AA-94EF-4B1D-AF6B-D5FDA30FFF0C}" dt="2023-08-16T22:17:00.600" v="1459" actId="20577"/>
        <pc:sldMkLst>
          <pc:docMk/>
          <pc:sldMk cId="668872045" sldId="291"/>
        </pc:sldMkLst>
        <pc:spChg chg="mod">
          <ac:chgData name="Thornton.Mary@Apollo Elementary" userId="731d8810-a748-4f97-8295-515b6a295019" providerId="ADAL" clId="{90C588AA-94EF-4B1D-AF6B-D5FDA30FFF0C}" dt="2023-08-16T22:17:00.600" v="1459" actId="20577"/>
          <ac:spMkLst>
            <pc:docMk/>
            <pc:sldMk cId="668872045" sldId="291"/>
            <ac:spMk id="2" creationId="{00000000-0000-0000-0000-000000000000}"/>
          </ac:spMkLst>
        </pc:spChg>
        <pc:spChg chg="mod">
          <ac:chgData name="Thornton.Mary@Apollo Elementary" userId="731d8810-a748-4f97-8295-515b6a295019" providerId="ADAL" clId="{90C588AA-94EF-4B1D-AF6B-D5FDA30FFF0C}" dt="2023-08-16T22:16:46.918" v="1437" actId="20577"/>
          <ac:spMkLst>
            <pc:docMk/>
            <pc:sldMk cId="668872045" sldId="291"/>
            <ac:spMk id="4" creationId="{00000000-0000-0000-0000-000000000000}"/>
          </ac:spMkLst>
        </pc:spChg>
      </pc:sldChg>
      <pc:sldChg chg="modSp mod">
        <pc:chgData name="Thornton.Mary@Apollo Elementary" userId="731d8810-a748-4f97-8295-515b6a295019" providerId="ADAL" clId="{90C588AA-94EF-4B1D-AF6B-D5FDA30FFF0C}" dt="2023-08-16T22:34:46.261" v="1824" actId="20577"/>
        <pc:sldMkLst>
          <pc:docMk/>
          <pc:sldMk cId="635456474" sldId="293"/>
        </pc:sldMkLst>
        <pc:spChg chg="mod">
          <ac:chgData name="Thornton.Mary@Apollo Elementary" userId="731d8810-a748-4f97-8295-515b6a295019" providerId="ADAL" clId="{90C588AA-94EF-4B1D-AF6B-D5FDA30FFF0C}" dt="2023-08-16T22:34:46.261" v="1824" actId="20577"/>
          <ac:spMkLst>
            <pc:docMk/>
            <pc:sldMk cId="635456474" sldId="293"/>
            <ac:spMk id="3" creationId="{00000000-0000-0000-0000-000000000000}"/>
          </ac:spMkLst>
        </pc:spChg>
      </pc:sldChg>
      <pc:sldChg chg="modSp mod">
        <pc:chgData name="Thornton.Mary@Apollo Elementary" userId="731d8810-a748-4f97-8295-515b6a295019" providerId="ADAL" clId="{90C588AA-94EF-4B1D-AF6B-D5FDA30FFF0C}" dt="2023-08-16T22:48:13.248" v="2101" actId="14100"/>
        <pc:sldMkLst>
          <pc:docMk/>
          <pc:sldMk cId="2687600781" sldId="297"/>
        </pc:sldMkLst>
        <pc:spChg chg="mod">
          <ac:chgData name="Thornton.Mary@Apollo Elementary" userId="731d8810-a748-4f97-8295-515b6a295019" providerId="ADAL" clId="{90C588AA-94EF-4B1D-AF6B-D5FDA30FFF0C}" dt="2023-08-16T22:48:13.248" v="2101" actId="14100"/>
          <ac:spMkLst>
            <pc:docMk/>
            <pc:sldMk cId="2687600781" sldId="297"/>
            <ac:spMk id="3" creationId="{00000000-0000-0000-0000-000000000000}"/>
          </ac:spMkLst>
        </pc:spChg>
      </pc:sldChg>
      <pc:sldChg chg="modSp mod">
        <pc:chgData name="Thornton.Mary@Apollo Elementary" userId="731d8810-a748-4f97-8295-515b6a295019" providerId="ADAL" clId="{90C588AA-94EF-4B1D-AF6B-D5FDA30FFF0C}" dt="2023-08-16T22:48:59.659" v="2105" actId="27636"/>
        <pc:sldMkLst>
          <pc:docMk/>
          <pc:sldMk cId="2333147029" sldId="298"/>
        </pc:sldMkLst>
        <pc:spChg chg="mod">
          <ac:chgData name="Thornton.Mary@Apollo Elementary" userId="731d8810-a748-4f97-8295-515b6a295019" providerId="ADAL" clId="{90C588AA-94EF-4B1D-AF6B-D5FDA30FFF0C}" dt="2023-08-16T22:48:59.659" v="2105" actId="27636"/>
          <ac:spMkLst>
            <pc:docMk/>
            <pc:sldMk cId="2333147029" sldId="298"/>
            <ac:spMk id="3" creationId="{00000000-0000-0000-0000-000000000000}"/>
          </ac:spMkLst>
        </pc:spChg>
      </pc:sldChg>
      <pc:sldChg chg="modSp mod">
        <pc:chgData name="Thornton.Mary@Apollo Elementary" userId="731d8810-a748-4f97-8295-515b6a295019" providerId="ADAL" clId="{90C588AA-94EF-4B1D-AF6B-D5FDA30FFF0C}" dt="2023-08-16T23:15:15.724" v="2970" actId="27636"/>
        <pc:sldMkLst>
          <pc:docMk/>
          <pc:sldMk cId="2257030914" sldId="299"/>
        </pc:sldMkLst>
        <pc:spChg chg="mod">
          <ac:chgData name="Thornton.Mary@Apollo Elementary" userId="731d8810-a748-4f97-8295-515b6a295019" providerId="ADAL" clId="{90C588AA-94EF-4B1D-AF6B-D5FDA30FFF0C}" dt="2023-08-16T23:15:15.724" v="2970" actId="27636"/>
          <ac:spMkLst>
            <pc:docMk/>
            <pc:sldMk cId="2257030914" sldId="299"/>
            <ac:spMk id="3" creationId="{00000000-0000-0000-0000-000000000000}"/>
          </ac:spMkLst>
        </pc:spChg>
      </pc:sldChg>
      <pc:sldChg chg="delSp modSp mod">
        <pc:chgData name="Thornton.Mary@Apollo Elementary" userId="731d8810-a748-4f97-8295-515b6a295019" providerId="ADAL" clId="{90C588AA-94EF-4B1D-AF6B-D5FDA30FFF0C}" dt="2023-08-16T23:20:27.066" v="2997" actId="20577"/>
        <pc:sldMkLst>
          <pc:docMk/>
          <pc:sldMk cId="1242719428" sldId="300"/>
        </pc:sldMkLst>
        <pc:spChg chg="mod">
          <ac:chgData name="Thornton.Mary@Apollo Elementary" userId="731d8810-a748-4f97-8295-515b6a295019" providerId="ADAL" clId="{90C588AA-94EF-4B1D-AF6B-D5FDA30FFF0C}" dt="2023-08-16T22:23:29.942" v="1571" actId="1076"/>
          <ac:spMkLst>
            <pc:docMk/>
            <pc:sldMk cId="1242719428" sldId="300"/>
            <ac:spMk id="2" creationId="{00000000-0000-0000-0000-000000000000}"/>
          </ac:spMkLst>
        </pc:spChg>
        <pc:spChg chg="mod">
          <ac:chgData name="Thornton.Mary@Apollo Elementary" userId="731d8810-a748-4f97-8295-515b6a295019" providerId="ADAL" clId="{90C588AA-94EF-4B1D-AF6B-D5FDA30FFF0C}" dt="2023-08-16T23:20:27.066" v="2997" actId="20577"/>
          <ac:spMkLst>
            <pc:docMk/>
            <pc:sldMk cId="1242719428" sldId="300"/>
            <ac:spMk id="3" creationId="{00000000-0000-0000-0000-000000000000}"/>
          </ac:spMkLst>
        </pc:spChg>
        <pc:spChg chg="mod">
          <ac:chgData name="Thornton.Mary@Apollo Elementary" userId="731d8810-a748-4f97-8295-515b6a295019" providerId="ADAL" clId="{90C588AA-94EF-4B1D-AF6B-D5FDA30FFF0C}" dt="2023-08-16T22:24:23.277" v="1585" actId="1076"/>
          <ac:spMkLst>
            <pc:docMk/>
            <pc:sldMk cId="1242719428" sldId="300"/>
            <ac:spMk id="6" creationId="{00000000-0000-0000-0000-000000000000}"/>
          </ac:spMkLst>
        </pc:spChg>
        <pc:spChg chg="del mod">
          <ac:chgData name="Thornton.Mary@Apollo Elementary" userId="731d8810-a748-4f97-8295-515b6a295019" providerId="ADAL" clId="{90C588AA-94EF-4B1D-AF6B-D5FDA30FFF0C}" dt="2023-08-16T22:23:59.269" v="1577" actId="478"/>
          <ac:spMkLst>
            <pc:docMk/>
            <pc:sldMk cId="1242719428" sldId="300"/>
            <ac:spMk id="7" creationId="{EDEF519F-FDE5-4C5B-D190-59DFC96AB683}"/>
          </ac:spMkLst>
        </pc:spChg>
        <pc:picChg chg="mod">
          <ac:chgData name="Thornton.Mary@Apollo Elementary" userId="731d8810-a748-4f97-8295-515b6a295019" providerId="ADAL" clId="{90C588AA-94EF-4B1D-AF6B-D5FDA30FFF0C}" dt="2023-08-16T22:24:11.744" v="1581" actId="1076"/>
          <ac:picMkLst>
            <pc:docMk/>
            <pc:sldMk cId="1242719428" sldId="300"/>
            <ac:picMk id="5" creationId="{00000000-0000-0000-0000-000000000000}"/>
          </ac:picMkLst>
        </pc:picChg>
      </pc:sldChg>
      <pc:sldChg chg="addSp delSp modSp mod">
        <pc:chgData name="Thornton.Mary@Apollo Elementary" userId="731d8810-a748-4f97-8295-515b6a295019" providerId="ADAL" clId="{90C588AA-94EF-4B1D-AF6B-D5FDA30FFF0C}" dt="2023-08-16T00:46:03.321" v="623" actId="14100"/>
        <pc:sldMkLst>
          <pc:docMk/>
          <pc:sldMk cId="2648046609" sldId="301"/>
        </pc:sldMkLst>
        <pc:spChg chg="mod">
          <ac:chgData name="Thornton.Mary@Apollo Elementary" userId="731d8810-a748-4f97-8295-515b6a295019" providerId="ADAL" clId="{90C588AA-94EF-4B1D-AF6B-D5FDA30FFF0C}" dt="2023-08-16T00:45:32.942" v="615" actId="1076"/>
          <ac:spMkLst>
            <pc:docMk/>
            <pc:sldMk cId="2648046609" sldId="301"/>
            <ac:spMk id="2" creationId="{D735E4EF-83E3-EACA-645A-A581E0084B8D}"/>
          </ac:spMkLst>
        </pc:spChg>
        <pc:spChg chg="mod">
          <ac:chgData name="Thornton.Mary@Apollo Elementary" userId="731d8810-a748-4f97-8295-515b6a295019" providerId="ADAL" clId="{90C588AA-94EF-4B1D-AF6B-D5FDA30FFF0C}" dt="2023-08-16T00:45:19.839" v="613" actId="6549"/>
          <ac:spMkLst>
            <pc:docMk/>
            <pc:sldMk cId="2648046609" sldId="301"/>
            <ac:spMk id="3" creationId="{E5B80807-FE21-65FB-123D-3DE2F1325DB4}"/>
          </ac:spMkLst>
        </pc:spChg>
        <pc:graphicFrameChg chg="add del mod">
          <ac:chgData name="Thornton.Mary@Apollo Elementary" userId="731d8810-a748-4f97-8295-515b6a295019" providerId="ADAL" clId="{90C588AA-94EF-4B1D-AF6B-D5FDA30FFF0C}" dt="2023-08-16T00:40:30.776" v="551" actId="478"/>
          <ac:graphicFrameMkLst>
            <pc:docMk/>
            <pc:sldMk cId="2648046609" sldId="301"/>
            <ac:graphicFrameMk id="4" creationId="{EAD48DA8-3D54-062B-4A55-50E83E847956}"/>
          </ac:graphicFrameMkLst>
        </pc:graphicFrameChg>
        <pc:graphicFrameChg chg="add del mod">
          <ac:chgData name="Thornton.Mary@Apollo Elementary" userId="731d8810-a748-4f97-8295-515b6a295019" providerId="ADAL" clId="{90C588AA-94EF-4B1D-AF6B-D5FDA30FFF0C}" dt="2023-08-16T00:43:21.513" v="555" actId="478"/>
          <ac:graphicFrameMkLst>
            <pc:docMk/>
            <pc:sldMk cId="2648046609" sldId="301"/>
            <ac:graphicFrameMk id="6" creationId="{6C9DF449-356B-10A0-6AFB-500894D13BEE}"/>
          </ac:graphicFrameMkLst>
        </pc:graphicFrameChg>
        <pc:picChg chg="add mod">
          <ac:chgData name="Thornton.Mary@Apollo Elementary" userId="731d8810-a748-4f97-8295-515b6a295019" providerId="ADAL" clId="{90C588AA-94EF-4B1D-AF6B-D5FDA30FFF0C}" dt="2023-08-16T00:46:03.321" v="623" actId="14100"/>
          <ac:picMkLst>
            <pc:docMk/>
            <pc:sldMk cId="2648046609" sldId="301"/>
            <ac:picMk id="8" creationId="{9947FE34-FF9D-4101-5A1A-5FB5B7B42BD0}"/>
          </ac:picMkLst>
        </pc:picChg>
        <pc:picChg chg="add del mod">
          <ac:chgData name="Thornton.Mary@Apollo Elementary" userId="731d8810-a748-4f97-8295-515b6a295019" providerId="ADAL" clId="{90C588AA-94EF-4B1D-AF6B-D5FDA30FFF0C}" dt="2023-08-16T00:40:30.776" v="551" actId="478"/>
          <ac:picMkLst>
            <pc:docMk/>
            <pc:sldMk cId="2648046609" sldId="301"/>
            <ac:picMk id="2049" creationId="{8DBCE32C-CE10-CCE2-FB8C-9CE56C823B4B}"/>
          </ac:picMkLst>
        </pc:picChg>
        <pc:picChg chg="add del mod">
          <ac:chgData name="Thornton.Mary@Apollo Elementary" userId="731d8810-a748-4f97-8295-515b6a295019" providerId="ADAL" clId="{90C588AA-94EF-4B1D-AF6B-D5FDA30FFF0C}" dt="2023-08-16T00:43:21.513" v="555" actId="478"/>
          <ac:picMkLst>
            <pc:docMk/>
            <pc:sldMk cId="2648046609" sldId="301"/>
            <ac:picMk id="2050" creationId="{5AF93998-AC01-3B45-CF07-87C18E094FAC}"/>
          </ac:picMkLst>
        </pc:picChg>
        <pc:picChg chg="add del mod">
          <ac:chgData name="Thornton.Mary@Apollo Elementary" userId="731d8810-a748-4f97-8295-515b6a295019" providerId="ADAL" clId="{90C588AA-94EF-4B1D-AF6B-D5FDA30FFF0C}" dt="2023-08-16T00:43:21.513" v="555" actId="478"/>
          <ac:picMkLst>
            <pc:docMk/>
            <pc:sldMk cId="2648046609" sldId="301"/>
            <ac:picMk id="2051" creationId="{C79B822B-B8F0-2669-A3E0-9168FA388C55}"/>
          </ac:picMkLst>
        </pc:picChg>
        <pc:picChg chg="add del mod">
          <ac:chgData name="Thornton.Mary@Apollo Elementary" userId="731d8810-a748-4f97-8295-515b6a295019" providerId="ADAL" clId="{90C588AA-94EF-4B1D-AF6B-D5FDA30FFF0C}" dt="2023-08-16T00:43:21.513" v="555" actId="478"/>
          <ac:picMkLst>
            <pc:docMk/>
            <pc:sldMk cId="2648046609" sldId="301"/>
            <ac:picMk id="2052" creationId="{E816CE0A-2E5A-497C-3292-E6ACD26BEC5E}"/>
          </ac:picMkLst>
        </pc:picChg>
      </pc:sldChg>
      <pc:sldChg chg="addSp modSp new mod">
        <pc:chgData name="Thornton.Mary@Apollo Elementary" userId="731d8810-a748-4f97-8295-515b6a295019" providerId="ADAL" clId="{90C588AA-94EF-4B1D-AF6B-D5FDA30FFF0C}" dt="2023-08-16T23:36:10.226" v="3070" actId="14100"/>
        <pc:sldMkLst>
          <pc:docMk/>
          <pc:sldMk cId="270341239" sldId="302"/>
        </pc:sldMkLst>
        <pc:picChg chg="add mod">
          <ac:chgData name="Thornton.Mary@Apollo Elementary" userId="731d8810-a748-4f97-8295-515b6a295019" providerId="ADAL" clId="{90C588AA-94EF-4B1D-AF6B-D5FDA30FFF0C}" dt="2023-08-16T23:36:10.226" v="3070" actId="14100"/>
          <ac:picMkLst>
            <pc:docMk/>
            <pc:sldMk cId="270341239" sldId="302"/>
            <ac:picMk id="6" creationId="{BA1259EB-0286-E0A8-F7C2-D2C55B95A5C5}"/>
          </ac:picMkLst>
        </pc:picChg>
      </pc:sldChg>
      <pc:sldChg chg="addSp modSp new mod">
        <pc:chgData name="Thornton.Mary@Apollo Elementary" userId="731d8810-a748-4f97-8295-515b6a295019" providerId="ADAL" clId="{90C588AA-94EF-4B1D-AF6B-D5FDA30FFF0C}" dt="2023-08-16T23:38:43.676" v="3079" actId="1076"/>
        <pc:sldMkLst>
          <pc:docMk/>
          <pc:sldMk cId="1448140983" sldId="303"/>
        </pc:sldMkLst>
        <pc:spChg chg="mod">
          <ac:chgData name="Thornton.Mary@Apollo Elementary" userId="731d8810-a748-4f97-8295-515b6a295019" providerId="ADAL" clId="{90C588AA-94EF-4B1D-AF6B-D5FDA30FFF0C}" dt="2023-08-16T23:38:43.676" v="3079" actId="1076"/>
          <ac:spMkLst>
            <pc:docMk/>
            <pc:sldMk cId="1448140983" sldId="303"/>
            <ac:spMk id="2" creationId="{635F50F8-FCFA-0A83-3887-AC4F2E40A4ED}"/>
          </ac:spMkLst>
        </pc:spChg>
        <pc:picChg chg="add mod">
          <ac:chgData name="Thornton.Mary@Apollo Elementary" userId="731d8810-a748-4f97-8295-515b6a295019" providerId="ADAL" clId="{90C588AA-94EF-4B1D-AF6B-D5FDA30FFF0C}" dt="2023-08-16T23:37:50.264" v="3076" actId="14100"/>
          <ac:picMkLst>
            <pc:docMk/>
            <pc:sldMk cId="1448140983" sldId="303"/>
            <ac:picMk id="5" creationId="{2618095F-88DC-D5E9-A28D-6741B43320D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58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46958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021678F2-7C16-4CBF-9397-156CCB99286B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4113"/>
            <a:ext cx="3076363" cy="46958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8914113"/>
            <a:ext cx="3076363" cy="46958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E888CAF6-D62E-4E26-B8F6-B52400DF997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199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6958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69586"/>
          </a:xfrm>
          <a:prstGeom prst="rect">
            <a:avLst/>
          </a:prstGeom>
        </p:spPr>
        <p:txBody>
          <a:bodyPr vert="horz" lIns="92437" tIns="46218" rIns="92437" bIns="46218" rtlCol="0"/>
          <a:lstStyle>
            <a:lvl1pPr algn="r">
              <a:defRPr sz="1200"/>
            </a:lvl1pPr>
          </a:lstStyle>
          <a:p>
            <a:fld id="{C75C68B7-8A91-4BA6-98CB-D1893302FB35}" type="datetimeFigureOut">
              <a:rPr lang="en-US" smtClean="0"/>
              <a:pPr/>
              <a:t>10/4/2023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2650" cy="35194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7" tIns="46218" rIns="92437" bIns="462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458660"/>
            <a:ext cx="5679440" cy="4223065"/>
          </a:xfrm>
          <a:prstGeom prst="rect">
            <a:avLst/>
          </a:prstGeom>
        </p:spPr>
        <p:txBody>
          <a:bodyPr vert="horz" lIns="92437" tIns="46218" rIns="92437" bIns="4621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113"/>
            <a:ext cx="3076363" cy="46958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113"/>
            <a:ext cx="3076363" cy="469586"/>
          </a:xfrm>
          <a:prstGeom prst="rect">
            <a:avLst/>
          </a:prstGeom>
        </p:spPr>
        <p:txBody>
          <a:bodyPr vert="horz" lIns="92437" tIns="46218" rIns="92437" bIns="46218" rtlCol="0" anchor="b"/>
          <a:lstStyle>
            <a:lvl1pPr algn="r">
              <a:defRPr sz="1200"/>
            </a:lvl1pPr>
          </a:lstStyle>
          <a:p>
            <a:fld id="{9CAD6CF2-60ED-4A02-B919-C6CCF3F22B2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80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0563AA-1383-470B-8995-4F6EB31481C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929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86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80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8592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45F8B-A5C6-4E9A-9386-3F298D158C71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53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BE3CCC-3ED0-4615-A7C8-BCE9D5666985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62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AD0016-94D1-4E13-B953-809502AA08B4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8904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2EB93-6BED-4345-B367-081233E66D35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94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215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1496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910A06-F304-4E8B-BA3F-E6D13920AA6A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24367">
              <a:buFontTx/>
              <a:buChar char="•"/>
              <a:defRPr/>
            </a:pPr>
            <a:r>
              <a:rPr lang="en-US" dirty="0"/>
              <a:t>Discuss your parent resource room,</a:t>
            </a:r>
            <a:r>
              <a:rPr lang="en-US" baseline="0" dirty="0"/>
              <a:t> what is offered, and what is available.</a:t>
            </a:r>
            <a:endParaRPr lang="en-US" dirty="0"/>
          </a:p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66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88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429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103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D4567E-306E-47C6-BC19-E8C848205A0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3652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426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8BAE8E-057E-43FD-9E6D-ECDC2914AC7E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23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143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241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D6CF2-60ED-4A02-B919-C6CCF3F22B2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400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pPr>
              <a:defRPr/>
            </a:pPr>
            <a:fld id="{6A4394B0-515A-4461-9134-9C46E6D657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2989236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8C095A-1450-431D-9889-397B4D765F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62987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4AE0C0-A072-4941-A9B4-EE9B58866B7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8253203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6215110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E563A9-865A-4CE9-8EBF-C74F0BDC204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2186666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7A958-841B-43D5-9D1F-B030659F09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051924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57F3A-6FBF-4EC1-AE25-192EAE3AE1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32684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373E1-A23F-4C2C-AC4A-E5184F0F6B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69821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A267C0-0464-4EA9-AFEC-4F288032DE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231913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3E14-02D7-49FA-8B23-39C859CB27D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750953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69C8E-BFA9-47F6-93FD-79B622FA41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24375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3D54206-F752-4B6A-AB9E-712961D1412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1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ransition>
    <p:fade thruBlk="1"/>
  </p:transition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alms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thornton.mary@brevardschools.org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brevardschools.org/ApolloES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32713" cy="1985149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7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2023-24  Title  I   </a:t>
            </a:r>
            <a:br>
              <a:rPr lang="en-US" sz="72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7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Annual Meeting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/>
              <a:t>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58000" y="6400800"/>
            <a:ext cx="1905000" cy="457200"/>
          </a:xfrm>
        </p:spPr>
        <p:txBody>
          <a:bodyPr/>
          <a:lstStyle/>
          <a:p>
            <a:pPr>
              <a:defRPr/>
            </a:pPr>
            <a:fld id="{6A4394B0-515A-4461-9134-9C46E6D6576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05200" y="4001409"/>
            <a:ext cx="525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Apollo Elementary</a:t>
            </a:r>
          </a:p>
          <a:p>
            <a:r>
              <a:rPr lang="en-US" sz="3600" dirty="0">
                <a:solidFill>
                  <a:schemeClr val="accent3">
                    <a:lumMod val="75000"/>
                  </a:schemeClr>
                </a:solidFill>
              </a:rPr>
              <a:t>Thursday August 17, 2023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4B1AF2-FB20-1CDF-CCD6-83E2AF06CFBC}"/>
              </a:ext>
            </a:extLst>
          </p:cNvPr>
          <p:cNvSpPr txBox="1"/>
          <p:nvPr/>
        </p:nvSpPr>
        <p:spPr>
          <a:xfrm>
            <a:off x="381000" y="631333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010400" cy="990600"/>
          </a:xfrm>
        </p:spPr>
        <p:txBody>
          <a:bodyPr/>
          <a:lstStyle/>
          <a:p>
            <a:pPr algn="ctr"/>
            <a:r>
              <a:rPr lang="en-US" dirty="0"/>
              <a:t>2023-24  School Improvement Plan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1" y="2015733"/>
            <a:ext cx="7252834" cy="3927867"/>
          </a:xfrm>
        </p:spPr>
        <p:txBody>
          <a:bodyPr>
            <a:normAutofit fontScale="850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▪"/>
            </a:pPr>
            <a:r>
              <a:rPr lang="en-US" sz="2300" dirty="0"/>
              <a:t>Our school improvement plan (SIP) will focus on the lowest 25% and improve scores in English Language Arts, Mathematics, and Science. </a:t>
            </a:r>
          </a:p>
          <a:p>
            <a:pPr marL="342900" lvl="0" indent="-342900" algn="l" rtl="0">
              <a:spcBef>
                <a:spcPts val="1250"/>
              </a:spcBef>
              <a:spcAft>
                <a:spcPts val="0"/>
              </a:spcAft>
              <a:buClr>
                <a:schemeClr val="dk1"/>
              </a:buClr>
              <a:buSzPts val="2500"/>
              <a:buChar char="▪"/>
            </a:pPr>
            <a:r>
              <a:rPr lang="en-US" sz="2300" dirty="0"/>
              <a:t>Title 1 will support the SIP/SWP goals in the following ways: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⮚"/>
            </a:pPr>
            <a:r>
              <a:rPr lang="en-US" sz="2300" dirty="0"/>
              <a:t>Parent engagement activities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⮚"/>
            </a:pPr>
            <a:r>
              <a:rPr lang="en-US" sz="2300" dirty="0"/>
              <a:t>PBIS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⮚"/>
            </a:pPr>
            <a:r>
              <a:rPr lang="en-US" sz="2300" dirty="0"/>
              <a:t>Instructional Staff- Title 1 teachers, instructional assistants, and the reading coach will provide small-group instruction.</a:t>
            </a:r>
          </a:p>
          <a:p>
            <a:pPr marL="742950" lvl="1" indent="-28575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500"/>
              <a:buChar char="⮚"/>
            </a:pPr>
            <a:r>
              <a:rPr lang="en-US" sz="2300" dirty="0"/>
              <a:t>Parent Liaison will work with parents to improve attendance.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790F37-46C9-C5BE-D688-278EA874D9B2}"/>
              </a:ext>
            </a:extLst>
          </p:cNvPr>
          <p:cNvSpPr txBox="1"/>
          <p:nvPr/>
        </p:nvSpPr>
        <p:spPr>
          <a:xfrm>
            <a:off x="304800" y="62484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2333147029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6571343" cy="1059305"/>
          </a:xfrm>
        </p:spPr>
        <p:txBody>
          <a:bodyPr/>
          <a:lstStyle/>
          <a:p>
            <a:pPr algn="ctr"/>
            <a:r>
              <a:rPr lang="en-US" dirty="0"/>
              <a:t>APOLLO Title I Plan for 2023-24 School Year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981200"/>
            <a:ext cx="80010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Arial Narrow" panose="020B0606020202030204" pitchFamily="34" charset="0"/>
              </a:rPr>
              <a:t>Apollo Elementary is provided with $440,583.00 to pay for services and programs for our students.</a:t>
            </a:r>
          </a:p>
          <a:p>
            <a:pPr marL="342900" lvl="0" indent="-34290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400"/>
              <a:buChar char="▪"/>
            </a:pPr>
            <a:r>
              <a:rPr lang="en-US" sz="2400" dirty="0">
                <a:latin typeface="Arial Narrow"/>
                <a:ea typeface="Arial Narrow"/>
                <a:cs typeface="Arial Narrow"/>
                <a:sym typeface="Arial Narrow"/>
              </a:rPr>
              <a:t>School-based Title I funds pay for the following:</a:t>
            </a:r>
            <a:endParaRPr lang="en-US" dirty="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⮚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3 Title 1 teachers, 3 instructional assistant salaries, parent liaison, and half of one instructional reading coach.</a:t>
            </a:r>
            <a:endParaRPr lang="en-US" dirty="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⮚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Student materials, supplies and textbooks</a:t>
            </a:r>
            <a:endParaRPr lang="en-US" dirty="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⮚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Parent involvement materials</a:t>
            </a:r>
            <a:endParaRPr lang="en-US" dirty="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⮚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Staff development</a:t>
            </a:r>
            <a:endParaRPr lang="en-US" dirty="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⮚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Subscription annual fees and software (Lexia) </a:t>
            </a:r>
            <a:endParaRPr lang="en-US" dirty="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⮚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Computers</a:t>
            </a:r>
            <a:endParaRPr lang="en-US" dirty="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⮚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Library books</a:t>
            </a:r>
            <a:endParaRPr lang="en-US" dirty="0"/>
          </a:p>
          <a:p>
            <a:pPr marL="742950" lvl="1" indent="-285750" algn="l" rtl="0">
              <a:spcBef>
                <a:spcPts val="440"/>
              </a:spcBef>
              <a:spcAft>
                <a:spcPts val="0"/>
              </a:spcAft>
              <a:buClr>
                <a:schemeClr val="dk1"/>
              </a:buClr>
              <a:buSzPts val="2200"/>
              <a:buChar char="⮚"/>
            </a:pPr>
            <a:r>
              <a:rPr lang="en-US" sz="2200" dirty="0">
                <a:latin typeface="Arial Narrow"/>
                <a:ea typeface="Arial Narrow"/>
                <a:cs typeface="Arial Narrow"/>
                <a:sym typeface="Arial Narrow"/>
              </a:rPr>
              <a:t>Field trip transportation</a:t>
            </a:r>
            <a:endParaRPr lang="en-US" dirty="0"/>
          </a:p>
          <a:p>
            <a:pPr lvl="1">
              <a:buFont typeface="Wingdings" panose="05000000000000000000" pitchFamily="2" charset="2"/>
              <a:buChar char="v"/>
            </a:pP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000" dirty="0">
                <a:latin typeface="Arial Narrow" panose="020B0606020202030204" pitchFamily="34" charset="0"/>
              </a:rPr>
              <a:t>All of our Title I funds support our School Improvement Plan (SIP) goals.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6268E67-5E3E-E4DB-145F-7EB56A10E862}"/>
              </a:ext>
            </a:extLst>
          </p:cNvPr>
          <p:cNvSpPr txBox="1"/>
          <p:nvPr/>
        </p:nvSpPr>
        <p:spPr>
          <a:xfrm>
            <a:off x="228600" y="6321569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668872045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1084365"/>
            <a:ext cx="6571343" cy="1049235"/>
          </a:xfrm>
        </p:spPr>
        <p:txBody>
          <a:bodyPr>
            <a:normAutofit/>
          </a:bodyPr>
          <a:lstStyle/>
          <a:p>
            <a:r>
              <a:rPr lang="en-US" sz="3500" dirty="0"/>
              <a:t>Educational Standards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133600"/>
            <a:ext cx="8763000" cy="5005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latin typeface="Arial Narrow" panose="020B0606020202030204" pitchFamily="34" charset="0"/>
              </a:rPr>
              <a:t>Florida’s academic content standards establish high expectations for all students in the areas of reading, mathematics, writing, and science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>
                <a:latin typeface="Arial Narrow" panose="020B0606020202030204" pitchFamily="34" charset="0"/>
              </a:rPr>
              <a:t>The Florida </a:t>
            </a:r>
            <a:r>
              <a:rPr lang="en-US" altLang="en-US" b="1" u="sng" dirty="0">
                <a:latin typeface="Arial Narrow" panose="020B0606020202030204" pitchFamily="34" charset="0"/>
              </a:rPr>
              <a:t>B</a:t>
            </a:r>
            <a:r>
              <a:rPr lang="en-US" altLang="en-US" b="1" dirty="0">
                <a:latin typeface="Arial Narrow" panose="020B0606020202030204" pitchFamily="34" charset="0"/>
              </a:rPr>
              <a:t>enchmarks for </a:t>
            </a:r>
            <a:r>
              <a:rPr lang="en-US" altLang="en-US" b="1" u="sng" dirty="0">
                <a:latin typeface="Arial Narrow" panose="020B0606020202030204" pitchFamily="34" charset="0"/>
              </a:rPr>
              <a:t>E</a:t>
            </a:r>
            <a:r>
              <a:rPr lang="en-US" altLang="en-US" b="1" dirty="0">
                <a:latin typeface="Arial Narrow" panose="020B0606020202030204" pitchFamily="34" charset="0"/>
              </a:rPr>
              <a:t>xcellent </a:t>
            </a:r>
            <a:r>
              <a:rPr lang="en-US" altLang="en-US" b="1" u="sng" dirty="0">
                <a:latin typeface="Arial Narrow" panose="020B0606020202030204" pitchFamily="34" charset="0"/>
              </a:rPr>
              <a:t>S</a:t>
            </a:r>
            <a:r>
              <a:rPr lang="en-US" altLang="en-US" b="1" dirty="0">
                <a:latin typeface="Arial Narrow" panose="020B0606020202030204" pitchFamily="34" charset="0"/>
              </a:rPr>
              <a:t>tudent </a:t>
            </a:r>
            <a:r>
              <a:rPr lang="en-US" altLang="en-US" b="1" u="sng" dirty="0">
                <a:latin typeface="Arial Narrow" panose="020B0606020202030204" pitchFamily="34" charset="0"/>
              </a:rPr>
              <a:t>T</a:t>
            </a:r>
            <a:r>
              <a:rPr lang="en-US" altLang="en-US" b="1" dirty="0">
                <a:latin typeface="Arial Narrow" panose="020B0606020202030204" pitchFamily="34" charset="0"/>
              </a:rPr>
              <a:t>hinking (B.E.S.T.) Standards for Language Arts and Math </a:t>
            </a:r>
            <a:r>
              <a:rPr lang="en-US" altLang="en-US" dirty="0">
                <a:latin typeface="Arial Narrow" panose="020B0606020202030204" pitchFamily="34" charset="0"/>
              </a:rPr>
              <a:t>identify what your child needs to know and be able to do. Information can be found at: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latin typeface="Arial Narrow" panose="020B0606020202030204" pitchFamily="34" charset="0"/>
                <a:hlinkClick r:id="rId3"/>
              </a:rPr>
              <a:t>www.cpalms.org</a:t>
            </a:r>
            <a:r>
              <a:rPr lang="en-US" altLang="en-US" sz="2000" dirty="0">
                <a:latin typeface="Arial Narrow" panose="020B0606020202030204" pitchFamily="34" charset="0"/>
              </a:rPr>
              <a:t>              </a:t>
            </a:r>
            <a:r>
              <a:rPr lang="en-US" altLang="en-US" dirty="0">
                <a:latin typeface="Arial Narrow" panose="020B0606020202030204" pitchFamily="34" charset="0"/>
              </a:rPr>
              <a:t>Click on the “Standards” tab at the top of the page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dirty="0">
              <a:latin typeface="Arial Narrow" panose="020B0606020202030204" pitchFamily="34" charset="0"/>
            </a:endParaRPr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Arial Narrow" panose="020B0606020202030204" pitchFamily="34" charset="0"/>
              </a:rPr>
              <a:t>If you need help accessing the B.E.S.T. Standards on </a:t>
            </a:r>
            <a:r>
              <a:rPr lang="en-US" altLang="en-US" sz="2400" dirty="0" err="1">
                <a:latin typeface="Arial Narrow" panose="020B0606020202030204" pitchFamily="34" charset="0"/>
              </a:rPr>
              <a:t>Cpalms</a:t>
            </a:r>
            <a:r>
              <a:rPr lang="en-US" altLang="en-US" sz="2400" dirty="0">
                <a:latin typeface="Arial Narrow" panose="020B0606020202030204" pitchFamily="34" charset="0"/>
              </a:rPr>
              <a:t> </a:t>
            </a:r>
          </a:p>
          <a:p>
            <a:pPr marL="457200" lvl="1" indent="0" algn="ctr" eaLnBrk="1" hangingPunct="1">
              <a:lnSpc>
                <a:spcPct val="90000"/>
              </a:lnSpc>
              <a:buNone/>
            </a:pPr>
            <a:r>
              <a:rPr lang="en-US" altLang="en-US" sz="2400" dirty="0">
                <a:latin typeface="Arial Narrow" panose="020B0606020202030204" pitchFamily="34" charset="0"/>
              </a:rPr>
              <a:t>please ask your child’s teacher </a:t>
            </a:r>
            <a:r>
              <a:rPr lang="en-US" altLang="en-US" sz="2400" dirty="0">
                <a:latin typeface="Arial Narrow" panose="020B0606020202030204" pitchFamily="34" charset="0"/>
                <a:sym typeface="Wingdings" panose="05000000000000000000" pitchFamily="2" charset="2"/>
              </a:rPr>
              <a:t></a:t>
            </a:r>
            <a:endParaRPr lang="en-US" altLang="en-US" sz="2400" dirty="0">
              <a:latin typeface="Arial Narrow" panose="020B0606020202030204" pitchFamily="34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dirty="0">
              <a:latin typeface="Arial Narrow" panose="020B0606020202030204" pitchFamily="34" charset="0"/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altLang="en-US" dirty="0">
              <a:latin typeface="Arial Narrow" panose="020B0606020202030204" pitchFamily="34" charset="0"/>
            </a:endParaRPr>
          </a:p>
          <a:p>
            <a:pPr lvl="1" eaLnBrk="1" hangingPunct="1">
              <a:lnSpc>
                <a:spcPct val="90000"/>
              </a:lnSpc>
            </a:pPr>
            <a:endParaRPr lang="en-US" altLang="en-US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150315-A258-2721-8AAF-193F7A690A7B}"/>
              </a:ext>
            </a:extLst>
          </p:cNvPr>
          <p:cNvSpPr txBox="1"/>
          <p:nvPr/>
        </p:nvSpPr>
        <p:spPr>
          <a:xfrm>
            <a:off x="329408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1162977457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Testing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15733"/>
            <a:ext cx="8610599" cy="3450613"/>
          </a:xfrm>
        </p:spPr>
        <p:txBody>
          <a:bodyPr/>
          <a:lstStyle/>
          <a:p>
            <a:pPr marL="225425" indent="-225425" algn="just"/>
            <a:r>
              <a:rPr lang="en-US" dirty="0">
                <a:latin typeface="Arial Narrow" panose="020B0606020202030204" pitchFamily="34" charset="0"/>
              </a:rPr>
              <a:t>Parents/families will be provided information regarding the level of achievement of their child on each state academic assessment that is required by law</a:t>
            </a:r>
          </a:p>
          <a:p>
            <a:pPr marL="225425" indent="-225425" algn="just"/>
            <a:r>
              <a:rPr lang="en-US" dirty="0">
                <a:latin typeface="Arial Narrow" panose="020B0606020202030204" pitchFamily="34" charset="0"/>
              </a:rPr>
              <a:t>Parents/families must be provided materials to support their child if they are performing below grade level on the state academic assessments in reading and/or math</a:t>
            </a:r>
          </a:p>
          <a:p>
            <a:pPr marL="225425" indent="-225425" algn="just"/>
            <a:r>
              <a:rPr lang="en-US" dirty="0">
                <a:latin typeface="Arial Narrow" panose="020B0606020202030204" pitchFamily="34" charset="0"/>
              </a:rPr>
              <a:t>Parents/families of students that are identified as substantially deficient in reading based on the state academic assessments must be provided with a “Read at Home” Plan</a:t>
            </a:r>
          </a:p>
          <a:p>
            <a:pPr marL="225425" indent="-225425" algn="just"/>
            <a:r>
              <a:rPr lang="en-US" dirty="0">
                <a:latin typeface="Arial Narrow" panose="020B0606020202030204" pitchFamily="34" charset="0"/>
              </a:rPr>
              <a:t>To the extent that is feasible, testing information must be translated into a language the parents/families can understand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8CA2A0-50E4-9684-00CC-A9EDE1165D0D}"/>
              </a:ext>
            </a:extLst>
          </p:cNvPr>
          <p:cNvSpPr txBox="1"/>
          <p:nvPr/>
        </p:nvSpPr>
        <p:spPr>
          <a:xfrm>
            <a:off x="3810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1815919199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6571343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2023-24 School 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2015733"/>
            <a:ext cx="7710034" cy="3450613"/>
          </a:xfrm>
        </p:spPr>
        <p:txBody>
          <a:bodyPr/>
          <a:lstStyle/>
          <a:p>
            <a:r>
              <a:rPr lang="en-US">
                <a:latin typeface="Arial Narrow" panose="020B0606020202030204" pitchFamily="34" charset="0"/>
              </a:rPr>
              <a:t>F</a:t>
            </a:r>
            <a:r>
              <a:rPr lang="en-US" dirty="0">
                <a:latin typeface="Arial Narrow" panose="020B0606020202030204" pitchFamily="34" charset="0"/>
              </a:rPr>
              <a:t>.A.S.T. Reading and Math:  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Grades 3-6 PM1 9/6-9/7; PM2 1/10-1/11; 5/1-5/2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Grades 4-3 Writing 4/2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Grades K-2 PM1 9/12-9/13; PM2 12/5-12/6; PM3 4/16-4/17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5</a:t>
            </a:r>
            <a:r>
              <a:rPr lang="en-US" baseline="30000" dirty="0">
                <a:latin typeface="Arial Narrow" panose="020B0606020202030204" pitchFamily="34" charset="0"/>
              </a:rPr>
              <a:t>th</a:t>
            </a:r>
            <a:r>
              <a:rPr lang="en-US" dirty="0">
                <a:latin typeface="Arial Narrow" panose="020B0606020202030204" pitchFamily="34" charset="0"/>
              </a:rPr>
              <a:t> Grade NGSSS 5/8</a:t>
            </a:r>
          </a:p>
          <a:p>
            <a:pPr lvl="1"/>
            <a:r>
              <a:rPr lang="en-US" dirty="0">
                <a:latin typeface="Arial Narrow" panose="020B0606020202030204" pitchFamily="34" charset="0"/>
              </a:rPr>
              <a:t>We utilize the District adopted curriculum for</a:t>
            </a: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K-5: ELA Benchmark Advance; Math Reveal; Science </a:t>
            </a:r>
            <a:r>
              <a:rPr lang="en-US" dirty="0" err="1">
                <a:latin typeface="Arial Narrow" panose="020B0606020202030204" pitchFamily="34" charset="0"/>
              </a:rPr>
              <a:t>STEMscopes</a:t>
            </a:r>
            <a:endParaRPr lang="en-US" dirty="0">
              <a:latin typeface="Arial Narrow" panose="020B0606020202030204" pitchFamily="34" charset="0"/>
            </a:endParaRPr>
          </a:p>
          <a:p>
            <a:pPr lvl="2"/>
            <a:r>
              <a:rPr lang="en-US" dirty="0">
                <a:latin typeface="Arial Narrow" panose="020B0606020202030204" pitchFamily="34" charset="0"/>
              </a:rPr>
              <a:t>6: ELA </a:t>
            </a:r>
            <a:r>
              <a:rPr lang="en-US" dirty="0" err="1">
                <a:latin typeface="Arial Narrow" panose="020B0606020202030204" pitchFamily="34" charset="0"/>
              </a:rPr>
              <a:t>Savvas</a:t>
            </a:r>
            <a:r>
              <a:rPr lang="en-US" dirty="0">
                <a:latin typeface="Arial Narrow" panose="020B0606020202030204" pitchFamily="34" charset="0"/>
              </a:rPr>
              <a:t>; Math </a:t>
            </a:r>
            <a:r>
              <a:rPr lang="en-US" dirty="0" err="1">
                <a:latin typeface="Arial Narrow" panose="020B0606020202030204" pitchFamily="34" charset="0"/>
              </a:rPr>
              <a:t>EdGems</a:t>
            </a:r>
            <a:r>
              <a:rPr lang="en-US" dirty="0">
                <a:latin typeface="Arial Narrow" panose="020B0606020202030204" pitchFamily="34" charset="0"/>
              </a:rPr>
              <a:t>; Science Destination: Science</a:t>
            </a:r>
          </a:p>
          <a:p>
            <a:pPr marL="457200" lvl="1" indent="0">
              <a:buNone/>
            </a:pPr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F9FAAA-05E7-92A5-D9B7-F0CDB5DDBC37}"/>
              </a:ext>
            </a:extLst>
          </p:cNvPr>
          <p:cNvSpPr txBox="1"/>
          <p:nvPr/>
        </p:nvSpPr>
        <p:spPr>
          <a:xfrm>
            <a:off x="304801" y="6311283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2403117056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33400"/>
            <a:ext cx="8067675" cy="170497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/>
              <a:t>Parent and Family Engagement Plan (PFEP)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52400" y="1905000"/>
            <a:ext cx="8839200" cy="3600986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Each Title I school </a:t>
            </a:r>
            <a:r>
              <a:rPr lang="en-US" sz="2000" u="sng" dirty="0">
                <a:latin typeface="Arial Narrow" panose="020B0606020202030204" pitchFamily="34" charset="0"/>
              </a:rPr>
              <a:t>must</a:t>
            </a:r>
            <a:r>
              <a:rPr lang="en-US" sz="2000" dirty="0">
                <a:latin typeface="Arial Narrow" panose="020B0606020202030204" pitchFamily="34" charset="0"/>
              </a:rPr>
              <a:t> annually write, with input from families, teachers, and community members a written </a:t>
            </a:r>
            <a:r>
              <a:rPr lang="en-US" sz="2000" b="1" dirty="0">
                <a:latin typeface="Arial Narrow" panose="020B0606020202030204" pitchFamily="34" charset="0"/>
              </a:rPr>
              <a:t>Parent and Family Engagement Plan (PFEP)</a:t>
            </a:r>
          </a:p>
          <a:p>
            <a:pPr marL="225425" indent="-225425">
              <a:buFont typeface="Wingdings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The Parent and Family Engagement Plan (PFEP) describes how the school will carry out parent engagement requirements, including the development of a </a:t>
            </a:r>
            <a:r>
              <a:rPr lang="en-US" sz="2000" b="1" dirty="0">
                <a:latin typeface="Arial Narrow" panose="020B0606020202030204" pitchFamily="34" charset="0"/>
              </a:rPr>
              <a:t>School-Parent Compact</a:t>
            </a:r>
          </a:p>
          <a:p>
            <a:pPr marL="225425" indent="-225425">
              <a:buFont typeface="Wingdings" pitchFamily="2" charset="2"/>
              <a:buChar char="§"/>
            </a:pPr>
            <a:endParaRPr lang="en-US" sz="2000" b="1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The </a:t>
            </a:r>
            <a:r>
              <a:rPr lang="en-US" sz="2000" b="1" dirty="0">
                <a:latin typeface="Arial Narrow" panose="020B0606020202030204" pitchFamily="34" charset="0"/>
              </a:rPr>
              <a:t>Parent and Family Engagement Plan (PFEP) </a:t>
            </a:r>
            <a:r>
              <a:rPr lang="en-US" sz="2000" dirty="0">
                <a:latin typeface="Arial Narrow" panose="020B0606020202030204" pitchFamily="34" charset="0"/>
              </a:rPr>
              <a:t>and the </a:t>
            </a:r>
            <a:r>
              <a:rPr lang="en-US" sz="2000" b="1" dirty="0">
                <a:latin typeface="Arial Narrow" panose="020B0606020202030204" pitchFamily="34" charset="0"/>
              </a:rPr>
              <a:t>School-Parent Compact </a:t>
            </a:r>
            <a:r>
              <a:rPr lang="en-US" sz="2000" dirty="0">
                <a:latin typeface="Arial Narrow" panose="020B0606020202030204" pitchFamily="34" charset="0"/>
              </a:rPr>
              <a:t>can both be found in the Title I Parent Notebook found in the front office.</a:t>
            </a:r>
          </a:p>
          <a:p>
            <a:pPr marL="225425" indent="-225425">
              <a:buFont typeface="Wingdings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None/>
            </a:pPr>
            <a:endParaRPr lang="en-US" sz="2800" dirty="0">
              <a:latin typeface="Tahoma" pitchFamily="34" charset="0"/>
            </a:endParaRPr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1398588" y="6172200"/>
            <a:ext cx="7353300" cy="28733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endParaRPr lang="en-US" sz="16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209C7C-9E18-1527-2248-443BD7A70C79}"/>
              </a:ext>
            </a:extLst>
          </p:cNvPr>
          <p:cNvSpPr txBox="1"/>
          <p:nvPr/>
        </p:nvSpPr>
        <p:spPr>
          <a:xfrm>
            <a:off x="304800" y="6293675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7915274" cy="14478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sz="3600" dirty="0"/>
              <a:t>Parent and Family Engagement Requirements</a:t>
            </a:r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109537" y="1847195"/>
            <a:ext cx="8763000" cy="3847207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25425" indent="-225425">
              <a:defRPr/>
            </a:pPr>
            <a:r>
              <a:rPr lang="en-US" sz="2000" b="1" dirty="0">
                <a:latin typeface="Arial Narrow" panose="020B0606020202030204" pitchFamily="34" charset="0"/>
              </a:rPr>
              <a:t>Title I schools must: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dirty="0">
                <a:latin typeface="Arial Narrow" panose="020B0606020202030204" pitchFamily="34" charset="0"/>
              </a:rPr>
              <a:t>Have an annual evaluation of the effectiveness of the school’s Parent and Family Engagement Plan (PFEP) then use that evaluation to design and revise the plan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b="1" dirty="0">
                <a:latin typeface="Arial Narrow" panose="020B0606020202030204" pitchFamily="34" charset="0"/>
              </a:rPr>
              <a:t>Explain</a:t>
            </a:r>
            <a:r>
              <a:rPr lang="en-US" dirty="0">
                <a:latin typeface="Arial Narrow" panose="020B0606020202030204" pitchFamily="34" charset="0"/>
              </a:rPr>
              <a:t> the curriculum, assessments, and the minimum standards that students are required to meet 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dirty="0">
                <a:latin typeface="Arial Narrow" panose="020B0606020202030204" pitchFamily="34" charset="0"/>
              </a:rPr>
              <a:t>Provide academic trainings/events to help parents better help their children at home 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b="1" dirty="0">
                <a:latin typeface="Arial Narrow" panose="020B0606020202030204" pitchFamily="34" charset="0"/>
              </a:rPr>
              <a:t>Offer</a:t>
            </a:r>
            <a:r>
              <a:rPr lang="en-US" dirty="0">
                <a:latin typeface="Arial Narrow" panose="020B0606020202030204" pitchFamily="34" charset="0"/>
              </a:rPr>
              <a:t> a flexible number of meeting dates and times to accommodate parents' schedules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dirty="0">
                <a:latin typeface="Arial Narrow" panose="020B0606020202030204" pitchFamily="34" charset="0"/>
              </a:rPr>
              <a:t>Involve parents in making decisions about how Title I funds for parent engagement should be spent</a:t>
            </a:r>
          </a:p>
          <a:p>
            <a:pPr marL="225425" indent="-225425">
              <a:spcBef>
                <a:spcPts val="1556"/>
              </a:spcBef>
              <a:buFont typeface="Wingdings" pitchFamily="2" charset="2"/>
              <a:buChar char="§"/>
              <a:defRPr/>
            </a:pPr>
            <a:r>
              <a:rPr lang="en-US" dirty="0">
                <a:latin typeface="Arial Narrow" panose="020B0606020202030204" pitchFamily="34" charset="0"/>
              </a:rPr>
              <a:t>Show evidence of </a:t>
            </a:r>
            <a:r>
              <a:rPr lang="en-US" u="sng" dirty="0">
                <a:latin typeface="Arial Narrow" panose="020B0606020202030204" pitchFamily="34" charset="0"/>
              </a:rPr>
              <a:t>continuous communication </a:t>
            </a:r>
            <a:r>
              <a:rPr lang="en-US" dirty="0">
                <a:latin typeface="Arial Narrow" panose="020B0606020202030204" pitchFamily="34" charset="0"/>
              </a:rPr>
              <a:t>between school and families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0765A3-F9BF-D083-B9EC-DCB544BBF684}"/>
              </a:ext>
            </a:extLst>
          </p:cNvPr>
          <p:cNvSpPr txBox="1"/>
          <p:nvPr/>
        </p:nvSpPr>
        <p:spPr>
          <a:xfrm>
            <a:off x="139129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328" y="966498"/>
            <a:ext cx="6571343" cy="1049235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Parent Survey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799" cy="4291303"/>
          </a:xfrm>
        </p:spPr>
        <p:txBody>
          <a:bodyPr>
            <a:normAutofit fontScale="47500" lnSpcReduction="20000"/>
          </a:bodyPr>
          <a:lstStyle/>
          <a:p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en-US" sz="3400" dirty="0">
                <a:latin typeface="+mj-lt"/>
              </a:rPr>
              <a:t>90% of our Parents feel welcome in our school</a:t>
            </a:r>
          </a:p>
          <a:p>
            <a:r>
              <a:rPr lang="en-US" sz="3400" dirty="0">
                <a:latin typeface="+mj-lt"/>
              </a:rPr>
              <a:t>Communication Preferences:  58% paper copies, 73% texts, 73% emails </a:t>
            </a:r>
          </a:p>
          <a:p>
            <a:r>
              <a:rPr lang="en-US" sz="3400" dirty="0">
                <a:latin typeface="+mj-lt"/>
              </a:rPr>
              <a:t>64% feel there are opportunities for parent input.</a:t>
            </a:r>
          </a:p>
          <a:p>
            <a:r>
              <a:rPr lang="en-US" sz="3400" dirty="0">
                <a:latin typeface="+mj-lt"/>
              </a:rPr>
              <a:t>Parent input showed we need to improve “bullying, behaviors, and communication.</a:t>
            </a:r>
          </a:p>
          <a:p>
            <a:r>
              <a:rPr lang="en-US" sz="3400" dirty="0">
                <a:latin typeface="+mj-lt"/>
              </a:rPr>
              <a:t>Completing the district survey and Title 1 surveys allows you to give us input on what matters to you.</a:t>
            </a:r>
          </a:p>
          <a:p>
            <a:r>
              <a:rPr lang="en-US" sz="3400" dirty="0">
                <a:latin typeface="+mj-lt"/>
              </a:rPr>
              <a:t>Ways we communicate:  Mrs. DiLago does Sunday evening calls (gives information needed for the week)</a:t>
            </a:r>
          </a:p>
          <a:p>
            <a:r>
              <a:rPr lang="en-US" sz="3400" dirty="0">
                <a:latin typeface="+mj-lt"/>
              </a:rPr>
              <a:t>Messages are sent  Title 1 events and school information through FOCUS.</a:t>
            </a:r>
          </a:p>
          <a:p>
            <a:r>
              <a:rPr lang="en-US" sz="3400" dirty="0">
                <a:latin typeface="+mj-lt"/>
              </a:rPr>
              <a:t>Testing results will be sent home with your child for FAST and I-Ready scores.</a:t>
            </a:r>
          </a:p>
          <a:p>
            <a:r>
              <a:rPr lang="en-US" sz="3400" dirty="0">
                <a:latin typeface="+mj-lt"/>
              </a:rPr>
              <a:t>Interims come home halfway through the quarter.  Report cards come home at the end of 9 weeks.</a:t>
            </a:r>
          </a:p>
          <a:p>
            <a:endParaRPr lang="en-US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03219-BD49-CFF2-CC6C-868707DFDD9A}"/>
              </a:ext>
            </a:extLst>
          </p:cNvPr>
          <p:cNvSpPr txBox="1"/>
          <p:nvPr/>
        </p:nvSpPr>
        <p:spPr>
          <a:xfrm>
            <a:off x="152400" y="6330915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2257030914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462" y="661309"/>
            <a:ext cx="8050212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School-Parent Compact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152400" y="2133600"/>
            <a:ext cx="8686800" cy="317009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Each school must have a School-Parent Compact that is written by parents, teachers, and students</a:t>
            </a:r>
          </a:p>
          <a:p>
            <a:pPr marL="225425" indent="-225425"/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The compact outlines the shared responsibilities of students, parents, and teachers for improved student academic achievement</a:t>
            </a:r>
          </a:p>
          <a:p>
            <a:pPr marL="225425" indent="-225425">
              <a:buFont typeface="Wingdings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b="1" dirty="0">
                <a:latin typeface="Arial Narrow" panose="020B0606020202030204" pitchFamily="34" charset="0"/>
              </a:rPr>
              <a:t>The compact will be reviewed with families throughout the year</a:t>
            </a:r>
          </a:p>
          <a:p>
            <a:pPr marL="225425" indent="-225425"/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The compact is required to be revised each year using input from parents, students, and teachers.</a:t>
            </a:r>
          </a:p>
        </p:txBody>
      </p:sp>
      <p:pic>
        <p:nvPicPr>
          <p:cNvPr id="14340" name="Picture 9" descr="j041359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4612" y="5562600"/>
            <a:ext cx="76517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8734F8B-36BB-05B6-F790-8300E818B2E2}"/>
              </a:ext>
            </a:extLst>
          </p:cNvPr>
          <p:cNvSpPr txBox="1"/>
          <p:nvPr/>
        </p:nvSpPr>
        <p:spPr>
          <a:xfrm>
            <a:off x="3048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5E4EF-83E3-EACA-645A-A581E0084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202" y="156508"/>
            <a:ext cx="7248071" cy="1049235"/>
          </a:xfrm>
        </p:spPr>
        <p:txBody>
          <a:bodyPr/>
          <a:lstStyle/>
          <a:p>
            <a:r>
              <a:rPr lang="en-US" dirty="0"/>
              <a:t>2023-24   School-Parent Compact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80807-FE21-65FB-123D-3DE2F1325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1"/>
            <a:ext cx="7543800" cy="4876800"/>
          </a:xfrm>
        </p:spPr>
        <p:txBody>
          <a:bodyPr/>
          <a:lstStyle/>
          <a:p>
            <a:endParaRPr lang="en-US" sz="2200" dirty="0">
              <a:highlight>
                <a:srgbClr val="FFFF00"/>
              </a:highligh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40690A-3658-3456-AAA8-D814E8A5E625}"/>
              </a:ext>
            </a:extLst>
          </p:cNvPr>
          <p:cNvSpPr txBox="1"/>
          <p:nvPr/>
        </p:nvSpPr>
        <p:spPr>
          <a:xfrm>
            <a:off x="304800" y="6337008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47FE34-FF9D-4101-5A1A-5FB5B7B42B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7536"/>
            <a:ext cx="9144000" cy="616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6609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7C894-EEDE-7E7D-6589-7CD7D1C99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A9677-2F14-F40C-516C-81AA55586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7EDFA-3393-DFB2-8CAD-6F25273A7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1259EB-0286-E0A8-F7C2-D2C55B95A5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60234"/>
            <a:ext cx="9144000" cy="701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41239"/>
      </p:ext>
    </p:extLst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050212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Parents’ Right to Know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6200" y="2151727"/>
            <a:ext cx="8610600" cy="193899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 algn="just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Parents have the right to request and receive timely information regarding the professional qualifications of their child’s teachers and paraprofessionals</a:t>
            </a:r>
          </a:p>
          <a:p>
            <a:pPr marL="225425" indent="-225425" algn="just">
              <a:buFont typeface="Wingdings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25425" indent="-225425" algn="just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Parents must be notified if their child is assigned to or taught for four or more consecutive weeks by a teacher who is not state certified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19F481-C674-73C1-0C85-10594F685F8F}"/>
              </a:ext>
            </a:extLst>
          </p:cNvPr>
          <p:cNvSpPr txBox="1"/>
          <p:nvPr/>
        </p:nvSpPr>
        <p:spPr>
          <a:xfrm>
            <a:off x="2286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328" y="1066800"/>
            <a:ext cx="6571343" cy="1049235"/>
          </a:xfrm>
        </p:spPr>
        <p:txBody>
          <a:bodyPr/>
          <a:lstStyle/>
          <a:p>
            <a:r>
              <a:rPr lang="en-US" dirty="0"/>
              <a:t>Title I Complaint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686800" cy="4572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latin typeface="Arial Narrow" panose="020B0606020202030204" pitchFamily="34" charset="0"/>
              </a:rPr>
              <a:t>Parents have the right to submit comments regarding district and/or school Title I plans</a:t>
            </a:r>
          </a:p>
          <a:p>
            <a:pPr marL="0" indent="0">
              <a:buNone/>
            </a:pPr>
            <a:endParaRPr lang="en-US" sz="1800" b="1" dirty="0">
              <a:latin typeface="Arial Narrow" panose="020B0606020202030204" pitchFamily="34" charset="0"/>
            </a:endParaRPr>
          </a:p>
          <a:p>
            <a:pPr lvl="1"/>
            <a:r>
              <a:rPr lang="en-US" sz="2600" i="0" dirty="0">
                <a:latin typeface="Arial Narrow" panose="020B0606020202030204" pitchFamily="34" charset="0"/>
              </a:rPr>
              <a:t>Comments should be turned in to the school principal</a:t>
            </a:r>
          </a:p>
          <a:p>
            <a:pPr lvl="1"/>
            <a:endParaRPr lang="en-US" sz="2600" i="0" dirty="0">
              <a:latin typeface="Arial Narrow" panose="020B0606020202030204" pitchFamily="34" charset="0"/>
            </a:endParaRPr>
          </a:p>
          <a:p>
            <a:pPr lvl="1"/>
            <a:r>
              <a:rPr lang="en-US" sz="2600" i="0" dirty="0">
                <a:latin typeface="Arial Narrow" panose="020B0606020202030204" pitchFamily="34" charset="0"/>
              </a:rPr>
              <a:t> The school principal will forward the comments to the district </a:t>
            </a:r>
            <a:r>
              <a:rPr lang="en-US" sz="2600" dirty="0">
                <a:latin typeface="Arial Narrow" panose="020B0606020202030204" pitchFamily="34" charset="0"/>
              </a:rPr>
              <a:t>Title I Department</a:t>
            </a:r>
            <a:endParaRPr lang="en-US" sz="2600" i="0" dirty="0">
              <a:latin typeface="Arial Narrow" panose="020B0606020202030204" pitchFamily="34" charset="0"/>
            </a:endParaRPr>
          </a:p>
          <a:p>
            <a:pPr marL="457200" lvl="1" indent="0">
              <a:buNone/>
            </a:pPr>
            <a:endParaRPr lang="en-US" sz="2600" i="0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E003DC-CF84-AD21-89FB-A4332BFF4284}"/>
              </a:ext>
            </a:extLst>
          </p:cNvPr>
          <p:cNvSpPr txBox="1"/>
          <p:nvPr/>
        </p:nvSpPr>
        <p:spPr>
          <a:xfrm>
            <a:off x="3048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3526776869"/>
      </p:ext>
    </p:extLst>
  </p:cSld>
  <p:clrMapOvr>
    <a:masterClrMapping/>
  </p:clrMapOvr>
  <p:transition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92149" y="954489"/>
            <a:ext cx="7962901" cy="1295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800" dirty="0"/>
              <a:t>Research shows…</a:t>
            </a:r>
            <a:br>
              <a:rPr lang="en-US" sz="4800" dirty="0"/>
            </a:br>
            <a:endParaRPr lang="en-US" sz="4800" dirty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873250" y="1922463"/>
            <a:ext cx="184150" cy="3111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152400" y="1946137"/>
            <a:ext cx="8915400" cy="452431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None/>
            </a:pPr>
            <a:r>
              <a:rPr lang="en-US" sz="2600" b="1" dirty="0">
                <a:latin typeface="Arial Narrow" panose="020B0606020202030204" pitchFamily="34" charset="0"/>
              </a:rPr>
              <a:t>No matter the socio-economic status, when parents are engaged, students are more likely to: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b="1" dirty="0">
                <a:latin typeface="Arial Narrow" panose="020B0606020202030204" pitchFamily="34" charset="0"/>
              </a:rPr>
              <a:t> </a:t>
            </a:r>
            <a:r>
              <a:rPr lang="en-US" sz="2600" dirty="0">
                <a:latin typeface="Arial Narrow" panose="020B0606020202030204" pitchFamily="34" charset="0"/>
              </a:rPr>
              <a:t>attend school regularly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earn better grades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get better test scores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have more self-confidence 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be promoted to the next grade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have better social skills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graduate</a:t>
            </a:r>
          </a:p>
          <a:p>
            <a:pPr lvl="1" algn="just">
              <a:buFont typeface="Wingdings" pitchFamily="2" charset="2"/>
              <a:buChar char="§"/>
            </a:pPr>
            <a:r>
              <a:rPr lang="en-US" sz="2600" dirty="0">
                <a:latin typeface="Arial Narrow" panose="020B0606020202030204" pitchFamily="34" charset="0"/>
              </a:rPr>
              <a:t> continue their education</a:t>
            </a:r>
          </a:p>
          <a:p>
            <a:pPr lvl="1" algn="just"/>
            <a:r>
              <a:rPr lang="en-US" sz="2600" dirty="0">
                <a:latin typeface="Tahoma" pitchFamily="34" charset="0"/>
              </a:rPr>
              <a:t>	</a:t>
            </a:r>
            <a:r>
              <a:rPr lang="en-US" sz="2800" dirty="0">
                <a:latin typeface="Tahoma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5EDA50C-BF6A-5EB4-1644-56A16F163750}"/>
              </a:ext>
            </a:extLst>
          </p:cNvPr>
          <p:cNvSpPr txBox="1"/>
          <p:nvPr/>
        </p:nvSpPr>
        <p:spPr>
          <a:xfrm>
            <a:off x="304800" y="6309460"/>
            <a:ext cx="4589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7856538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Tips for Success:</a:t>
            </a:r>
            <a:endParaRPr lang="en-US" sz="5400" dirty="0"/>
          </a:p>
        </p:txBody>
      </p:sp>
      <p:sp>
        <p:nvSpPr>
          <p:cNvPr id="18435" name="Text Box 13"/>
          <p:cNvSpPr txBox="1">
            <a:spLocks noChangeArrowheads="1"/>
          </p:cNvSpPr>
          <p:nvPr/>
        </p:nvSpPr>
        <p:spPr bwMode="auto">
          <a:xfrm>
            <a:off x="101600" y="2057400"/>
            <a:ext cx="8940800" cy="523220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Communicate with your child’s teacher often throughout the year! Start at the beginning of the year…how do you want to communicate with each other?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200" dirty="0">
              <a:latin typeface="Arial Narrow" panose="020B0606020202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Give your input on the school’s Title I Plan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200" dirty="0">
              <a:latin typeface="Arial Narrow" panose="020B0606020202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Consider joining the PTO/PTA, School Advisory Council (SAC) or the District Parent Leadership Team. Let your voice be heard!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200" dirty="0">
              <a:latin typeface="Arial Narrow" panose="020B0606020202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Some Title I schools have Parent Resource Centers that provide materials that families may check out to use at home. If your child’s school does not have a Parent Resource Center, ask your child’s teacher for materials to help you at home.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1200" dirty="0">
              <a:latin typeface="Arial Narrow" panose="020B060602020203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Reach out to Kim Thornton </a:t>
            </a:r>
            <a:r>
              <a:rPr lang="en-US" sz="2000" dirty="0">
                <a:solidFill>
                  <a:srgbClr val="0070C0"/>
                </a:solidFill>
                <a:latin typeface="Arial Narrow" panose="020B0606020202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thornton.mary@brevardschools.org</a:t>
            </a:r>
            <a:r>
              <a:rPr lang="en-US" sz="2000" dirty="0">
                <a:latin typeface="Arial Narrow" panose="020B0606020202030204" pitchFamily="34" charset="0"/>
              </a:rPr>
              <a:t> to discuss </a:t>
            </a:r>
            <a:r>
              <a:rPr lang="en-US" sz="2200" dirty="0">
                <a:latin typeface="Arial Narrow" panose="020B0606020202030204" pitchFamily="34" charset="0"/>
              </a:rPr>
              <a:t>available materials or questions.</a:t>
            </a:r>
            <a:endParaRPr lang="en-US" sz="2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marL="225425" indent="-225425" algn="just">
              <a:buFont typeface="Wingdings" pitchFamily="2" charset="2"/>
              <a:buChar char="§"/>
            </a:pPr>
            <a:endParaRPr lang="en-US" sz="2600" dirty="0">
              <a:latin typeface="Arial Narrow" panose="020B0606020202030204" pitchFamily="34" charset="0"/>
            </a:endParaRPr>
          </a:p>
          <a:p>
            <a:pPr algn="just"/>
            <a:endParaRPr lang="en-US" sz="2800" dirty="0">
              <a:latin typeface="Arial Narrow" panose="020B0606020202030204" pitchFamily="34" charset="0"/>
            </a:endParaRPr>
          </a:p>
          <a:p>
            <a:pPr marL="225425" indent="-225425">
              <a:buFont typeface="Wingdings" pitchFamily="2" charset="2"/>
              <a:buChar char="§"/>
            </a:pPr>
            <a:endParaRPr lang="en-US" sz="2800" dirty="0">
              <a:latin typeface="Tahoma" pitchFamily="34" charset="0"/>
            </a:endParaRP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-254000" y="3724275"/>
            <a:ext cx="457200" cy="4333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87DA80-E608-7BC5-E2E2-7757175A0717}"/>
              </a:ext>
            </a:extLst>
          </p:cNvPr>
          <p:cNvSpPr txBox="1"/>
          <p:nvPr/>
        </p:nvSpPr>
        <p:spPr>
          <a:xfrm>
            <a:off x="183225" y="6324600"/>
            <a:ext cx="47628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213" y="835337"/>
            <a:ext cx="7167109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/>
              <a:t>Ways to stay informed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4111"/>
            <a:ext cx="8329631" cy="3281289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https://www.brevardschools.org/ApolloES</a:t>
            </a:r>
            <a:endParaRPr lang="en-US"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None/>
            </a:pPr>
            <a:r>
              <a:rPr lang="en-US" sz="2300" b="1" dirty="0"/>
              <a:t>Important information can be found at our school website: </a:t>
            </a:r>
            <a:r>
              <a:rPr lang="en-US" sz="2300" b="1" u="sng" dirty="0">
                <a:solidFill>
                  <a:schemeClr val="accent3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https://www.brevardschools.org/ApolloES</a:t>
            </a:r>
            <a:endParaRPr lang="en-US" sz="2300" b="1" dirty="0">
              <a:solidFill>
                <a:schemeClr val="accent3">
                  <a:lumMod val="75000"/>
                </a:schemeClr>
              </a:solidFill>
            </a:endParaRPr>
          </a:p>
          <a:p>
            <a:pPr marL="742950" lvl="1" indent="-2857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⮚"/>
            </a:pPr>
            <a:r>
              <a:rPr lang="en-US" sz="2300" b="1" dirty="0"/>
              <a:t>On Apollo’s website you can find the school calendar, breakfast and lunch menus, upcoming events, FOCUS, and useful resources and important information. </a:t>
            </a:r>
            <a:endParaRPr lang="en-US" dirty="0"/>
          </a:p>
          <a:p>
            <a:pPr marL="742950" lvl="1" indent="-28575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Char char="⮚"/>
            </a:pPr>
            <a:r>
              <a:rPr lang="en-US" sz="2300" b="1" dirty="0"/>
              <a:t>All information can be accessed using different languages using the following button:</a:t>
            </a:r>
            <a:endParaRPr lang="en-US" dirty="0"/>
          </a:p>
          <a:p>
            <a:pPr marL="74295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lang="en-US" b="1" dirty="0">
              <a:solidFill>
                <a:srgbClr val="FF0000"/>
              </a:solidFill>
            </a:endParaRPr>
          </a:p>
          <a:p>
            <a:endParaRPr lang="en-US" b="1" dirty="0"/>
          </a:p>
          <a:p>
            <a:pPr lvl="1"/>
            <a:endParaRPr lang="en-US" b="1" dirty="0">
              <a:solidFill>
                <a:srgbClr val="FF0000"/>
              </a:solidFill>
            </a:endParaRPr>
          </a:p>
          <a:p>
            <a:pPr lvl="1"/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540" y="5033889"/>
            <a:ext cx="5228454" cy="1130931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 bwMode="auto">
          <a:xfrm rot="19269298">
            <a:off x="5547679" y="5462497"/>
            <a:ext cx="625480" cy="658920"/>
          </a:xfrm>
          <a:prstGeom prst="rightArrow">
            <a:avLst>
              <a:gd name="adj1" fmla="val 50000"/>
              <a:gd name="adj2" fmla="val 53295"/>
            </a:avLst>
          </a:prstGeom>
          <a:solidFill>
            <a:srgbClr val="FF0000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FB6D85-25E5-EB44-A8EC-87DE081B5FD5}"/>
              </a:ext>
            </a:extLst>
          </p:cNvPr>
          <p:cNvSpPr txBox="1"/>
          <p:nvPr/>
        </p:nvSpPr>
        <p:spPr>
          <a:xfrm>
            <a:off x="300361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1242719428"/>
      </p:ext>
    </p:extLst>
  </p:cSld>
  <p:clrMapOvr>
    <a:masterClrMapping/>
  </p:clrMapOvr>
  <p:transition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47737" y="914400"/>
            <a:ext cx="7586663" cy="838200"/>
          </a:xfrm>
        </p:spPr>
        <p:txBody>
          <a:bodyPr/>
          <a:lstStyle/>
          <a:p>
            <a:pPr algn="ctr" eaLnBrk="1" hangingPunct="1"/>
            <a:r>
              <a:rPr lang="en-US" sz="4000" dirty="0"/>
              <a:t>Before you leave!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057400"/>
            <a:ext cx="8229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Arial Narrow" panose="020B0606020202030204" pitchFamily="34" charset="0"/>
              </a:rPr>
              <a:t>Please complete the Annual Meeting Feedback form.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Arial Narrow" panose="020B0606020202030204" pitchFamily="34" charset="0"/>
              </a:rPr>
              <a:t>Bring your survey and Scavenger Hunt to the cafeteria to receive a prize and enter the raffle.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Arial Narrow" panose="020B0606020202030204" pitchFamily="34" charset="0"/>
              </a:rPr>
              <a:t>Your opinions matter to us!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Arial Narrow" panose="020B0606020202030204" pitchFamily="34" charset="0"/>
              </a:rPr>
              <a:t>Monitor your child’s grades and stay in touch with their teacher!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>
              <a:latin typeface="Arial Narrow" panose="020B0606020202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Arial Narrow" panose="020B0606020202030204" pitchFamily="34" charset="0"/>
              </a:rPr>
              <a:t>Please consider </a:t>
            </a:r>
            <a:r>
              <a:rPr lang="en-US" sz="2000" b="1" dirty="0">
                <a:latin typeface="Arial Narrow" panose="020B0606020202030204" pitchFamily="34" charset="0"/>
              </a:rPr>
              <a:t>volunteering </a:t>
            </a:r>
            <a:r>
              <a:rPr lang="en-US" sz="2000" dirty="0">
                <a:latin typeface="Arial Narrow" panose="020B0606020202030204" pitchFamily="34" charset="0"/>
              </a:rPr>
              <a:t>in your child’s classroom this year!  We’d love to have you!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D59D26-4853-3325-5367-C103C6C75F5B}"/>
              </a:ext>
            </a:extLst>
          </p:cNvPr>
          <p:cNvSpPr txBox="1"/>
          <p:nvPr/>
        </p:nvSpPr>
        <p:spPr>
          <a:xfrm>
            <a:off x="287784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F50F8-FCFA-0A83-3887-AC4F2E40A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4745" y="798973"/>
            <a:ext cx="5414509" cy="1049235"/>
          </a:xfrm>
        </p:spPr>
        <p:txBody>
          <a:bodyPr/>
          <a:lstStyle/>
          <a:p>
            <a:r>
              <a:rPr lang="en-US"/>
              <a:t>QR Code For Exit Ticket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8223A-F88B-175E-8F4B-56D9D2304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2683AF-55AE-1E05-78D3-E767F63C0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55F65-3290-4159-BDA6-D4680175CD5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5" name="Google Shape;331;g1458b10a66d_0_0">
            <a:extLst>
              <a:ext uri="{FF2B5EF4-FFF2-40B4-BE49-F238E27FC236}">
                <a16:creationId xmlns:a16="http://schemas.microsoft.com/office/drawing/2014/main" id="{2618095F-88DC-D5E9-A28D-6741B43320D7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05725" y="1676400"/>
            <a:ext cx="4752275" cy="42188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48140983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381000" y="533400"/>
            <a:ext cx="8229600" cy="5524589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6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According to the </a:t>
            </a:r>
            <a:r>
              <a:rPr lang="en-US" sz="2800" i="1" dirty="0">
                <a:latin typeface="Franklin Gothic Demi" panose="020B0703020102020204" pitchFamily="34" charset="0"/>
              </a:rPr>
              <a:t>Every Student Succeeds Act (ESSA)</a:t>
            </a:r>
            <a:r>
              <a:rPr lang="en-US" sz="26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, schools are required to have an Annual Meeting to explain:</a:t>
            </a:r>
          </a:p>
          <a:p>
            <a:pPr algn="just"/>
            <a:endParaRPr lang="en-US" sz="26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r>
              <a:rPr lang="en-US" sz="28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 The </a:t>
            </a:r>
            <a:r>
              <a:rPr lang="en-US" sz="2600" b="1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Title I program, which includes:</a:t>
            </a:r>
            <a:endParaRPr lang="en-US" sz="2800" b="1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en-US" sz="9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Franklin Gothic Demi" panose="020B0703020102020204" pitchFamily="34" charset="0"/>
              </a:rPr>
              <a:t> </a:t>
            </a: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Parent and Family Engagement Plan (PFEP)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School-Parent Compact 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Parents’ Right to Know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The  School Improvement Plan (SIP) Goals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The importance of parent and family engagement</a:t>
            </a:r>
          </a:p>
          <a:p>
            <a:pPr lvl="2">
              <a:buFont typeface="Arial" pitchFamily="34" charset="0"/>
              <a:buChar char="•"/>
            </a:pPr>
            <a:r>
              <a:rPr lang="en-US" sz="2400" dirty="0">
                <a:ln>
                  <a:solidFill>
                    <a:schemeClr val="accent3"/>
                  </a:solidFill>
                </a:ln>
                <a:latin typeface="Arial Narrow" panose="020B0606020202030204" pitchFamily="34" charset="0"/>
              </a:rPr>
              <a:t> The use of funds</a:t>
            </a:r>
            <a:endParaRPr lang="en-US" sz="24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endParaRPr lang="en-US" sz="900" b="1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endParaRPr lang="en-US" sz="900" dirty="0">
              <a:ln>
                <a:solidFill>
                  <a:schemeClr val="accent3"/>
                </a:solidFill>
              </a:ln>
              <a:latin typeface="Franklin Gothic Demi" panose="020B0703020102020204" pitchFamily="34" charset="0"/>
            </a:endParaRPr>
          </a:p>
          <a:p>
            <a:pPr lvl="2"/>
            <a:endParaRPr lang="en-US" sz="2400" dirty="0">
              <a:ln>
                <a:solidFill>
                  <a:schemeClr val="accent3"/>
                </a:solidFill>
              </a:ln>
              <a:latin typeface="Arial Narrow" panose="020B0606020202030204" pitchFamily="34" charset="0"/>
            </a:endParaRPr>
          </a:p>
          <a:p>
            <a:pPr lvl="2"/>
            <a:endParaRPr lang="en-US" sz="2400" dirty="0">
              <a:ln>
                <a:solidFill>
                  <a:schemeClr val="accent3"/>
                </a:solidFill>
              </a:ln>
              <a:latin typeface="Arial Narrow" panose="020B0606020202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DE1C98-11EC-2FAA-0CAE-AD0D28036D38}"/>
              </a:ext>
            </a:extLst>
          </p:cNvPr>
          <p:cNvSpPr txBox="1"/>
          <p:nvPr/>
        </p:nvSpPr>
        <p:spPr>
          <a:xfrm>
            <a:off x="533400" y="6302406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5791200" cy="762000"/>
          </a:xfrm>
        </p:spPr>
        <p:txBody>
          <a:bodyPr/>
          <a:lstStyle/>
          <a:p>
            <a:pPr algn="ctr" eaLnBrk="1" hangingPunct="1"/>
            <a:r>
              <a:rPr lang="en-US" sz="4800" dirty="0"/>
              <a:t>What is Title I?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961624"/>
            <a:ext cx="8534400" cy="56515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000" b="1" i="1" dirty="0">
                <a:latin typeface="Franklin Gothic Demi" panose="020B0703020102020204" pitchFamily="34" charset="0"/>
              </a:rPr>
              <a:t>Title I  </a:t>
            </a:r>
            <a:r>
              <a:rPr lang="en-US" sz="2600" b="1" dirty="0">
                <a:latin typeface="Franklin Gothic Demi" panose="020B0703020102020204" pitchFamily="34" charset="0"/>
              </a:rPr>
              <a:t>is a federal grant that:</a:t>
            </a:r>
          </a:p>
          <a:p>
            <a:pPr eaLnBrk="1" hangingPunct="1"/>
            <a:endParaRPr lang="en-US" dirty="0">
              <a:latin typeface="Arial Narrow" panose="020B0606020202030204" pitchFamily="34" charset="0"/>
            </a:endParaRP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Ensures all children have the opportunity to obtain a high-quality education and reach proficiency on challenging state academic standards and assessments</a:t>
            </a: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Provides </a:t>
            </a:r>
            <a:r>
              <a:rPr lang="en-US" u="sng" dirty="0">
                <a:latin typeface="Arial Narrow" panose="020B0606020202030204" pitchFamily="34" charset="0"/>
              </a:rPr>
              <a:t>supplemental</a:t>
            </a:r>
            <a:r>
              <a:rPr lang="en-US" dirty="0">
                <a:latin typeface="Arial Narrow" panose="020B0606020202030204" pitchFamily="34" charset="0"/>
              </a:rPr>
              <a:t> funds to school districts to assist schools with high concentrations of poverty to meet educational goals</a:t>
            </a: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Requires schools to train parents on how to support their children academically at home</a:t>
            </a: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Requires schools to train teachers on how to work effectively with parents and families in order to help improve academic achievement</a:t>
            </a:r>
          </a:p>
          <a:p>
            <a:pPr eaLnBrk="1" hangingPunct="1"/>
            <a:r>
              <a:rPr lang="en-US" dirty="0">
                <a:latin typeface="Arial Narrow" panose="020B0606020202030204" pitchFamily="34" charset="0"/>
              </a:rPr>
              <a:t>Requires parents to have an active role in their child’s academic achievement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F14BD-42B0-C8EB-C4B8-8C060BE629A9}"/>
              </a:ext>
            </a:extLst>
          </p:cNvPr>
          <p:cNvSpPr txBox="1"/>
          <p:nvPr/>
        </p:nvSpPr>
        <p:spPr>
          <a:xfrm>
            <a:off x="384699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010400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Title I Funding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52400" y="1905000"/>
            <a:ext cx="8839200" cy="255454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0988" indent="-280988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Districts allocate Title I funds to qualifying schools based on direct certification data</a:t>
            </a:r>
          </a:p>
          <a:p>
            <a:pPr marL="280988" indent="-280988">
              <a:buFont typeface="Wingdings" pitchFamily="2" charset="2"/>
              <a:buNone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0988" indent="-280988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Title I funds must supplement, not take the place of district funds</a:t>
            </a:r>
          </a:p>
          <a:p>
            <a:pPr marL="280988" indent="-280988">
              <a:buFont typeface="Wingdings" pitchFamily="2" charset="2"/>
              <a:buNone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0988" indent="-280988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A specified amount of Title I funds </a:t>
            </a:r>
            <a:r>
              <a:rPr lang="en-US" sz="2000" u="sng" dirty="0">
                <a:latin typeface="Arial Narrow" panose="020B0606020202030204" pitchFamily="34" charset="0"/>
              </a:rPr>
              <a:t>must</a:t>
            </a:r>
            <a:r>
              <a:rPr lang="en-US" sz="2000" dirty="0">
                <a:latin typeface="Arial Narrow" panose="020B0606020202030204" pitchFamily="34" charset="0"/>
              </a:rPr>
              <a:t> be spent on family engagement. Parent input is critical so schools can provide trainings/events that are relevant to families</a:t>
            </a:r>
          </a:p>
          <a:p>
            <a:pPr marL="280988" indent="-280988">
              <a:buFont typeface="Wingdings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280988" indent="-280988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Parents have the right to give input regarding how the school will use its Title I funds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69D618-EAB0-1CE9-89B2-3381A9434740}"/>
              </a:ext>
            </a:extLst>
          </p:cNvPr>
          <p:cNvSpPr txBox="1"/>
          <p:nvPr/>
        </p:nvSpPr>
        <p:spPr>
          <a:xfrm>
            <a:off x="3048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762000"/>
            <a:ext cx="72390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Who decides how funds are used?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5562600"/>
          </a:xfrm>
        </p:spPr>
        <p:txBody>
          <a:bodyPr/>
          <a:lstStyle/>
          <a:p>
            <a:pPr eaLnBrk="1" hangingPunct="1"/>
            <a:r>
              <a:rPr lang="en-US" altLang="en-US" sz="1800" dirty="0">
                <a:latin typeface="Arial Narrow" panose="020B0606020202030204" pitchFamily="34" charset="0"/>
              </a:rPr>
              <a:t>Your administrative team considers data and feedback collected throughout the school year to write the school’s Title I Plan. The team at Apollo Elementary consists of Mrs. DiLago, Mrs. Landress, and Ms. Wise.</a:t>
            </a:r>
            <a:endParaRPr lang="en-US" altLang="en-US" sz="1800" dirty="0">
              <a:highlight>
                <a:srgbClr val="FFFF00"/>
              </a:highlight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1800" dirty="0">
                <a:latin typeface="Arial Narrow" panose="020B0606020202030204" pitchFamily="34" charset="0"/>
              </a:rPr>
              <a:t>Use of Title I funds </a:t>
            </a:r>
            <a:r>
              <a:rPr lang="en-US" altLang="en-US" sz="1800" u="sng" dirty="0">
                <a:latin typeface="Arial Narrow" panose="020B0606020202030204" pitchFamily="34" charset="0"/>
              </a:rPr>
              <a:t>must</a:t>
            </a:r>
            <a:r>
              <a:rPr lang="en-US" altLang="en-US" sz="1800" dirty="0">
                <a:latin typeface="Arial Narrow" panose="020B0606020202030204" pitchFamily="34" charset="0"/>
              </a:rPr>
              <a:t> align with the goals of the School Improvement Plan (SIP).</a:t>
            </a:r>
          </a:p>
          <a:p>
            <a:pPr eaLnBrk="1" hangingPunct="1"/>
            <a:r>
              <a:rPr lang="en-US" altLang="en-US" sz="1800" dirty="0">
                <a:latin typeface="Arial Narrow" panose="020B0606020202030204" pitchFamily="34" charset="0"/>
              </a:rPr>
              <a:t>Every school has a School Advisory Council (SAC) composed of:</a:t>
            </a:r>
          </a:p>
          <a:p>
            <a:pPr lvl="1" eaLnBrk="1" hangingPunct="1"/>
            <a:r>
              <a:rPr lang="en-US" altLang="en-US" sz="1800" i="0" dirty="0">
                <a:latin typeface="Arial Narrow" panose="020B0606020202030204" pitchFamily="34" charset="0"/>
              </a:rPr>
              <a:t>parents, teachers, staff, community members, and </a:t>
            </a:r>
            <a:r>
              <a:rPr lang="en-US" altLang="en-US" sz="1800" dirty="0">
                <a:latin typeface="Arial Narrow" panose="020B0606020202030204" pitchFamily="34" charset="0"/>
              </a:rPr>
              <a:t>administrators</a:t>
            </a:r>
            <a:endParaRPr lang="en-US" altLang="en-US" sz="1800" i="0" dirty="0"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1800" dirty="0">
                <a:latin typeface="Arial Narrow" panose="020B0606020202030204" pitchFamily="34" charset="0"/>
              </a:rPr>
              <a:t>The School Advisory Council helps determine how to use Title I funds.  </a:t>
            </a:r>
            <a:r>
              <a:rPr lang="en-US" altLang="en-US" sz="1800" u="sng" dirty="0">
                <a:latin typeface="Arial Narrow" panose="020B0606020202030204" pitchFamily="34" charset="0"/>
              </a:rPr>
              <a:t>Please consider joining we need your voice!</a:t>
            </a:r>
          </a:p>
          <a:p>
            <a:pPr marL="457200" lvl="1" indent="0" algn="ctr" eaLnBrk="1" hangingPunct="1">
              <a:buNone/>
            </a:pPr>
            <a:r>
              <a:rPr lang="en-US" altLang="en-US" i="0" dirty="0">
                <a:latin typeface="Arial Narrow" panose="020B0606020202030204" pitchFamily="34" charset="0"/>
              </a:rPr>
              <a:t>Copies of the Title I Plan and the School Improvement Plan (SIP) are available for families in the</a:t>
            </a:r>
          </a:p>
          <a:p>
            <a:pPr marL="457200" lvl="1" indent="0" algn="ctr" eaLnBrk="1" hangingPunct="1">
              <a:buNone/>
            </a:pPr>
            <a:r>
              <a:rPr lang="en-US" altLang="en-US" i="0" dirty="0">
                <a:latin typeface="Arial Narrow" panose="020B0606020202030204" pitchFamily="34" charset="0"/>
              </a:rPr>
              <a:t> Title I Parent Notebook in the front office. 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F08E30E5-AA57-C575-0D7B-FC39022F46DA}"/>
              </a:ext>
            </a:extLst>
          </p:cNvPr>
          <p:cNvSpPr/>
          <p:nvPr/>
        </p:nvSpPr>
        <p:spPr>
          <a:xfrm>
            <a:off x="990600" y="5410200"/>
            <a:ext cx="228600" cy="22860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DDD69B-39C5-8040-E33D-6DC04E0972E1}"/>
              </a:ext>
            </a:extLst>
          </p:cNvPr>
          <p:cNvSpPr txBox="1"/>
          <p:nvPr/>
        </p:nvSpPr>
        <p:spPr>
          <a:xfrm>
            <a:off x="262262" y="62484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635456474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9"/>
          <p:cNvSpPr>
            <a:spLocks noGrp="1" noChangeArrowheads="1"/>
          </p:cNvSpPr>
          <p:nvPr>
            <p:ph type="title"/>
          </p:nvPr>
        </p:nvSpPr>
        <p:spPr>
          <a:xfrm>
            <a:off x="-152400" y="750094"/>
            <a:ext cx="8959850" cy="838200"/>
          </a:xfrm>
        </p:spPr>
        <p:txBody>
          <a:bodyPr/>
          <a:lstStyle/>
          <a:p>
            <a:pPr algn="ctr" eaLnBrk="1" hangingPunct="1"/>
            <a:r>
              <a:rPr lang="en-US" sz="4800" dirty="0"/>
              <a:t>Title I Programs</a:t>
            </a:r>
          </a:p>
        </p:txBody>
      </p:sp>
      <p:sp>
        <p:nvSpPr>
          <p:cNvPr id="8195" name="Text Box 13"/>
          <p:cNvSpPr txBox="1">
            <a:spLocks noChangeArrowheads="1"/>
          </p:cNvSpPr>
          <p:nvPr/>
        </p:nvSpPr>
        <p:spPr bwMode="auto">
          <a:xfrm>
            <a:off x="-9617" y="2159000"/>
            <a:ext cx="8959850" cy="326243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58838" indent="-173038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All Title I public schools in Brevard are school-wide programs, meaning Title I funds, along with other local, state, and federal funding sources are used to support </a:t>
            </a:r>
            <a:r>
              <a:rPr lang="en-US" sz="2000" u="sng" dirty="0">
                <a:latin typeface="Arial Narrow" panose="020B0606020202030204" pitchFamily="34" charset="0"/>
              </a:rPr>
              <a:t>all</a:t>
            </a:r>
            <a:r>
              <a:rPr lang="en-US" sz="2000" dirty="0">
                <a:latin typeface="Arial Narrow" panose="020B0606020202030204" pitchFamily="34" charset="0"/>
              </a:rPr>
              <a:t> students in the school</a:t>
            </a:r>
          </a:p>
          <a:p>
            <a:pPr marL="858838" indent="-173038"/>
            <a:endParaRPr lang="en-US" sz="2000" dirty="0">
              <a:latin typeface="Arial Narrow" panose="020B0606020202030204" pitchFamily="34" charset="0"/>
            </a:endParaRPr>
          </a:p>
          <a:p>
            <a:pPr marL="858838" indent="-173038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The primary focus of the Title I program is to support the students most at-risk for academic failure</a:t>
            </a:r>
          </a:p>
          <a:p>
            <a:pPr marL="858838" indent="-173038">
              <a:buFont typeface="Wingdings" pitchFamily="2" charset="2"/>
              <a:buChar char="§"/>
            </a:pPr>
            <a:endParaRPr lang="en-US" sz="2000" dirty="0">
              <a:latin typeface="Arial Narrow" panose="020B0606020202030204" pitchFamily="34" charset="0"/>
            </a:endParaRPr>
          </a:p>
          <a:p>
            <a:pPr marL="858838" indent="-173038">
              <a:buFont typeface="Wingdings" pitchFamily="2" charset="2"/>
              <a:buChar char="§"/>
            </a:pPr>
            <a:r>
              <a:rPr lang="en-US" sz="2000" dirty="0">
                <a:latin typeface="Arial Narrow" panose="020B0606020202030204" pitchFamily="34" charset="0"/>
              </a:rPr>
              <a:t>School identify specific groups of students that need more intensive academic support. These subgroups are show in the School Improvement Plan (SIP)</a:t>
            </a:r>
          </a:p>
          <a:p>
            <a:pPr marL="685800"/>
            <a:endParaRPr lang="en-US" sz="2600" dirty="0">
              <a:latin typeface="Arial Narrow" panose="020B0606020202030204" pitchFamily="34" charset="0"/>
            </a:endParaRPr>
          </a:p>
        </p:txBody>
      </p:sp>
      <p:sp>
        <p:nvSpPr>
          <p:cNvPr id="8211" name="Text Box 19"/>
          <p:cNvSpPr txBox="1">
            <a:spLocks noChangeArrowheads="1"/>
          </p:cNvSpPr>
          <p:nvPr/>
        </p:nvSpPr>
        <p:spPr bwMode="auto">
          <a:xfrm>
            <a:off x="1290638" y="1320800"/>
            <a:ext cx="7794625" cy="4333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C52BF6-E2F8-35B7-7619-E0DBF2D1ABF7}"/>
              </a:ext>
            </a:extLst>
          </p:cNvPr>
          <p:cNvSpPr txBox="1"/>
          <p:nvPr/>
        </p:nvSpPr>
        <p:spPr>
          <a:xfrm>
            <a:off x="304800" y="6324600"/>
            <a:ext cx="465189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8227" y="956141"/>
            <a:ext cx="6571343" cy="1049235"/>
          </a:xfrm>
        </p:spPr>
        <p:txBody>
          <a:bodyPr/>
          <a:lstStyle/>
          <a:p>
            <a:pPr algn="ctr"/>
            <a:r>
              <a:rPr lang="en-US" dirty="0"/>
              <a:t>School  Assessment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09799"/>
            <a:ext cx="8762999" cy="3692059"/>
          </a:xfrm>
        </p:spPr>
        <p:txBody>
          <a:bodyPr>
            <a:normAutofit/>
          </a:bodyPr>
          <a:lstStyle/>
          <a:p>
            <a:r>
              <a:rPr lang="en-US" dirty="0"/>
              <a:t>Our FAST ELA  and Math scores 3-6</a:t>
            </a:r>
            <a:r>
              <a:rPr lang="en-US" baseline="30000" dirty="0"/>
              <a:t>th</a:t>
            </a:r>
            <a:r>
              <a:rPr lang="en-US" dirty="0"/>
              <a:t>  showed growth from PM 1 to PM3</a:t>
            </a:r>
          </a:p>
          <a:p>
            <a:r>
              <a:rPr lang="en-US" dirty="0"/>
              <a:t>Our students below grade level 3-6</a:t>
            </a:r>
            <a:r>
              <a:rPr lang="en-US" baseline="30000" dirty="0"/>
              <a:t>th</a:t>
            </a:r>
            <a:r>
              <a:rPr lang="en-US" dirty="0"/>
              <a:t> showed growth from PM 1 to PM 3.</a:t>
            </a:r>
          </a:p>
          <a:p>
            <a:r>
              <a:rPr lang="en-US" dirty="0"/>
              <a:t>Our I-ready scores in Reading and Math also showed growth across K-6.</a:t>
            </a:r>
          </a:p>
          <a:p>
            <a:r>
              <a:rPr lang="en-US" dirty="0"/>
              <a:t>We will increase the consistency of interventions in our Tier 2 and Tier 3 groups.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1631B-C974-2670-F0BC-07245C700F30}"/>
              </a:ext>
            </a:extLst>
          </p:cNvPr>
          <p:cNvSpPr txBox="1"/>
          <p:nvPr/>
        </p:nvSpPr>
        <p:spPr>
          <a:xfrm>
            <a:off x="381000" y="6324600"/>
            <a:ext cx="45764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FY24</a:t>
            </a:r>
          </a:p>
        </p:txBody>
      </p:sp>
    </p:spTree>
    <p:extLst>
      <p:ext uri="{BB962C8B-B14F-4D97-AF65-F5344CB8AC3E}">
        <p14:creationId xmlns:p14="http://schemas.microsoft.com/office/powerpoint/2010/main" val="2687600781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119869</TotalTime>
  <Words>1892</Words>
  <Application>Microsoft Office PowerPoint</Application>
  <PresentationFormat>On-screen Show (4:3)</PresentationFormat>
  <Paragraphs>224</Paragraphs>
  <Slides>25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Arial Narrow</vt:lpstr>
      <vt:lpstr>Calibri</vt:lpstr>
      <vt:lpstr>Franklin Gothic Demi</vt:lpstr>
      <vt:lpstr>Gill Sans MT</vt:lpstr>
      <vt:lpstr>Tahoma</vt:lpstr>
      <vt:lpstr>Wingdings</vt:lpstr>
      <vt:lpstr>Gallery</vt:lpstr>
      <vt:lpstr>2023-24  Title  I    Annual Meeting  </vt:lpstr>
      <vt:lpstr>PowerPoint Presentation</vt:lpstr>
      <vt:lpstr>QR Code For Exit Ticket</vt:lpstr>
      <vt:lpstr>PowerPoint Presentation</vt:lpstr>
      <vt:lpstr>What is Title I?</vt:lpstr>
      <vt:lpstr>Title I Funding</vt:lpstr>
      <vt:lpstr>Who decides how funds are used?</vt:lpstr>
      <vt:lpstr>Title I Programs</vt:lpstr>
      <vt:lpstr>School  Assessment Results</vt:lpstr>
      <vt:lpstr>2023-24  School Improvement Plan Goals</vt:lpstr>
      <vt:lpstr>APOLLO Title I Plan for 2023-24 School Year</vt:lpstr>
      <vt:lpstr>Educational Standards</vt:lpstr>
      <vt:lpstr>Testing</vt:lpstr>
      <vt:lpstr>2023-24 School Assessments</vt:lpstr>
      <vt:lpstr>Parent and Family Engagement Plan (PFEP)</vt:lpstr>
      <vt:lpstr>Parent and Family Engagement Requirements</vt:lpstr>
      <vt:lpstr>Parent Survey Results</vt:lpstr>
      <vt:lpstr>School-Parent Compact</vt:lpstr>
      <vt:lpstr>2023-24   School-Parent Compact</vt:lpstr>
      <vt:lpstr>Parents’ Right to Know</vt:lpstr>
      <vt:lpstr>Title I Complaint Procedure</vt:lpstr>
      <vt:lpstr>Research shows… </vt:lpstr>
      <vt:lpstr>Tips for Success:</vt:lpstr>
      <vt:lpstr>Ways to stay informed</vt:lpstr>
      <vt:lpstr>Before you leave!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 and Families</dc:title>
  <dc:creator>Terry Pitchford</dc:creator>
  <cp:lastModifiedBy>Thornton.Mary@Apollo Elementary</cp:lastModifiedBy>
  <cp:revision>103</cp:revision>
  <cp:lastPrinted>2023-08-16T12:48:36Z</cp:lastPrinted>
  <dcterms:modified xsi:type="dcterms:W3CDTF">2023-10-04T23:07:36Z</dcterms:modified>
</cp:coreProperties>
</file>