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83" r:id="rId3"/>
    <p:sldId id="284" r:id="rId4"/>
    <p:sldId id="320" r:id="rId5"/>
    <p:sldId id="321" r:id="rId6"/>
    <p:sldId id="322" r:id="rId7"/>
    <p:sldId id="285" r:id="rId8"/>
    <p:sldId id="286" r:id="rId9"/>
    <p:sldId id="310" r:id="rId10"/>
    <p:sldId id="287" r:id="rId11"/>
    <p:sldId id="288" r:id="rId12"/>
    <p:sldId id="323" r:id="rId13"/>
    <p:sldId id="292" r:id="rId14"/>
    <p:sldId id="318" r:id="rId15"/>
    <p:sldId id="293" r:id="rId16"/>
    <p:sldId id="294" r:id="rId17"/>
    <p:sldId id="308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ucida Fax" panose="02060602050505020204" pitchFamily="18" charset="0"/>
      <p:regular r:id="rId25"/>
      <p:bold r:id="rId26"/>
      <p:italic r:id="rId27"/>
      <p:boldItalic r:id="rId28"/>
    </p:embeddedFont>
    <p:embeddedFont>
      <p:font typeface="Rambla" panose="020B0604020202020204" charset="0"/>
      <p:regular r:id="rId29"/>
      <p:bold r:id="rId30"/>
      <p:italic r:id="rId31"/>
      <p:boldItalic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EBA0C2-B7E2-4263-9B97-D08A6D4E51F9}">
  <a:tblStyle styleId="{A3EBA0C2-B7E2-4263-9B97-D08A6D4E51F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handoutMaster" Target="handoutMasters/handoutMaster1.xml"/><Relationship Id="rId41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A4AC-00AC-4977-A0DA-33D617BE929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F2B7-9A39-440F-BBFC-3854F43F6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340944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2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1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23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72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88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33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36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93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34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00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75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6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68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4" name="Shape 24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" name="Shape 27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7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468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6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85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8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35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439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6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16435" y="5001992"/>
            <a:ext cx="3802003" cy="14431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-53560" y="5785023"/>
            <a:ext cx="3802003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16435" y="5001992"/>
            <a:ext cx="3802003" cy="14431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53560" y="5785023"/>
            <a:ext cx="3802003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739BA9-C9ED-4310-A43B-A7DC6D9E3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8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65" y="2111437"/>
            <a:ext cx="7772400" cy="1698625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solidFill>
                  <a:schemeClr val="accent4"/>
                </a:solidFill>
                <a:effectLst/>
              </a:rPr>
              <a:t>Retirement Benefits </a:t>
            </a:r>
            <a:br>
              <a:rPr lang="en-US" sz="4000" b="0" dirty="0">
                <a:solidFill>
                  <a:schemeClr val="accent4"/>
                </a:solidFill>
                <a:effectLst/>
              </a:rPr>
            </a:br>
            <a:r>
              <a:rPr lang="en-US" sz="4000" b="0" dirty="0">
                <a:solidFill>
                  <a:schemeClr val="accent4"/>
                </a:solidFill>
                <a:effectLst/>
              </a:rPr>
              <a:t>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65" y="3815597"/>
            <a:ext cx="853440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36699"/>
                </a:solidFill>
              </a:rPr>
              <a:t>The Florida Retirement System (FRS)</a:t>
            </a:r>
          </a:p>
        </p:txBody>
      </p:sp>
      <p:pic>
        <p:nvPicPr>
          <p:cNvPr id="1026" name="Picture 2" descr="C:\Users\Lorenzo.Carlos\AppData\Local\Microsoft\Windows\Temporary Internet Files\Content.Outlook\656VQM7E\BPS logo District Secu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32" y="424254"/>
            <a:ext cx="2019583" cy="15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9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336699"/>
                </a:solidFill>
                <a:effectLst/>
              </a:rPr>
              <a:t>Investment Plan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46"/>
            <a:ext cx="8229600" cy="533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/>
              <a:t>You decide how money is invested by selecting from the plan’s list of funds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dirty="0"/>
              <a:t>Retirement benefit will be based on the amount of money you and BPS have contributed, plus investment earnings of chosen funds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Upon retirement your balance can be paid to you by lifetime monthly checks, a rollover to another plan, or a total payout</a:t>
            </a:r>
          </a:p>
          <a:p>
            <a:pPr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1900" b="1" u="sng" dirty="0"/>
              <a:t>Renewed Membership:</a:t>
            </a:r>
            <a:r>
              <a:rPr lang="en-US" sz="1900" dirty="0"/>
              <a:t> Beginning July 1, 2017, Investment Plan retirees are eligible for renewed membership in the Investment Plan only.  Pension Plan retirees remain ineligible for renewed membership. 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46662"/>
            <a:ext cx="8229600" cy="4921134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>
                <a:solidFill>
                  <a:srgbClr val="000000"/>
                </a:solidFill>
              </a:rPr>
              <a:t>Upon retirement from BPS, employees will receive a payout of their unused sick leave balance</a:t>
            </a:r>
          </a:p>
          <a:p>
            <a:pPr marL="218187" lvl="0" indent="0">
              <a:buClr>
                <a:srgbClr val="2DA2BF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dirty="0">
                <a:solidFill>
                  <a:srgbClr val="000000"/>
                </a:solidFill>
              </a:rPr>
              <a:t>There is no cap on the amount of sick leave hours that can be paid out</a:t>
            </a:r>
          </a:p>
          <a:p>
            <a:pPr lvl="0">
              <a:buClr>
                <a:srgbClr val="2DA2BF"/>
              </a:buClr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dirty="0">
                <a:solidFill>
                  <a:srgbClr val="000000"/>
                </a:solidFill>
              </a:rPr>
              <a:t>Employees that earn annual leave (vacation) will receive a payout of their unused vacation hours</a:t>
            </a:r>
          </a:p>
          <a:p>
            <a:pPr lvl="0">
              <a:buClr>
                <a:srgbClr val="2DA2BF"/>
              </a:buClr>
            </a:pPr>
            <a:endParaRPr lang="en-US" dirty="0">
              <a:solidFill>
                <a:srgbClr val="000000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dirty="0">
                <a:solidFill>
                  <a:srgbClr val="000000"/>
                </a:solidFill>
              </a:rPr>
              <a:t>The maximum vacation hours that can be paid is 480 hours (60 days)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8377"/>
            <a:ext cx="8229600" cy="11430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336699"/>
                </a:solidFill>
              </a:rPr>
              <a:t>Termination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2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622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Many financial experts agree you should be at 80% of your pre-retirement income when you retire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Your FRS retirement and social security combined would be about 70% of your pre-retirement income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We recommend you consider investing in a Tax Sheltered Annuity (TSA) which could help to make up that 10% difference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165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solidFill>
                  <a:srgbClr val="336699"/>
                </a:solidFill>
              </a:rPr>
              <a:t>Other Supplemental Retirement Plans Available</a:t>
            </a:r>
          </a:p>
        </p:txBody>
      </p:sp>
    </p:spTree>
    <p:extLst>
      <p:ext uri="{BB962C8B-B14F-4D97-AF65-F5344CB8AC3E}">
        <p14:creationId xmlns:p14="http://schemas.microsoft.com/office/powerpoint/2010/main" val="63267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retirement plan similar to 401 (k)</a:t>
            </a:r>
          </a:p>
          <a:p>
            <a:pPr marL="218187" indent="0">
              <a:buNone/>
            </a:pPr>
            <a:endParaRPr lang="en-US" dirty="0"/>
          </a:p>
          <a:p>
            <a:r>
              <a:rPr lang="en-US" dirty="0"/>
              <a:t>Taxes  are not levied until money is withdrawn from the plan, usually at retirement</a:t>
            </a:r>
          </a:p>
          <a:p>
            <a:pPr marL="218187" indent="0">
              <a:buNone/>
            </a:pPr>
            <a:endParaRPr lang="en-US" dirty="0"/>
          </a:p>
          <a:p>
            <a:r>
              <a:rPr lang="en-US" dirty="0"/>
              <a:t>BPS offers 403 (b) and 457 (b), and a Roth 403 (b) and 457 (b) post tax deductions</a:t>
            </a:r>
          </a:p>
          <a:p>
            <a:pPr marL="218187" indent="0">
              <a:buNone/>
            </a:pPr>
            <a:endParaRPr lang="en-US" dirty="0"/>
          </a:p>
          <a:p>
            <a:r>
              <a:rPr lang="en-US" dirty="0"/>
              <a:t>Plan administration services  for these plans are provided by TSA Consulting Group, Inc. (TSACG)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6569"/>
            <a:ext cx="8229600" cy="11430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336699"/>
                </a:solidFill>
              </a:rPr>
              <a:t>Tax-Sheltered Annuity (TSA)</a:t>
            </a:r>
          </a:p>
        </p:txBody>
      </p:sp>
    </p:spTree>
    <p:extLst>
      <p:ext uri="{BB962C8B-B14F-4D97-AF65-F5344CB8AC3E}">
        <p14:creationId xmlns:p14="http://schemas.microsoft.com/office/powerpoint/2010/main" val="276226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2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336699"/>
                </a:solidFill>
                <a:effectLst/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044"/>
            <a:ext cx="8229600" cy="4495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BPS Retirement Office</a:t>
            </a:r>
          </a:p>
          <a:p>
            <a:pPr marL="0" indent="0" algn="ctr">
              <a:buNone/>
            </a:pPr>
            <a:r>
              <a:rPr lang="en-US" sz="2800" b="1" dirty="0"/>
              <a:t>633-1000, ext. 11260</a:t>
            </a:r>
          </a:p>
          <a:p>
            <a:pPr marL="0" indent="0" algn="ctr">
              <a:buNone/>
            </a:pPr>
            <a:r>
              <a:rPr lang="en-US" sz="2800" b="1" dirty="0"/>
              <a:t>Retirement@Brevardschools.org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Carlos Lorenzo - Retirement Supervisor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Ryan Evans – Retirement Specialist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Debra Gault – Administrative Secretary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1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4748"/>
            <a:ext cx="8229600" cy="5019186"/>
          </a:xfrm>
        </p:spPr>
        <p:txBody>
          <a:bodyPr/>
          <a:lstStyle/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sz="2800" b="1" dirty="0"/>
              <a:t>MyFRS Financial Guidance Line</a:t>
            </a:r>
          </a:p>
          <a:p>
            <a:pPr marL="0" indent="0" algn="ctr">
              <a:buNone/>
            </a:pPr>
            <a:r>
              <a:rPr lang="en-US" sz="2800" b="1" dirty="0"/>
              <a:t>1-866-446-9377</a:t>
            </a:r>
          </a:p>
          <a:p>
            <a:pPr marL="0" indent="0" algn="ctr">
              <a:buNone/>
            </a:pPr>
            <a:r>
              <a:rPr lang="en-US" sz="2800" b="1" dirty="0"/>
              <a:t>www.myfrs.com</a:t>
            </a:r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sz="2800" b="1" dirty="0"/>
              <a:t>TSA Consulting Group:</a:t>
            </a:r>
          </a:p>
          <a:p>
            <a:pPr marL="0" indent="0" algn="ctr">
              <a:buNone/>
            </a:pPr>
            <a:r>
              <a:rPr lang="en-US" sz="2800" b="1" dirty="0"/>
              <a:t>1-888-796-3786</a:t>
            </a:r>
          </a:p>
          <a:p>
            <a:pPr marL="0" indent="0" algn="ctr">
              <a:buNone/>
            </a:pPr>
            <a:r>
              <a:rPr lang="en-US" sz="2800" b="1" dirty="0"/>
              <a:t>www.tsacg.com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rgbClr val="336699"/>
                </a:solidFill>
                <a:effectLst/>
              </a:rPr>
              <a:t>Contacts </a:t>
            </a:r>
            <a:r>
              <a:rPr lang="en-US" sz="3400" b="0" dirty="0">
                <a:solidFill>
                  <a:srgbClr val="336699"/>
                </a:solidFill>
                <a:effectLst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416622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0291" y="2686050"/>
            <a:ext cx="4311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336699"/>
                </a:solidFill>
                <a:latin typeface="Lucida Fax" panose="02060602050505020204" pitchFamily="18" charset="0"/>
              </a:rPr>
              <a:t>Questions?</a:t>
            </a:r>
            <a:endParaRPr lang="en-US" sz="5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336699"/>
                </a:solidFill>
                <a:effectLst/>
              </a:rPr>
              <a:t>Two FRS Retirement Plans: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287"/>
            <a:ext cx="8229600" cy="384986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Pension Plan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Investment Plan</a:t>
            </a:r>
          </a:p>
        </p:txBody>
      </p:sp>
    </p:spTree>
    <p:extLst>
      <p:ext uri="{BB962C8B-B14F-4D97-AF65-F5344CB8AC3E}">
        <p14:creationId xmlns:p14="http://schemas.microsoft.com/office/powerpoint/2010/main" val="28673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340822"/>
            <a:ext cx="7996843" cy="1288473"/>
          </a:xfrm>
        </p:spPr>
        <p:txBody>
          <a:bodyPr/>
          <a:lstStyle/>
          <a:p>
            <a:r>
              <a:rPr lang="en-US" sz="3800" b="0" dirty="0">
                <a:solidFill>
                  <a:schemeClr val="accent4"/>
                </a:solidFill>
              </a:rPr>
              <a:t>New Hires and Plan Election Deadline</a:t>
            </a:r>
            <a:endParaRPr lang="en-US" sz="38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57" y="2076856"/>
            <a:ext cx="7499880" cy="355085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prstClr val="black"/>
                </a:solidFill>
              </a:rPr>
              <a:t>New employees have 8 months from their date of hire to choose their plan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prstClr val="black"/>
                </a:solidFill>
              </a:rPr>
              <a:t>If no election is made in 8 months, the employee will automatically be enrolled in the investment plan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prstClr val="black"/>
                </a:solidFill>
              </a:rPr>
              <a:t>Employees may change plans one time during their FRS career</a:t>
            </a:r>
          </a:p>
          <a:p>
            <a:pPr>
              <a:spcAft>
                <a:spcPts val="1800"/>
              </a:spcAft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spcAft>
                <a:spcPts val="1800"/>
              </a:spcAft>
              <a:buClr>
                <a:srgbClr val="2DA2BF"/>
              </a:buClr>
              <a:buNone/>
            </a:pPr>
            <a:endParaRPr lang="en-US" sz="2400" dirty="0"/>
          </a:p>
          <a:p>
            <a:pPr>
              <a:spcAft>
                <a:spcPts val="1800"/>
              </a:spcAft>
              <a:buClr>
                <a:srgbClr val="2DA2BF"/>
              </a:buClr>
            </a:pPr>
            <a:endParaRPr lang="en-US" sz="2400" dirty="0"/>
          </a:p>
          <a:p>
            <a:pPr>
              <a:spcAft>
                <a:spcPts val="1800"/>
              </a:spcAft>
              <a:buClr>
                <a:srgbClr val="2DA2BF"/>
              </a:buClr>
            </a:pPr>
            <a:endParaRPr lang="en-US" sz="2400" dirty="0"/>
          </a:p>
          <a:p>
            <a:pPr>
              <a:spcAft>
                <a:spcPts val="1800"/>
              </a:spcAft>
              <a:buClr>
                <a:srgbClr val="2DA2BF"/>
              </a:buClr>
            </a:pPr>
            <a:endParaRPr lang="en-US" sz="2400" dirty="0"/>
          </a:p>
          <a:p>
            <a:pPr>
              <a:spcAft>
                <a:spcPts val="1800"/>
              </a:spcAft>
              <a:buClr>
                <a:srgbClr val="2DA2BF"/>
              </a:buClr>
            </a:pPr>
            <a:endParaRPr lang="en-US" sz="2400" dirty="0"/>
          </a:p>
          <a:p>
            <a:pPr>
              <a:spcAft>
                <a:spcPts val="1800"/>
              </a:spcAft>
              <a:buClr>
                <a:srgbClr val="2DA2BF"/>
              </a:buClr>
            </a:pPr>
            <a:endParaRPr lang="en-US" sz="2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5" y="937258"/>
            <a:ext cx="7861346" cy="46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208" y="547858"/>
            <a:ext cx="4436860" cy="550926"/>
          </a:xfrm>
        </p:spPr>
        <p:txBody>
          <a:bodyPr/>
          <a:lstStyle/>
          <a:p>
            <a:r>
              <a:rPr lang="en-US" b="0" dirty="0">
                <a:solidFill>
                  <a:schemeClr val="accent4"/>
                </a:solidFill>
                <a:effectLst/>
              </a:rPr>
              <a:t>2</a:t>
            </a:r>
            <a:r>
              <a:rPr lang="en-US" b="0" baseline="30000" dirty="0">
                <a:solidFill>
                  <a:schemeClr val="accent4"/>
                </a:solidFill>
                <a:effectLst/>
              </a:rPr>
              <a:t>nd</a:t>
            </a:r>
            <a:r>
              <a:rPr lang="en-US" b="0" dirty="0">
                <a:solidFill>
                  <a:schemeClr val="accent4"/>
                </a:solidFill>
                <a:effectLst/>
              </a:rPr>
              <a:t> Election</a:t>
            </a:r>
            <a:endParaRPr lang="en-US" b="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77" y="1542251"/>
            <a:ext cx="7580133" cy="496661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000" dirty="0"/>
              <a:t>You only have one 2</a:t>
            </a:r>
            <a:r>
              <a:rPr lang="en-US" sz="3000" baseline="30000" dirty="0"/>
              <a:t>nd</a:t>
            </a:r>
            <a:r>
              <a:rPr lang="en-US" sz="3000" dirty="0"/>
              <a:t> Election during your entire FRS career</a:t>
            </a:r>
          </a:p>
          <a:p>
            <a:pPr>
              <a:spcAft>
                <a:spcPts val="1800"/>
              </a:spcAft>
            </a:pPr>
            <a:r>
              <a:rPr lang="en-US" sz="3000" dirty="0"/>
              <a:t>Once you use your 2</a:t>
            </a:r>
            <a:r>
              <a:rPr lang="en-US" sz="3000" baseline="30000" dirty="0"/>
              <a:t>nd</a:t>
            </a:r>
            <a:r>
              <a:rPr lang="en-US" sz="3000" dirty="0"/>
              <a:t> Election, your decision is final and you can never change plans again</a:t>
            </a:r>
          </a:p>
          <a:p>
            <a:pPr>
              <a:spcAft>
                <a:spcPts val="1800"/>
              </a:spcAft>
            </a:pPr>
            <a:r>
              <a:rPr lang="en-US" sz="3000" dirty="0"/>
              <a:t>It is highly recommended that you contact the FRS and speak with one of their financial counselors before making your one-time 2</a:t>
            </a:r>
            <a:r>
              <a:rPr lang="en-US" sz="3000" baseline="30000" dirty="0"/>
              <a:t>nd</a:t>
            </a:r>
            <a:r>
              <a:rPr lang="en-US" sz="3000" dirty="0"/>
              <a:t> Election</a:t>
            </a:r>
          </a:p>
        </p:txBody>
      </p:sp>
    </p:spTree>
    <p:extLst>
      <p:ext uri="{BB962C8B-B14F-4D97-AF65-F5344CB8AC3E}">
        <p14:creationId xmlns:p14="http://schemas.microsoft.com/office/powerpoint/2010/main" val="222598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17"/>
            <a:ext cx="8229600" cy="1143000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accent4"/>
                </a:solidFill>
                <a:effectLst/>
              </a:rPr>
              <a:t>Pension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000" dirty="0"/>
              <a:t>Traditional retirement plan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Vesting is 8 years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Employee contributes 3% monthly salary</a:t>
            </a:r>
          </a:p>
          <a:p>
            <a:r>
              <a:rPr lang="en-US" sz="3000" dirty="0"/>
              <a:t>Employer contributes 13.57% monthly salary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4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336699"/>
                </a:solidFill>
                <a:effectLst/>
              </a:rPr>
              <a:t>Pension Plan </a:t>
            </a:r>
            <a:r>
              <a:rPr lang="en-US" sz="3400" b="0" dirty="0">
                <a:solidFill>
                  <a:srgbClr val="336699"/>
                </a:solidFill>
                <a:effectLst/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Retirement benefit is determined based on a formula of your age, FRS membership class, years of FRS service, and an average of your 8 highest years of salary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Upon retirement your benefit will be paid to you by monthly checks guaranteed for your lifetime</a:t>
            </a:r>
          </a:p>
        </p:txBody>
      </p:sp>
    </p:spTree>
    <p:extLst>
      <p:ext uri="{BB962C8B-B14F-4D97-AF65-F5344CB8AC3E}">
        <p14:creationId xmlns:p14="http://schemas.microsoft.com/office/powerpoint/2010/main" val="94970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lvl="0" indent="-320040" algn="ctr">
              <a:spcBef>
                <a:spcPts val="700"/>
              </a:spcBef>
            </a:pPr>
            <a:b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>
                <a:solidFill>
                  <a:srgbClr val="336699"/>
                </a:solidFill>
                <a:latin typeface="Rambla" panose="020B0604020202020204" charset="0"/>
                <a:ea typeface="+mn-ea"/>
                <a:cs typeface="+mn-cs"/>
              </a:rPr>
              <a:t>Vesting, Average Final Compensation, and Normal or Full Retirement</a:t>
            </a:r>
            <a:b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6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endParaRPr lang="en-US" sz="2000" b="1" i="1" dirty="0"/>
          </a:p>
          <a:p>
            <a:pPr>
              <a:buNone/>
            </a:pPr>
            <a:r>
              <a:rPr lang="en-US" sz="2400" dirty="0"/>
              <a:t>*  </a:t>
            </a:r>
            <a:r>
              <a:rPr lang="en-US" sz="1900" dirty="0"/>
              <a:t>Employees who have never worked for any FRS employer before 07/01/11.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97968"/>
              </p:ext>
            </p:extLst>
          </p:nvPr>
        </p:nvGraphicFramePr>
        <p:xfrm>
          <a:off x="304799" y="1820489"/>
          <a:ext cx="8573193" cy="39320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2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766">
                <a:tc>
                  <a:txBody>
                    <a:bodyPr/>
                    <a:lstStyle/>
                    <a:p>
                      <a:r>
                        <a:rPr lang="en-US" sz="1850" dirty="0"/>
                        <a:t>Initially Employed before 7/01/11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50" dirty="0"/>
                        <a:t>Initially Employed on or after 7/01/11</a:t>
                      </a:r>
                      <a:r>
                        <a:rPr lang="en-US" sz="1850" baseline="0" dirty="0"/>
                        <a:t> *</a:t>
                      </a:r>
                      <a:endParaRPr lang="en-US" sz="18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89">
                <a:tc>
                  <a:txBody>
                    <a:bodyPr/>
                    <a:lstStyle/>
                    <a:p>
                      <a:r>
                        <a:rPr kumimoji="0" lang="en-US" sz="1800" b="1" kern="1200" dirty="0"/>
                        <a:t>Vesting</a:t>
                      </a:r>
                      <a:r>
                        <a:rPr kumimoji="0" lang="en-US" sz="1800" kern="1200" dirty="0"/>
                        <a:t>:  After 6-years of service.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/>
                        <a:t>Vesting</a:t>
                      </a:r>
                      <a:r>
                        <a:rPr kumimoji="0" lang="en-US" sz="1800" kern="1200" dirty="0"/>
                        <a:t>:  After 8-years of service.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278">
                <a:tc>
                  <a:txBody>
                    <a:bodyPr/>
                    <a:lstStyle/>
                    <a:p>
                      <a:r>
                        <a:rPr kumimoji="0" lang="en-US" sz="1800" b="1" kern="1200" dirty="0"/>
                        <a:t>Average Final Compensation (AFC)</a:t>
                      </a:r>
                      <a:r>
                        <a:rPr kumimoji="0" lang="en-US" sz="1800" kern="1200" dirty="0"/>
                        <a:t>: Calculated on the average of the 5 highest fiscal years of salary.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/>
                        <a:t>AFC</a:t>
                      </a:r>
                      <a:r>
                        <a:rPr kumimoji="0" lang="en-US" sz="1800" kern="1200" dirty="0"/>
                        <a:t>: Calculated on the average of the 8 highest fiscal years of salary.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/>
                        <a:t>Normal or Full Retirement</a:t>
                      </a:r>
                      <a:r>
                        <a:rPr kumimoji="0" lang="en-US" sz="1800" kern="1200" dirty="0"/>
                        <a:t>:  </a:t>
                      </a:r>
                    </a:p>
                    <a:p>
                      <a:pPr marL="230188" lvl="1" indent="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After 30 years of service at any age.  </a:t>
                      </a:r>
                      <a:endParaRPr lang="en-US" sz="1800" dirty="0"/>
                    </a:p>
                    <a:p>
                      <a:pPr marL="230188" lvl="1" indent="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At age 62 after vesting (6 years).</a:t>
                      </a:r>
                      <a:endParaRPr lang="en-US" sz="1800" dirty="0"/>
                    </a:p>
                    <a:p>
                      <a:pPr marL="230188" lvl="1" indent="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After age 62 upon vesting (6 years).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/>
                        <a:t>Normal or Full Retirement</a:t>
                      </a:r>
                      <a:r>
                        <a:rPr kumimoji="0" lang="en-US" sz="1800" kern="1200" dirty="0"/>
                        <a:t>:  </a:t>
                      </a:r>
                    </a:p>
                    <a:p>
                      <a:pPr marL="514350" lvl="0" indent="-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After 33 years of service at any age. </a:t>
                      </a:r>
                      <a:endParaRPr lang="en-US" sz="1800" dirty="0"/>
                    </a:p>
                    <a:p>
                      <a:pPr marL="514350" lvl="0" indent="-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At age 65 after vesting (8 years). </a:t>
                      </a:r>
                      <a:endParaRPr lang="en-US" sz="1800" dirty="0"/>
                    </a:p>
                    <a:p>
                      <a:pPr marL="514350" lvl="0" indent="-287338">
                        <a:buFont typeface="Arial" pitchFamily="34" charset="0"/>
                        <a:buChar char="•"/>
                      </a:pPr>
                      <a:r>
                        <a:rPr kumimoji="0" lang="en-US" sz="1800" kern="1200" dirty="0"/>
                        <a:t>After age 65 upon vesting (8 years).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0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142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b="0" dirty="0">
                <a:solidFill>
                  <a:srgbClr val="336699"/>
                </a:solidFill>
                <a:effectLst/>
              </a:rPr>
              <a:t>Investment</a:t>
            </a:r>
            <a:r>
              <a:rPr lang="en-US" b="0" dirty="0">
                <a:solidFill>
                  <a:srgbClr val="336699"/>
                </a:solidFill>
                <a:effectLst/>
              </a:rPr>
              <a:t>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482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Similar to a 401 (k) type retirement investment plan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Vesting is 1 year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Employee contributes 3% monthly salary</a:t>
            </a:r>
          </a:p>
          <a:p>
            <a:r>
              <a:rPr lang="en-US" sz="3000" dirty="0"/>
              <a:t>Employer contributes 13.57% monthly salary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653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7094</TotalTime>
  <Words>739</Words>
  <Application>Microsoft Office PowerPoint</Application>
  <PresentationFormat>On-screen Show (4:3)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Rambla</vt:lpstr>
      <vt:lpstr>Wingdings 2</vt:lpstr>
      <vt:lpstr>Tw Cen MT</vt:lpstr>
      <vt:lpstr>Noto Sans Symbols</vt:lpstr>
      <vt:lpstr>Lucida Fax</vt:lpstr>
      <vt:lpstr>Wingdings</vt:lpstr>
      <vt:lpstr>Arial</vt:lpstr>
      <vt:lpstr>Verdana</vt:lpstr>
      <vt:lpstr>Calibri</vt:lpstr>
      <vt:lpstr>Concourse</vt:lpstr>
      <vt:lpstr>Median</vt:lpstr>
      <vt:lpstr>Retirement Benefits  and</vt:lpstr>
      <vt:lpstr>Two FRS Retirement Plans:</vt:lpstr>
      <vt:lpstr>New Hires and Plan Election Deadline</vt:lpstr>
      <vt:lpstr>PowerPoint Presentation</vt:lpstr>
      <vt:lpstr>2nd Election</vt:lpstr>
      <vt:lpstr>Pension Plan</vt:lpstr>
      <vt:lpstr>Pension Plan cont.</vt:lpstr>
      <vt:lpstr> Vesting, Average Final Compensation, and Normal or Full Retirement </vt:lpstr>
      <vt:lpstr>Investment Plan</vt:lpstr>
      <vt:lpstr>Investment Plan cont.</vt:lpstr>
      <vt:lpstr>Termination Pay</vt:lpstr>
      <vt:lpstr>Other Supplemental Retirement Plans Available</vt:lpstr>
      <vt:lpstr>Tax-Sheltered Annuity (TSA)</vt:lpstr>
      <vt:lpstr>Contacts</vt:lpstr>
      <vt:lpstr>Contacts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Brevard Public School’s  Employee Benefits</dc:title>
  <dc:creator>Kinard.Christina@Self-Insured Employee Benefits</dc:creator>
  <cp:lastModifiedBy>Lorenzo.Carlos@Compensation and Benefits</cp:lastModifiedBy>
  <cp:revision>57</cp:revision>
  <cp:lastPrinted>2019-12-05T22:17:28Z</cp:lastPrinted>
  <dcterms:modified xsi:type="dcterms:W3CDTF">2023-08-08T17:14:24Z</dcterms:modified>
</cp:coreProperties>
</file>