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7" r:id="rId3"/>
    <p:sldId id="266" r:id="rId4"/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9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2CC07-BE5E-4B6D-B006-930834B8AB12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7959C-3A6B-4888-B615-6CFBA7657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78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F411-84D2-4112-9322-0CEBEB8F58FF}" type="datetime1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21DA-FA07-4D84-BFB0-485473C6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70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DC0E-6997-488E-87F5-A5FEEDDBDA1F}" type="datetime1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21DA-FA07-4D84-BFB0-485473C6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5143-A32D-4EBD-A4AB-6819973185E5}" type="datetime1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21DA-FA07-4D84-BFB0-485473C6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1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2B2F-4D09-4FFF-87FD-EE0B6CB6145C}" type="datetime1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21DA-FA07-4D84-BFB0-485473C6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0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7596-9477-4934-807D-DAA13E955CE6}" type="datetime1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21DA-FA07-4D84-BFB0-485473C6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1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7C6-FC2B-4132-8B11-57FEE00C4EA8}" type="datetime1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21DA-FA07-4D84-BFB0-485473C6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51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2176D-2DDC-4958-BB87-84D62145E6C0}" type="datetime1">
              <a:rPr lang="en-US" smtClean="0"/>
              <a:t>4/24/2023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21DA-FA07-4D84-BFB0-485473C6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0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6F7A-0BCD-43C9-85A0-F644CC3FEE7F}" type="datetime1">
              <a:rPr lang="en-US" smtClean="0"/>
              <a:t>4/24/2023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21DA-FA07-4D84-BFB0-485473C6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28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5742-3168-4A06-B570-809ED0CF6EB6}" type="datetime1">
              <a:rPr lang="en-US" smtClean="0"/>
              <a:t>4/24/2023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21DA-FA07-4D84-BFB0-485473C6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92C9-0029-4ACF-93E6-2554855A306B}" type="datetime1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21DA-FA07-4D84-BFB0-485473C6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73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0DA8-5A6B-4F6A-96AD-BAEFA77C28F8}" type="datetime1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21DA-FA07-4D84-BFB0-485473C6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62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42725-DD16-4DC2-A62A-6BD6E9613853}" type="datetime1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521DA-FA07-4D84-BFB0-485473C6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5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299"/>
            <a:ext cx="12192001" cy="685800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21DA-FA07-4D84-BFB0-485473C6F114}" type="slidenum">
              <a:rPr lang="en-US" smtClean="0"/>
              <a:t>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56911" y="215153"/>
            <a:ext cx="114137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CCU FLORIDA IS A PROUD SPONSOR OF BREVARD PUBLIC SCHOOLS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6911" y="1673352"/>
            <a:ext cx="1141374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accent5">
                    <a:lumMod val="50000"/>
                  </a:schemeClr>
                </a:solidFill>
                <a:latin typeface="HelveticaNeueLT Std Med" panose="020B0604020202020204" pitchFamily="34" charset="0"/>
              </a:rPr>
              <a:t>ABOUT COMMUNITY CREDIT UNION</a:t>
            </a: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HelveticaNeueLT Std Med" panose="020B0604020202020204" pitchFamily="34" charset="0"/>
              </a:rPr>
              <a:t>Community Credit Union is a member-owned, not-for-profit financial cooperative that was formed by a group of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HelveticaNeueLT Std Med" panose="020B0604020202020204" pitchFamily="34" charset="0"/>
              </a:rPr>
              <a:t>ten teachers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HelveticaNeueLT Std Med" panose="020B0604020202020204" pitchFamily="34" charset="0"/>
              </a:rPr>
              <a:t>back in 1953 in Titusville, Florida and was originally known as Brevard County Teacher's Credit Union. </a:t>
            </a: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HelveticaNeueLT Std Med" panose="020B0604020202020204" pitchFamily="34" charset="0"/>
              </a:rPr>
              <a:t>Community Credit Union has a partnership with Brevard Public Schools, Eastern Florida State College, Florida Tech, municipalities, and other community organizations. </a:t>
            </a:r>
          </a:p>
          <a:p>
            <a:endParaRPr lang="en-US" sz="2200" dirty="0">
              <a:solidFill>
                <a:schemeClr val="accent1">
                  <a:lumMod val="75000"/>
                </a:schemeClr>
              </a:solidFill>
              <a:latin typeface="HelveticaNeueLT Std Med" panose="020B0604020202020204" pitchFamily="34" charset="0"/>
            </a:endParaRPr>
          </a:p>
          <a:p>
            <a:r>
              <a:rPr lang="en-US" sz="2200" b="1" dirty="0">
                <a:solidFill>
                  <a:schemeClr val="accent5">
                    <a:lumMod val="50000"/>
                  </a:schemeClr>
                </a:solidFill>
                <a:latin typeface="HelveticaNeueLT Std Med" panose="020B0604020202020204" pitchFamily="34" charset="0"/>
              </a:rPr>
              <a:t>THE CCU MISSION</a:t>
            </a: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HelveticaNeueLT Std Med" panose="020B0604020202020204" pitchFamily="34" charset="0"/>
              </a:rPr>
              <a:t>“Always improve the financial well-being of our members and make a positive difference in the community.”</a:t>
            </a:r>
          </a:p>
          <a:p>
            <a:endParaRPr lang="en-US" sz="2200" dirty="0">
              <a:solidFill>
                <a:schemeClr val="accent5">
                  <a:lumMod val="50000"/>
                </a:schemeClr>
              </a:solidFill>
              <a:latin typeface="HelveticaNeueLT Std Med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778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299"/>
            <a:ext cx="12192001" cy="685800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21DA-FA07-4D84-BFB0-485473C6F114}" type="slidenum">
              <a:rPr lang="en-US" smtClean="0"/>
              <a:t>2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65760" y="101600"/>
            <a:ext cx="114048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HOW CCU FLORIDA SUPPORTS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BREVARD PUBLIC SCHOOLS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6538" y="1332125"/>
            <a:ext cx="874020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accent5">
                    <a:lumMod val="50000"/>
                  </a:schemeClr>
                </a:solidFill>
                <a:latin typeface="HelveticaNeueLT Std Med" panose="020B0604020202020204" pitchFamily="34" charset="0"/>
              </a:rPr>
              <a:t>MASCOT DEBIT CARD PROGRAM</a:t>
            </a: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HelveticaNeueLT Std Med" panose="020B0604020202020204" pitchFamily="34" charset="0"/>
              </a:rPr>
              <a:t>All public high schools receive a donation of $5,000 each year in non-discretionary funds for being part of the program. These schools can earn additional funds by participating in the School Bucks Program. 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HelveticaNeueLT Std Med" panose="020B0604020202020204" pitchFamily="34" charset="0"/>
            </a:endParaRPr>
          </a:p>
          <a:p>
            <a:r>
              <a:rPr lang="en-US" sz="2200" b="1" dirty="0">
                <a:solidFill>
                  <a:schemeClr val="accent5">
                    <a:lumMod val="50000"/>
                  </a:schemeClr>
                </a:solidFill>
                <a:latin typeface="HelveticaNeueLT Std Med" panose="020B0604020202020204" pitchFamily="34" charset="0"/>
              </a:rPr>
              <a:t>SCHOOL BUCKS DONATION PROGRAM</a:t>
            </a: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HelveticaNeueLT Std Med" panose="020B0604020202020204" pitchFamily="34" charset="0"/>
              </a:rPr>
              <a:t>Participating schools can earn up to $900 per year PLUS debit and credit card registration donations of $5 each for schools selected by CCU members.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HelveticaNeueLT Std Med" panose="020B0604020202020204" pitchFamily="34" charset="0"/>
              </a:rPr>
              <a:t>If your school would like to participate contact your 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HelveticaNeueLT Std Med" panose="020B0604020202020204" pitchFamily="34" charset="0"/>
              </a:rPr>
              <a:t>BPS Partners in Education Coordinator.</a:t>
            </a:r>
          </a:p>
          <a:p>
            <a:endParaRPr lang="en-US" dirty="0">
              <a:solidFill>
                <a:schemeClr val="accent5">
                  <a:lumMod val="50000"/>
                </a:schemeClr>
              </a:solidFill>
              <a:latin typeface="HelveticaNeueLT Std Med" panose="020B0604020202020204" pitchFamily="34" charset="0"/>
            </a:endParaRPr>
          </a:p>
          <a:p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HelveticaNeueLT Std Med" panose="020B0604020202020204" pitchFamily="34" charset="0"/>
              </a:rPr>
              <a:t>In 2022 CCU Contributed over $250,000 to BPS</a:t>
            </a:r>
          </a:p>
          <a:p>
            <a:endParaRPr lang="en-US" dirty="0">
              <a:solidFill>
                <a:schemeClr val="accent5">
                  <a:lumMod val="50000"/>
                </a:schemeClr>
              </a:solidFill>
              <a:latin typeface="HelveticaNeueLT Std Med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48096">
            <a:off x="364418" y="1485473"/>
            <a:ext cx="1518713" cy="9585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3956">
            <a:off x="1123774" y="2214030"/>
            <a:ext cx="1504929" cy="9498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30" y="3473299"/>
            <a:ext cx="1710479" cy="2030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477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5" y="-255059"/>
            <a:ext cx="12192001" cy="7113059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21DA-FA07-4D84-BFB0-485473C6F114}" type="slidenum">
              <a:rPr lang="en-US" smtClean="0"/>
              <a:t>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6518" y="107576"/>
            <a:ext cx="11483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FINANCIAL LITERACY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1694" y="665676"/>
            <a:ext cx="558333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HelveticaNeueLT Std Med" panose="020B0604020202020204" pitchFamily="34" charset="0"/>
              </a:rPr>
              <a:t>CCU Florida works together with Junior Achievement for classroom presentations</a:t>
            </a:r>
          </a:p>
          <a:p>
            <a:endParaRPr lang="en-US" b="1" dirty="0">
              <a:solidFill>
                <a:schemeClr val="accent5">
                  <a:lumMod val="50000"/>
                </a:schemeClr>
              </a:solidFill>
              <a:latin typeface="HelveticaNeueLT Std Med" panose="020B0604020202020204" pitchFamily="34" charset="0"/>
            </a:endParaRPr>
          </a:p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HelveticaNeueLT Std Med" panose="020B0604020202020204" pitchFamily="34" charset="0"/>
              </a:rPr>
              <a:t>Award Winning 321 Financial Liftoff Series</a:t>
            </a:r>
          </a:p>
          <a:p>
            <a:r>
              <a:rPr lang="en-US" dirty="0">
                <a:solidFill>
                  <a:srgbClr val="0070C0"/>
                </a:solidFill>
                <a:latin typeface="HelveticaNeueLT Std Med" panose="020B0604020202020204" pitchFamily="34" charset="0"/>
              </a:rPr>
              <a:t>Started in 2022 CCU Florida presented the 321 Financial </a:t>
            </a:r>
            <a:r>
              <a:rPr lang="en-US" dirty="0" err="1">
                <a:solidFill>
                  <a:srgbClr val="0070C0"/>
                </a:solidFill>
                <a:latin typeface="HelveticaNeueLT Std Med" panose="020B0604020202020204" pitchFamily="34" charset="0"/>
              </a:rPr>
              <a:t>Litftoff</a:t>
            </a:r>
            <a:r>
              <a:rPr lang="en-US" dirty="0">
                <a:solidFill>
                  <a:srgbClr val="0070C0"/>
                </a:solidFill>
                <a:latin typeface="HelveticaNeueLT Std Med" panose="020B0604020202020204" pitchFamily="34" charset="0"/>
              </a:rPr>
              <a:t> program to over 1,000 BPS high schools, EFSC, and FIT students.</a:t>
            </a:r>
          </a:p>
          <a:p>
            <a:endParaRPr lang="en-US" dirty="0">
              <a:solidFill>
                <a:srgbClr val="0070C0"/>
              </a:solidFill>
              <a:latin typeface="HelveticaNeueLT Std Med" panose="020B0604020202020204" pitchFamily="34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HelveticaNeueLT Std Med" panose="020B0604020202020204" pitchFamily="34" charset="0"/>
              </a:rPr>
              <a:t>In spring 2023, on 3/21/23,  CCU presented to over 800 students in one day.</a:t>
            </a:r>
          </a:p>
          <a:p>
            <a:r>
              <a:rPr lang="en-US" dirty="0">
                <a:solidFill>
                  <a:srgbClr val="0070C0"/>
                </a:solidFill>
                <a:latin typeface="HelveticaNeueLT Std Med" panose="020B0604020202020204" pitchFamily="34" charset="0"/>
              </a:rPr>
              <a:t> </a:t>
            </a:r>
          </a:p>
          <a:p>
            <a:r>
              <a:rPr lang="en-US" dirty="0">
                <a:solidFill>
                  <a:srgbClr val="0070C0"/>
                </a:solidFill>
                <a:latin typeface="HelveticaNeueLT Std Med" panose="020B0604020202020204" pitchFamily="34" charset="0"/>
              </a:rPr>
              <a:t>CCU plans to continue the Financial Liftoff series by expanding to even more schools in 2023. </a:t>
            </a:r>
          </a:p>
          <a:p>
            <a:endParaRPr lang="en-US" dirty="0">
              <a:solidFill>
                <a:srgbClr val="0070C0"/>
              </a:solidFill>
              <a:latin typeface="HelveticaNeueLT Std Med" panose="020B0604020202020204" pitchFamily="34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HelveticaNeueLT Std Med" panose="020B0604020202020204" pitchFamily="34" charset="0"/>
              </a:rPr>
              <a:t>This concept was presented to CUNA, Credit Union National Association, and CCU won a national Diamond Award for Best Financial Education Program. </a:t>
            </a:r>
          </a:p>
        </p:txBody>
      </p:sp>
      <p:pic>
        <p:nvPicPr>
          <p:cNvPr id="7" name="Picture 6" descr="A group of people sitting in a room with large screens&#10;&#10;Description automatically generated with low confidence">
            <a:extLst>
              <a:ext uri="{FF2B5EF4-FFF2-40B4-BE49-F238E27FC236}">
                <a16:creationId xmlns:a16="http://schemas.microsoft.com/office/drawing/2014/main" id="{BF64EF33-68DF-2B09-694F-0D31CE51D9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365" y="1200230"/>
            <a:ext cx="5312833" cy="2390775"/>
          </a:xfrm>
          <a:prstGeom prst="rect">
            <a:avLst/>
          </a:prstGeom>
        </p:spPr>
      </p:pic>
      <p:pic>
        <p:nvPicPr>
          <p:cNvPr id="10" name="Picture 9" descr="A group of people sitting in a room&#10;&#10;Description automatically generated with medium confidence">
            <a:extLst>
              <a:ext uri="{FF2B5EF4-FFF2-40B4-BE49-F238E27FC236}">
                <a16:creationId xmlns:a16="http://schemas.microsoft.com/office/drawing/2014/main" id="{08C958D0-2BEB-1FE3-631A-A5383BE8A02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6" t="19097" r="30235" b="37326"/>
          <a:stretch/>
        </p:blipFill>
        <p:spPr>
          <a:xfrm>
            <a:off x="6018476" y="3869952"/>
            <a:ext cx="5662612" cy="178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634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21DA-FA07-4D84-BFB0-485473C6F114}" type="slidenum">
              <a:rPr lang="en-US" smtClean="0"/>
              <a:t>4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41841" y="313818"/>
            <a:ext cx="9409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Arial Black" panose="020B0A04020102020204" pitchFamily="34" charset="0"/>
              </a:rPr>
              <a:t>SPECIAL OFFERS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22" y="1135195"/>
            <a:ext cx="861335" cy="8613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22" y="2168387"/>
            <a:ext cx="845076" cy="8450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86" y="3258653"/>
            <a:ext cx="720406" cy="72040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19" y="4304849"/>
            <a:ext cx="721082" cy="72108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569089" y="1233628"/>
            <a:ext cx="9360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HelveticaNeueLT Std" panose="020B0604020202020204" pitchFamily="34" charset="0"/>
              </a:rPr>
              <a:t>FREE CHECKING PLUS FOR STAFF</a:t>
            </a:r>
          </a:p>
          <a:p>
            <a:r>
              <a:rPr lang="en-US" dirty="0">
                <a:solidFill>
                  <a:srgbClr val="0070C0"/>
                </a:solidFill>
                <a:latin typeface="HelveticaNeueLT Std" panose="020B0604020202020204" pitchFamily="34" charset="0"/>
              </a:rPr>
              <a:t>EARN A $125 BONUS, PLUS EARN DIVIDENDS WHEN YOU USE YOUR DEBIT CARD.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69089" y="2071051"/>
            <a:ext cx="93604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HelveticaNeueLT Std" panose="020B0604020202020204" pitchFamily="34" charset="0"/>
              </a:rPr>
              <a:t>REFINANCE YOUR AUTO LOAN</a:t>
            </a:r>
          </a:p>
          <a:p>
            <a:r>
              <a:rPr lang="en-US" dirty="0">
                <a:solidFill>
                  <a:srgbClr val="0070C0"/>
                </a:solidFill>
                <a:latin typeface="HelveticaNeueLT Std" panose="020B0604020202020204" pitchFamily="34" charset="0"/>
              </a:rPr>
              <a:t>KEEP YOUR CAR. REFINANCE YOUR AUTO LOAN TO CCU. WE’LL GIVE YOU A $225 BONUS! YOU CAN ALSO DEFER YOUR PAYMENTS UP TO 120 DAYS.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03019" y="3258653"/>
            <a:ext cx="94455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HelveticaNeueLT Std" panose="020B0604020202020204" pitchFamily="34" charset="0"/>
              </a:rPr>
              <a:t>COMMUNITY HERO MORTGAGE LOAN</a:t>
            </a:r>
            <a:endParaRPr lang="en-US" dirty="0">
              <a:solidFill>
                <a:srgbClr val="0070C0"/>
              </a:solidFill>
              <a:latin typeface="HelveticaNeueLT Std" panose="020B0604020202020204" pitchFamily="34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HelveticaNeueLT Std" panose="020B0604020202020204" pitchFamily="34" charset="0"/>
              </a:rPr>
              <a:t>A HOME LOAN JUST FOR YOU! NO DOWN PAYMENT, GET UP TO 100% FINANCING, AND NO PMI REQUIRED.</a:t>
            </a:r>
            <a:endParaRPr lang="en-US" dirty="0">
              <a:solidFill>
                <a:srgbClr val="002060"/>
              </a:solidFill>
              <a:latin typeface="HelveticaNeueLT Std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03019" y="4197200"/>
            <a:ext cx="9326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HelveticaNeueLT Std" panose="020B0604020202020204" pitchFamily="34" charset="0"/>
              </a:rPr>
              <a:t>AUTO PRO – FREE AUTO BUYING &amp; ADVISOR SERVICE</a:t>
            </a:r>
          </a:p>
          <a:p>
            <a:r>
              <a:rPr lang="en-US" dirty="0">
                <a:solidFill>
                  <a:srgbClr val="0070C0"/>
                </a:solidFill>
                <a:latin typeface="HelveticaNeueLT Std" panose="020B0604020202020204" pitchFamily="34" charset="0"/>
              </a:rPr>
              <a:t>DON’T SHOP ALONE! OUR EXCLUSIVE SERVICE HELPS YOU FIND THE VEHICLE YOU ARE LOOKING FOR BY WORKING OUR DEALER PARTNERS. IT’S NO HAGGLE OR HASSLE FOR YOU!</a:t>
            </a:r>
          </a:p>
        </p:txBody>
      </p:sp>
    </p:spTree>
    <p:extLst>
      <p:ext uri="{BB962C8B-B14F-4D97-AF65-F5344CB8AC3E}">
        <p14:creationId xmlns:p14="http://schemas.microsoft.com/office/powerpoint/2010/main" val="478948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10190</TotalTime>
  <Words>430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HelveticaNeueLT Std</vt:lpstr>
      <vt:lpstr>HelveticaNeueLT Std Med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Thompson</dc:creator>
  <cp:lastModifiedBy>Julie A Dimmig</cp:lastModifiedBy>
  <cp:revision>28</cp:revision>
  <dcterms:created xsi:type="dcterms:W3CDTF">2021-11-23T13:52:05Z</dcterms:created>
  <dcterms:modified xsi:type="dcterms:W3CDTF">2023-04-24T18:57:36Z</dcterms:modified>
</cp:coreProperties>
</file>