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80" r:id="rId2"/>
    <p:sldId id="284" r:id="rId3"/>
    <p:sldId id="281" r:id="rId4"/>
    <p:sldId id="282" r:id="rId5"/>
    <p:sldId id="283" r:id="rId6"/>
    <p:sldId id="285" r:id="rId7"/>
    <p:sldId id="305" r:id="rId8"/>
    <p:sldId id="286" r:id="rId9"/>
    <p:sldId id="287" r:id="rId10"/>
    <p:sldId id="288" r:id="rId11"/>
    <p:sldId id="289" r:id="rId12"/>
    <p:sldId id="290" r:id="rId13"/>
    <p:sldId id="292" r:id="rId14"/>
    <p:sldId id="293" r:id="rId15"/>
    <p:sldId id="294" r:id="rId16"/>
    <p:sldId id="295" r:id="rId17"/>
    <p:sldId id="296" r:id="rId18"/>
    <p:sldId id="297" r:id="rId19"/>
    <p:sldId id="298" r:id="rId20"/>
    <p:sldId id="299" r:id="rId21"/>
    <p:sldId id="300" r:id="rId22"/>
    <p:sldId id="301" r:id="rId23"/>
    <p:sldId id="302" r:id="rId24"/>
    <p:sldId id="303" r:id="rId25"/>
    <p:sldId id="304"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C24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6" d="100"/>
          <a:sy n="86" d="100"/>
        </p:scale>
        <p:origin x="514"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11/14/2023</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970901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11/14/2023</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44296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11/14/2023</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999379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11/14/2023</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471901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11/14/2023</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541431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11/14/2023</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012996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11/14/2023</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11151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11/14/2023</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656345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11/14/2023</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536599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900">
                <a:solidFill>
                  <a:srgbClr val="FFFFFF"/>
                </a:solidFill>
              </a:defRPr>
            </a:lvl1pPr>
          </a:lstStyle>
          <a:p>
            <a:fld id="{62D6E202-B606-4609-B914-27C9371A1F6D}" type="datetime1">
              <a:rPr lang="en-US" smtClean="0"/>
              <a:t>11/14/2023</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9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0480191"/>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Lst>
  <p:hf sldNum="0" hdr="0" ftr="0" dt="0"/>
  <p:txStyles>
    <p:titleStyle>
      <a:lvl1pPr algn="l" defTabSz="914400" rtl="0" eaLnBrk="1" latinLnBrk="0" hangingPunct="1">
        <a:lnSpc>
          <a:spcPct val="90000"/>
        </a:lnSpc>
        <a:spcBef>
          <a:spcPct val="0"/>
        </a:spcBef>
        <a:buNone/>
        <a:defRPr sz="46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divisions.brevardschools.org/sites/humanresources/HR%20External/SitePages/BPS%20Approved%20Job%20Descriptions.aspx" TargetMode="Externa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hyperlink" Target="https://divisions.brevardschools.org/sites/humanresources/HR%20External/External%20HR%20Forms%20and%20Documents/Leave%20of%20Absence%20Handbook%20-%20FINAL.pdf"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mailto:Seibel.Marijo@Brevardschools.org" TargetMode="External"/><Relationship Id="rId2" Type="http://schemas.openxmlformats.org/officeDocument/2006/relationships/hyperlink" Target="mailto:Gibbs.Paul@Brevardschools.org" TargetMode="External"/><Relationship Id="rId1" Type="http://schemas.openxmlformats.org/officeDocument/2006/relationships/slideLayout" Target="../slideLayouts/slideLayout2.xml"/><Relationship Id="rId4" Type="http://schemas.openxmlformats.org/officeDocument/2006/relationships/hyperlink" Target="mailto:Schindler.Ronna@Brevardschools.org"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hyperlink" Target="https://reportabuse.dcf.state.fl.us/Child/ChildForm.aspx" TargetMode="Externa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hyperlink" Target="mailto:titleix@brevardschools.org" TargetMode="Externa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mailto:Records@brevardschools.org"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mailto:Unterhorst.Wendy@Brevardschools.org" TargetMode="External"/><Relationship Id="rId2" Type="http://schemas.openxmlformats.org/officeDocument/2006/relationships/hyperlink" Target="mailto:browning.rosemary@brevardschools.org" TargetMode="External"/><Relationship Id="rId1" Type="http://schemas.openxmlformats.org/officeDocument/2006/relationships/slideLayout" Target="../slideLayouts/slideLayout2.xml"/><Relationship Id="rId4" Type="http://schemas.openxmlformats.org/officeDocument/2006/relationships/hyperlink" Target="mailto:Petitpas.Heather@Brevardschools.org"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 name="Rectangle 44">
            <a:extLst>
              <a:ext uri="{FF2B5EF4-FFF2-40B4-BE49-F238E27FC236}">
                <a16:creationId xmlns:a16="http://schemas.microsoft.com/office/drawing/2014/main" id="{54DCD9B2-D552-47A6-9FE2-15D7E8159A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AB2EA78-AEB3-469B-9025-3B17201A457B}"/>
              </a:ext>
            </a:extLst>
          </p:cNvPr>
          <p:cNvSpPr>
            <a:spLocks noGrp="1"/>
          </p:cNvSpPr>
          <p:nvPr>
            <p:ph type="ctrTitle"/>
          </p:nvPr>
        </p:nvSpPr>
        <p:spPr>
          <a:xfrm>
            <a:off x="6730000" y="639098"/>
            <a:ext cx="4813072" cy="3494790"/>
          </a:xfrm>
        </p:spPr>
        <p:txBody>
          <a:bodyPr>
            <a:normAutofit/>
          </a:bodyPr>
          <a:lstStyle/>
          <a:p>
            <a:r>
              <a:rPr lang="en-US" b="1" baseline="30000">
                <a:latin typeface="+mn-lt"/>
              </a:rPr>
              <a:t>KEY POLICIES &amp; PROCEDURES</a:t>
            </a:r>
          </a:p>
        </p:txBody>
      </p:sp>
      <p:sp>
        <p:nvSpPr>
          <p:cNvPr id="3" name="Subtitle 2">
            <a:extLst>
              <a:ext uri="{FF2B5EF4-FFF2-40B4-BE49-F238E27FC236}">
                <a16:creationId xmlns:a16="http://schemas.microsoft.com/office/drawing/2014/main" id="{255E1F2F-E259-4EA8-9FFD-3A10AF541859}"/>
              </a:ext>
            </a:extLst>
          </p:cNvPr>
          <p:cNvSpPr>
            <a:spLocks noGrp="1"/>
          </p:cNvSpPr>
          <p:nvPr>
            <p:ph type="subTitle" idx="1"/>
          </p:nvPr>
        </p:nvSpPr>
        <p:spPr>
          <a:xfrm>
            <a:off x="6729999" y="4455621"/>
            <a:ext cx="4829101" cy="1238616"/>
          </a:xfrm>
        </p:spPr>
        <p:txBody>
          <a:bodyPr>
            <a:normAutofit/>
          </a:bodyPr>
          <a:lstStyle/>
          <a:p>
            <a:pPr>
              <a:lnSpc>
                <a:spcPct val="100000"/>
              </a:lnSpc>
            </a:pPr>
            <a:r>
              <a:rPr lang="en-US" sz="2000">
                <a:solidFill>
                  <a:schemeClr val="tx1">
                    <a:lumMod val="85000"/>
                    <a:lumOff val="15000"/>
                  </a:schemeClr>
                </a:solidFill>
                <a:latin typeface="+mj-lt"/>
              </a:rPr>
              <a:t>Legal Services</a:t>
            </a:r>
          </a:p>
          <a:p>
            <a:pPr>
              <a:lnSpc>
                <a:spcPct val="100000"/>
              </a:lnSpc>
            </a:pPr>
            <a:r>
              <a:rPr lang="en-US" sz="2000">
                <a:solidFill>
                  <a:schemeClr val="tx1">
                    <a:lumMod val="85000"/>
                    <a:lumOff val="15000"/>
                  </a:schemeClr>
                </a:solidFill>
                <a:latin typeface="+mj-lt"/>
              </a:rPr>
              <a:t>Professional standards &amp; Labor relations</a:t>
            </a:r>
          </a:p>
        </p:txBody>
      </p:sp>
      <p:pic>
        <p:nvPicPr>
          <p:cNvPr id="13" name="Picture 12" descr="Diagram&#10;&#10;Description automatically generated">
            <a:extLst>
              <a:ext uri="{FF2B5EF4-FFF2-40B4-BE49-F238E27FC236}">
                <a16:creationId xmlns:a16="http://schemas.microsoft.com/office/drawing/2014/main" id="{725D139C-B9AA-4CB1-84FA-E05E3AD21639}"/>
              </a:ext>
            </a:extLst>
          </p:cNvPr>
          <p:cNvPicPr>
            <a:picLocks noChangeAspect="1"/>
          </p:cNvPicPr>
          <p:nvPr/>
        </p:nvPicPr>
        <p:blipFill>
          <a:blip r:embed="rId2"/>
          <a:stretch>
            <a:fillRect/>
          </a:stretch>
        </p:blipFill>
        <p:spPr>
          <a:xfrm>
            <a:off x="633999" y="1076582"/>
            <a:ext cx="5462001" cy="4181154"/>
          </a:xfrm>
          <a:prstGeom prst="rect">
            <a:avLst/>
          </a:prstGeom>
        </p:spPr>
      </p:pic>
      <p:cxnSp>
        <p:nvCxnSpPr>
          <p:cNvPr id="52" name="Straight Connector 46">
            <a:extLst>
              <a:ext uri="{FF2B5EF4-FFF2-40B4-BE49-F238E27FC236}">
                <a16:creationId xmlns:a16="http://schemas.microsoft.com/office/drawing/2014/main" id="{FCE0A9EA-62FA-4F43-BEF6-7BBBB3F90F2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832349" y="4294754"/>
            <a:ext cx="43891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53" name="Rectangle 48">
            <a:extLst>
              <a:ext uri="{FF2B5EF4-FFF2-40B4-BE49-F238E27FC236}">
                <a16:creationId xmlns:a16="http://schemas.microsoft.com/office/drawing/2014/main" id="{CCE25F7F-C10E-4478-90C0-93B61E6383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895915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4A439-C036-8817-3501-CDF707772459}"/>
              </a:ext>
            </a:extLst>
          </p:cNvPr>
          <p:cNvSpPr>
            <a:spLocks noGrp="1"/>
          </p:cNvSpPr>
          <p:nvPr>
            <p:ph type="title"/>
          </p:nvPr>
        </p:nvSpPr>
        <p:spPr/>
        <p:txBody>
          <a:bodyPr/>
          <a:lstStyle/>
          <a:p>
            <a:r>
              <a:rPr lang="en-US" dirty="0"/>
              <a:t>Evaluations</a:t>
            </a:r>
          </a:p>
        </p:txBody>
      </p:sp>
      <p:sp>
        <p:nvSpPr>
          <p:cNvPr id="3" name="Content Placeholder 2">
            <a:extLst>
              <a:ext uri="{FF2B5EF4-FFF2-40B4-BE49-F238E27FC236}">
                <a16:creationId xmlns:a16="http://schemas.microsoft.com/office/drawing/2014/main" id="{94EBAD02-25DF-1301-8AD1-53F22AFA104A}"/>
              </a:ext>
            </a:extLst>
          </p:cNvPr>
          <p:cNvSpPr txBox="1">
            <a:spLocks/>
          </p:cNvSpPr>
          <p:nvPr/>
        </p:nvSpPr>
        <p:spPr>
          <a:xfrm>
            <a:off x="1086643" y="2034074"/>
            <a:ext cx="10018713" cy="4217436"/>
          </a:xfrm>
          <a:prstGeom prst="rect">
            <a:avLst/>
          </a:prstGeom>
        </p:spPr>
        <p:txBody>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457200" indent="-457200">
              <a:buClr>
                <a:srgbClr val="69C240"/>
              </a:buClr>
              <a:buFont typeface="Wingdings" panose="05000000000000000000" pitchFamily="2" charset="2"/>
              <a:buChar char="§"/>
            </a:pPr>
            <a:r>
              <a:rPr lang="en-US" sz="2800" dirty="0"/>
              <a:t>Board policy dictates </a:t>
            </a:r>
            <a:r>
              <a:rPr lang="en-US" sz="2800" u="sng" dirty="0"/>
              <a:t>all</a:t>
            </a:r>
            <a:r>
              <a:rPr lang="en-US" sz="2800" dirty="0"/>
              <a:t> employees are evaluated </a:t>
            </a:r>
            <a:r>
              <a:rPr lang="en-US" sz="2800" u="sng" dirty="0"/>
              <a:t>annually</a:t>
            </a:r>
            <a:r>
              <a:rPr lang="en-US" sz="2800" dirty="0"/>
              <a:t>.</a:t>
            </a:r>
          </a:p>
          <a:p>
            <a:pPr marL="457200" indent="-457200">
              <a:buClr>
                <a:srgbClr val="69C240"/>
              </a:buClr>
              <a:buFont typeface="Wingdings" panose="05000000000000000000" pitchFamily="2" charset="2"/>
              <a:buChar char="§"/>
            </a:pPr>
            <a:r>
              <a:rPr lang="en-US" sz="2800" dirty="0"/>
              <a:t>Your performance is evaluated based on your job description and responsibilities of the position. </a:t>
            </a:r>
            <a:r>
              <a:rPr lang="en-US" sz="2800" dirty="0">
                <a:solidFill>
                  <a:srgbClr val="69C240"/>
                </a:solidFill>
                <a:hlinkClick r:id="rId2">
                  <a:extLst>
                    <a:ext uri="{A12FA001-AC4F-418D-AE19-62706E023703}">
                      <ahyp:hlinkClr xmlns:ahyp="http://schemas.microsoft.com/office/drawing/2018/hyperlinkcolor" val="tx"/>
                    </a:ext>
                  </a:extLst>
                </a:hlinkClick>
              </a:rPr>
              <a:t>Quick link to job descriptions</a:t>
            </a:r>
            <a:r>
              <a:rPr lang="en-US" sz="2800" dirty="0"/>
              <a:t>.</a:t>
            </a:r>
          </a:p>
          <a:p>
            <a:pPr marL="457200" indent="-457200">
              <a:buClr>
                <a:srgbClr val="69C240"/>
              </a:buClr>
              <a:buFont typeface="Wingdings" panose="05000000000000000000" pitchFamily="2" charset="2"/>
              <a:buChar char="§"/>
            </a:pPr>
            <a:r>
              <a:rPr lang="en-US" sz="2800" dirty="0"/>
              <a:t>Information is all available on the Brevard Public Schools website.</a:t>
            </a:r>
          </a:p>
          <a:p>
            <a:pPr marL="457200" indent="-457200">
              <a:buClr>
                <a:srgbClr val="69C240"/>
              </a:buClr>
              <a:buFont typeface="Wingdings" panose="05000000000000000000" pitchFamily="2" charset="2"/>
              <a:buChar char="§"/>
            </a:pPr>
            <a:r>
              <a:rPr lang="en-US" sz="2800" dirty="0"/>
              <a:t>Make sure you are familiar with the responsibilities of your position.</a:t>
            </a:r>
          </a:p>
        </p:txBody>
      </p:sp>
    </p:spTree>
    <p:extLst>
      <p:ext uri="{BB962C8B-B14F-4D97-AF65-F5344CB8AC3E}">
        <p14:creationId xmlns:p14="http://schemas.microsoft.com/office/powerpoint/2010/main" val="35186620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D4A52-7087-FEC0-59F4-359155F1E313}"/>
              </a:ext>
            </a:extLst>
          </p:cNvPr>
          <p:cNvSpPr>
            <a:spLocks noGrp="1"/>
          </p:cNvSpPr>
          <p:nvPr>
            <p:ph type="title"/>
          </p:nvPr>
        </p:nvSpPr>
        <p:spPr>
          <a:xfrm>
            <a:off x="1097279" y="286603"/>
            <a:ext cx="10405743" cy="1450757"/>
          </a:xfrm>
        </p:spPr>
        <p:txBody>
          <a:bodyPr/>
          <a:lstStyle/>
          <a:p>
            <a:r>
              <a:rPr lang="en-US" dirty="0"/>
              <a:t>Board Policy 3210 - </a:t>
            </a:r>
            <a:br>
              <a:rPr lang="en-US" dirty="0"/>
            </a:br>
            <a:r>
              <a:rPr lang="en-US" dirty="0"/>
              <a:t>Standards of Ethical Conduct</a:t>
            </a:r>
          </a:p>
        </p:txBody>
      </p:sp>
      <p:sp>
        <p:nvSpPr>
          <p:cNvPr id="3" name="Content Placeholder 2">
            <a:extLst>
              <a:ext uri="{FF2B5EF4-FFF2-40B4-BE49-F238E27FC236}">
                <a16:creationId xmlns:a16="http://schemas.microsoft.com/office/drawing/2014/main" id="{5319A46F-B03B-9BFD-793E-BF46C4C90D23}"/>
              </a:ext>
            </a:extLst>
          </p:cNvPr>
          <p:cNvSpPr txBox="1">
            <a:spLocks/>
          </p:cNvSpPr>
          <p:nvPr/>
        </p:nvSpPr>
        <p:spPr>
          <a:xfrm>
            <a:off x="893128" y="1912776"/>
            <a:ext cx="10405743" cy="4422709"/>
          </a:xfrm>
          <a:prstGeom prst="rect">
            <a:avLst/>
          </a:prstGeom>
        </p:spPr>
        <p:txBody>
          <a:bodyPr>
            <a:noAutofit/>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457200" indent="-306388" algn="just">
              <a:buClr>
                <a:srgbClr val="69C240"/>
              </a:buClr>
              <a:buFont typeface="Arial" panose="020B0604020202020204" pitchFamily="34" charset="0"/>
              <a:buChar char="•"/>
            </a:pPr>
            <a:r>
              <a:rPr lang="en-US" sz="2200" dirty="0">
                <a:ea typeface="Roboto" panose="020B0604020202020204" charset="0"/>
              </a:rPr>
              <a:t>As an employee of Brevard Public Schools, we are all bound to a common code of ethics to the extent there is no conflict with any laws, rules or government regulations.  </a:t>
            </a:r>
          </a:p>
          <a:p>
            <a:pPr marL="457200" indent="-306388" algn="just">
              <a:buClr>
                <a:srgbClr val="69C240"/>
              </a:buClr>
              <a:buFont typeface="Arial" panose="020B0604020202020204" pitchFamily="34" charset="0"/>
              <a:buChar char="•"/>
            </a:pPr>
            <a:r>
              <a:rPr lang="en-US" sz="2200" dirty="0">
                <a:ea typeface="Roboto" panose="020B0604020202020204" charset="0"/>
              </a:rPr>
              <a:t>This includes the Board, administrators, teachers, and all other employees of the district, regardless of their positions, collective bargaining status or role, because of their dual role as public servants and educators are bound by the same ethics policy.</a:t>
            </a:r>
          </a:p>
          <a:p>
            <a:pPr marL="495296" indent="-342900" algn="just">
              <a:buClr>
                <a:srgbClr val="69C240"/>
              </a:buClr>
              <a:buFont typeface="Arial" panose="020B0604020202020204" pitchFamily="34" charset="0"/>
              <a:buChar char="•"/>
            </a:pPr>
            <a:r>
              <a:rPr lang="en-US" sz="2200" dirty="0">
                <a:ea typeface="Roboto" panose="020B0604020202020204" charset="0"/>
              </a:rPr>
              <a:t>The BPS Ethics Policy is designed to create a culture of honesty and integrity that will help the district meet the goal of providing a safe environment and high-quality education to all students while ensuring the highest public confidence in the impartiality and independent judgment of all staff. </a:t>
            </a:r>
          </a:p>
        </p:txBody>
      </p:sp>
    </p:spTree>
    <p:extLst>
      <p:ext uri="{BB962C8B-B14F-4D97-AF65-F5344CB8AC3E}">
        <p14:creationId xmlns:p14="http://schemas.microsoft.com/office/powerpoint/2010/main" val="1544057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5DA00-56D1-1164-AE22-90B875AD8D61}"/>
              </a:ext>
            </a:extLst>
          </p:cNvPr>
          <p:cNvSpPr>
            <a:spLocks noGrp="1"/>
          </p:cNvSpPr>
          <p:nvPr>
            <p:ph type="title"/>
          </p:nvPr>
        </p:nvSpPr>
        <p:spPr/>
        <p:txBody>
          <a:bodyPr/>
          <a:lstStyle/>
          <a:p>
            <a:r>
              <a:rPr lang="en-US" dirty="0"/>
              <a:t>What are potential ethics violations?</a:t>
            </a:r>
          </a:p>
        </p:txBody>
      </p:sp>
      <p:sp>
        <p:nvSpPr>
          <p:cNvPr id="3" name="Content Placeholder 2">
            <a:extLst>
              <a:ext uri="{FF2B5EF4-FFF2-40B4-BE49-F238E27FC236}">
                <a16:creationId xmlns:a16="http://schemas.microsoft.com/office/drawing/2014/main" id="{BA40E618-6A45-8F03-DC8F-306DA7F5E08C}"/>
              </a:ext>
            </a:extLst>
          </p:cNvPr>
          <p:cNvSpPr txBox="1">
            <a:spLocks/>
          </p:cNvSpPr>
          <p:nvPr/>
        </p:nvSpPr>
        <p:spPr>
          <a:xfrm>
            <a:off x="302555" y="2223788"/>
            <a:ext cx="5823925" cy="3967067"/>
          </a:xfrm>
          <a:prstGeom prst="rect">
            <a:avLst/>
          </a:prstGeom>
        </p:spPr>
        <p:txBody>
          <a:bodyPr>
            <a:noAutofit/>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233363" indent="-233363">
              <a:lnSpc>
                <a:spcPct val="150000"/>
              </a:lnSpc>
              <a:spcBef>
                <a:spcPts val="0"/>
              </a:spcBef>
              <a:spcAft>
                <a:spcPts val="0"/>
              </a:spcAft>
              <a:buClr>
                <a:srgbClr val="69C240"/>
              </a:buClr>
              <a:buFont typeface="Wingdings" panose="05000000000000000000" pitchFamily="2" charset="2"/>
              <a:buChar char="§"/>
            </a:pPr>
            <a:r>
              <a:rPr lang="en-US" sz="1800" dirty="0">
                <a:latin typeface="Arial" panose="020B0604020202020204" pitchFamily="34" charset="0"/>
                <a:ea typeface="Calibri" panose="020F0502020204030204" pitchFamily="34" charset="0"/>
              </a:rPr>
              <a:t>Recording students on Cell phone</a:t>
            </a:r>
          </a:p>
          <a:p>
            <a:pPr marL="233363" indent="-233363">
              <a:lnSpc>
                <a:spcPct val="100000"/>
              </a:lnSpc>
              <a:spcBef>
                <a:spcPts val="0"/>
              </a:spcBef>
              <a:spcAft>
                <a:spcPts val="0"/>
              </a:spcAft>
              <a:buClr>
                <a:srgbClr val="69C240"/>
              </a:buClr>
              <a:buFont typeface="Wingdings" panose="05000000000000000000" pitchFamily="2" charset="2"/>
              <a:buChar char="§"/>
            </a:pPr>
            <a:r>
              <a:rPr lang="en-US" sz="1800" dirty="0">
                <a:latin typeface="Arial" panose="020B0604020202020204" pitchFamily="34" charset="0"/>
                <a:ea typeface="Calibri" panose="020F0502020204030204" pitchFamily="34" charset="0"/>
              </a:rPr>
              <a:t>Embarrassing students in class, in front of others – verbal abuse</a:t>
            </a:r>
          </a:p>
          <a:p>
            <a:pPr marL="233363" indent="-233363">
              <a:lnSpc>
                <a:spcPct val="150000"/>
              </a:lnSpc>
              <a:spcBef>
                <a:spcPts val="0"/>
              </a:spcBef>
              <a:spcAft>
                <a:spcPts val="0"/>
              </a:spcAft>
              <a:buClr>
                <a:srgbClr val="69C240"/>
              </a:buClr>
              <a:buFont typeface="Wingdings" panose="05000000000000000000" pitchFamily="2" charset="2"/>
              <a:buChar char="§"/>
            </a:pPr>
            <a:r>
              <a:rPr lang="en-US" sz="1800" dirty="0">
                <a:latin typeface="Arial" panose="020B0604020202020204" pitchFamily="34" charset="0"/>
                <a:ea typeface="Calibri" panose="020F0502020204030204" pitchFamily="34" charset="0"/>
              </a:rPr>
              <a:t>Sending students home without contacting parents</a:t>
            </a:r>
          </a:p>
          <a:p>
            <a:pPr marL="233363" indent="-233363">
              <a:lnSpc>
                <a:spcPct val="150000"/>
              </a:lnSpc>
              <a:spcBef>
                <a:spcPts val="0"/>
              </a:spcBef>
              <a:spcAft>
                <a:spcPts val="0"/>
              </a:spcAft>
              <a:buClr>
                <a:srgbClr val="69C240"/>
              </a:buClr>
              <a:buFont typeface="Wingdings" panose="05000000000000000000" pitchFamily="2" charset="2"/>
              <a:buChar char="§"/>
            </a:pPr>
            <a:r>
              <a:rPr lang="en-US" sz="1800" dirty="0">
                <a:latin typeface="Arial" panose="020B0604020202020204" pitchFamily="34" charset="0"/>
                <a:ea typeface="Calibri" panose="020F0502020204030204" pitchFamily="34" charset="0"/>
              </a:rPr>
              <a:t>Unsupervised classrooms</a:t>
            </a:r>
          </a:p>
          <a:p>
            <a:pPr marL="233363" indent="-233363">
              <a:lnSpc>
                <a:spcPct val="150000"/>
              </a:lnSpc>
              <a:spcBef>
                <a:spcPts val="0"/>
              </a:spcBef>
              <a:spcAft>
                <a:spcPts val="0"/>
              </a:spcAft>
              <a:buClr>
                <a:srgbClr val="69C240"/>
              </a:buClr>
              <a:buFont typeface="Wingdings" panose="05000000000000000000" pitchFamily="2" charset="2"/>
              <a:buChar char="§"/>
            </a:pPr>
            <a:r>
              <a:rPr lang="en-US" sz="1800" dirty="0">
                <a:latin typeface="Arial" panose="020B0604020202020204" pitchFamily="34" charset="0"/>
                <a:ea typeface="Calibri" panose="020F0502020204030204" pitchFamily="34" charset="0"/>
              </a:rPr>
              <a:t>DCF reports</a:t>
            </a:r>
          </a:p>
          <a:p>
            <a:pPr marL="233363" indent="-233363">
              <a:lnSpc>
                <a:spcPct val="150000"/>
              </a:lnSpc>
              <a:spcBef>
                <a:spcPts val="0"/>
              </a:spcBef>
              <a:spcAft>
                <a:spcPts val="0"/>
              </a:spcAft>
              <a:buClr>
                <a:srgbClr val="69C240"/>
              </a:buClr>
              <a:buFont typeface="Wingdings" panose="05000000000000000000" pitchFamily="2" charset="2"/>
              <a:buChar char="§"/>
            </a:pPr>
            <a:r>
              <a:rPr lang="en-US" sz="1800" dirty="0">
                <a:latin typeface="Arial" panose="020B0604020202020204" pitchFamily="34" charset="0"/>
                <a:ea typeface="Calibri" panose="020F0502020204030204" pitchFamily="34" charset="0"/>
              </a:rPr>
              <a:t>Performance issues</a:t>
            </a:r>
          </a:p>
          <a:p>
            <a:pPr marL="233363" indent="-233363">
              <a:lnSpc>
                <a:spcPct val="150000"/>
              </a:lnSpc>
              <a:spcBef>
                <a:spcPts val="0"/>
              </a:spcBef>
              <a:spcAft>
                <a:spcPts val="0"/>
              </a:spcAft>
              <a:buClr>
                <a:srgbClr val="69C240"/>
              </a:buClr>
              <a:buFont typeface="Wingdings" panose="05000000000000000000" pitchFamily="2" charset="2"/>
              <a:buChar char="§"/>
            </a:pPr>
            <a:r>
              <a:rPr lang="en-US" sz="1800" dirty="0">
                <a:latin typeface="Arial" panose="020B0604020202020204" pitchFamily="34" charset="0"/>
                <a:ea typeface="Calibri" panose="020F0502020204030204" pitchFamily="34" charset="0"/>
              </a:rPr>
              <a:t>Failing to follow security protocols</a:t>
            </a:r>
          </a:p>
          <a:p>
            <a:pPr marL="233363" indent="-233363">
              <a:lnSpc>
                <a:spcPct val="150000"/>
              </a:lnSpc>
              <a:spcBef>
                <a:spcPts val="0"/>
              </a:spcBef>
              <a:spcAft>
                <a:spcPts val="0"/>
              </a:spcAft>
              <a:buClr>
                <a:srgbClr val="69C240"/>
              </a:buClr>
              <a:buFont typeface="Wingdings" panose="05000000000000000000" pitchFamily="2" charset="2"/>
              <a:buChar char="§"/>
            </a:pPr>
            <a:r>
              <a:rPr lang="en-US" sz="1800" dirty="0">
                <a:latin typeface="Arial" panose="020B0604020202020204" pitchFamily="34" charset="0"/>
                <a:ea typeface="Calibri" panose="020F0502020204030204" pitchFamily="34" charset="0"/>
              </a:rPr>
              <a:t>Bullying/harassment/intimidation</a:t>
            </a:r>
          </a:p>
          <a:p>
            <a:pPr marL="233363" indent="-233363">
              <a:lnSpc>
                <a:spcPct val="150000"/>
              </a:lnSpc>
              <a:spcBef>
                <a:spcPts val="0"/>
              </a:spcBef>
              <a:spcAft>
                <a:spcPts val="0"/>
              </a:spcAft>
              <a:buClr>
                <a:srgbClr val="69C240"/>
              </a:buClr>
              <a:buFont typeface="Wingdings" panose="05000000000000000000" pitchFamily="2" charset="2"/>
              <a:buChar char="§"/>
            </a:pPr>
            <a:r>
              <a:rPr lang="en-US" sz="1800" dirty="0">
                <a:latin typeface="Arial" panose="020B0604020202020204" pitchFamily="34" charset="0"/>
                <a:ea typeface="Calibri" panose="020F0502020204030204" pitchFamily="34" charset="0"/>
              </a:rPr>
              <a:t>Arrests</a:t>
            </a:r>
          </a:p>
        </p:txBody>
      </p:sp>
      <p:sp>
        <p:nvSpPr>
          <p:cNvPr id="4" name="Content Placeholder 2">
            <a:extLst>
              <a:ext uri="{FF2B5EF4-FFF2-40B4-BE49-F238E27FC236}">
                <a16:creationId xmlns:a16="http://schemas.microsoft.com/office/drawing/2014/main" id="{684AF058-6E81-66B7-44F0-149AA6BC95EC}"/>
              </a:ext>
            </a:extLst>
          </p:cNvPr>
          <p:cNvSpPr txBox="1">
            <a:spLocks/>
          </p:cNvSpPr>
          <p:nvPr/>
        </p:nvSpPr>
        <p:spPr>
          <a:xfrm>
            <a:off x="6126480" y="2226902"/>
            <a:ext cx="5448334" cy="3967067"/>
          </a:xfrm>
          <a:prstGeom prst="rect">
            <a:avLst/>
          </a:prstGeom>
        </p:spPr>
        <p:txBody>
          <a:bodyPr>
            <a:normAutofit fontScale="77500" lnSpcReduction="20000"/>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233363" indent="-233363">
              <a:lnSpc>
                <a:spcPct val="150000"/>
              </a:lnSpc>
              <a:spcBef>
                <a:spcPts val="0"/>
              </a:spcBef>
              <a:spcAft>
                <a:spcPts val="0"/>
              </a:spcAft>
              <a:buClr>
                <a:srgbClr val="69C240"/>
              </a:buClr>
              <a:buFont typeface="Wingdings" panose="05000000000000000000" pitchFamily="2" charset="2"/>
              <a:buChar char="§"/>
            </a:pPr>
            <a:r>
              <a:rPr lang="en-US" sz="2400" dirty="0">
                <a:latin typeface="Arial" panose="020B0604020202020204" pitchFamily="34" charset="0"/>
                <a:ea typeface="Calibri" panose="020F0502020204030204" pitchFamily="34" charset="0"/>
              </a:rPr>
              <a:t>Time fraud</a:t>
            </a:r>
          </a:p>
          <a:p>
            <a:pPr marL="233363" indent="-233363">
              <a:lnSpc>
                <a:spcPct val="150000"/>
              </a:lnSpc>
              <a:spcBef>
                <a:spcPts val="0"/>
              </a:spcBef>
              <a:spcAft>
                <a:spcPts val="0"/>
              </a:spcAft>
              <a:buClr>
                <a:srgbClr val="69C240"/>
              </a:buClr>
              <a:buFont typeface="Wingdings" panose="05000000000000000000" pitchFamily="2" charset="2"/>
              <a:buChar char="§"/>
            </a:pPr>
            <a:r>
              <a:rPr lang="en-US" sz="2400" dirty="0">
                <a:latin typeface="Arial" panose="020B0604020202020204" pitchFamily="34" charset="0"/>
                <a:ea typeface="Calibri" panose="020F0502020204030204" pitchFamily="34" charset="0"/>
              </a:rPr>
              <a:t>Social media </a:t>
            </a:r>
          </a:p>
          <a:p>
            <a:pPr marL="233363" indent="-233363">
              <a:lnSpc>
                <a:spcPct val="150000"/>
              </a:lnSpc>
              <a:spcBef>
                <a:spcPts val="0"/>
              </a:spcBef>
              <a:spcAft>
                <a:spcPts val="0"/>
              </a:spcAft>
              <a:buClr>
                <a:srgbClr val="69C240"/>
              </a:buClr>
              <a:buFont typeface="Wingdings" panose="05000000000000000000" pitchFamily="2" charset="2"/>
              <a:buChar char="§"/>
            </a:pPr>
            <a:r>
              <a:rPr lang="en-US" sz="2400" dirty="0">
                <a:latin typeface="Arial" panose="020B0604020202020204" pitchFamily="34" charset="0"/>
                <a:ea typeface="Calibri" panose="020F0502020204030204" pitchFamily="34" charset="0"/>
              </a:rPr>
              <a:t>Failure to keep students safe</a:t>
            </a:r>
          </a:p>
          <a:p>
            <a:pPr marL="233363" indent="-233363">
              <a:lnSpc>
                <a:spcPct val="150000"/>
              </a:lnSpc>
              <a:spcBef>
                <a:spcPts val="0"/>
              </a:spcBef>
              <a:spcAft>
                <a:spcPts val="0"/>
              </a:spcAft>
              <a:buClr>
                <a:srgbClr val="69C240"/>
              </a:buClr>
              <a:buFont typeface="Wingdings" panose="05000000000000000000" pitchFamily="2" charset="2"/>
              <a:buChar char="§"/>
            </a:pPr>
            <a:r>
              <a:rPr lang="en-US" sz="2400" dirty="0">
                <a:latin typeface="Arial" panose="020B0604020202020204" pitchFamily="34" charset="0"/>
                <a:ea typeface="Calibri" panose="020F0502020204030204" pitchFamily="34" charset="0"/>
              </a:rPr>
              <a:t>Curriculum mistakes </a:t>
            </a:r>
          </a:p>
          <a:p>
            <a:pPr marL="233363" indent="-233363">
              <a:lnSpc>
                <a:spcPct val="150000"/>
              </a:lnSpc>
              <a:spcBef>
                <a:spcPts val="0"/>
              </a:spcBef>
              <a:spcAft>
                <a:spcPts val="0"/>
              </a:spcAft>
              <a:buClr>
                <a:srgbClr val="69C240"/>
              </a:buClr>
              <a:buFont typeface="Wingdings" panose="05000000000000000000" pitchFamily="2" charset="2"/>
              <a:buChar char="§"/>
            </a:pPr>
            <a:r>
              <a:rPr lang="en-US" sz="2400" dirty="0">
                <a:latin typeface="Arial" panose="020B0604020202020204" pitchFamily="34" charset="0"/>
                <a:ea typeface="Calibri" panose="020F0502020204030204" pitchFamily="34" charset="0"/>
              </a:rPr>
              <a:t>Aggressive behavior towards co-workers</a:t>
            </a:r>
          </a:p>
          <a:p>
            <a:pPr marL="233363" indent="-233363">
              <a:lnSpc>
                <a:spcPct val="150000"/>
              </a:lnSpc>
              <a:spcBef>
                <a:spcPts val="0"/>
              </a:spcBef>
              <a:spcAft>
                <a:spcPts val="0"/>
              </a:spcAft>
              <a:buClr>
                <a:srgbClr val="69C240"/>
              </a:buClr>
              <a:buFont typeface="Wingdings" panose="05000000000000000000" pitchFamily="2" charset="2"/>
              <a:buChar char="§"/>
            </a:pPr>
            <a:r>
              <a:rPr lang="en-US" sz="2400" dirty="0">
                <a:latin typeface="Arial" panose="020B0604020202020204" pitchFamily="34" charset="0"/>
                <a:ea typeface="Calibri" panose="020F0502020204030204" pitchFamily="34" charset="0"/>
              </a:rPr>
              <a:t>Failure to report</a:t>
            </a:r>
          </a:p>
          <a:p>
            <a:pPr marL="233363" indent="-233363">
              <a:lnSpc>
                <a:spcPct val="150000"/>
              </a:lnSpc>
              <a:spcBef>
                <a:spcPts val="0"/>
              </a:spcBef>
              <a:spcAft>
                <a:spcPts val="0"/>
              </a:spcAft>
              <a:buClr>
                <a:srgbClr val="69C240"/>
              </a:buClr>
              <a:buFont typeface="Wingdings" panose="05000000000000000000" pitchFamily="2" charset="2"/>
              <a:buChar char="§"/>
            </a:pPr>
            <a:r>
              <a:rPr lang="en-US" sz="2400" dirty="0">
                <a:latin typeface="Arial" panose="020B0604020202020204" pitchFamily="34" charset="0"/>
                <a:ea typeface="Calibri" panose="020F0502020204030204" pitchFamily="34" charset="0"/>
              </a:rPr>
              <a:t>Keeping medicine in room</a:t>
            </a:r>
          </a:p>
          <a:p>
            <a:pPr marL="233363" indent="-233363">
              <a:lnSpc>
                <a:spcPct val="150000"/>
              </a:lnSpc>
              <a:spcBef>
                <a:spcPts val="0"/>
              </a:spcBef>
              <a:spcAft>
                <a:spcPts val="0"/>
              </a:spcAft>
              <a:buClr>
                <a:srgbClr val="69C240"/>
              </a:buClr>
              <a:buFont typeface="Wingdings" panose="05000000000000000000" pitchFamily="2" charset="2"/>
              <a:buChar char="§"/>
            </a:pPr>
            <a:r>
              <a:rPr lang="en-US" sz="2400" dirty="0">
                <a:latin typeface="Arial" panose="020B0604020202020204" pitchFamily="34" charset="0"/>
                <a:ea typeface="Calibri" panose="020F0502020204030204" pitchFamily="34" charset="0"/>
              </a:rPr>
              <a:t>“3 strikes”</a:t>
            </a:r>
          </a:p>
          <a:p>
            <a:pPr marL="233363" indent="-233363">
              <a:lnSpc>
                <a:spcPct val="150000"/>
              </a:lnSpc>
              <a:spcBef>
                <a:spcPts val="0"/>
              </a:spcBef>
              <a:spcAft>
                <a:spcPts val="0"/>
              </a:spcAft>
              <a:buClr>
                <a:srgbClr val="69C240"/>
              </a:buClr>
              <a:buFont typeface="Wingdings" panose="05000000000000000000" pitchFamily="2" charset="2"/>
              <a:buChar char="§"/>
            </a:pPr>
            <a:r>
              <a:rPr lang="en-US" sz="2400" dirty="0">
                <a:latin typeface="Arial" panose="020B0604020202020204" pitchFamily="34" charset="0"/>
                <a:ea typeface="Calibri" panose="020F0502020204030204" pitchFamily="34" charset="0"/>
              </a:rPr>
              <a:t>Reasonable Suspicion – positive drug test or refusal to test</a:t>
            </a:r>
          </a:p>
          <a:p>
            <a:pPr marL="0">
              <a:lnSpc>
                <a:spcPct val="150000"/>
              </a:lnSpc>
              <a:spcBef>
                <a:spcPts val="0"/>
              </a:spcBef>
              <a:spcAft>
                <a:spcPts val="0"/>
              </a:spcAft>
            </a:pPr>
            <a:endParaRPr lang="en-US" sz="2400" dirty="0">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20882474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104DCB-C906-8F90-8AAE-4C91AE1776C9}"/>
              </a:ext>
            </a:extLst>
          </p:cNvPr>
          <p:cNvSpPr>
            <a:spLocks noGrp="1"/>
          </p:cNvSpPr>
          <p:nvPr>
            <p:ph type="title"/>
          </p:nvPr>
        </p:nvSpPr>
        <p:spPr/>
        <p:txBody>
          <a:bodyPr/>
          <a:lstStyle/>
          <a:p>
            <a:r>
              <a:rPr lang="en-US" dirty="0"/>
              <a:t>Anti-Harassment – Board Policy 3362</a:t>
            </a:r>
          </a:p>
        </p:txBody>
      </p:sp>
      <p:sp>
        <p:nvSpPr>
          <p:cNvPr id="3" name="Content Placeholder 2">
            <a:extLst>
              <a:ext uri="{FF2B5EF4-FFF2-40B4-BE49-F238E27FC236}">
                <a16:creationId xmlns:a16="http://schemas.microsoft.com/office/drawing/2014/main" id="{BC9D4D18-6371-C7CB-6E3F-930F7E540F01}"/>
              </a:ext>
            </a:extLst>
          </p:cNvPr>
          <p:cNvSpPr txBox="1">
            <a:spLocks/>
          </p:cNvSpPr>
          <p:nvPr/>
        </p:nvSpPr>
        <p:spPr>
          <a:xfrm>
            <a:off x="662472" y="1837819"/>
            <a:ext cx="10590245" cy="4423022"/>
          </a:xfrm>
          <a:prstGeom prst="rect">
            <a:avLst/>
          </a:prstGeom>
        </p:spPr>
        <p:txBody>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233363" indent="-233363" algn="just">
              <a:buClr>
                <a:srgbClr val="69C240"/>
              </a:buClr>
              <a:buFont typeface="Wingdings" panose="05000000000000000000" pitchFamily="2" charset="2"/>
              <a:buChar char="Ø"/>
            </a:pPr>
            <a:r>
              <a:rPr lang="en-US" sz="2200" dirty="0">
                <a:solidFill>
                  <a:schemeClr val="tx2">
                    <a:lumMod val="50000"/>
                  </a:schemeClr>
                </a:solidFill>
                <a:ea typeface="Roboto" panose="020B0604020202020204" charset="0"/>
              </a:rPr>
              <a:t>It is the policy of the Board to maintain an educational and work environment that is free from all forms of unlawful harassment, including sexual harassment.  This commitment applies to all School District operations, programs and activities.  </a:t>
            </a:r>
          </a:p>
          <a:p>
            <a:pPr marL="233363" indent="-233363" algn="just">
              <a:buClr>
                <a:srgbClr val="69C240"/>
              </a:buClr>
              <a:buFont typeface="Wingdings" panose="05000000000000000000" pitchFamily="2" charset="2"/>
              <a:buChar char="Ø"/>
            </a:pPr>
            <a:r>
              <a:rPr lang="en-US" sz="2200" dirty="0">
                <a:solidFill>
                  <a:schemeClr val="tx2">
                    <a:lumMod val="50000"/>
                  </a:schemeClr>
                </a:solidFill>
                <a:ea typeface="Roboto" panose="020B0604020202020204" charset="0"/>
              </a:rPr>
              <a:t>All students, administrators, teachers, staff and all other school personnel share responsibility for avoiding, discouraging and reporting any form of unlawful harassment.  This policy applies to unlawful conduct occurring on school property or at another location if such conduct occurs during an activity sponsored by the Board.</a:t>
            </a:r>
          </a:p>
          <a:p>
            <a:pPr marL="233363" indent="-233363" algn="just">
              <a:buClr>
                <a:srgbClr val="69C240"/>
              </a:buClr>
              <a:buFont typeface="Wingdings" panose="05000000000000000000" pitchFamily="2" charset="2"/>
              <a:buChar char="Ø"/>
            </a:pPr>
            <a:r>
              <a:rPr lang="en-US" sz="2200" dirty="0">
                <a:solidFill>
                  <a:schemeClr val="tx2">
                    <a:lumMod val="50000"/>
                  </a:schemeClr>
                </a:solidFill>
                <a:ea typeface="Roboto" panose="020B0604020202020204" charset="0"/>
              </a:rPr>
              <a:t>Harassment includes any slurs, innuendoes or other verbal or physical conduct reflecting on an individual that are protected under the applicable federal, state or local law which has the purpose or effect of creating an intimidating, hostile, or offensive educational or work environment.</a:t>
            </a:r>
          </a:p>
        </p:txBody>
      </p:sp>
    </p:spTree>
    <p:extLst>
      <p:ext uri="{BB962C8B-B14F-4D97-AF65-F5344CB8AC3E}">
        <p14:creationId xmlns:p14="http://schemas.microsoft.com/office/powerpoint/2010/main" val="14838288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35150-FC66-6B6E-50AB-FCC9A23528BF}"/>
              </a:ext>
            </a:extLst>
          </p:cNvPr>
          <p:cNvSpPr>
            <a:spLocks noGrp="1"/>
          </p:cNvSpPr>
          <p:nvPr>
            <p:ph type="title"/>
          </p:nvPr>
        </p:nvSpPr>
        <p:spPr/>
        <p:txBody>
          <a:bodyPr/>
          <a:lstStyle/>
          <a:p>
            <a:r>
              <a:rPr lang="en-US" dirty="0"/>
              <a:t>Anti-Fraud – Board Policy 8700</a:t>
            </a:r>
          </a:p>
        </p:txBody>
      </p:sp>
      <p:sp>
        <p:nvSpPr>
          <p:cNvPr id="3" name="Content Placeholder 2">
            <a:extLst>
              <a:ext uri="{FF2B5EF4-FFF2-40B4-BE49-F238E27FC236}">
                <a16:creationId xmlns:a16="http://schemas.microsoft.com/office/drawing/2014/main" id="{108E7250-2905-737C-9FA9-7AF715ED1D08}"/>
              </a:ext>
            </a:extLst>
          </p:cNvPr>
          <p:cNvSpPr txBox="1">
            <a:spLocks/>
          </p:cNvSpPr>
          <p:nvPr/>
        </p:nvSpPr>
        <p:spPr>
          <a:xfrm>
            <a:off x="905069" y="1903445"/>
            <a:ext cx="10459617" cy="4348065"/>
          </a:xfrm>
          <a:prstGeom prst="rect">
            <a:avLst/>
          </a:prstGeom>
        </p:spPr>
        <p:txBody>
          <a:bodyPr>
            <a:normAutofit fontScale="77500" lnSpcReduction="20000"/>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233363" indent="-233363" algn="just">
              <a:buClr>
                <a:srgbClr val="69C240"/>
              </a:buClr>
              <a:buFont typeface="Wingdings" panose="05000000000000000000" pitchFamily="2" charset="2"/>
              <a:buChar char="Ø"/>
            </a:pPr>
            <a:r>
              <a:rPr lang="en-US" sz="2400" dirty="0">
                <a:solidFill>
                  <a:schemeClr val="tx2">
                    <a:lumMod val="50000"/>
                  </a:schemeClr>
                </a:solidFill>
                <a:ea typeface="Roboto" panose="020B0604020202020204" charset="0"/>
                <a:cs typeface="Times New Roman" panose="02020603050405020304" pitchFamily="18" charset="0"/>
              </a:rPr>
              <a:t>The Board is committed to protecting its financial resources, property, information, and other assets.  The Board will not tolerate the commission of fraud or the concealment of fraud by any employee.</a:t>
            </a:r>
          </a:p>
          <a:p>
            <a:pPr marL="233363" indent="-233363" algn="just">
              <a:buClr>
                <a:srgbClr val="69C240"/>
              </a:buClr>
              <a:buFont typeface="Wingdings" panose="05000000000000000000" pitchFamily="2" charset="2"/>
              <a:buChar char="Ø"/>
            </a:pPr>
            <a:r>
              <a:rPr lang="en-US" sz="2400" dirty="0">
                <a:solidFill>
                  <a:schemeClr val="tx2">
                    <a:lumMod val="50000"/>
                  </a:schemeClr>
                </a:solidFill>
                <a:ea typeface="Roboto" panose="020B0604020202020204" charset="0"/>
                <a:cs typeface="Times New Roman" panose="02020603050405020304" pitchFamily="18" charset="0"/>
              </a:rPr>
              <a:t>The purpose of the policy is to establish certain principles for, and expectations of, District employees in order to prevent fraud, provide for the investigation of suspected fraud, provide for consequences for engaging in any manner of fraud, and to heighten awareness of possible fraud</a:t>
            </a:r>
            <a:r>
              <a:rPr lang="en-US" sz="2133" dirty="0">
                <a:solidFill>
                  <a:schemeClr val="tx2">
                    <a:lumMod val="50000"/>
                  </a:schemeClr>
                </a:solidFill>
                <a:latin typeface="Roboto" panose="020B0604020202020204" charset="0"/>
                <a:ea typeface="Roboto" panose="020B0604020202020204" charset="0"/>
              </a:rPr>
              <a:t>.</a:t>
            </a:r>
          </a:p>
          <a:p>
            <a:pPr marL="233363" indent="-233363" algn="just">
              <a:buClr>
                <a:srgbClr val="69C240"/>
              </a:buClr>
              <a:buFont typeface="Wingdings" panose="05000000000000000000" pitchFamily="2" charset="2"/>
              <a:buChar char="Ø"/>
            </a:pPr>
            <a:r>
              <a:rPr lang="en-US" sz="2133" dirty="0">
                <a:solidFill>
                  <a:schemeClr val="tx2">
                    <a:lumMod val="50000"/>
                  </a:schemeClr>
                </a:solidFill>
                <a:latin typeface="Roboto" panose="020B0604020202020204" charset="0"/>
                <a:ea typeface="Roboto" panose="020B0604020202020204" charset="0"/>
              </a:rPr>
              <a:t>Known or suspected fraud shall be reported immediately to the Superintendent/designee.  </a:t>
            </a:r>
          </a:p>
          <a:p>
            <a:pPr marL="233363" indent="-233363" algn="just">
              <a:buClr>
                <a:srgbClr val="69C240"/>
              </a:buClr>
              <a:buFont typeface="Wingdings" panose="05000000000000000000" pitchFamily="2" charset="2"/>
              <a:buChar char="Ø"/>
            </a:pPr>
            <a:r>
              <a:rPr lang="en-US" sz="2133" dirty="0">
                <a:solidFill>
                  <a:schemeClr val="tx2">
                    <a:lumMod val="50000"/>
                  </a:schemeClr>
                </a:solidFill>
                <a:latin typeface="Roboto" panose="020B0604020202020204" charset="0"/>
                <a:ea typeface="Roboto" panose="020B0604020202020204" charset="0"/>
              </a:rPr>
              <a:t>Violation of this policy may result in termination or some lesser penalty, including but not limited to suspension without pay or reprimand.  Failure to report fraud shall be grounds for discipline up to an including termination and reporting to Professional Practices Services with the Florida DOE as required by law.</a:t>
            </a:r>
          </a:p>
          <a:p>
            <a:pPr marL="233363" indent="-233363" algn="just">
              <a:buClr>
                <a:srgbClr val="69C240"/>
              </a:buClr>
              <a:buFont typeface="Wingdings" panose="05000000000000000000" pitchFamily="2" charset="2"/>
              <a:buChar char="Ø"/>
            </a:pPr>
            <a:r>
              <a:rPr lang="en-US" sz="2133" dirty="0">
                <a:solidFill>
                  <a:schemeClr val="tx2">
                    <a:lumMod val="50000"/>
                  </a:schemeClr>
                </a:solidFill>
                <a:latin typeface="Roboto" panose="020B0604020202020204" charset="0"/>
                <a:ea typeface="Roboto" panose="020B0604020202020204" charset="0"/>
              </a:rPr>
              <a:t>A false and malicious allegation of fraud is a violation of this procedure and shall be grounds for disciplinary action up to and including dismissal.</a:t>
            </a:r>
          </a:p>
        </p:txBody>
      </p:sp>
    </p:spTree>
    <p:extLst>
      <p:ext uri="{BB962C8B-B14F-4D97-AF65-F5344CB8AC3E}">
        <p14:creationId xmlns:p14="http://schemas.microsoft.com/office/powerpoint/2010/main" val="42864854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0C8D7-112F-424F-3C26-443169C631CD}"/>
              </a:ext>
            </a:extLst>
          </p:cNvPr>
          <p:cNvSpPr>
            <a:spLocks noGrp="1"/>
          </p:cNvSpPr>
          <p:nvPr>
            <p:ph type="title"/>
          </p:nvPr>
        </p:nvSpPr>
        <p:spPr/>
        <p:txBody>
          <a:bodyPr>
            <a:normAutofit/>
          </a:bodyPr>
          <a:lstStyle/>
          <a:p>
            <a:r>
              <a:rPr lang="en-US" sz="4300" dirty="0"/>
              <a:t>Drug Free Workplace – Board Policy 3124</a:t>
            </a:r>
          </a:p>
        </p:txBody>
      </p:sp>
      <p:sp>
        <p:nvSpPr>
          <p:cNvPr id="3" name="Content Placeholder 2">
            <a:extLst>
              <a:ext uri="{FF2B5EF4-FFF2-40B4-BE49-F238E27FC236}">
                <a16:creationId xmlns:a16="http://schemas.microsoft.com/office/drawing/2014/main" id="{DA03EBF9-C6AE-ED32-8DFE-660F136D9E7A}"/>
              </a:ext>
            </a:extLst>
          </p:cNvPr>
          <p:cNvSpPr txBox="1">
            <a:spLocks/>
          </p:cNvSpPr>
          <p:nvPr/>
        </p:nvSpPr>
        <p:spPr>
          <a:xfrm>
            <a:off x="1097281" y="2024743"/>
            <a:ext cx="10058400" cy="4320073"/>
          </a:xfrm>
          <a:prstGeom prst="rect">
            <a:avLst/>
          </a:prstGeom>
        </p:spPr>
        <p:txBody>
          <a:bodyPr>
            <a:normAutofit lnSpcReduction="10000"/>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sz="2400" dirty="0">
                <a:solidFill>
                  <a:prstClr val="black"/>
                </a:solidFill>
              </a:rPr>
              <a:t>The use of illegal drugs, the abuse of alcohol, and the misuse of prescription and over-the-counter drugs are unacceptable.</a:t>
            </a:r>
          </a:p>
          <a:p>
            <a:endParaRPr lang="en-US" sz="2400" dirty="0">
              <a:solidFill>
                <a:prstClr val="black"/>
              </a:solidFill>
            </a:endParaRPr>
          </a:p>
          <a:p>
            <a:pPr lvl="1" algn="just">
              <a:buClr>
                <a:srgbClr val="69C240"/>
              </a:buClr>
              <a:buFont typeface="Arial" panose="020B0604020202020204" pitchFamily="34" charset="0"/>
              <a:buChar char="•"/>
            </a:pPr>
            <a:r>
              <a:rPr lang="en-US" sz="1700" dirty="0">
                <a:solidFill>
                  <a:srgbClr val="222222"/>
                </a:solidFill>
                <a:latin typeface="Verdana" panose="020B0604030504040204" pitchFamily="34" charset="0"/>
                <a:ea typeface="Times New Roman" panose="02020603050405020304" pitchFamily="18" charset="0"/>
              </a:rPr>
              <a:t>Any article intended for use in the diagnosis, cure, mitigation, treatment, or prevention of disease means alcohol, including distilled spirits, wine, malt beverages and intoxicating liquors, amphetamines, cannabinoids (of which a positive test result could occur from the use of any and all products containing THC including CBD oil, lotions, gummies and all other forms of medically prescribed marijuana which exist now or may exist in the future*), cocaine, phencyclidine (PCP), hallucinogen, methaqualone, opiates, barbiturates, benzodiazepines, synthetic narcotics, designer drugs, or a metabolite of any of the substances listed herein or any other substances defined in Schedules I through V of the Controlled Substances Act.  *Over the counter CBD oils and lotions are not regulated and may contain THC whish could result in a positive test result.  The origin of THC resulting in a positive test cannot be determined.</a:t>
            </a:r>
            <a:endParaRPr lang="en-US" sz="1700" dirty="0">
              <a:solidFill>
                <a:prstClr val="black"/>
              </a:solidFill>
            </a:endParaRPr>
          </a:p>
        </p:txBody>
      </p:sp>
    </p:spTree>
    <p:extLst>
      <p:ext uri="{BB962C8B-B14F-4D97-AF65-F5344CB8AC3E}">
        <p14:creationId xmlns:p14="http://schemas.microsoft.com/office/powerpoint/2010/main" val="7632144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7A13B-0F74-504B-6658-C8035402A191}"/>
              </a:ext>
            </a:extLst>
          </p:cNvPr>
          <p:cNvSpPr>
            <a:spLocks noGrp="1"/>
          </p:cNvSpPr>
          <p:nvPr>
            <p:ph type="title"/>
          </p:nvPr>
        </p:nvSpPr>
        <p:spPr>
          <a:xfrm>
            <a:off x="1086644" y="1007706"/>
            <a:ext cx="10069036" cy="729654"/>
          </a:xfrm>
        </p:spPr>
        <p:txBody>
          <a:bodyPr>
            <a:normAutofit/>
          </a:bodyPr>
          <a:lstStyle/>
          <a:p>
            <a:r>
              <a:rPr lang="en-US" sz="4300" dirty="0"/>
              <a:t>Drug Free Workplace – Board Policy 3124</a:t>
            </a:r>
          </a:p>
        </p:txBody>
      </p:sp>
      <p:sp>
        <p:nvSpPr>
          <p:cNvPr id="3" name="Content Placeholder 2">
            <a:extLst>
              <a:ext uri="{FF2B5EF4-FFF2-40B4-BE49-F238E27FC236}">
                <a16:creationId xmlns:a16="http://schemas.microsoft.com/office/drawing/2014/main" id="{A05A8ED2-FE19-01A6-00E0-B1D036624779}"/>
              </a:ext>
            </a:extLst>
          </p:cNvPr>
          <p:cNvSpPr txBox="1">
            <a:spLocks/>
          </p:cNvSpPr>
          <p:nvPr/>
        </p:nvSpPr>
        <p:spPr>
          <a:xfrm>
            <a:off x="1086643" y="2088501"/>
            <a:ext cx="10018713" cy="4256315"/>
          </a:xfrm>
          <a:prstGeom prst="rect">
            <a:avLst/>
          </a:prstGeom>
        </p:spPr>
        <p:txBody>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233363" indent="-233363">
              <a:buClr>
                <a:srgbClr val="69C240"/>
              </a:buClr>
              <a:buFont typeface="Wingdings" panose="05000000000000000000" pitchFamily="2" charset="2"/>
              <a:buChar char="§"/>
            </a:pPr>
            <a:r>
              <a:rPr lang="en-US" sz="2400" dirty="0">
                <a:solidFill>
                  <a:srgbClr val="222222"/>
                </a:solidFill>
                <a:ea typeface="Times New Roman" panose="02020603050405020304" pitchFamily="18" charset="0"/>
                <a:cs typeface="Times New Roman" panose="02020603050405020304" pitchFamily="18" charset="0"/>
              </a:rPr>
              <a:t>Board employees who self-report substance abuse problems, prior to any incident requiring the employee’s drug testing, will be afforded employee assistance with the District Employee Assistance Program. Depending upon the substance involved, this may necessitate the employee requesting a leave from his/her position while he/she is in treatment. This leave will be charged to the employee’s accrued time.</a:t>
            </a:r>
          </a:p>
          <a:p>
            <a:pPr marL="233363" indent="-233363">
              <a:buClr>
                <a:srgbClr val="69C240"/>
              </a:buClr>
              <a:buFont typeface="Wingdings" panose="05000000000000000000" pitchFamily="2" charset="2"/>
              <a:buChar char="§"/>
            </a:pPr>
            <a:r>
              <a:rPr lang="en-US" sz="2400" spc="-5" dirty="0">
                <a:effectLst/>
                <a:ea typeface="Times New Roman" panose="02020603050405020304" pitchFamily="18" charset="0"/>
                <a:cs typeface="Franklin Gothic Book" panose="020B0503020102020204" pitchFamily="34" charset="0"/>
              </a:rPr>
              <a:t>The</a:t>
            </a:r>
            <a:r>
              <a:rPr lang="en-US" sz="2400" spc="-50" dirty="0">
                <a:effectLst/>
                <a:ea typeface="Times New Roman" panose="02020603050405020304" pitchFamily="18" charset="0"/>
                <a:cs typeface="Franklin Gothic Book" panose="020B0503020102020204" pitchFamily="34" charset="0"/>
              </a:rPr>
              <a:t> </a:t>
            </a:r>
            <a:r>
              <a:rPr lang="en-US" sz="2400" spc="-5" dirty="0">
                <a:effectLst/>
                <a:ea typeface="Times New Roman" panose="02020603050405020304" pitchFamily="18" charset="0"/>
                <a:cs typeface="Franklin Gothic Book" panose="020B0503020102020204" pitchFamily="34" charset="0"/>
              </a:rPr>
              <a:t>Board</a:t>
            </a:r>
            <a:r>
              <a:rPr lang="en-US" sz="2400" spc="-30" dirty="0">
                <a:effectLst/>
                <a:ea typeface="Times New Roman" panose="02020603050405020304" pitchFamily="18" charset="0"/>
                <a:cs typeface="Franklin Gothic Book" panose="020B0503020102020204" pitchFamily="34" charset="0"/>
              </a:rPr>
              <a:t> </a:t>
            </a:r>
            <a:r>
              <a:rPr lang="en-US" sz="2400" spc="-5" dirty="0">
                <a:effectLst/>
                <a:ea typeface="Times New Roman" panose="02020603050405020304" pitchFamily="18" charset="0"/>
                <a:cs typeface="Franklin Gothic Book" panose="020B0503020102020204" pitchFamily="34" charset="0"/>
              </a:rPr>
              <a:t>offers</a:t>
            </a:r>
            <a:r>
              <a:rPr lang="en-US" sz="2400" spc="-25" dirty="0">
                <a:effectLst/>
                <a:ea typeface="Times New Roman" panose="02020603050405020304" pitchFamily="18" charset="0"/>
                <a:cs typeface="Franklin Gothic Book" panose="020B0503020102020204" pitchFamily="34" charset="0"/>
              </a:rPr>
              <a:t> </a:t>
            </a:r>
            <a:r>
              <a:rPr lang="en-US" sz="2400" spc="-5" dirty="0">
                <a:effectLst/>
                <a:ea typeface="Times New Roman" panose="02020603050405020304" pitchFamily="18" charset="0"/>
                <a:cs typeface="Franklin Gothic Book" panose="020B0503020102020204" pitchFamily="34" charset="0"/>
              </a:rPr>
              <a:t>an</a:t>
            </a:r>
            <a:r>
              <a:rPr lang="en-US" sz="2400" spc="-70" dirty="0">
                <a:effectLst/>
                <a:ea typeface="Times New Roman" panose="02020603050405020304" pitchFamily="18" charset="0"/>
                <a:cs typeface="Franklin Gothic Book" panose="020B0503020102020204" pitchFamily="34" charset="0"/>
              </a:rPr>
              <a:t> </a:t>
            </a:r>
            <a:r>
              <a:rPr lang="en-US" sz="2400" spc="-5" dirty="0">
                <a:effectLst/>
                <a:ea typeface="Times New Roman" panose="02020603050405020304" pitchFamily="18" charset="0"/>
                <a:cs typeface="Franklin Gothic Book" panose="020B0503020102020204" pitchFamily="34" charset="0"/>
              </a:rPr>
              <a:t>Employee</a:t>
            </a:r>
            <a:r>
              <a:rPr lang="en-US" sz="2400" spc="5" dirty="0">
                <a:effectLst/>
                <a:ea typeface="Times New Roman" panose="02020603050405020304" pitchFamily="18" charset="0"/>
                <a:cs typeface="Franklin Gothic Book" panose="020B0503020102020204" pitchFamily="34" charset="0"/>
              </a:rPr>
              <a:t> </a:t>
            </a:r>
            <a:r>
              <a:rPr lang="en-US" sz="2400" spc="-5" dirty="0">
                <a:effectLst/>
                <a:ea typeface="Times New Roman" panose="02020603050405020304" pitchFamily="18" charset="0"/>
                <a:cs typeface="Franklin Gothic Book" panose="020B0503020102020204" pitchFamily="34" charset="0"/>
              </a:rPr>
              <a:t>Assistance</a:t>
            </a:r>
            <a:r>
              <a:rPr lang="en-US" sz="2400" spc="5" dirty="0">
                <a:effectLst/>
                <a:ea typeface="Times New Roman" panose="02020603050405020304" pitchFamily="18" charset="0"/>
                <a:cs typeface="Franklin Gothic Book" panose="020B0503020102020204" pitchFamily="34" charset="0"/>
              </a:rPr>
              <a:t> </a:t>
            </a:r>
            <a:r>
              <a:rPr lang="en-US" sz="2400" spc="-5" dirty="0">
                <a:effectLst/>
                <a:ea typeface="Times New Roman" panose="02020603050405020304" pitchFamily="18" charset="0"/>
                <a:cs typeface="Franklin Gothic Book" panose="020B0503020102020204" pitchFamily="34" charset="0"/>
              </a:rPr>
              <a:t>Plan</a:t>
            </a:r>
            <a:r>
              <a:rPr lang="en-US" sz="2400" spc="-55" dirty="0">
                <a:effectLst/>
                <a:ea typeface="Times New Roman" panose="02020603050405020304" pitchFamily="18" charset="0"/>
                <a:cs typeface="Franklin Gothic Book" panose="020B0503020102020204" pitchFamily="34" charset="0"/>
              </a:rPr>
              <a:t> </a:t>
            </a:r>
            <a:r>
              <a:rPr lang="en-US" sz="2400" spc="-5" dirty="0">
                <a:effectLst/>
                <a:ea typeface="Times New Roman" panose="02020603050405020304" pitchFamily="18" charset="0"/>
                <a:cs typeface="Franklin Gothic Book" panose="020B0503020102020204" pitchFamily="34" charset="0"/>
              </a:rPr>
              <a:t>to</a:t>
            </a:r>
            <a:r>
              <a:rPr lang="en-US" sz="2400" spc="-30" dirty="0">
                <a:effectLst/>
                <a:ea typeface="Times New Roman" panose="02020603050405020304" pitchFamily="18" charset="0"/>
                <a:cs typeface="Franklin Gothic Book" panose="020B0503020102020204" pitchFamily="34" charset="0"/>
              </a:rPr>
              <a:t> </a:t>
            </a:r>
            <a:r>
              <a:rPr lang="en-US" sz="2400" spc="-5" dirty="0">
                <a:effectLst/>
                <a:ea typeface="Times New Roman" panose="02020603050405020304" pitchFamily="18" charset="0"/>
                <a:cs typeface="Franklin Gothic Book" panose="020B0503020102020204" pitchFamily="34" charset="0"/>
              </a:rPr>
              <a:t>assist</a:t>
            </a:r>
            <a:r>
              <a:rPr lang="en-US" sz="2400" spc="-40" dirty="0">
                <a:effectLst/>
                <a:ea typeface="Times New Roman" panose="02020603050405020304" pitchFamily="18" charset="0"/>
                <a:cs typeface="Franklin Gothic Book" panose="020B0503020102020204" pitchFamily="34" charset="0"/>
              </a:rPr>
              <a:t> </a:t>
            </a:r>
            <a:r>
              <a:rPr lang="en-US" sz="2400" dirty="0">
                <a:effectLst/>
                <a:ea typeface="Times New Roman" panose="02020603050405020304" pitchFamily="18" charset="0"/>
                <a:cs typeface="Franklin Gothic Book" panose="020B0503020102020204" pitchFamily="34" charset="0"/>
              </a:rPr>
              <a:t>employees</a:t>
            </a:r>
            <a:r>
              <a:rPr lang="en-US" sz="2400" spc="-5" dirty="0">
                <a:effectLst/>
                <a:ea typeface="Times New Roman" panose="02020603050405020304" pitchFamily="18" charset="0"/>
                <a:cs typeface="Franklin Gothic Book" panose="020B0503020102020204" pitchFamily="34" charset="0"/>
              </a:rPr>
              <a:t> </a:t>
            </a:r>
            <a:r>
              <a:rPr lang="en-US" sz="2400" dirty="0">
                <a:effectLst/>
                <a:ea typeface="Times New Roman" panose="02020603050405020304" pitchFamily="18" charset="0"/>
                <a:cs typeface="Franklin Gothic Book" panose="020B0503020102020204" pitchFamily="34" charset="0"/>
              </a:rPr>
              <a:t>who</a:t>
            </a:r>
            <a:r>
              <a:rPr lang="en-US" sz="2400" spc="-70" dirty="0">
                <a:effectLst/>
                <a:ea typeface="Times New Roman" panose="02020603050405020304" pitchFamily="18" charset="0"/>
                <a:cs typeface="Franklin Gothic Book" panose="020B0503020102020204" pitchFamily="34" charset="0"/>
              </a:rPr>
              <a:t> </a:t>
            </a:r>
            <a:r>
              <a:rPr lang="en-US" sz="2400" dirty="0">
                <a:effectLst/>
                <a:ea typeface="Times New Roman" panose="02020603050405020304" pitchFamily="18" charset="0"/>
                <a:cs typeface="Franklin Gothic Book" panose="020B0503020102020204" pitchFamily="34" charset="0"/>
              </a:rPr>
              <a:t>may</a:t>
            </a:r>
            <a:r>
              <a:rPr lang="en-US" sz="2400" spc="-50" dirty="0">
                <a:effectLst/>
                <a:ea typeface="Times New Roman" panose="02020603050405020304" pitchFamily="18" charset="0"/>
                <a:cs typeface="Franklin Gothic Book" panose="020B0503020102020204" pitchFamily="34" charset="0"/>
              </a:rPr>
              <a:t> </a:t>
            </a:r>
            <a:r>
              <a:rPr lang="en-US" sz="2400" dirty="0">
                <a:effectLst/>
                <a:ea typeface="Times New Roman" panose="02020603050405020304" pitchFamily="18" charset="0"/>
                <a:cs typeface="Franklin Gothic Book" panose="020B0503020102020204" pitchFamily="34" charset="0"/>
              </a:rPr>
              <a:t>be</a:t>
            </a:r>
            <a:r>
              <a:rPr lang="en-US" sz="2400" spc="-65" dirty="0">
                <a:effectLst/>
                <a:ea typeface="Times New Roman" panose="02020603050405020304" pitchFamily="18" charset="0"/>
                <a:cs typeface="Franklin Gothic Book" panose="020B0503020102020204" pitchFamily="34" charset="0"/>
              </a:rPr>
              <a:t> </a:t>
            </a:r>
            <a:r>
              <a:rPr lang="en-US" sz="2400" dirty="0">
                <a:effectLst/>
                <a:ea typeface="Times New Roman" panose="02020603050405020304" pitchFamily="18" charset="0"/>
                <a:cs typeface="Franklin Gothic Book" panose="020B0503020102020204" pitchFamily="34" charset="0"/>
              </a:rPr>
              <a:t>struggling</a:t>
            </a:r>
            <a:r>
              <a:rPr lang="en-US" sz="2400" spc="-45" dirty="0">
                <a:effectLst/>
                <a:ea typeface="Times New Roman" panose="02020603050405020304" pitchFamily="18" charset="0"/>
                <a:cs typeface="Franklin Gothic Book" panose="020B0503020102020204" pitchFamily="34" charset="0"/>
              </a:rPr>
              <a:t> </a:t>
            </a:r>
            <a:r>
              <a:rPr lang="en-US" sz="2400" dirty="0">
                <a:effectLst/>
                <a:ea typeface="Times New Roman" panose="02020603050405020304" pitchFamily="18" charset="0"/>
                <a:cs typeface="Franklin Gothic Book" panose="020B0503020102020204" pitchFamily="34" charset="0"/>
              </a:rPr>
              <a:t>with</a:t>
            </a:r>
            <a:r>
              <a:rPr lang="en-US" sz="2400" spc="-290" dirty="0">
                <a:effectLst/>
                <a:ea typeface="Times New Roman" panose="02020603050405020304" pitchFamily="18" charset="0"/>
                <a:cs typeface="Franklin Gothic Book" panose="020B0503020102020204" pitchFamily="34" charset="0"/>
              </a:rPr>
              <a:t> </a:t>
            </a:r>
            <a:r>
              <a:rPr lang="en-US" sz="2400" dirty="0">
                <a:effectLst/>
                <a:ea typeface="Times New Roman" panose="02020603050405020304" pitchFamily="18" charset="0"/>
                <a:cs typeface="Franklin Gothic Book" panose="020B0503020102020204" pitchFamily="34" charset="0"/>
              </a:rPr>
              <a:t>dependency</a:t>
            </a:r>
            <a:r>
              <a:rPr lang="en-US" sz="2400" spc="80" dirty="0">
                <a:effectLst/>
                <a:ea typeface="Times New Roman" panose="02020603050405020304" pitchFamily="18" charset="0"/>
                <a:cs typeface="Franklin Gothic Book" panose="020B0503020102020204" pitchFamily="34" charset="0"/>
              </a:rPr>
              <a:t> </a:t>
            </a:r>
            <a:r>
              <a:rPr lang="en-US" sz="2400" dirty="0">
                <a:effectLst/>
                <a:ea typeface="Times New Roman" panose="02020603050405020304" pitchFamily="18" charset="0"/>
                <a:cs typeface="Franklin Gothic Book" panose="020B0503020102020204" pitchFamily="34" charset="0"/>
              </a:rPr>
              <a:t>on</a:t>
            </a:r>
            <a:r>
              <a:rPr lang="en-US" sz="2400" spc="-20" dirty="0">
                <a:effectLst/>
                <a:ea typeface="Times New Roman" panose="02020603050405020304" pitchFamily="18" charset="0"/>
                <a:cs typeface="Franklin Gothic Book" panose="020B0503020102020204" pitchFamily="34" charset="0"/>
              </a:rPr>
              <a:t> </a:t>
            </a:r>
            <a:r>
              <a:rPr lang="en-US" sz="2400" dirty="0">
                <a:effectLst/>
                <a:ea typeface="Times New Roman" panose="02020603050405020304" pitchFamily="18" charset="0"/>
                <a:cs typeface="Franklin Gothic Book" panose="020B0503020102020204" pitchFamily="34" charset="0"/>
              </a:rPr>
              <a:t>any</a:t>
            </a:r>
            <a:r>
              <a:rPr lang="en-US" sz="2400" spc="5" dirty="0">
                <a:effectLst/>
                <a:ea typeface="Times New Roman" panose="02020603050405020304" pitchFamily="18" charset="0"/>
                <a:cs typeface="Franklin Gothic Book" panose="020B0503020102020204" pitchFamily="34" charset="0"/>
              </a:rPr>
              <a:t> </a:t>
            </a:r>
            <a:r>
              <a:rPr lang="en-US" sz="2400" dirty="0">
                <a:effectLst/>
                <a:ea typeface="Times New Roman" panose="02020603050405020304" pitchFamily="18" charset="0"/>
                <a:cs typeface="Franklin Gothic Book" panose="020B0503020102020204" pitchFamily="34" charset="0"/>
              </a:rPr>
              <a:t>substance.  If you believe you have an issue with alcohol or substance abuse, please report to your supervisor for support and Employee Assistance.</a:t>
            </a:r>
            <a:br>
              <a:rPr lang="en-US" sz="2400" dirty="0">
                <a:solidFill>
                  <a:srgbClr val="222222"/>
                </a:solidFill>
                <a:ea typeface="Times New Roman" panose="02020603050405020304" pitchFamily="18" charset="0"/>
                <a:cs typeface="Times New Roman" panose="02020603050405020304" pitchFamily="18" charset="0"/>
              </a:rPr>
            </a:br>
            <a:endParaRPr lang="en-US" sz="2400" dirty="0"/>
          </a:p>
        </p:txBody>
      </p:sp>
    </p:spTree>
    <p:extLst>
      <p:ext uri="{BB962C8B-B14F-4D97-AF65-F5344CB8AC3E}">
        <p14:creationId xmlns:p14="http://schemas.microsoft.com/office/powerpoint/2010/main" val="7767643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14048-4DFA-F5EF-4344-2EFF4294DE33}"/>
              </a:ext>
            </a:extLst>
          </p:cNvPr>
          <p:cNvSpPr>
            <a:spLocks noGrp="1"/>
          </p:cNvSpPr>
          <p:nvPr>
            <p:ph type="title"/>
          </p:nvPr>
        </p:nvSpPr>
        <p:spPr>
          <a:xfrm>
            <a:off x="513184" y="286603"/>
            <a:ext cx="11271379" cy="1450757"/>
          </a:xfrm>
        </p:spPr>
        <p:txBody>
          <a:bodyPr>
            <a:normAutofit/>
          </a:bodyPr>
          <a:lstStyle/>
          <a:p>
            <a:r>
              <a:rPr lang="en-US" sz="4200" dirty="0"/>
              <a:t>Social Media Guidelines (Nothing is truly private)</a:t>
            </a:r>
          </a:p>
        </p:txBody>
      </p:sp>
      <p:sp>
        <p:nvSpPr>
          <p:cNvPr id="3" name="Content Placeholder 2">
            <a:extLst>
              <a:ext uri="{FF2B5EF4-FFF2-40B4-BE49-F238E27FC236}">
                <a16:creationId xmlns:a16="http://schemas.microsoft.com/office/drawing/2014/main" id="{AAE385D3-D608-E670-0FF3-C8AE5D43FFB3}"/>
              </a:ext>
            </a:extLst>
          </p:cNvPr>
          <p:cNvSpPr txBox="1">
            <a:spLocks/>
          </p:cNvSpPr>
          <p:nvPr/>
        </p:nvSpPr>
        <p:spPr>
          <a:xfrm>
            <a:off x="1139516" y="1996440"/>
            <a:ext cx="10018713" cy="4320384"/>
          </a:xfrm>
          <a:prstGeom prst="rect">
            <a:avLst/>
          </a:prstGeom>
        </p:spPr>
        <p:txBody>
          <a:bodyPr>
            <a:normAutofit fontScale="92500" lnSpcReduction="10000"/>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233363" indent="-233363" algn="just">
              <a:buClr>
                <a:srgbClr val="69C240"/>
              </a:buClr>
              <a:buFont typeface="Arial" panose="020B0604020202020204" pitchFamily="34" charset="0"/>
              <a:buChar char="•"/>
            </a:pPr>
            <a:r>
              <a:rPr lang="en-US" sz="2400" dirty="0"/>
              <a:t>Brevard Public School’s Social Media Guidelines are included in Orientation training</a:t>
            </a:r>
          </a:p>
          <a:p>
            <a:pPr marL="233363" indent="-233363" algn="just">
              <a:buClr>
                <a:srgbClr val="69C240"/>
              </a:buClr>
              <a:buFont typeface="Arial" panose="020B0604020202020204" pitchFamily="34" charset="0"/>
              <a:buChar char="•"/>
            </a:pPr>
            <a:r>
              <a:rPr lang="en-US" sz="2400" b="1" dirty="0"/>
              <a:t>Limit Use </a:t>
            </a:r>
            <a:r>
              <a:rPr lang="en-US" sz="2400" dirty="0"/>
              <a:t>– Use of social media for non-District related business should be limited to off-duty time</a:t>
            </a:r>
          </a:p>
          <a:p>
            <a:pPr marL="233363" indent="-233363" algn="just">
              <a:buClr>
                <a:srgbClr val="69C240"/>
              </a:buClr>
              <a:buFont typeface="Arial" panose="020B0604020202020204" pitchFamily="34" charset="0"/>
              <a:buChar char="•"/>
            </a:pPr>
            <a:r>
              <a:rPr lang="en-US" sz="2400" b="1" dirty="0"/>
              <a:t>Work/Personal Distinction </a:t>
            </a:r>
            <a:r>
              <a:rPr lang="en-US" sz="2400" dirty="0"/>
              <a:t>– Employees are required to maintain a clear distinction between their personal social media use and any District-related social media sites.</a:t>
            </a:r>
          </a:p>
          <a:p>
            <a:pPr marL="233363" indent="-233363" algn="just">
              <a:buClr>
                <a:srgbClr val="69C240"/>
              </a:buClr>
              <a:buFont typeface="Arial" panose="020B0604020202020204" pitchFamily="34" charset="0"/>
              <a:buChar char="•"/>
            </a:pPr>
            <a:r>
              <a:rPr lang="en-US" sz="2400" b="1" dirty="0"/>
              <a:t>Personal Social Networking &amp; Media Accounts </a:t>
            </a:r>
            <a:r>
              <a:rPr lang="en-US" sz="2400" dirty="0"/>
              <a:t>– Before employees create or join an online social network, they should ask themselves whether they would be comfortable if a 'friend' decided to send the information to their students, the students’ parents, or their supervisor. </a:t>
            </a:r>
            <a:endParaRPr lang="en-US" dirty="0"/>
          </a:p>
        </p:txBody>
      </p:sp>
    </p:spTree>
    <p:extLst>
      <p:ext uri="{BB962C8B-B14F-4D97-AF65-F5344CB8AC3E}">
        <p14:creationId xmlns:p14="http://schemas.microsoft.com/office/powerpoint/2010/main" val="1928421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B8F2-B763-764C-02E0-D4A428E4D25B}"/>
              </a:ext>
            </a:extLst>
          </p:cNvPr>
          <p:cNvSpPr>
            <a:spLocks noGrp="1"/>
          </p:cNvSpPr>
          <p:nvPr>
            <p:ph type="title"/>
          </p:nvPr>
        </p:nvSpPr>
        <p:spPr>
          <a:xfrm>
            <a:off x="653143" y="286603"/>
            <a:ext cx="11262049" cy="1450757"/>
          </a:xfrm>
        </p:spPr>
        <p:txBody>
          <a:bodyPr>
            <a:normAutofit/>
          </a:bodyPr>
          <a:lstStyle/>
          <a:p>
            <a:r>
              <a:rPr lang="en-US" sz="4200" dirty="0"/>
              <a:t>Social Media Guidelines (Nothing is truly private)</a:t>
            </a:r>
          </a:p>
        </p:txBody>
      </p:sp>
      <p:sp>
        <p:nvSpPr>
          <p:cNvPr id="3" name="Content Placeholder 2">
            <a:extLst>
              <a:ext uri="{FF2B5EF4-FFF2-40B4-BE49-F238E27FC236}">
                <a16:creationId xmlns:a16="http://schemas.microsoft.com/office/drawing/2014/main" id="{FB74FF35-DC77-7F93-CE9A-5E69B4D554C9}"/>
              </a:ext>
            </a:extLst>
          </p:cNvPr>
          <p:cNvSpPr txBox="1">
            <a:spLocks/>
          </p:cNvSpPr>
          <p:nvPr/>
        </p:nvSpPr>
        <p:spPr>
          <a:xfrm>
            <a:off x="884853" y="2062066"/>
            <a:ext cx="10422294" cy="4189444"/>
          </a:xfrm>
          <a:prstGeom prst="rect">
            <a:avLst/>
          </a:prstGeom>
        </p:spPr>
        <p:txBody>
          <a:bodyPr>
            <a:normAutofit fontScale="92500" lnSpcReduction="20000"/>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233363" indent="-233363" algn="just">
              <a:buClr>
                <a:srgbClr val="69C240"/>
              </a:buClr>
              <a:buFont typeface="Wingdings" panose="05000000000000000000" pitchFamily="2" charset="2"/>
              <a:buChar char="§"/>
            </a:pPr>
            <a:r>
              <a:rPr lang="en-US" sz="2400" b="1" dirty="0"/>
              <a:t>Professionalism</a:t>
            </a:r>
            <a:r>
              <a:rPr lang="en-US" sz="2400" dirty="0"/>
              <a:t> – District employees must be mindful that any internet information is ultimately accessible to the world. To avoid jeopardizing their professional effectiveness and ethics, employees are encouraged to familiarize themselves with the privacy policies, settings, and protections on any social networking websites to which they choose to subscribe and be aware that information posted online, despite privacy protections, is easily and often reported to administrators or exposed to District students.</a:t>
            </a:r>
          </a:p>
          <a:p>
            <a:pPr marL="233363" indent="-233363" algn="just">
              <a:buClr>
                <a:srgbClr val="69C240"/>
              </a:buClr>
              <a:buFont typeface="Wingdings" panose="05000000000000000000" pitchFamily="2" charset="2"/>
              <a:buChar char="§"/>
            </a:pPr>
            <a:r>
              <a:rPr lang="en-US" sz="2400" b="1" dirty="0"/>
              <a:t>Responsible Online Identity Monitoring </a:t>
            </a:r>
            <a:r>
              <a:rPr lang="en-US" sz="2400" dirty="0"/>
              <a:t>– Employees are encouraged to monitor their ‘online identity,’ by performing search engine research on a routine basis in order to prevent their online profiles from being fraudulently compromised or simply to track information posted about them online.</a:t>
            </a:r>
          </a:p>
          <a:p>
            <a:pPr marL="233363" indent="-233363" algn="just">
              <a:buClr>
                <a:srgbClr val="69C240"/>
              </a:buClr>
              <a:buFont typeface="Wingdings" panose="05000000000000000000" pitchFamily="2" charset="2"/>
              <a:buChar char="§"/>
            </a:pPr>
            <a:r>
              <a:rPr lang="en-US" sz="2400" b="1" dirty="0"/>
              <a:t>Employees may be disciplined for inappropriate and unprofessional behavior</a:t>
            </a:r>
            <a:endParaRPr lang="en-US" dirty="0"/>
          </a:p>
        </p:txBody>
      </p:sp>
    </p:spTree>
    <p:extLst>
      <p:ext uri="{BB962C8B-B14F-4D97-AF65-F5344CB8AC3E}">
        <p14:creationId xmlns:p14="http://schemas.microsoft.com/office/powerpoint/2010/main" val="5705759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E58A2-13C6-6801-D0BD-92C6C230332F}"/>
              </a:ext>
            </a:extLst>
          </p:cNvPr>
          <p:cNvSpPr>
            <a:spLocks noGrp="1"/>
          </p:cNvSpPr>
          <p:nvPr>
            <p:ph type="title"/>
          </p:nvPr>
        </p:nvSpPr>
        <p:spPr>
          <a:xfrm>
            <a:off x="774441" y="286603"/>
            <a:ext cx="10728582" cy="1450757"/>
          </a:xfrm>
        </p:spPr>
        <p:txBody>
          <a:bodyPr>
            <a:normAutofit/>
          </a:bodyPr>
          <a:lstStyle/>
          <a:p>
            <a:r>
              <a:rPr lang="en-US" sz="4650" dirty="0">
                <a:solidFill>
                  <a:srgbClr val="434343"/>
                </a:solidFill>
              </a:rPr>
              <a:t>Leaves – Board Policy 3430 &amp; Guidebook</a:t>
            </a:r>
            <a:endParaRPr lang="en-US" sz="4650" dirty="0"/>
          </a:p>
        </p:txBody>
      </p:sp>
      <p:sp>
        <p:nvSpPr>
          <p:cNvPr id="3" name="Content Placeholder 2">
            <a:extLst>
              <a:ext uri="{FF2B5EF4-FFF2-40B4-BE49-F238E27FC236}">
                <a16:creationId xmlns:a16="http://schemas.microsoft.com/office/drawing/2014/main" id="{52885620-87DC-9E2F-C234-BAB5AC4202B7}"/>
              </a:ext>
            </a:extLst>
          </p:cNvPr>
          <p:cNvSpPr txBox="1">
            <a:spLocks/>
          </p:cNvSpPr>
          <p:nvPr/>
        </p:nvSpPr>
        <p:spPr>
          <a:xfrm>
            <a:off x="1086643" y="1987109"/>
            <a:ext cx="10018713" cy="4283062"/>
          </a:xfrm>
          <a:prstGeom prst="rect">
            <a:avLst/>
          </a:prstGeom>
        </p:spPr>
        <p:txBody>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457200" indent="-457200" algn="just">
              <a:buClr>
                <a:srgbClr val="69C240"/>
              </a:buClr>
              <a:buFont typeface="Wingdings" panose="05000000000000000000" pitchFamily="2" charset="2"/>
              <a:buChar char="q"/>
            </a:pPr>
            <a:r>
              <a:rPr lang="en-US" sz="2400" dirty="0"/>
              <a:t>Employees shall not be absent from their assigned duties except as authorized by the Superintendent or designated representative.  An employee who is willfully absent from duty without leave shall forfeit compensation for the time of such absence.  Contracts or appointments shall be subject to cancellation by the Board and the employee shall be subject to immediate dismissal.</a:t>
            </a:r>
          </a:p>
          <a:p>
            <a:pPr marL="457200" indent="-457200" algn="just">
              <a:lnSpc>
                <a:spcPct val="100000"/>
              </a:lnSpc>
              <a:spcAft>
                <a:spcPts val="0"/>
              </a:spcAft>
              <a:buClr>
                <a:srgbClr val="69C240"/>
              </a:buClr>
              <a:buFont typeface="Wingdings" panose="05000000000000000000" pitchFamily="2" charset="2"/>
              <a:buChar char="q"/>
            </a:pPr>
            <a:r>
              <a:rPr lang="en-US" sz="2400" dirty="0"/>
              <a:t>This means – you’re either at work, on leave or AWOL.</a:t>
            </a:r>
          </a:p>
          <a:p>
            <a:pPr marL="292608" lvl="1" indent="0" algn="just">
              <a:spcAft>
                <a:spcPts val="0"/>
              </a:spcAft>
              <a:buClr>
                <a:srgbClr val="69C240"/>
              </a:buClr>
              <a:buNone/>
            </a:pPr>
            <a:r>
              <a:rPr lang="en-US" sz="2200" dirty="0"/>
              <a:t>	</a:t>
            </a:r>
            <a:r>
              <a:rPr lang="en-US" sz="2200" b="1" i="1" dirty="0"/>
              <a:t>*Absent without Leave (approved) – NEVER AWOL</a:t>
            </a:r>
          </a:p>
          <a:p>
            <a:pPr marL="0" lvl="1" indent="0" algn="just">
              <a:spcAft>
                <a:spcPts val="0"/>
              </a:spcAft>
              <a:buClr>
                <a:srgbClr val="69C240"/>
              </a:buClr>
              <a:buNone/>
            </a:pPr>
            <a:endParaRPr lang="en-US" sz="2200" b="1" i="1" dirty="0"/>
          </a:p>
          <a:p>
            <a:pPr marL="457200" lvl="1" indent="-457200" algn="just">
              <a:spcAft>
                <a:spcPts val="0"/>
              </a:spcAft>
              <a:buClr>
                <a:srgbClr val="69C240"/>
              </a:buClr>
              <a:buFont typeface="Wingdings" panose="05000000000000000000" pitchFamily="2" charset="2"/>
              <a:buChar char="q"/>
            </a:pPr>
            <a:r>
              <a:rPr lang="en-US" sz="2400" dirty="0">
                <a:solidFill>
                  <a:srgbClr val="69C240"/>
                </a:solidFill>
                <a:hlinkClick r:id="rId2">
                  <a:extLst>
                    <a:ext uri="{A12FA001-AC4F-418D-AE19-62706E023703}">
                      <ahyp:hlinkClr xmlns:ahyp="http://schemas.microsoft.com/office/drawing/2018/hyperlinkcolor" val="tx"/>
                    </a:ext>
                  </a:extLst>
                </a:hlinkClick>
              </a:rPr>
              <a:t>Leaves Guidebook</a:t>
            </a:r>
            <a:endParaRPr lang="en-US" sz="2400" dirty="0">
              <a:solidFill>
                <a:srgbClr val="69C240"/>
              </a:solidFill>
            </a:endParaRPr>
          </a:p>
        </p:txBody>
      </p:sp>
    </p:spTree>
    <p:extLst>
      <p:ext uri="{BB962C8B-B14F-4D97-AF65-F5344CB8AC3E}">
        <p14:creationId xmlns:p14="http://schemas.microsoft.com/office/powerpoint/2010/main" val="662815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29AD5-61CE-FE92-1E65-856EA1DE67CE}"/>
              </a:ext>
            </a:extLst>
          </p:cNvPr>
          <p:cNvSpPr>
            <a:spLocks noGrp="1"/>
          </p:cNvSpPr>
          <p:nvPr>
            <p:ph type="title"/>
          </p:nvPr>
        </p:nvSpPr>
        <p:spPr/>
        <p:txBody>
          <a:bodyPr>
            <a:normAutofit/>
          </a:bodyPr>
          <a:lstStyle/>
          <a:p>
            <a:r>
              <a:rPr lang="en-US" sz="6000" dirty="0"/>
              <a:t>Legal Services</a:t>
            </a:r>
          </a:p>
        </p:txBody>
      </p:sp>
      <p:sp>
        <p:nvSpPr>
          <p:cNvPr id="5" name="TextBox 4">
            <a:extLst>
              <a:ext uri="{FF2B5EF4-FFF2-40B4-BE49-F238E27FC236}">
                <a16:creationId xmlns:a16="http://schemas.microsoft.com/office/drawing/2014/main" id="{9C8BAF4D-5F9B-9DA8-ECB0-CC3F2E883740}"/>
              </a:ext>
            </a:extLst>
          </p:cNvPr>
          <p:cNvSpPr txBox="1"/>
          <p:nvPr/>
        </p:nvSpPr>
        <p:spPr>
          <a:xfrm>
            <a:off x="1097280" y="2034073"/>
            <a:ext cx="10058400" cy="3539430"/>
          </a:xfrm>
          <a:prstGeom prst="rect">
            <a:avLst/>
          </a:prstGeom>
          <a:noFill/>
        </p:spPr>
        <p:txBody>
          <a:bodyPr wrap="square" rtlCol="0">
            <a:spAutoFit/>
          </a:bodyPr>
          <a:lstStyle/>
          <a:p>
            <a:pPr marL="457200"/>
            <a:r>
              <a:rPr lang="en-US" sz="4400" b="1" dirty="0"/>
              <a:t>Contacts:</a:t>
            </a:r>
          </a:p>
          <a:p>
            <a:endParaRPr lang="en-US" dirty="0"/>
          </a:p>
          <a:p>
            <a:pPr marL="742950" lvl="1" indent="-285750">
              <a:buClr>
                <a:srgbClr val="69C240"/>
              </a:buClr>
              <a:buFont typeface="Wingdings" panose="05000000000000000000" pitchFamily="2" charset="2"/>
              <a:buChar char="Ø"/>
            </a:pPr>
            <a:r>
              <a:rPr lang="en-US" dirty="0"/>
              <a:t>Paul Gibbs, General Counsel for Board</a:t>
            </a:r>
          </a:p>
          <a:p>
            <a:pPr marL="914400"/>
            <a:r>
              <a:rPr lang="en-US" dirty="0">
                <a:solidFill>
                  <a:srgbClr val="69C240"/>
                </a:solidFill>
                <a:hlinkClick r:id="rId2">
                  <a:extLst>
                    <a:ext uri="{A12FA001-AC4F-418D-AE19-62706E023703}">
                      <ahyp:hlinkClr xmlns:ahyp="http://schemas.microsoft.com/office/drawing/2018/hyperlinkcolor" val="tx"/>
                    </a:ext>
                  </a:extLst>
                </a:hlinkClick>
              </a:rPr>
              <a:t>Gibbs.Paul@Brevardschools.org</a:t>
            </a:r>
            <a:endParaRPr lang="en-US" dirty="0">
              <a:solidFill>
                <a:srgbClr val="69C240"/>
              </a:solidFill>
            </a:endParaRPr>
          </a:p>
          <a:p>
            <a:endParaRPr lang="en-US" dirty="0"/>
          </a:p>
          <a:p>
            <a:pPr marL="746125" indent="-285750">
              <a:buClr>
                <a:srgbClr val="69C240"/>
              </a:buClr>
              <a:buFont typeface="Wingdings" panose="05000000000000000000" pitchFamily="2" charset="2"/>
              <a:buChar char="Ø"/>
            </a:pPr>
            <a:r>
              <a:rPr lang="en-US" dirty="0" err="1"/>
              <a:t>Marijo</a:t>
            </a:r>
            <a:r>
              <a:rPr lang="en-US" dirty="0"/>
              <a:t> Seibel, Staff Attorney</a:t>
            </a:r>
          </a:p>
          <a:p>
            <a:pPr marL="914400"/>
            <a:r>
              <a:rPr lang="en-US" dirty="0">
                <a:solidFill>
                  <a:srgbClr val="69C240"/>
                </a:solidFill>
                <a:hlinkClick r:id="rId3">
                  <a:extLst>
                    <a:ext uri="{A12FA001-AC4F-418D-AE19-62706E023703}">
                      <ahyp:hlinkClr xmlns:ahyp="http://schemas.microsoft.com/office/drawing/2018/hyperlinkcolor" val="tx"/>
                    </a:ext>
                  </a:extLst>
                </a:hlinkClick>
              </a:rPr>
              <a:t>Seibel.Marijo@Brevardschools.org</a:t>
            </a:r>
            <a:endParaRPr lang="en-US" dirty="0">
              <a:solidFill>
                <a:srgbClr val="69C240"/>
              </a:solidFill>
            </a:endParaRPr>
          </a:p>
          <a:p>
            <a:endParaRPr lang="en-US" dirty="0"/>
          </a:p>
          <a:p>
            <a:pPr marL="746125" indent="-285750">
              <a:buClr>
                <a:srgbClr val="69C240"/>
              </a:buClr>
              <a:buFont typeface="Wingdings" panose="05000000000000000000" pitchFamily="2" charset="2"/>
              <a:buChar char="Ø"/>
            </a:pPr>
            <a:r>
              <a:rPr lang="en-US" dirty="0"/>
              <a:t>Ronna Schindler, Paralegal</a:t>
            </a:r>
          </a:p>
          <a:p>
            <a:pPr marL="914400"/>
            <a:r>
              <a:rPr lang="en-US" dirty="0">
                <a:solidFill>
                  <a:srgbClr val="69C240"/>
                </a:solidFill>
                <a:hlinkClick r:id="rId4">
                  <a:extLst>
                    <a:ext uri="{A12FA001-AC4F-418D-AE19-62706E023703}">
                      <ahyp:hlinkClr xmlns:ahyp="http://schemas.microsoft.com/office/drawing/2018/hyperlinkcolor" val="tx"/>
                    </a:ext>
                  </a:extLst>
                </a:hlinkClick>
              </a:rPr>
              <a:t>Schindler.Ronna@Brevardschools.org</a:t>
            </a:r>
            <a:endParaRPr lang="en-US" dirty="0">
              <a:solidFill>
                <a:srgbClr val="69C240"/>
              </a:solidFill>
            </a:endParaRPr>
          </a:p>
          <a:p>
            <a:endParaRPr lang="en-US" dirty="0"/>
          </a:p>
        </p:txBody>
      </p:sp>
    </p:spTree>
    <p:extLst>
      <p:ext uri="{BB962C8B-B14F-4D97-AF65-F5344CB8AC3E}">
        <p14:creationId xmlns:p14="http://schemas.microsoft.com/office/powerpoint/2010/main" val="31097522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8A08E-3958-7C67-B3A3-5FFB6C77AA17}"/>
              </a:ext>
            </a:extLst>
          </p:cNvPr>
          <p:cNvSpPr>
            <a:spLocks noGrp="1"/>
          </p:cNvSpPr>
          <p:nvPr>
            <p:ph type="title"/>
          </p:nvPr>
        </p:nvSpPr>
        <p:spPr>
          <a:xfrm>
            <a:off x="367003" y="249280"/>
            <a:ext cx="11457992" cy="1450757"/>
          </a:xfrm>
        </p:spPr>
        <p:txBody>
          <a:bodyPr>
            <a:normAutofit/>
          </a:bodyPr>
          <a:lstStyle/>
          <a:p>
            <a:r>
              <a:rPr lang="en-US" sz="4000" dirty="0"/>
              <a:t>Board Policy 3213 – Student Supervision &amp; Welfare</a:t>
            </a:r>
          </a:p>
        </p:txBody>
      </p:sp>
      <p:sp>
        <p:nvSpPr>
          <p:cNvPr id="5" name="Content Placeholder 2">
            <a:extLst>
              <a:ext uri="{FF2B5EF4-FFF2-40B4-BE49-F238E27FC236}">
                <a16:creationId xmlns:a16="http://schemas.microsoft.com/office/drawing/2014/main" id="{1DA0DBB2-7CD9-3B46-6690-65BCB3A7C726}"/>
              </a:ext>
            </a:extLst>
          </p:cNvPr>
          <p:cNvSpPr txBox="1">
            <a:spLocks/>
          </p:cNvSpPr>
          <p:nvPr/>
        </p:nvSpPr>
        <p:spPr>
          <a:xfrm>
            <a:off x="870857" y="1894114"/>
            <a:ext cx="10450284" cy="4413380"/>
          </a:xfrm>
          <a:prstGeom prst="rect">
            <a:avLst/>
          </a:prstGeom>
        </p:spPr>
        <p:txBody>
          <a:bodyPr>
            <a:normAutofit fontScale="92500" lnSpcReduction="10000"/>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233363" indent="-233363" algn="just">
              <a:buClr>
                <a:srgbClr val="69C240"/>
              </a:buClr>
              <a:buFont typeface="Wingdings" panose="05000000000000000000" pitchFamily="2" charset="2"/>
              <a:buChar char="Ø"/>
            </a:pPr>
            <a:r>
              <a:rPr lang="en-US" sz="2400" dirty="0"/>
              <a:t>Employees will maintain a standard of care for supervision, control, and protection of students, for example, but not limited to:</a:t>
            </a:r>
          </a:p>
          <a:p>
            <a:pPr marL="914400" indent="-233363" algn="just">
              <a:buClr>
                <a:srgbClr val="69C240"/>
              </a:buClr>
              <a:buFont typeface="Arial" panose="020B0604020202020204" pitchFamily="34" charset="0"/>
              <a:buChar char="•"/>
            </a:pPr>
            <a:r>
              <a:rPr lang="en-US" sz="2400" dirty="0"/>
              <a:t>Report immediately to administrator any accident, safety hazard, potentially harmful conditions/situation detected on campus.</a:t>
            </a:r>
          </a:p>
          <a:p>
            <a:pPr marL="914400" indent="-233363" algn="just">
              <a:buClr>
                <a:srgbClr val="69C240"/>
              </a:buClr>
              <a:buFont typeface="Arial" panose="020B0604020202020204" pitchFamily="34" charset="0"/>
              <a:buChar char="•"/>
            </a:pPr>
            <a:r>
              <a:rPr lang="en-US" sz="2400" dirty="0"/>
              <a:t>Provide proper instruction in safety matters with assigned course guides.</a:t>
            </a:r>
          </a:p>
          <a:p>
            <a:pPr marL="914400" indent="-233363" algn="just">
              <a:buClr>
                <a:srgbClr val="69C240"/>
              </a:buClr>
              <a:buFont typeface="Arial" panose="020B0604020202020204" pitchFamily="34" charset="0"/>
              <a:buChar char="•"/>
            </a:pPr>
            <a:r>
              <a:rPr lang="en-US" sz="2400" dirty="0"/>
              <a:t>Notify administrator regarding any knowledge of threats of violence by students.</a:t>
            </a:r>
          </a:p>
          <a:p>
            <a:pPr marL="914400" indent="-233363" algn="just">
              <a:buClr>
                <a:srgbClr val="69C240"/>
              </a:buClr>
              <a:buFont typeface="Arial" panose="020B0604020202020204" pitchFamily="34" charset="0"/>
              <a:buChar char="•"/>
            </a:pPr>
            <a:r>
              <a:rPr lang="en-US" sz="2400" dirty="0"/>
              <a:t>Shall not inappropriately associate with students at any time in a manner that may give the appearance of impropriety.</a:t>
            </a:r>
          </a:p>
          <a:p>
            <a:pPr marL="914400" indent="-233363" algn="just">
              <a:buClr>
                <a:srgbClr val="69C240"/>
              </a:buClr>
              <a:buFont typeface="Arial" panose="020B0604020202020204" pitchFamily="34" charset="0"/>
              <a:buChar char="•"/>
            </a:pPr>
            <a:r>
              <a:rPr lang="en-US" sz="2400" dirty="0"/>
              <a:t>Students should never be left unattended</a:t>
            </a:r>
          </a:p>
          <a:p>
            <a:pPr marL="914400" indent="-233363" algn="just">
              <a:buClr>
                <a:srgbClr val="69C240"/>
              </a:buClr>
              <a:buFont typeface="Arial" panose="020B0604020202020204" pitchFamily="34" charset="0"/>
              <a:buChar char="•"/>
            </a:pPr>
            <a:endParaRPr lang="en-US" sz="2400" dirty="0"/>
          </a:p>
          <a:p>
            <a:endParaRPr lang="en-US" sz="2400" dirty="0"/>
          </a:p>
          <a:p>
            <a:endParaRPr lang="en-US" dirty="0"/>
          </a:p>
        </p:txBody>
      </p:sp>
    </p:spTree>
    <p:extLst>
      <p:ext uri="{BB962C8B-B14F-4D97-AF65-F5344CB8AC3E}">
        <p14:creationId xmlns:p14="http://schemas.microsoft.com/office/powerpoint/2010/main" val="2957640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537DA-1A91-167B-8824-5AD426FAA9E2}"/>
              </a:ext>
            </a:extLst>
          </p:cNvPr>
          <p:cNvSpPr>
            <a:spLocks noGrp="1"/>
          </p:cNvSpPr>
          <p:nvPr>
            <p:ph type="title"/>
          </p:nvPr>
        </p:nvSpPr>
        <p:spPr>
          <a:xfrm>
            <a:off x="820653" y="435893"/>
            <a:ext cx="10916816" cy="1450757"/>
          </a:xfrm>
        </p:spPr>
        <p:txBody>
          <a:bodyPr>
            <a:normAutofit/>
          </a:bodyPr>
          <a:lstStyle/>
          <a:p>
            <a:r>
              <a:rPr lang="en-US" sz="4200" dirty="0"/>
              <a:t>Board Policy 8462 – Student Abuse &amp; Neglect (Child abuse reporting)</a:t>
            </a:r>
          </a:p>
        </p:txBody>
      </p:sp>
      <p:sp>
        <p:nvSpPr>
          <p:cNvPr id="5" name="Content Placeholder 2">
            <a:extLst>
              <a:ext uri="{FF2B5EF4-FFF2-40B4-BE49-F238E27FC236}">
                <a16:creationId xmlns:a16="http://schemas.microsoft.com/office/drawing/2014/main" id="{7B7918F4-7D40-17C3-7849-0025299864E6}"/>
              </a:ext>
            </a:extLst>
          </p:cNvPr>
          <p:cNvSpPr txBox="1">
            <a:spLocks/>
          </p:cNvSpPr>
          <p:nvPr/>
        </p:nvSpPr>
        <p:spPr>
          <a:xfrm>
            <a:off x="820653" y="1886650"/>
            <a:ext cx="10916816" cy="4535458"/>
          </a:xfrm>
          <a:prstGeom prst="rect">
            <a:avLst/>
          </a:prstGeom>
        </p:spPr>
        <p:txBody>
          <a:bodyPr>
            <a:normAutofit fontScale="85000" lnSpcReduction="20000"/>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233363" indent="-233363" algn="just">
              <a:buClr>
                <a:srgbClr val="69C240"/>
              </a:buClr>
              <a:buFont typeface="Wingdings" panose="05000000000000000000" pitchFamily="2" charset="2"/>
              <a:buChar char="§"/>
            </a:pPr>
            <a:r>
              <a:rPr lang="en-US" sz="2900" b="1" i="1" u="sng" dirty="0"/>
              <a:t>All employees</a:t>
            </a:r>
            <a:r>
              <a:rPr lang="en-US" sz="2900" b="1" i="1" dirty="0"/>
              <a:t>, including substitute teachers and volunteers, have an affirmative duty to immediately report known or suspected child abuse, abandonment or neglect. </a:t>
            </a:r>
          </a:p>
          <a:p>
            <a:pPr marL="1147763" indent="-233363" algn="just">
              <a:buClr>
                <a:srgbClr val="69C240"/>
              </a:buClr>
              <a:buFont typeface="Courier New" panose="02070309020205020404" pitchFamily="49" charset="0"/>
              <a:buChar char="o"/>
            </a:pPr>
            <a:r>
              <a:rPr lang="en-US" sz="2900" b="1" i="1" dirty="0"/>
              <a:t>Any BPS employee who fails to report may be subject to criminal prosecution and/or disciplinary action up to termination of employment</a:t>
            </a:r>
          </a:p>
          <a:p>
            <a:pPr marL="233363" indent="-233363" algn="just">
              <a:buClr>
                <a:srgbClr val="69C240"/>
              </a:buClr>
              <a:buFont typeface="Wingdings" panose="05000000000000000000" pitchFamily="2" charset="2"/>
              <a:buChar char="§"/>
            </a:pPr>
            <a:r>
              <a:rPr lang="en-US" sz="2900" dirty="0"/>
              <a:t>Standard is “reasonable cause to suspect” Must be able to articulate some objective factual basis for suspicion.</a:t>
            </a:r>
          </a:p>
          <a:p>
            <a:pPr marL="233363" indent="-233363" algn="just">
              <a:buClr>
                <a:srgbClr val="69C240"/>
              </a:buClr>
              <a:buFont typeface="Wingdings" panose="05000000000000000000" pitchFamily="2" charset="2"/>
              <a:buChar char="§"/>
            </a:pPr>
            <a:r>
              <a:rPr lang="en-US" sz="2900" dirty="0"/>
              <a:t>Notify the School Administrator. With the help of your administrator, notify Dept. of Children and Families and/or Appropriate Law Enforcement Personnel</a:t>
            </a:r>
          </a:p>
          <a:p>
            <a:pPr marL="1828800" indent="-233363" algn="just">
              <a:lnSpc>
                <a:spcPct val="120000"/>
              </a:lnSpc>
              <a:spcBef>
                <a:spcPts val="0"/>
              </a:spcBef>
              <a:spcAft>
                <a:spcPts val="0"/>
              </a:spcAft>
              <a:buClr>
                <a:srgbClr val="69C240"/>
              </a:buClr>
              <a:buFont typeface="Courier New" panose="02070309020205020404" pitchFamily="49" charset="0"/>
              <a:buChar char="o"/>
            </a:pPr>
            <a:r>
              <a:rPr lang="en-US" sz="2900" b="1" kern="0" dirty="0">
                <a:effectLst/>
                <a:ea typeface="Times New Roman" panose="02020603050405020304" pitchFamily="18" charset="0"/>
              </a:rPr>
              <a:t>DCF Child Abuse Reporting Hotline – 1-800-962-2873</a:t>
            </a:r>
          </a:p>
          <a:p>
            <a:pPr marL="1828800" indent="-233363" algn="just">
              <a:lnSpc>
                <a:spcPct val="120000"/>
              </a:lnSpc>
              <a:spcBef>
                <a:spcPts val="0"/>
              </a:spcBef>
              <a:spcAft>
                <a:spcPts val="0"/>
              </a:spcAft>
              <a:buClr>
                <a:srgbClr val="69C240"/>
              </a:buClr>
              <a:buFont typeface="Courier New" panose="02070309020205020404" pitchFamily="49" charset="0"/>
              <a:buChar char="o"/>
            </a:pPr>
            <a:r>
              <a:rPr lang="en-US" sz="2900" b="1" kern="0" dirty="0">
                <a:effectLst/>
                <a:ea typeface="Times New Roman" panose="02020603050405020304" pitchFamily="18" charset="0"/>
              </a:rPr>
              <a:t>DCF Child Abuse Report Online Form:  </a:t>
            </a:r>
            <a:r>
              <a:rPr lang="en-US" sz="2900" b="1" u="sng" kern="0" dirty="0">
                <a:solidFill>
                  <a:srgbClr val="69C240"/>
                </a:solidFill>
                <a:effectLst/>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CLICK HERE</a:t>
            </a:r>
            <a:endParaRPr lang="en-US" sz="2900" dirty="0">
              <a:solidFill>
                <a:srgbClr val="69C240"/>
              </a:solidFill>
            </a:endParaRPr>
          </a:p>
          <a:p>
            <a:endParaRPr lang="en-US" dirty="0"/>
          </a:p>
        </p:txBody>
      </p:sp>
    </p:spTree>
    <p:extLst>
      <p:ext uri="{BB962C8B-B14F-4D97-AF65-F5344CB8AC3E}">
        <p14:creationId xmlns:p14="http://schemas.microsoft.com/office/powerpoint/2010/main" val="28124487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E8878-A093-F804-4685-65D6339EC7AA}"/>
              </a:ext>
            </a:extLst>
          </p:cNvPr>
          <p:cNvSpPr>
            <a:spLocks noGrp="1"/>
          </p:cNvSpPr>
          <p:nvPr>
            <p:ph type="title"/>
          </p:nvPr>
        </p:nvSpPr>
        <p:spPr>
          <a:xfrm>
            <a:off x="717713" y="463885"/>
            <a:ext cx="10756574" cy="1450757"/>
          </a:xfrm>
        </p:spPr>
        <p:txBody>
          <a:bodyPr>
            <a:normAutofit/>
          </a:bodyPr>
          <a:lstStyle/>
          <a:p>
            <a:r>
              <a:rPr lang="en-US" sz="4200" dirty="0"/>
              <a:t>Board Policy 8462 – Student Abuse &amp; Neglect (Child abuse reporting)</a:t>
            </a:r>
          </a:p>
        </p:txBody>
      </p:sp>
      <p:sp>
        <p:nvSpPr>
          <p:cNvPr id="3" name="Content Placeholder 2">
            <a:extLst>
              <a:ext uri="{FF2B5EF4-FFF2-40B4-BE49-F238E27FC236}">
                <a16:creationId xmlns:a16="http://schemas.microsoft.com/office/drawing/2014/main" id="{030C932D-DD91-189A-32D8-2F139D1185E2}"/>
              </a:ext>
            </a:extLst>
          </p:cNvPr>
          <p:cNvSpPr txBox="1">
            <a:spLocks/>
          </p:cNvSpPr>
          <p:nvPr/>
        </p:nvSpPr>
        <p:spPr>
          <a:xfrm>
            <a:off x="834345" y="2006082"/>
            <a:ext cx="10523309" cy="4388033"/>
          </a:xfrm>
          <a:prstGeom prst="rect">
            <a:avLst/>
          </a:prstGeom>
        </p:spPr>
        <p:txBody>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233363" indent="-233363">
              <a:buClr>
                <a:srgbClr val="69C240"/>
              </a:buClr>
              <a:buFont typeface="Wingdings" panose="05000000000000000000" pitchFamily="2" charset="2"/>
              <a:buChar char="§"/>
            </a:pPr>
            <a:r>
              <a:rPr lang="en-US" sz="2400" dirty="0"/>
              <a:t>Reporting party – </a:t>
            </a:r>
            <a:r>
              <a:rPr lang="en-US" sz="2400" b="1" i="1" dirty="0"/>
              <a:t>DO NOT conduct any interviews, do not call guardians, and do not initiate an investigation.</a:t>
            </a:r>
          </a:p>
          <a:p>
            <a:pPr marL="233363" indent="-233363">
              <a:buClr>
                <a:srgbClr val="69C240"/>
              </a:buClr>
              <a:buFont typeface="Wingdings" panose="05000000000000000000" pitchFamily="2" charset="2"/>
              <a:buChar char="§"/>
            </a:pPr>
            <a:r>
              <a:rPr lang="en-US" sz="2400" dirty="0"/>
              <a:t>Employees with direct contact with students are required to complete a one-time course with the Florida Department of Education.  Your secretary can tell you more about this requirement.</a:t>
            </a:r>
          </a:p>
          <a:p>
            <a:pPr marL="233363" indent="-233363">
              <a:buClr>
                <a:srgbClr val="69C240"/>
              </a:buClr>
              <a:buFont typeface="Wingdings" panose="05000000000000000000" pitchFamily="2" charset="2"/>
              <a:buChar char="§"/>
            </a:pPr>
            <a:r>
              <a:rPr lang="en-US" sz="2400" dirty="0"/>
              <a:t>CPI training is paramount to many positions within the district</a:t>
            </a:r>
          </a:p>
          <a:p>
            <a:pPr marL="233363" indent="-233363">
              <a:buClr>
                <a:srgbClr val="69C240"/>
              </a:buClr>
              <a:buFont typeface="Wingdings" panose="05000000000000000000" pitchFamily="2" charset="2"/>
              <a:buChar char="§"/>
            </a:pPr>
            <a:r>
              <a:rPr lang="en-US" sz="2400" dirty="0"/>
              <a:t>If you are not CPI trained, call for help before putting hands on students</a:t>
            </a:r>
          </a:p>
          <a:p>
            <a:pPr marL="233363" indent="-233363">
              <a:buClr>
                <a:srgbClr val="69C240"/>
              </a:buClr>
              <a:buFont typeface="Wingdings" panose="05000000000000000000" pitchFamily="2" charset="2"/>
              <a:buChar char="§"/>
            </a:pPr>
            <a:r>
              <a:rPr lang="en-US" sz="2400" dirty="0"/>
              <a:t>If you have a situation where you touch a student in an “insolent” manner, self-report to your administrator</a:t>
            </a:r>
          </a:p>
        </p:txBody>
      </p:sp>
    </p:spTree>
    <p:extLst>
      <p:ext uri="{BB962C8B-B14F-4D97-AF65-F5344CB8AC3E}">
        <p14:creationId xmlns:p14="http://schemas.microsoft.com/office/powerpoint/2010/main" val="33208903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1010D-E9D3-A9DA-B949-1D87F54DFFE4}"/>
              </a:ext>
            </a:extLst>
          </p:cNvPr>
          <p:cNvSpPr>
            <a:spLocks noGrp="1"/>
          </p:cNvSpPr>
          <p:nvPr>
            <p:ph type="title"/>
          </p:nvPr>
        </p:nvSpPr>
        <p:spPr>
          <a:xfrm>
            <a:off x="301690" y="230776"/>
            <a:ext cx="11588620" cy="1672046"/>
          </a:xfrm>
        </p:spPr>
        <p:txBody>
          <a:bodyPr>
            <a:noAutofit/>
          </a:bodyPr>
          <a:lstStyle/>
          <a:p>
            <a:r>
              <a:rPr lang="en-US" sz="4000" dirty="0"/>
              <a:t>Board Policy 2266 – Nondiscrimination on the Basis of Sex in Education Programs &amp; Activities </a:t>
            </a:r>
            <a:br>
              <a:rPr lang="en-US" sz="4000" dirty="0"/>
            </a:br>
            <a:r>
              <a:rPr lang="en-US" sz="4000" dirty="0"/>
              <a:t>(Sexual Harassment Reporting)</a:t>
            </a:r>
          </a:p>
        </p:txBody>
      </p:sp>
      <p:sp>
        <p:nvSpPr>
          <p:cNvPr id="3" name="Content Placeholder 2">
            <a:extLst>
              <a:ext uri="{FF2B5EF4-FFF2-40B4-BE49-F238E27FC236}">
                <a16:creationId xmlns:a16="http://schemas.microsoft.com/office/drawing/2014/main" id="{E1191671-07D5-6709-010A-B5EDE024E8B9}"/>
              </a:ext>
            </a:extLst>
          </p:cNvPr>
          <p:cNvSpPr txBox="1">
            <a:spLocks/>
          </p:cNvSpPr>
          <p:nvPr/>
        </p:nvSpPr>
        <p:spPr>
          <a:xfrm>
            <a:off x="1086643" y="2061724"/>
            <a:ext cx="10018713" cy="4124472"/>
          </a:xfrm>
          <a:prstGeom prst="rect">
            <a:avLst/>
          </a:prstGeom>
        </p:spPr>
        <p:txBody>
          <a:bodyPr>
            <a:noAutofit/>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233363" indent="-233363" algn="just">
              <a:buClr>
                <a:srgbClr val="69C240"/>
              </a:buClr>
              <a:buFont typeface="Wingdings" panose="05000000000000000000" pitchFamily="2" charset="2"/>
              <a:buChar char="Ø"/>
            </a:pPr>
            <a:r>
              <a:rPr lang="en-US" sz="2150" dirty="0"/>
              <a:t>Policy 2266 (NEW as of 2/8/22) – Title IX sexual harassment policy – covers </a:t>
            </a:r>
            <a:r>
              <a:rPr lang="en-US" sz="2150" u="sng" dirty="0"/>
              <a:t>both</a:t>
            </a:r>
            <a:r>
              <a:rPr lang="en-US" sz="2150" dirty="0"/>
              <a:t> students and employees </a:t>
            </a:r>
          </a:p>
          <a:p>
            <a:pPr marL="233363" indent="-233363" algn="just">
              <a:buClr>
                <a:srgbClr val="69C240"/>
              </a:buClr>
              <a:buFont typeface="Wingdings" panose="05000000000000000000" pitchFamily="2" charset="2"/>
              <a:buChar char="Ø"/>
            </a:pPr>
            <a:r>
              <a:rPr lang="en-US" sz="2150" b="1" dirty="0"/>
              <a:t>ALL</a:t>
            </a:r>
            <a:r>
              <a:rPr lang="en-US" sz="2150" dirty="0"/>
              <a:t> employees are required by federal law to report incidents of sexual harassment </a:t>
            </a:r>
          </a:p>
          <a:p>
            <a:pPr marL="233363" indent="-233363" algn="just">
              <a:buClr>
                <a:srgbClr val="69C240"/>
              </a:buClr>
              <a:buFont typeface="Wingdings" panose="05000000000000000000" pitchFamily="2" charset="2"/>
              <a:buChar char="Ø"/>
            </a:pPr>
            <a:r>
              <a:rPr lang="en-US" sz="2150" b="1" dirty="0"/>
              <a:t>What to report? </a:t>
            </a:r>
            <a:r>
              <a:rPr lang="en-US" sz="2150" dirty="0"/>
              <a:t>Anything you see or hear that involves sexual activity, sexual assault, verbal or written sexual harassment (could be on social media/email/text), or violence that appears to be dating or domestic violence </a:t>
            </a:r>
          </a:p>
          <a:p>
            <a:pPr marL="233363" indent="-233363" algn="just">
              <a:buClr>
                <a:srgbClr val="69C240"/>
              </a:buClr>
              <a:buFont typeface="Wingdings" panose="05000000000000000000" pitchFamily="2" charset="2"/>
              <a:buChar char="Ø"/>
            </a:pPr>
            <a:r>
              <a:rPr lang="en-US" sz="2150" b="1" dirty="0"/>
              <a:t>Where to report? </a:t>
            </a:r>
            <a:r>
              <a:rPr lang="en-US" sz="2150" dirty="0"/>
              <a:t>Your supervisor/principal/administrator or the Title IX Coordinator for your site or school, or the District Title IX Coordinator </a:t>
            </a:r>
          </a:p>
          <a:p>
            <a:pPr marL="233363" indent="-233363" algn="just">
              <a:buClr>
                <a:srgbClr val="69C240"/>
              </a:buClr>
              <a:buFont typeface="Wingdings" panose="05000000000000000000" pitchFamily="2" charset="2"/>
              <a:buChar char="Ø"/>
            </a:pPr>
            <a:r>
              <a:rPr lang="en-US" sz="2150" dirty="0"/>
              <a:t>District Title IX Coordinator: </a:t>
            </a:r>
            <a:r>
              <a:rPr lang="en-US" sz="2150" dirty="0">
                <a:solidFill>
                  <a:srgbClr val="69C240"/>
                </a:solidFill>
                <a:hlinkClick r:id="rId2">
                  <a:extLst>
                    <a:ext uri="{A12FA001-AC4F-418D-AE19-62706E023703}">
                      <ahyp:hlinkClr xmlns:ahyp="http://schemas.microsoft.com/office/drawing/2018/hyperlinkcolor" val="tx"/>
                    </a:ext>
                  </a:extLst>
                </a:hlinkClick>
              </a:rPr>
              <a:t>titleix@brevardschools.org</a:t>
            </a:r>
            <a:r>
              <a:rPr lang="en-US" sz="2150" dirty="0">
                <a:solidFill>
                  <a:srgbClr val="69C240"/>
                </a:solidFill>
              </a:rPr>
              <a:t> </a:t>
            </a:r>
          </a:p>
        </p:txBody>
      </p:sp>
    </p:spTree>
    <p:extLst>
      <p:ext uri="{BB962C8B-B14F-4D97-AF65-F5344CB8AC3E}">
        <p14:creationId xmlns:p14="http://schemas.microsoft.com/office/powerpoint/2010/main" val="4626381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BE995-54C6-2111-047E-CAF6D8EF60A7}"/>
              </a:ext>
            </a:extLst>
          </p:cNvPr>
          <p:cNvSpPr>
            <a:spLocks noGrp="1"/>
          </p:cNvSpPr>
          <p:nvPr>
            <p:ph type="title"/>
          </p:nvPr>
        </p:nvSpPr>
        <p:spPr>
          <a:xfrm>
            <a:off x="1066800" y="341421"/>
            <a:ext cx="10058400" cy="1450757"/>
          </a:xfrm>
        </p:spPr>
        <p:txBody>
          <a:bodyPr/>
          <a:lstStyle/>
          <a:p>
            <a:r>
              <a:rPr lang="en-US" dirty="0"/>
              <a:t>UNION CONTACTS</a:t>
            </a:r>
          </a:p>
        </p:txBody>
      </p:sp>
      <p:sp>
        <p:nvSpPr>
          <p:cNvPr id="3" name="Content Placeholder 2">
            <a:extLst>
              <a:ext uri="{FF2B5EF4-FFF2-40B4-BE49-F238E27FC236}">
                <a16:creationId xmlns:a16="http://schemas.microsoft.com/office/drawing/2014/main" id="{A6773C8A-5B65-B921-D44D-F98EBD6EC3F7}"/>
              </a:ext>
            </a:extLst>
          </p:cNvPr>
          <p:cNvSpPr txBox="1">
            <a:spLocks/>
          </p:cNvSpPr>
          <p:nvPr/>
        </p:nvSpPr>
        <p:spPr>
          <a:xfrm>
            <a:off x="1066800" y="2051179"/>
            <a:ext cx="10058400" cy="4153678"/>
          </a:xfrm>
          <a:prstGeom prst="rect">
            <a:avLst/>
          </a:prstGeom>
        </p:spPr>
        <p:txBody>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457200" indent="-457200">
              <a:buClr>
                <a:srgbClr val="69C240"/>
              </a:buClr>
              <a:buFont typeface="Wingdings" panose="05000000000000000000" pitchFamily="2" charset="2"/>
              <a:buChar char="Ø"/>
            </a:pPr>
            <a:r>
              <a:rPr lang="en-US" sz="3200" dirty="0"/>
              <a:t>Brevard Federation of Teachers (BFT) – Anthony Colucci, President</a:t>
            </a:r>
          </a:p>
          <a:p>
            <a:pPr marL="457200" indent="-457200">
              <a:buClr>
                <a:srgbClr val="69C240"/>
              </a:buClr>
              <a:buFont typeface="Wingdings" panose="05000000000000000000" pitchFamily="2" charset="2"/>
              <a:buChar char="Ø"/>
            </a:pPr>
            <a:r>
              <a:rPr lang="en-US" sz="3200" dirty="0"/>
              <a:t>International Union of Painters &amp; Allied Trades Local 1010 – Richard Jones, Business Representative</a:t>
            </a:r>
          </a:p>
          <a:p>
            <a:pPr marL="457200" indent="-457200">
              <a:buClr>
                <a:srgbClr val="69C240"/>
              </a:buClr>
              <a:buFont typeface="Wingdings" panose="05000000000000000000" pitchFamily="2" charset="2"/>
              <a:buChar char="Ø"/>
            </a:pPr>
            <a:r>
              <a:rPr lang="en-US" sz="3200" dirty="0"/>
              <a:t>Non-Bargaining employees – Gary Shiffrin, Exec Director, Brevard Association of School Administrators (BASA)</a:t>
            </a:r>
          </a:p>
        </p:txBody>
      </p:sp>
    </p:spTree>
    <p:extLst>
      <p:ext uri="{BB962C8B-B14F-4D97-AF65-F5344CB8AC3E}">
        <p14:creationId xmlns:p14="http://schemas.microsoft.com/office/powerpoint/2010/main" val="17789298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6">
            <a:extLst>
              <a:ext uri="{FF2B5EF4-FFF2-40B4-BE49-F238E27FC236}">
                <a16:creationId xmlns:a16="http://schemas.microsoft.com/office/drawing/2014/main" id="{39E3965E-AC41-4711-9D10-E25ABB132D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cxnSp>
        <p:nvCxnSpPr>
          <p:cNvPr id="18" name="Straight Connector 8">
            <a:extLst>
              <a:ext uri="{FF2B5EF4-FFF2-40B4-BE49-F238E27FC236}">
                <a16:creationId xmlns:a16="http://schemas.microsoft.com/office/drawing/2014/main" id="{1F5DC8C3-BA5F-4EED-BB9A-A14272BD82A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useBgFill="1">
        <p:nvSpPr>
          <p:cNvPr id="19" name="Rectangle 10">
            <a:extLst>
              <a:ext uri="{FF2B5EF4-FFF2-40B4-BE49-F238E27FC236}">
                <a16:creationId xmlns:a16="http://schemas.microsoft.com/office/drawing/2014/main" id="{B601567C-4815-45C4-A8C8-DEF236232A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6FAADE5-8908-7301-B220-9B94523699EA}"/>
              </a:ext>
            </a:extLst>
          </p:cNvPr>
          <p:cNvSpPr>
            <a:spLocks noGrp="1"/>
          </p:cNvSpPr>
          <p:nvPr>
            <p:ph type="title"/>
          </p:nvPr>
        </p:nvSpPr>
        <p:spPr>
          <a:xfrm>
            <a:off x="1096963" y="758826"/>
            <a:ext cx="10058400" cy="4062326"/>
          </a:xfrm>
        </p:spPr>
        <p:txBody>
          <a:bodyPr vert="horz" lIns="91440" tIns="45720" rIns="91440" bIns="45720" rtlCol="0" anchor="b">
            <a:normAutofit/>
          </a:bodyPr>
          <a:lstStyle/>
          <a:p>
            <a:r>
              <a:rPr lang="en-US" sz="9600">
                <a:solidFill>
                  <a:schemeClr val="tx1">
                    <a:lumMod val="85000"/>
                    <a:lumOff val="15000"/>
                  </a:schemeClr>
                </a:solidFill>
              </a:rPr>
              <a:t>Questions?</a:t>
            </a:r>
          </a:p>
        </p:txBody>
      </p:sp>
      <p:cxnSp>
        <p:nvCxnSpPr>
          <p:cNvPr id="20" name="Straight Connector 12">
            <a:extLst>
              <a:ext uri="{FF2B5EF4-FFF2-40B4-BE49-F238E27FC236}">
                <a16:creationId xmlns:a16="http://schemas.microsoft.com/office/drawing/2014/main" id="{9D2BBCA2-F039-47DF-B36F-39D7E7CC009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31458" y="5063468"/>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21" name="Rectangle 14">
            <a:extLst>
              <a:ext uri="{FF2B5EF4-FFF2-40B4-BE49-F238E27FC236}">
                <a16:creationId xmlns:a16="http://schemas.microsoft.com/office/drawing/2014/main" id="{277711D3-2534-4918-8661-020829D713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3653356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0B286-AE44-2307-94EE-C37B65CA8FD5}"/>
              </a:ext>
            </a:extLst>
          </p:cNvPr>
          <p:cNvSpPr>
            <a:spLocks noGrp="1"/>
          </p:cNvSpPr>
          <p:nvPr>
            <p:ph type="title"/>
          </p:nvPr>
        </p:nvSpPr>
        <p:spPr/>
        <p:txBody>
          <a:bodyPr>
            <a:normAutofit/>
          </a:bodyPr>
          <a:lstStyle/>
          <a:p>
            <a:r>
              <a:rPr lang="en-US" sz="6000" dirty="0"/>
              <a:t>Public Records</a:t>
            </a:r>
          </a:p>
        </p:txBody>
      </p:sp>
      <p:sp>
        <p:nvSpPr>
          <p:cNvPr id="4" name="TextBox 3">
            <a:extLst>
              <a:ext uri="{FF2B5EF4-FFF2-40B4-BE49-F238E27FC236}">
                <a16:creationId xmlns:a16="http://schemas.microsoft.com/office/drawing/2014/main" id="{35C722C6-EDEC-5978-A009-F2BB0AADBF03}"/>
              </a:ext>
            </a:extLst>
          </p:cNvPr>
          <p:cNvSpPr txBox="1"/>
          <p:nvPr/>
        </p:nvSpPr>
        <p:spPr>
          <a:xfrm>
            <a:off x="1097280" y="2136339"/>
            <a:ext cx="10058400" cy="3785652"/>
          </a:xfrm>
          <a:prstGeom prst="rect">
            <a:avLst/>
          </a:prstGeom>
          <a:noFill/>
        </p:spPr>
        <p:txBody>
          <a:bodyPr wrap="square">
            <a:spAutoFit/>
          </a:bodyPr>
          <a:lstStyle/>
          <a:p>
            <a:pPr marL="342900" indent="-342900">
              <a:buClr>
                <a:srgbClr val="92D050"/>
              </a:buClr>
              <a:buFont typeface="Arial" panose="020B0604020202020204" pitchFamily="34" charset="0"/>
              <a:buChar char="•"/>
            </a:pPr>
            <a:r>
              <a:rPr lang="en-US" sz="2400" dirty="0"/>
              <a:t>Congratulations!  You are now a public employee.</a:t>
            </a:r>
          </a:p>
          <a:p>
            <a:endParaRPr lang="en-US" sz="2400" dirty="0"/>
          </a:p>
          <a:p>
            <a:pPr marL="342900" indent="-342900">
              <a:buClr>
                <a:srgbClr val="92D050"/>
              </a:buClr>
              <a:buFont typeface="Arial" panose="020B0604020202020204" pitchFamily="34" charset="0"/>
              <a:buChar char="•"/>
            </a:pPr>
            <a:r>
              <a:rPr lang="en-US" sz="2400" dirty="0"/>
              <a:t>Ch 119 Florida Statutes governs FL Public Records laws</a:t>
            </a:r>
          </a:p>
          <a:p>
            <a:endParaRPr lang="en-US" sz="2400" dirty="0"/>
          </a:p>
          <a:p>
            <a:pPr marL="342900" indent="-342900">
              <a:buClr>
                <a:srgbClr val="92D050"/>
              </a:buClr>
              <a:buFont typeface="Arial" panose="020B0604020202020204" pitchFamily="34" charset="0"/>
              <a:buChar char="•"/>
            </a:pPr>
            <a:r>
              <a:rPr lang="en-US" sz="2400" dirty="0"/>
              <a:t>Definition: “Public records” means </a:t>
            </a:r>
            <a:r>
              <a:rPr lang="en-US" sz="2400" b="1" dirty="0"/>
              <a:t>all</a:t>
            </a:r>
            <a:r>
              <a:rPr lang="en-US" sz="2400" dirty="0"/>
              <a:t> documents, papers, letters, maps, books, tapes, photographs, films, sound recordings, data processing software, or other material, regardless of the physical form, characteristics, or means of transmission, made or received pursuant to law or ordinance or </a:t>
            </a:r>
            <a:r>
              <a:rPr lang="en-US" sz="2400" b="1" i="1" dirty="0"/>
              <a:t>in connection with the transaction of official business</a:t>
            </a:r>
            <a:r>
              <a:rPr lang="en-US" sz="2400" dirty="0"/>
              <a:t> by any agency.”</a:t>
            </a:r>
          </a:p>
        </p:txBody>
      </p:sp>
    </p:spTree>
    <p:extLst>
      <p:ext uri="{BB962C8B-B14F-4D97-AF65-F5344CB8AC3E}">
        <p14:creationId xmlns:p14="http://schemas.microsoft.com/office/powerpoint/2010/main" val="2598696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D4031-279F-1F96-FC6E-5F963C7033DD}"/>
              </a:ext>
            </a:extLst>
          </p:cNvPr>
          <p:cNvSpPr>
            <a:spLocks noGrp="1"/>
          </p:cNvSpPr>
          <p:nvPr>
            <p:ph type="title"/>
          </p:nvPr>
        </p:nvSpPr>
        <p:spPr/>
        <p:txBody>
          <a:bodyPr>
            <a:normAutofit/>
          </a:bodyPr>
          <a:lstStyle/>
          <a:p>
            <a:r>
              <a:rPr lang="en-US" sz="6000" dirty="0"/>
              <a:t>Public Records</a:t>
            </a:r>
          </a:p>
        </p:txBody>
      </p:sp>
      <p:sp>
        <p:nvSpPr>
          <p:cNvPr id="3" name="Content Placeholder 2">
            <a:extLst>
              <a:ext uri="{FF2B5EF4-FFF2-40B4-BE49-F238E27FC236}">
                <a16:creationId xmlns:a16="http://schemas.microsoft.com/office/drawing/2014/main" id="{04B707D0-DB85-98E3-6609-59129CA70FB2}"/>
              </a:ext>
            </a:extLst>
          </p:cNvPr>
          <p:cNvSpPr txBox="1">
            <a:spLocks/>
          </p:cNvSpPr>
          <p:nvPr/>
        </p:nvSpPr>
        <p:spPr>
          <a:xfrm>
            <a:off x="1097280" y="2024743"/>
            <a:ext cx="10018713" cy="4079749"/>
          </a:xfrm>
          <a:prstGeom prst="rect">
            <a:avLst/>
          </a:prstGeom>
        </p:spPr>
        <p:txBody>
          <a:bodyPr>
            <a:normAutofit/>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457200" indent="-457200">
              <a:buClr>
                <a:srgbClr val="92D050"/>
              </a:buClr>
              <a:buFont typeface="Wingdings" panose="05000000000000000000" pitchFamily="2" charset="2"/>
              <a:buChar char="q"/>
            </a:pPr>
            <a:r>
              <a:rPr lang="en-US" sz="2400" dirty="0"/>
              <a:t>What does that mean? Everything you put in writing that pertains to your job is likely a public record. </a:t>
            </a:r>
          </a:p>
          <a:p>
            <a:pPr marL="690563" lvl="1" indent="-233363">
              <a:buClr>
                <a:srgbClr val="92D050"/>
              </a:buClr>
              <a:buFont typeface="Wingdings" panose="05000000000000000000" pitchFamily="2" charset="2"/>
              <a:buChar char="§"/>
            </a:pPr>
            <a:r>
              <a:rPr lang="en-US" sz="2400" dirty="0"/>
              <a:t>Lesson Plans</a:t>
            </a:r>
          </a:p>
          <a:p>
            <a:pPr marL="690563" lvl="1" indent="-233363">
              <a:buClr>
                <a:srgbClr val="92D050"/>
              </a:buClr>
              <a:buFont typeface="Wingdings" panose="05000000000000000000" pitchFamily="2" charset="2"/>
              <a:buChar char="§"/>
            </a:pPr>
            <a:r>
              <a:rPr lang="en-US" sz="2400" dirty="0"/>
              <a:t>Even text messages on your personal phone!</a:t>
            </a:r>
          </a:p>
          <a:p>
            <a:pPr marL="457200" indent="-457200">
              <a:buClr>
                <a:srgbClr val="92D050"/>
              </a:buClr>
              <a:buFont typeface="Wingdings" panose="05000000000000000000" pitchFamily="2" charset="2"/>
              <a:buChar char="q"/>
            </a:pPr>
            <a:r>
              <a:rPr lang="en-US" sz="2400" dirty="0"/>
              <a:t>Over 1,000 exemptions – legal team assesses applicability </a:t>
            </a:r>
          </a:p>
          <a:p>
            <a:pPr marL="457200" indent="-457200">
              <a:buClr>
                <a:srgbClr val="92D050"/>
              </a:buClr>
              <a:buFont typeface="Wingdings" panose="05000000000000000000" pitchFamily="2" charset="2"/>
              <a:buChar char="q"/>
            </a:pPr>
            <a:r>
              <a:rPr lang="en-US" sz="2400" dirty="0"/>
              <a:t>Ask yourself before putting anything in writing: “Am I okay if this shows up on the evening news or on the front page of Florida Today?”</a:t>
            </a:r>
          </a:p>
          <a:p>
            <a:pPr marL="457200" indent="-457200">
              <a:buClr>
                <a:srgbClr val="92D050"/>
              </a:buClr>
              <a:buFont typeface="Wingdings" panose="05000000000000000000" pitchFamily="2" charset="2"/>
              <a:buChar char="q"/>
            </a:pPr>
            <a:r>
              <a:rPr lang="en-US" sz="2400" dirty="0"/>
              <a:t>If in doubt </a:t>
            </a:r>
            <a:r>
              <a:rPr lang="en-US" sz="2400" dirty="0">
                <a:sym typeface="Wingdings" panose="05000000000000000000" pitchFamily="2" charset="2"/>
              </a:rPr>
              <a:t> Ask! </a:t>
            </a:r>
            <a:endParaRPr lang="en-US" sz="2400" dirty="0"/>
          </a:p>
        </p:txBody>
      </p:sp>
    </p:spTree>
    <p:extLst>
      <p:ext uri="{BB962C8B-B14F-4D97-AF65-F5344CB8AC3E}">
        <p14:creationId xmlns:p14="http://schemas.microsoft.com/office/powerpoint/2010/main" val="30765785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001D5-7808-6491-450F-A31B6A18AFEF}"/>
              </a:ext>
            </a:extLst>
          </p:cNvPr>
          <p:cNvSpPr>
            <a:spLocks noGrp="1"/>
          </p:cNvSpPr>
          <p:nvPr>
            <p:ph type="title"/>
          </p:nvPr>
        </p:nvSpPr>
        <p:spPr/>
        <p:txBody>
          <a:bodyPr>
            <a:normAutofit/>
          </a:bodyPr>
          <a:lstStyle/>
          <a:p>
            <a:r>
              <a:rPr lang="en-US" sz="6000" dirty="0"/>
              <a:t>Public Records</a:t>
            </a:r>
          </a:p>
        </p:txBody>
      </p:sp>
      <p:sp>
        <p:nvSpPr>
          <p:cNvPr id="3" name="Content Placeholder 2">
            <a:extLst>
              <a:ext uri="{FF2B5EF4-FFF2-40B4-BE49-F238E27FC236}">
                <a16:creationId xmlns:a16="http://schemas.microsoft.com/office/drawing/2014/main" id="{47646BA3-6808-3C13-923A-E3B9BC3930E6}"/>
              </a:ext>
            </a:extLst>
          </p:cNvPr>
          <p:cNvSpPr txBox="1">
            <a:spLocks/>
          </p:cNvSpPr>
          <p:nvPr/>
        </p:nvSpPr>
        <p:spPr>
          <a:xfrm>
            <a:off x="1097281" y="2127380"/>
            <a:ext cx="10058399" cy="3883805"/>
          </a:xfrm>
          <a:prstGeom prst="rect">
            <a:avLst/>
          </a:prstGeom>
        </p:spPr>
        <p:txBody>
          <a:bodyPr>
            <a:noAutofit/>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457200" indent="-457200">
              <a:buClr>
                <a:srgbClr val="92D050"/>
              </a:buClr>
              <a:buFont typeface="Arial" panose="020B0604020202020204" pitchFamily="34" charset="0"/>
              <a:buChar char="•"/>
            </a:pPr>
            <a:r>
              <a:rPr lang="en-US" sz="2400" dirty="0"/>
              <a:t>What do you do if asked for a public record?</a:t>
            </a:r>
          </a:p>
          <a:p>
            <a:pPr marL="457200" indent="-457200">
              <a:buClr>
                <a:srgbClr val="92D050"/>
              </a:buClr>
              <a:buFont typeface="Arial" panose="020B0604020202020204" pitchFamily="34" charset="0"/>
              <a:buChar char="•"/>
            </a:pPr>
            <a:r>
              <a:rPr lang="en-US" sz="2400" dirty="0"/>
              <a:t>You are responsible to receive it and forward it on.</a:t>
            </a:r>
          </a:p>
          <a:p>
            <a:pPr marL="457200" indent="-457200">
              <a:buClr>
                <a:srgbClr val="92D050"/>
              </a:buClr>
              <a:buFont typeface="Arial" panose="020B0604020202020204" pitchFamily="34" charset="0"/>
              <a:buChar char="•"/>
            </a:pPr>
            <a:r>
              <a:rPr lang="en-US" sz="2400" dirty="0"/>
              <a:t>Let them know, you’re not the custodian of the public records at BPS. Therefore, you cannot fulfill the request, but you will forward it on. </a:t>
            </a:r>
          </a:p>
          <a:p>
            <a:pPr marL="457200" indent="-457200"/>
            <a:r>
              <a:rPr lang="en-US" sz="2400" dirty="0">
                <a:solidFill>
                  <a:srgbClr val="69C240"/>
                </a:solidFill>
                <a:hlinkClick r:id="rId2">
                  <a:extLst>
                    <a:ext uri="{A12FA001-AC4F-418D-AE19-62706E023703}">
                      <ahyp:hlinkClr xmlns:ahyp="http://schemas.microsoft.com/office/drawing/2018/hyperlinkcolor" val="tx"/>
                    </a:ext>
                  </a:extLst>
                </a:hlinkClick>
              </a:rPr>
              <a:t>RecordsRequest@brevardschools.org</a:t>
            </a:r>
            <a:r>
              <a:rPr lang="en-US" sz="2400" dirty="0">
                <a:solidFill>
                  <a:srgbClr val="69C240"/>
                </a:solidFill>
              </a:rPr>
              <a:t> </a:t>
            </a:r>
          </a:p>
          <a:p>
            <a:r>
              <a:rPr lang="en-US" sz="2400" dirty="0"/>
              <a:t>NOTE: Videotaping on campus is not allowed. Video of school campuses falls under an exemption to public records laws due to security concerns. Okay at Board Meetings (open to the public) but not school campuses. </a:t>
            </a:r>
          </a:p>
        </p:txBody>
      </p:sp>
    </p:spTree>
    <p:extLst>
      <p:ext uri="{BB962C8B-B14F-4D97-AF65-F5344CB8AC3E}">
        <p14:creationId xmlns:p14="http://schemas.microsoft.com/office/powerpoint/2010/main" val="3125604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6">
            <a:extLst>
              <a:ext uri="{FF2B5EF4-FFF2-40B4-BE49-F238E27FC236}">
                <a16:creationId xmlns:a16="http://schemas.microsoft.com/office/drawing/2014/main" id="{39E3965E-AC41-4711-9D10-E25ABB132D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cxnSp>
        <p:nvCxnSpPr>
          <p:cNvPr id="18" name="Straight Connector 8">
            <a:extLst>
              <a:ext uri="{FF2B5EF4-FFF2-40B4-BE49-F238E27FC236}">
                <a16:creationId xmlns:a16="http://schemas.microsoft.com/office/drawing/2014/main" id="{1F5DC8C3-BA5F-4EED-BB9A-A14272BD82A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useBgFill="1">
        <p:nvSpPr>
          <p:cNvPr id="19" name="Rectangle 10">
            <a:extLst>
              <a:ext uri="{FF2B5EF4-FFF2-40B4-BE49-F238E27FC236}">
                <a16:creationId xmlns:a16="http://schemas.microsoft.com/office/drawing/2014/main" id="{B601567C-4815-45C4-A8C8-DEF236232A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6FAADE5-8908-7301-B220-9B94523699EA}"/>
              </a:ext>
            </a:extLst>
          </p:cNvPr>
          <p:cNvSpPr>
            <a:spLocks noGrp="1"/>
          </p:cNvSpPr>
          <p:nvPr>
            <p:ph type="title"/>
          </p:nvPr>
        </p:nvSpPr>
        <p:spPr>
          <a:xfrm>
            <a:off x="1096963" y="758826"/>
            <a:ext cx="10058400" cy="4062326"/>
          </a:xfrm>
        </p:spPr>
        <p:txBody>
          <a:bodyPr vert="horz" lIns="91440" tIns="45720" rIns="91440" bIns="45720" rtlCol="0" anchor="b">
            <a:normAutofit/>
          </a:bodyPr>
          <a:lstStyle/>
          <a:p>
            <a:r>
              <a:rPr lang="en-US" sz="9600" dirty="0">
                <a:solidFill>
                  <a:schemeClr val="tx1">
                    <a:lumMod val="85000"/>
                    <a:lumOff val="15000"/>
                  </a:schemeClr>
                </a:solidFill>
              </a:rPr>
              <a:t>Questions?</a:t>
            </a:r>
          </a:p>
        </p:txBody>
      </p:sp>
      <p:cxnSp>
        <p:nvCxnSpPr>
          <p:cNvPr id="20" name="Straight Connector 12">
            <a:extLst>
              <a:ext uri="{FF2B5EF4-FFF2-40B4-BE49-F238E27FC236}">
                <a16:creationId xmlns:a16="http://schemas.microsoft.com/office/drawing/2014/main" id="{9D2BBCA2-F039-47DF-B36F-39D7E7CC009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31458" y="5063468"/>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21" name="Rectangle 14">
            <a:extLst>
              <a:ext uri="{FF2B5EF4-FFF2-40B4-BE49-F238E27FC236}">
                <a16:creationId xmlns:a16="http://schemas.microsoft.com/office/drawing/2014/main" id="{277711D3-2534-4918-8661-020829D713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36112897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29AD5-61CE-FE92-1E65-856EA1DE67CE}"/>
              </a:ext>
            </a:extLst>
          </p:cNvPr>
          <p:cNvSpPr>
            <a:spLocks noGrp="1"/>
          </p:cNvSpPr>
          <p:nvPr>
            <p:ph type="title"/>
          </p:nvPr>
        </p:nvSpPr>
        <p:spPr>
          <a:xfrm>
            <a:off x="457201" y="286603"/>
            <a:ext cx="11448660" cy="1450757"/>
          </a:xfrm>
        </p:spPr>
        <p:txBody>
          <a:bodyPr>
            <a:noAutofit/>
          </a:bodyPr>
          <a:lstStyle/>
          <a:p>
            <a:r>
              <a:rPr lang="en-US" sz="4900" dirty="0"/>
              <a:t>Professional Standards &amp; Labor Relations</a:t>
            </a:r>
          </a:p>
        </p:txBody>
      </p:sp>
      <p:sp>
        <p:nvSpPr>
          <p:cNvPr id="5" name="TextBox 4">
            <a:extLst>
              <a:ext uri="{FF2B5EF4-FFF2-40B4-BE49-F238E27FC236}">
                <a16:creationId xmlns:a16="http://schemas.microsoft.com/office/drawing/2014/main" id="{9C8BAF4D-5F9B-9DA8-ECB0-CC3F2E883740}"/>
              </a:ext>
            </a:extLst>
          </p:cNvPr>
          <p:cNvSpPr txBox="1"/>
          <p:nvPr/>
        </p:nvSpPr>
        <p:spPr>
          <a:xfrm>
            <a:off x="1097280" y="2034073"/>
            <a:ext cx="10058400" cy="3816429"/>
          </a:xfrm>
          <a:prstGeom prst="rect">
            <a:avLst/>
          </a:prstGeom>
          <a:noFill/>
        </p:spPr>
        <p:txBody>
          <a:bodyPr wrap="square" rtlCol="0">
            <a:spAutoFit/>
          </a:bodyPr>
          <a:lstStyle/>
          <a:p>
            <a:pPr marL="457200"/>
            <a:r>
              <a:rPr lang="en-US" sz="4400" b="1" dirty="0"/>
              <a:t>Contacts:</a:t>
            </a:r>
          </a:p>
          <a:p>
            <a:endParaRPr lang="en-US" dirty="0"/>
          </a:p>
          <a:p>
            <a:pPr marL="742950" lvl="1" indent="-285750">
              <a:buClr>
                <a:srgbClr val="69C240"/>
              </a:buClr>
              <a:buFont typeface="Wingdings" panose="05000000000000000000" pitchFamily="2" charset="2"/>
              <a:buChar char="Ø"/>
            </a:pPr>
            <a:r>
              <a:rPr lang="en-US" dirty="0"/>
              <a:t>Rosemary Browning, Director of Professional Standards &amp; Labor Relations</a:t>
            </a:r>
          </a:p>
          <a:p>
            <a:pPr marL="914400"/>
            <a:r>
              <a:rPr lang="en-US" dirty="0">
                <a:solidFill>
                  <a:srgbClr val="92D050"/>
                </a:solidFill>
                <a:hlinkClick r:id="rId2">
                  <a:extLst>
                    <a:ext uri="{A12FA001-AC4F-418D-AE19-62706E023703}">
                      <ahyp:hlinkClr xmlns:ahyp="http://schemas.microsoft.com/office/drawing/2018/hyperlinkcolor" val="tx"/>
                    </a:ext>
                  </a:extLst>
                </a:hlinkClick>
              </a:rPr>
              <a:t>Browning.Rosemary@Brevardschools.org </a:t>
            </a:r>
            <a:endParaRPr lang="en-US" dirty="0">
              <a:solidFill>
                <a:srgbClr val="92D050"/>
              </a:solidFill>
            </a:endParaRPr>
          </a:p>
          <a:p>
            <a:pPr marL="914400"/>
            <a:endParaRPr lang="en-US" dirty="0"/>
          </a:p>
          <a:p>
            <a:pPr marL="746125" indent="-285750">
              <a:buClr>
                <a:srgbClr val="69C240"/>
              </a:buClr>
              <a:buFont typeface="Wingdings" panose="05000000000000000000" pitchFamily="2" charset="2"/>
              <a:buChar char="Ø"/>
            </a:pPr>
            <a:r>
              <a:rPr lang="en-US" dirty="0"/>
              <a:t>Wendy </a:t>
            </a:r>
            <a:r>
              <a:rPr lang="en-US" dirty="0" err="1"/>
              <a:t>Unterhorst</a:t>
            </a:r>
            <a:r>
              <a:rPr lang="en-US" dirty="0"/>
              <a:t>, Administrative Secretary</a:t>
            </a:r>
          </a:p>
          <a:p>
            <a:pPr marL="914400"/>
            <a:r>
              <a:rPr lang="en-US" dirty="0">
                <a:solidFill>
                  <a:srgbClr val="92D050"/>
                </a:solidFill>
                <a:hlinkClick r:id="rId3">
                  <a:extLst>
                    <a:ext uri="{A12FA001-AC4F-418D-AE19-62706E023703}">
                      <ahyp:hlinkClr xmlns:ahyp="http://schemas.microsoft.com/office/drawing/2018/hyperlinkcolor" val="tx"/>
                    </a:ext>
                  </a:extLst>
                </a:hlinkClick>
              </a:rPr>
              <a:t>Unterhorst.Wendy@Brevardschools.org</a:t>
            </a:r>
            <a:endParaRPr lang="en-US" dirty="0">
              <a:solidFill>
                <a:srgbClr val="92D050"/>
              </a:solidFill>
            </a:endParaRPr>
          </a:p>
          <a:p>
            <a:endParaRPr lang="en-US" dirty="0"/>
          </a:p>
          <a:p>
            <a:pPr marL="746125" indent="-285750">
              <a:buClr>
                <a:srgbClr val="69C240"/>
              </a:buClr>
              <a:buFont typeface="Wingdings" panose="05000000000000000000" pitchFamily="2" charset="2"/>
              <a:buChar char="Ø"/>
            </a:pPr>
            <a:r>
              <a:rPr lang="en-US" dirty="0"/>
              <a:t>Heather </a:t>
            </a:r>
            <a:r>
              <a:rPr lang="en-US" dirty="0" err="1"/>
              <a:t>Petitpas</a:t>
            </a:r>
            <a:r>
              <a:rPr lang="en-US" dirty="0"/>
              <a:t>, Manager – Labor Relations</a:t>
            </a:r>
          </a:p>
          <a:p>
            <a:pPr marL="460375">
              <a:buClr>
                <a:srgbClr val="69C240"/>
              </a:buClr>
            </a:pPr>
            <a:r>
              <a:rPr lang="en-US" dirty="0"/>
              <a:t>	</a:t>
            </a:r>
            <a:r>
              <a:rPr lang="en-US" dirty="0">
                <a:solidFill>
                  <a:srgbClr val="69C240"/>
                </a:solidFill>
                <a:hlinkClick r:id="rId4">
                  <a:extLst>
                    <a:ext uri="{A12FA001-AC4F-418D-AE19-62706E023703}">
                      <ahyp:hlinkClr xmlns:ahyp="http://schemas.microsoft.com/office/drawing/2018/hyperlinkcolor" val="tx"/>
                    </a:ext>
                  </a:extLst>
                </a:hlinkClick>
              </a:rPr>
              <a:t> </a:t>
            </a:r>
            <a:r>
              <a:rPr lang="en-US" dirty="0">
                <a:solidFill>
                  <a:srgbClr val="92D050"/>
                </a:solidFill>
                <a:hlinkClick r:id="rId4">
                  <a:extLst>
                    <a:ext uri="{A12FA001-AC4F-418D-AE19-62706E023703}">
                      <ahyp:hlinkClr xmlns:ahyp="http://schemas.microsoft.com/office/drawing/2018/hyperlinkcolor" val="tx"/>
                    </a:ext>
                  </a:extLst>
                </a:hlinkClick>
              </a:rPr>
              <a:t>Petitpas.Heather@Brevardschools.org</a:t>
            </a:r>
            <a:endParaRPr lang="en-US" dirty="0">
              <a:solidFill>
                <a:srgbClr val="92D050"/>
              </a:solidFill>
            </a:endParaRPr>
          </a:p>
          <a:p>
            <a:pPr marL="460375">
              <a:buClr>
                <a:srgbClr val="69C240"/>
              </a:buClr>
            </a:pPr>
            <a:endParaRPr lang="en-US" dirty="0"/>
          </a:p>
          <a:p>
            <a:pPr marL="460375">
              <a:buClr>
                <a:srgbClr val="69C240"/>
              </a:buClr>
            </a:pPr>
            <a:r>
              <a:rPr lang="en-US" dirty="0">
                <a:solidFill>
                  <a:srgbClr val="69C240"/>
                </a:solidFill>
              </a:rPr>
              <a:t>	</a:t>
            </a:r>
            <a:endParaRPr lang="en-US" dirty="0"/>
          </a:p>
        </p:txBody>
      </p:sp>
    </p:spTree>
    <p:extLst>
      <p:ext uri="{BB962C8B-B14F-4D97-AF65-F5344CB8AC3E}">
        <p14:creationId xmlns:p14="http://schemas.microsoft.com/office/powerpoint/2010/main" val="31660891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78873-5718-FE98-063E-D75CEE330F5C}"/>
              </a:ext>
            </a:extLst>
          </p:cNvPr>
          <p:cNvSpPr>
            <a:spLocks noGrp="1"/>
          </p:cNvSpPr>
          <p:nvPr>
            <p:ph type="title"/>
          </p:nvPr>
        </p:nvSpPr>
        <p:spPr>
          <a:xfrm>
            <a:off x="942391" y="286603"/>
            <a:ext cx="10692881" cy="1450757"/>
          </a:xfrm>
        </p:spPr>
        <p:txBody>
          <a:bodyPr/>
          <a:lstStyle/>
          <a:p>
            <a:r>
              <a:rPr lang="en-US" dirty="0"/>
              <a:t>Professional Standards/Labor Relations</a:t>
            </a:r>
          </a:p>
        </p:txBody>
      </p:sp>
      <p:sp>
        <p:nvSpPr>
          <p:cNvPr id="3" name="Content Placeholder 2">
            <a:extLst>
              <a:ext uri="{FF2B5EF4-FFF2-40B4-BE49-F238E27FC236}">
                <a16:creationId xmlns:a16="http://schemas.microsoft.com/office/drawing/2014/main" id="{1A032C9F-9690-A943-69AB-DF2C2B96FFAB}"/>
              </a:ext>
            </a:extLst>
          </p:cNvPr>
          <p:cNvSpPr txBox="1">
            <a:spLocks/>
          </p:cNvSpPr>
          <p:nvPr/>
        </p:nvSpPr>
        <p:spPr>
          <a:xfrm>
            <a:off x="942391" y="2127380"/>
            <a:ext cx="10692881" cy="4264089"/>
          </a:xfrm>
          <a:prstGeom prst="rect">
            <a:avLst/>
          </a:prstGeom>
        </p:spPr>
        <p:txBody>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233363" indent="-233363">
              <a:buClr>
                <a:srgbClr val="69C240"/>
              </a:buClr>
              <a:buFont typeface="Wingdings" panose="05000000000000000000" pitchFamily="2" charset="2"/>
              <a:buChar char="§"/>
            </a:pPr>
            <a:r>
              <a:rPr lang="en-US" dirty="0"/>
              <a:t>Responsible for maintaining a professional workplace for all Brevard Public School employees by providing a professional environment grounded by integrity and high ethical standards.</a:t>
            </a:r>
          </a:p>
          <a:p>
            <a:pPr marL="233363" indent="-233363">
              <a:buClr>
                <a:srgbClr val="69C240"/>
              </a:buClr>
              <a:buFont typeface="Wingdings" panose="05000000000000000000" pitchFamily="2" charset="2"/>
              <a:buChar char="§"/>
            </a:pPr>
            <a:r>
              <a:rPr lang="en-US" dirty="0"/>
              <a:t>Investigate allegations of misconduct and violations of Board policy, Florida Statute, Professional Conduct of the Education Profession in Florida by all current employees.</a:t>
            </a:r>
          </a:p>
          <a:p>
            <a:pPr marL="233363" indent="-233363">
              <a:buClr>
                <a:srgbClr val="69C240"/>
              </a:buClr>
              <a:buFont typeface="Wingdings" panose="05000000000000000000" pitchFamily="2" charset="2"/>
              <a:buChar char="§"/>
            </a:pPr>
            <a:r>
              <a:rPr lang="en-US" dirty="0"/>
              <a:t>Guide staff through contract and policy language</a:t>
            </a:r>
          </a:p>
          <a:p>
            <a:pPr marL="233363" indent="-233363">
              <a:buClr>
                <a:srgbClr val="69C240"/>
              </a:buClr>
              <a:buFont typeface="Wingdings" panose="05000000000000000000" pitchFamily="2" charset="2"/>
              <a:buChar char="§"/>
            </a:pPr>
            <a:r>
              <a:rPr lang="en-US" dirty="0"/>
              <a:t>Resolve Grievances</a:t>
            </a:r>
          </a:p>
          <a:p>
            <a:pPr marL="233363" indent="-233363">
              <a:buClr>
                <a:srgbClr val="69C240"/>
              </a:buClr>
              <a:buFont typeface="Wingdings" panose="05000000000000000000" pitchFamily="2" charset="2"/>
              <a:buChar char="§"/>
            </a:pPr>
            <a:r>
              <a:rPr lang="en-US" dirty="0"/>
              <a:t>Handle ethics investigations</a:t>
            </a:r>
          </a:p>
          <a:p>
            <a:pPr marL="233363" indent="-233363">
              <a:buClr>
                <a:srgbClr val="69C240"/>
              </a:buClr>
              <a:buFont typeface="Wingdings" panose="05000000000000000000" pitchFamily="2" charset="2"/>
              <a:buChar char="§"/>
            </a:pPr>
            <a:r>
              <a:rPr lang="en-US" dirty="0"/>
              <a:t>Provide resources around employee evaluations</a:t>
            </a:r>
          </a:p>
          <a:p>
            <a:pPr marL="233363" indent="-233363">
              <a:buClr>
                <a:srgbClr val="69C240"/>
              </a:buClr>
              <a:buFont typeface="Wingdings" panose="05000000000000000000" pitchFamily="2" charset="2"/>
              <a:buChar char="§"/>
            </a:pPr>
            <a:r>
              <a:rPr lang="en-US" dirty="0"/>
              <a:t>Works with our unions.</a:t>
            </a:r>
          </a:p>
          <a:p>
            <a:endParaRPr lang="en-US" dirty="0"/>
          </a:p>
        </p:txBody>
      </p:sp>
    </p:spTree>
    <p:extLst>
      <p:ext uri="{BB962C8B-B14F-4D97-AF65-F5344CB8AC3E}">
        <p14:creationId xmlns:p14="http://schemas.microsoft.com/office/powerpoint/2010/main" val="1841631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ECECB-5C22-DCDE-E949-7E9391E153C8}"/>
              </a:ext>
            </a:extLst>
          </p:cNvPr>
          <p:cNvSpPr>
            <a:spLocks noGrp="1"/>
          </p:cNvSpPr>
          <p:nvPr>
            <p:ph type="title"/>
          </p:nvPr>
        </p:nvSpPr>
        <p:spPr/>
        <p:txBody>
          <a:bodyPr/>
          <a:lstStyle/>
          <a:p>
            <a:r>
              <a:rPr lang="en-US" dirty="0"/>
              <a:t>Orientation Materials for ALL</a:t>
            </a:r>
          </a:p>
        </p:txBody>
      </p:sp>
      <p:sp>
        <p:nvSpPr>
          <p:cNvPr id="3" name="Content Placeholder 2">
            <a:extLst>
              <a:ext uri="{FF2B5EF4-FFF2-40B4-BE49-F238E27FC236}">
                <a16:creationId xmlns:a16="http://schemas.microsoft.com/office/drawing/2014/main" id="{599607E4-748D-B906-1D04-39A2750D1A7E}"/>
              </a:ext>
            </a:extLst>
          </p:cNvPr>
          <p:cNvSpPr txBox="1">
            <a:spLocks/>
          </p:cNvSpPr>
          <p:nvPr/>
        </p:nvSpPr>
        <p:spPr>
          <a:xfrm>
            <a:off x="1097281" y="1950099"/>
            <a:ext cx="10058400" cy="4198774"/>
          </a:xfrm>
          <a:prstGeom prst="rect">
            <a:avLst/>
          </a:prstGeom>
        </p:spPr>
        <p:txBody>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914400" indent="-914400" algn="just">
              <a:buClr>
                <a:srgbClr val="69C240"/>
              </a:buClr>
              <a:buFont typeface="Wingdings" panose="05000000000000000000" pitchFamily="2" charset="2"/>
              <a:buChar char="q"/>
            </a:pPr>
            <a:r>
              <a:rPr lang="en-US" sz="3100" dirty="0"/>
              <a:t>ALL employees need to be familiar with Frontline</a:t>
            </a:r>
          </a:p>
          <a:p>
            <a:pPr marL="914400" indent="-914400" algn="just">
              <a:buClr>
                <a:srgbClr val="69C240"/>
              </a:buClr>
              <a:buFont typeface="Wingdings" panose="05000000000000000000" pitchFamily="2" charset="2"/>
              <a:buChar char="q"/>
            </a:pPr>
            <a:r>
              <a:rPr lang="en-US" sz="3100" dirty="0"/>
              <a:t>ALL employees must review and sign off on orientation materials within the first 30 days of school</a:t>
            </a:r>
          </a:p>
          <a:p>
            <a:pPr marL="914400" indent="-914400" algn="just">
              <a:buClr>
                <a:srgbClr val="69C240"/>
              </a:buClr>
              <a:buFont typeface="Wingdings" panose="05000000000000000000" pitchFamily="2" charset="2"/>
              <a:buChar char="q"/>
            </a:pPr>
            <a:r>
              <a:rPr lang="en-US" sz="3100" dirty="0"/>
              <a:t>NEW employees must review and sign off on orientation materials within their first 30 days of employment</a:t>
            </a:r>
          </a:p>
          <a:p>
            <a:pPr marL="914400" indent="-914400" algn="just">
              <a:buClr>
                <a:srgbClr val="69C240"/>
              </a:buClr>
              <a:buFont typeface="Wingdings" panose="05000000000000000000" pitchFamily="2" charset="2"/>
              <a:buChar char="q"/>
            </a:pPr>
            <a:r>
              <a:rPr lang="en-US" sz="3100" dirty="0"/>
              <a:t>The value of the Leadership Team Packet</a:t>
            </a:r>
          </a:p>
        </p:txBody>
      </p:sp>
    </p:spTree>
    <p:extLst>
      <p:ext uri="{BB962C8B-B14F-4D97-AF65-F5344CB8AC3E}">
        <p14:creationId xmlns:p14="http://schemas.microsoft.com/office/powerpoint/2010/main" val="1977120511"/>
      </p:ext>
    </p:extLst>
  </p:cSld>
  <p:clrMapOvr>
    <a:masterClrMapping/>
  </p:clrMapOvr>
</p:sld>
</file>

<file path=ppt/theme/theme1.xml><?xml version="1.0" encoding="utf-8"?>
<a:theme xmlns:a="http://schemas.openxmlformats.org/drawingml/2006/main" name="RetrospectVTI">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Custom 1">
      <a:majorFont>
        <a:latin typeface="Franklin Gothic Demi"/>
        <a:ea typeface=""/>
        <a:cs typeface=""/>
      </a:majorFont>
      <a:minorFont>
        <a:latin typeface="Franklin Gothic Book"/>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docProps/app.xml><?xml version="1.0" encoding="utf-8"?>
<Properties xmlns="http://schemas.openxmlformats.org/officeDocument/2006/extended-properties" xmlns:vt="http://schemas.openxmlformats.org/officeDocument/2006/docPropsVTypes">
  <Template>TM03457496[[fn=Parallax]]</Template>
  <TotalTime>1196</TotalTime>
  <Words>2286</Words>
  <Application>Microsoft Office PowerPoint</Application>
  <PresentationFormat>Widescreen</PresentationFormat>
  <Paragraphs>152</Paragraphs>
  <Slides>25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25</vt:i4>
      </vt:variant>
    </vt:vector>
  </HeadingPairs>
  <TitlesOfParts>
    <vt:vector size="34" baseType="lpstr">
      <vt:lpstr>Arial</vt:lpstr>
      <vt:lpstr>Calibri</vt:lpstr>
      <vt:lpstr>Courier New</vt:lpstr>
      <vt:lpstr>Franklin Gothic Book</vt:lpstr>
      <vt:lpstr>Franklin Gothic Demi</vt:lpstr>
      <vt:lpstr>Roboto</vt:lpstr>
      <vt:lpstr>Verdana</vt:lpstr>
      <vt:lpstr>Wingdings</vt:lpstr>
      <vt:lpstr>RetrospectVTI</vt:lpstr>
      <vt:lpstr>KEY POLICIES &amp; PROCEDURES</vt:lpstr>
      <vt:lpstr>Legal Services</vt:lpstr>
      <vt:lpstr>Public Records</vt:lpstr>
      <vt:lpstr>Public Records</vt:lpstr>
      <vt:lpstr>Public Records</vt:lpstr>
      <vt:lpstr>Questions?</vt:lpstr>
      <vt:lpstr>Professional Standards &amp; Labor Relations</vt:lpstr>
      <vt:lpstr>Professional Standards/Labor Relations</vt:lpstr>
      <vt:lpstr>Orientation Materials for ALL</vt:lpstr>
      <vt:lpstr>Evaluations</vt:lpstr>
      <vt:lpstr>Board Policy 3210 -  Standards of Ethical Conduct</vt:lpstr>
      <vt:lpstr>What are potential ethics violations?</vt:lpstr>
      <vt:lpstr>Anti-Harassment – Board Policy 3362</vt:lpstr>
      <vt:lpstr>Anti-Fraud – Board Policy 8700</vt:lpstr>
      <vt:lpstr>Drug Free Workplace – Board Policy 3124</vt:lpstr>
      <vt:lpstr>Drug Free Workplace – Board Policy 3124</vt:lpstr>
      <vt:lpstr>Social Media Guidelines (Nothing is truly private)</vt:lpstr>
      <vt:lpstr>Social Media Guidelines (Nothing is truly private)</vt:lpstr>
      <vt:lpstr>Leaves – Board Policy 3430 &amp; Guidebook</vt:lpstr>
      <vt:lpstr>Board Policy 3213 – Student Supervision &amp; Welfare</vt:lpstr>
      <vt:lpstr>Board Policy 8462 – Student Abuse &amp; Neglect (Child abuse reporting)</vt:lpstr>
      <vt:lpstr>Board Policy 8462 – Student Abuse &amp; Neglect (Child abuse reporting)</vt:lpstr>
      <vt:lpstr>Board Policy 2266 – Nondiscrimination on the Basis of Sex in Education Programs &amp; Activities  (Sexual Harassment Reporting)</vt:lpstr>
      <vt:lpstr>UNION CONTACTS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KEY POLICIES  AND PROCEDURES</dc:title>
  <dc:creator>Green.Karyle@Labor Relations</dc:creator>
  <cp:lastModifiedBy>Browning.Rosemary@Labor Relations</cp:lastModifiedBy>
  <cp:revision>16</cp:revision>
  <dcterms:created xsi:type="dcterms:W3CDTF">2021-09-30T19:02:44Z</dcterms:created>
  <dcterms:modified xsi:type="dcterms:W3CDTF">2023-11-14T19:32:50Z</dcterms:modified>
</cp:coreProperties>
</file>