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8" r:id="rId2"/>
    <p:sldId id="267" r:id="rId3"/>
    <p:sldId id="266" r:id="rId4"/>
    <p:sldId id="272" r:id="rId5"/>
    <p:sldId id="271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CC07-BE5E-4B6D-B006-930834B8AB1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7959C-3A6B-4888-B615-6CFBA7657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7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AF411-84D2-4112-9322-0CEBEB8F58FF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7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1DC0E-6997-488E-87F5-A5FEEDDBDA1F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C5143-A32D-4EBD-A4AB-6819973185E5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1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2B2F-4D09-4FFF-87FD-EE0B6CB6145C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0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7596-9477-4934-807D-DAA13E955CE6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FE7C6-FC2B-4132-8B11-57FEE00C4EA8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5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2176D-2DDC-4958-BB87-84D62145E6C0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36F7A-0BCD-43C9-85A0-F644CC3FEE7F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2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A5742-3168-4A06-B570-809ED0CF6EB6}" type="datetime1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92C9-0029-4ACF-93E6-2554855A306B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7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00DA8-5A6B-4F6A-96AD-BAEFA77C28F8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6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42725-DD16-4DC2-A62A-6BD6E9613853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21DA-FA07-4D84-BFB0-485473C6F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5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9"/>
            <a:ext cx="12192001" cy="68580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6911" y="215153"/>
            <a:ext cx="114137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CCU FLORIDA IS A PROUD SPONSOR OF BREVARD PUBLIC SCHOOLS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911" y="1673352"/>
            <a:ext cx="1141374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ABOUT COMMUNITY CREDIT UNION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Community Credit Union is a member-owned, not-for-profit financial cooperative that was formed by a group of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ten teachers 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back in 1953 in Titusville, Florida and was originally known as Brevard County Teacher's Credit Union. 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Community Credit Union has a partnership with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Brevard Public Schools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Eastern Florida State College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Florida Tech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, municipalities, and other community organizations. 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HelveticaNeueLT Std Med" panose="020B0604020202020204" pitchFamily="34" charset="0"/>
            </a:endParaRPr>
          </a:p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THE CCU MISSION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“Always improve the financial well-being of our members and make a positive difference in the community.”</a:t>
            </a:r>
          </a:p>
          <a:p>
            <a:endParaRPr lang="en-US" sz="2200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78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9"/>
            <a:ext cx="12192001" cy="68580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760" y="101600"/>
            <a:ext cx="11404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HOW CCU FLORIDA SUPPORTS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BREVARD PUBLIC SCHOOLS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6539" y="1211532"/>
            <a:ext cx="874020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MASCOT DEBIT CARD PROGRAM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All public high schools receive a donation of $5,000 each year in non-discretionary funds for being part of the program, totaling $90,000. These schools can earn additional funds by participating in the School Bucks Program.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HelveticaNeueLT Std Med" panose="020B0604020202020204" pitchFamily="34" charset="0"/>
            </a:endParaRPr>
          </a:p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SCHOOL BUCKS DONATION PROGRAM</a:t>
            </a:r>
          </a:p>
          <a:p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Participating schools can earn up to $900 per year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PLUS</a:t>
            </a: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 debit and credit card registration donations of $5 each for schools selected by CCU members. Those numbers add up. Last year alone the participating schools earned $30,000 in registrations.</a:t>
            </a:r>
          </a:p>
          <a:p>
            <a:endParaRPr lang="en-US" sz="2200" dirty="0">
              <a:solidFill>
                <a:schemeClr val="accent1">
                  <a:lumMod val="75000"/>
                </a:schemeClr>
              </a:solidFill>
              <a:latin typeface="HelveticaNeueLT Std Med" panose="020B0604020202020204" pitchFamily="34" charset="0"/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If your school would like to participate contact your BPS Partners in Education Coordinator.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  <a:p>
            <a:endParaRPr lang="en-US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8096">
            <a:off x="364418" y="1485473"/>
            <a:ext cx="1518713" cy="9585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956">
            <a:off x="1123774" y="2214030"/>
            <a:ext cx="1504929" cy="949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0" y="3473299"/>
            <a:ext cx="1710479" cy="20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77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5" y="-255059"/>
            <a:ext cx="12192001" cy="71130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6518" y="107576"/>
            <a:ext cx="11483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FINANCIAL LITERACY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694" y="665676"/>
            <a:ext cx="558333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CCU Florida works together with Junior Achievement for classroom presentations</a:t>
            </a:r>
          </a:p>
          <a:p>
            <a:endParaRPr lang="en-US" b="1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Award Winning 321 Financial Liftoff Series</a:t>
            </a:r>
          </a:p>
          <a:p>
            <a:r>
              <a:rPr lang="en-US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Started in 2022 CCU Florida presented the 321 Financial </a:t>
            </a:r>
            <a:r>
              <a:rPr lang="en-US" dirty="0" err="1">
                <a:solidFill>
                  <a:srgbClr val="0070C0"/>
                </a:solidFill>
                <a:latin typeface="HelveticaNeueLT Std Med" panose="020B0604020202020204" pitchFamily="34" charset="0"/>
              </a:rPr>
              <a:t>Litftoff</a:t>
            </a:r>
            <a:r>
              <a:rPr lang="en-US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 program to over 1,000 BPS high schools, EFSC, and FIT students.</a:t>
            </a:r>
          </a:p>
          <a:p>
            <a:endParaRPr lang="en-US" dirty="0">
              <a:solidFill>
                <a:srgbClr val="0070C0"/>
              </a:solidFill>
              <a:latin typeface="HelveticaNeueLT Std Med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In spring 2023, on 3/21/23,  CCU presented to over 900 students in one day.</a:t>
            </a:r>
          </a:p>
          <a:p>
            <a:r>
              <a:rPr lang="en-US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 </a:t>
            </a:r>
          </a:p>
          <a:p>
            <a:r>
              <a:rPr lang="en-US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CCU plans to continue the Financial Liftoff series by expanding to six high schools on 3/21/24 at the King Center of Melbourne. </a:t>
            </a:r>
          </a:p>
          <a:p>
            <a:endParaRPr lang="en-US" dirty="0">
              <a:solidFill>
                <a:srgbClr val="0070C0"/>
              </a:solidFill>
              <a:latin typeface="HelveticaNeueLT Std Med" panose="020B0604020202020204" pitchFamily="34" charset="0"/>
            </a:endParaRPr>
          </a:p>
        </p:txBody>
      </p:sp>
      <p:pic>
        <p:nvPicPr>
          <p:cNvPr id="7" name="Picture 6" descr="A group of people sitting in a room with large screens&#10;&#10;Description automatically generated with low confidence">
            <a:extLst>
              <a:ext uri="{FF2B5EF4-FFF2-40B4-BE49-F238E27FC236}">
                <a16:creationId xmlns:a16="http://schemas.microsoft.com/office/drawing/2014/main" id="{BF64EF33-68DF-2B09-694F-0D31CE51D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65" y="1200230"/>
            <a:ext cx="5312833" cy="2390775"/>
          </a:xfrm>
          <a:prstGeom prst="rect">
            <a:avLst/>
          </a:prstGeom>
        </p:spPr>
      </p:pic>
      <p:pic>
        <p:nvPicPr>
          <p:cNvPr id="10" name="Picture 9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08C958D0-2BEB-1FE3-631A-A5383BE8A0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9097" r="30235" b="37326"/>
          <a:stretch/>
        </p:blipFill>
        <p:spPr>
          <a:xfrm>
            <a:off x="6018476" y="3869952"/>
            <a:ext cx="5662612" cy="178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4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0"/>
            <a:ext cx="12192001" cy="71130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7365" y="107576"/>
            <a:ext cx="12094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ATHLETIC SPONSORSHIP AND STUDENT ADVISORY BOARD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841" y="630796"/>
            <a:ext cx="558333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CCU HAS A PILOT PROGRAM 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Astronaut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Cocoa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Rockledge High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Palm Bay Magnet High School</a:t>
            </a:r>
          </a:p>
          <a:p>
            <a:endParaRPr lang="en-US" b="1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In addition to the Mascot Debit Program</a:t>
            </a:r>
          </a:p>
          <a:p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The Athletic Sponsorship will provide an additional contribution for CCU presence at football. Basketball, track, volleyball, etc. Two sports are chosen per school as per their Athletic Director.</a:t>
            </a:r>
          </a:p>
          <a:p>
            <a:endParaRPr lang="en-US" sz="1600" dirty="0">
              <a:solidFill>
                <a:srgbClr val="0070C0"/>
              </a:solidFill>
              <a:latin typeface="HelveticaNeueLT Std Med" panose="020B0604020202020204" pitchFamily="34" charset="0"/>
            </a:endParaRPr>
          </a:p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HelveticaNeueLT Std Med" panose="020B0604020202020204" pitchFamily="34" charset="0"/>
              </a:rPr>
              <a:t>Student Advisory Board Program</a:t>
            </a:r>
          </a:p>
          <a:p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Three students from each school, a sophomore, junior, and senior, will be chosen from the four participating schools.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Help CCU understand at ground level the concerns and needs of our high school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Students will participate in the 321 Financial Liftoff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Experience what it is like to be on an advisory 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Receive a stipend/scholarship for participating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HelveticaNeueLT Std Med" panose="020B0604020202020204" pitchFamily="34" charset="0"/>
              </a:rPr>
              <a:t>Contribute to their college resume or life experience</a:t>
            </a:r>
          </a:p>
          <a:p>
            <a:endParaRPr lang="en-US" dirty="0">
              <a:solidFill>
                <a:srgbClr val="0070C0"/>
              </a:solidFill>
              <a:latin typeface="HelveticaNeueLT Std Med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42A566-89D2-3AB6-F31A-226125803A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27702" y="630796"/>
            <a:ext cx="2535678" cy="60635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6" r="-77"/>
          <a:stretch/>
        </p:blipFill>
        <p:spPr>
          <a:xfrm>
            <a:off x="6358458" y="1047091"/>
            <a:ext cx="2775783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8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"/>
            <a:ext cx="12192001" cy="68580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3551" y="1075"/>
            <a:ext cx="11404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HOW CCU FLORIDA SUPPORTS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BREVARD PUBLIC SCHOOLS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F8C340-E016-796D-28AC-137A1804D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634686"/>
            <a:ext cx="1747742" cy="1747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79129-C547-B04F-DDE1-250C465AC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311" y="2435941"/>
            <a:ext cx="1704976" cy="1704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2813A-5873-F0C2-5267-C5591219A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6311" y="2435941"/>
            <a:ext cx="1747743" cy="1747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C64462-0ECA-4032-79B6-E8421124A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336" y="4266754"/>
            <a:ext cx="1486927" cy="1982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F0BA9F-7F28-8269-3EA1-262C7FB46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655" y="4454374"/>
            <a:ext cx="2797879" cy="1259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1EAB4E-1D54-8543-4437-D234535EA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1472" y="1178817"/>
            <a:ext cx="756156" cy="10082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741300-0724-1827-2C6C-4B18E8A23A2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578" b="10833"/>
          <a:stretch/>
        </p:blipFill>
        <p:spPr>
          <a:xfrm>
            <a:off x="177932" y="3422135"/>
            <a:ext cx="3062573" cy="918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68F75C-CE5F-C569-31F7-23C7463FF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932" y="440630"/>
            <a:ext cx="1968500" cy="1476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5E61EC-F8BA-E863-02BF-278408F21D1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8025" b="32903"/>
          <a:stretch/>
        </p:blipFill>
        <p:spPr>
          <a:xfrm>
            <a:off x="177932" y="2105988"/>
            <a:ext cx="3062573" cy="11271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2F4D75-9D1E-B52D-1FB5-6465B09441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7193" y="4506616"/>
            <a:ext cx="1166320" cy="1387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0DB7B-23B1-AC9C-2625-67591BBF6084}"/>
              </a:ext>
            </a:extLst>
          </p:cNvPr>
          <p:cNvSpPr txBox="1"/>
          <p:nvPr/>
        </p:nvSpPr>
        <p:spPr>
          <a:xfrm>
            <a:off x="3212796" y="1056998"/>
            <a:ext cx="605954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In 2022 CCU Contributed over $250,000 to 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Work with all PIE Coordinators in BPS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2023/2024 Supports a Student Advisory Board with High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2023/2024 Athletic Support with High Schools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321 Financial Liftoff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K-12 Financial Presentations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High School Mascot Debit card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School Bucks Donation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Money Masters Branch Stipend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Employee of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Teacher of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ABC Awards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Principal and Assistant Principal of the 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TACC Education Committee and Scholarship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Transportation Department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Leadership Conferences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Community Hero Month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Volunteering in our schools and 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75" dirty="0">
                <a:solidFill>
                  <a:schemeClr val="accent1">
                    <a:lumMod val="75000"/>
                  </a:schemeClr>
                </a:solidFill>
                <a:latin typeface="HelveticaNeueLT Std Med" panose="020B0604020202020204" pitchFamily="34" charset="0"/>
              </a:rPr>
              <a:t>More</a:t>
            </a:r>
            <a:endParaRPr lang="en-US" sz="1575" dirty="0">
              <a:solidFill>
                <a:schemeClr val="accent5">
                  <a:lumMod val="50000"/>
                </a:schemeClr>
              </a:solidFill>
              <a:latin typeface="HelveticaNeueLT Std M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11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521DA-FA07-4D84-BFB0-485473C6F114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41841" y="313818"/>
            <a:ext cx="9409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 Black" panose="020B0A04020102020204" pitchFamily="34" charset="0"/>
              </a:rPr>
              <a:t>SPECIAL OFFERS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2" y="1135195"/>
            <a:ext cx="861335" cy="861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1" y="2194908"/>
            <a:ext cx="845076" cy="8450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6" y="3258653"/>
            <a:ext cx="720406" cy="7204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19" y="4304849"/>
            <a:ext cx="721082" cy="721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69089" y="1233628"/>
            <a:ext cx="936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NeueLT Std" panose="020B0604020202020204" pitchFamily="34" charset="0"/>
              </a:rPr>
              <a:t>FREE CHECKING PLUS FOR STAFF</a:t>
            </a:r>
          </a:p>
          <a:p>
            <a:r>
              <a:rPr lang="en-US" dirty="0">
                <a:solidFill>
                  <a:srgbClr val="0070C0"/>
                </a:solidFill>
                <a:latin typeface="HelveticaNeueLT Std" panose="020B0604020202020204" pitchFamily="34" charset="0"/>
              </a:rPr>
              <a:t>EARN A $125 BONUS, PLUS EARN DIVIDENDS WHEN YOU USE YOUR DEBIT CARD.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9089" y="2071051"/>
            <a:ext cx="9360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HelveticaNeueLT Std" panose="020B0604020202020204" pitchFamily="34" charset="0"/>
              </a:rPr>
              <a:t>MAXIMIZE YOUR SAVINGS</a:t>
            </a:r>
          </a:p>
          <a:p>
            <a:r>
              <a:rPr lang="en-US" dirty="0" smtClean="0">
                <a:solidFill>
                  <a:srgbClr val="0070C0"/>
                </a:solidFill>
                <a:latin typeface="HelveticaNeueLT Std" panose="020B0604020202020204" pitchFamily="34" charset="0"/>
              </a:rPr>
              <a:t>CCU OFFERS A 13 MONTH CD @ 5% WITH A MINIMUM OF $1,000</a:t>
            </a:r>
            <a:endParaRPr lang="en-US" dirty="0">
              <a:solidFill>
                <a:srgbClr val="0070C0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3019" y="3258653"/>
            <a:ext cx="9445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NeueLT Std" panose="020B0604020202020204" pitchFamily="34" charset="0"/>
              </a:rPr>
              <a:t>COMMUNITY HERO MORTGAGE LOAN</a:t>
            </a:r>
            <a:endParaRPr lang="en-US" dirty="0">
              <a:solidFill>
                <a:srgbClr val="0070C0"/>
              </a:solidFill>
              <a:latin typeface="HelveticaNeueLT Std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HelveticaNeueLT Std" panose="020B0604020202020204" pitchFamily="34" charset="0"/>
              </a:rPr>
              <a:t>A HOME LOAN JUST FOR YOU! NO DOWN PAYMENT, GET UP TO 100% FINANCING, AND NO PMI REQUIRED.</a:t>
            </a:r>
            <a:endParaRPr lang="en-US" dirty="0">
              <a:solidFill>
                <a:srgbClr val="002060"/>
              </a:solidFill>
              <a:latin typeface="HelveticaNeueLT Std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3019" y="4197200"/>
            <a:ext cx="932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HelveticaNeueLT Std" panose="020B0604020202020204" pitchFamily="34" charset="0"/>
              </a:rPr>
              <a:t>AUTO PRO – FREE AUTO BUYING &amp; ADVISOR SERVICE</a:t>
            </a:r>
          </a:p>
          <a:p>
            <a:r>
              <a:rPr lang="en-US" dirty="0">
                <a:solidFill>
                  <a:srgbClr val="0070C0"/>
                </a:solidFill>
                <a:latin typeface="HelveticaNeueLT Std" panose="020B0604020202020204" pitchFamily="34" charset="0"/>
              </a:rPr>
              <a:t>DON’T SHOP ALONE! OUR EXCLUSIVE SERVICE HELPS YOU FIND THE VEHICLE YOU ARE LOOKING FOR BY WORKING OUR DEALER PARTNERS. IT’S NO HAGGLE OR HASSLE FOR YOU!</a:t>
            </a:r>
          </a:p>
        </p:txBody>
      </p:sp>
      <p:sp>
        <p:nvSpPr>
          <p:cNvPr id="6" name="Oval 5"/>
          <p:cNvSpPr/>
          <p:nvPr/>
        </p:nvSpPr>
        <p:spPr>
          <a:xfrm>
            <a:off x="488022" y="2357741"/>
            <a:ext cx="642579" cy="554573"/>
          </a:xfrm>
          <a:prstGeom prst="ellipse">
            <a:avLst/>
          </a:prstGeom>
          <a:solidFill>
            <a:srgbClr val="17286D"/>
          </a:solidFill>
          <a:ln>
            <a:solidFill>
              <a:srgbClr val="1728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42491" y="2401940"/>
            <a:ext cx="59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CD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948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10318</TotalTime>
  <Words>646</Words>
  <Application>Microsoft Office PowerPoint</Application>
  <PresentationFormat>Widescreen</PresentationFormat>
  <Paragraphs>79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HelveticaNeueLT Std</vt:lpstr>
      <vt:lpstr>HelveticaNeueLT Std Med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Thompson</dc:creator>
  <cp:lastModifiedBy>dimmigj</cp:lastModifiedBy>
  <cp:revision>38</cp:revision>
  <dcterms:created xsi:type="dcterms:W3CDTF">2021-11-23T13:52:05Z</dcterms:created>
  <dcterms:modified xsi:type="dcterms:W3CDTF">2023-10-18T12:44:25Z</dcterms:modified>
</cp:coreProperties>
</file>