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pptx" ContentType="application/vnd.openxmlformats-officedocument.presentationml.presentatio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37" r:id="rId1"/>
  </p:sldMasterIdLst>
  <p:notesMasterIdLst>
    <p:notesMasterId r:id="rId15"/>
  </p:notesMasterIdLst>
  <p:handoutMasterIdLst>
    <p:handoutMasterId r:id="rId16"/>
  </p:handoutMasterIdLst>
  <p:sldIdLst>
    <p:sldId id="256" r:id="rId2"/>
    <p:sldId id="257" r:id="rId3"/>
    <p:sldId id="273" r:id="rId4"/>
    <p:sldId id="272" r:id="rId5"/>
    <p:sldId id="259" r:id="rId6"/>
    <p:sldId id="260" r:id="rId7"/>
    <p:sldId id="261" r:id="rId8"/>
    <p:sldId id="262" r:id="rId9"/>
    <p:sldId id="263" r:id="rId10"/>
    <p:sldId id="264" r:id="rId11"/>
    <p:sldId id="266" r:id="rId12"/>
    <p:sldId id="267" r:id="rId13"/>
    <p:sldId id="271" r:id="rId1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3" autoAdjust="0"/>
    <p:restoredTop sz="93928" autoAdjust="0"/>
  </p:normalViewPr>
  <p:slideViewPr>
    <p:cSldViewPr snapToGrid="0">
      <p:cViewPr varScale="1">
        <p:scale>
          <a:sx n="107" d="100"/>
          <a:sy n="107" d="100"/>
        </p:scale>
        <p:origin x="57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B2C1EE7F-6C5B-4FAB-A8E6-085AC65112E0}" type="datetimeFigureOut">
              <a:rPr lang="en-US" smtClean="0"/>
              <a:t>7/5/2023</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95FE4C80-47FC-4926-ACED-25A4C3603AC7}" type="slidenum">
              <a:rPr lang="en-US" smtClean="0"/>
              <a:t>‹#›</a:t>
            </a:fld>
            <a:endParaRPr lang="en-US"/>
          </a:p>
        </p:txBody>
      </p:sp>
    </p:spTree>
    <p:extLst>
      <p:ext uri="{BB962C8B-B14F-4D97-AF65-F5344CB8AC3E}">
        <p14:creationId xmlns:p14="http://schemas.microsoft.com/office/powerpoint/2010/main" val="30262201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D73F9C7C-3D5C-4118-93C8-0726E2CBD301}" type="datetimeFigureOut">
              <a:rPr lang="en-US" smtClean="0"/>
              <a:t>7/5/2023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5AB815FE-B1DA-447C-9B2D-EA778909E407}" type="slidenum">
              <a:rPr lang="en-US" smtClean="0"/>
              <a:t>‹#›</a:t>
            </a:fld>
            <a:endParaRPr lang="en-US"/>
          </a:p>
        </p:txBody>
      </p:sp>
    </p:spTree>
    <p:extLst>
      <p:ext uri="{BB962C8B-B14F-4D97-AF65-F5344CB8AC3E}">
        <p14:creationId xmlns:p14="http://schemas.microsoft.com/office/powerpoint/2010/main" val="1692085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B815FE-B1DA-447C-9B2D-EA778909E407}" type="slidenum">
              <a:rPr lang="en-US" smtClean="0"/>
              <a:t>1</a:t>
            </a:fld>
            <a:endParaRPr lang="en-US"/>
          </a:p>
        </p:txBody>
      </p:sp>
    </p:spTree>
    <p:extLst>
      <p:ext uri="{BB962C8B-B14F-4D97-AF65-F5344CB8AC3E}">
        <p14:creationId xmlns:p14="http://schemas.microsoft.com/office/powerpoint/2010/main" val="3938366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Smile while are talking on the phone.  Listen and do not interrupt.  Take notes.  Reflect back to the caller what the caller said.  Acknowledge their</a:t>
            </a:r>
            <a:r>
              <a:rPr lang="en-US" baseline="0" dirty="0"/>
              <a:t> point of view.  Clarify and explain information needed.  Express an interest in helping.  Suggest alternatives and allow parent to reflect and discuss.  If you cannot help, suggest who can and how you will get them in touch with the right person.  Sometimes it is a performance.  Put on a mask of friendliness and concern.  Adjust your mindset.  Consider the concern valid.  It is not your job or interest to judge a person’s motivation.  Gather information and determine best course of action.</a:t>
            </a:r>
            <a:endParaRPr lang="en-US" dirty="0"/>
          </a:p>
        </p:txBody>
      </p:sp>
      <p:sp>
        <p:nvSpPr>
          <p:cNvPr id="4" name="Slide Number Placeholder 3"/>
          <p:cNvSpPr>
            <a:spLocks noGrp="1"/>
          </p:cNvSpPr>
          <p:nvPr>
            <p:ph type="sldNum" sz="quarter" idx="10"/>
          </p:nvPr>
        </p:nvSpPr>
        <p:spPr/>
        <p:txBody>
          <a:bodyPr/>
          <a:lstStyle/>
          <a:p>
            <a:fld id="{5AB815FE-B1DA-447C-9B2D-EA778909E407}" type="slidenum">
              <a:rPr lang="en-US" smtClean="0"/>
              <a:t>10</a:t>
            </a:fld>
            <a:endParaRPr lang="en-US"/>
          </a:p>
        </p:txBody>
      </p:sp>
    </p:spTree>
    <p:extLst>
      <p:ext uri="{BB962C8B-B14F-4D97-AF65-F5344CB8AC3E}">
        <p14:creationId xmlns:p14="http://schemas.microsoft.com/office/powerpoint/2010/main" val="4165946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B815FE-B1DA-447C-9B2D-EA778909E407}" type="slidenum">
              <a:rPr lang="en-US" smtClean="0"/>
              <a:t>11</a:t>
            </a:fld>
            <a:endParaRPr lang="en-US"/>
          </a:p>
        </p:txBody>
      </p:sp>
    </p:spTree>
    <p:extLst>
      <p:ext uri="{BB962C8B-B14F-4D97-AF65-F5344CB8AC3E}">
        <p14:creationId xmlns:p14="http://schemas.microsoft.com/office/powerpoint/2010/main" val="3425823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B815FE-B1DA-447C-9B2D-EA778909E407}" type="slidenum">
              <a:rPr lang="en-US" smtClean="0"/>
              <a:t>12</a:t>
            </a:fld>
            <a:endParaRPr lang="en-US"/>
          </a:p>
        </p:txBody>
      </p:sp>
    </p:spTree>
    <p:extLst>
      <p:ext uri="{BB962C8B-B14F-4D97-AF65-F5344CB8AC3E}">
        <p14:creationId xmlns:p14="http://schemas.microsoft.com/office/powerpoint/2010/main" val="1874545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B815FE-B1DA-447C-9B2D-EA778909E407}" type="slidenum">
              <a:rPr lang="en-US" smtClean="0"/>
              <a:t>13</a:t>
            </a:fld>
            <a:endParaRPr lang="en-US"/>
          </a:p>
        </p:txBody>
      </p:sp>
    </p:spTree>
    <p:extLst>
      <p:ext uri="{BB962C8B-B14F-4D97-AF65-F5344CB8AC3E}">
        <p14:creationId xmlns:p14="http://schemas.microsoft.com/office/powerpoint/2010/main" val="2215883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our superintendent</a:t>
            </a:r>
          </a:p>
        </p:txBody>
      </p:sp>
      <p:sp>
        <p:nvSpPr>
          <p:cNvPr id="4" name="Slide Number Placeholder 3"/>
          <p:cNvSpPr>
            <a:spLocks noGrp="1"/>
          </p:cNvSpPr>
          <p:nvPr>
            <p:ph type="sldNum" sz="quarter" idx="10"/>
          </p:nvPr>
        </p:nvSpPr>
        <p:spPr/>
        <p:txBody>
          <a:bodyPr/>
          <a:lstStyle/>
          <a:p>
            <a:fld id="{5AB815FE-B1DA-447C-9B2D-EA778909E407}" type="slidenum">
              <a:rPr lang="en-US" smtClean="0"/>
              <a:t>2</a:t>
            </a:fld>
            <a:endParaRPr lang="en-US"/>
          </a:p>
        </p:txBody>
      </p:sp>
    </p:spTree>
    <p:extLst>
      <p:ext uri="{BB962C8B-B14F-4D97-AF65-F5344CB8AC3E}">
        <p14:creationId xmlns:p14="http://schemas.microsoft.com/office/powerpoint/2010/main" val="521131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our superintendent</a:t>
            </a:r>
          </a:p>
        </p:txBody>
      </p:sp>
      <p:sp>
        <p:nvSpPr>
          <p:cNvPr id="4" name="Slide Number Placeholder 3"/>
          <p:cNvSpPr>
            <a:spLocks noGrp="1"/>
          </p:cNvSpPr>
          <p:nvPr>
            <p:ph type="sldNum" sz="quarter" idx="10"/>
          </p:nvPr>
        </p:nvSpPr>
        <p:spPr/>
        <p:txBody>
          <a:bodyPr/>
          <a:lstStyle/>
          <a:p>
            <a:fld id="{5AB815FE-B1DA-447C-9B2D-EA778909E407}" type="slidenum">
              <a:rPr lang="en-US" smtClean="0"/>
              <a:t>3</a:t>
            </a:fld>
            <a:endParaRPr lang="en-US"/>
          </a:p>
        </p:txBody>
      </p:sp>
    </p:spTree>
    <p:extLst>
      <p:ext uri="{BB962C8B-B14F-4D97-AF65-F5344CB8AC3E}">
        <p14:creationId xmlns:p14="http://schemas.microsoft.com/office/powerpoint/2010/main" val="3768516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Parents are looking for security, recognition, and fairness for themselves and their children.  We are in competition with charter schools, private school, and home schooling.  We must be aware of the negative publicity and respond to it through public relations and communication techniques that promote our schools.  We must first look to ourselves.  What are we saying out in the public?  What do our families hear and therefore believe from our own employees? If we do not promote our organization and the beliefs behind it, how do we expect the public to react?  We must reach all stakeholders in the community to make a difference in perception.  </a:t>
            </a:r>
            <a:endParaRPr lang="en-US" dirty="0"/>
          </a:p>
        </p:txBody>
      </p:sp>
      <p:sp>
        <p:nvSpPr>
          <p:cNvPr id="4" name="Slide Number Placeholder 3"/>
          <p:cNvSpPr>
            <a:spLocks noGrp="1"/>
          </p:cNvSpPr>
          <p:nvPr>
            <p:ph type="sldNum" sz="quarter" idx="10"/>
          </p:nvPr>
        </p:nvSpPr>
        <p:spPr/>
        <p:txBody>
          <a:bodyPr/>
          <a:lstStyle/>
          <a:p>
            <a:fld id="{5AB815FE-B1DA-447C-9B2D-EA778909E407}" type="slidenum">
              <a:rPr lang="en-US" smtClean="0"/>
              <a:t>4</a:t>
            </a:fld>
            <a:endParaRPr lang="en-US"/>
          </a:p>
        </p:txBody>
      </p:sp>
    </p:spTree>
    <p:extLst>
      <p:ext uri="{BB962C8B-B14F-4D97-AF65-F5344CB8AC3E}">
        <p14:creationId xmlns:p14="http://schemas.microsoft.com/office/powerpoint/2010/main" val="3939697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have baggage.  Employees need to leave their baggage at the door.  We need all of us to move the ball down the court.  We need bus drivers, food servers,</a:t>
            </a:r>
            <a:r>
              <a:rPr lang="en-US" baseline="0" dirty="0"/>
              <a:t> front office receptionists, custodians and all instructional staff to create the positive climate sensed when community and families come onto our campuses.  We need to think of complaints as gifts.  Customers with complaints who do not express them are uncomfortable talking to us.  We need to know what trouble is out there.  We should not retreat from conflict and complaint—we need to address the issues and use techniques to react positively.   Many parents are already intimidated by school.  They do not feel comfortable.  Do not expect them to respond positively to educational jargon or arrogance of educational degrees.  When we avoid parents, put them off, make light of their issues, they feel dismissed as unimportant.  Often they want to address an issue immediately and without an appointment.  We need to balance the need to satisfy a parent need with our own schedule to determine the best result.  Front line personnel represent us.  Who do you want representing you?</a:t>
            </a:r>
            <a:endParaRPr lang="en-US" dirty="0"/>
          </a:p>
        </p:txBody>
      </p:sp>
      <p:sp>
        <p:nvSpPr>
          <p:cNvPr id="4" name="Slide Number Placeholder 3"/>
          <p:cNvSpPr>
            <a:spLocks noGrp="1"/>
          </p:cNvSpPr>
          <p:nvPr>
            <p:ph type="sldNum" sz="quarter" idx="10"/>
          </p:nvPr>
        </p:nvSpPr>
        <p:spPr/>
        <p:txBody>
          <a:bodyPr/>
          <a:lstStyle/>
          <a:p>
            <a:fld id="{5AB815FE-B1DA-447C-9B2D-EA778909E407}" type="slidenum">
              <a:rPr lang="en-US" smtClean="0"/>
              <a:t>5</a:t>
            </a:fld>
            <a:endParaRPr lang="en-US"/>
          </a:p>
        </p:txBody>
      </p:sp>
    </p:spTree>
    <p:extLst>
      <p:ext uri="{BB962C8B-B14F-4D97-AF65-F5344CB8AC3E}">
        <p14:creationId xmlns:p14="http://schemas.microsoft.com/office/powerpoint/2010/main" val="3514236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Employees should never, ever, ever speak negatively about a student or parent with another</a:t>
            </a:r>
            <a:r>
              <a:rPr lang="en-US" baseline="0" dirty="0"/>
              <a:t> staff member.  Period.  We provide one another with information when needed for educational purposes.  We provide information.  We do not ever, ever criticize, condemn, ridicule, or disrespect our students or their families.  We consistently default to compassion.  Our culture insists that we build bridges …not burn them.  We must create our own self-satisfying environment and provide that environment in which others may satisfy their needs.  Leadership sets the tone.  Leadership monitors and inspects what’s expected. If you want to fail quickly and assuredly, avoid leading by example.</a:t>
            </a:r>
            <a:endParaRPr lang="en-US" dirty="0"/>
          </a:p>
        </p:txBody>
      </p:sp>
      <p:sp>
        <p:nvSpPr>
          <p:cNvPr id="4" name="Slide Number Placeholder 3"/>
          <p:cNvSpPr>
            <a:spLocks noGrp="1"/>
          </p:cNvSpPr>
          <p:nvPr>
            <p:ph type="sldNum" sz="quarter" idx="10"/>
          </p:nvPr>
        </p:nvSpPr>
        <p:spPr/>
        <p:txBody>
          <a:bodyPr/>
          <a:lstStyle/>
          <a:p>
            <a:fld id="{5AB815FE-B1DA-447C-9B2D-EA778909E407}" type="slidenum">
              <a:rPr lang="en-US" smtClean="0"/>
              <a:t>6</a:t>
            </a:fld>
            <a:endParaRPr lang="en-US"/>
          </a:p>
        </p:txBody>
      </p:sp>
    </p:spTree>
    <p:extLst>
      <p:ext uri="{BB962C8B-B14F-4D97-AF65-F5344CB8AC3E}">
        <p14:creationId xmlns:p14="http://schemas.microsoft.com/office/powerpoint/2010/main" val="1401050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must</a:t>
            </a:r>
            <a:r>
              <a:rPr lang="en-US" baseline="0" dirty="0"/>
              <a:t> recognize and respond to what the data tells us.  For every student who leaves BPS, we lose the FTE funding and related personnel and services for that student.  Parents look to have their needs satisfied and we must be concerned when parents take their students to pursue another educational opportunity.  Parents must value our product or they will no longer choose to be consumers.  </a:t>
            </a:r>
            <a:endParaRPr lang="en-US" dirty="0"/>
          </a:p>
        </p:txBody>
      </p:sp>
      <p:sp>
        <p:nvSpPr>
          <p:cNvPr id="4" name="Slide Number Placeholder 3"/>
          <p:cNvSpPr>
            <a:spLocks noGrp="1"/>
          </p:cNvSpPr>
          <p:nvPr>
            <p:ph type="sldNum" sz="quarter" idx="10"/>
          </p:nvPr>
        </p:nvSpPr>
        <p:spPr/>
        <p:txBody>
          <a:bodyPr/>
          <a:lstStyle/>
          <a:p>
            <a:fld id="{5AB815FE-B1DA-447C-9B2D-EA778909E407}" type="slidenum">
              <a:rPr lang="en-US" smtClean="0"/>
              <a:t>7</a:t>
            </a:fld>
            <a:endParaRPr lang="en-US"/>
          </a:p>
        </p:txBody>
      </p:sp>
    </p:spTree>
    <p:extLst>
      <p:ext uri="{BB962C8B-B14F-4D97-AF65-F5344CB8AC3E}">
        <p14:creationId xmlns:p14="http://schemas.microsoft.com/office/powerpoint/2010/main" val="436619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Parents have three main priorities of need—SECURITY--  parents  and students need to feel safe</a:t>
            </a:r>
            <a:r>
              <a:rPr lang="en-US" baseline="0" dirty="0"/>
              <a:t> physically and emotionally/ESTEEM—parents and students need to feel respected.  They do not want to feel intimidated by arrogant professionals who know it all/JUSTICE– parents and students want standards applied to all.  They need the impression that all are treated fairly.  Parents and students come to quick conclusions and sometimes act quickly on those conclusions—Are you friend or foe?  Do I eat you or do you eat me?  When we don’t work at building relationships, we build walls.   </a:t>
            </a:r>
            <a:endParaRPr lang="en-US" dirty="0"/>
          </a:p>
        </p:txBody>
      </p:sp>
      <p:sp>
        <p:nvSpPr>
          <p:cNvPr id="4" name="Slide Number Placeholder 3"/>
          <p:cNvSpPr>
            <a:spLocks noGrp="1"/>
          </p:cNvSpPr>
          <p:nvPr>
            <p:ph type="sldNum" sz="quarter" idx="10"/>
          </p:nvPr>
        </p:nvSpPr>
        <p:spPr/>
        <p:txBody>
          <a:bodyPr/>
          <a:lstStyle/>
          <a:p>
            <a:fld id="{5AB815FE-B1DA-447C-9B2D-EA778909E407}" type="slidenum">
              <a:rPr lang="en-US" smtClean="0"/>
              <a:t>8</a:t>
            </a:fld>
            <a:endParaRPr lang="en-US"/>
          </a:p>
        </p:txBody>
      </p:sp>
    </p:spTree>
    <p:extLst>
      <p:ext uri="{BB962C8B-B14F-4D97-AF65-F5344CB8AC3E}">
        <p14:creationId xmlns:p14="http://schemas.microsoft.com/office/powerpoint/2010/main" val="3034124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Ask good questions rather</a:t>
            </a:r>
            <a:r>
              <a:rPr lang="en-US" baseline="0" dirty="0"/>
              <a:t> than tell what you think are good answers.   Some criticize and blame to get what they want.  Be purposeful in your behavior.  We must build relationships among adults and students anchored in caring and trust and fueled by the mission for student success.  </a:t>
            </a:r>
            <a:endParaRPr lang="en-US" dirty="0"/>
          </a:p>
        </p:txBody>
      </p:sp>
      <p:sp>
        <p:nvSpPr>
          <p:cNvPr id="4" name="Slide Number Placeholder 3"/>
          <p:cNvSpPr>
            <a:spLocks noGrp="1"/>
          </p:cNvSpPr>
          <p:nvPr>
            <p:ph type="sldNum" sz="quarter" idx="10"/>
          </p:nvPr>
        </p:nvSpPr>
        <p:spPr/>
        <p:txBody>
          <a:bodyPr/>
          <a:lstStyle/>
          <a:p>
            <a:fld id="{5AB815FE-B1DA-447C-9B2D-EA778909E407}" type="slidenum">
              <a:rPr lang="en-US" smtClean="0"/>
              <a:t>9</a:t>
            </a:fld>
            <a:endParaRPr lang="en-US"/>
          </a:p>
        </p:txBody>
      </p:sp>
    </p:spTree>
    <p:extLst>
      <p:ext uri="{BB962C8B-B14F-4D97-AF65-F5344CB8AC3E}">
        <p14:creationId xmlns:p14="http://schemas.microsoft.com/office/powerpoint/2010/main" val="756043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00645AD0-5F4C-4483-93B4-4B0161BDC68A}" type="datetime1">
              <a:rPr lang="en-US" smtClean="0"/>
              <a:t>7/5/2023</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6D22F896-40B5-4ADD-8801-0D06FADFA095}" type="slidenum">
              <a:rPr lang="en-US" smtClean="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2636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B9AF87-8618-43EF-9A73-A22406CA42FD}" type="datetime1">
              <a:rPr lang="en-US" smtClean="0"/>
              <a:t>7/5/2023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2809660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B9AF87-8618-43EF-9A73-A22406CA42FD}" type="datetime1">
              <a:rPr lang="en-US" smtClean="0"/>
              <a:t>7/5/2023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1272979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D38CE6-4141-4A5F-BD33-15E54D8D6CB5}" type="datetime1">
              <a:rPr lang="en-US" smtClean="0"/>
              <a:t>7/5/2023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6527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9BB29E-5C3C-4586-A444-F887CB7E2884}" type="datetime1">
              <a:rPr lang="en-US" smtClean="0"/>
              <a:t>7/5/2023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84626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B9AF87-8618-43EF-9A73-A22406CA42FD}" type="datetime1">
              <a:rPr lang="en-US" smtClean="0"/>
              <a:t>7/5/2023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5668072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80FC32F1-C156-43B7-96A8-D6FBED379CBD}" type="datetime1">
              <a:rPr lang="en-US" smtClean="0"/>
              <a:t>7/5/2023</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6D22F896-40B5-4ADD-8801-0D06FADFA095}" type="slidenum">
              <a:rPr lang="en-US" smtClean="0"/>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42118733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B9AF87-8618-43EF-9A73-A22406CA42FD}" type="datetime1">
              <a:rPr lang="en-US" smtClean="0"/>
              <a:t>7/5/2023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85432050"/>
      </p:ext>
    </p:extLst>
  </p:cSld>
  <p:clrMapOvr>
    <a:masterClrMapping/>
  </p:clrMapOvr>
  <p:hf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B9AF87-8618-43EF-9A73-A22406CA42FD}" type="datetime1">
              <a:rPr lang="en-US" smtClean="0"/>
              <a:t>7/5/2023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95655848"/>
      </p:ext>
    </p:extLst>
  </p:cSld>
  <p:clrMapOvr>
    <a:masterClrMapping/>
  </p:clrMapOvr>
  <p:hf hdr="0" ft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ACBEA89-20B9-4B6B-B9A7-834AE99D1D6E}" type="datetime1">
              <a:rPr lang="en-US" smtClean="0"/>
              <a:t>7/5/2023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799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7A3D54-E620-4A53-AD14-5F9430A20A27}" type="datetime1">
              <a:rPr lang="en-US" smtClean="0"/>
              <a:t>7/5/2023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7626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C1B9AF87-8618-43EF-9A73-A22406CA42FD}" type="datetime1">
              <a:rPr lang="en-US" smtClean="0"/>
              <a:t>7/5/2023</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6D22F896-40B5-4ADD-8801-0D06FADFA095}" type="slidenum">
              <a:rPr lang="en-US" smtClean="0"/>
              <a:pPr/>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33311229"/>
      </p:ext>
    </p:extLst>
  </p:cSld>
  <p:clrMapOvr>
    <a:masterClrMapping/>
  </p:clrMapOvr>
  <p:hf hdr="0" ftr="0" dt="0"/>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CE372F22-B41C-430C-8F18-508440D038ED}" type="datetime1">
              <a:rPr lang="en-US" smtClean="0"/>
              <a:t>7/5/2023</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598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C1B9AF87-8618-43EF-9A73-A22406CA42FD}" type="datetime1">
              <a:rPr lang="en-US" smtClean="0"/>
              <a:t>7/5/2023</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6D22F896-40B5-4ADD-8801-0D06FADFA095}"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8077258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mp4"/><Relationship Id="rId7" Type="http://schemas.openxmlformats.org/officeDocument/2006/relationships/image" Target="../media/image2.png"/><Relationship Id="rId2" Type="http://schemas.openxmlformats.org/officeDocument/2006/relationships/tags" Target="../tags/tag1.xml"/><Relationship Id="rId1" Type="http://schemas.openxmlformats.org/officeDocument/2006/relationships/video" Target="NULL" TargetMode="External"/><Relationship Id="rId6" Type="http://schemas.openxmlformats.org/officeDocument/2006/relationships/image" Target="../media/image1.jp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publicdomainpictures.net/view-image.php?image=16493&amp;picture=copleit-angajat" TargetMode="External"/><Relationship Id="rId3" Type="http://schemas.microsoft.com/office/2007/relationships/media" Target="../media/media1.mp4"/><Relationship Id="rId7" Type="http://schemas.openxmlformats.org/officeDocument/2006/relationships/image" Target="../media/image12.jpg"/><Relationship Id="rId2" Type="http://schemas.openxmlformats.org/officeDocument/2006/relationships/tags" Target="../tags/tag10.xml"/><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notesSlide" Target="../notesSlides/notesSlide10.xml"/><Relationship Id="rId4"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png"/><Relationship Id="rId2" Type="http://schemas.openxmlformats.org/officeDocument/2006/relationships/tags" Target="../tags/tag11.xml"/><Relationship Id="rId1" Type="http://schemas.openxmlformats.org/officeDocument/2006/relationships/video" Target="NULL" TargetMode="External"/><Relationship Id="rId6" Type="http://schemas.openxmlformats.org/officeDocument/2006/relationships/image" Target="../media/image13.png"/><Relationship Id="rId5" Type="http://schemas.openxmlformats.org/officeDocument/2006/relationships/notesSlide" Target="../notesSlides/notesSlide11.xml"/><Relationship Id="rId4"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microsoft.com/office/2007/relationships/media" Target="../media/media3.mp4"/><Relationship Id="rId2" Type="http://schemas.openxmlformats.org/officeDocument/2006/relationships/tags" Target="../tags/tag12.xml"/><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notesSlide" Target="../notesSlides/notesSlide12.xml"/><Relationship Id="rId4"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4.mp4"/><Relationship Id="rId7" Type="http://schemas.openxmlformats.org/officeDocument/2006/relationships/image" Target="../media/image2.png"/><Relationship Id="rId2" Type="http://schemas.openxmlformats.org/officeDocument/2006/relationships/tags" Target="../tags/tag13.xml"/><Relationship Id="rId1" Type="http://schemas.openxmlformats.org/officeDocument/2006/relationships/video" Target="NULL" TargetMode="External"/><Relationship Id="rId6" Type="http://schemas.openxmlformats.org/officeDocument/2006/relationships/image" Target="../media/image14.jpg"/><Relationship Id="rId5" Type="http://schemas.openxmlformats.org/officeDocument/2006/relationships/notesSlide" Target="../notesSlides/notesSlide13.xml"/><Relationship Id="rId4"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4.emf"/><Relationship Id="rId3" Type="http://schemas.microsoft.com/office/2007/relationships/media" Target="../media/media1.mp4"/><Relationship Id="rId7" Type="http://schemas.openxmlformats.org/officeDocument/2006/relationships/package" Target="../embeddings/Microsoft_PowerPoint_Presentation.pptx"/><Relationship Id="rId2" Type="http://schemas.openxmlformats.org/officeDocument/2006/relationships/tags" Target="../tags/tag2.xml"/><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5.PNG"/><Relationship Id="rId2" Type="http://schemas.openxmlformats.org/officeDocument/2006/relationships/tags" Target="../tags/tag3.xml"/><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2.png"/><Relationship Id="rId2" Type="http://schemas.openxmlformats.org/officeDocument/2006/relationships/tags" Target="../tags/tag4.xml"/><Relationship Id="rId1" Type="http://schemas.openxmlformats.org/officeDocument/2006/relationships/video" Target="NULL" TargetMode="External"/><Relationship Id="rId6" Type="http://schemas.openxmlformats.org/officeDocument/2006/relationships/image" Target="../media/image6.gif"/><Relationship Id="rId5" Type="http://schemas.openxmlformats.org/officeDocument/2006/relationships/notesSlide" Target="../notesSlides/notesSlide4.xml"/><Relationship Id="rId4"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hyperlink" Target="https://openclipart.org/detail/250678/3-in-1-smart-charging-pen-with-stylus" TargetMode="External"/><Relationship Id="rId3" Type="http://schemas.microsoft.com/office/2007/relationships/media" Target="../media/media1.mp4"/><Relationship Id="rId7" Type="http://schemas.openxmlformats.org/officeDocument/2006/relationships/image" Target="../media/image7.png"/><Relationship Id="rId2" Type="http://schemas.openxmlformats.org/officeDocument/2006/relationships/tags" Target="../tags/tag5.xml"/><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8.jpg"/><Relationship Id="rId2" Type="http://schemas.openxmlformats.org/officeDocument/2006/relationships/tags" Target="../tags/tag6.xml"/><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notesSlide" Target="../notesSlides/notesSlide6.xml"/><Relationship Id="rId4"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2.png"/><Relationship Id="rId2" Type="http://schemas.openxmlformats.org/officeDocument/2006/relationships/tags" Target="../tags/tag7.xml"/><Relationship Id="rId1" Type="http://schemas.openxmlformats.org/officeDocument/2006/relationships/video" Target="NULL" TargetMode="External"/><Relationship Id="rId6" Type="http://schemas.openxmlformats.org/officeDocument/2006/relationships/image" Target="../media/image9.jpg"/><Relationship Id="rId5" Type="http://schemas.openxmlformats.org/officeDocument/2006/relationships/notesSlide" Target="../notesSlides/notesSlide7.xml"/><Relationship Id="rId4"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hyperlink" Target="http://www.publicdomainpictures.net/view-image.php?image=37875&amp;picture=&amp;jazyk=DE" TargetMode="External"/><Relationship Id="rId3" Type="http://schemas.microsoft.com/office/2007/relationships/media" Target="../media/media1.mp4"/><Relationship Id="rId7" Type="http://schemas.openxmlformats.org/officeDocument/2006/relationships/image" Target="../media/image10.jpg"/><Relationship Id="rId2" Type="http://schemas.openxmlformats.org/officeDocument/2006/relationships/tags" Target="../tags/tag8.xml"/><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notesSlide" Target="../notesSlides/notesSlide8.xml"/><Relationship Id="rId4"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hyperlink" Target="http://radiestesiaconangeles.blogspot.com.es/" TargetMode="External"/><Relationship Id="rId3" Type="http://schemas.microsoft.com/office/2007/relationships/media" Target="../media/media1.mp4"/><Relationship Id="rId7" Type="http://schemas.openxmlformats.org/officeDocument/2006/relationships/image" Target="../media/image11.jpg"/><Relationship Id="rId2" Type="http://schemas.openxmlformats.org/officeDocument/2006/relationships/tags" Target="../tags/tag9.xml"/><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notesSlide" Target="../notesSlides/notesSlide9.xml"/><Relationship Id="rId4"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420000">
            <a:off x="896623" y="662513"/>
            <a:ext cx="9755187" cy="2973753"/>
          </a:xfrm>
        </p:spPr>
        <p:txBody>
          <a:bodyPr>
            <a:normAutofit fontScale="90000"/>
          </a:bodyPr>
          <a:lstStyle/>
          <a:p>
            <a:r>
              <a:rPr lang="en-US" dirty="0"/>
              <a:t>Brevard Public</a:t>
            </a:r>
            <a:br>
              <a:rPr lang="en-US" dirty="0"/>
            </a:br>
            <a:r>
              <a:rPr lang="en-US" dirty="0"/>
              <a:t> Schools</a:t>
            </a:r>
            <a:br>
              <a:rPr lang="en-US" dirty="0"/>
            </a:br>
            <a:r>
              <a:rPr lang="en-US" dirty="0"/>
              <a:t>Customer Care </a:t>
            </a:r>
          </a:p>
        </p:txBody>
      </p:sp>
      <p:sp>
        <p:nvSpPr>
          <p:cNvPr id="3" name="Subtitle 2"/>
          <p:cNvSpPr>
            <a:spLocks noGrp="1"/>
          </p:cNvSpPr>
          <p:nvPr>
            <p:ph type="subTitle" idx="1"/>
          </p:nvPr>
        </p:nvSpPr>
        <p:spPr/>
        <p:txBody>
          <a:bodyPr>
            <a:normAutofit lnSpcReduction="10000"/>
          </a:bodyPr>
          <a:lstStyle/>
          <a:p>
            <a:r>
              <a:rPr lang="en-US" dirty="0"/>
              <a:t>Building relationships and </a:t>
            </a:r>
          </a:p>
          <a:p>
            <a:r>
              <a:rPr lang="en-US" dirty="0"/>
              <a:t>customer service satisfaction</a:t>
            </a:r>
          </a:p>
        </p:txBody>
      </p:sp>
      <p:pic>
        <p:nvPicPr>
          <p:cNvPr id="6" name="Picture 5" descr="... has a good customer service is a plus from the other companie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6664" y="3204411"/>
            <a:ext cx="1773736" cy="2913020"/>
          </a:xfrm>
          <a:prstGeom prst="rect">
            <a:avLst/>
          </a:prstGeom>
        </p:spPr>
      </p:pic>
      <p:pic>
        <p:nvPicPr>
          <p:cNvPr id="5" name="tmpF628">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90253.8276"/>
                </p14:media>
              </p:ext>
              <p:ext uri="{42D2F446-02D8-4167-A562-619A0277C38B}">
                <p15:isNarration xmlns:p15="http://schemas.microsoft.com/office/powerpoint/2012/main" val="1"/>
              </p:ext>
            </p:extLst>
          </p:nvPr>
        </p:nvPicPr>
        <p:blipFill>
          <a:blip r:embed="rId7"/>
          <a:stretch>
            <a:fillRect/>
          </a:stretch>
        </p:blipFill>
        <p:spPr>
          <a:xfrm>
            <a:off x="11861800" y="101600"/>
            <a:ext cx="228600" cy="228600"/>
          </a:xfrm>
          <a:prstGeom prst="rect">
            <a:avLst/>
          </a:prstGeom>
        </p:spPr>
      </p:pic>
      <p:pic>
        <p:nvPicPr>
          <p:cNvPr id="7" name="Picture 6" descr="A map of the world&#10;&#10;Description automatically generated with low confidence">
            <a:extLst>
              <a:ext uri="{FF2B5EF4-FFF2-40B4-BE49-F238E27FC236}">
                <a16:creationId xmlns:a16="http://schemas.microsoft.com/office/drawing/2014/main" id="{E10896EC-A574-4FC2-A4BC-F6AA95AC9FCD}"/>
              </a:ext>
            </a:extLst>
          </p:cNvPr>
          <p:cNvPicPr>
            <a:picLocks noChangeAspect="1"/>
          </p:cNvPicPr>
          <p:nvPr/>
        </p:nvPicPr>
        <p:blipFill>
          <a:blip r:embed="rId8"/>
          <a:stretch>
            <a:fillRect/>
          </a:stretch>
        </p:blipFill>
        <p:spPr>
          <a:xfrm>
            <a:off x="512857" y="5233916"/>
            <a:ext cx="1702188" cy="1308398"/>
          </a:xfrm>
          <a:prstGeom prst="rect">
            <a:avLst/>
          </a:prstGeom>
        </p:spPr>
      </p:pic>
    </p:spTree>
    <p:extLst>
      <p:ext uri="{BB962C8B-B14F-4D97-AF65-F5344CB8AC3E}">
        <p14:creationId xmlns:p14="http://schemas.microsoft.com/office/powerpoint/2010/main" val="667233329"/>
      </p:ext>
    </p:extLst>
  </p:cSld>
  <p:clrMapOvr>
    <a:masterClrMapping/>
  </p:clrMapOvr>
  <mc:AlternateContent xmlns:mc="http://schemas.openxmlformats.org/markup-compatibility/2006" xmlns:p14="http://schemas.microsoft.com/office/powerpoint/2010/main">
    <mc:Choice Requires="p14">
      <p:transition spd="med" p14:dur="700" advTm="15661">
        <p:fade/>
      </p:transition>
    </mc:Choice>
    <mc:Fallback xmlns="">
      <p:transition spd="med" advTm="156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6839" y="133350"/>
            <a:ext cx="10178322" cy="1492132"/>
          </a:xfrm>
        </p:spPr>
        <p:txBody>
          <a:bodyPr>
            <a:normAutofit/>
          </a:bodyPr>
          <a:lstStyle/>
          <a:p>
            <a:r>
              <a:rPr lang="en-US" sz="3600" dirty="0">
                <a:latin typeface="Arial" panose="020B0604020202020204" pitchFamily="34" charset="0"/>
                <a:cs typeface="Arial" panose="020B0604020202020204" pitchFamily="34" charset="0"/>
              </a:rPr>
              <a:t>How should we act on the phone?</a:t>
            </a:r>
          </a:p>
        </p:txBody>
      </p:sp>
      <p:sp>
        <p:nvSpPr>
          <p:cNvPr id="3" name="Content Placeholder 2"/>
          <p:cNvSpPr>
            <a:spLocks noGrp="1"/>
          </p:cNvSpPr>
          <p:nvPr>
            <p:ph sz="quarter" idx="13"/>
          </p:nvPr>
        </p:nvSpPr>
        <p:spPr>
          <a:xfrm>
            <a:off x="1143485" y="2167091"/>
            <a:ext cx="10394707" cy="4403391"/>
          </a:xfrm>
        </p:spPr>
        <p:txBody>
          <a:bodyPr>
            <a:noAutofit/>
          </a:bodyPr>
          <a:lstStyle/>
          <a:p>
            <a:r>
              <a:rPr lang="en-US" dirty="0">
                <a:latin typeface="Comic Sans MS" panose="030F0702030302020204" pitchFamily="66" charset="0"/>
              </a:rPr>
              <a:t>Callers will disrespect and distrust people who answer with “I don’t know” or “it isn’t my department”</a:t>
            </a:r>
          </a:p>
          <a:p>
            <a:r>
              <a:rPr lang="en-US" dirty="0">
                <a:latin typeface="Comic Sans MS" panose="030F0702030302020204" pitchFamily="66" charset="0"/>
              </a:rPr>
              <a:t>Customers become frustrated by “No”—”Calm Down”---”You are right”---”that is bad”---”that’s not my fault”---”I do not make the rules”</a:t>
            </a:r>
          </a:p>
          <a:p>
            <a:r>
              <a:rPr lang="en-US" dirty="0">
                <a:latin typeface="Comic Sans MS" panose="030F0702030302020204" pitchFamily="66" charset="0"/>
              </a:rPr>
              <a:t>Instead use “I’ll find out”—”Let me look into this and get back to you”—”I will need to research some information and get back to you”—”Let’s see how we can solve this”—”I’m sorry”—”I understand”—I will do what I can to get you the information you need”</a:t>
            </a:r>
          </a:p>
          <a:p>
            <a:r>
              <a:rPr lang="en-US" dirty="0">
                <a:latin typeface="Comic Sans MS" panose="030F0702030302020204" pitchFamily="66" charset="0"/>
              </a:rPr>
              <a:t>Tone of voice should not be flat, slow, fast, high, or loud          Tone=86%, Words=14%</a:t>
            </a:r>
          </a:p>
          <a:p>
            <a:r>
              <a:rPr lang="en-US" dirty="0">
                <a:latin typeface="Comic Sans MS" panose="030F0702030302020204" pitchFamily="66" charset="0"/>
              </a:rPr>
              <a:t>Give importance to intonation, inflection, volume, and pacing of your conversation</a:t>
            </a:r>
          </a:p>
          <a:p>
            <a:endParaRPr lang="en-US" sz="1700" dirty="0">
              <a:latin typeface="Comic Sans MS" panose="030F0702030302020204" pitchFamily="66" charset="0"/>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t>10</a:t>
            </a:fld>
            <a:endParaRPr lang="en-US" dirty="0"/>
          </a:p>
        </p:txBody>
      </p:sp>
      <p:pic>
        <p:nvPicPr>
          <p:cNvPr id="5" name="tmpF628">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428118" end="15209.8276"/>
                </p14:media>
              </p:ext>
              <p:ext uri="{42D2F446-02D8-4167-A562-619A0277C38B}">
                <p15:isNarration xmlns:p15="http://schemas.microsoft.com/office/powerpoint/2012/main" val="1"/>
              </p:ext>
            </p:extLst>
          </p:nvPr>
        </p:nvPicPr>
        <p:blipFill>
          <a:blip r:embed="rId6"/>
          <a:stretch>
            <a:fillRect/>
          </a:stretch>
        </p:blipFill>
        <p:spPr>
          <a:xfrm>
            <a:off x="11861800" y="101600"/>
            <a:ext cx="228600" cy="228600"/>
          </a:xfrm>
          <a:prstGeom prst="rect">
            <a:avLst/>
          </a:prstGeom>
        </p:spPr>
      </p:pic>
      <p:pic>
        <p:nvPicPr>
          <p:cNvPr id="7" name="Picture 6" descr="Diagram&#10;&#10;Description automatically generated with medium confidence">
            <a:extLst>
              <a:ext uri="{FF2B5EF4-FFF2-40B4-BE49-F238E27FC236}">
                <a16:creationId xmlns:a16="http://schemas.microsoft.com/office/drawing/2014/main" id="{C1EC6E4E-0A01-493C-B824-A7F0BBF5702F}"/>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9326880" y="666749"/>
            <a:ext cx="2423159" cy="1492132"/>
          </a:xfrm>
          <a:prstGeom prst="rect">
            <a:avLst/>
          </a:prstGeom>
        </p:spPr>
      </p:pic>
    </p:spTree>
    <p:extLst>
      <p:ext uri="{BB962C8B-B14F-4D97-AF65-F5344CB8AC3E}">
        <p14:creationId xmlns:p14="http://schemas.microsoft.com/office/powerpoint/2010/main" val="774432238"/>
      </p:ext>
    </p:extLst>
  </p:cSld>
  <p:clrMapOvr>
    <a:masterClrMapping/>
  </p:clrMapOvr>
  <mc:AlternateContent xmlns:mc="http://schemas.openxmlformats.org/markup-compatibility/2006" xmlns:p14="http://schemas.microsoft.com/office/powerpoint/2010/main">
    <mc:Choice Requires="p14">
      <p:transition spd="med" p14:dur="700" advTm="62588">
        <p:fade/>
      </p:transition>
    </mc:Choice>
    <mc:Fallback xmlns="">
      <p:transition spd="med" advTm="625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Handling an unsatisfied person</a:t>
            </a:r>
          </a:p>
        </p:txBody>
      </p:sp>
      <p:sp>
        <p:nvSpPr>
          <p:cNvPr id="3" name="Content Placeholder 2"/>
          <p:cNvSpPr>
            <a:spLocks noGrp="1"/>
          </p:cNvSpPr>
          <p:nvPr>
            <p:ph sz="quarter" idx="13"/>
          </p:nvPr>
        </p:nvSpPr>
        <p:spPr>
          <a:xfrm>
            <a:off x="1035293" y="1460637"/>
            <a:ext cx="10394707" cy="4488914"/>
          </a:xfrm>
        </p:spPr>
        <p:txBody>
          <a:bodyPr>
            <a:noAutofit/>
          </a:bodyPr>
          <a:lstStyle/>
          <a:p>
            <a:r>
              <a:rPr lang="en-US" dirty="0">
                <a:latin typeface="Comic Sans MS" panose="030F0702030302020204" pitchFamily="66" charset="0"/>
              </a:rPr>
              <a:t>Listen.  Address the emotion (with patience, attentiveness, and friendliness)</a:t>
            </a:r>
          </a:p>
          <a:p>
            <a:r>
              <a:rPr lang="en-US" dirty="0">
                <a:latin typeface="Comic Sans MS" panose="030F0702030302020204" pitchFamily="66" charset="0"/>
              </a:rPr>
              <a:t>Don’t be a bureaucrat.  Explain policy or rule in simple terms. Acknowledge concern.</a:t>
            </a:r>
          </a:p>
          <a:p>
            <a:r>
              <a:rPr lang="en-US" dirty="0">
                <a:latin typeface="Comic Sans MS" panose="030F0702030302020204" pitchFamily="66" charset="0"/>
              </a:rPr>
              <a:t>Express empathy—”we are sorry for…”—”how can we help to solve…”</a:t>
            </a:r>
          </a:p>
          <a:p>
            <a:r>
              <a:rPr lang="en-US" dirty="0">
                <a:latin typeface="Comic Sans MS" panose="030F0702030302020204" pitchFamily="66" charset="0"/>
              </a:rPr>
              <a:t>Do not argue or interrupt…take notes and stay focused and relaxed</a:t>
            </a:r>
          </a:p>
          <a:p>
            <a:r>
              <a:rPr lang="en-US" dirty="0">
                <a:latin typeface="Comic Sans MS" panose="030F0702030302020204" pitchFamily="66" charset="0"/>
              </a:rPr>
              <a:t>Clarify problem and reflect facts back.</a:t>
            </a:r>
          </a:p>
          <a:p>
            <a:r>
              <a:rPr lang="en-US" dirty="0">
                <a:latin typeface="Comic Sans MS" panose="030F0702030302020204" pitchFamily="66" charset="0"/>
              </a:rPr>
              <a:t>Suggest solution or alternative or redirect to other resource.</a:t>
            </a:r>
          </a:p>
          <a:p>
            <a:r>
              <a:rPr lang="en-US" dirty="0">
                <a:latin typeface="Comic Sans MS" panose="030F0702030302020204" pitchFamily="66" charset="0"/>
              </a:rPr>
              <a:t>Express what you can do and what you cannot do.</a:t>
            </a:r>
          </a:p>
          <a:p>
            <a:r>
              <a:rPr lang="en-US" dirty="0">
                <a:latin typeface="Comic Sans MS" panose="030F0702030302020204" pitchFamily="66" charset="0"/>
              </a:rPr>
              <a:t>Review action/measures to be taken and timeline for follow up. </a:t>
            </a:r>
          </a:p>
          <a:p>
            <a:r>
              <a:rPr lang="en-US" dirty="0">
                <a:latin typeface="Comic Sans MS" panose="030F0702030302020204" pitchFamily="66" charset="0"/>
              </a:rPr>
              <a:t>If person is wrong, clarify and end conversation without embarrassment.</a:t>
            </a:r>
          </a:p>
          <a:p>
            <a:r>
              <a:rPr lang="en-US" dirty="0">
                <a:latin typeface="Comic Sans MS" panose="030F0702030302020204" pitchFamily="66" charset="0"/>
              </a:rPr>
              <a:t>Be open-minded to differing opinions and take responsibility to help solve problem.</a:t>
            </a:r>
          </a:p>
        </p:txBody>
      </p:sp>
      <p:sp>
        <p:nvSpPr>
          <p:cNvPr id="5" name="Slide Number Placeholder 4"/>
          <p:cNvSpPr>
            <a:spLocks noGrp="1"/>
          </p:cNvSpPr>
          <p:nvPr>
            <p:ph type="sldNum" sz="quarter" idx="12"/>
          </p:nvPr>
        </p:nvSpPr>
        <p:spPr/>
        <p:txBody>
          <a:bodyPr/>
          <a:lstStyle/>
          <a:p>
            <a:fld id="{6D22F896-40B5-4ADD-8801-0D06FADFA095}" type="slidenum">
              <a:rPr lang="en-US" smtClean="0"/>
              <a:t>11</a:t>
            </a:fld>
            <a:endParaRPr lang="en-US" dirty="0"/>
          </a:p>
        </p:txBody>
      </p:sp>
      <p:pic>
        <p:nvPicPr>
          <p:cNvPr id="4" name="Picture 3" descr="Publishing Archaeology: Problems with Bourdieu? We can help! Call now."/>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0939" y="3048177"/>
            <a:ext cx="2560861" cy="1935307"/>
          </a:xfrm>
          <a:prstGeom prst="rect">
            <a:avLst/>
          </a:prstGeom>
        </p:spPr>
      </p:pic>
      <p:pic>
        <p:nvPicPr>
          <p:cNvPr id="6" name="tmp8C3B">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87.2"/>
                </p14:media>
              </p:ext>
              <p:ext uri="{42D2F446-02D8-4167-A562-619A0277C38B}">
                <p15:isNarration xmlns:p15="http://schemas.microsoft.com/office/powerpoint/2012/main" val="1"/>
              </p:ext>
            </p:extLst>
          </p:nvPr>
        </p:nvPicPr>
        <p:blipFill>
          <a:blip r:embed="rId7"/>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1750237449"/>
      </p:ext>
    </p:extLst>
  </p:cSld>
  <p:clrMapOvr>
    <a:masterClrMapping/>
  </p:clrMapOvr>
  <mc:AlternateContent xmlns:mc="http://schemas.openxmlformats.org/markup-compatibility/2006" xmlns:p14="http://schemas.microsoft.com/office/powerpoint/2010/main">
    <mc:Choice Requires="p14">
      <p:transition spd="med" p14:dur="700" advTm="80043">
        <p:fade/>
      </p:transition>
    </mc:Choice>
    <mc:Fallback xmlns="">
      <p:transition spd="med" advTm="800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r>
              <a:rPr lang="en-US" sz="4400" u="sng" dirty="0">
                <a:latin typeface="Arial" panose="020B0604020202020204" pitchFamily="34" charset="0"/>
                <a:cs typeface="Arial" panose="020B0604020202020204" pitchFamily="34" charset="0"/>
              </a:rPr>
              <a:t>Do’s              and             don’ts</a:t>
            </a:r>
          </a:p>
        </p:txBody>
      </p:sp>
      <p:sp>
        <p:nvSpPr>
          <p:cNvPr id="3" name="Content Placeholder 2"/>
          <p:cNvSpPr>
            <a:spLocks noGrp="1"/>
          </p:cNvSpPr>
          <p:nvPr>
            <p:ph sz="quarter" idx="13"/>
          </p:nvPr>
        </p:nvSpPr>
        <p:spPr>
          <a:xfrm>
            <a:off x="1235778" y="1912475"/>
            <a:ext cx="5088714" cy="3311189"/>
          </a:xfrm>
        </p:spPr>
        <p:txBody>
          <a:bodyPr>
            <a:normAutofit/>
          </a:bodyPr>
          <a:lstStyle/>
          <a:p>
            <a:pPr>
              <a:buFont typeface="Wingdings" panose="05000000000000000000" pitchFamily="2" charset="2"/>
              <a:buChar char="q"/>
            </a:pPr>
            <a:r>
              <a:rPr lang="en-US" dirty="0">
                <a:latin typeface="Arial Narrow" panose="020B0606020202030204" pitchFamily="34" charset="0"/>
              </a:rPr>
              <a:t>Listen without interrupting</a:t>
            </a:r>
          </a:p>
          <a:p>
            <a:pPr>
              <a:buFont typeface="Wingdings" panose="05000000000000000000" pitchFamily="2" charset="2"/>
              <a:buChar char="q"/>
            </a:pPr>
            <a:r>
              <a:rPr lang="en-US" dirty="0">
                <a:latin typeface="Arial Narrow" panose="020B0606020202030204" pitchFamily="34" charset="0"/>
              </a:rPr>
              <a:t>Respond without arguing</a:t>
            </a:r>
          </a:p>
          <a:p>
            <a:pPr>
              <a:buFont typeface="Wingdings" panose="05000000000000000000" pitchFamily="2" charset="2"/>
              <a:buChar char="q"/>
            </a:pPr>
            <a:r>
              <a:rPr lang="en-US" dirty="0">
                <a:latin typeface="Arial Narrow" panose="020B0606020202030204" pitchFamily="34" charset="0"/>
              </a:rPr>
              <a:t>Thank person for bringing attention to problem</a:t>
            </a:r>
          </a:p>
          <a:p>
            <a:pPr>
              <a:buFont typeface="Wingdings" panose="05000000000000000000" pitchFamily="2" charset="2"/>
              <a:buChar char="q"/>
            </a:pPr>
            <a:r>
              <a:rPr lang="en-US" dirty="0">
                <a:latin typeface="Arial Narrow" panose="020B0606020202030204" pitchFamily="34" charset="0"/>
              </a:rPr>
              <a:t>Express empathy</a:t>
            </a:r>
          </a:p>
          <a:p>
            <a:pPr>
              <a:buFont typeface="Wingdings" panose="05000000000000000000" pitchFamily="2" charset="2"/>
              <a:buChar char="q"/>
            </a:pPr>
            <a:r>
              <a:rPr lang="en-US" dirty="0">
                <a:latin typeface="Arial Narrow" panose="020B0606020202030204" pitchFamily="34" charset="0"/>
              </a:rPr>
              <a:t>Ask clarifying questions</a:t>
            </a:r>
          </a:p>
          <a:p>
            <a:pPr>
              <a:buFont typeface="Wingdings" panose="05000000000000000000" pitchFamily="2" charset="2"/>
              <a:buChar char="q"/>
            </a:pPr>
            <a:r>
              <a:rPr lang="en-US" dirty="0">
                <a:latin typeface="Arial Narrow" panose="020B0606020202030204" pitchFamily="34" charset="0"/>
              </a:rPr>
              <a:t>Explain what you can do and cannot do</a:t>
            </a:r>
          </a:p>
          <a:p>
            <a:pPr marL="0" indent="0">
              <a:buNone/>
            </a:pPr>
            <a:endParaRPr lang="en-US" dirty="0"/>
          </a:p>
        </p:txBody>
      </p:sp>
      <p:sp>
        <p:nvSpPr>
          <p:cNvPr id="4" name="Content Placeholder 3"/>
          <p:cNvSpPr>
            <a:spLocks noGrp="1"/>
          </p:cNvSpPr>
          <p:nvPr>
            <p:ph sz="quarter" idx="14"/>
          </p:nvPr>
        </p:nvSpPr>
        <p:spPr>
          <a:xfrm>
            <a:off x="6889562" y="1912475"/>
            <a:ext cx="5086538" cy="3311189"/>
          </a:xfrm>
        </p:spPr>
        <p:txBody>
          <a:bodyPr>
            <a:normAutofit/>
          </a:bodyPr>
          <a:lstStyle/>
          <a:p>
            <a:pPr>
              <a:buFont typeface="Wingdings" panose="05000000000000000000" pitchFamily="2" charset="2"/>
              <a:buChar char="q"/>
            </a:pPr>
            <a:r>
              <a:rPr lang="en-US" dirty="0">
                <a:latin typeface="Arial Narrow" panose="020B0606020202030204" pitchFamily="34" charset="0"/>
              </a:rPr>
              <a:t>Be aggressive</a:t>
            </a:r>
          </a:p>
          <a:p>
            <a:pPr>
              <a:buFont typeface="Wingdings" panose="05000000000000000000" pitchFamily="2" charset="2"/>
              <a:buChar char="q"/>
            </a:pPr>
            <a:r>
              <a:rPr lang="en-US" dirty="0">
                <a:latin typeface="Arial Narrow" panose="020B0606020202030204" pitchFamily="34" charset="0"/>
              </a:rPr>
              <a:t>Extend excuses</a:t>
            </a:r>
          </a:p>
          <a:p>
            <a:pPr>
              <a:buFont typeface="Wingdings" panose="05000000000000000000" pitchFamily="2" charset="2"/>
              <a:buChar char="q"/>
            </a:pPr>
            <a:r>
              <a:rPr lang="en-US" dirty="0">
                <a:latin typeface="Arial Narrow" panose="020B0606020202030204" pitchFamily="34" charset="0"/>
              </a:rPr>
              <a:t>Trivialize issue</a:t>
            </a:r>
          </a:p>
          <a:p>
            <a:pPr>
              <a:buFont typeface="Wingdings" panose="05000000000000000000" pitchFamily="2" charset="2"/>
              <a:buChar char="q"/>
            </a:pPr>
            <a:r>
              <a:rPr lang="en-US" dirty="0">
                <a:latin typeface="Arial Narrow" panose="020B0606020202030204" pitchFamily="34" charset="0"/>
              </a:rPr>
              <a:t>Speak down to complainer</a:t>
            </a:r>
          </a:p>
          <a:p>
            <a:pPr>
              <a:buFont typeface="Wingdings" panose="05000000000000000000" pitchFamily="2" charset="2"/>
              <a:buChar char="q"/>
            </a:pPr>
            <a:r>
              <a:rPr lang="en-US" dirty="0">
                <a:latin typeface="Arial Narrow" panose="020B0606020202030204" pitchFamily="34" charset="0"/>
              </a:rPr>
              <a:t>Express know it all attitude as bureaucrat</a:t>
            </a:r>
          </a:p>
          <a:p>
            <a:pPr>
              <a:buFont typeface="Wingdings" panose="05000000000000000000" pitchFamily="2" charset="2"/>
              <a:buChar char="q"/>
            </a:pPr>
            <a:r>
              <a:rPr lang="en-US" dirty="0">
                <a:latin typeface="Arial Narrow" panose="020B0606020202030204" pitchFamily="34" charset="0"/>
              </a:rPr>
              <a:t>Show anxiousness to end call</a:t>
            </a:r>
          </a:p>
          <a:p>
            <a:pPr>
              <a:buFont typeface="Wingdings" panose="05000000000000000000" pitchFamily="2" charset="2"/>
              <a:buChar char="q"/>
            </a:pPr>
            <a:r>
              <a:rPr lang="en-US" dirty="0">
                <a:latin typeface="Arial Narrow" panose="020B0606020202030204" pitchFamily="34" charset="0"/>
              </a:rPr>
              <a:t>Engage in opinions or conversation</a:t>
            </a:r>
          </a:p>
          <a:p>
            <a:pPr>
              <a:buFont typeface="Wingdings" panose="05000000000000000000" pitchFamily="2" charset="2"/>
              <a:buChar char="q"/>
            </a:pP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12</a:t>
            </a:fld>
            <a:endParaRPr lang="en-US" dirty="0"/>
          </a:p>
        </p:txBody>
      </p:sp>
      <p:pic>
        <p:nvPicPr>
          <p:cNvPr id="6" name="tmp30D">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6.6235"/>
                </p14:media>
              </p:ext>
              <p:ext uri="{42D2F446-02D8-4167-A562-619A0277C38B}">
                <p15:isNarration xmlns:p15="http://schemas.microsoft.com/office/powerpoint/2012/main" val="1"/>
              </p:ext>
            </p:extLst>
          </p:nvPr>
        </p:nvPicPr>
        <p:blipFill>
          <a:blip r:embed="rId6"/>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1248216841"/>
      </p:ext>
    </p:extLst>
  </p:cSld>
  <p:clrMapOvr>
    <a:masterClrMapping/>
  </p:clrMapOvr>
  <mc:AlternateContent xmlns:mc="http://schemas.openxmlformats.org/markup-compatibility/2006" xmlns:p14="http://schemas.microsoft.com/office/powerpoint/2010/main">
    <mc:Choice Requires="p14">
      <p:transition spd="med" p14:dur="700" advTm="74549">
        <p:fade/>
      </p:transition>
    </mc:Choice>
    <mc:Fallback xmlns="">
      <p:transition spd="med" advTm="745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3138" y="3546155"/>
            <a:ext cx="4129088" cy="45719"/>
          </a:xfrm>
        </p:spPr>
        <p:txBody>
          <a:bodyPr>
            <a:normAutofit fontScale="90000"/>
          </a:bodyPr>
          <a:lstStyle/>
          <a:p>
            <a:endParaRPr lang="en-US" dirty="0"/>
          </a:p>
        </p:txBody>
      </p:sp>
      <p:sp>
        <p:nvSpPr>
          <p:cNvPr id="3" name="Slide Number Placeholder 2"/>
          <p:cNvSpPr>
            <a:spLocks noGrp="1"/>
          </p:cNvSpPr>
          <p:nvPr>
            <p:ph type="sldNum" sz="quarter" idx="12"/>
          </p:nvPr>
        </p:nvSpPr>
        <p:spPr/>
        <p:txBody>
          <a:bodyPr/>
          <a:lstStyle/>
          <a:p>
            <a:fld id="{6D22F896-40B5-4ADD-8801-0D06FADFA095}" type="slidenum">
              <a:rPr lang="en-US" smtClean="0"/>
              <a:t>13</a:t>
            </a:fld>
            <a:endParaRPr lang="en-US" dirty="0"/>
          </a:p>
        </p:txBody>
      </p:sp>
      <p:pic>
        <p:nvPicPr>
          <p:cNvPr id="4" name="Picture 3" descr="AN ASSESSMENT OF THE IMPORTANCE OF CUSTOMER SATISFACTION IN FMCG ..."/>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797" y="19050"/>
            <a:ext cx="10750857" cy="6791417"/>
          </a:xfrm>
          <a:prstGeom prst="rect">
            <a:avLst/>
          </a:prstGeom>
        </p:spPr>
      </p:pic>
      <p:pic>
        <p:nvPicPr>
          <p:cNvPr id="6" name="tmpE2CB">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68.17"/>
                </p14:media>
              </p:ext>
              <p:ext uri="{42D2F446-02D8-4167-A562-619A0277C38B}">
                <p15:isNarration xmlns:p15="http://schemas.microsoft.com/office/powerpoint/2012/main" val="1"/>
              </p:ext>
            </p:extLst>
          </p:nvPr>
        </p:nvPicPr>
        <p:blipFill>
          <a:blip r:embed="rId7"/>
          <a:stretch>
            <a:fillRect/>
          </a:stretch>
        </p:blipFill>
        <p:spPr>
          <a:xfrm>
            <a:off x="11861800" y="101600"/>
            <a:ext cx="228600" cy="228600"/>
          </a:xfrm>
          <a:prstGeom prst="rect">
            <a:avLst/>
          </a:prstGeom>
        </p:spPr>
      </p:pic>
      <p:pic>
        <p:nvPicPr>
          <p:cNvPr id="7" name="Picture 6" descr="A map of the world&#10;&#10;Description automatically generated with low confidence">
            <a:extLst>
              <a:ext uri="{FF2B5EF4-FFF2-40B4-BE49-F238E27FC236}">
                <a16:creationId xmlns:a16="http://schemas.microsoft.com/office/drawing/2014/main" id="{934DE660-58E4-44DC-95E3-D5175DA61CFB}"/>
              </a:ext>
            </a:extLst>
          </p:cNvPr>
          <p:cNvPicPr>
            <a:picLocks noChangeAspect="1"/>
          </p:cNvPicPr>
          <p:nvPr/>
        </p:nvPicPr>
        <p:blipFill>
          <a:blip r:embed="rId8"/>
          <a:stretch>
            <a:fillRect/>
          </a:stretch>
        </p:blipFill>
        <p:spPr>
          <a:xfrm>
            <a:off x="9910997" y="4616479"/>
            <a:ext cx="1702188" cy="1308398"/>
          </a:xfrm>
          <a:prstGeom prst="rect">
            <a:avLst/>
          </a:prstGeom>
        </p:spPr>
      </p:pic>
      <p:sp>
        <p:nvSpPr>
          <p:cNvPr id="8" name="TextBox 7">
            <a:extLst>
              <a:ext uri="{FF2B5EF4-FFF2-40B4-BE49-F238E27FC236}">
                <a16:creationId xmlns:a16="http://schemas.microsoft.com/office/drawing/2014/main" id="{B5529A98-E247-4410-87F4-98511D3BE8CE}"/>
              </a:ext>
            </a:extLst>
          </p:cNvPr>
          <p:cNvSpPr txBox="1"/>
          <p:nvPr/>
        </p:nvSpPr>
        <p:spPr>
          <a:xfrm>
            <a:off x="8074341" y="6075144"/>
            <a:ext cx="3673313" cy="646331"/>
          </a:xfrm>
          <a:prstGeom prst="rect">
            <a:avLst/>
          </a:prstGeom>
          <a:noFill/>
        </p:spPr>
        <p:txBody>
          <a:bodyPr wrap="none" rtlCol="0">
            <a:spAutoFit/>
          </a:bodyPr>
          <a:lstStyle/>
          <a:p>
            <a:r>
              <a:rPr lang="en-US" dirty="0"/>
              <a:t>Government &amp; Community Relations</a:t>
            </a:r>
          </a:p>
          <a:p>
            <a:r>
              <a:rPr lang="en-US" dirty="0"/>
              <a:t>Office:  (321) 633-1000 ext. 11500</a:t>
            </a:r>
          </a:p>
        </p:txBody>
      </p:sp>
    </p:spTree>
    <p:extLst>
      <p:ext uri="{BB962C8B-B14F-4D97-AF65-F5344CB8AC3E}">
        <p14:creationId xmlns:p14="http://schemas.microsoft.com/office/powerpoint/2010/main" val="4220275176"/>
      </p:ext>
    </p:extLst>
  </p:cSld>
  <p:clrMapOvr>
    <a:masterClrMapping/>
  </p:clrMapOvr>
  <mc:AlternateContent xmlns:mc="http://schemas.openxmlformats.org/markup-compatibility/2006" xmlns:p14="http://schemas.microsoft.com/office/powerpoint/2010/main">
    <mc:Choice Requires="p14">
      <p:transition spd="med" p14:dur="700" advTm="52104">
        <p:fade/>
      </p:transition>
    </mc:Choice>
    <mc:Fallback xmlns="">
      <p:transition spd="med" advTm="521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D22F896-40B5-4ADD-8801-0D06FADFA095}" type="slidenum">
              <a:rPr lang="en-US" smtClean="0"/>
              <a:t>2</a:t>
            </a:fld>
            <a:endParaRPr lang="en-US" dirty="0"/>
          </a:p>
        </p:txBody>
      </p:sp>
      <p:pic>
        <p:nvPicPr>
          <p:cNvPr id="6" name="tmpF628">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15662" end="411837.8276"/>
                </p14:media>
              </p:ext>
              <p:ext uri="{42D2F446-02D8-4167-A562-619A0277C38B}">
                <p15:isNarration xmlns:p15="http://schemas.microsoft.com/office/powerpoint/2012/main" val="1"/>
              </p:ext>
            </p:extLst>
          </p:nvPr>
        </p:nvPicPr>
        <p:blipFill>
          <a:blip r:embed="rId6"/>
          <a:stretch>
            <a:fillRect/>
          </a:stretch>
        </p:blipFill>
        <p:spPr>
          <a:xfrm>
            <a:off x="11861800" y="101600"/>
            <a:ext cx="228600" cy="228600"/>
          </a:xfrm>
          <a:prstGeom prst="rect">
            <a:avLst/>
          </a:prstGeom>
        </p:spPr>
      </p:pic>
      <p:graphicFrame>
        <p:nvGraphicFramePr>
          <p:cNvPr id="3" name="Object 2">
            <a:hlinkClick r:id="" action="ppaction://ole?verb=0"/>
            <a:extLst>
              <a:ext uri="{FF2B5EF4-FFF2-40B4-BE49-F238E27FC236}">
                <a16:creationId xmlns:a16="http://schemas.microsoft.com/office/drawing/2014/main" id="{3D30714F-239A-628A-8F64-8CD65D8B4386}"/>
              </a:ext>
            </a:extLst>
          </p:cNvPr>
          <p:cNvGraphicFramePr>
            <a:graphicFrameLocks noChangeAspect="1"/>
          </p:cNvGraphicFramePr>
          <p:nvPr>
            <p:extLst>
              <p:ext uri="{D42A27DB-BD31-4B8C-83A1-F6EECF244321}">
                <p14:modId xmlns:p14="http://schemas.microsoft.com/office/powerpoint/2010/main" val="839538112"/>
              </p:ext>
            </p:extLst>
          </p:nvPr>
        </p:nvGraphicFramePr>
        <p:xfrm>
          <a:off x="26895" y="0"/>
          <a:ext cx="11861800" cy="6858000"/>
        </p:xfrm>
        <a:graphic>
          <a:graphicData uri="http://schemas.openxmlformats.org/presentationml/2006/ole">
            <mc:AlternateContent xmlns:mc="http://schemas.openxmlformats.org/markup-compatibility/2006">
              <mc:Choice xmlns:v="urn:schemas-microsoft-com:vml" Requires="v">
                <p:oleObj name="Presentation" r:id="rId7" imgW="6096296" imgH="3429229" progId="PowerPoint.Show.12">
                  <p:embed/>
                </p:oleObj>
              </mc:Choice>
              <mc:Fallback>
                <p:oleObj name="Presentation" r:id="rId7" imgW="6096296" imgH="3429229" progId="PowerPoint.Show.12">
                  <p:embed/>
                  <p:pic>
                    <p:nvPicPr>
                      <p:cNvPr id="0" name=""/>
                      <p:cNvPicPr/>
                      <p:nvPr/>
                    </p:nvPicPr>
                    <p:blipFill>
                      <a:blip r:embed="rId8"/>
                      <a:stretch>
                        <a:fillRect/>
                      </a:stretch>
                    </p:blipFill>
                    <p:spPr>
                      <a:xfrm>
                        <a:off x="26895" y="0"/>
                        <a:ext cx="11861800" cy="6858000"/>
                      </a:xfrm>
                      <a:prstGeom prst="rect">
                        <a:avLst/>
                      </a:prstGeom>
                    </p:spPr>
                  </p:pic>
                </p:oleObj>
              </mc:Fallback>
            </mc:AlternateContent>
          </a:graphicData>
        </a:graphic>
      </p:graphicFrame>
    </p:spTree>
    <p:extLst>
      <p:ext uri="{BB962C8B-B14F-4D97-AF65-F5344CB8AC3E}">
        <p14:creationId xmlns:p14="http://schemas.microsoft.com/office/powerpoint/2010/main" val="1355049888"/>
      </p:ext>
    </p:extLst>
  </p:cSld>
  <p:clrMapOvr>
    <a:masterClrMapping/>
  </p:clrMapOvr>
  <mc:AlternateContent xmlns:mc="http://schemas.openxmlformats.org/markup-compatibility/2006" xmlns:p14="http://schemas.microsoft.com/office/powerpoint/2010/main">
    <mc:Choice Requires="p14">
      <p:transition spd="med" p14:dur="700" advTm="78416">
        <p:fade/>
      </p:transition>
    </mc:Choice>
    <mc:Fallback xmlns="">
      <p:transition spd="med" advTm="784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105" y="382385"/>
            <a:ext cx="11205881" cy="1492132"/>
          </a:xfrm>
        </p:spPr>
        <p:txBody>
          <a:bodyPr>
            <a:normAutofit/>
          </a:bodyPr>
          <a:lstStyle/>
          <a:p>
            <a:pPr algn="ctr"/>
            <a:r>
              <a:rPr lang="en-US" sz="4800" dirty="0">
                <a:latin typeface="+mn-lt"/>
              </a:rPr>
              <a:t>Brevard County School Board</a:t>
            </a:r>
            <a:endParaRPr lang="en-US" sz="44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t>3</a:t>
            </a:fld>
            <a:endParaRPr lang="en-US" dirty="0"/>
          </a:p>
        </p:txBody>
      </p:sp>
      <p:pic>
        <p:nvPicPr>
          <p:cNvPr id="6" name="tmpF628">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15662" end="411837.8276"/>
                </p14:media>
              </p:ext>
              <p:ext uri="{42D2F446-02D8-4167-A562-619A0277C38B}">
                <p15:isNarration xmlns:p15="http://schemas.microsoft.com/office/powerpoint/2012/main" val="1"/>
              </p:ext>
            </p:extLst>
          </p:nvPr>
        </p:nvPicPr>
        <p:blipFill>
          <a:blip r:embed="rId6"/>
          <a:stretch>
            <a:fillRect/>
          </a:stretch>
        </p:blipFill>
        <p:spPr>
          <a:xfrm>
            <a:off x="11861800" y="101600"/>
            <a:ext cx="228600" cy="228600"/>
          </a:xfrm>
          <a:prstGeom prst="rect">
            <a:avLst/>
          </a:prstGeom>
        </p:spPr>
      </p:pic>
      <p:pic>
        <p:nvPicPr>
          <p:cNvPr id="8" name="Content Placeholder 7" descr="Graphical user interface, text, application, chat or text message&#10;&#10;Description automatically generated">
            <a:extLst>
              <a:ext uri="{FF2B5EF4-FFF2-40B4-BE49-F238E27FC236}">
                <a16:creationId xmlns:a16="http://schemas.microsoft.com/office/drawing/2014/main" id="{8717BE83-C302-1AD5-B54D-88033BBFB6D7}"/>
              </a:ext>
            </a:extLst>
          </p:cNvPr>
          <p:cNvPicPr>
            <a:picLocks noGrp="1" noChangeAspect="1"/>
          </p:cNvPicPr>
          <p:nvPr>
            <p:ph sz="quarter" idx="13"/>
          </p:nvPr>
        </p:nvPicPr>
        <p:blipFill>
          <a:blip r:embed="rId7"/>
          <a:stretch>
            <a:fillRect/>
          </a:stretch>
        </p:blipFill>
        <p:spPr>
          <a:xfrm>
            <a:off x="5252138" y="1346479"/>
            <a:ext cx="2699555" cy="4903694"/>
          </a:xfrm>
        </p:spPr>
      </p:pic>
    </p:spTree>
    <p:extLst>
      <p:ext uri="{BB962C8B-B14F-4D97-AF65-F5344CB8AC3E}">
        <p14:creationId xmlns:p14="http://schemas.microsoft.com/office/powerpoint/2010/main" val="3001109804"/>
      </p:ext>
    </p:extLst>
  </p:cSld>
  <p:clrMapOvr>
    <a:masterClrMapping/>
  </p:clrMapOvr>
  <mc:AlternateContent xmlns:mc="http://schemas.openxmlformats.org/markup-compatibility/2006" xmlns:p14="http://schemas.microsoft.com/office/powerpoint/2010/main">
    <mc:Choice Requires="p14">
      <p:transition spd="med" p14:dur="700" advTm="78416">
        <p:fade/>
      </p:transition>
    </mc:Choice>
    <mc:Fallback xmlns="">
      <p:transition spd="med" advTm="784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What do we believe?</a:t>
            </a:r>
          </a:p>
        </p:txBody>
      </p:sp>
      <p:sp>
        <p:nvSpPr>
          <p:cNvPr id="3" name="Content Placeholder 2"/>
          <p:cNvSpPr>
            <a:spLocks noGrp="1"/>
          </p:cNvSpPr>
          <p:nvPr>
            <p:ph sz="quarter" idx="13"/>
          </p:nvPr>
        </p:nvSpPr>
        <p:spPr>
          <a:xfrm>
            <a:off x="1251678" y="2097162"/>
            <a:ext cx="10394707" cy="4378453"/>
          </a:xfrm>
        </p:spPr>
        <p:txBody>
          <a:bodyPr>
            <a:normAutofit fontScale="77500" lnSpcReduction="20000"/>
          </a:bodyPr>
          <a:lstStyle/>
          <a:p>
            <a:r>
              <a:rPr lang="en-US" sz="3400" dirty="0">
                <a:latin typeface="Comic Sans MS" panose="030F0702030302020204" pitchFamily="66" charset="0"/>
              </a:rPr>
              <a:t>Do we believe that just because public education has existed for decades, it will continue?</a:t>
            </a:r>
          </a:p>
          <a:p>
            <a:r>
              <a:rPr lang="en-US" sz="3400" dirty="0">
                <a:latin typeface="Comic Sans MS" panose="030F0702030302020204" pitchFamily="66" charset="0"/>
              </a:rPr>
              <a:t>Do we believe that negative publicity about schools and school employees has no impact?</a:t>
            </a:r>
          </a:p>
          <a:p>
            <a:r>
              <a:rPr lang="en-US" sz="3400" dirty="0">
                <a:latin typeface="Comic Sans MS" panose="030F0702030302020204" pitchFamily="66" charset="0"/>
              </a:rPr>
              <a:t>Do we believe that public education is immune to competition?</a:t>
            </a:r>
          </a:p>
          <a:p>
            <a:r>
              <a:rPr lang="en-US" sz="3400" dirty="0">
                <a:latin typeface="Comic Sans MS" panose="030F0702030302020204" pitchFamily="66" charset="0"/>
              </a:rPr>
              <a:t>Do we believe that there will always be widespread support for public education?</a:t>
            </a:r>
          </a:p>
          <a:p>
            <a:r>
              <a:rPr lang="en-US" sz="3400" dirty="0">
                <a:latin typeface="Comic Sans MS" panose="030F0702030302020204" pitchFamily="66" charset="0"/>
              </a:rPr>
              <a:t>Do we believe that Charter schools and home schools make up an insignificant enrollment?  Brevard Charter Schools enroll </a:t>
            </a:r>
            <a:r>
              <a:rPr lang="en-US" sz="3400">
                <a:latin typeface="Comic Sans MS" panose="030F0702030302020204" pitchFamily="66" charset="0"/>
              </a:rPr>
              <a:t>over 8,000 </a:t>
            </a:r>
            <a:r>
              <a:rPr lang="en-US" sz="3400" dirty="0">
                <a:latin typeface="Comic Sans MS" panose="030F0702030302020204" pitchFamily="66" charset="0"/>
              </a:rPr>
              <a:t>students and home School enrollment </a:t>
            </a:r>
            <a:r>
              <a:rPr lang="en-US" sz="3400">
                <a:latin typeface="Comic Sans MS" panose="030F0702030302020204" pitchFamily="66" charset="0"/>
              </a:rPr>
              <a:t>exceeds 5,000</a:t>
            </a:r>
            <a:r>
              <a:rPr lang="en-US" sz="3400" dirty="0">
                <a:latin typeface="Comic Sans MS" panose="030F0702030302020204" pitchFamily="66" charset="0"/>
              </a:rPr>
              <a:t>.  </a:t>
            </a:r>
          </a:p>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4</a:t>
            </a:fld>
            <a:endParaRPr lang="en-US" dirty="0"/>
          </a:p>
        </p:txBody>
      </p:sp>
      <p:pic>
        <p:nvPicPr>
          <p:cNvPr id="4" name="Picture 3" descr="Clip art licensed from the Clip Art Gallery on DiscoverySchool.com&quo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4975" y="215900"/>
            <a:ext cx="2247900" cy="1573530"/>
          </a:xfrm>
          <a:prstGeom prst="rect">
            <a:avLst/>
          </a:prstGeom>
        </p:spPr>
      </p:pic>
      <p:pic>
        <p:nvPicPr>
          <p:cNvPr id="6" name="tmpF628">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15662" end="411837.8276"/>
                </p14:media>
              </p:ext>
              <p:ext uri="{42D2F446-02D8-4167-A562-619A0277C38B}">
                <p15:isNarration xmlns:p15="http://schemas.microsoft.com/office/powerpoint/2012/main" val="1"/>
              </p:ext>
            </p:extLst>
          </p:nvPr>
        </p:nvPicPr>
        <p:blipFill>
          <a:blip r:embed="rId7"/>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4221964443"/>
      </p:ext>
    </p:extLst>
  </p:cSld>
  <p:clrMapOvr>
    <a:masterClrMapping/>
  </p:clrMapOvr>
  <mc:AlternateContent xmlns:mc="http://schemas.openxmlformats.org/markup-compatibility/2006" xmlns:p14="http://schemas.microsoft.com/office/powerpoint/2010/main">
    <mc:Choice Requires="p14">
      <p:transition spd="med" p14:dur="700" advTm="78416">
        <p:fade/>
      </p:transition>
    </mc:Choice>
    <mc:Fallback xmlns="">
      <p:transition spd="med" advTm="784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118" y="445088"/>
            <a:ext cx="10396882" cy="1151965"/>
          </a:xfrm>
        </p:spPr>
        <p:txBody>
          <a:bodyPr>
            <a:normAutofit fontScale="90000"/>
          </a:bodyPr>
          <a:lstStyle/>
          <a:p>
            <a:r>
              <a:rPr lang="en-US" sz="4400" dirty="0">
                <a:latin typeface="Arial" panose="020B0604020202020204" pitchFamily="34" charset="0"/>
                <a:cs typeface="Arial" panose="020B0604020202020204" pitchFamily="34" charset="0"/>
              </a:rPr>
              <a:t>What does Outstanding customer service look like?</a:t>
            </a:r>
          </a:p>
        </p:txBody>
      </p:sp>
      <p:sp>
        <p:nvSpPr>
          <p:cNvPr id="3" name="Content Placeholder 2"/>
          <p:cNvSpPr>
            <a:spLocks noGrp="1"/>
          </p:cNvSpPr>
          <p:nvPr>
            <p:ph sz="quarter" idx="13"/>
          </p:nvPr>
        </p:nvSpPr>
        <p:spPr>
          <a:xfrm>
            <a:off x="1033118" y="2445870"/>
            <a:ext cx="10394707" cy="3311189"/>
          </a:xfrm>
        </p:spPr>
        <p:txBody>
          <a:bodyPr>
            <a:noAutofit/>
          </a:bodyPr>
          <a:lstStyle/>
          <a:p>
            <a:r>
              <a:rPr lang="en-US" sz="2400" dirty="0">
                <a:latin typeface="Comic Sans MS" panose="030F0702030302020204" pitchFamily="66" charset="0"/>
              </a:rPr>
              <a:t>Front office staff acknowledging guests without distraction</a:t>
            </a:r>
          </a:p>
          <a:p>
            <a:r>
              <a:rPr lang="en-US" sz="2400" dirty="0">
                <a:latin typeface="Comic Sans MS" panose="030F0702030302020204" pitchFamily="66" charset="0"/>
              </a:rPr>
              <a:t>Phones are answered quickly</a:t>
            </a:r>
          </a:p>
          <a:p>
            <a:r>
              <a:rPr lang="en-US" sz="2400" dirty="0">
                <a:latin typeface="Comic Sans MS" panose="030F0702030302020204" pitchFamily="66" charset="0"/>
              </a:rPr>
              <a:t>Staff are smiling and engaging with friendly comments</a:t>
            </a:r>
          </a:p>
          <a:p>
            <a:r>
              <a:rPr lang="en-US" sz="2400" dirty="0">
                <a:latin typeface="Comic Sans MS" panose="030F0702030302020204" pitchFamily="66" charset="0"/>
              </a:rPr>
              <a:t>Staff attending to students with enthusiasm and kindness</a:t>
            </a:r>
          </a:p>
          <a:p>
            <a:r>
              <a:rPr lang="en-US" sz="2400" dirty="0">
                <a:latin typeface="Comic Sans MS" panose="030F0702030302020204" pitchFamily="66" charset="0"/>
              </a:rPr>
              <a:t>Teachers welcome new students to their class</a:t>
            </a:r>
          </a:p>
          <a:p>
            <a:r>
              <a:rPr lang="en-US" sz="2400" dirty="0">
                <a:latin typeface="Comic Sans MS" panose="030F0702030302020204" pitchFamily="66" charset="0"/>
              </a:rPr>
              <a:t>Staff responding to parent concerns in a timely fashion</a:t>
            </a:r>
          </a:p>
          <a:p>
            <a:r>
              <a:rPr lang="en-US" sz="2400" dirty="0">
                <a:latin typeface="Comic Sans MS" panose="030F0702030302020204" pitchFamily="66" charset="0"/>
              </a:rPr>
              <a:t>School offices and classrooms free of clutter, and looking clean and neat</a:t>
            </a:r>
          </a:p>
        </p:txBody>
      </p:sp>
      <p:sp>
        <p:nvSpPr>
          <p:cNvPr id="5" name="Slide Number Placeholder 4"/>
          <p:cNvSpPr>
            <a:spLocks noGrp="1"/>
          </p:cNvSpPr>
          <p:nvPr>
            <p:ph type="sldNum" sz="quarter" idx="12"/>
          </p:nvPr>
        </p:nvSpPr>
        <p:spPr/>
        <p:txBody>
          <a:bodyPr/>
          <a:lstStyle/>
          <a:p>
            <a:fld id="{6D22F896-40B5-4ADD-8801-0D06FADFA095}" type="slidenum">
              <a:rPr lang="en-US" smtClean="0"/>
              <a:t>5</a:t>
            </a:fld>
            <a:endParaRPr lang="en-US" dirty="0"/>
          </a:p>
        </p:txBody>
      </p:sp>
      <p:pic>
        <p:nvPicPr>
          <p:cNvPr id="7" name="tmpF628">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94078" end="320197.8276"/>
                </p14:media>
              </p:ext>
              <p:ext uri="{42D2F446-02D8-4167-A562-619A0277C38B}">
                <p15:isNarration xmlns:p15="http://schemas.microsoft.com/office/powerpoint/2012/main" val="1"/>
              </p:ext>
            </p:extLst>
          </p:nvPr>
        </p:nvPicPr>
        <p:blipFill>
          <a:blip r:embed="rId6"/>
          <a:stretch>
            <a:fillRect/>
          </a:stretch>
        </p:blipFill>
        <p:spPr>
          <a:xfrm>
            <a:off x="11861800" y="101600"/>
            <a:ext cx="228600" cy="228600"/>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EC3D5DE1-46DB-4369-9BD8-B59B6CFC50D0}"/>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9889972" y="1827250"/>
            <a:ext cx="1892454" cy="3429000"/>
          </a:xfrm>
          <a:prstGeom prst="rect">
            <a:avLst/>
          </a:prstGeom>
        </p:spPr>
      </p:pic>
    </p:spTree>
    <p:extLst>
      <p:ext uri="{BB962C8B-B14F-4D97-AF65-F5344CB8AC3E}">
        <p14:creationId xmlns:p14="http://schemas.microsoft.com/office/powerpoint/2010/main" val="3854336007"/>
      </p:ext>
    </p:extLst>
  </p:cSld>
  <p:clrMapOvr>
    <a:masterClrMapping/>
  </p:clrMapOvr>
  <mc:AlternateContent xmlns:mc="http://schemas.openxmlformats.org/markup-compatibility/2006" xmlns:p14="http://schemas.microsoft.com/office/powerpoint/2010/main">
    <mc:Choice Requires="p14">
      <p:transition spd="med" p14:dur="700" advTm="91639">
        <p:fade/>
      </p:transition>
    </mc:Choice>
    <mc:Fallback xmlns="">
      <p:transition spd="med" advTm="916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More examples of outstanding customer service in school</a:t>
            </a:r>
          </a:p>
        </p:txBody>
      </p:sp>
      <p:sp>
        <p:nvSpPr>
          <p:cNvPr id="3" name="Content Placeholder 2"/>
          <p:cNvSpPr>
            <a:spLocks noGrp="1"/>
          </p:cNvSpPr>
          <p:nvPr>
            <p:ph sz="quarter" idx="13"/>
          </p:nvPr>
        </p:nvSpPr>
        <p:spPr>
          <a:xfrm>
            <a:off x="1143485" y="2902969"/>
            <a:ext cx="10394707" cy="4161030"/>
          </a:xfrm>
        </p:spPr>
        <p:txBody>
          <a:bodyPr>
            <a:normAutofit/>
          </a:bodyPr>
          <a:lstStyle/>
          <a:p>
            <a:r>
              <a:rPr lang="en-US" sz="2400" dirty="0">
                <a:latin typeface="Comic Sans MS" panose="030F0702030302020204" pitchFamily="66" charset="0"/>
              </a:rPr>
              <a:t>Positive parent contacts outnumbering negative messages</a:t>
            </a:r>
          </a:p>
          <a:p>
            <a:r>
              <a:rPr lang="en-US" sz="2400" dirty="0">
                <a:latin typeface="Comic Sans MS" panose="030F0702030302020204" pitchFamily="66" charset="0"/>
              </a:rPr>
              <a:t>Staff celebrating and recognizing students, colleagues, or parents</a:t>
            </a:r>
          </a:p>
          <a:p>
            <a:r>
              <a:rPr lang="en-US" sz="2400" dirty="0">
                <a:latin typeface="Comic Sans MS" panose="030F0702030302020204" pitchFamily="66" charset="0"/>
              </a:rPr>
              <a:t>Teacher sending home positive notes or phone calls</a:t>
            </a:r>
          </a:p>
          <a:p>
            <a:r>
              <a:rPr lang="en-US" sz="2400" dirty="0">
                <a:latin typeface="Comic Sans MS" panose="030F0702030302020204" pitchFamily="66" charset="0"/>
              </a:rPr>
              <a:t>Phone messages answered promptly</a:t>
            </a:r>
          </a:p>
          <a:p>
            <a:r>
              <a:rPr lang="en-US" sz="2400" dirty="0">
                <a:latin typeface="Comic Sans MS" panose="030F0702030302020204" pitchFamily="66" charset="0"/>
              </a:rPr>
              <a:t>Leadership recognizing outstanding customer service practices by staff</a:t>
            </a:r>
          </a:p>
          <a:p>
            <a:r>
              <a:rPr lang="en-US" sz="2400" dirty="0">
                <a:latin typeface="Comic Sans MS" panose="030F0702030302020204" pitchFamily="66" charset="0"/>
              </a:rPr>
              <a:t>Students feeling welcome and important                                     </a:t>
            </a:r>
          </a:p>
        </p:txBody>
      </p:sp>
      <p:sp>
        <p:nvSpPr>
          <p:cNvPr id="5" name="Slide Number Placeholder 4"/>
          <p:cNvSpPr>
            <a:spLocks noGrp="1"/>
          </p:cNvSpPr>
          <p:nvPr>
            <p:ph type="sldNum" sz="quarter" idx="12"/>
          </p:nvPr>
        </p:nvSpPr>
        <p:spPr/>
        <p:txBody>
          <a:bodyPr/>
          <a:lstStyle/>
          <a:p>
            <a:fld id="{6D22F896-40B5-4ADD-8801-0D06FADFA095}" type="slidenum">
              <a:rPr lang="en-US" smtClean="0"/>
              <a:t>6</a:t>
            </a:fld>
            <a:endParaRPr lang="en-US" dirty="0"/>
          </a:p>
        </p:txBody>
      </p:sp>
      <p:pic>
        <p:nvPicPr>
          <p:cNvPr id="7" name="tmpF628">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185718" end="257265.8276"/>
                </p14:media>
              </p:ext>
              <p:ext uri="{42D2F446-02D8-4167-A562-619A0277C38B}">
                <p15:isNarration xmlns:p15="http://schemas.microsoft.com/office/powerpoint/2012/main" val="1"/>
              </p:ext>
            </p:extLst>
          </p:nvPr>
        </p:nvPicPr>
        <p:blipFill>
          <a:blip r:embed="rId6"/>
          <a:stretch>
            <a:fillRect/>
          </a:stretch>
        </p:blipFill>
        <p:spPr>
          <a:xfrm>
            <a:off x="11861800" y="101600"/>
            <a:ext cx="228600" cy="228600"/>
          </a:xfrm>
          <a:prstGeom prst="rect">
            <a:avLst/>
          </a:prstGeom>
        </p:spPr>
      </p:pic>
      <p:pic>
        <p:nvPicPr>
          <p:cNvPr id="6" name="Picture 5" descr="Lecture autonome : comment réussir à faire lire ses élèves entre ..."/>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10601" y="1442352"/>
            <a:ext cx="3105150" cy="1476375"/>
          </a:xfrm>
          <a:prstGeom prst="rect">
            <a:avLst/>
          </a:prstGeom>
        </p:spPr>
      </p:pic>
    </p:spTree>
    <p:extLst>
      <p:ext uri="{BB962C8B-B14F-4D97-AF65-F5344CB8AC3E}">
        <p14:creationId xmlns:p14="http://schemas.microsoft.com/office/powerpoint/2010/main" val="2609536671"/>
      </p:ext>
    </p:extLst>
  </p:cSld>
  <p:clrMapOvr>
    <a:masterClrMapping/>
  </p:clrMapOvr>
  <mc:AlternateContent xmlns:mc="http://schemas.openxmlformats.org/markup-compatibility/2006" xmlns:p14="http://schemas.microsoft.com/office/powerpoint/2010/main">
    <mc:Choice Requires="p14">
      <p:transition spd="med" p14:dur="700" advTm="62931">
        <p:fade/>
      </p:transition>
    </mc:Choice>
    <mc:Fallback xmlns="">
      <p:transition spd="med" advTm="629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Why care?</a:t>
            </a:r>
          </a:p>
        </p:txBody>
      </p:sp>
      <p:sp>
        <p:nvSpPr>
          <p:cNvPr id="3" name="Content Placeholder 2"/>
          <p:cNvSpPr>
            <a:spLocks noGrp="1"/>
          </p:cNvSpPr>
          <p:nvPr>
            <p:ph sz="quarter" idx="13"/>
          </p:nvPr>
        </p:nvSpPr>
        <p:spPr>
          <a:xfrm>
            <a:off x="1035293" y="2469503"/>
            <a:ext cx="10394707" cy="3311189"/>
          </a:xfrm>
        </p:spPr>
        <p:txBody>
          <a:bodyPr>
            <a:noAutofit/>
          </a:bodyPr>
          <a:lstStyle/>
          <a:p>
            <a:r>
              <a:rPr lang="en-US" sz="2400" dirty="0">
                <a:latin typeface="Comic Sans MS" panose="030F0702030302020204" pitchFamily="66" charset="0"/>
              </a:rPr>
              <a:t>When students leave BPS, we lose FTE funding and</a:t>
            </a:r>
          </a:p>
          <a:p>
            <a:pPr marL="0" indent="0">
              <a:buNone/>
            </a:pPr>
            <a:r>
              <a:rPr lang="en-US" sz="2400" dirty="0">
                <a:latin typeface="Comic Sans MS" panose="030F0702030302020204" pitchFamily="66" charset="0"/>
              </a:rPr>
              <a:t>   related personnel and services for those students</a:t>
            </a:r>
          </a:p>
          <a:p>
            <a:r>
              <a:rPr lang="en-US" sz="2400" dirty="0">
                <a:latin typeface="Comic Sans MS" panose="030F0702030302020204" pitchFamily="66" charset="0"/>
              </a:rPr>
              <a:t>We depend on enrollment to fund our schools</a:t>
            </a:r>
          </a:p>
          <a:p>
            <a:r>
              <a:rPr lang="en-US" sz="2400" dirty="0">
                <a:latin typeface="Comic Sans MS" panose="030F0702030302020204" pitchFamily="66" charset="0"/>
              </a:rPr>
              <a:t>Modern education offers many opportunities</a:t>
            </a:r>
          </a:p>
          <a:p>
            <a:r>
              <a:rPr lang="en-US" sz="2400" dirty="0">
                <a:latin typeface="Comic Sans MS" panose="030F0702030302020204" pitchFamily="66" charset="0"/>
              </a:rPr>
              <a:t>Parents have many choices  other than public schools  </a:t>
            </a:r>
          </a:p>
          <a:p>
            <a:r>
              <a:rPr lang="en-US" sz="2400" dirty="0">
                <a:latin typeface="Comic Sans MS" panose="030F0702030302020204" pitchFamily="66" charset="0"/>
              </a:rPr>
              <a:t>Competition for educational funds requires us to value the product we offer and the services we provide</a:t>
            </a:r>
          </a:p>
        </p:txBody>
      </p:sp>
      <p:sp>
        <p:nvSpPr>
          <p:cNvPr id="5" name="Slide Number Placeholder 4"/>
          <p:cNvSpPr>
            <a:spLocks noGrp="1"/>
          </p:cNvSpPr>
          <p:nvPr>
            <p:ph type="sldNum" sz="quarter" idx="12"/>
          </p:nvPr>
        </p:nvSpPr>
        <p:spPr/>
        <p:txBody>
          <a:bodyPr/>
          <a:lstStyle/>
          <a:p>
            <a:fld id="{6D22F896-40B5-4ADD-8801-0D06FADFA095}" type="slidenum">
              <a:rPr lang="en-US" smtClean="0"/>
              <a:t>7</a:t>
            </a:fld>
            <a:endParaRPr lang="en-US" dirty="0"/>
          </a:p>
        </p:txBody>
      </p:sp>
      <p:pic>
        <p:nvPicPr>
          <p:cNvPr id="4" name="Picture 3" descr="Staying in education longer makes people smarter and results in better ..."/>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2322" y="0"/>
            <a:ext cx="2939478" cy="2590578"/>
          </a:xfrm>
          <a:prstGeom prst="rect">
            <a:avLst/>
          </a:prstGeom>
        </p:spPr>
      </p:pic>
      <p:pic>
        <p:nvPicPr>
          <p:cNvPr id="6" name="tmpF628">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248650" end="223018.8276"/>
                </p14:media>
              </p:ext>
              <p:ext uri="{42D2F446-02D8-4167-A562-619A0277C38B}">
                <p15:isNarration xmlns:p15="http://schemas.microsoft.com/office/powerpoint/2012/main" val="1"/>
              </p:ext>
            </p:extLst>
          </p:nvPr>
        </p:nvPicPr>
        <p:blipFill>
          <a:blip r:embed="rId7"/>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2844266792"/>
      </p:ext>
    </p:extLst>
  </p:cSld>
  <p:clrMapOvr>
    <a:masterClrMapping/>
  </p:clrMapOvr>
  <mc:AlternateContent xmlns:mc="http://schemas.openxmlformats.org/markup-compatibility/2006" xmlns:p14="http://schemas.microsoft.com/office/powerpoint/2010/main">
    <mc:Choice Requires="p14">
      <p:transition spd="med" p14:dur="700" advTm="34247">
        <p:fade/>
      </p:transition>
    </mc:Choice>
    <mc:Fallback xmlns="">
      <p:transition spd="med" advTm="342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8111397" cy="1492132"/>
          </a:xfrm>
        </p:spPr>
        <p:txBody>
          <a:bodyPr>
            <a:normAutofit/>
          </a:bodyPr>
          <a:lstStyle/>
          <a:p>
            <a:r>
              <a:rPr lang="en-US" sz="4400" dirty="0">
                <a:latin typeface="Arial" panose="020B0604020202020204" pitchFamily="34" charset="0"/>
                <a:cs typeface="Arial" panose="020B0604020202020204" pitchFamily="34" charset="0"/>
              </a:rPr>
              <a:t>What do parents need?</a:t>
            </a:r>
          </a:p>
        </p:txBody>
      </p:sp>
      <p:sp>
        <p:nvSpPr>
          <p:cNvPr id="3" name="Content Placeholder 2"/>
          <p:cNvSpPr>
            <a:spLocks noGrp="1"/>
          </p:cNvSpPr>
          <p:nvPr>
            <p:ph sz="quarter" idx="13"/>
          </p:nvPr>
        </p:nvSpPr>
        <p:spPr>
          <a:xfrm>
            <a:off x="1035293" y="1874517"/>
            <a:ext cx="10394707" cy="4623730"/>
          </a:xfrm>
        </p:spPr>
        <p:txBody>
          <a:bodyPr>
            <a:noAutofit/>
          </a:bodyPr>
          <a:lstStyle/>
          <a:p>
            <a:pPr marL="0" indent="0">
              <a:buNone/>
            </a:pPr>
            <a:r>
              <a:rPr lang="en-US" sz="2400" i="1" dirty="0">
                <a:solidFill>
                  <a:schemeClr val="accent5">
                    <a:lumMod val="75000"/>
                  </a:schemeClr>
                </a:solidFill>
              </a:rPr>
              <a:t>Customers who complain or become disengaged with our schools typically need:</a:t>
            </a:r>
          </a:p>
          <a:p>
            <a:pPr>
              <a:buFont typeface="Wingdings" panose="05000000000000000000" pitchFamily="2" charset="2"/>
              <a:buChar char="v"/>
            </a:pPr>
            <a:r>
              <a:rPr lang="en-US" sz="2400" dirty="0">
                <a:solidFill>
                  <a:schemeClr val="bg2">
                    <a:lumMod val="25000"/>
                  </a:schemeClr>
                </a:solidFill>
                <a:latin typeface="Comic Sans MS" panose="030F0702030302020204" pitchFamily="66" charset="0"/>
              </a:rPr>
              <a:t>Friendliness, courtesy, politeness</a:t>
            </a:r>
          </a:p>
          <a:p>
            <a:pPr>
              <a:buFont typeface="Wingdings" panose="05000000000000000000" pitchFamily="2" charset="2"/>
              <a:buChar char="v"/>
            </a:pPr>
            <a:r>
              <a:rPr lang="en-US" sz="2400" dirty="0">
                <a:latin typeface="Comic Sans MS" panose="030F0702030302020204" pitchFamily="66" charset="0"/>
              </a:rPr>
              <a:t>Security—parents and students need to feel safe physically and emotionally</a:t>
            </a:r>
          </a:p>
          <a:p>
            <a:pPr>
              <a:buFont typeface="Wingdings" panose="05000000000000000000" pitchFamily="2" charset="2"/>
              <a:buChar char="v"/>
            </a:pPr>
            <a:r>
              <a:rPr lang="en-US" sz="2400" dirty="0">
                <a:solidFill>
                  <a:schemeClr val="accent4">
                    <a:lumMod val="50000"/>
                  </a:schemeClr>
                </a:solidFill>
                <a:latin typeface="Comic Sans MS" panose="030F0702030302020204" pitchFamily="66" charset="0"/>
              </a:rPr>
              <a:t>Respect—Self-Esteem is a feeling that helps us to believe we are valued</a:t>
            </a:r>
            <a:endParaRPr lang="en-US" sz="2400" dirty="0">
              <a:latin typeface="Comic Sans MS" panose="030F0702030302020204" pitchFamily="66" charset="0"/>
            </a:endParaRPr>
          </a:p>
          <a:p>
            <a:pPr>
              <a:buFont typeface="Wingdings" panose="05000000000000000000" pitchFamily="2" charset="2"/>
              <a:buChar char="v"/>
            </a:pPr>
            <a:r>
              <a:rPr lang="en-US" sz="2400" dirty="0">
                <a:solidFill>
                  <a:schemeClr val="accent2">
                    <a:lumMod val="75000"/>
                  </a:schemeClr>
                </a:solidFill>
                <a:latin typeface="Comic Sans MS" panose="030F0702030302020204" pitchFamily="66" charset="0"/>
              </a:rPr>
              <a:t>Justice-Parents and students want the impression that all are treated fairly.</a:t>
            </a:r>
          </a:p>
          <a:p>
            <a:pPr>
              <a:buFont typeface="Wingdings" panose="05000000000000000000" pitchFamily="2" charset="2"/>
              <a:buChar char="v"/>
            </a:pPr>
            <a:r>
              <a:rPr lang="en-US" sz="2400" dirty="0">
                <a:solidFill>
                  <a:schemeClr val="accent4">
                    <a:lumMod val="50000"/>
                  </a:schemeClr>
                </a:solidFill>
                <a:latin typeface="Comic Sans MS" panose="030F0702030302020204" pitchFamily="66" charset="0"/>
              </a:rPr>
              <a:t>Alternatives-</a:t>
            </a:r>
            <a:r>
              <a:rPr lang="en-US" sz="2400" dirty="0">
                <a:latin typeface="Comic Sans MS" panose="030F0702030302020204" pitchFamily="66" charset="0"/>
              </a:rPr>
              <a:t>choice and flexibility</a:t>
            </a:r>
          </a:p>
          <a:p>
            <a:pPr>
              <a:buFont typeface="Wingdings" panose="05000000000000000000" pitchFamily="2" charset="2"/>
              <a:buChar char="v"/>
            </a:pPr>
            <a:r>
              <a:rPr lang="en-US" sz="2400" dirty="0">
                <a:solidFill>
                  <a:schemeClr val="accent4">
                    <a:lumMod val="50000"/>
                  </a:schemeClr>
                </a:solidFill>
                <a:latin typeface="Comic Sans MS" panose="030F0702030302020204" pitchFamily="66" charset="0"/>
              </a:rPr>
              <a:t>Information</a:t>
            </a:r>
            <a:r>
              <a:rPr lang="en-US" sz="2400" dirty="0">
                <a:latin typeface="Comic Sans MS" panose="030F0702030302020204" pitchFamily="66" charset="0"/>
              </a:rPr>
              <a:t>-understanding of resolution (not necessarily agreement)</a:t>
            </a:r>
          </a:p>
        </p:txBody>
      </p:sp>
      <p:sp>
        <p:nvSpPr>
          <p:cNvPr id="4" name="Slide Number Placeholder 3"/>
          <p:cNvSpPr>
            <a:spLocks noGrp="1"/>
          </p:cNvSpPr>
          <p:nvPr>
            <p:ph type="sldNum" sz="quarter" idx="12"/>
          </p:nvPr>
        </p:nvSpPr>
        <p:spPr/>
        <p:txBody>
          <a:bodyPr/>
          <a:lstStyle/>
          <a:p>
            <a:fld id="{6D22F896-40B5-4ADD-8801-0D06FADFA095}" type="slidenum">
              <a:rPr lang="en-US" smtClean="0"/>
              <a:t>8</a:t>
            </a:fld>
            <a:endParaRPr lang="en-US" dirty="0"/>
          </a:p>
        </p:txBody>
      </p:sp>
      <p:pic>
        <p:nvPicPr>
          <p:cNvPr id="5" name="tmpF628">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282897" end="135494.8276"/>
                </p14:media>
              </p:ext>
              <p:ext uri="{42D2F446-02D8-4167-A562-619A0277C38B}">
                <p15:isNarration xmlns:p15="http://schemas.microsoft.com/office/powerpoint/2012/main" val="1"/>
              </p:ext>
            </p:extLst>
          </p:nvPr>
        </p:nvPicPr>
        <p:blipFill>
          <a:blip r:embed="rId6"/>
          <a:stretch>
            <a:fillRect/>
          </a:stretch>
        </p:blipFill>
        <p:spPr>
          <a:xfrm>
            <a:off x="11861800" y="101600"/>
            <a:ext cx="228600" cy="228600"/>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D101E254-D764-4EEF-9631-5142F624C470}"/>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9363075" y="494000"/>
            <a:ext cx="2428875" cy="1492132"/>
          </a:xfrm>
          <a:prstGeom prst="rect">
            <a:avLst/>
          </a:prstGeom>
        </p:spPr>
      </p:pic>
    </p:spTree>
    <p:extLst>
      <p:ext uri="{BB962C8B-B14F-4D97-AF65-F5344CB8AC3E}">
        <p14:creationId xmlns:p14="http://schemas.microsoft.com/office/powerpoint/2010/main" val="2721806749"/>
      </p:ext>
    </p:extLst>
  </p:cSld>
  <p:clrMapOvr>
    <a:masterClrMapping/>
  </p:clrMapOvr>
  <mc:AlternateContent xmlns:mc="http://schemas.openxmlformats.org/markup-compatibility/2006" xmlns:p14="http://schemas.microsoft.com/office/powerpoint/2010/main">
    <mc:Choice Requires="p14">
      <p:transition spd="med" p14:dur="700" advTm="87524">
        <p:fade/>
      </p:transition>
    </mc:Choice>
    <mc:Fallback xmlns="">
      <p:transition spd="med" advTm="875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118" y="136525"/>
            <a:ext cx="10396882" cy="1151965"/>
          </a:xfrm>
        </p:spPr>
        <p:txBody>
          <a:bodyPr>
            <a:normAutofit/>
          </a:bodyPr>
          <a:lstStyle/>
          <a:p>
            <a:r>
              <a:rPr lang="en-US" sz="3200" b="1" dirty="0">
                <a:latin typeface="Arial" panose="020B0604020202020204" pitchFamily="34" charset="0"/>
                <a:cs typeface="Arial" panose="020B0604020202020204" pitchFamily="34" charset="0"/>
              </a:rPr>
              <a:t>The profile of a dissatisfied customer</a:t>
            </a:r>
          </a:p>
        </p:txBody>
      </p:sp>
      <p:sp>
        <p:nvSpPr>
          <p:cNvPr id="3" name="Content Placeholder 2"/>
          <p:cNvSpPr>
            <a:spLocks noGrp="1"/>
          </p:cNvSpPr>
          <p:nvPr>
            <p:ph sz="quarter" idx="13"/>
          </p:nvPr>
        </p:nvSpPr>
        <p:spPr>
          <a:xfrm>
            <a:off x="1033118" y="918608"/>
            <a:ext cx="10394707" cy="2196068"/>
          </a:xfrm>
        </p:spPr>
        <p:txBody>
          <a:bodyPr>
            <a:noAutofit/>
          </a:bodyPr>
          <a:lstStyle/>
          <a:p>
            <a:pPr marL="0" indent="0">
              <a:buNone/>
            </a:pPr>
            <a:r>
              <a:rPr lang="en-US" sz="2400" dirty="0">
                <a:latin typeface="Comic Sans MS" panose="030F0702030302020204" pitchFamily="66" charset="0"/>
              </a:rPr>
              <a:t>Often our parents have had bad experiences in school as students, frustrating experiences, and long-lasting negative memories.  They make associations around their own experiences.  Some situations that parents encounter will trigger negative associations from their previous experiences.  These triggers may include:</a:t>
            </a:r>
          </a:p>
          <a:p>
            <a:pPr>
              <a:buFont typeface="Wingdings" panose="05000000000000000000" pitchFamily="2" charset="2"/>
              <a:buChar char="Ø"/>
            </a:pPr>
            <a:r>
              <a:rPr lang="en-US" sz="2400" dirty="0">
                <a:latin typeface="Comic Sans MS" panose="030F0702030302020204" pitchFamily="66" charset="0"/>
              </a:rPr>
              <a:t>Being ignored</a:t>
            </a:r>
          </a:p>
          <a:p>
            <a:pPr>
              <a:buFont typeface="Wingdings" panose="05000000000000000000" pitchFamily="2" charset="2"/>
              <a:buChar char="Ø"/>
            </a:pPr>
            <a:r>
              <a:rPr lang="en-US" sz="2400" dirty="0">
                <a:latin typeface="Comic Sans MS" panose="030F0702030302020204" pitchFamily="66" charset="0"/>
              </a:rPr>
              <a:t>Being abandoned</a:t>
            </a:r>
          </a:p>
          <a:p>
            <a:pPr>
              <a:buFont typeface="Wingdings" panose="05000000000000000000" pitchFamily="2" charset="2"/>
              <a:buChar char="Ø"/>
            </a:pPr>
            <a:r>
              <a:rPr lang="en-US" sz="2400" dirty="0">
                <a:latin typeface="Comic Sans MS" panose="030F0702030302020204" pitchFamily="66" charset="0"/>
              </a:rPr>
              <a:t>Being hassled</a:t>
            </a:r>
          </a:p>
          <a:p>
            <a:pPr>
              <a:buFont typeface="Wingdings" panose="05000000000000000000" pitchFamily="2" charset="2"/>
              <a:buChar char="Ø"/>
            </a:pPr>
            <a:r>
              <a:rPr lang="en-US" sz="2400" dirty="0">
                <a:latin typeface="Comic Sans MS" panose="030F0702030302020204" pitchFamily="66" charset="0"/>
              </a:rPr>
              <a:t>Being faced with incompetence</a:t>
            </a:r>
          </a:p>
          <a:p>
            <a:pPr>
              <a:buFont typeface="Wingdings" panose="05000000000000000000" pitchFamily="2" charset="2"/>
              <a:buChar char="Ø"/>
            </a:pPr>
            <a:r>
              <a:rPr lang="en-US" sz="2400" dirty="0">
                <a:latin typeface="Comic Sans MS" panose="030F0702030302020204" pitchFamily="66" charset="0"/>
              </a:rPr>
              <a:t>Being shuffled</a:t>
            </a:r>
          </a:p>
          <a:p>
            <a:pPr>
              <a:buFont typeface="Wingdings" panose="05000000000000000000" pitchFamily="2" charset="2"/>
              <a:buChar char="Ø"/>
            </a:pPr>
            <a:r>
              <a:rPr lang="en-US" sz="2400" dirty="0">
                <a:latin typeface="Comic Sans MS" panose="030F0702030302020204" pitchFamily="66" charset="0"/>
              </a:rPr>
              <a:t>Being powerless</a:t>
            </a:r>
          </a:p>
          <a:p>
            <a:pPr>
              <a:buFont typeface="Wingdings" panose="05000000000000000000" pitchFamily="2" charset="2"/>
              <a:buChar char="Ø"/>
            </a:pPr>
            <a:r>
              <a:rPr lang="en-US" sz="2400" dirty="0">
                <a:latin typeface="Comic Sans MS" panose="030F0702030302020204" pitchFamily="66" charset="0"/>
              </a:rPr>
              <a:t>Being disrespected</a:t>
            </a:r>
          </a:p>
        </p:txBody>
      </p:sp>
      <p:sp>
        <p:nvSpPr>
          <p:cNvPr id="5" name="Slide Number Placeholder 4"/>
          <p:cNvSpPr>
            <a:spLocks noGrp="1"/>
          </p:cNvSpPr>
          <p:nvPr>
            <p:ph type="sldNum" sz="quarter" idx="12"/>
          </p:nvPr>
        </p:nvSpPr>
        <p:spPr/>
        <p:txBody>
          <a:bodyPr/>
          <a:lstStyle/>
          <a:p>
            <a:fld id="{6D22F896-40B5-4ADD-8801-0D06FADFA095}" type="slidenum">
              <a:rPr lang="en-US" smtClean="0"/>
              <a:t>9</a:t>
            </a:fld>
            <a:endParaRPr lang="en-US" dirty="0"/>
          </a:p>
        </p:txBody>
      </p:sp>
      <p:pic>
        <p:nvPicPr>
          <p:cNvPr id="6" name="tmpF628">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370421" end="77797.8276"/>
                </p14:media>
              </p:ext>
              <p:ext uri="{42D2F446-02D8-4167-A562-619A0277C38B}">
                <p15:isNarration xmlns:p15="http://schemas.microsoft.com/office/powerpoint/2012/main" val="1"/>
              </p:ext>
            </p:extLst>
          </p:nvPr>
        </p:nvPicPr>
        <p:blipFill>
          <a:blip r:embed="rId6"/>
          <a:stretch>
            <a:fillRect/>
          </a:stretch>
        </p:blipFill>
        <p:spPr>
          <a:xfrm>
            <a:off x="11861800" y="101600"/>
            <a:ext cx="228600" cy="228600"/>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B6B68E87-71C7-49EC-A003-DE52E472CC51}"/>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7249212" y="3516198"/>
            <a:ext cx="3511631" cy="2310067"/>
          </a:xfrm>
          <a:prstGeom prst="rect">
            <a:avLst/>
          </a:prstGeom>
        </p:spPr>
      </p:pic>
    </p:spTree>
    <p:extLst>
      <p:ext uri="{BB962C8B-B14F-4D97-AF65-F5344CB8AC3E}">
        <p14:creationId xmlns:p14="http://schemas.microsoft.com/office/powerpoint/2010/main" val="1879015817"/>
      </p:ext>
    </p:extLst>
  </p:cSld>
  <p:clrMapOvr>
    <a:masterClrMapping/>
  </p:clrMapOvr>
  <mc:AlternateContent xmlns:mc="http://schemas.openxmlformats.org/markup-compatibility/2006" xmlns:p14="http://schemas.microsoft.com/office/powerpoint/2010/main">
    <mc:Choice Requires="p14">
      <p:transition spd="med" p14:dur="700" advTm="57696">
        <p:fade/>
      </p:transition>
    </mc:Choice>
    <mc:Fallback xmlns="">
      <p:transition spd="med" advTm="576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5662|recordLength=505915|start=0|end=15662|audioFormat={00001610-0000-0010-8000-00AA00389B71}|audioRate=44100|muted=false|volume=0.8|fadeIn=0|fadeOut=0|videoFormat={34363248-0000-0010-8000-00AA00389B71}|videoRate=15|videoWidth=256|videoHeight=256"/>
</p:tagLst>
</file>

<file path=ppt/tags/tag10.xml><?xml version="1.0" encoding="utf-8"?>
<p:tagLst xmlns:a="http://schemas.openxmlformats.org/drawingml/2006/main" xmlns:r="http://schemas.openxmlformats.org/officeDocument/2006/relationships" xmlns:p="http://schemas.openxmlformats.org/presentationml/2006/main">
  <p:tag name="ATHENA.MIXSHAPE" val="|streamable=true|audioOnly=true|recordStart=428118|recordEnd=490706|recordLength=505915|start=428118|end=490706|audioFormat={00001610-0000-0010-8000-00AA00389B71}|audioRate=44100|muted=false|volume=0.8|fadeIn=0|fadeOut=0|videoFormat={34363248-0000-0010-8000-00AA00389B71}|videoRate=15|videoWidth=256|videoHeight=256"/>
</p:tagLst>
</file>

<file path=ppt/tags/tag1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80046|recordLength=80133|start=0|end=80046|audioFormat={00001610-0000-0010-8000-00AA00389B71}|audioRate=44100|muted=false|volume=0.8|fadeIn=0|fadeOut=0|videoFormat={34363248-0000-0010-8000-00AA00389B71}|videoRate=15|videoWidth=256|videoHeight=256"/>
</p:tagLst>
</file>

<file path=ppt/tags/tag1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74549|recordLength=74605|start=0|end=74549|audioFormat={00001610-0000-0010-8000-00AA00389B71}|audioRate=44100|muted=false|volume=0.8|fadeIn=0|fadeOut=0|videoFormat={34363248-0000-0010-8000-00AA00389B71}|videoRate=15|videoWidth=256|videoHeight=256"/>
</p:tagLst>
</file>

<file path=ppt/tags/tag1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52107|recordLength=52175|start=0|end=52107|audioFormat={00001610-0000-0010-8000-00AA00389B71}|audioRate=44100|muted=false|volume=0.8|fadeIn=0|fadeOut=0|videoFormat={34363248-0000-0010-8000-00AA00389B71}|videoRate=15|videoWidth=256|videoHeight=256"/>
</p:tagLst>
</file>

<file path=ppt/tags/tag2.xml><?xml version="1.0" encoding="utf-8"?>
<p:tagLst xmlns:a="http://schemas.openxmlformats.org/drawingml/2006/main" xmlns:r="http://schemas.openxmlformats.org/officeDocument/2006/relationships" xmlns:p="http://schemas.openxmlformats.org/presentationml/2006/main">
  <p:tag name="ATHENA.MIXSHAPE" val="|streamable=true|audioOnly=true|recordStart=15662|recordEnd=94078|recordLength=505915|start=15662|end=94078|audioFormat={00001610-0000-0010-8000-00AA00389B71}|audioRate=44100|muted=false|volume=0.8|fadeIn=0|fadeOut=0|videoFormat={34363248-0000-0010-8000-00AA00389B71}|videoRate=15|videoWidth=256|videoHeight=256"/>
</p:tagLst>
</file>

<file path=ppt/tags/tag3.xml><?xml version="1.0" encoding="utf-8"?>
<p:tagLst xmlns:a="http://schemas.openxmlformats.org/drawingml/2006/main" xmlns:r="http://schemas.openxmlformats.org/officeDocument/2006/relationships" xmlns:p="http://schemas.openxmlformats.org/presentationml/2006/main">
  <p:tag name="ATHENA.MIXSHAPE" val="|streamable=true|audioOnly=true|recordStart=15662|recordEnd=94078|recordLength=505915|start=15662|end=94078|audioFormat={00001610-0000-0010-8000-00AA00389B71}|audioRate=44100|muted=false|volume=0.8|fadeIn=0|fadeOut=0|videoFormat={34363248-0000-0010-8000-00AA00389B71}|videoRate=15|videoWidth=256|videoHeight=256"/>
</p:tagLst>
</file>

<file path=ppt/tags/tag4.xml><?xml version="1.0" encoding="utf-8"?>
<p:tagLst xmlns:a="http://schemas.openxmlformats.org/drawingml/2006/main" xmlns:r="http://schemas.openxmlformats.org/officeDocument/2006/relationships" xmlns:p="http://schemas.openxmlformats.org/presentationml/2006/main">
  <p:tag name="ATHENA.MIXSHAPE" val="|streamable=true|audioOnly=true|recordStart=15662|recordEnd=94078|recordLength=505915|start=15662|end=94078|audioFormat={00001610-0000-0010-8000-00AA00389B71}|audioRate=44100|muted=false|volume=0.8|fadeIn=0|fadeOut=0|videoFormat={34363248-0000-0010-8000-00AA00389B71}|videoRate=15|videoWidth=256|videoHeight=256"/>
</p:tagLst>
</file>

<file path=ppt/tags/tag5.xml><?xml version="1.0" encoding="utf-8"?>
<p:tagLst xmlns:a="http://schemas.openxmlformats.org/drawingml/2006/main" xmlns:r="http://schemas.openxmlformats.org/officeDocument/2006/relationships" xmlns:p="http://schemas.openxmlformats.org/presentationml/2006/main">
  <p:tag name="ATHENA.MIXSHAPE" val="|streamable=true|audioOnly=true|recordStart=94078|recordEnd=185718|recordLength=505915|start=94078|end=185718|audioFormat={00001610-0000-0010-8000-00AA00389B71}|audioRate=44100|muted=false|volume=0.8|fadeIn=0|fadeOut=0|videoFormat={34363248-0000-0010-8000-00AA00389B71}|videoRate=15|videoWidth=256|videoHeight=256"/>
</p:tagLst>
</file>

<file path=ppt/tags/tag6.xml><?xml version="1.0" encoding="utf-8"?>
<p:tagLst xmlns:a="http://schemas.openxmlformats.org/drawingml/2006/main" xmlns:r="http://schemas.openxmlformats.org/officeDocument/2006/relationships" xmlns:p="http://schemas.openxmlformats.org/presentationml/2006/main">
  <p:tag name="ATHENA.MIXSHAPE" val="|streamable=true|audioOnly=true|recordStart=185718|recordEnd=248650|recordLength=505915|start=185718|end=248650|audioFormat={00001610-0000-0010-8000-00AA00389B71}|audioRate=44100|muted=false|volume=0.8|fadeIn=0|fadeOut=0|videoFormat={34363248-0000-0010-8000-00AA00389B71}|videoRate=15|videoWidth=256|videoHeight=256"/>
</p:tagLst>
</file>

<file path=ppt/tags/tag7.xml><?xml version="1.0" encoding="utf-8"?>
<p:tagLst xmlns:a="http://schemas.openxmlformats.org/drawingml/2006/main" xmlns:r="http://schemas.openxmlformats.org/officeDocument/2006/relationships" xmlns:p="http://schemas.openxmlformats.org/presentationml/2006/main">
  <p:tag name="ATHENA.MIXSHAPE" val="|streamable=true|audioOnly=true|recordStart=248650|recordEnd=282897|recordLength=505915|start=248650|end=282897|audioFormat={00001610-0000-0010-8000-00AA00389B71}|audioRate=44100|muted=false|volume=0.8|fadeIn=0|fadeOut=0|videoFormat={34363248-0000-0010-8000-00AA00389B71}|videoRate=15|videoWidth=256|videoHeight=256"/>
</p:tagLst>
</file>

<file path=ppt/tags/tag8.xml><?xml version="1.0" encoding="utf-8"?>
<p:tagLst xmlns:a="http://schemas.openxmlformats.org/drawingml/2006/main" xmlns:r="http://schemas.openxmlformats.org/officeDocument/2006/relationships" xmlns:p="http://schemas.openxmlformats.org/presentationml/2006/main">
  <p:tag name="ATHENA.MIXSHAPE" val="|streamable=true|audioOnly=true|recordStart=282897|recordEnd=370421|recordLength=505915|start=282897|end=370421|audioFormat={00001610-0000-0010-8000-00AA00389B71}|audioRate=44100|muted=false|volume=0.8|fadeIn=0|fadeOut=0|videoFormat={34363248-0000-0010-8000-00AA00389B71}|videoRate=15|videoWidth=256|videoHeight=256"/>
</p:tagLst>
</file>

<file path=ppt/tags/tag9.xml><?xml version="1.0" encoding="utf-8"?>
<p:tagLst xmlns:a="http://schemas.openxmlformats.org/drawingml/2006/main" xmlns:r="http://schemas.openxmlformats.org/officeDocument/2006/relationships" xmlns:p="http://schemas.openxmlformats.org/presentationml/2006/main">
  <p:tag name="ATHENA.MIXSHAPE" val="|streamable=true|audioOnly=true|recordStart=370421|recordEnd=428118|recordLength=505915|start=370421|end=428118|audioFormat={00001610-0000-0010-8000-00AA00389B71}|audioRate=44100|muted=false|volume=0.8|fadeIn=0|fadeOut=0|videoFormat={34363248-0000-0010-8000-00AA00389B71}|videoRate=15|videoWidth=256|videoHeight=256"/>
</p:tagLst>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Badge</Template>
  <TotalTime>718</TotalTime>
  <Words>1615</Words>
  <Application>Microsoft Office PowerPoint</Application>
  <PresentationFormat>Widescreen</PresentationFormat>
  <Paragraphs>116</Paragraphs>
  <Slides>13</Slides>
  <Notes>13</Notes>
  <HiddenSlides>0</HiddenSlides>
  <MMClips>13</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22" baseType="lpstr">
      <vt:lpstr>Arial</vt:lpstr>
      <vt:lpstr>Arial Narrow</vt:lpstr>
      <vt:lpstr>Calibri</vt:lpstr>
      <vt:lpstr>Comic Sans MS</vt:lpstr>
      <vt:lpstr>Gill Sans MT</vt:lpstr>
      <vt:lpstr>Impact</vt:lpstr>
      <vt:lpstr>Wingdings</vt:lpstr>
      <vt:lpstr>Badge</vt:lpstr>
      <vt:lpstr>Microsoft PowerPoint Presentation</vt:lpstr>
      <vt:lpstr>Brevard Public  Schools Customer Care </vt:lpstr>
      <vt:lpstr>PowerPoint Presentation</vt:lpstr>
      <vt:lpstr>Brevard County School Board</vt:lpstr>
      <vt:lpstr>What do we believe?</vt:lpstr>
      <vt:lpstr>What does Outstanding customer service look like?</vt:lpstr>
      <vt:lpstr>More examples of outstanding customer service in school</vt:lpstr>
      <vt:lpstr>Why care?</vt:lpstr>
      <vt:lpstr>What do parents need?</vt:lpstr>
      <vt:lpstr>The profile of a dissatisfied customer</vt:lpstr>
      <vt:lpstr>How should we act on the phone?</vt:lpstr>
      <vt:lpstr>Handling an unsatisfied person</vt:lpstr>
      <vt:lpstr>    Do’s              and             don’ts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Brevard District Schools Customer Care</dc:title>
  <dc:creator>Piccolella.Linda@District Communications</dc:creator>
  <cp:lastModifiedBy>Torres.Elizabeth@Professional Learning and Development</cp:lastModifiedBy>
  <cp:revision>74</cp:revision>
  <cp:lastPrinted>2017-07-11T14:48:38Z</cp:lastPrinted>
  <dcterms:created xsi:type="dcterms:W3CDTF">2016-08-29T16:15:50Z</dcterms:created>
  <dcterms:modified xsi:type="dcterms:W3CDTF">2023-07-05T15:59:22Z</dcterms:modified>
</cp:coreProperties>
</file>