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9"/>
  </p:notesMasterIdLst>
  <p:sldIdLst>
    <p:sldId id="256" r:id="rId2"/>
    <p:sldId id="259" r:id="rId3"/>
    <p:sldId id="258" r:id="rId4"/>
    <p:sldId id="270" r:id="rId5"/>
    <p:sldId id="279" r:id="rId6"/>
    <p:sldId id="281" r:id="rId7"/>
    <p:sldId id="262" r:id="rId8"/>
    <p:sldId id="283" r:id="rId9"/>
    <p:sldId id="260" r:id="rId10"/>
    <p:sldId id="272" r:id="rId11"/>
    <p:sldId id="271" r:id="rId12"/>
    <p:sldId id="267" r:id="rId13"/>
    <p:sldId id="268" r:id="rId14"/>
    <p:sldId id="269" r:id="rId15"/>
    <p:sldId id="286" r:id="rId16"/>
    <p:sldId id="287" r:id="rId17"/>
    <p:sldId id="257" r:id="rId18"/>
    <p:sldId id="265" r:id="rId19"/>
    <p:sldId id="266" r:id="rId20"/>
    <p:sldId id="275" r:id="rId21"/>
    <p:sldId id="278" r:id="rId22"/>
    <p:sldId id="276" r:id="rId23"/>
    <p:sldId id="274" r:id="rId24"/>
    <p:sldId id="288" r:id="rId25"/>
    <p:sldId id="285" r:id="rId26"/>
    <p:sldId id="264" r:id="rId27"/>
    <p:sldId id="284" r:id="rId2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95676" autoAdjust="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343B4-1E29-4255-8855-5CF28F5B0D1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70CCF-1ED0-49C6-A63C-8F8746820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2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0CCF-1ED0-49C6-A63C-8F87468209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6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0320-24F7-4031-B211-802DA03D115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2198-8355-41E8-9F9B-0B885A82B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1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0320-24F7-4031-B211-802DA03D115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2198-8355-41E8-9F9B-0B885A82B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2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0320-24F7-4031-B211-802DA03D115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2198-8355-41E8-9F9B-0B885A82B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0320-24F7-4031-B211-802DA03D115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2198-8355-41E8-9F9B-0B885A82B65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4300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0320-24F7-4031-B211-802DA03D115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2198-8355-41E8-9F9B-0B885A82B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16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0320-24F7-4031-B211-802DA03D115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2198-8355-41E8-9F9B-0B885A82B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1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0320-24F7-4031-B211-802DA03D115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2198-8355-41E8-9F9B-0B885A82B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11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0320-24F7-4031-B211-802DA03D115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2198-8355-41E8-9F9B-0B885A82B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19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0320-24F7-4031-B211-802DA03D115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2198-8355-41E8-9F9B-0B885A82B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7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0320-24F7-4031-B211-802DA03D115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2198-8355-41E8-9F9B-0B885A82B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7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0320-24F7-4031-B211-802DA03D115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2198-8355-41E8-9F9B-0B885A82B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4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0320-24F7-4031-B211-802DA03D115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2198-8355-41E8-9F9B-0B885A82B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7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0320-24F7-4031-B211-802DA03D115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2198-8355-41E8-9F9B-0B885A82B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6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0320-24F7-4031-B211-802DA03D115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2198-8355-41E8-9F9B-0B885A82B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8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0320-24F7-4031-B211-802DA03D115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2198-8355-41E8-9F9B-0B885A82B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0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0320-24F7-4031-B211-802DA03D115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2198-8355-41E8-9F9B-0B885A82B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2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0320-24F7-4031-B211-802DA03D115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2198-8355-41E8-9F9B-0B885A82B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7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E0320-24F7-4031-B211-802DA03D115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92198-8355-41E8-9F9B-0B885A82B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40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evardschools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evardschools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Payroll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9"/>
    </mc:Choice>
    <mc:Fallback xmlns="">
      <p:transition spd="slow" advTm="778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Sick and Vacation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79713"/>
            <a:ext cx="10353762" cy="48105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12 month employees earn sick and vacation time</a:t>
            </a:r>
          </a:p>
          <a:p>
            <a:pPr lvl="1"/>
            <a:r>
              <a:rPr lang="en-US" dirty="0"/>
              <a:t>Vacation time accrual starts at 1 day per month  </a:t>
            </a:r>
          </a:p>
          <a:p>
            <a:pPr lvl="2"/>
            <a:r>
              <a:rPr lang="en-US" dirty="0"/>
              <a:t>If employee isn’t paid for more than half of the pay period, they will not earn vacation time for that pay period</a:t>
            </a:r>
          </a:p>
          <a:p>
            <a:pPr lvl="1"/>
            <a:r>
              <a:rPr lang="en-US" dirty="0"/>
              <a:t>After 5 years of continuous employment in a vacation earning position the accrual increases to 1.25 days per month </a:t>
            </a:r>
          </a:p>
          <a:p>
            <a:pPr lvl="1"/>
            <a:r>
              <a:rPr lang="en-US" dirty="0"/>
              <a:t>After 10 years of continuous employment in a vacation earning position the accrual increases to 1.50 days per month</a:t>
            </a:r>
          </a:p>
          <a:p>
            <a:r>
              <a:rPr lang="en-US" dirty="0"/>
              <a:t>Employees that previously worked for a Florida Retirement System (FRS) employer may request (from previous employer) to have the balance of their sick time transferred to Brevard Public Schools </a:t>
            </a:r>
          </a:p>
          <a:p>
            <a:pPr lvl="1"/>
            <a:r>
              <a:rPr lang="en-US" dirty="0"/>
              <a:t>Sick time transferred in is earned as BPS sick time is earned </a:t>
            </a:r>
          </a:p>
          <a:p>
            <a:r>
              <a:rPr lang="en-US" dirty="0"/>
              <a:t>Limits</a:t>
            </a:r>
          </a:p>
          <a:p>
            <a:pPr lvl="1"/>
            <a:r>
              <a:rPr lang="en-US" dirty="0"/>
              <a:t>Vacation Time – 60 days accrued </a:t>
            </a:r>
          </a:p>
          <a:p>
            <a:pPr lvl="1"/>
            <a:r>
              <a:rPr lang="en-US" dirty="0"/>
              <a:t>Sick Time – no limit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4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Sick Transfer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89651"/>
            <a:ext cx="10353762" cy="4790661"/>
          </a:xfrm>
        </p:spPr>
        <p:txBody>
          <a:bodyPr>
            <a:normAutofit fontScale="92500"/>
          </a:bodyPr>
          <a:lstStyle/>
          <a:p>
            <a:r>
              <a:rPr lang="en-US" dirty="0"/>
              <a:t>Active employees have 2 different options for transferring sick time </a:t>
            </a:r>
          </a:p>
          <a:p>
            <a:r>
              <a:rPr lang="en-US" dirty="0"/>
              <a:t>Employee to Employee Sick Transfer </a:t>
            </a:r>
          </a:p>
          <a:p>
            <a:pPr lvl="1"/>
            <a:r>
              <a:rPr lang="en-US" dirty="0"/>
              <a:t>Employees may transfer 1 day or a half of 1 day to another employee who is on an approved Medical Leave of Absence </a:t>
            </a:r>
          </a:p>
          <a:p>
            <a:pPr lvl="1"/>
            <a:r>
              <a:rPr lang="en-US" dirty="0"/>
              <a:t>The transfer transaction is initiated on the donating employee’s MIC (My Information Center)</a:t>
            </a:r>
          </a:p>
          <a:p>
            <a:pPr lvl="1"/>
            <a:r>
              <a:rPr lang="en-US" dirty="0"/>
              <a:t>Employee donating their sick time must have a minimum of 5 accrued sick days in order to donate</a:t>
            </a:r>
          </a:p>
          <a:p>
            <a:r>
              <a:rPr lang="en-US" dirty="0"/>
              <a:t>Family Member Sick Transfer </a:t>
            </a:r>
          </a:p>
          <a:p>
            <a:pPr lvl="1"/>
            <a:r>
              <a:rPr lang="en-US" dirty="0"/>
              <a:t>Spouses, children, parents, or siblings can transfer time from one to the other in blocks of 5 days  </a:t>
            </a:r>
          </a:p>
          <a:p>
            <a:pPr lvl="1"/>
            <a:r>
              <a:rPr lang="en-US" dirty="0"/>
              <a:t>Employee receiving time must be on an approved Medical Leave of Absence</a:t>
            </a:r>
          </a:p>
          <a:p>
            <a:pPr lvl="1"/>
            <a:r>
              <a:rPr lang="en-US" dirty="0"/>
              <a:t>Transfer form can be found on the Payroll website </a:t>
            </a:r>
          </a:p>
          <a:p>
            <a:pPr lvl="1"/>
            <a:r>
              <a:rPr lang="en-US" dirty="0"/>
              <a:t>Completed forms should be submitted to Payroll via courier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73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Bereavement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79104"/>
            <a:ext cx="10353762" cy="4012096"/>
          </a:xfrm>
        </p:spPr>
        <p:txBody>
          <a:bodyPr/>
          <a:lstStyle/>
          <a:p>
            <a:r>
              <a:rPr lang="en-US" dirty="0"/>
              <a:t>Employees are entitled to up to three (3) days of bereavement leave (paid time) for the death of a family member.  </a:t>
            </a:r>
          </a:p>
          <a:p>
            <a:pPr lvl="1"/>
            <a:r>
              <a:rPr lang="en-US" dirty="0"/>
              <a:t>This time should be requested on an absence request form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9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Sick Leave Bank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79104"/>
            <a:ext cx="10353762" cy="44825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Annually, during the month of September, employees can apply to be members of the Sick Bank </a:t>
            </a:r>
          </a:p>
          <a:p>
            <a:pPr lvl="1"/>
            <a:r>
              <a:rPr lang="en-US" dirty="0"/>
              <a:t>Site secretary will have paper applications to become a Sick Bank member during the enrollment period </a:t>
            </a:r>
          </a:p>
          <a:p>
            <a:r>
              <a:rPr lang="en-US" dirty="0"/>
              <a:t>Eligibility to apply </a:t>
            </a:r>
          </a:p>
          <a:p>
            <a:pPr lvl="1"/>
            <a:r>
              <a:rPr lang="en-US" dirty="0"/>
              <a:t>Minimum sick balance of eight (8) days as of September 30</a:t>
            </a:r>
            <a:r>
              <a:rPr lang="en-US" baseline="30000" dirty="0"/>
              <a:t>th</a:t>
            </a:r>
            <a:r>
              <a:rPr lang="en-US" dirty="0"/>
              <a:t> of current year </a:t>
            </a:r>
          </a:p>
          <a:p>
            <a:pPr lvl="1"/>
            <a:r>
              <a:rPr lang="en-US" dirty="0"/>
              <a:t>One (1) full, current and continuous year of employment at BPS as of September 30</a:t>
            </a:r>
            <a:r>
              <a:rPr lang="en-US" baseline="30000" dirty="0"/>
              <a:t>th</a:t>
            </a:r>
            <a:r>
              <a:rPr lang="en-US" dirty="0"/>
              <a:t> of current year </a:t>
            </a:r>
          </a:p>
          <a:p>
            <a:pPr lvl="1"/>
            <a:r>
              <a:rPr lang="en-US" dirty="0"/>
              <a:t>Not currently enrolled in DROP</a:t>
            </a:r>
          </a:p>
          <a:p>
            <a:r>
              <a:rPr lang="en-US" dirty="0"/>
              <a:t>Members of the Sick Bank initially contribute 1 sick day from their accrued leave to the Sick Bank pool and another sick day each time the Sick Bank balance falls below 3,200 hours (usually once a year)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5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Sick LEAVE Bank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29409"/>
            <a:ext cx="10353762" cy="4750904"/>
          </a:xfrm>
        </p:spPr>
        <p:txBody>
          <a:bodyPr>
            <a:normAutofit/>
          </a:bodyPr>
          <a:lstStyle/>
          <a:p>
            <a:r>
              <a:rPr lang="en-US" dirty="0"/>
              <a:t>Sick Bank Members </a:t>
            </a:r>
          </a:p>
          <a:p>
            <a:pPr lvl="1"/>
            <a:r>
              <a:rPr lang="en-US" dirty="0"/>
              <a:t>Remain in the Sick Bank until they separate services with BPS or until they voluntarily withdraw from sick bank </a:t>
            </a:r>
          </a:p>
          <a:p>
            <a:pPr lvl="1"/>
            <a:r>
              <a:rPr lang="en-US" dirty="0"/>
              <a:t>Must complete an application to use time from the Sick Bank </a:t>
            </a:r>
          </a:p>
          <a:p>
            <a:pPr lvl="2"/>
            <a:r>
              <a:rPr lang="en-US" dirty="0"/>
              <a:t>Employee’s reasoning must be included in the usage guidelines</a:t>
            </a:r>
          </a:p>
          <a:p>
            <a:pPr lvl="2"/>
            <a:r>
              <a:rPr lang="en-US" dirty="0"/>
              <a:t>Paper application must be submitted to payroll at least 14 business days before Sick Bank usage</a:t>
            </a:r>
          </a:p>
          <a:p>
            <a:pPr lvl="1"/>
            <a:r>
              <a:rPr lang="en-US" dirty="0"/>
              <a:t>Are allowed to use up to 40 days from the Sick Bank per school year </a:t>
            </a:r>
          </a:p>
          <a:p>
            <a:r>
              <a:rPr lang="en-US" dirty="0"/>
              <a:t>Sick Bank Committee	</a:t>
            </a:r>
          </a:p>
          <a:p>
            <a:pPr lvl="1"/>
            <a:r>
              <a:rPr lang="en-US" dirty="0"/>
              <a:t>A committee of 8 members, appointed by the Superintendent, reviews information from all applications to approve or deny the time applied for</a:t>
            </a:r>
          </a:p>
          <a:p>
            <a:pPr lvl="2"/>
            <a:r>
              <a:rPr lang="en-US" dirty="0"/>
              <a:t>Committee members do not ever know the identity of the Sick Bank member applying to use Sick Bank time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02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SICK BUY 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59227"/>
            <a:ext cx="10353762" cy="4442790"/>
          </a:xfrm>
        </p:spPr>
        <p:txBody>
          <a:bodyPr>
            <a:normAutofit/>
          </a:bodyPr>
          <a:lstStyle/>
          <a:p>
            <a:r>
              <a:rPr lang="en-US" dirty="0"/>
              <a:t>Each year in April, employees have the option to turn up to 10 days of their earned sick time into money</a:t>
            </a:r>
          </a:p>
          <a:p>
            <a:pPr lvl="1"/>
            <a:r>
              <a:rPr lang="en-US" dirty="0"/>
              <a:t>Application submitted on MIC</a:t>
            </a:r>
          </a:p>
          <a:p>
            <a:pPr lvl="1"/>
            <a:r>
              <a:rPr lang="en-US" dirty="0"/>
              <a:t>Application window - April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Payouts </a:t>
            </a:r>
          </a:p>
          <a:p>
            <a:pPr lvl="1"/>
            <a:r>
              <a:rPr lang="en-US" dirty="0"/>
              <a:t>Paid at 80% of employee’s hourly rate</a:t>
            </a:r>
          </a:p>
          <a:p>
            <a:pPr lvl="1"/>
            <a:r>
              <a:rPr lang="en-US" dirty="0"/>
              <a:t>Taxed at 29.65% </a:t>
            </a:r>
          </a:p>
          <a:p>
            <a:pPr lvl="1"/>
            <a:r>
              <a:rPr lang="en-US" dirty="0"/>
              <a:t>Paid to teachers = June 30</a:t>
            </a:r>
          </a:p>
          <a:p>
            <a:pPr lvl="1"/>
            <a:r>
              <a:rPr lang="en-US" dirty="0"/>
              <a:t>Paid to all other employees = July 15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82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SICK BUY 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828800"/>
            <a:ext cx="10353762" cy="3962400"/>
          </a:xfrm>
        </p:spPr>
        <p:txBody>
          <a:bodyPr/>
          <a:lstStyle/>
          <a:p>
            <a:r>
              <a:rPr lang="en-US" dirty="0"/>
              <a:t>Eligibility Requirements</a:t>
            </a:r>
          </a:p>
          <a:p>
            <a:pPr lvl="1"/>
            <a:r>
              <a:rPr lang="en-US" dirty="0"/>
              <a:t>Employee must work the entire contract year </a:t>
            </a:r>
          </a:p>
          <a:p>
            <a:pPr lvl="1"/>
            <a:r>
              <a:rPr lang="en-US" dirty="0"/>
              <a:t>Employees covered under the BFT contract are allowed to use no more than 4 sick or unpaid days</a:t>
            </a:r>
          </a:p>
          <a:p>
            <a:pPr lvl="1"/>
            <a:r>
              <a:rPr lang="en-US" dirty="0"/>
              <a:t>All other employees are allowed to use no more than 5 sick or unpaid days</a:t>
            </a:r>
          </a:p>
          <a:p>
            <a:pPr lvl="1"/>
            <a:endParaRPr lang="en-US" dirty="0"/>
          </a:p>
          <a:p>
            <a:r>
              <a:rPr lang="en-US" dirty="0"/>
              <a:t>Flyers will be posted at each site location a few weeks before the application window opens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39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09530"/>
            <a:ext cx="10353762" cy="4581940"/>
          </a:xfrm>
        </p:spPr>
        <p:txBody>
          <a:bodyPr>
            <a:normAutofit/>
          </a:bodyPr>
          <a:lstStyle/>
          <a:p>
            <a:r>
              <a:rPr lang="en-US" dirty="0"/>
              <a:t>Our 3</a:t>
            </a:r>
            <a:r>
              <a:rPr lang="en-US" baseline="30000" dirty="0"/>
              <a:t>rd</a:t>
            </a:r>
            <a:r>
              <a:rPr lang="en-US" dirty="0"/>
              <a:t> party administrator for payouts and FAP (FICA Alternative Plan)</a:t>
            </a:r>
          </a:p>
          <a:p>
            <a:r>
              <a:rPr lang="en-US" dirty="0"/>
              <a:t>What is sent to BENCOR?</a:t>
            </a:r>
          </a:p>
          <a:p>
            <a:pPr lvl="1"/>
            <a:r>
              <a:rPr lang="en-US" dirty="0"/>
              <a:t>Vacation or sick payouts $500 and over </a:t>
            </a:r>
          </a:p>
          <a:p>
            <a:pPr lvl="1"/>
            <a:r>
              <a:rPr lang="en-US" dirty="0"/>
              <a:t>FAP – 7.5% deducted from the paychecks of temporary employees </a:t>
            </a:r>
          </a:p>
          <a:p>
            <a:pPr lvl="2"/>
            <a:r>
              <a:rPr lang="en-US" dirty="0"/>
              <a:t>Temporary employees pay FAP instead of receiving retirement or social security credit</a:t>
            </a:r>
          </a:p>
          <a:p>
            <a:r>
              <a:rPr lang="en-US" dirty="0"/>
              <a:t>Benefits (for Payouts sent to BENCOR)</a:t>
            </a:r>
          </a:p>
          <a:p>
            <a:pPr lvl="1"/>
            <a:r>
              <a:rPr lang="en-US" dirty="0"/>
              <a:t>Employee saves 22% federal withholding, 6.2% Social Security tax, and 1.45% Medicare tax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59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leave.....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59835"/>
            <a:ext cx="10353762" cy="4671391"/>
          </a:xfrm>
        </p:spPr>
        <p:txBody>
          <a:bodyPr/>
          <a:lstStyle/>
          <a:p>
            <a:r>
              <a:rPr lang="en-US" dirty="0"/>
              <a:t>If you decide to resign or retire from Brevard Public Schools </a:t>
            </a:r>
          </a:p>
          <a:p>
            <a:pPr lvl="1"/>
            <a:r>
              <a:rPr lang="en-US" dirty="0"/>
              <a:t>Your final check will be a paper check and will be sent to your school / department secretary on your final pay day </a:t>
            </a:r>
          </a:p>
          <a:p>
            <a:r>
              <a:rPr lang="en-US" dirty="0"/>
              <a:t>If you are a vacation earning employee </a:t>
            </a:r>
          </a:p>
          <a:p>
            <a:pPr lvl="1"/>
            <a:r>
              <a:rPr lang="en-US" dirty="0"/>
              <a:t>Accrued vacation (up to 60 days) will be paid out within 30 days of your final day</a:t>
            </a:r>
          </a:p>
          <a:p>
            <a:pPr lvl="1"/>
            <a:r>
              <a:rPr lang="en-US" dirty="0"/>
              <a:t>Payouts of $500 or more will be sent to BENCOR</a:t>
            </a:r>
          </a:p>
          <a:p>
            <a:pPr lvl="1"/>
            <a:r>
              <a:rPr lang="en-US" dirty="0"/>
              <a:t>Payouts under $500 will be processed as a paper check, taxed at 29.65% and mailed to your home address on file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leave.....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19469"/>
            <a:ext cx="10353762" cy="4641573"/>
          </a:xfrm>
        </p:spPr>
        <p:txBody>
          <a:bodyPr>
            <a:normAutofit/>
          </a:bodyPr>
          <a:lstStyle/>
          <a:p>
            <a:r>
              <a:rPr lang="en-US" dirty="0"/>
              <a:t>If you retire</a:t>
            </a:r>
          </a:p>
          <a:p>
            <a:pPr lvl="1"/>
            <a:r>
              <a:rPr lang="en-US" dirty="0"/>
              <a:t>Your sick time will be paid out within 60 days of your retirement date </a:t>
            </a:r>
          </a:p>
          <a:p>
            <a:pPr lvl="2"/>
            <a:r>
              <a:rPr lang="en-US" dirty="0"/>
              <a:t>Payout percentage is based on how many years you have worked at BPS</a:t>
            </a:r>
          </a:p>
          <a:p>
            <a:pPr lvl="2"/>
            <a:r>
              <a:rPr lang="en-US" dirty="0"/>
              <a:t>13+ years equals 100% payout</a:t>
            </a:r>
          </a:p>
          <a:p>
            <a:pPr lvl="1"/>
            <a:r>
              <a:rPr lang="en-US" dirty="0"/>
              <a:t>Payouts of $500 or more will be sent to BENCOR</a:t>
            </a:r>
          </a:p>
          <a:p>
            <a:pPr lvl="1"/>
            <a:r>
              <a:rPr lang="en-US" dirty="0"/>
              <a:t>Payouts under $500 will be processed as a paper check, taxed at 29.65% and mailed to your home address on file</a:t>
            </a:r>
          </a:p>
          <a:p>
            <a:pPr lvl="1"/>
            <a:r>
              <a:rPr lang="en-US" i="1" dirty="0"/>
              <a:t>If you do not retire...your sick time stays here unless you ask for it to be transferred to another FRS employer</a:t>
            </a:r>
          </a:p>
          <a:p>
            <a:pPr lvl="2"/>
            <a:r>
              <a:rPr lang="en-US" i="1" dirty="0"/>
              <a:t>Request made by former employee to BPS Human Resources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3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Paycheck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09529"/>
            <a:ext cx="10353762" cy="443285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All employees are paid semi-monthly – on the 15</a:t>
            </a:r>
            <a:r>
              <a:rPr lang="en-US" sz="2400" baseline="30000" dirty="0"/>
              <a:t>th</a:t>
            </a:r>
            <a:r>
              <a:rPr lang="en-US" sz="2400" dirty="0"/>
              <a:t> and last day of each month using the standardized pay method</a:t>
            </a:r>
          </a:p>
          <a:p>
            <a:pPr lvl="1"/>
            <a:r>
              <a:rPr lang="en-US" sz="2000" dirty="0"/>
              <a:t>If the pay date falls on a Saturday, Sunday, or holiday, payment will be made on the last business day before that date</a:t>
            </a:r>
          </a:p>
          <a:p>
            <a:r>
              <a:rPr lang="en-US" sz="2600" dirty="0"/>
              <a:t>Standardized pay method</a:t>
            </a:r>
          </a:p>
          <a:p>
            <a:pPr lvl="1"/>
            <a:r>
              <a:rPr lang="en-US" sz="2000" dirty="0"/>
              <a:t>Paychecks will be equally divided for the fiscal year (July 1 – June 30) based on your pay type and start date  </a:t>
            </a:r>
          </a:p>
          <a:p>
            <a:pPr lvl="1"/>
            <a:r>
              <a:rPr lang="en-US" sz="2000" dirty="0"/>
              <a:t>(Hourly rate x days worked per year x hours worked per day) / number of paychecks per year = standardized pay amount</a:t>
            </a:r>
          </a:p>
          <a:p>
            <a:pPr lvl="1"/>
            <a:r>
              <a:rPr lang="en-US" sz="2000" dirty="0"/>
              <a:t>Employees will receive anywhere from 20 to 24 paychecks depending on their job title (pay type)</a:t>
            </a:r>
          </a:p>
          <a:p>
            <a:pPr lvl="2"/>
            <a:r>
              <a:rPr lang="en-US" sz="2000" dirty="0"/>
              <a:t>Pay type can be found on your pay stub (top right corner)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76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Payroll forms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19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BEAC40-2030-274A-0556-9106B05EE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18" t="14616" r="16563" b="8974"/>
          <a:stretch/>
        </p:blipFill>
        <p:spPr>
          <a:xfrm>
            <a:off x="3525237" y="91440"/>
            <a:ext cx="5286357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01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0011" t="15477" r="8109" b="14176"/>
          <a:stretch/>
        </p:blipFill>
        <p:spPr>
          <a:xfrm>
            <a:off x="3170583" y="99392"/>
            <a:ext cx="5536472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16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70790" t="14298" r="8334" b="11475"/>
          <a:stretch/>
        </p:blipFill>
        <p:spPr>
          <a:xfrm>
            <a:off x="3588026" y="138389"/>
            <a:ext cx="4868863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29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504F82-6F4C-661A-816D-29A1FFA34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40" t="11523" r="11982" b="9800"/>
          <a:stretch/>
        </p:blipFill>
        <p:spPr>
          <a:xfrm>
            <a:off x="3402495" y="39756"/>
            <a:ext cx="5387010" cy="677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86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F55234-A3E1-551D-9856-60F07ED59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70" t="24768" r="42235" b="11375"/>
          <a:stretch/>
        </p:blipFill>
        <p:spPr>
          <a:xfrm>
            <a:off x="4572000" y="91440"/>
            <a:ext cx="2635569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04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858617"/>
            <a:ext cx="10353762" cy="4194313"/>
          </a:xfrm>
        </p:spPr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point of contact : School / Department Secretary 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point of contact: Payroll Customer Service</a:t>
            </a:r>
          </a:p>
          <a:p>
            <a:pPr lvl="1"/>
            <a:r>
              <a:rPr lang="en-US" dirty="0"/>
              <a:t>321-633-1000 ext 11650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22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pic>
        <p:nvPicPr>
          <p:cNvPr id="4" name="Content Placeholder 3" descr="Asking Defining Questions - Excelsior College OWL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62" y="2095500"/>
            <a:ext cx="5543550" cy="3695700"/>
          </a:xfrm>
        </p:spPr>
      </p:pic>
    </p:spTree>
    <p:extLst>
      <p:ext uri="{BB962C8B-B14F-4D97-AF65-F5344CB8AC3E}">
        <p14:creationId xmlns:p14="http://schemas.microsoft.com/office/powerpoint/2010/main" val="199602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Paycheck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125832"/>
          </a:xfrm>
        </p:spPr>
        <p:txBody>
          <a:bodyPr/>
          <a:lstStyle/>
          <a:p>
            <a:r>
              <a:rPr lang="en-US" dirty="0"/>
              <a:t>Employees that do not work the entire year will not receive a full year of pay</a:t>
            </a:r>
          </a:p>
          <a:p>
            <a:pPr lvl="1"/>
            <a:r>
              <a:rPr lang="en-US" dirty="0"/>
              <a:t>Employees that start late will have their first check adjusted in order to be able to pay them their standardized amount for the remainder of the fiscal year</a:t>
            </a:r>
          </a:p>
          <a:p>
            <a:pPr lvl="1"/>
            <a:r>
              <a:rPr lang="en-US" dirty="0"/>
              <a:t>Employees that leave before the end of the year will have their last check adjusted to account for what they are due and what they have already been paid</a:t>
            </a:r>
          </a:p>
          <a:p>
            <a:pPr lvl="2"/>
            <a:r>
              <a:rPr lang="en-US" dirty="0"/>
              <a:t>This may cause the last paycheck to be smaller than normal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7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70383"/>
            <a:ext cx="10353762" cy="4631633"/>
          </a:xfrm>
        </p:spPr>
        <p:txBody>
          <a:bodyPr>
            <a:normAutofit/>
          </a:bodyPr>
          <a:lstStyle/>
          <a:p>
            <a:r>
              <a:rPr lang="en-US" dirty="0"/>
              <a:t>All hourly employees are required to submit a signed timesheet to their secretary after each payroll period ends</a:t>
            </a:r>
          </a:p>
          <a:p>
            <a:pPr lvl="1"/>
            <a:r>
              <a:rPr lang="en-US" dirty="0"/>
              <a:t>This includes all employees except for Teachers (pay types E, G, and J) and Salaried Employees (pay types B, C and D)</a:t>
            </a:r>
          </a:p>
          <a:p>
            <a:pPr lvl="1"/>
            <a:r>
              <a:rPr lang="en-US" dirty="0"/>
              <a:t>Timesheets can be found on the Payroll website </a:t>
            </a:r>
          </a:p>
          <a:p>
            <a:r>
              <a:rPr lang="en-US" dirty="0"/>
              <a:t>All employees must receive written pre-approval, in advance, to work/earn additional time and to take time off</a:t>
            </a:r>
          </a:p>
          <a:p>
            <a:pPr lvl="1"/>
            <a:r>
              <a:rPr lang="en-US" dirty="0"/>
              <a:t>Absence request forms can be found on the Payroll website </a:t>
            </a:r>
          </a:p>
          <a:p>
            <a:pPr lvl="2"/>
            <a:r>
              <a:rPr lang="en-US" dirty="0"/>
              <a:t>Pre-approval and absence request forms are not needed if an employee is sick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2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19471"/>
            <a:ext cx="10353762" cy="4651512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All payroll forms, worksheets, and schedules are located on the Payroll Website</a:t>
            </a:r>
          </a:p>
          <a:p>
            <a:r>
              <a:rPr lang="en-US" dirty="0"/>
              <a:t>Employees must be signed in to the intranet to see this information</a:t>
            </a:r>
          </a:p>
          <a:p>
            <a:pPr lvl="1"/>
            <a:r>
              <a:rPr lang="en-US" dirty="0">
                <a:hlinkClick r:id="rId2"/>
              </a:rPr>
              <a:t>www.brevardschools.org</a:t>
            </a:r>
            <a:endParaRPr lang="en-US" dirty="0"/>
          </a:p>
          <a:p>
            <a:pPr lvl="1"/>
            <a:r>
              <a:rPr lang="en-US" dirty="0"/>
              <a:t>Click the wheel in the top right corner of the website and use your computer sign on information to sign in to the intranet </a:t>
            </a:r>
          </a:p>
          <a:p>
            <a:pPr lvl="1"/>
            <a:r>
              <a:rPr lang="en-US" dirty="0"/>
              <a:t>Then click:</a:t>
            </a:r>
          </a:p>
          <a:p>
            <a:pPr lvl="2"/>
            <a:r>
              <a:rPr lang="en-US" dirty="0"/>
              <a:t>Departments &amp; Programs </a:t>
            </a:r>
          </a:p>
          <a:p>
            <a:pPr lvl="2"/>
            <a:r>
              <a:rPr lang="en-US" dirty="0"/>
              <a:t>Accounting Services </a:t>
            </a:r>
          </a:p>
          <a:p>
            <a:pPr lvl="2"/>
            <a:r>
              <a:rPr lang="en-US" dirty="0"/>
              <a:t>Internal for BPS Employees </a:t>
            </a:r>
          </a:p>
          <a:p>
            <a:pPr lvl="2"/>
            <a:r>
              <a:rPr lang="en-US" dirty="0"/>
              <a:t>Payroll Services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1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Website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69774"/>
            <a:ext cx="10353762" cy="4611756"/>
          </a:xfrm>
        </p:spPr>
        <p:txBody>
          <a:bodyPr>
            <a:normAutofit/>
          </a:bodyPr>
          <a:lstStyle/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Time log (timesheet)</a:t>
            </a:r>
          </a:p>
          <a:p>
            <a:pPr lvl="1"/>
            <a:r>
              <a:rPr lang="en-US" dirty="0"/>
              <a:t>Payroll Schedule </a:t>
            </a:r>
          </a:p>
          <a:p>
            <a:pPr lvl="1"/>
            <a:r>
              <a:rPr lang="en-US" dirty="0"/>
              <a:t>Pay Dates / Number of Checks by Pay Type</a:t>
            </a:r>
          </a:p>
          <a:p>
            <a:pPr lvl="1"/>
            <a:r>
              <a:rPr lang="en-US" dirty="0"/>
              <a:t>Absence Request Form</a:t>
            </a:r>
          </a:p>
          <a:p>
            <a:pPr lvl="1"/>
            <a:r>
              <a:rPr lang="en-US" dirty="0"/>
              <a:t>Direct Deposit Authorization Form</a:t>
            </a:r>
          </a:p>
          <a:p>
            <a:pPr lvl="1"/>
            <a:r>
              <a:rPr lang="en-US" dirty="0"/>
              <a:t>Current Year W-4</a:t>
            </a:r>
          </a:p>
          <a:p>
            <a:pPr lvl="1"/>
            <a:r>
              <a:rPr lang="en-US" dirty="0"/>
              <a:t>Sick Bank Forms </a:t>
            </a:r>
          </a:p>
          <a:p>
            <a:pPr lvl="1"/>
            <a:r>
              <a:rPr lang="en-US" dirty="0"/>
              <a:t>Sick Transfer Forms </a:t>
            </a:r>
          </a:p>
          <a:p>
            <a:pPr lvl="1"/>
            <a:r>
              <a:rPr lang="en-US" dirty="0"/>
              <a:t>Link to MIC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3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 – My Information Center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39957"/>
            <a:ext cx="10353762" cy="489999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www.brevardschools.org</a:t>
            </a:r>
            <a:endParaRPr lang="en-US" dirty="0"/>
          </a:p>
          <a:p>
            <a:pPr lvl="1"/>
            <a:r>
              <a:rPr lang="en-US" dirty="0"/>
              <a:t>For Staff</a:t>
            </a:r>
          </a:p>
          <a:p>
            <a:pPr lvl="2"/>
            <a:r>
              <a:rPr lang="en-US" dirty="0"/>
              <a:t>My Information Center </a:t>
            </a:r>
          </a:p>
          <a:p>
            <a:r>
              <a:rPr lang="en-US" dirty="0"/>
              <a:t>To register </a:t>
            </a:r>
          </a:p>
          <a:p>
            <a:pPr lvl="1"/>
            <a:r>
              <a:rPr lang="en-US" dirty="0"/>
              <a:t>Step 1: Retrieve PIN</a:t>
            </a:r>
          </a:p>
          <a:p>
            <a:pPr lvl="2"/>
            <a:r>
              <a:rPr lang="en-US" dirty="0"/>
              <a:t>You will need your employee ID number and date of birth to retrieve PIN number</a:t>
            </a:r>
          </a:p>
          <a:p>
            <a:pPr lvl="1"/>
            <a:r>
              <a:rPr lang="en-US" dirty="0"/>
              <a:t>Step 2: Register </a:t>
            </a:r>
          </a:p>
          <a:p>
            <a:pPr lvl="2"/>
            <a:r>
              <a:rPr lang="en-US" dirty="0"/>
              <a:t>Using PIN number received in step 1 </a:t>
            </a:r>
          </a:p>
          <a:p>
            <a:pPr lvl="2"/>
            <a:r>
              <a:rPr lang="en-US" dirty="0"/>
              <a:t>You will set up a user ID and password</a:t>
            </a:r>
          </a:p>
          <a:p>
            <a:r>
              <a:rPr lang="en-US" dirty="0"/>
              <a:t>Employees will still have access to MIC even if they leave BPS</a:t>
            </a:r>
          </a:p>
          <a:p>
            <a:r>
              <a:rPr lang="en-US" dirty="0"/>
              <a:t>Password reset </a:t>
            </a:r>
          </a:p>
          <a:p>
            <a:pPr lvl="1"/>
            <a:r>
              <a:rPr lang="en-US" dirty="0"/>
              <a:t>Via email </a:t>
            </a:r>
          </a:p>
          <a:p>
            <a:pPr marL="457200" lvl="1" indent="0">
              <a:buNone/>
            </a:pPr>
            <a:r>
              <a:rPr lang="en-US" dirty="0"/>
              <a:t>Or </a:t>
            </a:r>
          </a:p>
          <a:p>
            <a:pPr lvl="1"/>
            <a:r>
              <a:rPr lang="en-US" dirty="0"/>
              <a:t>Contact helpdesk (x11735)</a:t>
            </a:r>
          </a:p>
          <a:p>
            <a:pPr marL="914400" lvl="2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009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 – My Information Center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59227"/>
            <a:ext cx="10353762" cy="4721086"/>
          </a:xfrm>
        </p:spPr>
        <p:txBody>
          <a:bodyPr>
            <a:normAutofit/>
          </a:bodyPr>
          <a:lstStyle/>
          <a:p>
            <a:r>
              <a:rPr lang="en-US" dirty="0"/>
              <a:t>MIC features:</a:t>
            </a:r>
          </a:p>
          <a:p>
            <a:pPr lvl="1"/>
            <a:r>
              <a:rPr lang="en-US" dirty="0"/>
              <a:t>View / print pay stub</a:t>
            </a:r>
          </a:p>
          <a:p>
            <a:pPr lvl="1"/>
            <a:r>
              <a:rPr lang="en-US" dirty="0"/>
              <a:t>View sick and vacation transactions / balances </a:t>
            </a:r>
          </a:p>
          <a:p>
            <a:pPr lvl="1"/>
            <a:r>
              <a:rPr lang="en-US" dirty="0"/>
              <a:t>Update mailing address / e-mail address / phone number</a:t>
            </a:r>
          </a:p>
          <a:p>
            <a:pPr lvl="1"/>
            <a:r>
              <a:rPr lang="en-US" dirty="0"/>
              <a:t>Elect to receive W-2 electronically </a:t>
            </a:r>
          </a:p>
          <a:p>
            <a:pPr lvl="1"/>
            <a:r>
              <a:rPr lang="en-US" dirty="0"/>
              <a:t>Request duplicate copy of W-2 (up to 4 years)</a:t>
            </a:r>
          </a:p>
          <a:p>
            <a:pPr lvl="1"/>
            <a:r>
              <a:rPr lang="en-US" dirty="0"/>
              <a:t>Quick link to e-mail the Payroll group</a:t>
            </a:r>
          </a:p>
          <a:p>
            <a:pPr lvl="1"/>
            <a:r>
              <a:rPr lang="en-US" dirty="0"/>
              <a:t>Apply for Sick Buy Back (during application period – April)</a:t>
            </a:r>
          </a:p>
          <a:p>
            <a:pPr lvl="1"/>
            <a:r>
              <a:rPr lang="en-US" dirty="0"/>
              <a:t>View calendar year deductions</a:t>
            </a:r>
          </a:p>
          <a:p>
            <a:pPr lvl="1"/>
            <a:r>
              <a:rPr lang="en-US" dirty="0"/>
              <a:t>View calendar year and fiscal year earnings </a:t>
            </a:r>
          </a:p>
          <a:p>
            <a:pPr lvl="1"/>
            <a:r>
              <a:rPr lang="en-US" dirty="0"/>
              <a:t>View days paid as a substitute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48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Sick and Vacation Time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99591"/>
            <a:ext cx="10353762" cy="48602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regular employees earn sick time</a:t>
            </a:r>
          </a:p>
          <a:p>
            <a:pPr lvl="1"/>
            <a:r>
              <a:rPr lang="en-US" dirty="0"/>
              <a:t>Earn 1 day per month of employment </a:t>
            </a:r>
          </a:p>
          <a:p>
            <a:pPr lvl="2"/>
            <a:r>
              <a:rPr lang="en-US" dirty="0"/>
              <a:t>9 month employees earn 9 days per school year </a:t>
            </a:r>
          </a:p>
          <a:p>
            <a:pPr lvl="2"/>
            <a:r>
              <a:rPr lang="en-US" dirty="0"/>
              <a:t>If employee isn’t paid for more than half of the pay period, they will not earn sick time for that pay period</a:t>
            </a:r>
          </a:p>
          <a:p>
            <a:pPr lvl="1"/>
            <a:r>
              <a:rPr lang="en-US" dirty="0"/>
              <a:t>30 days after the employee begins employment each year, per FL. Statute, employees are given 4 days of unearned sick time (called USK) this time can be used but isn’t earned until the last 8 pay periods of every school year </a:t>
            </a:r>
          </a:p>
          <a:p>
            <a:pPr lvl="2"/>
            <a:r>
              <a:rPr lang="en-US" dirty="0"/>
              <a:t>If an employee decides to resign before this time is earned, they owe for any unearned sick time (USK) they may have already used </a:t>
            </a:r>
          </a:p>
          <a:p>
            <a:pPr lvl="1"/>
            <a:r>
              <a:rPr lang="en-US" dirty="0"/>
              <a:t>Each school year, employees are allowed to use up to 6 days of sick time for personal reasons (called PSK)</a:t>
            </a:r>
          </a:p>
          <a:p>
            <a:pPr lvl="2"/>
            <a:r>
              <a:rPr lang="en-US" dirty="0"/>
              <a:t>These 6 days of PSK is not in addition to accrued sick days</a:t>
            </a:r>
          </a:p>
          <a:p>
            <a:pPr lvl="2"/>
            <a:r>
              <a:rPr lang="en-US" dirty="0"/>
              <a:t>Using PSK time reduces the employee’s sick balance 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05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13357</TotalTime>
  <Words>1737</Words>
  <Application>Microsoft Office PowerPoint</Application>
  <PresentationFormat>Widescreen</PresentationFormat>
  <Paragraphs>175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Bookman Old Style</vt:lpstr>
      <vt:lpstr>Calibri</vt:lpstr>
      <vt:lpstr>Rockwell</vt:lpstr>
      <vt:lpstr>Damask</vt:lpstr>
      <vt:lpstr>Payroll</vt:lpstr>
      <vt:lpstr>Paycheck </vt:lpstr>
      <vt:lpstr>Paycheck </vt:lpstr>
      <vt:lpstr>Timekeeping</vt:lpstr>
      <vt:lpstr>Payroll website</vt:lpstr>
      <vt:lpstr>Payroll Website </vt:lpstr>
      <vt:lpstr>MIC – My Information Center </vt:lpstr>
      <vt:lpstr>MIC – My Information Center </vt:lpstr>
      <vt:lpstr>Sick and Vacation Time </vt:lpstr>
      <vt:lpstr>Sick and Vacation Time</vt:lpstr>
      <vt:lpstr>Sick Transfer </vt:lpstr>
      <vt:lpstr>Bereavement </vt:lpstr>
      <vt:lpstr>Sick Leave Bank </vt:lpstr>
      <vt:lpstr>Sick LEAVE Bank </vt:lpstr>
      <vt:lpstr>SICK BUY BACK</vt:lpstr>
      <vt:lpstr>SICK BUY BACK</vt:lpstr>
      <vt:lpstr>BENCOR</vt:lpstr>
      <vt:lpstr>If you leave.....</vt:lpstr>
      <vt:lpstr>If you leave.....</vt:lpstr>
      <vt:lpstr>Payroll 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Payroll Contact Information</vt:lpstr>
      <vt:lpstr>Questions </vt:lpstr>
    </vt:vector>
  </TitlesOfParts>
  <Company>Brevard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Employee Orientation</dc:title>
  <dc:creator>Mosca.Jessica@Viera</dc:creator>
  <cp:lastModifiedBy>Mosca.Jessica@Accounting Services</cp:lastModifiedBy>
  <cp:revision>58</cp:revision>
  <cp:lastPrinted>2020-10-06T11:50:52Z</cp:lastPrinted>
  <dcterms:created xsi:type="dcterms:W3CDTF">2020-09-15T16:03:21Z</dcterms:created>
  <dcterms:modified xsi:type="dcterms:W3CDTF">2023-11-02T15:22:00Z</dcterms:modified>
</cp:coreProperties>
</file>