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998867-E3FC-41AB-85C4-D84A08B59A9C}"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09954013-F143-4514-8F69-39C03E5C1B94}">
      <dgm:prSet/>
      <dgm:spPr/>
      <dgm:t>
        <a:bodyPr/>
        <a:lstStyle/>
        <a:p>
          <a:r>
            <a:rPr lang="en-US" b="0" i="0"/>
            <a:t>Physical abuse</a:t>
          </a:r>
          <a:endParaRPr lang="en-US"/>
        </a:p>
      </dgm:t>
    </dgm:pt>
    <dgm:pt modelId="{B174140F-587C-43CB-8F44-7B25627F836F}" type="parTrans" cxnId="{19340CDF-FC11-4D1B-B8D9-70EC6347022D}">
      <dgm:prSet/>
      <dgm:spPr/>
      <dgm:t>
        <a:bodyPr/>
        <a:lstStyle/>
        <a:p>
          <a:endParaRPr lang="en-US"/>
        </a:p>
      </dgm:t>
    </dgm:pt>
    <dgm:pt modelId="{F8A12826-542A-455F-8BB7-33974F27C55E}" type="sibTrans" cxnId="{19340CDF-FC11-4D1B-B8D9-70EC6347022D}">
      <dgm:prSet/>
      <dgm:spPr/>
      <dgm:t>
        <a:bodyPr/>
        <a:lstStyle/>
        <a:p>
          <a:endParaRPr lang="en-US"/>
        </a:p>
      </dgm:t>
    </dgm:pt>
    <dgm:pt modelId="{05D6D00E-0727-40B6-9C33-8114D2C7DF80}">
      <dgm:prSet/>
      <dgm:spPr/>
      <dgm:t>
        <a:bodyPr/>
        <a:lstStyle/>
        <a:p>
          <a:r>
            <a:rPr lang="en-US" b="0" i="0"/>
            <a:t>Sexual abuse</a:t>
          </a:r>
          <a:endParaRPr lang="en-US"/>
        </a:p>
      </dgm:t>
    </dgm:pt>
    <dgm:pt modelId="{CEB4D542-1F18-46AC-AB57-48FD8107F863}" type="parTrans" cxnId="{285E79A4-6BF4-4A28-B146-1411088B0192}">
      <dgm:prSet/>
      <dgm:spPr/>
      <dgm:t>
        <a:bodyPr/>
        <a:lstStyle/>
        <a:p>
          <a:endParaRPr lang="en-US"/>
        </a:p>
      </dgm:t>
    </dgm:pt>
    <dgm:pt modelId="{D3510E6A-42E3-4CA0-BF59-76E5595D1C4E}" type="sibTrans" cxnId="{285E79A4-6BF4-4A28-B146-1411088B0192}">
      <dgm:prSet/>
      <dgm:spPr/>
      <dgm:t>
        <a:bodyPr/>
        <a:lstStyle/>
        <a:p>
          <a:endParaRPr lang="en-US"/>
        </a:p>
      </dgm:t>
    </dgm:pt>
    <dgm:pt modelId="{268A7422-B435-4074-8CD3-C6561112DFEA}">
      <dgm:prSet/>
      <dgm:spPr/>
      <dgm:t>
        <a:bodyPr/>
        <a:lstStyle/>
        <a:p>
          <a:r>
            <a:rPr lang="en-US" b="0" i="0"/>
            <a:t>Child-on-Child Abuse</a:t>
          </a:r>
          <a:endParaRPr lang="en-US"/>
        </a:p>
      </dgm:t>
    </dgm:pt>
    <dgm:pt modelId="{FD959A27-6D11-4D15-8225-5D0AEF3B9783}" type="parTrans" cxnId="{2DDFF842-B57B-4A18-BACE-4EE727360335}">
      <dgm:prSet/>
      <dgm:spPr/>
      <dgm:t>
        <a:bodyPr/>
        <a:lstStyle/>
        <a:p>
          <a:endParaRPr lang="en-US"/>
        </a:p>
      </dgm:t>
    </dgm:pt>
    <dgm:pt modelId="{F081D88C-97A9-4466-9C51-968A0BCBA1D2}" type="sibTrans" cxnId="{2DDFF842-B57B-4A18-BACE-4EE727360335}">
      <dgm:prSet/>
      <dgm:spPr/>
      <dgm:t>
        <a:bodyPr/>
        <a:lstStyle/>
        <a:p>
          <a:endParaRPr lang="en-US"/>
        </a:p>
      </dgm:t>
    </dgm:pt>
    <dgm:pt modelId="{ACA9839B-D178-4B1A-9FBD-2E8AF9C60508}">
      <dgm:prSet/>
      <dgm:spPr/>
      <dgm:t>
        <a:bodyPr/>
        <a:lstStyle/>
        <a:p>
          <a:r>
            <a:rPr lang="en-US" b="0" i="0"/>
            <a:t>Neglect</a:t>
          </a:r>
          <a:endParaRPr lang="en-US"/>
        </a:p>
      </dgm:t>
    </dgm:pt>
    <dgm:pt modelId="{F4D26175-841D-4D12-8360-3094822712D2}" type="parTrans" cxnId="{2D42FD43-D997-419F-AE80-90CC0FB3972B}">
      <dgm:prSet/>
      <dgm:spPr/>
      <dgm:t>
        <a:bodyPr/>
        <a:lstStyle/>
        <a:p>
          <a:endParaRPr lang="en-US"/>
        </a:p>
      </dgm:t>
    </dgm:pt>
    <dgm:pt modelId="{98AFD878-580A-4A11-8E31-A8D9AAEA04AA}" type="sibTrans" cxnId="{2D42FD43-D997-419F-AE80-90CC0FB3972B}">
      <dgm:prSet/>
      <dgm:spPr/>
      <dgm:t>
        <a:bodyPr/>
        <a:lstStyle/>
        <a:p>
          <a:endParaRPr lang="en-US"/>
        </a:p>
      </dgm:t>
    </dgm:pt>
    <dgm:pt modelId="{1EA1555A-58BE-4F7D-83FF-1663447ACC36}">
      <dgm:prSet/>
      <dgm:spPr/>
      <dgm:t>
        <a:bodyPr/>
        <a:lstStyle/>
        <a:p>
          <a:r>
            <a:rPr lang="en-US" b="0" i="0"/>
            <a:t>Abandonment</a:t>
          </a:r>
          <a:endParaRPr lang="en-US"/>
        </a:p>
      </dgm:t>
    </dgm:pt>
    <dgm:pt modelId="{07781ACD-BAD7-4315-9989-3F30C7A13712}" type="parTrans" cxnId="{1B0664C2-EABC-4DE3-B895-891FA613434D}">
      <dgm:prSet/>
      <dgm:spPr/>
      <dgm:t>
        <a:bodyPr/>
        <a:lstStyle/>
        <a:p>
          <a:endParaRPr lang="en-US"/>
        </a:p>
      </dgm:t>
    </dgm:pt>
    <dgm:pt modelId="{B78F217F-5945-4761-B37C-8CFA512094B1}" type="sibTrans" cxnId="{1B0664C2-EABC-4DE3-B895-891FA613434D}">
      <dgm:prSet/>
      <dgm:spPr/>
      <dgm:t>
        <a:bodyPr/>
        <a:lstStyle/>
        <a:p>
          <a:endParaRPr lang="en-US"/>
        </a:p>
      </dgm:t>
    </dgm:pt>
    <dgm:pt modelId="{4C414FE7-A883-4D6C-9835-A02C1BAEBE72}" type="pres">
      <dgm:prSet presAssocID="{AE998867-E3FC-41AB-85C4-D84A08B59A9C}" presName="diagram" presStyleCnt="0">
        <dgm:presLayoutVars>
          <dgm:dir/>
          <dgm:resizeHandles val="exact"/>
        </dgm:presLayoutVars>
      </dgm:prSet>
      <dgm:spPr/>
    </dgm:pt>
    <dgm:pt modelId="{FD787FE5-8C89-4D77-9DDE-D9D31C7C8ACD}" type="pres">
      <dgm:prSet presAssocID="{09954013-F143-4514-8F69-39C03E5C1B94}" presName="node" presStyleLbl="node1" presStyleIdx="0" presStyleCnt="5">
        <dgm:presLayoutVars>
          <dgm:bulletEnabled val="1"/>
        </dgm:presLayoutVars>
      </dgm:prSet>
      <dgm:spPr/>
    </dgm:pt>
    <dgm:pt modelId="{81E4EF41-E998-4656-8951-C35F6E840DF1}" type="pres">
      <dgm:prSet presAssocID="{F8A12826-542A-455F-8BB7-33974F27C55E}" presName="sibTrans" presStyleCnt="0"/>
      <dgm:spPr/>
    </dgm:pt>
    <dgm:pt modelId="{D0069941-8B24-42B5-AD4B-D18F0DBFE06D}" type="pres">
      <dgm:prSet presAssocID="{05D6D00E-0727-40B6-9C33-8114D2C7DF80}" presName="node" presStyleLbl="node1" presStyleIdx="1" presStyleCnt="5">
        <dgm:presLayoutVars>
          <dgm:bulletEnabled val="1"/>
        </dgm:presLayoutVars>
      </dgm:prSet>
      <dgm:spPr/>
    </dgm:pt>
    <dgm:pt modelId="{333EA3E2-5390-4A3C-9C4E-08AAC64A2127}" type="pres">
      <dgm:prSet presAssocID="{D3510E6A-42E3-4CA0-BF59-76E5595D1C4E}" presName="sibTrans" presStyleCnt="0"/>
      <dgm:spPr/>
    </dgm:pt>
    <dgm:pt modelId="{F69C8A94-B2BB-4F4F-A3CC-59A281C681E1}" type="pres">
      <dgm:prSet presAssocID="{268A7422-B435-4074-8CD3-C6561112DFEA}" presName="node" presStyleLbl="node1" presStyleIdx="2" presStyleCnt="5">
        <dgm:presLayoutVars>
          <dgm:bulletEnabled val="1"/>
        </dgm:presLayoutVars>
      </dgm:prSet>
      <dgm:spPr/>
    </dgm:pt>
    <dgm:pt modelId="{D0898B90-F1B1-4520-9ED8-B45334A7D425}" type="pres">
      <dgm:prSet presAssocID="{F081D88C-97A9-4466-9C51-968A0BCBA1D2}" presName="sibTrans" presStyleCnt="0"/>
      <dgm:spPr/>
    </dgm:pt>
    <dgm:pt modelId="{0E36B160-0483-412F-B224-754E1CEB088B}" type="pres">
      <dgm:prSet presAssocID="{ACA9839B-D178-4B1A-9FBD-2E8AF9C60508}" presName="node" presStyleLbl="node1" presStyleIdx="3" presStyleCnt="5">
        <dgm:presLayoutVars>
          <dgm:bulletEnabled val="1"/>
        </dgm:presLayoutVars>
      </dgm:prSet>
      <dgm:spPr/>
    </dgm:pt>
    <dgm:pt modelId="{1CBC2C0E-396B-4E53-8666-6683D9A2C3F0}" type="pres">
      <dgm:prSet presAssocID="{98AFD878-580A-4A11-8E31-A8D9AAEA04AA}" presName="sibTrans" presStyleCnt="0"/>
      <dgm:spPr/>
    </dgm:pt>
    <dgm:pt modelId="{9715BB3C-DE14-4068-982A-D90E091D27C6}" type="pres">
      <dgm:prSet presAssocID="{1EA1555A-58BE-4F7D-83FF-1663447ACC36}" presName="node" presStyleLbl="node1" presStyleIdx="4" presStyleCnt="5">
        <dgm:presLayoutVars>
          <dgm:bulletEnabled val="1"/>
        </dgm:presLayoutVars>
      </dgm:prSet>
      <dgm:spPr/>
    </dgm:pt>
  </dgm:ptLst>
  <dgm:cxnLst>
    <dgm:cxn modelId="{3746D603-B03C-418B-9498-2ABFB24E0A80}" type="presOf" srcId="{268A7422-B435-4074-8CD3-C6561112DFEA}" destId="{F69C8A94-B2BB-4F4F-A3CC-59A281C681E1}" srcOrd="0" destOrd="0" presId="urn:microsoft.com/office/officeart/2005/8/layout/default"/>
    <dgm:cxn modelId="{2DDFF842-B57B-4A18-BACE-4EE727360335}" srcId="{AE998867-E3FC-41AB-85C4-D84A08B59A9C}" destId="{268A7422-B435-4074-8CD3-C6561112DFEA}" srcOrd="2" destOrd="0" parTransId="{FD959A27-6D11-4D15-8225-5D0AEF3B9783}" sibTransId="{F081D88C-97A9-4466-9C51-968A0BCBA1D2}"/>
    <dgm:cxn modelId="{1E9D3443-9595-4D73-BEDB-03EB5DFDF65B}" type="presOf" srcId="{ACA9839B-D178-4B1A-9FBD-2E8AF9C60508}" destId="{0E36B160-0483-412F-B224-754E1CEB088B}" srcOrd="0" destOrd="0" presId="urn:microsoft.com/office/officeart/2005/8/layout/default"/>
    <dgm:cxn modelId="{2D42FD43-D997-419F-AE80-90CC0FB3972B}" srcId="{AE998867-E3FC-41AB-85C4-D84A08B59A9C}" destId="{ACA9839B-D178-4B1A-9FBD-2E8AF9C60508}" srcOrd="3" destOrd="0" parTransId="{F4D26175-841D-4D12-8360-3094822712D2}" sibTransId="{98AFD878-580A-4A11-8E31-A8D9AAEA04AA}"/>
    <dgm:cxn modelId="{F1325047-2B07-40E8-BDC3-BA5EF5D67096}" type="presOf" srcId="{09954013-F143-4514-8F69-39C03E5C1B94}" destId="{FD787FE5-8C89-4D77-9DDE-D9D31C7C8ACD}" srcOrd="0" destOrd="0" presId="urn:microsoft.com/office/officeart/2005/8/layout/default"/>
    <dgm:cxn modelId="{502ED19D-6297-4128-B772-333A3D57F74A}" type="presOf" srcId="{AE998867-E3FC-41AB-85C4-D84A08B59A9C}" destId="{4C414FE7-A883-4D6C-9835-A02C1BAEBE72}" srcOrd="0" destOrd="0" presId="urn:microsoft.com/office/officeart/2005/8/layout/default"/>
    <dgm:cxn modelId="{285E79A4-6BF4-4A28-B146-1411088B0192}" srcId="{AE998867-E3FC-41AB-85C4-D84A08B59A9C}" destId="{05D6D00E-0727-40B6-9C33-8114D2C7DF80}" srcOrd="1" destOrd="0" parTransId="{CEB4D542-1F18-46AC-AB57-48FD8107F863}" sibTransId="{D3510E6A-42E3-4CA0-BF59-76E5595D1C4E}"/>
    <dgm:cxn modelId="{8C974BAF-0562-4EBD-B980-3C3CCB87A888}" type="presOf" srcId="{1EA1555A-58BE-4F7D-83FF-1663447ACC36}" destId="{9715BB3C-DE14-4068-982A-D90E091D27C6}" srcOrd="0" destOrd="0" presId="urn:microsoft.com/office/officeart/2005/8/layout/default"/>
    <dgm:cxn modelId="{1B0664C2-EABC-4DE3-B895-891FA613434D}" srcId="{AE998867-E3FC-41AB-85C4-D84A08B59A9C}" destId="{1EA1555A-58BE-4F7D-83FF-1663447ACC36}" srcOrd="4" destOrd="0" parTransId="{07781ACD-BAD7-4315-9989-3F30C7A13712}" sibTransId="{B78F217F-5945-4761-B37C-8CFA512094B1}"/>
    <dgm:cxn modelId="{19340CDF-FC11-4D1B-B8D9-70EC6347022D}" srcId="{AE998867-E3FC-41AB-85C4-D84A08B59A9C}" destId="{09954013-F143-4514-8F69-39C03E5C1B94}" srcOrd="0" destOrd="0" parTransId="{B174140F-587C-43CB-8F44-7B25627F836F}" sibTransId="{F8A12826-542A-455F-8BB7-33974F27C55E}"/>
    <dgm:cxn modelId="{1F0F0BF6-CBF9-4732-A700-BC90EFA163C2}" type="presOf" srcId="{05D6D00E-0727-40B6-9C33-8114D2C7DF80}" destId="{D0069941-8B24-42B5-AD4B-D18F0DBFE06D}" srcOrd="0" destOrd="0" presId="urn:microsoft.com/office/officeart/2005/8/layout/default"/>
    <dgm:cxn modelId="{E5FB7CE0-D60D-4230-88B0-6C8650E66DF8}" type="presParOf" srcId="{4C414FE7-A883-4D6C-9835-A02C1BAEBE72}" destId="{FD787FE5-8C89-4D77-9DDE-D9D31C7C8ACD}" srcOrd="0" destOrd="0" presId="urn:microsoft.com/office/officeart/2005/8/layout/default"/>
    <dgm:cxn modelId="{357058D5-0E8A-4717-9361-2EB59DC20724}" type="presParOf" srcId="{4C414FE7-A883-4D6C-9835-A02C1BAEBE72}" destId="{81E4EF41-E998-4656-8951-C35F6E840DF1}" srcOrd="1" destOrd="0" presId="urn:microsoft.com/office/officeart/2005/8/layout/default"/>
    <dgm:cxn modelId="{E91BE327-4697-4100-A4E4-15BDAC458A23}" type="presParOf" srcId="{4C414FE7-A883-4D6C-9835-A02C1BAEBE72}" destId="{D0069941-8B24-42B5-AD4B-D18F0DBFE06D}" srcOrd="2" destOrd="0" presId="urn:microsoft.com/office/officeart/2005/8/layout/default"/>
    <dgm:cxn modelId="{CE10750A-CAAF-4E11-805E-FC78EC989EFE}" type="presParOf" srcId="{4C414FE7-A883-4D6C-9835-A02C1BAEBE72}" destId="{333EA3E2-5390-4A3C-9C4E-08AAC64A2127}" srcOrd="3" destOrd="0" presId="urn:microsoft.com/office/officeart/2005/8/layout/default"/>
    <dgm:cxn modelId="{65B75303-2818-4D9B-98F1-4E0EB8D64D89}" type="presParOf" srcId="{4C414FE7-A883-4D6C-9835-A02C1BAEBE72}" destId="{F69C8A94-B2BB-4F4F-A3CC-59A281C681E1}" srcOrd="4" destOrd="0" presId="urn:microsoft.com/office/officeart/2005/8/layout/default"/>
    <dgm:cxn modelId="{B1FDC59F-5F95-4BA9-B8BB-F609CEFA2586}" type="presParOf" srcId="{4C414FE7-A883-4D6C-9835-A02C1BAEBE72}" destId="{D0898B90-F1B1-4520-9ED8-B45334A7D425}" srcOrd="5" destOrd="0" presId="urn:microsoft.com/office/officeart/2005/8/layout/default"/>
    <dgm:cxn modelId="{27BC2974-16B4-4089-BDD8-7FC2B9DECBA0}" type="presParOf" srcId="{4C414FE7-A883-4D6C-9835-A02C1BAEBE72}" destId="{0E36B160-0483-412F-B224-754E1CEB088B}" srcOrd="6" destOrd="0" presId="urn:microsoft.com/office/officeart/2005/8/layout/default"/>
    <dgm:cxn modelId="{7BC3F464-26A9-4463-9EED-611E060D33C8}" type="presParOf" srcId="{4C414FE7-A883-4D6C-9835-A02C1BAEBE72}" destId="{1CBC2C0E-396B-4E53-8666-6683D9A2C3F0}" srcOrd="7" destOrd="0" presId="urn:microsoft.com/office/officeart/2005/8/layout/default"/>
    <dgm:cxn modelId="{F22E7372-0140-4283-B064-BCE2B73A0BE5}" type="presParOf" srcId="{4C414FE7-A883-4D6C-9835-A02C1BAEBE72}" destId="{9715BB3C-DE14-4068-982A-D90E091D27C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87FE5-8C89-4D77-9DDE-D9D31C7C8ACD}">
      <dsp:nvSpPr>
        <dsp:cNvPr id="0" name=""/>
        <dsp:cNvSpPr/>
      </dsp:nvSpPr>
      <dsp:spPr>
        <a:xfrm>
          <a:off x="202663" y="1030"/>
          <a:ext cx="2296429" cy="1377857"/>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0" kern="1200"/>
            <a:t>Physical abuse</a:t>
          </a:r>
          <a:endParaRPr lang="en-US" sz="2800" kern="1200"/>
        </a:p>
      </dsp:txBody>
      <dsp:txXfrm>
        <a:off x="202663" y="1030"/>
        <a:ext cx="2296429" cy="1377857"/>
      </dsp:txXfrm>
    </dsp:sp>
    <dsp:sp modelId="{D0069941-8B24-42B5-AD4B-D18F0DBFE06D}">
      <dsp:nvSpPr>
        <dsp:cNvPr id="0" name=""/>
        <dsp:cNvSpPr/>
      </dsp:nvSpPr>
      <dsp:spPr>
        <a:xfrm>
          <a:off x="2728734" y="1030"/>
          <a:ext cx="2296429" cy="1377857"/>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0" kern="1200"/>
            <a:t>Sexual abuse</a:t>
          </a:r>
          <a:endParaRPr lang="en-US" sz="2800" kern="1200"/>
        </a:p>
      </dsp:txBody>
      <dsp:txXfrm>
        <a:off x="2728734" y="1030"/>
        <a:ext cx="2296429" cy="1377857"/>
      </dsp:txXfrm>
    </dsp:sp>
    <dsp:sp modelId="{F69C8A94-B2BB-4F4F-A3CC-59A281C681E1}">
      <dsp:nvSpPr>
        <dsp:cNvPr id="0" name=""/>
        <dsp:cNvSpPr/>
      </dsp:nvSpPr>
      <dsp:spPr>
        <a:xfrm>
          <a:off x="5254806" y="1030"/>
          <a:ext cx="2296429" cy="1377857"/>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0" kern="1200"/>
            <a:t>Child-on-Child Abuse</a:t>
          </a:r>
          <a:endParaRPr lang="en-US" sz="2800" kern="1200"/>
        </a:p>
      </dsp:txBody>
      <dsp:txXfrm>
        <a:off x="5254806" y="1030"/>
        <a:ext cx="2296429" cy="1377857"/>
      </dsp:txXfrm>
    </dsp:sp>
    <dsp:sp modelId="{0E36B160-0483-412F-B224-754E1CEB088B}">
      <dsp:nvSpPr>
        <dsp:cNvPr id="0" name=""/>
        <dsp:cNvSpPr/>
      </dsp:nvSpPr>
      <dsp:spPr>
        <a:xfrm>
          <a:off x="7780878" y="1030"/>
          <a:ext cx="2296429" cy="1377857"/>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0" kern="1200"/>
            <a:t>Neglect</a:t>
          </a:r>
          <a:endParaRPr lang="en-US" sz="2800" kern="1200"/>
        </a:p>
      </dsp:txBody>
      <dsp:txXfrm>
        <a:off x="7780878" y="1030"/>
        <a:ext cx="2296429" cy="1377857"/>
      </dsp:txXfrm>
    </dsp:sp>
    <dsp:sp modelId="{9715BB3C-DE14-4068-982A-D90E091D27C6}">
      <dsp:nvSpPr>
        <dsp:cNvPr id="0" name=""/>
        <dsp:cNvSpPr/>
      </dsp:nvSpPr>
      <dsp:spPr>
        <a:xfrm>
          <a:off x="3991770" y="1608530"/>
          <a:ext cx="2296429" cy="1377857"/>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0" kern="1200"/>
            <a:t>Abandonment</a:t>
          </a:r>
          <a:endParaRPr lang="en-US" sz="2800" kern="1200"/>
        </a:p>
      </dsp:txBody>
      <dsp:txXfrm>
        <a:off x="3991770" y="1608530"/>
        <a:ext cx="2296429" cy="137785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DDDA-083D-46C5-BBBF-60AE714E6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1E3465-F4AB-4FEF-B573-6BA964B6BD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810BD6-8B7C-49AC-844D-A17B1F3F5FE7}"/>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5" name="Footer Placeholder 4">
            <a:extLst>
              <a:ext uri="{FF2B5EF4-FFF2-40B4-BE49-F238E27FC236}">
                <a16:creationId xmlns:a16="http://schemas.microsoft.com/office/drawing/2014/main" id="{77CEF4C3-1FA1-4AA2-ACDA-927B94F68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5A0-BF66-454F-89C2-BDD31DB6AFD5}"/>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1757115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BEDE2-1EF1-4B69-8827-92A06A46A9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DCB845-7181-43FB-BCEC-7A0473C3DC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8C3BB-996D-4770-ABBA-BDC2C30ABA1E}"/>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5" name="Footer Placeholder 4">
            <a:extLst>
              <a:ext uri="{FF2B5EF4-FFF2-40B4-BE49-F238E27FC236}">
                <a16:creationId xmlns:a16="http://schemas.microsoft.com/office/drawing/2014/main" id="{25034E6C-823E-4430-B627-42B045C82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AC14D-7DAE-4CE4-964B-9C1879C7C104}"/>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103976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2268D-3BA8-425C-9492-5BBDCC6D37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2556BC-93A9-4B77-B1AF-1FDFA1623E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336BA9-739A-4DF6-8C5E-6835173D9DFA}"/>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5" name="Footer Placeholder 4">
            <a:extLst>
              <a:ext uri="{FF2B5EF4-FFF2-40B4-BE49-F238E27FC236}">
                <a16:creationId xmlns:a16="http://schemas.microsoft.com/office/drawing/2014/main" id="{F00DE790-F380-4717-9956-BE10DE172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1A492-47B0-43B9-A2CA-FAACFF07AA25}"/>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304229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5033-3363-4EB7-AC6F-027652FE39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AE40-2D8A-43AB-8051-59DA64BA5E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695A0-D82D-4ECF-B7E7-B6EE2E84335A}"/>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5" name="Footer Placeholder 4">
            <a:extLst>
              <a:ext uri="{FF2B5EF4-FFF2-40B4-BE49-F238E27FC236}">
                <a16:creationId xmlns:a16="http://schemas.microsoft.com/office/drawing/2014/main" id="{6CCFB52D-BA1A-4859-AA19-FCCEFFC0D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08D36-2C1E-4E2E-8A0F-4A9F43BCD458}"/>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228647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347F-7305-41A0-BC29-CE82FC7409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159E45-0503-4115-A2C2-5A20641A7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2C581E-8FE7-475E-A99A-D0CBC8CAD11C}"/>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5" name="Footer Placeholder 4">
            <a:extLst>
              <a:ext uri="{FF2B5EF4-FFF2-40B4-BE49-F238E27FC236}">
                <a16:creationId xmlns:a16="http://schemas.microsoft.com/office/drawing/2014/main" id="{F785BDC4-BB78-47C9-8E32-997DBF569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6A796-5D0E-46A5-BF6E-3E47D74C42E9}"/>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180637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6C03-4AB3-47AB-940A-7960B603EA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4AF76E-C0DD-4304-B6CE-6A8BF76AC0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867143-79B7-4081-94F1-B042BE168D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911B2-3748-40C6-A6DE-E7901533C206}"/>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6" name="Footer Placeholder 5">
            <a:extLst>
              <a:ext uri="{FF2B5EF4-FFF2-40B4-BE49-F238E27FC236}">
                <a16:creationId xmlns:a16="http://schemas.microsoft.com/office/drawing/2014/main" id="{99CCE15A-145C-4C98-BE49-AB4CF1199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468724-6FF6-4A6E-8F03-1BAE3793516F}"/>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24074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2992-AD06-420B-83F8-5DFCCA52FD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2DDFD2-5C1A-4592-903A-EA94A98799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5C23E-4D79-42D1-AD07-C9C88AD824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B99662-3E93-42C7-BA63-17E6CCA81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D4415C-C9CD-4B68-92CE-C85D122033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269AB5-FAC7-4FAD-8AF8-7752C9FC884D}"/>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8" name="Footer Placeholder 7">
            <a:extLst>
              <a:ext uri="{FF2B5EF4-FFF2-40B4-BE49-F238E27FC236}">
                <a16:creationId xmlns:a16="http://schemas.microsoft.com/office/drawing/2014/main" id="{14C68E54-0FA7-4FB9-845C-9DA18EEEA5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9CC158-AC15-4511-9C43-7138B779124A}"/>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618919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B627-3B3E-4BE0-AC83-23CD9FE4CB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A9C349-5522-49F5-8AAF-5D93FACEBDA3}"/>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4" name="Footer Placeholder 3">
            <a:extLst>
              <a:ext uri="{FF2B5EF4-FFF2-40B4-BE49-F238E27FC236}">
                <a16:creationId xmlns:a16="http://schemas.microsoft.com/office/drawing/2014/main" id="{A4B30053-66D2-48E7-84FA-EFE5B39316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AE1D68-6745-4F99-AB9C-5A39414014AB}"/>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385374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6AFDD-D213-4854-8D1F-E1AEEA8DB6EA}"/>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3" name="Footer Placeholder 2">
            <a:extLst>
              <a:ext uri="{FF2B5EF4-FFF2-40B4-BE49-F238E27FC236}">
                <a16:creationId xmlns:a16="http://schemas.microsoft.com/office/drawing/2014/main" id="{863CFCF1-C2B4-4792-A8FF-93057619FC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3368B2-91D0-475C-807B-2E87F5060E2C}"/>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406515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E737D-6EDA-4E73-97A3-F155F0EEE6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2FB82-6202-4AA6-A823-8606EE9ECD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2933C9-2247-4D1C-8167-D1FD76F8B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E4B450-EAF7-4F66-AB88-6B7ADEF81EE9}"/>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6" name="Footer Placeholder 5">
            <a:extLst>
              <a:ext uri="{FF2B5EF4-FFF2-40B4-BE49-F238E27FC236}">
                <a16:creationId xmlns:a16="http://schemas.microsoft.com/office/drawing/2014/main" id="{8EE4B307-9F81-417C-877C-A46EC20B1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981A3-FE2F-452A-ADBE-1B6C5EBBD91A}"/>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382410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EBA4-088A-4A81-A7D4-CA0543686C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161E6B-0980-452F-B2EB-1B8B37B8B8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68E0D4-CEDC-4B65-8E77-3547969B4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F2F329-9A8C-4E92-9170-5A0AC5D16F88}"/>
              </a:ext>
            </a:extLst>
          </p:cNvPr>
          <p:cNvSpPr>
            <a:spLocks noGrp="1"/>
          </p:cNvSpPr>
          <p:nvPr>
            <p:ph type="dt" sz="half" idx="10"/>
          </p:nvPr>
        </p:nvSpPr>
        <p:spPr/>
        <p:txBody>
          <a:bodyPr/>
          <a:lstStyle/>
          <a:p>
            <a:fld id="{DB07E885-DA7E-41AA-A7FB-EDA6E03EBA9E}" type="datetimeFigureOut">
              <a:rPr lang="en-US" smtClean="0"/>
              <a:t>9/14/2021</a:t>
            </a:fld>
            <a:endParaRPr lang="en-US"/>
          </a:p>
        </p:txBody>
      </p:sp>
      <p:sp>
        <p:nvSpPr>
          <p:cNvPr id="6" name="Footer Placeholder 5">
            <a:extLst>
              <a:ext uri="{FF2B5EF4-FFF2-40B4-BE49-F238E27FC236}">
                <a16:creationId xmlns:a16="http://schemas.microsoft.com/office/drawing/2014/main" id="{1592F9A0-E25B-401C-BE72-9050E31E63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68FB0-EA9A-4F4D-B58A-90F243591D38}"/>
              </a:ext>
            </a:extLst>
          </p:cNvPr>
          <p:cNvSpPr>
            <a:spLocks noGrp="1"/>
          </p:cNvSpPr>
          <p:nvPr>
            <p:ph type="sldNum" sz="quarter" idx="12"/>
          </p:nvPr>
        </p:nvSpPr>
        <p:spPr/>
        <p:txBody>
          <a:bodyPr/>
          <a:lstStyle/>
          <a:p>
            <a:fld id="{5EDBC68F-58F2-4ED4-8F07-6BB60B2C018D}" type="slidenum">
              <a:rPr lang="en-US" smtClean="0"/>
              <a:t>‹#›</a:t>
            </a:fld>
            <a:endParaRPr lang="en-US"/>
          </a:p>
        </p:txBody>
      </p:sp>
    </p:spTree>
    <p:extLst>
      <p:ext uri="{BB962C8B-B14F-4D97-AF65-F5344CB8AC3E}">
        <p14:creationId xmlns:p14="http://schemas.microsoft.com/office/powerpoint/2010/main" val="36428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5AF857-9E43-4400-9365-EDB8C8506D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410AD3-DE57-4B05-84A7-C8D828DE77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3DE58-F791-48F7-8454-0C4CFBCF2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7E885-DA7E-41AA-A7FB-EDA6E03EBA9E}" type="datetimeFigureOut">
              <a:rPr lang="en-US" smtClean="0"/>
              <a:t>9/14/2021</a:t>
            </a:fld>
            <a:endParaRPr lang="en-US"/>
          </a:p>
        </p:txBody>
      </p:sp>
      <p:sp>
        <p:nvSpPr>
          <p:cNvPr id="5" name="Footer Placeholder 4">
            <a:extLst>
              <a:ext uri="{FF2B5EF4-FFF2-40B4-BE49-F238E27FC236}">
                <a16:creationId xmlns:a16="http://schemas.microsoft.com/office/drawing/2014/main" id="{E24F58BA-B918-44D3-B0FB-00CF67FDA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E0B24C-61FD-46AE-85DF-920E994C6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BC68F-58F2-4ED4-8F07-6BB60B2C018D}" type="slidenum">
              <a:rPr lang="en-US" smtClean="0"/>
              <a:t>‹#›</a:t>
            </a:fld>
            <a:endParaRPr lang="en-US"/>
          </a:p>
        </p:txBody>
      </p:sp>
    </p:spTree>
    <p:extLst>
      <p:ext uri="{BB962C8B-B14F-4D97-AF65-F5344CB8AC3E}">
        <p14:creationId xmlns:p14="http://schemas.microsoft.com/office/powerpoint/2010/main" val="840312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flickr.com/photos/davedugdale/5104920233"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cherlund.blogspot.com/2018/07/5-tips-on-choosing-online-course.html"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hyperlink" Target="https://www3.fl-dcf.com/RCA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5FFAB80F-25CE-48DC-9C2D-8929BA980695}"/>
              </a:ext>
            </a:extLst>
          </p:cNvPr>
          <p:cNvSpPr>
            <a:spLocks noGrp="1"/>
          </p:cNvSpPr>
          <p:nvPr>
            <p:ph type="ctrTitle"/>
          </p:nvPr>
        </p:nvSpPr>
        <p:spPr>
          <a:xfrm>
            <a:off x="838199" y="1120676"/>
            <a:ext cx="10669173" cy="2308324"/>
          </a:xfrm>
        </p:spPr>
        <p:txBody>
          <a:bodyPr>
            <a:normAutofit/>
          </a:bodyPr>
          <a:lstStyle/>
          <a:p>
            <a:pPr algn="l"/>
            <a:r>
              <a:rPr lang="en-US" sz="7200" dirty="0">
                <a:solidFill>
                  <a:schemeClr val="bg1"/>
                </a:solidFill>
              </a:rPr>
              <a:t>Suspicion of Child Abuse</a:t>
            </a:r>
          </a:p>
        </p:txBody>
      </p:sp>
      <p:sp>
        <p:nvSpPr>
          <p:cNvPr id="3" name="Subtitle 2">
            <a:extLst>
              <a:ext uri="{FF2B5EF4-FFF2-40B4-BE49-F238E27FC236}">
                <a16:creationId xmlns:a16="http://schemas.microsoft.com/office/drawing/2014/main" id="{AA81D5D5-898C-43FE-B3A6-E1590B1A5A44}"/>
              </a:ext>
            </a:extLst>
          </p:cNvPr>
          <p:cNvSpPr>
            <a:spLocks noGrp="1"/>
          </p:cNvSpPr>
          <p:nvPr>
            <p:ph type="subTitle" idx="1"/>
          </p:nvPr>
        </p:nvSpPr>
        <p:spPr>
          <a:xfrm>
            <a:off x="835024" y="3809999"/>
            <a:ext cx="7025753" cy="1012778"/>
          </a:xfrm>
        </p:spPr>
        <p:txBody>
          <a:bodyPr>
            <a:normAutofit/>
          </a:bodyPr>
          <a:lstStyle/>
          <a:p>
            <a:pPr algn="l"/>
            <a:r>
              <a:rPr lang="en-US" dirty="0">
                <a:solidFill>
                  <a:schemeClr val="bg1"/>
                </a:solidFill>
              </a:rPr>
              <a:t>Your responsibilities as a BPS employee</a:t>
            </a:r>
          </a:p>
        </p:txBody>
      </p:sp>
    </p:spTree>
    <p:extLst>
      <p:ext uri="{BB962C8B-B14F-4D97-AF65-F5344CB8AC3E}">
        <p14:creationId xmlns:p14="http://schemas.microsoft.com/office/powerpoint/2010/main" val="9100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97B4B7-792D-423B-9D20-6D66ED332897}"/>
              </a:ext>
            </a:extLst>
          </p:cNvPr>
          <p:cNvSpPr>
            <a:spLocks noGrp="1"/>
          </p:cNvSpPr>
          <p:nvPr>
            <p:ph type="title"/>
          </p:nvPr>
        </p:nvSpPr>
        <p:spPr>
          <a:xfrm>
            <a:off x="1156851" y="637762"/>
            <a:ext cx="9888496" cy="900131"/>
          </a:xfrm>
        </p:spPr>
        <p:txBody>
          <a:bodyPr anchor="t">
            <a:normAutofit/>
          </a:bodyPr>
          <a:lstStyle/>
          <a:p>
            <a:r>
              <a:rPr lang="en-US" sz="2800" b="1">
                <a:solidFill>
                  <a:schemeClr val="bg1"/>
                </a:solidFill>
                <a:effectLst/>
                <a:latin typeface="Open Sans" panose="020B0606030504020204" pitchFamily="34" charset="0"/>
                <a:ea typeface="Times New Roman" panose="02020603050405020304" pitchFamily="18" charset="0"/>
              </a:rPr>
              <a:t>Mandatory Reporting of Child Abuse, Abandonment and/or Neglect</a:t>
            </a:r>
            <a:endParaRPr lang="en-US" sz="2800">
              <a:solidFill>
                <a:schemeClr val="bg1"/>
              </a:solidFill>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C8EED5-A513-4181-B2CD-5607DA280AA3}"/>
              </a:ext>
            </a:extLst>
          </p:cNvPr>
          <p:cNvSpPr>
            <a:spLocks noGrp="1"/>
          </p:cNvSpPr>
          <p:nvPr>
            <p:ph idx="1"/>
          </p:nvPr>
        </p:nvSpPr>
        <p:spPr>
          <a:xfrm>
            <a:off x="1155548" y="2217343"/>
            <a:ext cx="9880893" cy="3959619"/>
          </a:xfrm>
        </p:spPr>
        <p:txBody>
          <a:bodyPr>
            <a:normAutofit/>
          </a:bodyPr>
          <a:lstStyle/>
          <a:p>
            <a:pPr marR="0" indent="0">
              <a:spcBef>
                <a:spcPts val="0"/>
              </a:spcBef>
              <a:spcAft>
                <a:spcPts val="800"/>
              </a:spcAft>
              <a:buNone/>
            </a:pPr>
            <a:r>
              <a:rPr lang="en-US" sz="2000">
                <a:effectLst/>
                <a:latin typeface="Arial" panose="020B0604020202020204" pitchFamily="34" charset="0"/>
                <a:ea typeface="Times New Roman" panose="02020603050405020304" pitchFamily="18" charset="0"/>
                <a:cs typeface="Arial" panose="020B0604020202020204" pitchFamily="34" charset="0"/>
              </a:rPr>
              <a:t>To comply with appropriate Florida law which makes mandatory the reporting of child abuse, abandonment, and / or child neglect, any teacher or other school employee who knows or has reasonable cause to suspect that a child has been:</a:t>
            </a:r>
            <a:endParaRPr lang="en-US" sz="200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800"/>
              </a:spcAft>
              <a:buSzPts val="1000"/>
              <a:buFont typeface="Courier New" panose="02070309020205020404" pitchFamily="49" charset="0"/>
              <a:buChar char="o"/>
              <a:tabLst>
                <a:tab pos="914400" algn="l"/>
              </a:tabLst>
            </a:pPr>
            <a:r>
              <a:rPr lang="en-US" sz="2000">
                <a:effectLst/>
                <a:latin typeface="Arial" panose="020B0604020202020204" pitchFamily="34" charset="0"/>
                <a:ea typeface="Times New Roman" panose="02020603050405020304" pitchFamily="18" charset="0"/>
                <a:cs typeface="Arial" panose="020B0604020202020204" pitchFamily="34" charset="0"/>
              </a:rPr>
              <a:t>subject to abuse, abandonment, neglect or</a:t>
            </a:r>
            <a:endParaRPr lang="en-US" sz="2000">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800"/>
              </a:spcAft>
              <a:buSzPts val="1000"/>
              <a:buFont typeface="Courier New" panose="02070309020205020404" pitchFamily="49" charset="0"/>
              <a:buChar char="o"/>
              <a:tabLst>
                <a:tab pos="914400" algn="l"/>
              </a:tabLst>
            </a:pPr>
            <a:r>
              <a:rPr lang="en-US" sz="2000">
                <a:effectLst/>
                <a:latin typeface="Arial" panose="020B0604020202020204" pitchFamily="34" charset="0"/>
                <a:ea typeface="Times New Roman" panose="02020603050405020304" pitchFamily="18" charset="0"/>
                <a:cs typeface="Arial" panose="020B0604020202020204" pitchFamily="34" charset="0"/>
              </a:rPr>
              <a:t>a child is in need of supervision and care and has no parent, legal custodian, or responsible adult relative immediately known and available to provide supervision and care shall immediately </a:t>
            </a:r>
            <a:r>
              <a:rPr lang="en-US" sz="2000" u="sng">
                <a:effectLst/>
                <a:latin typeface="Arial" panose="020B0604020202020204" pitchFamily="34" charset="0"/>
                <a:ea typeface="Times New Roman" panose="02020603050405020304" pitchFamily="18" charset="0"/>
                <a:cs typeface="Arial" panose="020B0604020202020204" pitchFamily="34" charset="0"/>
              </a:rPr>
              <a:t>report such knowledge or suspicion to the Department of Children and Families at the statewide toll-free hotline: 1-800-96-ABUSE.</a:t>
            </a:r>
            <a:endParaRPr lang="en-US" sz="2000" u="sng">
              <a:latin typeface="Open Sans" panose="020B0606030504020204" pitchFamily="34" charset="0"/>
              <a:ea typeface="Times New Roman" panose="02020603050405020304" pitchFamily="18" charset="0"/>
              <a:cs typeface="Arial" panose="020B0604020202020204" pitchFamily="34" charset="0"/>
            </a:endParaRPr>
          </a:p>
          <a:p>
            <a:pPr marL="457200" marR="0" lvl="1" indent="0">
              <a:spcBef>
                <a:spcPts val="0"/>
              </a:spcBef>
              <a:spcAft>
                <a:spcPts val="800"/>
              </a:spcAft>
              <a:buSzPts val="1000"/>
              <a:buNone/>
              <a:tabLst>
                <a:tab pos="914400" algn="l"/>
              </a:tabLst>
            </a:pPr>
            <a:endParaRPr lang="en-US" sz="2000" u="sng">
              <a:latin typeface="Open Sans" panose="020B0606030504020204" pitchFamily="34" charset="0"/>
              <a:cs typeface="Arial" panose="020B0604020202020204" pitchFamily="34" charset="0"/>
            </a:endParaRPr>
          </a:p>
          <a:p>
            <a:pPr marL="457200" marR="0" lvl="1" indent="0">
              <a:spcBef>
                <a:spcPts val="0"/>
              </a:spcBef>
              <a:spcAft>
                <a:spcPts val="800"/>
              </a:spcAft>
              <a:buSzPts val="1000"/>
              <a:buNone/>
              <a:tabLst>
                <a:tab pos="914400" algn="l"/>
              </a:tabLst>
            </a:pPr>
            <a:r>
              <a:rPr lang="en-US" sz="2000" b="1">
                <a:latin typeface="Open Sans" panose="020B0606030504020204" pitchFamily="34" charset="0"/>
                <a:cs typeface="Arial" panose="020B0604020202020204" pitchFamily="34" charset="0"/>
                <a:sym typeface="Wingdings" panose="05000000000000000000" pitchFamily="2" charset="2"/>
              </a:rPr>
              <a:t> Reporting suspected abuse to your supervisor is not sufficient. </a:t>
            </a:r>
            <a:endParaRPr lang="en-US" sz="2000" b="1">
              <a:latin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62152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235867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F147E0-4C0A-40CA-AA8F-5D3FE68921E1}"/>
              </a:ext>
            </a:extLst>
          </p:cNvPr>
          <p:cNvSpPr>
            <a:spLocks noGrp="1"/>
          </p:cNvSpPr>
          <p:nvPr>
            <p:ph type="title"/>
          </p:nvPr>
        </p:nvSpPr>
        <p:spPr>
          <a:xfrm>
            <a:off x="1156851" y="637762"/>
            <a:ext cx="9888496" cy="1520377"/>
          </a:xfrm>
        </p:spPr>
        <p:txBody>
          <a:bodyPr anchor="ctr">
            <a:normAutofit/>
          </a:bodyPr>
          <a:lstStyle/>
          <a:p>
            <a:r>
              <a:rPr lang="en-US" b="1">
                <a:solidFill>
                  <a:schemeClr val="bg1"/>
                </a:solidFill>
                <a:latin typeface="Open Sans" panose="020B0606030504020204" pitchFamily="34" charset="0"/>
                <a:ea typeface="Open Sans" panose="020B0606030504020204" pitchFamily="34" charset="0"/>
                <a:cs typeface="Open Sans" panose="020B0606030504020204" pitchFamily="34" charset="0"/>
              </a:rPr>
              <a:t>What is a “mandatory reporter”?</a:t>
            </a:r>
            <a:br>
              <a:rPr lang="en-US">
                <a:solidFill>
                  <a:schemeClr val="bg1"/>
                </a:solidFill>
              </a:rPr>
            </a:br>
            <a:endParaRPr lang="en-US">
              <a:solidFill>
                <a:schemeClr val="bg1"/>
              </a:solidFill>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58676"/>
            <a:ext cx="12191990" cy="4545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89369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21D6B4-5E92-4D53-A02D-25EC3987A6B9}"/>
              </a:ext>
            </a:extLst>
          </p:cNvPr>
          <p:cNvSpPr>
            <a:spLocks noGrp="1"/>
          </p:cNvSpPr>
          <p:nvPr>
            <p:ph idx="1"/>
          </p:nvPr>
        </p:nvSpPr>
        <p:spPr>
          <a:xfrm>
            <a:off x="1155559" y="3100283"/>
            <a:ext cx="9889788" cy="3076679"/>
          </a:xfrm>
        </p:spPr>
        <p:txBody>
          <a:bodyPr>
            <a:normAutofit/>
          </a:bodyPr>
          <a:lstStyle/>
          <a:p>
            <a:pPr marL="0" indent="0">
              <a:buNone/>
            </a:pPr>
            <a:r>
              <a:rPr lang="en-US" sz="2400" dirty="0"/>
              <a:t>In Florida, a mandatory reporter is </a:t>
            </a:r>
            <a:r>
              <a:rPr lang="en-US" sz="2400" u="sng" dirty="0"/>
              <a:t>any person </a:t>
            </a:r>
            <a:r>
              <a:rPr lang="en-US" sz="2400" dirty="0"/>
              <a:t>who knows, or has reasonable cause to suspect, that a child is abused, abandoned, or neglected by a parent, legal custodian, caregiver or other person responsible for the child’s welfare, as defined in this chapter, or that a child is in need of supervision and care and has no parent, legal custodian, or responsible adult relative immediately known and available to provide supervision and care shall report such knowledge or suspicion to the department in the manner prescribed in subsection </a:t>
            </a:r>
          </a:p>
        </p:txBody>
      </p:sp>
    </p:spTree>
    <p:extLst>
      <p:ext uri="{BB962C8B-B14F-4D97-AF65-F5344CB8AC3E}">
        <p14:creationId xmlns:p14="http://schemas.microsoft.com/office/powerpoint/2010/main" val="1102764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Rectangle 8">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0B43779-CB07-4C79-9322-1A2E5CD06D68}"/>
              </a:ext>
            </a:extLst>
          </p:cNvPr>
          <p:cNvSpPr>
            <a:spLocks noGrp="1"/>
          </p:cNvSpPr>
          <p:nvPr>
            <p:ph type="title"/>
          </p:nvPr>
        </p:nvSpPr>
        <p:spPr>
          <a:xfrm>
            <a:off x="960120" y="434101"/>
            <a:ext cx="7169753" cy="1232750"/>
          </a:xfrm>
        </p:spPr>
        <p:txBody>
          <a:bodyPr anchor="b">
            <a:normAutofit/>
          </a:bodyPr>
          <a:lstStyle/>
          <a:p>
            <a:r>
              <a:rPr lang="en-US" sz="2400" b="1" i="0">
                <a:solidFill>
                  <a:schemeClr val="bg1"/>
                </a:solidFill>
                <a:effectLst/>
                <a:latin typeface="Open Sans" panose="020B0606030504020204" pitchFamily="34" charset="0"/>
              </a:rPr>
              <a:t>Report Child Abuse if you know, suspect, or someone tells you about:</a:t>
            </a:r>
            <a:br>
              <a:rPr lang="en-US" sz="2400" b="0" i="0">
                <a:solidFill>
                  <a:schemeClr val="bg1"/>
                </a:solidFill>
                <a:effectLst/>
                <a:latin typeface="Open Sans" panose="020B0606030504020204" pitchFamily="34" charset="0"/>
              </a:rPr>
            </a:br>
            <a:endParaRPr lang="en-US" sz="2400">
              <a:solidFill>
                <a:schemeClr val="bg1"/>
              </a:solidFill>
            </a:endParaRPr>
          </a:p>
        </p:txBody>
      </p:sp>
      <p:cxnSp>
        <p:nvCxnSpPr>
          <p:cNvPr id="33" name="Straight Connector 10">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2">
            <a:extLst>
              <a:ext uri="{FF2B5EF4-FFF2-40B4-BE49-F238E27FC236}">
                <a16:creationId xmlns:a16="http://schemas.microsoft.com/office/drawing/2014/main" id="{8ED3C3F7-8804-4718-99AF-6EBB31A61080}"/>
              </a:ext>
            </a:extLst>
          </p:cNvPr>
          <p:cNvGraphicFramePr>
            <a:graphicFrameLocks noGrp="1"/>
          </p:cNvGraphicFramePr>
          <p:nvPr>
            <p:ph idx="1"/>
            <p:extLst>
              <p:ext uri="{D42A27DB-BD31-4B8C-83A1-F6EECF244321}">
                <p14:modId xmlns:p14="http://schemas.microsoft.com/office/powerpoint/2010/main" val="185838142"/>
              </p:ext>
            </p:extLst>
          </p:nvPr>
        </p:nvGraphicFramePr>
        <p:xfrm>
          <a:off x="960120" y="2917149"/>
          <a:ext cx="10279971" cy="298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58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F6FBB5-5841-4CF0-AC0C-E3614572D3CA}"/>
              </a:ext>
            </a:extLst>
          </p:cNvPr>
          <p:cNvSpPr>
            <a:spLocks noGrp="1"/>
          </p:cNvSpPr>
          <p:nvPr>
            <p:ph type="title"/>
          </p:nvPr>
        </p:nvSpPr>
        <p:spPr>
          <a:xfrm>
            <a:off x="640080" y="325369"/>
            <a:ext cx="4368602" cy="1956841"/>
          </a:xfrm>
        </p:spPr>
        <p:txBody>
          <a:bodyPr anchor="b">
            <a:normAutofit/>
          </a:bodyPr>
          <a:lstStyle/>
          <a:p>
            <a:r>
              <a:rPr lang="en-US" sz="4200"/>
              <a:t>Reporting Suspected Abuse / Neglect</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4F5C87-738A-4A44-987E-B7698517B1A1}"/>
              </a:ext>
            </a:extLst>
          </p:cNvPr>
          <p:cNvSpPr>
            <a:spLocks noGrp="1"/>
          </p:cNvSpPr>
          <p:nvPr>
            <p:ph idx="1"/>
          </p:nvPr>
        </p:nvSpPr>
        <p:spPr>
          <a:xfrm>
            <a:off x="640080" y="2872899"/>
            <a:ext cx="4368602" cy="3659732"/>
          </a:xfrm>
        </p:spPr>
        <p:txBody>
          <a:bodyPr>
            <a:normAutofit/>
          </a:bodyPr>
          <a:lstStyle/>
          <a:p>
            <a:pPr marL="0" indent="0">
              <a:buNone/>
            </a:pPr>
            <a:r>
              <a:rPr lang="en-US" sz="2400" b="0" i="0" dirty="0">
                <a:effectLst/>
                <a:latin typeface="Calibri" panose="020F0502020204030204" pitchFamily="34" charset="0"/>
              </a:rPr>
              <a:t>Known or suspected child abuse, neglect or abandonment must be reported immediately to the Department of Children &amp; Families Central Abuse Hotline:</a:t>
            </a:r>
          </a:p>
          <a:p>
            <a:pPr marL="0" indent="0">
              <a:buNone/>
            </a:pPr>
            <a:r>
              <a:rPr lang="en-US" sz="2400" b="0" i="0" dirty="0">
                <a:effectLst/>
                <a:latin typeface="Calibri" panose="020F0502020204030204" pitchFamily="34" charset="0"/>
              </a:rPr>
              <a:t>1-800-96ABUSE </a:t>
            </a:r>
          </a:p>
          <a:p>
            <a:pPr marL="0" indent="0">
              <a:buNone/>
            </a:pPr>
            <a:r>
              <a:rPr lang="en-US" sz="2400" b="0" i="0" dirty="0">
                <a:effectLst/>
                <a:latin typeface="Calibri" panose="020F0502020204030204" pitchFamily="34" charset="0"/>
              </a:rPr>
              <a:t>(1-800-962-2873)</a:t>
            </a:r>
          </a:p>
          <a:p>
            <a:pPr marL="0" indent="0">
              <a:buNone/>
            </a:pPr>
            <a:endParaRPr lang="en-US" sz="2200" dirty="0"/>
          </a:p>
        </p:txBody>
      </p:sp>
      <p:pic>
        <p:nvPicPr>
          <p:cNvPr id="5" name="Picture 4" descr="A picture containing person, keyboard, electronics, hand&#10;&#10;Description automatically generated">
            <a:extLst>
              <a:ext uri="{FF2B5EF4-FFF2-40B4-BE49-F238E27FC236}">
                <a16:creationId xmlns:a16="http://schemas.microsoft.com/office/drawing/2014/main" id="{678FC476-9EA5-48FC-8BC2-139B7394BF4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948" r="10099"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TextBox 5">
            <a:extLst>
              <a:ext uri="{FF2B5EF4-FFF2-40B4-BE49-F238E27FC236}">
                <a16:creationId xmlns:a16="http://schemas.microsoft.com/office/drawing/2014/main" id="{685766CC-E85F-41DB-B7CB-101BB92318A1}"/>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flickr.com/photos/davedugdale/510492023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266453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4">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EA1F64-F677-4189-8982-63440CDE2DF9}"/>
              </a:ext>
            </a:extLst>
          </p:cNvPr>
          <p:cNvSpPr>
            <a:spLocks noGrp="1"/>
          </p:cNvSpPr>
          <p:nvPr>
            <p:ph type="title"/>
          </p:nvPr>
        </p:nvSpPr>
        <p:spPr>
          <a:xfrm>
            <a:off x="1156851" y="637762"/>
            <a:ext cx="9888496" cy="900131"/>
          </a:xfrm>
        </p:spPr>
        <p:txBody>
          <a:bodyPr anchor="t">
            <a:normAutofit/>
          </a:bodyPr>
          <a:lstStyle/>
          <a:p>
            <a:r>
              <a:rPr lang="en-US" sz="4000">
                <a:solidFill>
                  <a:schemeClr val="bg1"/>
                </a:solidFill>
              </a:rPr>
              <a:t>Submitting a Mandatory Child Abuse Form</a:t>
            </a:r>
          </a:p>
        </p:txBody>
      </p:sp>
      <p:sp>
        <p:nvSpPr>
          <p:cNvPr id="22" name="Rectangle 16">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8">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984EE295-6F42-483D-924F-2185022964F9}"/>
              </a:ext>
            </a:extLst>
          </p:cNvPr>
          <p:cNvSpPr>
            <a:spLocks noGrp="1"/>
          </p:cNvSpPr>
          <p:nvPr>
            <p:ph idx="1"/>
          </p:nvPr>
        </p:nvSpPr>
        <p:spPr>
          <a:xfrm>
            <a:off x="1155548" y="2217343"/>
            <a:ext cx="9880893" cy="3959619"/>
          </a:xfrm>
        </p:spPr>
        <p:txBody>
          <a:bodyPr>
            <a:normAutofit/>
          </a:bodyPr>
          <a:lstStyle/>
          <a:p>
            <a:pPr marL="0" indent="0">
              <a:buNone/>
            </a:pPr>
            <a:endParaRPr lang="en-US" sz="2400" dirty="0"/>
          </a:p>
        </p:txBody>
      </p:sp>
      <p:pic>
        <p:nvPicPr>
          <p:cNvPr id="18" name="Content Placeholder 4">
            <a:extLst>
              <a:ext uri="{FF2B5EF4-FFF2-40B4-BE49-F238E27FC236}">
                <a16:creationId xmlns:a16="http://schemas.microsoft.com/office/drawing/2014/main" id="{6A275498-F601-4AE9-B67A-C7F33A9D85B6}"/>
              </a:ext>
            </a:extLst>
          </p:cNvPr>
          <p:cNvPicPr>
            <a:picLocks noChangeAspect="1"/>
          </p:cNvPicPr>
          <p:nvPr/>
        </p:nvPicPr>
        <p:blipFill>
          <a:blip r:embed="rId2"/>
          <a:stretch>
            <a:fillRect/>
          </a:stretch>
        </p:blipFill>
        <p:spPr>
          <a:xfrm>
            <a:off x="798927" y="1844208"/>
            <a:ext cx="10594145" cy="4376030"/>
          </a:xfrm>
          <a:prstGeom prst="rect">
            <a:avLst/>
          </a:prstGeom>
        </p:spPr>
      </p:pic>
      <p:sp>
        <p:nvSpPr>
          <p:cNvPr id="20" name="Arrow: Right 19">
            <a:extLst>
              <a:ext uri="{FF2B5EF4-FFF2-40B4-BE49-F238E27FC236}">
                <a16:creationId xmlns:a16="http://schemas.microsoft.com/office/drawing/2014/main" id="{AB617C06-4E84-4985-9CE4-096955D3ABAD}"/>
              </a:ext>
            </a:extLst>
          </p:cNvPr>
          <p:cNvSpPr/>
          <p:nvPr/>
        </p:nvSpPr>
        <p:spPr>
          <a:xfrm rot="10800000">
            <a:off x="6124869" y="2026385"/>
            <a:ext cx="1403105" cy="4248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5E95403-4BB9-41F4-94FF-F61D74515928}"/>
              </a:ext>
            </a:extLst>
          </p:cNvPr>
          <p:cNvSpPr txBox="1"/>
          <p:nvPr/>
        </p:nvSpPr>
        <p:spPr>
          <a:xfrm>
            <a:off x="7502446" y="1883264"/>
            <a:ext cx="3443366" cy="650627"/>
          </a:xfrm>
          <a:prstGeom prst="rect">
            <a:avLst/>
          </a:prstGeom>
          <a:noFill/>
        </p:spPr>
        <p:txBody>
          <a:bodyPr wrap="square" rtlCol="0">
            <a:spAutoFit/>
          </a:bodyPr>
          <a:lstStyle/>
          <a:p>
            <a:r>
              <a:rPr lang="en-US" b="1" dirty="0">
                <a:solidFill>
                  <a:srgbClr val="FF0000"/>
                </a:solidFill>
              </a:rPr>
              <a:t>You must be logged into the BPS site to access this site.</a:t>
            </a:r>
          </a:p>
        </p:txBody>
      </p:sp>
      <p:sp>
        <p:nvSpPr>
          <p:cNvPr id="25" name="Arrow: Down 24">
            <a:extLst>
              <a:ext uri="{FF2B5EF4-FFF2-40B4-BE49-F238E27FC236}">
                <a16:creationId xmlns:a16="http://schemas.microsoft.com/office/drawing/2014/main" id="{44308212-1E3C-44BF-94BB-42CD18DAC5AA}"/>
              </a:ext>
            </a:extLst>
          </p:cNvPr>
          <p:cNvSpPr/>
          <p:nvPr/>
        </p:nvSpPr>
        <p:spPr>
          <a:xfrm rot="2170778">
            <a:off x="9724428" y="3716693"/>
            <a:ext cx="480641" cy="96049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280420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4F8424A-0CA9-4D9A-BB82-4665A3BDE75E}"/>
              </a:ext>
            </a:extLst>
          </p:cNvPr>
          <p:cNvSpPr>
            <a:spLocks noGrp="1"/>
          </p:cNvSpPr>
          <p:nvPr>
            <p:ph type="title"/>
          </p:nvPr>
        </p:nvSpPr>
        <p:spPr>
          <a:xfrm>
            <a:off x="838200" y="713312"/>
            <a:ext cx="4038600" cy="5431376"/>
          </a:xfrm>
        </p:spPr>
        <p:txBody>
          <a:bodyPr>
            <a:normAutofit/>
          </a:bodyPr>
          <a:lstStyle/>
          <a:p>
            <a:r>
              <a:rPr lang="en-US" dirty="0"/>
              <a:t>Additional Training Requirement by Job Type</a:t>
            </a:r>
          </a:p>
        </p:txBody>
      </p:sp>
      <p:sp>
        <p:nvSpPr>
          <p:cNvPr id="3" name="Content Placeholder 2">
            <a:extLst>
              <a:ext uri="{FF2B5EF4-FFF2-40B4-BE49-F238E27FC236}">
                <a16:creationId xmlns:a16="http://schemas.microsoft.com/office/drawing/2014/main" id="{874A6DE5-182D-4AA3-A6BE-7EB16B882E51}"/>
              </a:ext>
            </a:extLst>
          </p:cNvPr>
          <p:cNvSpPr>
            <a:spLocks noGrp="1"/>
          </p:cNvSpPr>
          <p:nvPr>
            <p:ph idx="1"/>
          </p:nvPr>
        </p:nvSpPr>
        <p:spPr>
          <a:xfrm>
            <a:off x="6095999" y="713313"/>
            <a:ext cx="5257801" cy="5431376"/>
          </a:xfrm>
        </p:spPr>
        <p:txBody>
          <a:bodyPr anchor="ctr">
            <a:normAutofit/>
          </a:bodyPr>
          <a:lstStyle/>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Employees with Brevard Public Schools in the classifications below are </a:t>
            </a:r>
            <a:r>
              <a:rPr lang="en-US" sz="1700">
                <a:latin typeface="Open Sans" panose="020B0606030504020204" pitchFamily="34" charset="0"/>
                <a:ea typeface="Open Sans" panose="020B0606030504020204" pitchFamily="34" charset="0"/>
                <a:cs typeface="Open Sans" panose="020B0606030504020204" pitchFamily="34" charset="0"/>
              </a:rPr>
              <a:t>required to complete a </a:t>
            </a:r>
            <a:r>
              <a:rPr lang="en-US" sz="1700" b="1" i="1">
                <a:latin typeface="Open Sans" panose="020B0606030504020204" pitchFamily="34" charset="0"/>
                <a:ea typeface="Open Sans" panose="020B0606030504020204" pitchFamily="34" charset="0"/>
                <a:cs typeface="Open Sans" panose="020B0606030504020204" pitchFamily="34" charset="0"/>
              </a:rPr>
              <a:t>Child Abuse Training and Reporting </a:t>
            </a:r>
            <a:r>
              <a:rPr lang="en-US" sz="1700">
                <a:latin typeface="Open Sans" panose="020B0606030504020204" pitchFamily="34" charset="0"/>
                <a:ea typeface="Open Sans" panose="020B0606030504020204" pitchFamily="34" charset="0"/>
                <a:cs typeface="Open Sans" panose="020B0606030504020204" pitchFamily="34" charset="0"/>
              </a:rPr>
              <a:t>course through the Department of Children and Families. This course is a one-time requirement per Florida Statute § 1012.98(12).</a:t>
            </a:r>
          </a:p>
          <a:p>
            <a:pPr marL="0" indent="0">
              <a:buNone/>
            </a:pPr>
            <a:endParaRPr lang="en-US" sz="170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Prek-12 Teachers</a:t>
            </a:r>
            <a:endParaRPr lang="en-US" sz="170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Certified school counselors</a:t>
            </a: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Guidance services professionals	</a:t>
            </a: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School psychologists    </a:t>
            </a: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Behavior analysts			</a:t>
            </a: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Social workers</a:t>
            </a: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Resource teachers for attendance</a:t>
            </a:r>
            <a:endParaRPr lang="en-US" sz="170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Principals</a:t>
            </a:r>
          </a:p>
          <a:p>
            <a:pPr marL="0" indent="0">
              <a:buNone/>
            </a:pPr>
            <a:r>
              <a:rPr lang="en-US" sz="1700" b="0" i="0" u="none" strike="noStrike" baseline="0">
                <a:latin typeface="Open Sans" panose="020B0606030504020204" pitchFamily="34" charset="0"/>
                <a:ea typeface="Open Sans" panose="020B0606030504020204" pitchFamily="34" charset="0"/>
                <a:cs typeface="Open Sans" panose="020B0606030504020204" pitchFamily="34" charset="0"/>
              </a:rPr>
              <a:t>Assistant principals</a:t>
            </a:r>
            <a:endParaRPr lang="en-US" sz="17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372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computer, computer, person&#10;&#10;Description automatically generated">
            <a:extLst>
              <a:ext uri="{FF2B5EF4-FFF2-40B4-BE49-F238E27FC236}">
                <a16:creationId xmlns:a16="http://schemas.microsoft.com/office/drawing/2014/main" id="{9EE27460-2FAB-4603-8D5E-945C8E65B81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444"/>
          <a:stretch/>
        </p:blipFill>
        <p:spPr>
          <a:xfrm>
            <a:off x="-1" y="10"/>
            <a:ext cx="12192000" cy="6857990"/>
          </a:xfrm>
          <a:prstGeom prst="rect">
            <a:avLst/>
          </a:prstGeom>
        </p:spPr>
      </p:pic>
      <p:sp>
        <p:nvSpPr>
          <p:cNvPr id="1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914EE727-3746-4DB3-944E-62F2986C36C8}"/>
              </a:ext>
            </a:extLst>
          </p:cNvPr>
          <p:cNvSpPr>
            <a:spLocks noGrp="1"/>
          </p:cNvSpPr>
          <p:nvPr>
            <p:ph type="title"/>
          </p:nvPr>
        </p:nvSpPr>
        <p:spPr>
          <a:xfrm>
            <a:off x="709448" y="1913950"/>
            <a:ext cx="4204137" cy="1342754"/>
          </a:xfrm>
        </p:spPr>
        <p:txBody>
          <a:bodyPr>
            <a:normAutofit/>
          </a:bodyPr>
          <a:lstStyle/>
          <a:p>
            <a:pPr algn="ctr"/>
            <a:r>
              <a:rPr lang="en-US" sz="3600"/>
              <a:t>Required Additional Training, cont’d.</a:t>
            </a:r>
          </a:p>
        </p:txBody>
      </p:sp>
      <p:cxnSp>
        <p:nvCxnSpPr>
          <p:cNvPr id="13" name="Straight Connector 1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215D90-FA2A-49BC-9A5A-9003D2855E6A}"/>
              </a:ext>
            </a:extLst>
          </p:cNvPr>
          <p:cNvSpPr>
            <a:spLocks noGrp="1"/>
          </p:cNvSpPr>
          <p:nvPr>
            <p:ph idx="1"/>
          </p:nvPr>
        </p:nvSpPr>
        <p:spPr>
          <a:xfrm>
            <a:off x="525516" y="3417573"/>
            <a:ext cx="4593021" cy="2619839"/>
          </a:xfrm>
        </p:spPr>
        <p:txBody>
          <a:bodyPr anchor="ctr">
            <a:normAutofit lnSpcReduction="10000"/>
          </a:bodyPr>
          <a:lstStyle/>
          <a:p>
            <a:pPr marL="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1800" dirty="0">
                <a:latin typeface="Open Sans" panose="020B0606030504020204" pitchFamily="34" charset="0"/>
                <a:ea typeface="Open Sans" panose="020B0606030504020204" pitchFamily="34" charset="0"/>
                <a:cs typeface="Open Sans" panose="020B0606030504020204" pitchFamily="34" charset="0"/>
              </a:rPr>
              <a:t>The training can be accessed at </a:t>
            </a:r>
            <a:r>
              <a:rPr lang="en-US" sz="1800" dirty="0">
                <a:latin typeface="Open Sans" panose="020B0606030504020204" pitchFamily="34" charset="0"/>
                <a:ea typeface="Open Sans" panose="020B0606030504020204" pitchFamily="34" charset="0"/>
                <a:cs typeface="Open Sans" panose="020B0606030504020204" pitchFamily="34" charset="0"/>
                <a:hlinkClick r:id="rId4"/>
              </a:rPr>
              <a:t>https://www3.fl-dcf.com/RCAAN/</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r>
              <a:rPr lang="en-US" sz="1800" b="0" i="0" u="none" strike="noStrike" baseline="0" dirty="0">
                <a:latin typeface="Open Sans" panose="020B0606030504020204" pitchFamily="34" charset="0"/>
                <a:ea typeface="Open Sans" panose="020B0606030504020204" pitchFamily="34" charset="0"/>
                <a:cs typeface="Open Sans" panose="020B0606030504020204" pitchFamily="34" charset="0"/>
              </a:rPr>
              <a:t>The web-based course is approximately one hour in length. </a:t>
            </a:r>
          </a:p>
          <a:p>
            <a:r>
              <a:rPr lang="en-US" sz="1800" b="0" i="0" u="none" strike="noStrike" baseline="0" dirty="0">
                <a:latin typeface="Open Sans" panose="020B0606030504020204" pitchFamily="34" charset="0"/>
                <a:ea typeface="Open Sans" panose="020B0606030504020204" pitchFamily="34" charset="0"/>
                <a:cs typeface="Open Sans" panose="020B0606030504020204" pitchFamily="34" charset="0"/>
              </a:rPr>
              <a:t>After the training has been completed, print the certificate and provide it to the site in-service representative.</a:t>
            </a:r>
          </a:p>
          <a:p>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650E8CEC-4288-4DD1-9D3B-FA23FDD741A1}"/>
              </a:ext>
            </a:extLst>
          </p:cNvPr>
          <p:cNvSpPr txBox="1"/>
          <p:nvPr/>
        </p:nvSpPr>
        <p:spPr>
          <a:xfrm>
            <a:off x="10005183" y="6657945"/>
            <a:ext cx="218681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scherlund.blogspot.com/2018/07/5-tips-on-choosing-online-course.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4291004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460</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Open Sans</vt:lpstr>
      <vt:lpstr>Office Theme</vt:lpstr>
      <vt:lpstr>Suspicion of Child Abuse</vt:lpstr>
      <vt:lpstr>Mandatory Reporting of Child Abuse, Abandonment and/or Neglect</vt:lpstr>
      <vt:lpstr>What is a “mandatory reporter”? </vt:lpstr>
      <vt:lpstr>Report Child Abuse if you know, suspect, or someone tells you about: </vt:lpstr>
      <vt:lpstr>Reporting Suspected Abuse / Neglect</vt:lpstr>
      <vt:lpstr>Submitting a Mandatory Child Abuse Form</vt:lpstr>
      <vt:lpstr>Additional Training Requirement by Job Type</vt:lpstr>
      <vt:lpstr>Required Additional Training,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Suspicion of Child Abuse</dc:title>
  <dc:creator>Braun.Melissa@ESE Admin Support</dc:creator>
  <cp:lastModifiedBy>Braun.Melissa@ESE Admin Support</cp:lastModifiedBy>
  <cp:revision>1</cp:revision>
  <dcterms:created xsi:type="dcterms:W3CDTF">2021-09-14T16:15:05Z</dcterms:created>
  <dcterms:modified xsi:type="dcterms:W3CDTF">2021-09-14T17:04:18Z</dcterms:modified>
</cp:coreProperties>
</file>