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Bangers"/>
      <p:regular r:id="rId42"/>
    </p:embeddedFont>
    <p:embeddedFont>
      <p:font typeface="Boogaloo"/>
      <p:regular r:id="rId43"/>
    </p:embeddedFont>
    <p:embeddedFont>
      <p:font typeface="Spectral"/>
      <p:regular r:id="rId44"/>
      <p:bold r:id="rId45"/>
      <p:italic r:id="rId46"/>
      <p:boldItalic r:id="rId47"/>
    </p:embeddedFont>
    <p:embeddedFont>
      <p:font typeface="Spectral SemiBold"/>
      <p:regular r:id="rId48"/>
      <p:bold r:id="rId49"/>
      <p:italic r:id="rId50"/>
      <p:boldItalic r:id="rId51"/>
    </p:embeddedFont>
    <p:embeddedFont>
      <p:font typeface="Spectral Medium"/>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B79DA7-259F-4822-9A9F-7604A091CCF9}">
  <a:tblStyle styleId="{18B79DA7-259F-4822-9A9F-7604A091CCF9}"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BB4CFC9-C178-40CD-A3ED-762A6C43B2D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Bangers-regular.fntdata"/><Relationship Id="rId41" Type="http://schemas.openxmlformats.org/officeDocument/2006/relationships/slide" Target="slides/slide36.xml"/><Relationship Id="rId44" Type="http://schemas.openxmlformats.org/officeDocument/2006/relationships/font" Target="fonts/Spectral-regular.fntdata"/><Relationship Id="rId43" Type="http://schemas.openxmlformats.org/officeDocument/2006/relationships/font" Target="fonts/Boogaloo-regular.fntdata"/><Relationship Id="rId46" Type="http://schemas.openxmlformats.org/officeDocument/2006/relationships/font" Target="fonts/Spectral-italic.fntdata"/><Relationship Id="rId45" Type="http://schemas.openxmlformats.org/officeDocument/2006/relationships/font" Target="fonts/Spectral-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pectralSemiBold-regular.fntdata"/><Relationship Id="rId47" Type="http://schemas.openxmlformats.org/officeDocument/2006/relationships/font" Target="fonts/Spectral-boldItalic.fntdata"/><Relationship Id="rId49" Type="http://schemas.openxmlformats.org/officeDocument/2006/relationships/font" Target="fonts/SpectralSemiBo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SpectralSemiBold-boldItalic.fntdata"/><Relationship Id="rId50" Type="http://schemas.openxmlformats.org/officeDocument/2006/relationships/font" Target="fonts/SpectralSemiBold-italic.fntdata"/><Relationship Id="rId53" Type="http://schemas.openxmlformats.org/officeDocument/2006/relationships/font" Target="fonts/SpectralMedium-bold.fntdata"/><Relationship Id="rId52" Type="http://schemas.openxmlformats.org/officeDocument/2006/relationships/font" Target="fonts/SpectralMedium-regular.fntdata"/><Relationship Id="rId11" Type="http://schemas.openxmlformats.org/officeDocument/2006/relationships/slide" Target="slides/slide6.xml"/><Relationship Id="rId55" Type="http://schemas.openxmlformats.org/officeDocument/2006/relationships/font" Target="fonts/SpectralMedium-boldItalic.fntdata"/><Relationship Id="rId10" Type="http://schemas.openxmlformats.org/officeDocument/2006/relationships/slide" Target="slides/slide5.xml"/><Relationship Id="rId54" Type="http://schemas.openxmlformats.org/officeDocument/2006/relationships/font" Target="fonts/SpectralMedium-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33RzT5Y" TargetMode="External"/><Relationship Id="rId3" Type="http://schemas.openxmlformats.org/officeDocument/2006/relationships/hyperlink" Target="http://bit.ly/33RzT5Y"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4a1634b14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a1634b14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ecb9b7e644_2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ecb9b7e644_2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ec76af33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eec76af33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are required to change your password every 90 days.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ec76af334_38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ec76af334_38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844f37d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1844f37d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cb9b7e6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cb9b7e6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f25220b01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f25220b01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Password Reset link is on District Website under Helpful Links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cb9b7e644_2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cb9b7e644_2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f25220b01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f25220b01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If you prefer to use Outlook instead of Microsoft 365 to access your email you can check with your tech specialist to set up.</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ec76af334_3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eec76af334_3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4a2212d686_0_1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a2212d686_0_1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Spectral SemiBold"/>
                <a:ea typeface="Spectral SemiBold"/>
                <a:cs typeface="Spectral SemiBold"/>
                <a:sym typeface="Spectral SemiBold"/>
              </a:rPr>
              <a:t>Email considerations</a:t>
            </a:r>
            <a:endParaRPr sz="2000">
              <a:solidFill>
                <a:schemeClr val="dk1"/>
              </a:solidFill>
              <a:latin typeface="Spectral SemiBold"/>
              <a:ea typeface="Spectral SemiBold"/>
              <a:cs typeface="Spectral SemiBold"/>
              <a:sym typeface="Spectral SemiBo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ecb9b7e644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ecb9b7e6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the link to show on site</a:t>
            </a:r>
            <a:endParaRPr/>
          </a:p>
          <a:p>
            <a:pPr indent="0" lvl="0" marL="0" rtl="0" algn="l">
              <a:spcBef>
                <a:spcPts val="0"/>
              </a:spcBef>
              <a:spcAft>
                <a:spcPts val="0"/>
              </a:spcAft>
              <a:buNone/>
            </a:pPr>
            <a:r>
              <a:rPr lang="en"/>
              <a:t>Talk about PD</a:t>
            </a:r>
            <a:endParaRPr/>
          </a:p>
          <a:p>
            <a:pPr indent="0" lvl="0" marL="0" rtl="0" algn="l">
              <a:spcBef>
                <a:spcPts val="0"/>
              </a:spcBef>
              <a:spcAft>
                <a:spcPts val="0"/>
              </a:spcAft>
              <a:buNone/>
            </a:pPr>
            <a:r>
              <a:rPr lang="en"/>
              <a:t>8 of us</a:t>
            </a:r>
            <a:endParaRPr/>
          </a:p>
          <a:p>
            <a:pPr indent="0" lvl="0" marL="0" rtl="0" algn="l">
              <a:spcBef>
                <a:spcPts val="0"/>
              </a:spcBef>
              <a:spcAft>
                <a:spcPts val="0"/>
              </a:spcAft>
              <a:buNone/>
            </a:pPr>
            <a:r>
              <a:rPr lang="en"/>
              <a:t>Offer Tech Help</a:t>
            </a:r>
            <a:endParaRPr/>
          </a:p>
          <a:p>
            <a:pPr indent="0" lvl="0" marL="0" rtl="0" algn="l">
              <a:spcBef>
                <a:spcPts val="0"/>
              </a:spcBef>
              <a:spcAft>
                <a:spcPts val="0"/>
              </a:spcAft>
              <a:buNone/>
            </a:pPr>
            <a:r>
              <a:rPr lang="en"/>
              <a:t>Training in school, classrooms, here at ESF</a:t>
            </a:r>
            <a:endParaRPr/>
          </a:p>
          <a:p>
            <a:pPr indent="0" lvl="0" marL="0" rtl="0" algn="l">
              <a:spcBef>
                <a:spcPts val="0"/>
              </a:spcBef>
              <a:spcAft>
                <a:spcPts val="0"/>
              </a:spcAft>
              <a:buNone/>
            </a:pPr>
            <a:r>
              <a:rPr lang="en"/>
              <a:t>Go into classrooms &amp; model lessons integrating tech, STEM, iPads, Blended learning</a:t>
            </a:r>
            <a:endParaRPr/>
          </a:p>
          <a:p>
            <a:pPr indent="0" lvl="0" marL="0" rtl="0" algn="l">
              <a:spcBef>
                <a:spcPts val="0"/>
              </a:spcBef>
              <a:spcAft>
                <a:spcPts val="0"/>
              </a:spcAft>
              <a:buNone/>
            </a:pPr>
            <a:r>
              <a:rPr lang="en"/>
              <a:t>Troublshoot…</a:t>
            </a:r>
            <a:endParaRPr/>
          </a:p>
          <a:p>
            <a:pPr indent="0" lvl="0" marL="0" rtl="0" algn="l">
              <a:spcBef>
                <a:spcPts val="0"/>
              </a:spcBef>
              <a:spcAft>
                <a:spcPts val="0"/>
              </a:spcAft>
              <a:buNone/>
            </a:pPr>
            <a:r>
              <a:rPr lang="en"/>
              <a:t>Help with any apps teachers may use</a:t>
            </a:r>
            <a:endParaRPr/>
          </a:p>
          <a:p>
            <a:pPr indent="0" lvl="0" marL="0" rtl="0" algn="l">
              <a:spcBef>
                <a:spcPts val="0"/>
              </a:spcBef>
              <a:spcAft>
                <a:spcPts val="0"/>
              </a:spcAft>
              <a:buNone/>
            </a:pPr>
            <a:r>
              <a:rPr lang="en"/>
              <a:t>Focus</a:t>
            </a:r>
            <a:endParaRPr/>
          </a:p>
          <a:p>
            <a:pPr indent="0" lvl="0" marL="0" rtl="0" algn="l">
              <a:spcBef>
                <a:spcPts val="0"/>
              </a:spcBef>
              <a:spcAft>
                <a:spcPts val="0"/>
              </a:spcAft>
              <a:buNone/>
            </a:pPr>
            <a:r>
              <a:rPr lang="en"/>
              <a:t>LaunchPad</a:t>
            </a:r>
            <a:endParaRPr/>
          </a:p>
          <a:p>
            <a:pPr indent="0" lvl="0" marL="0" rtl="0" algn="l">
              <a:spcBef>
                <a:spcPts val="0"/>
              </a:spcBef>
              <a:spcAft>
                <a:spcPts val="0"/>
              </a:spcAft>
              <a:buNone/>
            </a:pPr>
            <a:r>
              <a:rPr lang="en"/>
              <a:t>TExtbooks</a:t>
            </a:r>
            <a:endParaRPr/>
          </a:p>
          <a:p>
            <a:pPr indent="0" lvl="0" marL="0" rtl="0" algn="l">
              <a:spcBef>
                <a:spcPts val="0"/>
              </a:spcBef>
              <a:spcAft>
                <a:spcPts val="0"/>
              </a:spcAft>
              <a:buNone/>
            </a:pPr>
            <a:r>
              <a:rPr lang="en"/>
              <a:t>Google Apps</a:t>
            </a:r>
            <a:endParaRPr/>
          </a:p>
          <a:p>
            <a:pPr indent="0" lvl="0" marL="0" rtl="0" algn="l">
              <a:spcBef>
                <a:spcPts val="0"/>
              </a:spcBef>
              <a:spcAft>
                <a:spcPts val="0"/>
              </a:spcAft>
              <a:buNone/>
            </a:pPr>
            <a:r>
              <a:rPr lang="en"/>
              <a:t>Microsoft apps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4c3695ec0e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c3695ec0e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000">
              <a:solidFill>
                <a:schemeClr val="dk1"/>
              </a:solidFill>
              <a:latin typeface="Spectral SemiBold"/>
              <a:ea typeface="Spectral SemiBold"/>
              <a:cs typeface="Spectral SemiBold"/>
              <a:sym typeface="Spectral SemiBol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Spectral SemiBold"/>
              <a:ea typeface="Spectral SemiBold"/>
              <a:cs typeface="Spectral SemiBold"/>
              <a:sym typeface="Spectral SemiBol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Spectral SemiBold"/>
              <a:ea typeface="Spectral SemiBold"/>
              <a:cs typeface="Spectral SemiBold"/>
              <a:sym typeface="Spectral SemiBo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4c9526e81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c9526e81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email that goes </a:t>
            </a:r>
            <a:r>
              <a:rPr lang="en"/>
              <a:t>outside of the District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4b36a4023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4b36a4023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ecb9b7e644_2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ecb9b7e644_2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4a2212d686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a2212d686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in mind that everything you do on your computer is not private, subject to monitoring, and can be made available through a public records request.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4a2212d686_0_2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a2212d686_0_2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Personal decision, any personal device on a BPS network is subject to the same monitoring as your work device.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4b3a9d071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b3a9d071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Sharing your credentials is not a good idea because what other people do on your device while logged in as you will be considered your action.  You have to rely on them to do the right thing. Don’t put yourself out there.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dbef2f4c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dbef2f4c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Multi-factor </a:t>
            </a:r>
            <a:r>
              <a:rPr lang="en"/>
              <a:t>authentication</a:t>
            </a:r>
            <a:r>
              <a:rPr lang="en"/>
              <a:t> provides an added layer of protection. Don’t include personal information in emails.</a:t>
            </a:r>
            <a:endParaRPr/>
          </a:p>
          <a:p>
            <a:pPr indent="0" lvl="0" marL="0" rtl="0" algn="l">
              <a:spcBef>
                <a:spcPts val="0"/>
              </a:spcBef>
              <a:spcAft>
                <a:spcPts val="0"/>
              </a:spcAft>
              <a:buNone/>
            </a:pPr>
            <a:r>
              <a:rPr b="1" lang="en" sz="1600" u="sng">
                <a:solidFill>
                  <a:schemeClr val="hlink"/>
                </a:solidFill>
                <a:highlight>
                  <a:srgbClr val="FFF2CC"/>
                </a:highlight>
                <a:latin typeface="Spectral"/>
                <a:ea typeface="Spectral"/>
                <a:cs typeface="Spectral"/>
                <a:sym typeface="Spectral"/>
                <a:hlinkClick r:id="rId2"/>
              </a:rPr>
              <a:t>bit.ly/33RzT5Y</a:t>
            </a:r>
            <a:r>
              <a:rPr lang="en" sz="1600" u="sng">
                <a:solidFill>
                  <a:schemeClr val="hlink"/>
                </a:solidFill>
                <a:highlight>
                  <a:srgbClr val="FFF2CC"/>
                </a:highlight>
                <a:latin typeface="Spectral Medium"/>
                <a:ea typeface="Spectral Medium"/>
                <a:cs typeface="Spectral Medium"/>
                <a:sym typeface="Spectral Medium"/>
                <a:hlinkClick r:id="rId3"/>
              </a:rPr>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4a2212d686_0_1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a2212d686_0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walk away without locking your computer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4a2212d686_0_2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a2212d686_0_2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ecb9b7e644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ecb9b7e644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4a2212d686_0_2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4a2212d686_0_2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you are responsible for anything anyone else does on your device when you are logged in.  (Discuss each bullet)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4a2212d686_0_1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a2212d686_0_1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employees sign an AUP upon hiring. This is an agreement that you will use the network and technology appropriately.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4a2212d686_0_1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4a2212d686_0_1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 Resources will give you more information on this.  Educational Technology closely follows FERPA guidelines when selecting Educational Software and Programs for students.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4c9526e81e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c9526e81e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Educational Technology considers these guidelines when making technology purchases.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4c3695ec0e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c3695ec0e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Commonsense.org to check reviews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4c3695ec0e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c3695ec0e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4a1634b14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4a1634b14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4a2212d686_0_1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a2212d686_0_1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BPS employee has an account in the network active directory. Your AD account establishes your credentials and your email.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4a2212d686_0_1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a2212d686_0_1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Launchpad is a personal cloud-based desktop that gives you single sign on access to BPS applications. Once you sign in, you have access to BPS programs like ProGoe, Google accounts, the Focus gradebook, and many other resources that are available based on your job description. Make sure you see the Indian River image when logging into Launchpad.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cb9b7e644_2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ecb9b7e644_2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tool for professional development offerings and the evaluation system.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f008a4d4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f008a4d4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cb9b7e644_2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cb9b7e644_2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 your email anywhere online through the office 365 app.  This also gives you access to the online 365 suite and you can install that on up to five devices from this landing page. Discuss apps available.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25220b01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25220b0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 your google apps anywhere online with your Google Share app. Google Drive is your cloud-based file manager for any Google documents.   This also gives you access to the online Google for Education apps. Discuss waffle and apps available.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30.png"/><Relationship Id="rId5" Type="http://schemas.openxmlformats.org/officeDocument/2006/relationships/hyperlink" Target="https://passwordreset.brevardschools.org" TargetMode="External"/><Relationship Id="rId6" Type="http://schemas.openxmlformats.org/officeDocument/2006/relationships/hyperlink" Target="https://www.brevardschools.org/" TargetMode="External"/><Relationship Id="rId7"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29.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hyperlink" Target="http://www.neola.com/brevardco-fl/search/ap/ap7540.05.htm"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5.png"/><Relationship Id="rId13" Type="http://schemas.openxmlformats.org/officeDocument/2006/relationships/image" Target="../media/image8.png"/><Relationship Id="rId12"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bit.ly/3aJu2D3" TargetMode="External"/><Relationship Id="rId4" Type="http://schemas.openxmlformats.org/officeDocument/2006/relationships/hyperlink" Target="https://www.brevardschools.org/BrevardEdTech" TargetMode="External"/><Relationship Id="rId9" Type="http://schemas.openxmlformats.org/officeDocument/2006/relationships/image" Target="../media/image3.png"/><Relationship Id="rId15" Type="http://schemas.openxmlformats.org/officeDocument/2006/relationships/image" Target="../media/image15.png"/><Relationship Id="rId14" Type="http://schemas.openxmlformats.org/officeDocument/2006/relationships/image" Target="../media/image4.png"/><Relationship Id="rId5" Type="http://schemas.openxmlformats.org/officeDocument/2006/relationships/hyperlink" Target="http://bit.ly/2NNLITk" TargetMode="External"/><Relationship Id="rId6" Type="http://schemas.openxmlformats.org/officeDocument/2006/relationships/hyperlink" Target="mailto:ETTeachers@BrevardSchools.org" TargetMode="External"/><Relationship Id="rId7" Type="http://schemas.openxmlformats.org/officeDocument/2006/relationships/hyperlink" Target="https://goo.gl/mZQqJx" TargetMode="External"/><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hyperlink" Target="http://www.neola.com/brevardco-fl/search/ap/ap7540.05.ht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26.png"/><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jpg"/><Relationship Id="rId4" Type="http://schemas.openxmlformats.org/officeDocument/2006/relationships/image" Target="../media/image41.jpg"/><Relationship Id="rId5" Type="http://schemas.openxmlformats.org/officeDocument/2006/relationships/hyperlink" Target="http://www.neola.com/brevardco-fl/search/AP/ap7540N.ht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1.jpg"/><Relationship Id="rId4" Type="http://schemas.openxmlformats.org/officeDocument/2006/relationships/hyperlink" Target="http://bit.ly/33RzT5Y" TargetMode="External"/><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1.jpg"/><Relationship Id="rId4" Type="http://schemas.openxmlformats.org/officeDocument/2006/relationships/image" Target="../media/image36.png"/><Relationship Id="rId5"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jpg"/><Relationship Id="rId4" Type="http://schemas.openxmlformats.org/officeDocument/2006/relationships/image" Target="../media/image42.png"/><Relationship Id="rId5" Type="http://schemas.openxmlformats.org/officeDocument/2006/relationships/image" Target="../media/image40.jpg"/><Relationship Id="rId6"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hyperlink" Target="https://www.brevardschools.org/" TargetMode="External"/><Relationship Id="rId5" Type="http://schemas.openxmlformats.org/officeDocument/2006/relationships/image" Target="../media/image17.png"/><Relationship Id="rId6" Type="http://schemas.openxmlformats.org/officeDocument/2006/relationships/hyperlink" Target="https://launchpad.classlink.com/brevard" TargetMode="External"/><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28.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24.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55" name="Google Shape;55;p13"/>
          <p:cNvPicPr preferRelativeResize="0"/>
          <p:nvPr/>
        </p:nvPicPr>
        <p:blipFill>
          <a:blip r:embed="rId4">
            <a:alphaModFix/>
          </a:blip>
          <a:stretch>
            <a:fillRect/>
          </a:stretch>
        </p:blipFill>
        <p:spPr>
          <a:xfrm>
            <a:off x="153525" y="216650"/>
            <a:ext cx="1494900" cy="1502975"/>
          </a:xfrm>
          <a:prstGeom prst="rect">
            <a:avLst/>
          </a:prstGeom>
          <a:noFill/>
          <a:ln>
            <a:noFill/>
          </a:ln>
        </p:spPr>
      </p:pic>
      <p:sp>
        <p:nvSpPr>
          <p:cNvPr id="56" name="Google Shape;56;p13"/>
          <p:cNvSpPr txBox="1"/>
          <p:nvPr>
            <p:ph type="title"/>
          </p:nvPr>
        </p:nvSpPr>
        <p:spPr>
          <a:xfrm>
            <a:off x="623400" y="429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Educational Technology for New BPS Employees</a:t>
            </a:r>
            <a:endParaRPr sz="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ectral"/>
                <a:ea typeface="Spectral"/>
                <a:cs typeface="Spectral"/>
                <a:sym typeface="Spectral"/>
              </a:rPr>
              <a:t>Passwords</a:t>
            </a:r>
            <a:endParaRPr>
              <a:latin typeface="Spectral"/>
              <a:ea typeface="Spectral"/>
              <a:cs typeface="Spectral"/>
              <a:sym typeface="Spectr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3"/>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61" name="Google Shape;161;p23"/>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Password Requirements</a:t>
            </a:r>
            <a:endParaRPr b="1" sz="3600">
              <a:solidFill>
                <a:srgbClr val="434343"/>
              </a:solidFill>
              <a:latin typeface="Spectral"/>
              <a:ea typeface="Spectral"/>
              <a:cs typeface="Spectral"/>
              <a:sym typeface="Spectral"/>
            </a:endParaRPr>
          </a:p>
        </p:txBody>
      </p:sp>
      <p:sp>
        <p:nvSpPr>
          <p:cNvPr id="162" name="Google Shape;162;p23"/>
          <p:cNvSpPr txBox="1"/>
          <p:nvPr/>
        </p:nvSpPr>
        <p:spPr>
          <a:xfrm>
            <a:off x="5634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txBox="1"/>
          <p:nvPr/>
        </p:nvSpPr>
        <p:spPr>
          <a:xfrm>
            <a:off x="440725" y="1217550"/>
            <a:ext cx="82203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pectral SemiBold"/>
                <a:ea typeface="Spectral SemiBold"/>
                <a:cs typeface="Spectral SemiBold"/>
                <a:sym typeface="Spectral SemiBold"/>
              </a:rPr>
              <a:t>Active Directory Password Requirements</a:t>
            </a:r>
            <a:endParaRPr sz="2400">
              <a:latin typeface="Spectral SemiBold"/>
              <a:ea typeface="Spectral SemiBold"/>
              <a:cs typeface="Spectral SemiBold"/>
              <a:sym typeface="Spectral SemiBold"/>
            </a:endParaRPr>
          </a:p>
          <a:p>
            <a:pPr indent="0" lvl="0" marL="0" rtl="0" algn="l">
              <a:spcBef>
                <a:spcPts val="0"/>
              </a:spcBef>
              <a:spcAft>
                <a:spcPts val="0"/>
              </a:spcAft>
              <a:buNone/>
            </a:pPr>
            <a:r>
              <a:t/>
            </a:r>
            <a:endParaRPr sz="1800">
              <a:latin typeface="Spectral SemiBold"/>
              <a:ea typeface="Spectral SemiBold"/>
              <a:cs typeface="Spectral SemiBold"/>
              <a:sym typeface="Spectral SemiBold"/>
            </a:endParaRPr>
          </a:p>
          <a:p>
            <a:pPr indent="-228600" lvl="0" marL="228600" rtl="0" algn="l">
              <a:spcBef>
                <a:spcPts val="0"/>
              </a:spcBef>
              <a:spcAft>
                <a:spcPts val="0"/>
              </a:spcAft>
              <a:buClr>
                <a:schemeClr val="dk1"/>
              </a:buClr>
              <a:buSzPts val="1100"/>
              <a:buFont typeface="Arial"/>
              <a:buNone/>
            </a:pPr>
            <a:r>
              <a:rPr lang="en" sz="1800">
                <a:solidFill>
                  <a:schemeClr val="dk1"/>
                </a:solidFill>
                <a:latin typeface="Spectral"/>
                <a:ea typeface="Spectral"/>
                <a:cs typeface="Spectral"/>
                <a:sym typeface="Spectral"/>
              </a:rPr>
              <a:t>Active Directory (AD) Passwords must contain</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A minimum of 15 characters</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At least 1 uppercase letter</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At least 1 lowercase letter</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At least 1 number</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At least one special character/symbol (for example !, @, #, $, % and/or space)</a:t>
            </a:r>
            <a:endParaRPr sz="1800">
              <a:solidFill>
                <a:schemeClr val="dk1"/>
              </a:solidFill>
              <a:latin typeface="Spectral"/>
              <a:ea typeface="Spectral"/>
              <a:cs typeface="Spectral"/>
              <a:sym typeface="Spectral"/>
            </a:endParaRPr>
          </a:p>
          <a:p>
            <a:pPr indent="-228600" lvl="0" marL="228600" rtl="0" algn="l">
              <a:spcBef>
                <a:spcPts val="0"/>
              </a:spcBef>
              <a:spcAft>
                <a:spcPts val="0"/>
              </a:spcAft>
              <a:buClr>
                <a:schemeClr val="dk1"/>
              </a:buClr>
              <a:buSzPts val="1100"/>
              <a:buFont typeface="Arial"/>
              <a:buNone/>
            </a:pPr>
            <a:r>
              <a:t/>
            </a:r>
            <a:endParaRPr sz="1800">
              <a:solidFill>
                <a:schemeClr val="dk1"/>
              </a:solidFill>
              <a:latin typeface="Spectral"/>
              <a:ea typeface="Spectral"/>
              <a:cs typeface="Spectral"/>
              <a:sym typeface="Spectral"/>
            </a:endParaRPr>
          </a:p>
          <a:p>
            <a:pPr indent="-228600" lvl="0" marL="228600" rtl="0" algn="l">
              <a:spcBef>
                <a:spcPts val="0"/>
              </a:spcBef>
              <a:spcAft>
                <a:spcPts val="0"/>
              </a:spcAft>
              <a:buClr>
                <a:schemeClr val="dk1"/>
              </a:buClr>
              <a:buSzPts val="1100"/>
              <a:buFont typeface="Arial"/>
              <a:buNone/>
            </a:pPr>
            <a:r>
              <a:rPr lang="en" sz="1800">
                <a:solidFill>
                  <a:schemeClr val="dk1"/>
                </a:solidFill>
                <a:latin typeface="Spectral"/>
                <a:ea typeface="Spectral"/>
                <a:cs typeface="Spectral"/>
                <a:sym typeface="Spectral"/>
              </a:rPr>
              <a:t>Passwords cannot</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Be changed more than once a day</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Include any part of your name</a:t>
            </a:r>
            <a:endParaRPr sz="1800">
              <a:solidFill>
                <a:schemeClr val="dk1"/>
              </a:solidFill>
              <a:latin typeface="Spectral"/>
              <a:ea typeface="Spectral"/>
              <a:cs typeface="Spectral"/>
              <a:sym typeface="Spectral"/>
            </a:endParaRPr>
          </a:p>
          <a:p>
            <a:pPr indent="-342900" lvl="0" marL="457200" rtl="0" algn="l">
              <a:spcBef>
                <a:spcPts val="0"/>
              </a:spcBef>
              <a:spcAft>
                <a:spcPts val="0"/>
              </a:spcAft>
              <a:buClr>
                <a:schemeClr val="dk1"/>
              </a:buClr>
              <a:buSzPts val="1800"/>
              <a:buFont typeface="Spectral"/>
              <a:buChar char="●"/>
            </a:pPr>
            <a:r>
              <a:rPr lang="en" sz="1800">
                <a:solidFill>
                  <a:schemeClr val="dk1"/>
                </a:solidFill>
                <a:latin typeface="Spectral"/>
                <a:ea typeface="Spectral"/>
                <a:cs typeface="Spectral"/>
                <a:sym typeface="Spectral"/>
              </a:rPr>
              <a:t>Be the same as the previous 24 passwords</a:t>
            </a:r>
            <a:endParaRPr sz="1700">
              <a:solidFill>
                <a:schemeClr val="dk1"/>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t/>
            </a:r>
            <a:endParaRPr sz="2500">
              <a:latin typeface="Spectral SemiBold"/>
              <a:ea typeface="Spectral SemiBold"/>
              <a:cs typeface="Spectral SemiBold"/>
              <a:sym typeface="Spectral SemiBold"/>
            </a:endParaRPr>
          </a:p>
        </p:txBody>
      </p:sp>
      <p:sp>
        <p:nvSpPr>
          <p:cNvPr id="164" name="Google Shape;164;p23"/>
          <p:cNvSpPr txBox="1"/>
          <p:nvPr/>
        </p:nvSpPr>
        <p:spPr>
          <a:xfrm>
            <a:off x="5561675" y="3791425"/>
            <a:ext cx="3270600" cy="1262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228600" lvl="0" marL="228600" rtl="0" algn="ctr">
              <a:spcBef>
                <a:spcPts val="0"/>
              </a:spcBef>
              <a:spcAft>
                <a:spcPts val="0"/>
              </a:spcAft>
              <a:buNone/>
            </a:pPr>
            <a:r>
              <a:rPr lang="en" sz="1700">
                <a:solidFill>
                  <a:schemeClr val="dk1"/>
                </a:solidFill>
                <a:latin typeface="Spectral"/>
                <a:ea typeface="Spectral"/>
                <a:cs typeface="Spectral"/>
                <a:sym typeface="Spectral"/>
              </a:rPr>
              <a:t>Example of a strong password: </a:t>
            </a:r>
            <a:endParaRPr sz="1700">
              <a:solidFill>
                <a:schemeClr val="dk1"/>
              </a:solidFill>
              <a:latin typeface="Spectral"/>
              <a:ea typeface="Spectral"/>
              <a:cs typeface="Spectral"/>
              <a:sym typeface="Spectral"/>
            </a:endParaRPr>
          </a:p>
          <a:p>
            <a:pPr indent="-228600" lvl="0" marL="228600" rtl="0" algn="ctr">
              <a:spcBef>
                <a:spcPts val="0"/>
              </a:spcBef>
              <a:spcAft>
                <a:spcPts val="0"/>
              </a:spcAft>
              <a:buNone/>
            </a:pPr>
            <a:r>
              <a:t/>
            </a:r>
            <a:endParaRPr b="1" sz="1700">
              <a:solidFill>
                <a:schemeClr val="dk1"/>
              </a:solidFill>
              <a:latin typeface="Spectral"/>
              <a:ea typeface="Spectral"/>
              <a:cs typeface="Spectral"/>
              <a:sym typeface="Spectral"/>
            </a:endParaRPr>
          </a:p>
          <a:p>
            <a:pPr indent="-228600" lvl="0" marL="228600" rtl="0" algn="ctr">
              <a:spcBef>
                <a:spcPts val="0"/>
              </a:spcBef>
              <a:spcAft>
                <a:spcPts val="0"/>
              </a:spcAft>
              <a:buClr>
                <a:schemeClr val="dk1"/>
              </a:buClr>
              <a:buSzPts val="1100"/>
              <a:buFont typeface="Arial"/>
              <a:buNone/>
            </a:pPr>
            <a:r>
              <a:rPr b="1" lang="en" sz="2200">
                <a:solidFill>
                  <a:schemeClr val="dk1"/>
                </a:solidFill>
                <a:latin typeface="Spectral"/>
                <a:ea typeface="Spectral"/>
                <a:cs typeface="Spectral"/>
                <a:sym typeface="Spectral"/>
              </a:rPr>
              <a:t>SK!ll3Tr0cks!20</a:t>
            </a:r>
            <a:endParaRPr sz="3000">
              <a:solidFill>
                <a:schemeClr val="dk1"/>
              </a:solidFill>
              <a:latin typeface="Spectral SemiBold"/>
              <a:ea typeface="Spectral SemiBold"/>
              <a:cs typeface="Spectral SemiBold"/>
              <a:sym typeface="Spectral SemiBold"/>
            </a:endParaRPr>
          </a:p>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70" name="Google Shape;170;p24"/>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Resetting BPS Password</a:t>
            </a:r>
            <a:endParaRPr b="1" sz="3600">
              <a:solidFill>
                <a:srgbClr val="434343"/>
              </a:solidFill>
              <a:latin typeface="Spectral"/>
              <a:ea typeface="Spectral"/>
              <a:cs typeface="Spectral"/>
              <a:sym typeface="Spectral"/>
            </a:endParaRPr>
          </a:p>
        </p:txBody>
      </p:sp>
      <p:sp>
        <p:nvSpPr>
          <p:cNvPr id="171" name="Google Shape;171;p24"/>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24"/>
          <p:cNvPicPr preferRelativeResize="0"/>
          <p:nvPr/>
        </p:nvPicPr>
        <p:blipFill>
          <a:blip r:embed="rId4">
            <a:alphaModFix/>
          </a:blip>
          <a:stretch>
            <a:fillRect/>
          </a:stretch>
        </p:blipFill>
        <p:spPr>
          <a:xfrm>
            <a:off x="5683750" y="1577725"/>
            <a:ext cx="1295400" cy="2362200"/>
          </a:xfrm>
          <a:prstGeom prst="rect">
            <a:avLst/>
          </a:prstGeom>
          <a:noFill/>
          <a:ln>
            <a:noFill/>
          </a:ln>
        </p:spPr>
      </p:pic>
      <p:graphicFrame>
        <p:nvGraphicFramePr>
          <p:cNvPr id="173" name="Google Shape;173;p24"/>
          <p:cNvGraphicFramePr/>
          <p:nvPr/>
        </p:nvGraphicFramePr>
        <p:xfrm>
          <a:off x="1266600" y="1359500"/>
          <a:ext cx="3000000" cy="3000000"/>
        </p:xfrm>
        <a:graphic>
          <a:graphicData uri="http://schemas.openxmlformats.org/drawingml/2006/table">
            <a:tbl>
              <a:tblPr>
                <a:noFill/>
                <a:tableStyleId>{18B79DA7-259F-4822-9A9F-7604A091CCF9}</a:tableStyleId>
              </a:tblPr>
              <a:tblGrid>
                <a:gridCol w="3257550"/>
                <a:gridCol w="3600450"/>
              </a:tblGrid>
              <a:tr h="2938500">
                <a:tc>
                  <a:txBody>
                    <a:bodyPr/>
                    <a:lstStyle/>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800">
                        <a:latin typeface="Spectral"/>
                        <a:ea typeface="Spectral"/>
                        <a:cs typeface="Spectral"/>
                        <a:sym typeface="Spectral"/>
                      </a:endParaRPr>
                    </a:p>
                    <a:p>
                      <a:pPr indent="0" lvl="0" marL="0" rtl="0" algn="l">
                        <a:spcBef>
                          <a:spcPts val="0"/>
                        </a:spcBef>
                        <a:spcAft>
                          <a:spcPts val="0"/>
                        </a:spcAft>
                        <a:buNone/>
                      </a:pPr>
                      <a:r>
                        <a:rPr lang="en" sz="1800">
                          <a:latin typeface="Spectral"/>
                          <a:ea typeface="Spectral"/>
                          <a:cs typeface="Spectral"/>
                          <a:sym typeface="Spectral"/>
                        </a:rPr>
                        <a:t>Press Ctrl, Alt, and Delete at the same time</a:t>
                      </a:r>
                      <a:endParaRPr sz="1800">
                        <a:latin typeface="Spectral"/>
                        <a:ea typeface="Spectral"/>
                        <a:cs typeface="Spectral"/>
                        <a:sym typeface="Spectral"/>
                      </a:endParaRPr>
                    </a:p>
                    <a:p>
                      <a:pPr indent="0" lvl="0" marL="0" rtl="0" algn="l">
                        <a:spcBef>
                          <a:spcPts val="0"/>
                        </a:spcBef>
                        <a:spcAft>
                          <a:spcPts val="0"/>
                        </a:spcAft>
                        <a:buNone/>
                      </a:pPr>
                      <a:r>
                        <a:rPr lang="en" sz="1800">
                          <a:latin typeface="Spectral"/>
                          <a:ea typeface="Spectral"/>
                          <a:cs typeface="Spectral"/>
                          <a:sym typeface="Spectral"/>
                        </a:rPr>
                        <a:t>Then select Change a password</a:t>
                      </a:r>
                      <a:endParaRPr sz="1800">
                        <a:latin typeface="Spectral"/>
                        <a:ea typeface="Spectral"/>
                        <a:cs typeface="Spectral"/>
                        <a:sym typeface="Spectral"/>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Calibri"/>
                        <a:ea typeface="Calibri"/>
                        <a:cs typeface="Calibri"/>
                        <a:sym typeface="Calibri"/>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6"/>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85" name="Google Shape;185;p26"/>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Resetting BPS Password</a:t>
            </a:r>
            <a:endParaRPr b="1" sz="3600">
              <a:solidFill>
                <a:srgbClr val="434343"/>
              </a:solidFill>
              <a:latin typeface="Spectral"/>
              <a:ea typeface="Spectral"/>
              <a:cs typeface="Spectral"/>
              <a:sym typeface="Spectral"/>
            </a:endParaRPr>
          </a:p>
        </p:txBody>
      </p:sp>
      <p:sp>
        <p:nvSpPr>
          <p:cNvPr id="186" name="Google Shape;186;p26"/>
          <p:cNvSpPr txBox="1"/>
          <p:nvPr/>
        </p:nvSpPr>
        <p:spPr>
          <a:xfrm>
            <a:off x="6305425" y="3123100"/>
            <a:ext cx="5579700" cy="29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pic>
        <p:nvPicPr>
          <p:cNvPr id="187" name="Google Shape;187;p26"/>
          <p:cNvPicPr preferRelativeResize="0"/>
          <p:nvPr/>
        </p:nvPicPr>
        <p:blipFill>
          <a:blip r:embed="rId4">
            <a:alphaModFix/>
          </a:blip>
          <a:stretch>
            <a:fillRect/>
          </a:stretch>
        </p:blipFill>
        <p:spPr>
          <a:xfrm>
            <a:off x="2084870" y="1219450"/>
            <a:ext cx="4974254" cy="37276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7"/>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93" name="Google Shape;193;p27"/>
          <p:cNvSpPr txBox="1"/>
          <p:nvPr/>
        </p:nvSpPr>
        <p:spPr>
          <a:xfrm>
            <a:off x="560025" y="198150"/>
            <a:ext cx="85839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Unlock &amp; Reset B</a:t>
            </a:r>
            <a:r>
              <a:rPr b="1" lang="en" sz="3600">
                <a:solidFill>
                  <a:srgbClr val="434343"/>
                </a:solidFill>
                <a:latin typeface="Spectral"/>
                <a:ea typeface="Spectral"/>
                <a:cs typeface="Spectral"/>
                <a:sym typeface="Spectral"/>
              </a:rPr>
              <a:t>PS Password</a:t>
            </a:r>
            <a:endParaRPr b="1" sz="3600">
              <a:solidFill>
                <a:srgbClr val="434343"/>
              </a:solidFill>
              <a:latin typeface="Spectral"/>
              <a:ea typeface="Spectral"/>
              <a:cs typeface="Spectral"/>
              <a:sym typeface="Spectral"/>
            </a:endParaRPr>
          </a:p>
        </p:txBody>
      </p:sp>
      <p:pic>
        <p:nvPicPr>
          <p:cNvPr id="194" name="Google Shape;194;p27"/>
          <p:cNvPicPr preferRelativeResize="0"/>
          <p:nvPr/>
        </p:nvPicPr>
        <p:blipFill>
          <a:blip r:embed="rId4">
            <a:alphaModFix/>
          </a:blip>
          <a:stretch>
            <a:fillRect/>
          </a:stretch>
        </p:blipFill>
        <p:spPr>
          <a:xfrm>
            <a:off x="3109674" y="1883575"/>
            <a:ext cx="5742851" cy="2198225"/>
          </a:xfrm>
          <a:prstGeom prst="rect">
            <a:avLst/>
          </a:prstGeom>
          <a:noFill/>
          <a:ln cap="flat" cmpd="sng" w="9525">
            <a:solidFill>
              <a:schemeClr val="dk2"/>
            </a:solidFill>
            <a:prstDash val="solid"/>
            <a:round/>
            <a:headEnd len="sm" w="sm" type="none"/>
            <a:tailEnd len="sm" w="sm" type="none"/>
          </a:ln>
        </p:spPr>
      </p:pic>
      <p:sp>
        <p:nvSpPr>
          <p:cNvPr id="195" name="Google Shape;195;p27"/>
          <p:cNvSpPr txBox="1"/>
          <p:nvPr/>
        </p:nvSpPr>
        <p:spPr>
          <a:xfrm>
            <a:off x="3109650" y="4081800"/>
            <a:ext cx="5742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hlink"/>
                </a:solidFill>
                <a:latin typeface="Spectral"/>
                <a:ea typeface="Spectral"/>
                <a:cs typeface="Spectral"/>
                <a:sym typeface="Spectral"/>
                <a:hlinkClick r:id="rId5"/>
              </a:rPr>
              <a:t>https://PasswordReset.Brevardschools.org</a:t>
            </a:r>
            <a:endParaRPr sz="1800">
              <a:latin typeface="Spectral"/>
              <a:ea typeface="Spectral"/>
              <a:cs typeface="Spectral"/>
              <a:sym typeface="Spectral"/>
            </a:endParaRPr>
          </a:p>
        </p:txBody>
      </p:sp>
      <p:pic>
        <p:nvPicPr>
          <p:cNvPr id="196" name="Google Shape;196;p27">
            <a:hlinkClick r:id="rId6"/>
          </p:cNvPr>
          <p:cNvPicPr preferRelativeResize="0"/>
          <p:nvPr/>
        </p:nvPicPr>
        <p:blipFill>
          <a:blip r:embed="rId7">
            <a:alphaModFix/>
          </a:blip>
          <a:stretch>
            <a:fillRect/>
          </a:stretch>
        </p:blipFill>
        <p:spPr>
          <a:xfrm>
            <a:off x="152400" y="1156125"/>
            <a:ext cx="2693614" cy="38349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ectral"/>
                <a:ea typeface="Spectral"/>
                <a:cs typeface="Spectral"/>
                <a:sym typeface="Spectral"/>
              </a:rPr>
              <a:t>BPS Employee Email</a:t>
            </a:r>
            <a:endParaRPr>
              <a:latin typeface="Spectral"/>
              <a:ea typeface="Spectral"/>
              <a:cs typeface="Spectral"/>
              <a:sym typeface="Spectr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9"/>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07" name="Google Shape;207;p29"/>
          <p:cNvSpPr txBox="1"/>
          <p:nvPr/>
        </p:nvSpPr>
        <p:spPr>
          <a:xfrm>
            <a:off x="1545175" y="255225"/>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Outlook Desktop Email</a:t>
            </a:r>
            <a:endParaRPr b="1" sz="3600">
              <a:solidFill>
                <a:srgbClr val="434343"/>
              </a:solidFill>
              <a:latin typeface="Spectral"/>
              <a:ea typeface="Spectral"/>
              <a:cs typeface="Spectral"/>
              <a:sym typeface="Spectral"/>
            </a:endParaRPr>
          </a:p>
        </p:txBody>
      </p:sp>
      <p:sp>
        <p:nvSpPr>
          <p:cNvPr id="208" name="Google Shape;208;p29"/>
          <p:cNvSpPr txBox="1"/>
          <p:nvPr/>
        </p:nvSpPr>
        <p:spPr>
          <a:xfrm>
            <a:off x="459000" y="1369950"/>
            <a:ext cx="8473200" cy="26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Spectral Medium"/>
                <a:ea typeface="Spectral Medium"/>
                <a:cs typeface="Spectral Medium"/>
                <a:sym typeface="Spectral Medium"/>
              </a:rPr>
              <a:t>Use the Outlook Desktop app </a:t>
            </a:r>
            <a:endParaRPr sz="2000">
              <a:solidFill>
                <a:schemeClr val="dk1"/>
              </a:solidFill>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SemiBold"/>
              <a:buChar char="●"/>
            </a:pPr>
            <a:r>
              <a:rPr lang="en" sz="1800">
                <a:latin typeface="Spectral SemiBold"/>
                <a:ea typeface="Spectral SemiBold"/>
                <a:cs typeface="Spectral SemiBold"/>
                <a:sym typeface="Spectral SemiBold"/>
              </a:rPr>
              <a:t>Check your email</a:t>
            </a:r>
            <a:endParaRPr sz="1800">
              <a:latin typeface="Spectral SemiBold"/>
              <a:ea typeface="Spectral SemiBold"/>
              <a:cs typeface="Spectral SemiBold"/>
              <a:sym typeface="Spectral SemiBold"/>
            </a:endParaRPr>
          </a:p>
          <a:p>
            <a:pPr indent="-342900" lvl="0" marL="457200" rtl="0" algn="l">
              <a:spcBef>
                <a:spcPts val="0"/>
              </a:spcBef>
              <a:spcAft>
                <a:spcPts val="0"/>
              </a:spcAft>
              <a:buSzPts val="1800"/>
              <a:buFont typeface="Spectral SemiBold"/>
              <a:buChar char="●"/>
            </a:pPr>
            <a:r>
              <a:rPr lang="en" sz="1800">
                <a:latin typeface="Spectral SemiBold"/>
                <a:ea typeface="Spectral SemiBold"/>
                <a:cs typeface="Spectral SemiBold"/>
                <a:sym typeface="Spectral SemiBold"/>
              </a:rPr>
              <a:t>Organize meetings and appointments in your calendar</a:t>
            </a:r>
            <a:endParaRPr sz="1800">
              <a:latin typeface="Spectral SemiBold"/>
              <a:ea typeface="Spectral SemiBold"/>
              <a:cs typeface="Spectral SemiBold"/>
              <a:sym typeface="Spectral SemiBold"/>
            </a:endParaRPr>
          </a:p>
          <a:p>
            <a:pPr indent="-342900" lvl="0" marL="457200" rtl="0" algn="l">
              <a:spcBef>
                <a:spcPts val="0"/>
              </a:spcBef>
              <a:spcAft>
                <a:spcPts val="0"/>
              </a:spcAft>
              <a:buSzPts val="1800"/>
              <a:buFont typeface="Spectral SemiBold"/>
              <a:buChar char="●"/>
            </a:pPr>
            <a:r>
              <a:rPr lang="en" sz="1800">
                <a:latin typeface="Spectral SemiBold"/>
                <a:ea typeface="Spectral SemiBold"/>
                <a:cs typeface="Spectral SemiBold"/>
                <a:sym typeface="Spectral SemiBold"/>
              </a:rPr>
              <a:t>Schedule Zoom and Teams meetings</a:t>
            </a:r>
            <a:endParaRPr sz="1800">
              <a:latin typeface="Spectral SemiBold"/>
              <a:ea typeface="Spectral SemiBold"/>
              <a:cs typeface="Spectral SemiBold"/>
              <a:sym typeface="Spectral SemiBold"/>
            </a:endParaRPr>
          </a:p>
        </p:txBody>
      </p:sp>
      <p:pic>
        <p:nvPicPr>
          <p:cNvPr id="209" name="Google Shape;209;p29"/>
          <p:cNvPicPr preferRelativeResize="0"/>
          <p:nvPr/>
        </p:nvPicPr>
        <p:blipFill>
          <a:blip r:embed="rId4">
            <a:alphaModFix/>
          </a:blip>
          <a:stretch>
            <a:fillRect/>
          </a:stretch>
        </p:blipFill>
        <p:spPr>
          <a:xfrm>
            <a:off x="7728800" y="1308524"/>
            <a:ext cx="1024551" cy="952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0"/>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15" name="Google Shape;215;p30"/>
          <p:cNvSpPr txBox="1"/>
          <p:nvPr/>
        </p:nvSpPr>
        <p:spPr>
          <a:xfrm>
            <a:off x="1545175" y="255225"/>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Cloud </a:t>
            </a:r>
            <a:r>
              <a:rPr b="1" lang="en" sz="3600">
                <a:solidFill>
                  <a:srgbClr val="434343"/>
                </a:solidFill>
                <a:latin typeface="Spectral"/>
                <a:ea typeface="Spectral"/>
                <a:cs typeface="Spectral"/>
                <a:sym typeface="Spectral"/>
              </a:rPr>
              <a:t>Email</a:t>
            </a:r>
            <a:endParaRPr b="1" sz="3600">
              <a:solidFill>
                <a:srgbClr val="434343"/>
              </a:solidFill>
              <a:latin typeface="Spectral"/>
              <a:ea typeface="Spectral"/>
              <a:cs typeface="Spectral"/>
              <a:sym typeface="Spectral"/>
            </a:endParaRPr>
          </a:p>
        </p:txBody>
      </p:sp>
      <p:sp>
        <p:nvSpPr>
          <p:cNvPr id="216" name="Google Shape;216;p30"/>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0"/>
          <p:cNvSpPr txBox="1"/>
          <p:nvPr/>
        </p:nvSpPr>
        <p:spPr>
          <a:xfrm>
            <a:off x="459000" y="1217550"/>
            <a:ext cx="8473200" cy="12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Spectral Medium"/>
                <a:ea typeface="Spectral Medium"/>
                <a:cs typeface="Spectral Medium"/>
                <a:sym typeface="Spectral Medium"/>
              </a:rPr>
              <a:t>Access Email away from work</a:t>
            </a:r>
            <a:endParaRPr sz="2000">
              <a:solidFill>
                <a:schemeClr val="dk1"/>
              </a:solidFill>
              <a:latin typeface="Spectral Medium"/>
              <a:ea typeface="Spectral Medium"/>
              <a:cs typeface="Spectral Medium"/>
              <a:sym typeface="Spectral Medium"/>
            </a:endParaRPr>
          </a:p>
          <a:p>
            <a:pPr indent="-355600" lvl="0" marL="457200" rtl="0" algn="l">
              <a:spcBef>
                <a:spcPts val="0"/>
              </a:spcBef>
              <a:spcAft>
                <a:spcPts val="0"/>
              </a:spcAft>
              <a:buClr>
                <a:schemeClr val="dk1"/>
              </a:buClr>
              <a:buSzPts val="2000"/>
              <a:buFont typeface="Spectral Medium"/>
              <a:buChar char="●"/>
            </a:pPr>
            <a:r>
              <a:rPr lang="en" sz="2000">
                <a:solidFill>
                  <a:schemeClr val="dk1"/>
                </a:solidFill>
                <a:latin typeface="Spectral Medium"/>
                <a:ea typeface="Spectral Medium"/>
                <a:cs typeface="Spectral Medium"/>
                <a:sym typeface="Spectral Medium"/>
              </a:rPr>
              <a:t>Click the Office 365 app</a:t>
            </a:r>
            <a:endParaRPr sz="2000">
              <a:solidFill>
                <a:schemeClr val="dk1"/>
              </a:solidFill>
              <a:latin typeface="Spectral Medium"/>
              <a:ea typeface="Spectral Medium"/>
              <a:cs typeface="Spectral Medium"/>
              <a:sym typeface="Spectral Medium"/>
            </a:endParaRPr>
          </a:p>
          <a:p>
            <a:pPr indent="-355600" lvl="0" marL="457200" rtl="0" algn="l">
              <a:spcBef>
                <a:spcPts val="0"/>
              </a:spcBef>
              <a:spcAft>
                <a:spcPts val="0"/>
              </a:spcAft>
              <a:buClr>
                <a:schemeClr val="dk1"/>
              </a:buClr>
              <a:buSzPts val="2000"/>
              <a:buFont typeface="Spectral Medium"/>
              <a:buChar char="●"/>
            </a:pPr>
            <a:r>
              <a:rPr lang="en" sz="2000">
                <a:solidFill>
                  <a:schemeClr val="dk1"/>
                </a:solidFill>
                <a:latin typeface="Spectral Medium"/>
                <a:ea typeface="Spectral Medium"/>
                <a:cs typeface="Spectral Medium"/>
                <a:sym typeface="Spectral Medium"/>
              </a:rPr>
              <a:t>Click the Outlook icon on the left</a:t>
            </a:r>
            <a:endParaRPr sz="2200">
              <a:latin typeface="Spectral SemiBold"/>
              <a:ea typeface="Spectral SemiBold"/>
              <a:cs typeface="Spectral SemiBold"/>
              <a:sym typeface="Spectral SemiBold"/>
            </a:endParaRPr>
          </a:p>
        </p:txBody>
      </p:sp>
      <p:pic>
        <p:nvPicPr>
          <p:cNvPr id="218" name="Google Shape;218;p30"/>
          <p:cNvPicPr preferRelativeResize="0"/>
          <p:nvPr/>
        </p:nvPicPr>
        <p:blipFill>
          <a:blip r:embed="rId4">
            <a:alphaModFix/>
          </a:blip>
          <a:stretch>
            <a:fillRect/>
          </a:stretch>
        </p:blipFill>
        <p:spPr>
          <a:xfrm>
            <a:off x="783625" y="2592023"/>
            <a:ext cx="7576775" cy="2412276"/>
          </a:xfrm>
          <a:prstGeom prst="rect">
            <a:avLst/>
          </a:prstGeom>
          <a:noFill/>
          <a:ln cap="flat" cmpd="sng" w="9525">
            <a:solidFill>
              <a:schemeClr val="dk2"/>
            </a:solidFill>
            <a:prstDash val="solid"/>
            <a:round/>
            <a:headEnd len="sm" w="sm" type="none"/>
            <a:tailEnd len="sm" w="sm" type="none"/>
          </a:ln>
        </p:spPr>
      </p:pic>
      <p:pic>
        <p:nvPicPr>
          <p:cNvPr id="219" name="Google Shape;219;p30"/>
          <p:cNvPicPr preferRelativeResize="0"/>
          <p:nvPr/>
        </p:nvPicPr>
        <p:blipFill>
          <a:blip r:embed="rId5">
            <a:alphaModFix/>
          </a:blip>
          <a:stretch>
            <a:fillRect/>
          </a:stretch>
        </p:blipFill>
        <p:spPr>
          <a:xfrm>
            <a:off x="7350875" y="1188900"/>
            <a:ext cx="1009525" cy="1009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1"/>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25" name="Google Shape;225;p31"/>
          <p:cNvSpPr txBox="1"/>
          <p:nvPr/>
        </p:nvSpPr>
        <p:spPr>
          <a:xfrm>
            <a:off x="1545175" y="255225"/>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Email</a:t>
            </a:r>
            <a:endParaRPr b="1" sz="3600">
              <a:solidFill>
                <a:srgbClr val="434343"/>
              </a:solidFill>
              <a:latin typeface="Spectral"/>
              <a:ea typeface="Spectral"/>
              <a:cs typeface="Spectral"/>
              <a:sym typeface="Spectral"/>
            </a:endParaRPr>
          </a:p>
        </p:txBody>
      </p:sp>
      <p:sp>
        <p:nvSpPr>
          <p:cNvPr id="226" name="Google Shape;226;p31"/>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1"/>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Spectral Medium"/>
                <a:ea typeface="Spectral Medium"/>
                <a:cs typeface="Spectral Medium"/>
                <a:sym typeface="Spectral Medium"/>
              </a:rPr>
              <a:t>Use </a:t>
            </a:r>
            <a:endParaRPr sz="1800">
              <a:solidFill>
                <a:schemeClr val="dk1"/>
              </a:solidFill>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latin typeface="Spectral Medium"/>
                <a:ea typeface="Spectral Medium"/>
                <a:cs typeface="Spectral Medium"/>
                <a:sym typeface="Spectral Medium"/>
              </a:rPr>
              <a:t>Intended for official district business</a:t>
            </a:r>
            <a:endParaRPr sz="1800">
              <a:solidFill>
                <a:schemeClr val="dk1"/>
              </a:solidFill>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latin typeface="Spectral Medium"/>
                <a:ea typeface="Spectral Medium"/>
                <a:cs typeface="Spectral Medium"/>
                <a:sym typeface="Spectral Medium"/>
              </a:rPr>
              <a:t>Occasional use for personal reasons is acceptable when cannot reach people by phone</a:t>
            </a:r>
            <a:endParaRPr sz="1800">
              <a:solidFill>
                <a:schemeClr val="dk1"/>
              </a:solidFill>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latin typeface="Spectral Medium"/>
                <a:ea typeface="Spectral Medium"/>
                <a:cs typeface="Spectral Medium"/>
                <a:sym typeface="Spectral Medium"/>
              </a:rPr>
              <a:t>Must follow copyright law</a:t>
            </a:r>
            <a:endParaRPr sz="1800">
              <a:solidFill>
                <a:schemeClr val="dk1"/>
              </a:solidFill>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latin typeface="Spectral Medium"/>
                <a:ea typeface="Spectral Medium"/>
                <a:cs typeface="Spectral Medium"/>
                <a:sym typeface="Spectral Medium"/>
              </a:rPr>
              <a:t>Is public record and may be open for inspection</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1800">
              <a:latin typeface="Spectral Medium"/>
              <a:ea typeface="Spectral Medium"/>
              <a:cs typeface="Spectral Medium"/>
              <a:sym typeface="Spectral Medium"/>
            </a:endParaRPr>
          </a:p>
          <a:p>
            <a:pPr indent="0" lvl="0" marL="0" rtl="0" algn="l">
              <a:spcBef>
                <a:spcPts val="0"/>
              </a:spcBef>
              <a:spcAft>
                <a:spcPts val="0"/>
              </a:spcAft>
              <a:buNone/>
            </a:pPr>
            <a:r>
              <a:rPr lang="en" sz="1800">
                <a:latin typeface="Spectral Medium"/>
                <a:ea typeface="Spectral Medium"/>
                <a:cs typeface="Spectral Medium"/>
                <a:sym typeface="Spectral Medium"/>
              </a:rPr>
              <a:t>Attachments </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Do not open from unknown people or sources</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When in doubt, confirm with the sender before opening any attachment</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If an attachment is opened and the computer behaves strangely, report to your school or department tech associate</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Spectral SemiBold"/>
                <a:ea typeface="Spectral SemiBold"/>
                <a:cs typeface="Spectral SemiBold"/>
                <a:sym typeface="Spectral SemiBold"/>
              </a:rPr>
              <a:t>Electronic Mail Procedures - </a:t>
            </a:r>
            <a:r>
              <a:rPr lang="en" sz="1100" u="sng">
                <a:solidFill>
                  <a:schemeClr val="accent5"/>
                </a:solidFill>
                <a:latin typeface="Spectral SemiBold"/>
                <a:ea typeface="Spectral SemiBold"/>
                <a:cs typeface="Spectral SemiBold"/>
                <a:sym typeface="Spectral SemiBold"/>
                <a:hlinkClick r:id="rId4">
                  <a:extLst>
                    <a:ext uri="{A12FA001-AC4F-418D-AE19-62706E023703}">
                      <ahyp:hlinkClr val="tx"/>
                    </a:ext>
                  </a:extLst>
                </a:hlinkClick>
              </a:rPr>
              <a:t>http://www.neola.com/brevardco-fl/search/ap/ap7540.05.htm</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Spectral"/>
                <a:ea typeface="Spectral"/>
                <a:cs typeface="Spectral"/>
                <a:sym typeface="Spectral"/>
              </a:rPr>
              <a:t>Technology Integrators Support and Links</a:t>
            </a:r>
            <a:endParaRPr>
              <a:latin typeface="Spectral"/>
              <a:ea typeface="Spectral"/>
              <a:cs typeface="Spectral"/>
              <a:sym typeface="Spectral"/>
            </a:endParaRPr>
          </a:p>
        </p:txBody>
      </p:sp>
      <p:sp>
        <p:nvSpPr>
          <p:cNvPr id="62" name="Google Shape;62;p14"/>
          <p:cNvSpPr txBox="1"/>
          <p:nvPr>
            <p:ph idx="1" type="body"/>
          </p:nvPr>
        </p:nvSpPr>
        <p:spPr>
          <a:xfrm>
            <a:off x="1898250" y="1008953"/>
            <a:ext cx="5347500" cy="16383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Spectral"/>
              <a:buChar char="●"/>
            </a:pPr>
            <a:r>
              <a:rPr lang="en" sz="1400">
                <a:latin typeface="Spectral"/>
                <a:ea typeface="Spectral"/>
                <a:cs typeface="Spectral"/>
                <a:sym typeface="Spectral"/>
              </a:rPr>
              <a:t>This presentation: </a:t>
            </a:r>
            <a:r>
              <a:rPr lang="en" sz="1400" u="sng">
                <a:solidFill>
                  <a:schemeClr val="hlink"/>
                </a:solidFill>
                <a:latin typeface="Spectral"/>
                <a:ea typeface="Spectral"/>
                <a:cs typeface="Spectral"/>
                <a:sym typeface="Spectral"/>
                <a:hlinkClick r:id="rId3"/>
              </a:rPr>
              <a:t>https://bit.ly/3aJu2D3</a:t>
            </a:r>
            <a:r>
              <a:rPr lang="en" sz="1400">
                <a:latin typeface="Spectral"/>
                <a:ea typeface="Spectral"/>
                <a:cs typeface="Spectral"/>
                <a:sym typeface="Spectral"/>
              </a:rPr>
              <a:t> </a:t>
            </a:r>
            <a:endParaRPr sz="1400">
              <a:latin typeface="Spectral"/>
              <a:ea typeface="Spectral"/>
              <a:cs typeface="Spectral"/>
              <a:sym typeface="Spectral"/>
            </a:endParaRPr>
          </a:p>
          <a:p>
            <a:pPr indent="-317500" lvl="0" marL="457200" rtl="0" algn="l">
              <a:lnSpc>
                <a:spcPct val="150000"/>
              </a:lnSpc>
              <a:spcBef>
                <a:spcPts val="0"/>
              </a:spcBef>
              <a:spcAft>
                <a:spcPts val="0"/>
              </a:spcAft>
              <a:buSzPts val="1400"/>
              <a:buFont typeface="Spectral"/>
              <a:buChar char="●"/>
            </a:pPr>
            <a:r>
              <a:rPr lang="en" sz="1400">
                <a:latin typeface="Spectral"/>
                <a:ea typeface="Spectral"/>
                <a:cs typeface="Spectral"/>
                <a:sym typeface="Spectral"/>
              </a:rPr>
              <a:t>Website: </a:t>
            </a:r>
            <a:r>
              <a:rPr lang="en" sz="1400" u="sng">
                <a:solidFill>
                  <a:schemeClr val="hlink"/>
                </a:solidFill>
                <a:latin typeface="Spectral"/>
                <a:ea typeface="Spectral"/>
                <a:cs typeface="Spectral"/>
                <a:sym typeface="Spectral"/>
                <a:hlinkClick r:id="rId4"/>
              </a:rPr>
              <a:t>https://www.brevardschools.org/BrevardEdTech</a:t>
            </a:r>
            <a:endParaRPr sz="1400">
              <a:latin typeface="Spectral"/>
              <a:ea typeface="Spectral"/>
              <a:cs typeface="Spectral"/>
              <a:sym typeface="Spectral"/>
            </a:endParaRPr>
          </a:p>
          <a:p>
            <a:pPr indent="-317500" lvl="0" marL="457200" rtl="0" algn="l">
              <a:lnSpc>
                <a:spcPct val="150000"/>
              </a:lnSpc>
              <a:spcBef>
                <a:spcPts val="0"/>
              </a:spcBef>
              <a:spcAft>
                <a:spcPts val="0"/>
              </a:spcAft>
              <a:buSzPts val="1400"/>
              <a:buFont typeface="Spectral"/>
              <a:buChar char="●"/>
            </a:pPr>
            <a:r>
              <a:rPr lang="en" sz="1400">
                <a:latin typeface="Spectral"/>
                <a:ea typeface="Spectral"/>
                <a:cs typeface="Spectral"/>
                <a:sym typeface="Spectral"/>
              </a:rPr>
              <a:t>2021-2022 School Assignment List: </a:t>
            </a:r>
            <a:r>
              <a:rPr lang="en" sz="1400" u="sng">
                <a:solidFill>
                  <a:schemeClr val="accent1"/>
                </a:solidFill>
                <a:latin typeface="Spectral"/>
                <a:ea typeface="Spectral"/>
                <a:cs typeface="Spectral"/>
                <a:sym typeface="Spectral"/>
                <a:hlinkClick r:id="rId5">
                  <a:extLst>
                    <a:ext uri="{A12FA001-AC4F-418D-AE19-62706E023703}">
                      <ahyp:hlinkClr val="tx"/>
                    </a:ext>
                  </a:extLst>
                </a:hlinkClick>
              </a:rPr>
              <a:t>http://bit.ly/2NNLITk</a:t>
            </a:r>
            <a:endParaRPr sz="1400">
              <a:latin typeface="Spectral"/>
              <a:ea typeface="Spectral"/>
              <a:cs typeface="Spectral"/>
              <a:sym typeface="Spectral"/>
            </a:endParaRPr>
          </a:p>
          <a:p>
            <a:pPr indent="-317500" lvl="0" marL="457200" rtl="0" algn="l">
              <a:lnSpc>
                <a:spcPct val="150000"/>
              </a:lnSpc>
              <a:spcBef>
                <a:spcPts val="0"/>
              </a:spcBef>
              <a:spcAft>
                <a:spcPts val="0"/>
              </a:spcAft>
              <a:buSzPts val="1400"/>
              <a:buFont typeface="Spectral"/>
              <a:buChar char="●"/>
            </a:pPr>
            <a:r>
              <a:rPr lang="en" sz="1400">
                <a:latin typeface="Spectral"/>
                <a:ea typeface="Spectral"/>
                <a:cs typeface="Spectral"/>
                <a:sym typeface="Spectral"/>
              </a:rPr>
              <a:t>Group Email: </a:t>
            </a:r>
            <a:r>
              <a:rPr lang="en" sz="1400" u="sng">
                <a:solidFill>
                  <a:schemeClr val="accent1"/>
                </a:solidFill>
                <a:latin typeface="Spectral"/>
                <a:ea typeface="Spectral"/>
                <a:cs typeface="Spectral"/>
                <a:sym typeface="Spectral"/>
                <a:hlinkClick r:id="rId6">
                  <a:extLst>
                    <a:ext uri="{A12FA001-AC4F-418D-AE19-62706E023703}">
                      <ahyp:hlinkClr val="tx"/>
                    </a:ext>
                  </a:extLst>
                </a:hlinkClick>
              </a:rPr>
              <a:t>ETTeachers@BrevardSchools.org</a:t>
            </a:r>
            <a:r>
              <a:rPr lang="en" sz="1400">
                <a:latin typeface="Spectral"/>
                <a:ea typeface="Spectral"/>
                <a:cs typeface="Spectral"/>
                <a:sym typeface="Spectral"/>
              </a:rPr>
              <a:t> </a:t>
            </a:r>
            <a:endParaRPr sz="1400">
              <a:latin typeface="Spectral"/>
              <a:ea typeface="Spectral"/>
              <a:cs typeface="Spectral"/>
              <a:sym typeface="Spectral"/>
            </a:endParaRPr>
          </a:p>
          <a:p>
            <a:pPr indent="-317500" lvl="0" marL="457200" rtl="0" algn="l">
              <a:lnSpc>
                <a:spcPct val="150000"/>
              </a:lnSpc>
              <a:spcBef>
                <a:spcPts val="0"/>
              </a:spcBef>
              <a:spcAft>
                <a:spcPts val="0"/>
              </a:spcAft>
              <a:buSzPts val="1400"/>
              <a:buFont typeface="Spectral"/>
              <a:buChar char="●"/>
            </a:pPr>
            <a:r>
              <a:rPr lang="en" sz="1400">
                <a:latin typeface="Spectral"/>
                <a:ea typeface="Spectral"/>
                <a:cs typeface="Spectral"/>
                <a:sym typeface="Spectral"/>
              </a:rPr>
              <a:t>Current Training Classes:</a:t>
            </a:r>
            <a:r>
              <a:rPr lang="en" sz="1400" u="sng">
                <a:solidFill>
                  <a:schemeClr val="hlink"/>
                </a:solidFill>
                <a:latin typeface="Spectral"/>
                <a:ea typeface="Spectral"/>
                <a:cs typeface="Spectral"/>
                <a:sym typeface="Spectral"/>
                <a:hlinkClick r:id="rId7"/>
              </a:rPr>
              <a:t> https://goo.gl/mZQqJx</a:t>
            </a:r>
            <a:endParaRPr sz="1400">
              <a:latin typeface="Spectral"/>
              <a:ea typeface="Spectral"/>
              <a:cs typeface="Spectral"/>
              <a:sym typeface="Spectral"/>
            </a:endParaRPr>
          </a:p>
          <a:p>
            <a:pPr indent="0" lvl="0" marL="0" rtl="0" algn="l">
              <a:spcBef>
                <a:spcPts val="0"/>
              </a:spcBef>
              <a:spcAft>
                <a:spcPts val="0"/>
              </a:spcAft>
              <a:buNone/>
            </a:pPr>
            <a:r>
              <a:t/>
            </a:r>
            <a:endParaRPr sz="1400"/>
          </a:p>
          <a:p>
            <a:pPr indent="0" lvl="0" marL="0" rtl="0" algn="l">
              <a:spcBef>
                <a:spcPts val="1600"/>
              </a:spcBef>
              <a:spcAft>
                <a:spcPts val="1600"/>
              </a:spcAft>
              <a:buNone/>
            </a:pPr>
            <a:r>
              <a:t/>
            </a:r>
            <a:endParaRPr/>
          </a:p>
        </p:txBody>
      </p:sp>
      <p:sp>
        <p:nvSpPr>
          <p:cNvPr id="63" name="Google Shape;63;p14"/>
          <p:cNvSpPr txBox="1"/>
          <p:nvPr>
            <p:ph idx="12" type="sldNum"/>
          </p:nvPr>
        </p:nvSpPr>
        <p:spPr>
          <a:xfrm>
            <a:off x="8536309" y="47551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4" name="Google Shape;64;p14"/>
          <p:cNvGrpSpPr/>
          <p:nvPr/>
        </p:nvGrpSpPr>
        <p:grpSpPr>
          <a:xfrm>
            <a:off x="2122868" y="3276126"/>
            <a:ext cx="1088895" cy="1381167"/>
            <a:chOff x="2189575" y="3300075"/>
            <a:chExt cx="1479275" cy="1681275"/>
          </a:xfrm>
        </p:grpSpPr>
        <p:pic>
          <p:nvPicPr>
            <p:cNvPr id="65" name="Google Shape;65;p14"/>
            <p:cNvPicPr preferRelativeResize="0"/>
            <p:nvPr/>
          </p:nvPicPr>
          <p:blipFill>
            <a:blip r:embed="rId8">
              <a:alphaModFix/>
            </a:blip>
            <a:stretch>
              <a:fillRect/>
            </a:stretch>
          </p:blipFill>
          <p:spPr>
            <a:xfrm>
              <a:off x="2189575" y="3300075"/>
              <a:ext cx="1479275" cy="1479275"/>
            </a:xfrm>
            <a:prstGeom prst="rect">
              <a:avLst/>
            </a:prstGeom>
            <a:noFill/>
            <a:ln>
              <a:noFill/>
            </a:ln>
          </p:spPr>
        </p:pic>
        <p:sp>
          <p:nvSpPr>
            <p:cNvPr id="66" name="Google Shape;66;p14"/>
            <p:cNvSpPr txBox="1"/>
            <p:nvPr/>
          </p:nvSpPr>
          <p:spPr>
            <a:xfrm>
              <a:off x="2399713" y="4646850"/>
              <a:ext cx="10590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Anne Graham</a:t>
              </a:r>
              <a:endParaRPr>
                <a:latin typeface="Boogaloo"/>
                <a:ea typeface="Boogaloo"/>
                <a:cs typeface="Boogaloo"/>
                <a:sym typeface="Boogaloo"/>
              </a:endParaRPr>
            </a:p>
          </p:txBody>
        </p:sp>
      </p:grpSp>
      <p:grpSp>
        <p:nvGrpSpPr>
          <p:cNvPr id="67" name="Google Shape;67;p14"/>
          <p:cNvGrpSpPr/>
          <p:nvPr/>
        </p:nvGrpSpPr>
        <p:grpSpPr>
          <a:xfrm>
            <a:off x="-2" y="2741245"/>
            <a:ext cx="1147046" cy="1225504"/>
            <a:chOff x="63675" y="2097750"/>
            <a:chExt cx="1432375" cy="1516900"/>
          </a:xfrm>
        </p:grpSpPr>
        <p:pic>
          <p:nvPicPr>
            <p:cNvPr id="68" name="Google Shape;68;p14"/>
            <p:cNvPicPr preferRelativeResize="0"/>
            <p:nvPr/>
          </p:nvPicPr>
          <p:blipFill>
            <a:blip r:embed="rId9">
              <a:alphaModFix/>
            </a:blip>
            <a:stretch>
              <a:fillRect/>
            </a:stretch>
          </p:blipFill>
          <p:spPr>
            <a:xfrm>
              <a:off x="63675" y="2097750"/>
              <a:ext cx="1325925" cy="1325925"/>
            </a:xfrm>
            <a:prstGeom prst="rect">
              <a:avLst/>
            </a:prstGeom>
            <a:noFill/>
            <a:ln>
              <a:noFill/>
            </a:ln>
          </p:spPr>
        </p:pic>
        <p:sp>
          <p:nvSpPr>
            <p:cNvPr id="69" name="Google Shape;69;p14"/>
            <p:cNvSpPr txBox="1"/>
            <p:nvPr/>
          </p:nvSpPr>
          <p:spPr>
            <a:xfrm>
              <a:off x="369250" y="3328150"/>
              <a:ext cx="11268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Gina Clark</a:t>
              </a:r>
              <a:endParaRPr>
                <a:latin typeface="Boogaloo"/>
                <a:ea typeface="Boogaloo"/>
                <a:cs typeface="Boogaloo"/>
                <a:sym typeface="Boogaloo"/>
              </a:endParaRPr>
            </a:p>
          </p:txBody>
        </p:sp>
      </p:grpSp>
      <p:grpSp>
        <p:nvGrpSpPr>
          <p:cNvPr id="70" name="Google Shape;70;p14"/>
          <p:cNvGrpSpPr/>
          <p:nvPr/>
        </p:nvGrpSpPr>
        <p:grpSpPr>
          <a:xfrm>
            <a:off x="3138941" y="3434639"/>
            <a:ext cx="1301867" cy="1275781"/>
            <a:chOff x="3515337" y="3264762"/>
            <a:chExt cx="1684611" cy="1638138"/>
          </a:xfrm>
        </p:grpSpPr>
        <p:pic>
          <p:nvPicPr>
            <p:cNvPr id="71" name="Google Shape;71;p14"/>
            <p:cNvPicPr preferRelativeResize="0"/>
            <p:nvPr/>
          </p:nvPicPr>
          <p:blipFill>
            <a:blip r:embed="rId10">
              <a:alphaModFix/>
            </a:blip>
            <a:stretch>
              <a:fillRect/>
            </a:stretch>
          </p:blipFill>
          <p:spPr>
            <a:xfrm>
              <a:off x="3515337" y="3264762"/>
              <a:ext cx="1549900" cy="1549900"/>
            </a:xfrm>
            <a:prstGeom prst="rect">
              <a:avLst/>
            </a:prstGeom>
            <a:noFill/>
            <a:ln>
              <a:noFill/>
            </a:ln>
          </p:spPr>
        </p:pic>
        <p:sp>
          <p:nvSpPr>
            <p:cNvPr id="72" name="Google Shape;72;p14"/>
            <p:cNvSpPr txBox="1"/>
            <p:nvPr/>
          </p:nvSpPr>
          <p:spPr>
            <a:xfrm>
              <a:off x="3830748" y="4680000"/>
              <a:ext cx="13692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Michelle Marshall</a:t>
              </a:r>
              <a:endParaRPr>
                <a:latin typeface="Boogaloo"/>
                <a:ea typeface="Boogaloo"/>
                <a:cs typeface="Boogaloo"/>
                <a:sym typeface="Boogaloo"/>
              </a:endParaRPr>
            </a:p>
          </p:txBody>
        </p:sp>
      </p:grpSp>
      <p:grpSp>
        <p:nvGrpSpPr>
          <p:cNvPr id="73" name="Google Shape;73;p14"/>
          <p:cNvGrpSpPr/>
          <p:nvPr/>
        </p:nvGrpSpPr>
        <p:grpSpPr>
          <a:xfrm>
            <a:off x="5469107" y="3315125"/>
            <a:ext cx="1507419" cy="1514812"/>
            <a:chOff x="4906825" y="3328154"/>
            <a:chExt cx="1694300" cy="1606546"/>
          </a:xfrm>
        </p:grpSpPr>
        <p:pic>
          <p:nvPicPr>
            <p:cNvPr id="74" name="Google Shape;74;p14"/>
            <p:cNvPicPr preferRelativeResize="0"/>
            <p:nvPr/>
          </p:nvPicPr>
          <p:blipFill>
            <a:blip r:embed="rId11">
              <a:alphaModFix/>
            </a:blip>
            <a:stretch>
              <a:fillRect/>
            </a:stretch>
          </p:blipFill>
          <p:spPr>
            <a:xfrm>
              <a:off x="4906825" y="3328154"/>
              <a:ext cx="1594475" cy="1561020"/>
            </a:xfrm>
            <a:prstGeom prst="rect">
              <a:avLst/>
            </a:prstGeom>
            <a:noFill/>
            <a:ln>
              <a:noFill/>
            </a:ln>
          </p:spPr>
        </p:pic>
        <p:sp>
          <p:nvSpPr>
            <p:cNvPr id="75" name="Google Shape;75;p14"/>
            <p:cNvSpPr txBox="1"/>
            <p:nvPr/>
          </p:nvSpPr>
          <p:spPr>
            <a:xfrm>
              <a:off x="5121825" y="4648200"/>
              <a:ext cx="14793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Rochelle Schneider</a:t>
              </a:r>
              <a:endParaRPr>
                <a:latin typeface="Boogaloo"/>
                <a:ea typeface="Boogaloo"/>
                <a:cs typeface="Boogaloo"/>
                <a:sym typeface="Boogaloo"/>
              </a:endParaRPr>
            </a:p>
          </p:txBody>
        </p:sp>
      </p:grpSp>
      <p:sp>
        <p:nvSpPr>
          <p:cNvPr id="76" name="Google Shape;76;p14"/>
          <p:cNvSpPr txBox="1"/>
          <p:nvPr/>
        </p:nvSpPr>
        <p:spPr>
          <a:xfrm>
            <a:off x="2381975" y="2647250"/>
            <a:ext cx="3816600" cy="68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300">
                <a:solidFill>
                  <a:schemeClr val="accent5"/>
                </a:solidFill>
                <a:latin typeface="Bangers"/>
                <a:ea typeface="Bangers"/>
                <a:cs typeface="Bangers"/>
                <a:sym typeface="Bangers"/>
              </a:rPr>
              <a:t>OUr Team</a:t>
            </a:r>
            <a:endParaRPr sz="5300">
              <a:solidFill>
                <a:schemeClr val="accent5"/>
              </a:solidFill>
              <a:latin typeface="Bangers"/>
              <a:ea typeface="Bangers"/>
              <a:cs typeface="Bangers"/>
              <a:sym typeface="Bangers"/>
            </a:endParaRPr>
          </a:p>
        </p:txBody>
      </p:sp>
      <p:grpSp>
        <p:nvGrpSpPr>
          <p:cNvPr id="77" name="Google Shape;77;p14"/>
          <p:cNvGrpSpPr/>
          <p:nvPr/>
        </p:nvGrpSpPr>
        <p:grpSpPr>
          <a:xfrm>
            <a:off x="7866885" y="2859621"/>
            <a:ext cx="1277118" cy="1225540"/>
            <a:chOff x="7392325" y="1985763"/>
            <a:chExt cx="1549900" cy="1724413"/>
          </a:xfrm>
        </p:grpSpPr>
        <p:pic>
          <p:nvPicPr>
            <p:cNvPr id="78" name="Google Shape;78;p14"/>
            <p:cNvPicPr preferRelativeResize="0"/>
            <p:nvPr/>
          </p:nvPicPr>
          <p:blipFill>
            <a:blip r:embed="rId12">
              <a:alphaModFix/>
            </a:blip>
            <a:stretch>
              <a:fillRect/>
            </a:stretch>
          </p:blipFill>
          <p:spPr>
            <a:xfrm>
              <a:off x="7392325" y="1985763"/>
              <a:ext cx="1549900" cy="1549900"/>
            </a:xfrm>
            <a:prstGeom prst="rect">
              <a:avLst/>
            </a:prstGeom>
            <a:noFill/>
            <a:ln>
              <a:noFill/>
            </a:ln>
          </p:spPr>
        </p:pic>
        <p:sp>
          <p:nvSpPr>
            <p:cNvPr id="79" name="Google Shape;79;p14"/>
            <p:cNvSpPr txBox="1"/>
            <p:nvPr/>
          </p:nvSpPr>
          <p:spPr>
            <a:xfrm>
              <a:off x="7725150" y="3423675"/>
              <a:ext cx="11268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Melissa Woods</a:t>
              </a:r>
              <a:endParaRPr>
                <a:latin typeface="Boogaloo"/>
                <a:ea typeface="Boogaloo"/>
                <a:cs typeface="Boogaloo"/>
                <a:sym typeface="Boogaloo"/>
              </a:endParaRPr>
            </a:p>
          </p:txBody>
        </p:sp>
      </p:grpSp>
      <p:grpSp>
        <p:nvGrpSpPr>
          <p:cNvPr id="80" name="Google Shape;80;p14"/>
          <p:cNvGrpSpPr/>
          <p:nvPr/>
        </p:nvGrpSpPr>
        <p:grpSpPr>
          <a:xfrm>
            <a:off x="938367" y="3051395"/>
            <a:ext cx="1333190" cy="1425223"/>
            <a:chOff x="258056" y="3161946"/>
            <a:chExt cx="1721356" cy="1799979"/>
          </a:xfrm>
        </p:grpSpPr>
        <p:sp>
          <p:nvSpPr>
            <p:cNvPr id="81" name="Google Shape;81;p14"/>
            <p:cNvSpPr txBox="1"/>
            <p:nvPr/>
          </p:nvSpPr>
          <p:spPr>
            <a:xfrm>
              <a:off x="653413" y="4627425"/>
              <a:ext cx="13260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Katy McGregor</a:t>
              </a:r>
              <a:endParaRPr>
                <a:latin typeface="Boogaloo"/>
                <a:ea typeface="Boogaloo"/>
                <a:cs typeface="Boogaloo"/>
                <a:sym typeface="Boogaloo"/>
              </a:endParaRPr>
            </a:p>
          </p:txBody>
        </p:sp>
        <p:pic>
          <p:nvPicPr>
            <p:cNvPr id="82" name="Google Shape;82;p14"/>
            <p:cNvPicPr preferRelativeResize="0"/>
            <p:nvPr/>
          </p:nvPicPr>
          <p:blipFill>
            <a:blip r:embed="rId13">
              <a:alphaModFix/>
            </a:blip>
            <a:stretch>
              <a:fillRect/>
            </a:stretch>
          </p:blipFill>
          <p:spPr>
            <a:xfrm>
              <a:off x="258056" y="3161946"/>
              <a:ext cx="1549900" cy="1549900"/>
            </a:xfrm>
            <a:prstGeom prst="rect">
              <a:avLst/>
            </a:prstGeom>
            <a:noFill/>
            <a:ln>
              <a:noFill/>
            </a:ln>
          </p:spPr>
        </p:pic>
      </p:grpSp>
      <p:grpSp>
        <p:nvGrpSpPr>
          <p:cNvPr id="83" name="Google Shape;83;p14"/>
          <p:cNvGrpSpPr/>
          <p:nvPr/>
        </p:nvGrpSpPr>
        <p:grpSpPr>
          <a:xfrm>
            <a:off x="6629061" y="3276129"/>
            <a:ext cx="1389439" cy="1275777"/>
            <a:chOff x="6323975" y="3264750"/>
            <a:chExt cx="1603138" cy="1716600"/>
          </a:xfrm>
        </p:grpSpPr>
        <p:sp>
          <p:nvSpPr>
            <p:cNvPr id="84" name="Google Shape;84;p14"/>
            <p:cNvSpPr txBox="1"/>
            <p:nvPr/>
          </p:nvSpPr>
          <p:spPr>
            <a:xfrm>
              <a:off x="6601113" y="4646850"/>
              <a:ext cx="13260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oogaloo"/>
                  <a:ea typeface="Boogaloo"/>
                  <a:cs typeface="Boogaloo"/>
                  <a:sym typeface="Boogaloo"/>
                </a:rPr>
                <a:t>Rob Klaasen</a:t>
              </a:r>
              <a:endParaRPr>
                <a:latin typeface="Boogaloo"/>
                <a:ea typeface="Boogaloo"/>
                <a:cs typeface="Boogaloo"/>
                <a:sym typeface="Boogaloo"/>
              </a:endParaRPr>
            </a:p>
          </p:txBody>
        </p:sp>
        <p:pic>
          <p:nvPicPr>
            <p:cNvPr id="85" name="Google Shape;85;p14"/>
            <p:cNvPicPr preferRelativeResize="0"/>
            <p:nvPr/>
          </p:nvPicPr>
          <p:blipFill>
            <a:blip r:embed="rId14">
              <a:alphaModFix/>
            </a:blip>
            <a:stretch>
              <a:fillRect/>
            </a:stretch>
          </p:blipFill>
          <p:spPr>
            <a:xfrm>
              <a:off x="6323975" y="3264750"/>
              <a:ext cx="1479275" cy="1479275"/>
            </a:xfrm>
            <a:prstGeom prst="rect">
              <a:avLst/>
            </a:prstGeom>
            <a:noFill/>
            <a:ln>
              <a:noFill/>
            </a:ln>
          </p:spPr>
        </p:pic>
      </p:grpSp>
      <p:pic>
        <p:nvPicPr>
          <p:cNvPr id="86" name="Google Shape;86;p14"/>
          <p:cNvPicPr preferRelativeResize="0"/>
          <p:nvPr/>
        </p:nvPicPr>
        <p:blipFill>
          <a:blip r:embed="rId15">
            <a:alphaModFix/>
          </a:blip>
          <a:stretch>
            <a:fillRect/>
          </a:stretch>
        </p:blipFill>
        <p:spPr>
          <a:xfrm>
            <a:off x="4395349" y="3434638"/>
            <a:ext cx="1225500" cy="1225500"/>
          </a:xfrm>
          <a:prstGeom prst="rect">
            <a:avLst/>
          </a:prstGeom>
          <a:noFill/>
          <a:ln>
            <a:noFill/>
          </a:ln>
        </p:spPr>
      </p:pic>
      <p:sp>
        <p:nvSpPr>
          <p:cNvPr id="87" name="Google Shape;87;p14"/>
          <p:cNvSpPr txBox="1"/>
          <p:nvPr/>
        </p:nvSpPr>
        <p:spPr>
          <a:xfrm>
            <a:off x="4732850" y="4596300"/>
            <a:ext cx="88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oogaloo"/>
                <a:ea typeface="Boogaloo"/>
                <a:cs typeface="Boogaloo"/>
                <a:sym typeface="Boogaloo"/>
              </a:rPr>
              <a:t>Gabi Bollaert</a:t>
            </a:r>
            <a:endParaRPr>
              <a:latin typeface="Boogaloo"/>
              <a:ea typeface="Boogaloo"/>
              <a:cs typeface="Boogaloo"/>
              <a:sym typeface="Boogalo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2"/>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33" name="Google Shape;233;p32"/>
          <p:cNvSpPr txBox="1"/>
          <p:nvPr/>
        </p:nvSpPr>
        <p:spPr>
          <a:xfrm>
            <a:off x="1545175" y="255225"/>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Email</a:t>
            </a:r>
            <a:endParaRPr b="1" sz="3600">
              <a:solidFill>
                <a:srgbClr val="434343"/>
              </a:solidFill>
              <a:latin typeface="Spectral"/>
              <a:ea typeface="Spectral"/>
              <a:cs typeface="Spectral"/>
              <a:sym typeface="Spectral"/>
            </a:endParaRPr>
          </a:p>
        </p:txBody>
      </p:sp>
      <p:sp>
        <p:nvSpPr>
          <p:cNvPr id="234" name="Google Shape;234;p32"/>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txBox="1"/>
          <p:nvPr/>
        </p:nvSpPr>
        <p:spPr>
          <a:xfrm>
            <a:off x="459000" y="1090600"/>
            <a:ext cx="8473200" cy="39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pectral Medium"/>
                <a:ea typeface="Spectral Medium"/>
                <a:cs typeface="Spectral Medium"/>
                <a:sym typeface="Spectral Medium"/>
              </a:rPr>
              <a:t>Prohibited Use </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Political activity, political or religious advocacy, or activities on behalf of organizations not associated with the district</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Non-work surveys, contests, chain letters, junk e-mail</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Advertising or offering to sell or buy goods for any personal purpose</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Subscriptions to daily jokes, horoscopes, recipes, or other similar items</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1800">
              <a:latin typeface="Spectral Medium"/>
              <a:ea typeface="Spectral Medium"/>
              <a:cs typeface="Spectral Medium"/>
              <a:sym typeface="Spectral Medium"/>
            </a:endParaRPr>
          </a:p>
          <a:p>
            <a:pPr indent="0" lvl="0" marL="0" rtl="0" algn="l">
              <a:spcBef>
                <a:spcPts val="0"/>
              </a:spcBef>
              <a:spcAft>
                <a:spcPts val="0"/>
              </a:spcAft>
              <a:buNone/>
            </a:pPr>
            <a:r>
              <a:rPr lang="en" sz="1800">
                <a:latin typeface="Spectral Medium"/>
                <a:ea typeface="Spectral Medium"/>
                <a:cs typeface="Spectral Medium"/>
                <a:sym typeface="Spectral Medium"/>
              </a:rPr>
              <a:t>Signature Block </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Should contain employee’s name, position/title, building, address, phone number and nothing else</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Should NOT contain quotes, graphics, links, etc.</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b="1" sz="1800" u="sng">
              <a:latin typeface="Spectral"/>
              <a:ea typeface="Spectral"/>
              <a:cs typeface="Spectral"/>
              <a:sym typeface="Spectral"/>
            </a:endParaRPr>
          </a:p>
          <a:p>
            <a:pPr indent="0" lvl="0" marL="0" rtl="0" algn="l">
              <a:spcBef>
                <a:spcPts val="0"/>
              </a:spcBef>
              <a:spcAft>
                <a:spcPts val="0"/>
              </a:spcAft>
              <a:buNone/>
            </a:pPr>
            <a:r>
              <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1800">
              <a:latin typeface="Spectral SemiBold"/>
              <a:ea typeface="Spectral SemiBold"/>
              <a:cs typeface="Spectral SemiBold"/>
              <a:sym typeface="Spectral SemiBold"/>
            </a:endParaRPr>
          </a:p>
          <a:p>
            <a:pPr indent="0" lvl="0" marL="0" rtl="0" algn="l">
              <a:spcBef>
                <a:spcPts val="0"/>
              </a:spcBef>
              <a:spcAft>
                <a:spcPts val="0"/>
              </a:spcAft>
              <a:buNone/>
            </a:pPr>
            <a:r>
              <a:t/>
            </a:r>
            <a:endParaRPr sz="18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Spectral SemiBold"/>
                <a:ea typeface="Spectral SemiBold"/>
                <a:cs typeface="Spectral SemiBold"/>
                <a:sym typeface="Spectral SemiBold"/>
              </a:rPr>
              <a:t>Electronic Mail Procedures - </a:t>
            </a:r>
            <a:r>
              <a:rPr lang="en" sz="1100" u="sng">
                <a:solidFill>
                  <a:schemeClr val="accent5"/>
                </a:solidFill>
                <a:latin typeface="Spectral SemiBold"/>
                <a:ea typeface="Spectral SemiBold"/>
                <a:cs typeface="Spectral SemiBold"/>
                <a:sym typeface="Spectral SemiBold"/>
                <a:hlinkClick r:id="rId4">
                  <a:extLst>
                    <a:ext uri="{A12FA001-AC4F-418D-AE19-62706E023703}">
                      <ahyp:hlinkClr val="tx"/>
                    </a:ext>
                  </a:extLst>
                </a:hlinkClick>
              </a:rPr>
              <a:t>http://www.neola.com/brevardco-fl/search/ap/ap7540.05.htm</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3"/>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41" name="Google Shape;241;p33"/>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Email Signature Stamp</a:t>
            </a:r>
            <a:endParaRPr b="1" sz="3600">
              <a:solidFill>
                <a:srgbClr val="434343"/>
              </a:solidFill>
              <a:latin typeface="Spectral"/>
              <a:ea typeface="Spectral"/>
              <a:cs typeface="Spectral"/>
              <a:sym typeface="Spectral"/>
            </a:endParaRPr>
          </a:p>
        </p:txBody>
      </p:sp>
      <p:sp>
        <p:nvSpPr>
          <p:cNvPr id="242" name="Google Shape;242;p33"/>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3"/>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solidFill>
                <a:srgbClr val="222222"/>
              </a:solidFill>
            </a:endParaRPr>
          </a:p>
          <a:p>
            <a:pPr indent="0" lvl="0" marL="0" rtl="0" algn="l">
              <a:spcBef>
                <a:spcPts val="0"/>
              </a:spcBef>
              <a:spcAft>
                <a:spcPts val="0"/>
              </a:spcAft>
              <a:buNone/>
            </a:pPr>
            <a:r>
              <a:rPr i="1" lang="en" sz="3000">
                <a:solidFill>
                  <a:srgbClr val="222222"/>
                </a:solidFill>
              </a:rPr>
              <a:t>Due to Florida's broad public records law, most written communications to or from government employees regarding public education are public records. Therefore, this e-mail communication may be subject to public disclosure. </a:t>
            </a:r>
            <a:endParaRPr i="1" sz="3000">
              <a:latin typeface="Spectral SemiBold"/>
              <a:ea typeface="Spectral SemiBold"/>
              <a:cs typeface="Spectral SemiBold"/>
              <a:sym typeface="Spectral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4"/>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49" name="Google Shape;249;p34"/>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Email Security Response</a:t>
            </a:r>
            <a:endParaRPr b="1" sz="3600">
              <a:solidFill>
                <a:srgbClr val="434343"/>
              </a:solidFill>
              <a:latin typeface="Spectral"/>
              <a:ea typeface="Spectral"/>
              <a:cs typeface="Spectral"/>
              <a:sym typeface="Spectral"/>
            </a:endParaRPr>
          </a:p>
        </p:txBody>
      </p:sp>
      <p:sp>
        <p:nvSpPr>
          <p:cNvPr id="250" name="Google Shape;250;p34"/>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txBox="1"/>
          <p:nvPr/>
        </p:nvSpPr>
        <p:spPr>
          <a:xfrm>
            <a:off x="459000" y="1391325"/>
            <a:ext cx="8473200" cy="3641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2000">
              <a:latin typeface="Spectral SemiBold"/>
              <a:ea typeface="Spectral SemiBold"/>
              <a:cs typeface="Spectral SemiBold"/>
              <a:sym typeface="Spectral SemiBold"/>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Emails from outside entities - Yellow Banner</a:t>
            </a:r>
            <a:endParaRPr sz="1800">
              <a:latin typeface="Spectral Medium"/>
              <a:ea typeface="Spectral Medium"/>
              <a:cs typeface="Spectral Medium"/>
              <a:sym typeface="Spectral Medium"/>
            </a:endParaRPr>
          </a:p>
          <a:p>
            <a:pPr indent="-342900" lvl="1" marL="9144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Less trustworthy emails, high caution </a:t>
            </a:r>
            <a:r>
              <a:rPr lang="en" sz="1800">
                <a:latin typeface="Spectral Medium"/>
                <a:ea typeface="Spectral Medium"/>
                <a:cs typeface="Spectral Medium"/>
                <a:sym typeface="Spectral Medium"/>
              </a:rPr>
              <a:t>with</a:t>
            </a:r>
            <a:r>
              <a:rPr lang="en" sz="1800">
                <a:latin typeface="Spectral Medium"/>
                <a:ea typeface="Spectral Medium"/>
                <a:cs typeface="Spectral Medium"/>
                <a:sym typeface="Spectral Medium"/>
              </a:rPr>
              <a:t> links and attachments</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Suspect a phishing email attempt?</a:t>
            </a:r>
            <a:endParaRPr sz="1800">
              <a:latin typeface="Spectral Medium"/>
              <a:ea typeface="Spectral Medium"/>
              <a:cs typeface="Spectral Medium"/>
              <a:sym typeface="Spectral Medium"/>
            </a:endParaRPr>
          </a:p>
          <a:p>
            <a:pPr indent="-342900" lvl="1" marL="9144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Do Not Open</a:t>
            </a:r>
            <a:endParaRPr sz="1800">
              <a:latin typeface="Spectral Medium"/>
              <a:ea typeface="Spectral Medium"/>
              <a:cs typeface="Spectral Medium"/>
              <a:sym typeface="Spectral Medium"/>
            </a:endParaRPr>
          </a:p>
          <a:p>
            <a:pPr indent="-342900" lvl="1" marL="9144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Screenshot--Do Not Forward</a:t>
            </a:r>
            <a:endParaRPr sz="1800">
              <a:latin typeface="Spectral Medium"/>
              <a:ea typeface="Spectral Medium"/>
              <a:cs typeface="Spectral Medium"/>
              <a:sym typeface="Spectral Medium"/>
            </a:endParaRPr>
          </a:p>
          <a:p>
            <a:pPr indent="-342900" lvl="1" marL="9144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Send screenshot to tech associate</a:t>
            </a:r>
            <a:endParaRPr sz="1800">
              <a:latin typeface="Spectral Medium"/>
              <a:ea typeface="Spectral Medium"/>
              <a:cs typeface="Spectral Medium"/>
              <a:sym typeface="Spectral Medium"/>
            </a:endParaRPr>
          </a:p>
          <a:p>
            <a:pPr indent="-342900" lvl="1" marL="9144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Delete without opening (or taking action in preview)</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Use “Report Message” button to report phishing or junk </a:t>
            </a:r>
            <a:endParaRPr sz="1800">
              <a:latin typeface="Spectral Medium"/>
              <a:ea typeface="Spectral Medium"/>
              <a:cs typeface="Spectral Medium"/>
              <a:sym typeface="Spectral Medium"/>
            </a:endParaRPr>
          </a:p>
          <a:p>
            <a:pPr indent="0" lvl="0" marL="457200" rtl="0" algn="l">
              <a:spcBef>
                <a:spcPts val="0"/>
              </a:spcBef>
              <a:spcAft>
                <a:spcPts val="0"/>
              </a:spcAft>
              <a:buNone/>
            </a:pPr>
            <a:r>
              <a:rPr lang="en" sz="1800">
                <a:latin typeface="Spectral Medium"/>
                <a:ea typeface="Spectral Medium"/>
                <a:cs typeface="Spectral Medium"/>
                <a:sym typeface="Spectral Medium"/>
              </a:rPr>
              <a:t>email</a:t>
            </a:r>
            <a:endParaRPr sz="1800">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latin typeface="Spectral Medium"/>
                <a:ea typeface="Spectral Medium"/>
                <a:cs typeface="Spectral Medium"/>
                <a:sym typeface="Spectral Medium"/>
              </a:rPr>
              <a:t>Be suspicious of everything….</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pic>
        <p:nvPicPr>
          <p:cNvPr id="252" name="Google Shape;252;p34"/>
          <p:cNvPicPr preferRelativeResize="0"/>
          <p:nvPr/>
        </p:nvPicPr>
        <p:blipFill>
          <a:blip r:embed="rId4">
            <a:alphaModFix/>
          </a:blip>
          <a:stretch>
            <a:fillRect/>
          </a:stretch>
        </p:blipFill>
        <p:spPr>
          <a:xfrm>
            <a:off x="1737075" y="1217550"/>
            <a:ext cx="5905500" cy="571500"/>
          </a:xfrm>
          <a:prstGeom prst="rect">
            <a:avLst/>
          </a:prstGeom>
          <a:noFill/>
          <a:ln>
            <a:noFill/>
          </a:ln>
        </p:spPr>
      </p:pic>
      <p:pic>
        <p:nvPicPr>
          <p:cNvPr id="253" name="Google Shape;253;p34"/>
          <p:cNvPicPr preferRelativeResize="0"/>
          <p:nvPr/>
        </p:nvPicPr>
        <p:blipFill>
          <a:blip r:embed="rId5">
            <a:alphaModFix/>
          </a:blip>
          <a:stretch>
            <a:fillRect/>
          </a:stretch>
        </p:blipFill>
        <p:spPr>
          <a:xfrm>
            <a:off x="7422638" y="2922363"/>
            <a:ext cx="1019175" cy="13620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ectral"/>
                <a:ea typeface="Spectral"/>
                <a:cs typeface="Spectral"/>
                <a:sym typeface="Spectral"/>
              </a:rPr>
              <a:t>Network Security</a:t>
            </a:r>
            <a:endParaRPr>
              <a:latin typeface="Spectral"/>
              <a:ea typeface="Spectral"/>
              <a:cs typeface="Spectral"/>
              <a:sym typeface="Spectr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6"/>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64" name="Google Shape;264;p36"/>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Expectation of Privacy</a:t>
            </a:r>
            <a:endParaRPr b="1" sz="3600">
              <a:solidFill>
                <a:srgbClr val="434343"/>
              </a:solidFill>
              <a:latin typeface="Spectral"/>
              <a:ea typeface="Spectral"/>
              <a:cs typeface="Spectral"/>
              <a:sym typeface="Spectral"/>
            </a:endParaRPr>
          </a:p>
        </p:txBody>
      </p:sp>
      <p:sp>
        <p:nvSpPr>
          <p:cNvPr id="265" name="Google Shape;265;p36"/>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6"/>
          <p:cNvSpPr txBox="1"/>
          <p:nvPr/>
        </p:nvSpPr>
        <p:spPr>
          <a:xfrm>
            <a:off x="459000" y="1111050"/>
            <a:ext cx="8473200" cy="39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BPS Network is Monitored </a:t>
            </a:r>
            <a:endParaRPr sz="2000">
              <a:latin typeface="Spectral SemiBold"/>
              <a:ea typeface="Spectral SemiBold"/>
              <a:cs typeface="Spectral SemiBold"/>
              <a:sym typeface="Spectral SemiBold"/>
            </a:endParaRPr>
          </a:p>
        </p:txBody>
      </p:sp>
      <p:sp>
        <p:nvSpPr>
          <p:cNvPr id="267" name="Google Shape;267;p36"/>
          <p:cNvSpPr txBox="1"/>
          <p:nvPr/>
        </p:nvSpPr>
        <p:spPr>
          <a:xfrm>
            <a:off x="5544825" y="1317975"/>
            <a:ext cx="3381600" cy="3494100"/>
          </a:xfrm>
          <a:prstGeom prst="rect">
            <a:avLst/>
          </a:prstGeom>
          <a:solidFill>
            <a:srgbClr val="FFE599"/>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i="1" lang="en" sz="2400">
                <a:latin typeface="Spectral Medium"/>
                <a:ea typeface="Spectral Medium"/>
                <a:cs typeface="Spectral Medium"/>
                <a:sym typeface="Spectral Medium"/>
              </a:rPr>
              <a:t>All information on this computer system or network resources may be intercepted, recorded, read, copied and </a:t>
            </a:r>
            <a:r>
              <a:rPr i="1" lang="en" sz="2400">
                <a:latin typeface="Spectral Medium"/>
                <a:ea typeface="Spectral Medium"/>
                <a:cs typeface="Spectral Medium"/>
                <a:sym typeface="Spectral Medium"/>
              </a:rPr>
              <a:t>disclosed</a:t>
            </a:r>
            <a:r>
              <a:rPr i="1" lang="en" sz="2400">
                <a:latin typeface="Spectral Medium"/>
                <a:ea typeface="Spectral Medium"/>
                <a:cs typeface="Spectral Medium"/>
                <a:sym typeface="Spectral Medium"/>
              </a:rPr>
              <a:t> by authorized personnel for official purposes, including criminal investigations.</a:t>
            </a:r>
            <a:endParaRPr i="1" sz="2400">
              <a:latin typeface="Spectral Medium"/>
              <a:ea typeface="Spectral Medium"/>
              <a:cs typeface="Spectral Medium"/>
              <a:sym typeface="Spectral Medium"/>
            </a:endParaRPr>
          </a:p>
        </p:txBody>
      </p:sp>
      <p:sp>
        <p:nvSpPr>
          <p:cNvPr id="268" name="Google Shape;268;p36"/>
          <p:cNvSpPr txBox="1"/>
          <p:nvPr/>
        </p:nvSpPr>
        <p:spPr>
          <a:xfrm>
            <a:off x="414450" y="1517025"/>
            <a:ext cx="4588500" cy="3494100"/>
          </a:xfrm>
          <a:prstGeom prst="rect">
            <a:avLst/>
          </a:prstGeom>
          <a:solidFill>
            <a:srgbClr val="A4C2F4"/>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Brevard Public Schools</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 sz="1000">
                <a:solidFill>
                  <a:schemeClr val="dk1"/>
                </a:solidFill>
                <a:latin typeface="Calibri"/>
                <a:ea typeface="Calibri"/>
                <a:cs typeface="Calibri"/>
                <a:sym typeface="Calibri"/>
              </a:rPr>
              <a:t>This is a Brevard Public School (BPS computer system, </a:t>
            </a:r>
            <a:r>
              <a:rPr lang="en" sz="1000">
                <a:solidFill>
                  <a:schemeClr val="dk1"/>
                </a:solidFill>
                <a:latin typeface="Calibri"/>
                <a:ea typeface="Calibri"/>
                <a:cs typeface="Calibri"/>
                <a:sym typeface="Calibri"/>
              </a:rPr>
              <a:t>which</a:t>
            </a:r>
            <a:r>
              <a:rPr lang="en" sz="1000">
                <a:solidFill>
                  <a:schemeClr val="dk1"/>
                </a:solidFill>
                <a:latin typeface="Calibri"/>
                <a:ea typeface="Calibri"/>
                <a:cs typeface="Calibri"/>
                <a:sym typeface="Calibri"/>
              </a:rPr>
              <a:t> may be accessed and used ONLY for authorized BPS business by authorized BPS </a:t>
            </a:r>
            <a:r>
              <a:rPr lang="en" sz="1000">
                <a:solidFill>
                  <a:schemeClr val="dk1"/>
                </a:solidFill>
                <a:latin typeface="Calibri"/>
                <a:ea typeface="Calibri"/>
                <a:cs typeface="Calibri"/>
                <a:sym typeface="Calibri"/>
              </a:rPr>
              <a:t>personnel</a:t>
            </a:r>
            <a:r>
              <a:rPr lang="en" sz="1000">
                <a:solidFill>
                  <a:schemeClr val="dk1"/>
                </a:solidFill>
                <a:latin typeface="Calibri"/>
                <a:ea typeface="Calibri"/>
                <a:cs typeface="Calibri"/>
                <a:sym typeface="Calibri"/>
              </a:rPr>
              <a:t> and BPS students.  All system usage and user data is subject to monitoring and audit. Unauthorized access or use of this computer system may subject violators to criminal, civil, and/or administrative action.</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en" sz="1000">
                <a:solidFill>
                  <a:schemeClr val="dk1"/>
                </a:solidFill>
                <a:highlight>
                  <a:srgbClr val="FFE599"/>
                </a:highlight>
                <a:latin typeface="Calibri"/>
                <a:ea typeface="Calibri"/>
                <a:cs typeface="Calibri"/>
                <a:sym typeface="Calibri"/>
              </a:rPr>
              <a:t>All information on this computer system or network resources may be intercepted, recorded, read, copied, and disclosed by and to authorized personnel for official purposes, including criminal investigations.</a:t>
            </a:r>
            <a:endParaRPr sz="1000">
              <a:solidFill>
                <a:schemeClr val="dk1"/>
              </a:solidFill>
              <a:highlight>
                <a:srgbClr val="FFE599"/>
              </a:highlight>
              <a:latin typeface="Calibri"/>
              <a:ea typeface="Calibri"/>
              <a:cs typeface="Calibri"/>
              <a:sym typeface="Calibri"/>
            </a:endParaRPr>
          </a:p>
          <a:p>
            <a:pPr indent="0" lvl="0" marL="0" rtl="0" algn="l">
              <a:spcBef>
                <a:spcPts val="0"/>
              </a:spcBef>
              <a:spcAft>
                <a:spcPts val="0"/>
              </a:spcAft>
              <a:buNone/>
            </a:pPr>
            <a:r>
              <a:rPr lang="en" sz="1000">
                <a:solidFill>
                  <a:schemeClr val="dk1"/>
                </a:solidFill>
                <a:latin typeface="Calibri"/>
                <a:ea typeface="Calibri"/>
                <a:cs typeface="Calibri"/>
                <a:sym typeface="Calibri"/>
              </a:rPr>
              <a:t>Such information includes sensitive data encrypted to comply with confidentiality and privacy requirements. Access or use of this computer system and any network resources by any person, whether authorized or unauthorized, constitutes </a:t>
            </a:r>
            <a:r>
              <a:rPr lang="en" sz="1000">
                <a:solidFill>
                  <a:schemeClr val="dk1"/>
                </a:solidFill>
                <a:latin typeface="Calibri"/>
                <a:ea typeface="Calibri"/>
                <a:cs typeface="Calibri"/>
                <a:sym typeface="Calibri"/>
              </a:rPr>
              <a:t>consent</a:t>
            </a:r>
            <a:r>
              <a:rPr lang="en" sz="1000">
                <a:solidFill>
                  <a:schemeClr val="dk1"/>
                </a:solidFill>
                <a:latin typeface="Calibri"/>
                <a:ea typeface="Calibri"/>
                <a:cs typeface="Calibri"/>
                <a:sym typeface="Calibri"/>
              </a:rPr>
              <a:t> to these terms.</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en" sz="1000">
                <a:solidFill>
                  <a:schemeClr val="dk1"/>
                </a:solidFill>
                <a:latin typeface="Calibri"/>
                <a:ea typeface="Calibri"/>
                <a:cs typeface="Calibri"/>
                <a:sym typeface="Calibri"/>
              </a:rPr>
              <a:t>By selecting OK and proceeding with a logon, you are agreeing that you have read, understand and have signed a Brevard Public Schools Acceptable Use Policy (AUP) for students or staff.</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en" sz="1000">
                <a:solidFill>
                  <a:schemeClr val="dk1"/>
                </a:solidFill>
                <a:latin typeface="Calibri"/>
                <a:ea typeface="Calibri"/>
                <a:cs typeface="Calibri"/>
                <a:sym typeface="Calibri"/>
              </a:rPr>
              <a:t>(Students Form 7540.03 F1 or Staff Form 7540.04 F1)</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en" sz="1000">
                <a:solidFill>
                  <a:schemeClr val="dk1"/>
                </a:solidFill>
                <a:latin typeface="Calibri"/>
                <a:ea typeface="Calibri"/>
                <a:cs typeface="Calibri"/>
                <a:sym typeface="Calibri"/>
              </a:rPr>
              <a:t>Always lock your PC when leaving it unattended by pressing Win+L or pressing Control, Alt, Del and selecting Lock Computer.</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lt1"/>
              </a:solidFill>
            </a:endParaRPr>
          </a:p>
        </p:txBody>
      </p:sp>
      <p:pic>
        <p:nvPicPr>
          <p:cNvPr id="269" name="Google Shape;269;p36"/>
          <p:cNvPicPr preferRelativeResize="0"/>
          <p:nvPr/>
        </p:nvPicPr>
        <p:blipFill rotWithShape="1">
          <a:blip r:embed="rId4">
            <a:alphaModFix/>
          </a:blip>
          <a:srcRect b="27549" l="5333" r="6947" t="27865"/>
          <a:stretch/>
        </p:blipFill>
        <p:spPr>
          <a:xfrm>
            <a:off x="497288" y="4617400"/>
            <a:ext cx="700223" cy="355925"/>
          </a:xfrm>
          <a:prstGeom prst="rect">
            <a:avLst/>
          </a:prstGeom>
          <a:noFill/>
          <a:ln>
            <a:noFill/>
          </a:ln>
        </p:spPr>
      </p:pic>
      <p:cxnSp>
        <p:nvCxnSpPr>
          <p:cNvPr id="270" name="Google Shape;270;p36"/>
          <p:cNvCxnSpPr/>
          <p:nvPr/>
        </p:nvCxnSpPr>
        <p:spPr>
          <a:xfrm flipH="1">
            <a:off x="4682900" y="1351125"/>
            <a:ext cx="859800" cy="1259100"/>
          </a:xfrm>
          <a:prstGeom prst="straightConnector1">
            <a:avLst/>
          </a:prstGeom>
          <a:noFill/>
          <a:ln cap="flat" cmpd="sng" w="9525">
            <a:solidFill>
              <a:schemeClr val="dk2"/>
            </a:solidFill>
            <a:prstDash val="solid"/>
            <a:round/>
            <a:headEnd len="med" w="med" type="none"/>
            <a:tailEnd len="med" w="med" type="none"/>
          </a:ln>
        </p:spPr>
      </p:cxnSp>
      <p:cxnSp>
        <p:nvCxnSpPr>
          <p:cNvPr id="271" name="Google Shape;271;p36"/>
          <p:cNvCxnSpPr/>
          <p:nvPr/>
        </p:nvCxnSpPr>
        <p:spPr>
          <a:xfrm rot="10800000">
            <a:off x="4668750" y="2697975"/>
            <a:ext cx="858600" cy="2123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7"/>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77" name="Google Shape;277;p37"/>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Personal Devices</a:t>
            </a:r>
            <a:endParaRPr b="1" sz="3600">
              <a:solidFill>
                <a:srgbClr val="434343"/>
              </a:solidFill>
              <a:latin typeface="Spectral"/>
              <a:ea typeface="Spectral"/>
              <a:cs typeface="Spectral"/>
              <a:sym typeface="Spectral"/>
            </a:endParaRPr>
          </a:p>
        </p:txBody>
      </p:sp>
      <p:sp>
        <p:nvSpPr>
          <p:cNvPr id="278" name="Google Shape;278;p37"/>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7"/>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Should I connect to BPS Networks on My Personal Devices?</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pic>
        <p:nvPicPr>
          <p:cNvPr id="280" name="Google Shape;280;p37"/>
          <p:cNvPicPr preferRelativeResize="0"/>
          <p:nvPr/>
        </p:nvPicPr>
        <p:blipFill>
          <a:blip r:embed="rId4">
            <a:alphaModFix/>
          </a:blip>
          <a:stretch>
            <a:fillRect/>
          </a:stretch>
        </p:blipFill>
        <p:spPr>
          <a:xfrm>
            <a:off x="580838" y="1949049"/>
            <a:ext cx="1898450" cy="2847675"/>
          </a:xfrm>
          <a:prstGeom prst="rect">
            <a:avLst/>
          </a:prstGeom>
          <a:noFill/>
          <a:ln cap="flat" cmpd="sng" w="9525">
            <a:solidFill>
              <a:schemeClr val="dk2"/>
            </a:solidFill>
            <a:prstDash val="solid"/>
            <a:round/>
            <a:headEnd len="sm" w="sm" type="none"/>
            <a:tailEnd len="sm" w="sm" type="none"/>
          </a:ln>
        </p:spPr>
      </p:pic>
      <p:sp>
        <p:nvSpPr>
          <p:cNvPr id="281" name="Google Shape;281;p37"/>
          <p:cNvSpPr txBox="1"/>
          <p:nvPr/>
        </p:nvSpPr>
        <p:spPr>
          <a:xfrm>
            <a:off x="-1506625" y="-11050"/>
            <a:ext cx="209700" cy="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7"/>
          <p:cNvSpPr txBox="1"/>
          <p:nvPr/>
        </p:nvSpPr>
        <p:spPr>
          <a:xfrm>
            <a:off x="2694000" y="1660650"/>
            <a:ext cx="6138300" cy="10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Medium"/>
                <a:ea typeface="Spectral Medium"/>
                <a:cs typeface="Spectral Medium"/>
                <a:sym typeface="Spectral Medium"/>
              </a:rPr>
              <a:t>It is your choice.  Anytime you are on a device that is connected to the BPS network, assume that you are being monitored.</a:t>
            </a:r>
            <a:endParaRPr i="1" sz="2000"/>
          </a:p>
        </p:txBody>
      </p:sp>
      <p:sp>
        <p:nvSpPr>
          <p:cNvPr id="283" name="Google Shape;283;p37"/>
          <p:cNvSpPr txBox="1"/>
          <p:nvPr/>
        </p:nvSpPr>
        <p:spPr>
          <a:xfrm>
            <a:off x="2695500" y="2864250"/>
            <a:ext cx="6309300" cy="21240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u="sng">
                <a:solidFill>
                  <a:schemeClr val="dk1"/>
                </a:solidFill>
                <a:latin typeface="Spectral"/>
                <a:ea typeface="Spectral"/>
                <a:cs typeface="Spectral"/>
                <a:sym typeface="Spectral"/>
                <a:hlinkClick r:id="rId5">
                  <a:extLst>
                    <a:ext uri="{A12FA001-AC4F-418D-AE19-62706E023703}">
                      <ahyp:hlinkClr val="tx"/>
                    </a:ext>
                  </a:extLst>
                </a:hlinkClick>
              </a:rPr>
              <a:t>BPS Policy States</a:t>
            </a:r>
            <a:r>
              <a:rPr lang="en" sz="1800">
                <a:solidFill>
                  <a:schemeClr val="dk1"/>
                </a:solidFill>
                <a:latin typeface="Spectral"/>
                <a:ea typeface="Spectral"/>
                <a:cs typeface="Spectral"/>
                <a:sym typeface="Spectral"/>
              </a:rPr>
              <a:t> - </a:t>
            </a:r>
            <a:r>
              <a:rPr i="1" lang="en" sz="1800">
                <a:latin typeface="Spectral"/>
                <a:ea typeface="Spectral"/>
                <a:cs typeface="Spectral"/>
                <a:sym typeface="Spectral"/>
              </a:rPr>
              <a:t>The wireless access user also agrees to and accepts that his/her access and/or connection to the Board's networks may be monitored to record dates, times, duration of access, data types, and volumes, etc., in order to identify unusual usage patterns or other suspicious activity. As with in-house computers, this is done in order to identify accounts/computers that may have been compromised by external parties.</a:t>
            </a:r>
            <a:endParaRPr i="1" sz="1800">
              <a:latin typeface="Spectral"/>
              <a:ea typeface="Spectral"/>
              <a:cs typeface="Spectral"/>
              <a:sym typeface="Spectr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38"/>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89" name="Google Shape;289;p38"/>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Safeguarding Information</a:t>
            </a:r>
            <a:endParaRPr b="1" sz="3600">
              <a:solidFill>
                <a:srgbClr val="434343"/>
              </a:solidFill>
              <a:latin typeface="Spectral"/>
              <a:ea typeface="Spectral"/>
              <a:cs typeface="Spectral"/>
              <a:sym typeface="Spectral"/>
            </a:endParaRPr>
          </a:p>
        </p:txBody>
      </p:sp>
      <p:sp>
        <p:nvSpPr>
          <p:cNvPr id="290" name="Google Shape;290;p38"/>
          <p:cNvSpPr txBox="1"/>
          <p:nvPr/>
        </p:nvSpPr>
        <p:spPr>
          <a:xfrm>
            <a:off x="453225" y="1188900"/>
            <a:ext cx="32178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8"/>
          <p:cNvSpPr txBox="1"/>
          <p:nvPr/>
        </p:nvSpPr>
        <p:spPr>
          <a:xfrm>
            <a:off x="453225" y="1217550"/>
            <a:ext cx="4999200" cy="14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Passwords </a:t>
            </a:r>
            <a:endParaRPr sz="2000">
              <a:latin typeface="Spectral SemiBold"/>
              <a:ea typeface="Spectral SemiBold"/>
              <a:cs typeface="Spectral SemiBold"/>
              <a:sym typeface="Spectral SemiBold"/>
            </a:endParaRPr>
          </a:p>
          <a:p>
            <a:pPr indent="-342900" lvl="0" marL="457200" rtl="0" algn="l">
              <a:spcBef>
                <a:spcPts val="0"/>
              </a:spcBef>
              <a:spcAft>
                <a:spcPts val="0"/>
              </a:spcAft>
              <a:buClr>
                <a:schemeClr val="dk1"/>
              </a:buClr>
              <a:buSzPts val="1800"/>
              <a:buFont typeface="Spectral SemiBold"/>
              <a:buChar char="●"/>
            </a:pPr>
            <a:r>
              <a:rPr lang="en" sz="1800">
                <a:solidFill>
                  <a:schemeClr val="dk1"/>
                </a:solidFill>
                <a:latin typeface="Spectral SemiBold"/>
                <a:ea typeface="Spectral SemiBold"/>
                <a:cs typeface="Spectral SemiBold"/>
                <a:sym typeface="Spectral SemiBold"/>
              </a:rPr>
              <a:t>Don’t share your password with anyone</a:t>
            </a:r>
            <a:endParaRPr sz="1800">
              <a:solidFill>
                <a:schemeClr val="dk1"/>
              </a:solidFill>
              <a:latin typeface="Spectral SemiBold"/>
              <a:ea typeface="Spectral SemiBold"/>
              <a:cs typeface="Spectral SemiBold"/>
              <a:sym typeface="Spectral SemiBold"/>
            </a:endParaRPr>
          </a:p>
          <a:p>
            <a:pPr indent="-342900" lvl="0" marL="457200" rtl="0" algn="l">
              <a:spcBef>
                <a:spcPts val="0"/>
              </a:spcBef>
              <a:spcAft>
                <a:spcPts val="0"/>
              </a:spcAft>
              <a:buClr>
                <a:schemeClr val="dk1"/>
              </a:buClr>
              <a:buSzPts val="1800"/>
              <a:buFont typeface="Spectral SemiBold"/>
              <a:buChar char="●"/>
            </a:pPr>
            <a:r>
              <a:rPr lang="en" sz="1800">
                <a:solidFill>
                  <a:schemeClr val="dk1"/>
                </a:solidFill>
                <a:latin typeface="Spectral SemiBold"/>
                <a:ea typeface="Spectral SemiBold"/>
                <a:cs typeface="Spectral SemiBold"/>
                <a:sym typeface="Spectral SemiBold"/>
              </a:rPr>
              <a:t>Have unique passwords for each program</a:t>
            </a:r>
            <a:endParaRPr sz="1800">
              <a:solidFill>
                <a:schemeClr val="dk1"/>
              </a:solidFill>
              <a:latin typeface="Spectral SemiBold"/>
              <a:ea typeface="Spectral SemiBold"/>
              <a:cs typeface="Spectral SemiBold"/>
              <a:sym typeface="Spectral SemiBold"/>
            </a:endParaRPr>
          </a:p>
          <a:p>
            <a:pPr indent="-342900" lvl="0" marL="457200" rtl="0" algn="l">
              <a:spcBef>
                <a:spcPts val="0"/>
              </a:spcBef>
              <a:spcAft>
                <a:spcPts val="0"/>
              </a:spcAft>
              <a:buClr>
                <a:schemeClr val="dk1"/>
              </a:buClr>
              <a:buSzPts val="1800"/>
              <a:buFont typeface="Spectral SemiBold"/>
              <a:buChar char="●"/>
            </a:pPr>
            <a:r>
              <a:rPr lang="en" sz="1800">
                <a:solidFill>
                  <a:schemeClr val="dk1"/>
                </a:solidFill>
                <a:latin typeface="Spectral SemiBold"/>
                <a:ea typeface="Spectral SemiBold"/>
                <a:cs typeface="Spectral SemiBold"/>
                <a:sym typeface="Spectral SemiBold"/>
              </a:rPr>
              <a:t>Store passwords in a secure location</a:t>
            </a:r>
            <a:endParaRPr sz="1800">
              <a:solidFill>
                <a:schemeClr val="dk1"/>
              </a:solidFill>
              <a:highlight>
                <a:srgbClr val="FFFFFF"/>
              </a:highlight>
              <a:latin typeface="Spectral"/>
              <a:ea typeface="Spectral"/>
              <a:cs typeface="Spectral"/>
              <a:sym typeface="Spectral"/>
            </a:endParaRPr>
          </a:p>
          <a:p>
            <a:pPr indent="0" lvl="0" marL="457200" rtl="0" algn="l">
              <a:spcBef>
                <a:spcPts val="0"/>
              </a:spcBef>
              <a:spcAft>
                <a:spcPts val="0"/>
              </a:spcAft>
              <a:buNone/>
            </a:pPr>
            <a:r>
              <a:t/>
            </a:r>
            <a:endParaRPr sz="1100">
              <a:solidFill>
                <a:schemeClr val="dk1"/>
              </a:solidFill>
              <a:highlight>
                <a:srgbClr val="FFFFFF"/>
              </a:highlight>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
        <p:nvSpPr>
          <p:cNvPr id="292" name="Google Shape;292;p38"/>
          <p:cNvSpPr txBox="1"/>
          <p:nvPr/>
        </p:nvSpPr>
        <p:spPr>
          <a:xfrm>
            <a:off x="456875" y="2888625"/>
            <a:ext cx="4905300" cy="21240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Spectral"/>
                <a:ea typeface="Spectral"/>
                <a:cs typeface="Spectral"/>
                <a:sym typeface="Spectral"/>
              </a:rPr>
              <a:t>BPS Policy States</a:t>
            </a:r>
            <a:r>
              <a:rPr b="1" lang="en" sz="1800">
                <a:latin typeface="Spectral"/>
                <a:ea typeface="Spectral"/>
                <a:cs typeface="Spectral"/>
                <a:sym typeface="Spectral"/>
              </a:rPr>
              <a:t> - </a:t>
            </a:r>
            <a:r>
              <a:rPr i="1" lang="en" sz="1800">
                <a:latin typeface="Spectral"/>
                <a:ea typeface="Spectral"/>
                <a:cs typeface="Spectral"/>
                <a:sym typeface="Spectral"/>
              </a:rPr>
              <a:t>Staff members may only access the network by using their assigned network account. Use of another person's account/address/password is prohibited. Staff members may not allow other users to utilize their passwords. Staff members may not go beyond their authorized access.</a:t>
            </a:r>
            <a:endParaRPr i="1" sz="1800">
              <a:latin typeface="Spectral"/>
              <a:ea typeface="Spectral"/>
              <a:cs typeface="Spectral"/>
              <a:sym typeface="Spectral"/>
            </a:endParaRPr>
          </a:p>
        </p:txBody>
      </p:sp>
      <p:pic>
        <p:nvPicPr>
          <p:cNvPr id="293" name="Google Shape;293;p38"/>
          <p:cNvPicPr preferRelativeResize="0"/>
          <p:nvPr/>
        </p:nvPicPr>
        <p:blipFill>
          <a:blip r:embed="rId4">
            <a:alphaModFix/>
          </a:blip>
          <a:stretch>
            <a:fillRect/>
          </a:stretch>
        </p:blipFill>
        <p:spPr>
          <a:xfrm>
            <a:off x="5590600" y="1836575"/>
            <a:ext cx="3399738" cy="2156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9"/>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299" name="Google Shape;299;p39"/>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Safeguarding Information</a:t>
            </a:r>
            <a:endParaRPr b="1" sz="3600">
              <a:solidFill>
                <a:srgbClr val="434343"/>
              </a:solidFill>
              <a:latin typeface="Spectral"/>
              <a:ea typeface="Spectral"/>
              <a:cs typeface="Spectral"/>
              <a:sym typeface="Spectral"/>
            </a:endParaRPr>
          </a:p>
        </p:txBody>
      </p:sp>
      <p:sp>
        <p:nvSpPr>
          <p:cNvPr id="300" name="Google Shape;300;p39"/>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9"/>
          <p:cNvSpPr txBox="1"/>
          <p:nvPr/>
        </p:nvSpPr>
        <p:spPr>
          <a:xfrm>
            <a:off x="459000" y="1188900"/>
            <a:ext cx="6630000" cy="21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Spectral Medium"/>
                <a:ea typeface="Spectral Medium"/>
                <a:cs typeface="Spectral Medium"/>
                <a:sym typeface="Spectral Medium"/>
              </a:rPr>
              <a:t>Consider setting up multi-factor authentication if you would like to access your account outside of the BPS network.</a:t>
            </a:r>
            <a:endParaRPr sz="1800">
              <a:solidFill>
                <a:schemeClr val="dk1"/>
              </a:solidFill>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solidFill>
                  <a:schemeClr val="dk1"/>
                </a:solidFill>
                <a:latin typeface="Spectral Medium"/>
                <a:ea typeface="Spectral Medium"/>
                <a:cs typeface="Spectral Medium"/>
                <a:sym typeface="Spectral Medium"/>
              </a:rPr>
              <a:t>Go to </a:t>
            </a:r>
            <a:r>
              <a:rPr b="1" lang="en" sz="1800" u="sng">
                <a:solidFill>
                  <a:schemeClr val="hlink"/>
                </a:solidFill>
                <a:latin typeface="Spectral"/>
                <a:ea typeface="Spectral"/>
                <a:cs typeface="Spectral"/>
                <a:sym typeface="Spectral"/>
                <a:hlinkClick r:id="rId4"/>
              </a:rPr>
              <a:t>bit.ly/33RzT5Y</a:t>
            </a:r>
            <a:r>
              <a:rPr lang="en" sz="1800">
                <a:solidFill>
                  <a:schemeClr val="dk1"/>
                </a:solidFill>
                <a:latin typeface="Spectral Medium"/>
                <a:ea typeface="Spectral Medium"/>
                <a:cs typeface="Spectral Medium"/>
                <a:sym typeface="Spectral Medium"/>
              </a:rPr>
              <a:t> for directions</a:t>
            </a:r>
            <a:endParaRPr sz="1800">
              <a:solidFill>
                <a:schemeClr val="dk1"/>
              </a:solidFill>
              <a:latin typeface="Spectral Medium"/>
              <a:ea typeface="Spectral Medium"/>
              <a:cs typeface="Spectral Medium"/>
              <a:sym typeface="Spectral Medium"/>
            </a:endParaRPr>
          </a:p>
          <a:p>
            <a:pPr indent="0" lvl="0" marL="0" rtl="0" algn="l">
              <a:spcBef>
                <a:spcPts val="0"/>
              </a:spcBef>
              <a:spcAft>
                <a:spcPts val="0"/>
              </a:spcAft>
              <a:buNone/>
            </a:pPr>
            <a:r>
              <a:t/>
            </a:r>
            <a:endParaRPr sz="1800">
              <a:solidFill>
                <a:schemeClr val="dk1"/>
              </a:solidFill>
              <a:latin typeface="Spectral Medium"/>
              <a:ea typeface="Spectral Medium"/>
              <a:cs typeface="Spectral Medium"/>
              <a:sym typeface="Spectral Medium"/>
            </a:endParaRPr>
          </a:p>
          <a:p>
            <a:pPr indent="0" lvl="0" marL="0" rtl="0" algn="l">
              <a:spcBef>
                <a:spcPts val="0"/>
              </a:spcBef>
              <a:spcAft>
                <a:spcPts val="0"/>
              </a:spcAft>
              <a:buNone/>
            </a:pPr>
            <a:r>
              <a:rPr lang="en" sz="1800">
                <a:latin typeface="Spectral Medium"/>
                <a:ea typeface="Spectral Medium"/>
                <a:cs typeface="Spectral Medium"/>
                <a:sym typeface="Spectral Medium"/>
              </a:rPr>
              <a:t>Don’t include any personal information in emails (full names, SSN, addresses, etc). Use employee ID or student ID to communicate sensitive information.</a:t>
            </a:r>
            <a:endParaRPr sz="1800">
              <a:latin typeface="Spectral Medium"/>
              <a:ea typeface="Spectral Medium"/>
              <a:cs typeface="Spectral Medium"/>
              <a:sym typeface="Spectral Medium"/>
            </a:endParaRPr>
          </a:p>
          <a:p>
            <a:pPr indent="0" lvl="0" marL="457200" rtl="0" algn="l">
              <a:spcBef>
                <a:spcPts val="0"/>
              </a:spcBef>
              <a:spcAft>
                <a:spcPts val="0"/>
              </a:spcAft>
              <a:buNone/>
            </a:pPr>
            <a:r>
              <a:t/>
            </a:r>
            <a:endParaRPr sz="2000">
              <a:latin typeface="Spectral SemiBold"/>
              <a:ea typeface="Spectral SemiBold"/>
              <a:cs typeface="Spectral SemiBold"/>
              <a:sym typeface="Spectral SemiBold"/>
            </a:endParaRPr>
          </a:p>
        </p:txBody>
      </p:sp>
      <p:sp>
        <p:nvSpPr>
          <p:cNvPr id="302" name="Google Shape;302;p39"/>
          <p:cNvSpPr txBox="1"/>
          <p:nvPr/>
        </p:nvSpPr>
        <p:spPr>
          <a:xfrm>
            <a:off x="324225" y="3418400"/>
            <a:ext cx="8673000" cy="16491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u="sng">
                <a:latin typeface="Spectral"/>
                <a:ea typeface="Spectral"/>
                <a:cs typeface="Spectral"/>
                <a:sym typeface="Spectral"/>
              </a:rPr>
              <a:t>BPS Policy States</a:t>
            </a:r>
            <a:r>
              <a:rPr b="1" lang="en" sz="1500">
                <a:latin typeface="Spectral"/>
                <a:ea typeface="Spectral"/>
                <a:cs typeface="Spectral"/>
                <a:sym typeface="Spectral"/>
              </a:rPr>
              <a:t> </a:t>
            </a:r>
            <a:r>
              <a:rPr lang="en" sz="1500">
                <a:latin typeface="Spectral"/>
                <a:ea typeface="Spectral"/>
                <a:cs typeface="Spectral"/>
                <a:sym typeface="Spectral"/>
              </a:rPr>
              <a:t>-</a:t>
            </a:r>
            <a:r>
              <a:rPr i="1" lang="en" sz="1700">
                <a:latin typeface="Spectral"/>
                <a:ea typeface="Spectral"/>
                <a:cs typeface="Spectral"/>
                <a:sym typeface="Spectral"/>
              </a:rPr>
              <a:t>Staff members are reminded that personally identifiable student information is confidential and may not be disclosed without prior written parental permission. It is the responsibility of staff members to protect any District data kept on staff member equipment (PC, laptop, portable drives, CD's, etc.). Due diligence must be exercised in keeping this information secured. Protection (physical and/or software) measures should be used when transporting any critical data from or between District sites.</a:t>
            </a:r>
            <a:endParaRPr i="1" sz="1700">
              <a:latin typeface="Spectral"/>
              <a:ea typeface="Spectral"/>
              <a:cs typeface="Spectral"/>
              <a:sym typeface="Spectral"/>
            </a:endParaRPr>
          </a:p>
        </p:txBody>
      </p:sp>
      <p:pic>
        <p:nvPicPr>
          <p:cNvPr id="303" name="Google Shape;303;p39"/>
          <p:cNvPicPr preferRelativeResize="0"/>
          <p:nvPr/>
        </p:nvPicPr>
        <p:blipFill rotWithShape="1">
          <a:blip r:embed="rId5">
            <a:alphaModFix/>
          </a:blip>
          <a:srcRect b="0" l="0" r="58029" t="0"/>
          <a:stretch/>
        </p:blipFill>
        <p:spPr>
          <a:xfrm>
            <a:off x="7376900" y="1006600"/>
            <a:ext cx="1131575" cy="1230675"/>
          </a:xfrm>
          <a:prstGeom prst="rect">
            <a:avLst/>
          </a:prstGeom>
          <a:noFill/>
          <a:ln>
            <a:noFill/>
          </a:ln>
        </p:spPr>
      </p:pic>
      <p:pic>
        <p:nvPicPr>
          <p:cNvPr id="304" name="Google Shape;304;p39"/>
          <p:cNvPicPr preferRelativeResize="0"/>
          <p:nvPr/>
        </p:nvPicPr>
        <p:blipFill rotWithShape="1">
          <a:blip r:embed="rId5">
            <a:alphaModFix/>
          </a:blip>
          <a:srcRect b="29118" l="42156" r="0" t="0"/>
          <a:stretch/>
        </p:blipFill>
        <p:spPr>
          <a:xfrm>
            <a:off x="7251350" y="2128800"/>
            <a:ext cx="1559525" cy="872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0"/>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10" name="Google Shape;310;p40"/>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Locking Physical Devices</a:t>
            </a:r>
            <a:endParaRPr b="1" sz="3600">
              <a:solidFill>
                <a:srgbClr val="434343"/>
              </a:solidFill>
              <a:latin typeface="Spectral"/>
              <a:ea typeface="Spectral"/>
              <a:cs typeface="Spectral"/>
              <a:sym typeface="Spectral"/>
            </a:endParaRPr>
          </a:p>
        </p:txBody>
      </p:sp>
      <p:sp>
        <p:nvSpPr>
          <p:cNvPr id="311" name="Google Shape;311;p40"/>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0"/>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Spectral SemiBold"/>
                <a:ea typeface="Spectral SemiBold"/>
                <a:cs typeface="Spectral SemiBold"/>
                <a:sym typeface="Spectral SemiBold"/>
              </a:rPr>
              <a:t>Lock your computer when you are not supervising it!</a:t>
            </a:r>
            <a:endParaRPr sz="2000">
              <a:latin typeface="Spectral SemiBold"/>
              <a:ea typeface="Spectral SemiBold"/>
              <a:cs typeface="Spectral SemiBold"/>
              <a:sym typeface="Spectral SemiBold"/>
            </a:endParaRPr>
          </a:p>
        </p:txBody>
      </p:sp>
      <p:pic>
        <p:nvPicPr>
          <p:cNvPr id="313" name="Google Shape;313;p40"/>
          <p:cNvPicPr preferRelativeResize="0"/>
          <p:nvPr/>
        </p:nvPicPr>
        <p:blipFill>
          <a:blip r:embed="rId4">
            <a:alphaModFix/>
          </a:blip>
          <a:stretch>
            <a:fillRect/>
          </a:stretch>
        </p:blipFill>
        <p:spPr>
          <a:xfrm>
            <a:off x="570100" y="1923175"/>
            <a:ext cx="4229001" cy="1437375"/>
          </a:xfrm>
          <a:prstGeom prst="rect">
            <a:avLst/>
          </a:prstGeom>
          <a:noFill/>
          <a:ln>
            <a:noFill/>
          </a:ln>
        </p:spPr>
      </p:pic>
      <p:sp>
        <p:nvSpPr>
          <p:cNvPr id="314" name="Google Shape;314;p40"/>
          <p:cNvSpPr txBox="1"/>
          <p:nvPr/>
        </p:nvSpPr>
        <p:spPr>
          <a:xfrm>
            <a:off x="5203600" y="1920600"/>
            <a:ext cx="3628800" cy="1302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800">
                <a:solidFill>
                  <a:schemeClr val="dk1"/>
                </a:solidFill>
                <a:latin typeface="Spectral Medium"/>
                <a:ea typeface="Spectral Medium"/>
                <a:cs typeface="Spectral Medium"/>
                <a:sym typeface="Spectral Medium"/>
              </a:rPr>
              <a:t>To quickly lock your computer, press the </a:t>
            </a:r>
            <a:r>
              <a:rPr b="1" lang="en" sz="1800">
                <a:solidFill>
                  <a:schemeClr val="dk1"/>
                </a:solidFill>
                <a:latin typeface="Spectral"/>
                <a:ea typeface="Spectral"/>
                <a:cs typeface="Spectral"/>
                <a:sym typeface="Spectral"/>
              </a:rPr>
              <a:t>“Windows” and “L” </a:t>
            </a:r>
            <a:r>
              <a:rPr lang="en" sz="1800">
                <a:solidFill>
                  <a:schemeClr val="dk1"/>
                </a:solidFill>
                <a:latin typeface="Spectral Medium"/>
                <a:ea typeface="Spectral Medium"/>
                <a:cs typeface="Spectral Medium"/>
                <a:sym typeface="Spectral Medium"/>
              </a:rPr>
              <a:t>keys at the same time. (On a Mac use control + shift + power).</a:t>
            </a:r>
            <a:endParaRPr sz="1800">
              <a:solidFill>
                <a:schemeClr val="dk1"/>
              </a:solidFill>
              <a:latin typeface="Spectral Medium"/>
              <a:ea typeface="Spectral Medium"/>
              <a:cs typeface="Spectral Medium"/>
              <a:sym typeface="Spectral Medium"/>
            </a:endParaRPr>
          </a:p>
          <a:p>
            <a:pPr indent="0" lvl="0" marL="0" rtl="0" algn="l">
              <a:spcBef>
                <a:spcPts val="0"/>
              </a:spcBef>
              <a:spcAft>
                <a:spcPts val="0"/>
              </a:spcAft>
              <a:buNone/>
            </a:pPr>
            <a:r>
              <a:t/>
            </a:r>
            <a:endParaRPr/>
          </a:p>
        </p:txBody>
      </p:sp>
      <p:pic>
        <p:nvPicPr>
          <p:cNvPr id="315" name="Google Shape;315;p40"/>
          <p:cNvPicPr preferRelativeResize="0"/>
          <p:nvPr/>
        </p:nvPicPr>
        <p:blipFill>
          <a:blip r:embed="rId5">
            <a:alphaModFix/>
          </a:blip>
          <a:stretch>
            <a:fillRect/>
          </a:stretch>
        </p:blipFill>
        <p:spPr>
          <a:xfrm>
            <a:off x="538125" y="3541575"/>
            <a:ext cx="4292951" cy="1459125"/>
          </a:xfrm>
          <a:prstGeom prst="rect">
            <a:avLst/>
          </a:prstGeom>
          <a:noFill/>
          <a:ln>
            <a:noFill/>
          </a:ln>
        </p:spPr>
      </p:pic>
      <p:sp>
        <p:nvSpPr>
          <p:cNvPr id="316" name="Google Shape;316;p40"/>
          <p:cNvSpPr txBox="1"/>
          <p:nvPr/>
        </p:nvSpPr>
        <p:spPr>
          <a:xfrm>
            <a:off x="5201450" y="3656600"/>
            <a:ext cx="3478500" cy="1076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800">
                <a:solidFill>
                  <a:schemeClr val="dk1"/>
                </a:solidFill>
                <a:latin typeface="Spectral Medium"/>
                <a:ea typeface="Spectral Medium"/>
                <a:cs typeface="Spectral Medium"/>
                <a:sym typeface="Spectral Medium"/>
              </a:rPr>
              <a:t>To unlock your computer, press the </a:t>
            </a:r>
            <a:r>
              <a:rPr b="1" lang="en" sz="1800">
                <a:solidFill>
                  <a:schemeClr val="dk1"/>
                </a:solidFill>
                <a:latin typeface="Spectral"/>
                <a:ea typeface="Spectral"/>
                <a:cs typeface="Spectral"/>
                <a:sym typeface="Spectral"/>
              </a:rPr>
              <a:t>“Ctrl”, “Alt” and “Delete”</a:t>
            </a:r>
            <a:r>
              <a:rPr lang="en" sz="1800">
                <a:solidFill>
                  <a:schemeClr val="dk1"/>
                </a:solidFill>
                <a:latin typeface="Spectral Medium"/>
                <a:ea typeface="Spectral Medium"/>
                <a:cs typeface="Spectral Medium"/>
                <a:sym typeface="Spectral Medium"/>
              </a:rPr>
              <a:t> keys at the same time and sign back in.</a:t>
            </a:r>
            <a:endParaRPr sz="1800">
              <a:solidFill>
                <a:schemeClr val="dk1"/>
              </a:solidFill>
              <a:latin typeface="Spectral Medium"/>
              <a:ea typeface="Spectral Medium"/>
              <a:cs typeface="Spectral Medium"/>
              <a:sym typeface="Spectral Medium"/>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1"/>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22" name="Google Shape;322;p41"/>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Physical Devices Care</a:t>
            </a:r>
            <a:endParaRPr b="1" sz="3600">
              <a:solidFill>
                <a:srgbClr val="434343"/>
              </a:solidFill>
              <a:latin typeface="Spectral"/>
              <a:ea typeface="Spectral"/>
              <a:cs typeface="Spectral"/>
              <a:sym typeface="Spectral"/>
            </a:endParaRPr>
          </a:p>
        </p:txBody>
      </p:sp>
      <p:sp>
        <p:nvSpPr>
          <p:cNvPr id="323" name="Google Shape;323;p41"/>
          <p:cNvSpPr txBox="1"/>
          <p:nvPr/>
        </p:nvSpPr>
        <p:spPr>
          <a:xfrm>
            <a:off x="459000" y="1217550"/>
            <a:ext cx="8473200" cy="66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Proper Transport and Care of your Computer</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pic>
        <p:nvPicPr>
          <p:cNvPr id="324" name="Google Shape;324;p41"/>
          <p:cNvPicPr preferRelativeResize="0"/>
          <p:nvPr/>
        </p:nvPicPr>
        <p:blipFill>
          <a:blip r:embed="rId4">
            <a:alphaModFix/>
          </a:blip>
          <a:stretch>
            <a:fillRect/>
          </a:stretch>
        </p:blipFill>
        <p:spPr>
          <a:xfrm rot="-573510">
            <a:off x="618972" y="2043764"/>
            <a:ext cx="2275820" cy="1513173"/>
          </a:xfrm>
          <a:prstGeom prst="rect">
            <a:avLst/>
          </a:prstGeom>
          <a:noFill/>
          <a:ln cap="flat" cmpd="sng" w="9525">
            <a:solidFill>
              <a:schemeClr val="dk2"/>
            </a:solidFill>
            <a:prstDash val="solid"/>
            <a:round/>
            <a:headEnd len="sm" w="sm" type="none"/>
            <a:tailEnd len="sm" w="sm" type="none"/>
          </a:ln>
        </p:spPr>
      </p:pic>
      <p:pic>
        <p:nvPicPr>
          <p:cNvPr id="325" name="Google Shape;325;p41"/>
          <p:cNvPicPr preferRelativeResize="0"/>
          <p:nvPr/>
        </p:nvPicPr>
        <p:blipFill>
          <a:blip r:embed="rId5">
            <a:alphaModFix/>
          </a:blip>
          <a:stretch>
            <a:fillRect/>
          </a:stretch>
        </p:blipFill>
        <p:spPr>
          <a:xfrm>
            <a:off x="3358750" y="1858075"/>
            <a:ext cx="2366394" cy="1577596"/>
          </a:xfrm>
          <a:prstGeom prst="rect">
            <a:avLst/>
          </a:prstGeom>
          <a:noFill/>
          <a:ln cap="flat" cmpd="sng" w="9525">
            <a:solidFill>
              <a:schemeClr val="dk2"/>
            </a:solidFill>
            <a:prstDash val="solid"/>
            <a:round/>
            <a:headEnd len="sm" w="sm" type="none"/>
            <a:tailEnd len="sm" w="sm" type="none"/>
          </a:ln>
        </p:spPr>
      </p:pic>
      <p:pic>
        <p:nvPicPr>
          <p:cNvPr id="326" name="Google Shape;326;p41"/>
          <p:cNvPicPr preferRelativeResize="0"/>
          <p:nvPr/>
        </p:nvPicPr>
        <p:blipFill>
          <a:blip r:embed="rId6">
            <a:alphaModFix/>
          </a:blip>
          <a:stretch>
            <a:fillRect/>
          </a:stretch>
        </p:blipFill>
        <p:spPr>
          <a:xfrm rot="653165">
            <a:off x="6207050" y="2011563"/>
            <a:ext cx="2356274" cy="1577599"/>
          </a:xfrm>
          <a:prstGeom prst="rect">
            <a:avLst/>
          </a:prstGeom>
          <a:noFill/>
          <a:ln cap="flat" cmpd="sng" w="9525">
            <a:solidFill>
              <a:schemeClr val="dk2"/>
            </a:solidFill>
            <a:prstDash val="solid"/>
            <a:round/>
            <a:headEnd len="sm" w="sm" type="none"/>
            <a:tailEnd len="sm" w="sm" type="none"/>
          </a:ln>
        </p:spPr>
      </p:pic>
      <p:sp>
        <p:nvSpPr>
          <p:cNvPr id="327" name="Google Shape;327;p41"/>
          <p:cNvSpPr txBox="1"/>
          <p:nvPr/>
        </p:nvSpPr>
        <p:spPr>
          <a:xfrm>
            <a:off x="364625" y="3937500"/>
            <a:ext cx="8779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Spectral Medium"/>
                <a:ea typeface="Spectral Medium"/>
                <a:cs typeface="Spectral Medium"/>
                <a:sym typeface="Spectral Medium"/>
              </a:rPr>
              <a:t>If device malfunctions, is stolen, damaged, or compromised, see your school or department tech specialist.</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ectral"/>
                <a:ea typeface="Spectral"/>
                <a:cs typeface="Spectral"/>
                <a:sym typeface="Spectral"/>
              </a:rPr>
              <a:t>BPS Applications</a:t>
            </a:r>
            <a:endParaRPr>
              <a:latin typeface="Spectral"/>
              <a:ea typeface="Spectral"/>
              <a:cs typeface="Spectral"/>
              <a:sym typeface="Spectr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42"/>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33" name="Google Shape;333;p42"/>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Physical Devices Usage</a:t>
            </a:r>
            <a:endParaRPr b="1" sz="3600">
              <a:solidFill>
                <a:srgbClr val="434343"/>
              </a:solidFill>
              <a:latin typeface="Spectral"/>
              <a:ea typeface="Spectral"/>
              <a:cs typeface="Spectral"/>
              <a:sym typeface="Spectral"/>
            </a:endParaRPr>
          </a:p>
        </p:txBody>
      </p:sp>
      <p:sp>
        <p:nvSpPr>
          <p:cNvPr id="334" name="Google Shape;334;p42"/>
          <p:cNvSpPr txBox="1"/>
          <p:nvPr/>
        </p:nvSpPr>
        <p:spPr>
          <a:xfrm>
            <a:off x="459000" y="1217550"/>
            <a:ext cx="5515800" cy="35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pectral SemiBold"/>
                <a:ea typeface="Spectral SemiBold"/>
                <a:cs typeface="Spectral SemiBold"/>
                <a:sym typeface="Spectral SemiBold"/>
              </a:rPr>
              <a:t>Use Caution When:</a:t>
            </a:r>
            <a:endParaRPr sz="2400">
              <a:latin typeface="Spectral SemiBold"/>
              <a:ea typeface="Spectral SemiBold"/>
              <a:cs typeface="Spectral SemiBold"/>
              <a:sym typeface="Spectral SemiBold"/>
            </a:endParaRPr>
          </a:p>
          <a:p>
            <a:pPr indent="0" lvl="0" marL="0" rtl="0" algn="l">
              <a:spcBef>
                <a:spcPts val="0"/>
              </a:spcBef>
              <a:spcAft>
                <a:spcPts val="0"/>
              </a:spcAft>
              <a:buNone/>
            </a:pPr>
            <a:r>
              <a:t/>
            </a:r>
            <a:endParaRPr sz="2400">
              <a:latin typeface="Spectral SemiBold"/>
              <a:ea typeface="Spectral SemiBold"/>
              <a:cs typeface="Spectral SemiBold"/>
              <a:sym typeface="Spectral SemiBold"/>
            </a:endParaRPr>
          </a:p>
          <a:p>
            <a:pPr indent="-381000" lvl="0" marL="457200" rtl="0" algn="l">
              <a:spcBef>
                <a:spcPts val="0"/>
              </a:spcBef>
              <a:spcAft>
                <a:spcPts val="0"/>
              </a:spcAft>
              <a:buSzPts val="2400"/>
              <a:buFont typeface="Spectral Medium"/>
              <a:buChar char="●"/>
            </a:pPr>
            <a:r>
              <a:rPr lang="en" sz="2400">
                <a:latin typeface="Spectral Medium"/>
                <a:ea typeface="Spectral Medium"/>
                <a:cs typeface="Spectral Medium"/>
                <a:sym typeface="Spectral Medium"/>
              </a:rPr>
              <a:t>Connecting to non-BPS networks</a:t>
            </a:r>
            <a:endParaRPr sz="2400">
              <a:latin typeface="Spectral Medium"/>
              <a:ea typeface="Spectral Medium"/>
              <a:cs typeface="Spectral Medium"/>
              <a:sym typeface="Spectral Medium"/>
            </a:endParaRPr>
          </a:p>
          <a:p>
            <a:pPr indent="-381000" lvl="0" marL="457200" rtl="0" algn="l">
              <a:spcBef>
                <a:spcPts val="0"/>
              </a:spcBef>
              <a:spcAft>
                <a:spcPts val="0"/>
              </a:spcAft>
              <a:buSzPts val="2400"/>
              <a:buFont typeface="Spectral Medium"/>
              <a:buChar char="●"/>
            </a:pPr>
            <a:r>
              <a:rPr lang="en" sz="2400">
                <a:latin typeface="Spectral Medium"/>
                <a:ea typeface="Spectral Medium"/>
                <a:cs typeface="Spectral Medium"/>
                <a:sym typeface="Spectral Medium"/>
              </a:rPr>
              <a:t>Giving substitutes access to your device </a:t>
            </a:r>
            <a:endParaRPr sz="2400">
              <a:latin typeface="Spectral Medium"/>
              <a:ea typeface="Spectral Medium"/>
              <a:cs typeface="Spectral Medium"/>
              <a:sym typeface="Spectral Medium"/>
            </a:endParaRPr>
          </a:p>
          <a:p>
            <a:pPr indent="-381000" lvl="0" marL="457200" rtl="0" algn="l">
              <a:spcBef>
                <a:spcPts val="0"/>
              </a:spcBef>
              <a:spcAft>
                <a:spcPts val="0"/>
              </a:spcAft>
              <a:buSzPts val="2400"/>
              <a:buFont typeface="Spectral Medium"/>
              <a:buChar char="●"/>
            </a:pPr>
            <a:r>
              <a:rPr lang="en" sz="2400">
                <a:latin typeface="Spectral Medium"/>
                <a:ea typeface="Spectral Medium"/>
                <a:cs typeface="Spectral Medium"/>
                <a:sym typeface="Spectral Medium"/>
              </a:rPr>
              <a:t>Allowing a student or co-worker to use a device when you are logged in</a:t>
            </a:r>
            <a:endParaRPr sz="2400">
              <a:latin typeface="Spectral Medium"/>
              <a:ea typeface="Spectral Medium"/>
              <a:cs typeface="Spectral Medium"/>
              <a:sym typeface="Spectral Medium"/>
            </a:endParaRPr>
          </a:p>
          <a:p>
            <a:pPr indent="-381000" lvl="0" marL="457200" rtl="0" algn="l">
              <a:spcBef>
                <a:spcPts val="0"/>
              </a:spcBef>
              <a:spcAft>
                <a:spcPts val="0"/>
              </a:spcAft>
              <a:buSzPts val="2400"/>
              <a:buFont typeface="Spectral Medium"/>
              <a:buChar char="●"/>
            </a:pPr>
            <a:r>
              <a:rPr lang="en" sz="2400">
                <a:latin typeface="Spectral Medium"/>
                <a:ea typeface="Spectral Medium"/>
                <a:cs typeface="Spectral Medium"/>
                <a:sym typeface="Spectral Medium"/>
              </a:rPr>
              <a:t>Allowing a family member to access a take home device</a:t>
            </a:r>
            <a:endParaRPr sz="2600">
              <a:latin typeface="Spectral SemiBold"/>
              <a:ea typeface="Spectral SemiBold"/>
              <a:cs typeface="Spectral SemiBold"/>
              <a:sym typeface="Spectral SemiBold"/>
            </a:endParaRPr>
          </a:p>
        </p:txBody>
      </p:sp>
      <p:pic>
        <p:nvPicPr>
          <p:cNvPr id="335" name="Google Shape;335;p42"/>
          <p:cNvPicPr preferRelativeResize="0"/>
          <p:nvPr/>
        </p:nvPicPr>
        <p:blipFill>
          <a:blip r:embed="rId4">
            <a:alphaModFix/>
          </a:blip>
          <a:stretch>
            <a:fillRect/>
          </a:stretch>
        </p:blipFill>
        <p:spPr>
          <a:xfrm>
            <a:off x="6182475" y="2117812"/>
            <a:ext cx="2627300" cy="17865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3"/>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41" name="Google Shape;341;p43"/>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Acceptable Use Policy (AUP)</a:t>
            </a:r>
            <a:endParaRPr b="1" sz="3600">
              <a:solidFill>
                <a:srgbClr val="434343"/>
              </a:solidFill>
              <a:latin typeface="Spectral"/>
              <a:ea typeface="Spectral"/>
              <a:cs typeface="Spectral"/>
              <a:sym typeface="Spectral"/>
            </a:endParaRPr>
          </a:p>
        </p:txBody>
      </p:sp>
      <p:sp>
        <p:nvSpPr>
          <p:cNvPr id="342" name="Google Shape;342;p43"/>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3"/>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pectral Medium"/>
                <a:ea typeface="Spectral Medium"/>
                <a:cs typeface="Spectral Medium"/>
                <a:sym typeface="Spectral Medium"/>
              </a:rPr>
              <a:t>Includes:</a:t>
            </a:r>
            <a:endParaRPr sz="1800">
              <a:latin typeface="Spectral Medium"/>
              <a:ea typeface="Spectral Medium"/>
              <a:cs typeface="Spectral Medium"/>
              <a:sym typeface="Spectral Medium"/>
            </a:endParaRPr>
          </a:p>
          <a:p>
            <a:pPr indent="0" lvl="0" marL="457200" rtl="0" algn="l">
              <a:spcBef>
                <a:spcPts val="0"/>
              </a:spcBef>
              <a:spcAft>
                <a:spcPts val="0"/>
              </a:spcAft>
              <a:buNone/>
            </a:pPr>
            <a:r>
              <a:t/>
            </a:r>
            <a:endParaRPr sz="1800">
              <a:solidFill>
                <a:schemeClr val="dk1"/>
              </a:solidFill>
              <a:highlight>
                <a:srgbClr val="FFFFFF"/>
              </a:highlight>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highlight>
                  <a:srgbClr val="FFFFFF"/>
                </a:highlight>
                <a:latin typeface="Spectral Medium"/>
                <a:ea typeface="Spectral Medium"/>
                <a:cs typeface="Spectral Medium"/>
                <a:sym typeface="Spectral Medium"/>
              </a:rPr>
              <a:t>Any use of the network for commercial purposes (e.g., purchasing or offering for sale personal products or services by staff members), advertising, or political lobbying is prohibited.</a:t>
            </a:r>
            <a:endParaRPr sz="1800">
              <a:solidFill>
                <a:schemeClr val="dk1"/>
              </a:solidFill>
              <a:highlight>
                <a:srgbClr val="FFFFFF"/>
              </a:highlight>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highlight>
                  <a:srgbClr val="FFFFFF"/>
                </a:highlight>
                <a:latin typeface="Spectral Medium"/>
                <a:ea typeface="Spectral Medium"/>
                <a:cs typeface="Spectral Medium"/>
                <a:sym typeface="Spectral Medium"/>
              </a:rPr>
              <a:t>If a staff member inadvertently accesses material that is prohibited, s/he should immediately disclose the inadvertent access to the building principal. This will protect the staff member against an allegation that s/he intentionally violated this provision.</a:t>
            </a:r>
            <a:endParaRPr sz="1800">
              <a:solidFill>
                <a:schemeClr val="dk1"/>
              </a:solidFill>
              <a:highlight>
                <a:srgbClr val="FFFFFF"/>
              </a:highlight>
              <a:latin typeface="Spectral Medium"/>
              <a:ea typeface="Spectral Medium"/>
              <a:cs typeface="Spectral Medium"/>
              <a:sym typeface="Spectral Medium"/>
            </a:endParaRPr>
          </a:p>
          <a:p>
            <a:pPr indent="-342900" lvl="0" marL="457200" rtl="0" algn="l">
              <a:spcBef>
                <a:spcPts val="0"/>
              </a:spcBef>
              <a:spcAft>
                <a:spcPts val="0"/>
              </a:spcAft>
              <a:buClr>
                <a:schemeClr val="dk1"/>
              </a:buClr>
              <a:buSzPts val="1800"/>
              <a:buFont typeface="Spectral Medium"/>
              <a:buChar char="●"/>
            </a:pPr>
            <a:r>
              <a:rPr lang="en" sz="1800">
                <a:solidFill>
                  <a:schemeClr val="dk1"/>
                </a:solidFill>
                <a:highlight>
                  <a:srgbClr val="FFFFFF"/>
                </a:highlight>
                <a:latin typeface="Spectral Medium"/>
                <a:ea typeface="Spectral Medium"/>
                <a:cs typeface="Spectral Medium"/>
                <a:sym typeface="Spectral Medium"/>
              </a:rPr>
              <a:t>All communications and information accessible via the Internet should be assumed to be private property (i.e., copyrighted and/or trademarked). All copyright issues regarding software, information, and attributions/acknowledgement of authorship must be respected.</a:t>
            </a:r>
            <a:endParaRPr sz="1800">
              <a:solidFill>
                <a:schemeClr val="dk1"/>
              </a:solidFill>
              <a:highlight>
                <a:srgbClr val="FFFFFF"/>
              </a:highlight>
              <a:latin typeface="Spectral Medium"/>
              <a:ea typeface="Spectral Medium"/>
              <a:cs typeface="Spectral Medium"/>
              <a:sym typeface="Spectral Medium"/>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44"/>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49" name="Google Shape;349;p44"/>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FERPA</a:t>
            </a:r>
            <a:endParaRPr b="1" sz="3600">
              <a:solidFill>
                <a:srgbClr val="434343"/>
              </a:solidFill>
              <a:latin typeface="Spectral"/>
              <a:ea typeface="Spectral"/>
              <a:cs typeface="Spectral"/>
              <a:sym typeface="Spectral"/>
            </a:endParaRPr>
          </a:p>
        </p:txBody>
      </p:sp>
      <p:sp>
        <p:nvSpPr>
          <p:cNvPr id="350" name="Google Shape;350;p44"/>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4"/>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pectral SemiBold"/>
                <a:ea typeface="Spectral SemiBold"/>
                <a:cs typeface="Spectral SemiBold"/>
                <a:sym typeface="Spectral SemiBold"/>
              </a:rPr>
              <a:t>FERPA - The Family Educational Rights and Privacy Act</a:t>
            </a:r>
            <a:endParaRPr sz="1800">
              <a:latin typeface="Spectral SemiBold"/>
              <a:ea typeface="Spectral SemiBold"/>
              <a:cs typeface="Spectral SemiBold"/>
              <a:sym typeface="Spectral SemiBold"/>
            </a:endParaRPr>
          </a:p>
          <a:p>
            <a:pPr indent="0" lvl="0" marL="0" rtl="0" algn="l">
              <a:spcBef>
                <a:spcPts val="0"/>
              </a:spcBef>
              <a:spcAft>
                <a:spcPts val="0"/>
              </a:spcAft>
              <a:buNone/>
            </a:pPr>
            <a:r>
              <a:t/>
            </a:r>
            <a:endParaRPr sz="1800">
              <a:latin typeface="Spectral Medium"/>
              <a:ea typeface="Spectral Medium"/>
              <a:cs typeface="Spectral Medium"/>
              <a:sym typeface="Spectral Medium"/>
            </a:endParaRPr>
          </a:p>
          <a:p>
            <a:pPr indent="0" lvl="0" marL="0" rtl="0" algn="l">
              <a:spcBef>
                <a:spcPts val="0"/>
              </a:spcBef>
              <a:spcAft>
                <a:spcPts val="0"/>
              </a:spcAft>
              <a:buNone/>
            </a:pPr>
            <a:r>
              <a:rPr lang="en" sz="1800">
                <a:latin typeface="Spectral Medium"/>
                <a:ea typeface="Spectral Medium"/>
                <a:cs typeface="Spectral Medium"/>
                <a:sym typeface="Spectral Medium"/>
              </a:rPr>
              <a:t>FERPA is a federal law that requires confidentiality by telling what information it may share, and when and with whom they may share such information.  It also gives the parents the right to consent to disclosure of their child’s personally identifiable information (PII)</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Educational Records</a:t>
            </a:r>
            <a:endParaRPr sz="1800">
              <a:latin typeface="Spectral Medium"/>
              <a:ea typeface="Spectral Medium"/>
              <a:cs typeface="Spectral Medium"/>
              <a:sym typeface="Spectral Medium"/>
            </a:endParaRPr>
          </a:p>
          <a:p>
            <a:pPr indent="0" lvl="0" marL="457200" rtl="0" algn="l">
              <a:spcBef>
                <a:spcPts val="0"/>
              </a:spcBef>
              <a:spcAft>
                <a:spcPts val="0"/>
              </a:spcAft>
              <a:buNone/>
            </a:pPr>
            <a:r>
              <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Directory Information vs. Non-Directory Information</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5"/>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57" name="Google Shape;357;p45"/>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FERPA</a:t>
            </a:r>
            <a:endParaRPr b="1" sz="3600">
              <a:solidFill>
                <a:srgbClr val="434343"/>
              </a:solidFill>
              <a:latin typeface="Spectral"/>
              <a:ea typeface="Spectral"/>
              <a:cs typeface="Spectral"/>
              <a:sym typeface="Spectral"/>
            </a:endParaRPr>
          </a:p>
        </p:txBody>
      </p:sp>
      <p:sp>
        <p:nvSpPr>
          <p:cNvPr id="358" name="Google Shape;358;p45"/>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5"/>
          <p:cNvSpPr txBox="1"/>
          <p:nvPr/>
        </p:nvSpPr>
        <p:spPr>
          <a:xfrm>
            <a:off x="306600" y="1217550"/>
            <a:ext cx="4228200" cy="38154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6AA84F"/>
                </a:solidFill>
                <a:latin typeface="Spectral SemiBold"/>
                <a:ea typeface="Spectral SemiBold"/>
                <a:cs typeface="Spectral SemiBold"/>
                <a:sym typeface="Spectral SemiBold"/>
              </a:rPr>
              <a:t>Directory</a:t>
            </a:r>
            <a:endParaRPr sz="2000">
              <a:solidFill>
                <a:srgbClr val="6AA84F"/>
              </a:solidFill>
              <a:latin typeface="Spectral SemiBold"/>
              <a:ea typeface="Spectral SemiBold"/>
              <a:cs typeface="Spectral SemiBold"/>
              <a:sym typeface="Spectral SemiBold"/>
            </a:endParaRPr>
          </a:p>
          <a:p>
            <a:pPr indent="0" lvl="0" marL="0" rtl="0" algn="l">
              <a:spcBef>
                <a:spcPts val="0"/>
              </a:spcBef>
              <a:spcAft>
                <a:spcPts val="0"/>
              </a:spcAft>
              <a:buNone/>
            </a:pPr>
            <a:r>
              <a:t/>
            </a:r>
            <a:endParaRPr sz="2000">
              <a:solidFill>
                <a:srgbClr val="6AA84F"/>
              </a:solidFill>
              <a:latin typeface="Spectral Medium"/>
              <a:ea typeface="Spectral Medium"/>
              <a:cs typeface="Spectral Medium"/>
              <a:sym typeface="Spectral Medium"/>
            </a:endParaRPr>
          </a:p>
          <a:p>
            <a:pPr indent="0" lvl="0" marL="0" rtl="0" algn="l">
              <a:spcBef>
                <a:spcPts val="0"/>
              </a:spcBef>
              <a:spcAft>
                <a:spcPts val="0"/>
              </a:spcAft>
              <a:buNone/>
            </a:pPr>
            <a:r>
              <a:rPr lang="en" sz="1800">
                <a:solidFill>
                  <a:srgbClr val="6AA84F"/>
                </a:solidFill>
                <a:latin typeface="Spectral Medium"/>
                <a:ea typeface="Spectral Medium"/>
                <a:cs typeface="Spectral Medium"/>
                <a:sym typeface="Spectral Medium"/>
              </a:rPr>
              <a:t>N</a:t>
            </a:r>
            <a:r>
              <a:rPr lang="en" sz="1800">
                <a:solidFill>
                  <a:srgbClr val="6AA84F"/>
                </a:solidFill>
                <a:latin typeface="Spectral Medium"/>
                <a:ea typeface="Spectral Medium"/>
                <a:cs typeface="Spectral Medium"/>
                <a:sym typeface="Spectral Medium"/>
              </a:rPr>
              <a:t>ot considered harmful to students if publically released: </a:t>
            </a:r>
            <a:endParaRPr sz="1800">
              <a:solidFill>
                <a:srgbClr val="6AA84F"/>
              </a:solidFill>
              <a:latin typeface="Spectral Medium"/>
              <a:ea typeface="Spectral Medium"/>
              <a:cs typeface="Spectral Medium"/>
              <a:sym typeface="Spectral Medium"/>
            </a:endParaRPr>
          </a:p>
          <a:p>
            <a:pPr indent="0" lvl="0" marL="0" rtl="0" algn="l">
              <a:spcBef>
                <a:spcPts val="0"/>
              </a:spcBef>
              <a:spcAft>
                <a:spcPts val="0"/>
              </a:spcAft>
              <a:buNone/>
            </a:pPr>
            <a:r>
              <a:t/>
            </a:r>
            <a:endParaRPr sz="1800">
              <a:solidFill>
                <a:srgbClr val="6AA84F"/>
              </a:solidFill>
              <a:latin typeface="Spectral Medium"/>
              <a:ea typeface="Spectral Medium"/>
              <a:cs typeface="Spectral Medium"/>
              <a:sym typeface="Spectral Medium"/>
            </a:endParaRPr>
          </a:p>
          <a:p>
            <a:pPr indent="-342900" lvl="0" marL="457200" rtl="0" algn="l">
              <a:spcBef>
                <a:spcPts val="0"/>
              </a:spcBef>
              <a:spcAft>
                <a:spcPts val="0"/>
              </a:spcAft>
              <a:buClr>
                <a:srgbClr val="6AA84F"/>
              </a:buClr>
              <a:buSzPts val="1800"/>
              <a:buFont typeface="Spectral Medium"/>
              <a:buChar char="●"/>
            </a:pPr>
            <a:r>
              <a:rPr lang="en" sz="1800">
                <a:solidFill>
                  <a:srgbClr val="6AA84F"/>
                </a:solidFill>
                <a:latin typeface="Spectral Medium"/>
                <a:ea typeface="Spectral Medium"/>
                <a:cs typeface="Spectral Medium"/>
                <a:sym typeface="Spectral Medium"/>
              </a:rPr>
              <a:t>First Name</a:t>
            </a:r>
            <a:endParaRPr sz="1800">
              <a:solidFill>
                <a:srgbClr val="6AA84F"/>
              </a:solidFill>
              <a:latin typeface="Spectral Medium"/>
              <a:ea typeface="Spectral Medium"/>
              <a:cs typeface="Spectral Medium"/>
              <a:sym typeface="Spectral Medium"/>
            </a:endParaRPr>
          </a:p>
          <a:p>
            <a:pPr indent="-342900" lvl="0" marL="457200" rtl="0" algn="l">
              <a:spcBef>
                <a:spcPts val="0"/>
              </a:spcBef>
              <a:spcAft>
                <a:spcPts val="0"/>
              </a:spcAft>
              <a:buClr>
                <a:srgbClr val="6AA84F"/>
              </a:buClr>
              <a:buSzPts val="1800"/>
              <a:buFont typeface="Spectral Medium"/>
              <a:buChar char="●"/>
            </a:pPr>
            <a:r>
              <a:rPr lang="en" sz="1800">
                <a:solidFill>
                  <a:srgbClr val="6AA84F"/>
                </a:solidFill>
                <a:latin typeface="Spectral Medium"/>
                <a:ea typeface="Spectral Medium"/>
                <a:cs typeface="Spectral Medium"/>
                <a:sym typeface="Spectral Medium"/>
              </a:rPr>
              <a:t>Age</a:t>
            </a:r>
            <a:endParaRPr sz="1800">
              <a:solidFill>
                <a:srgbClr val="6AA84F"/>
              </a:solidFill>
              <a:latin typeface="Spectral Medium"/>
              <a:ea typeface="Spectral Medium"/>
              <a:cs typeface="Spectral Medium"/>
              <a:sym typeface="Spectral Medium"/>
            </a:endParaRPr>
          </a:p>
          <a:p>
            <a:pPr indent="-342900" lvl="0" marL="457200" rtl="0" algn="l">
              <a:spcBef>
                <a:spcPts val="0"/>
              </a:spcBef>
              <a:spcAft>
                <a:spcPts val="0"/>
              </a:spcAft>
              <a:buClr>
                <a:srgbClr val="6AA84F"/>
              </a:buClr>
              <a:buSzPts val="1800"/>
              <a:buFont typeface="Spectral Medium"/>
              <a:buChar char="●"/>
            </a:pPr>
            <a:r>
              <a:rPr lang="en" sz="1800">
                <a:solidFill>
                  <a:srgbClr val="6AA84F"/>
                </a:solidFill>
                <a:latin typeface="Spectral Medium"/>
                <a:ea typeface="Spectral Medium"/>
                <a:cs typeface="Spectral Medium"/>
                <a:sym typeface="Spectral Medium"/>
              </a:rPr>
              <a:t>Grade Level</a:t>
            </a:r>
            <a:endParaRPr sz="1800">
              <a:solidFill>
                <a:srgbClr val="6AA84F"/>
              </a:solidFill>
              <a:latin typeface="Spectral Medium"/>
              <a:ea typeface="Spectral Medium"/>
              <a:cs typeface="Spectral Medium"/>
              <a:sym typeface="Spectral Medium"/>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
        <p:nvSpPr>
          <p:cNvPr id="360" name="Google Shape;360;p45"/>
          <p:cNvSpPr txBox="1"/>
          <p:nvPr/>
        </p:nvSpPr>
        <p:spPr>
          <a:xfrm>
            <a:off x="4629175" y="1217550"/>
            <a:ext cx="4228200" cy="38154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0000"/>
                </a:solidFill>
                <a:latin typeface="Spectral SemiBold"/>
                <a:ea typeface="Spectral SemiBold"/>
                <a:cs typeface="Spectral SemiBold"/>
                <a:sym typeface="Spectral SemiBold"/>
              </a:rPr>
              <a:t>Non-Directory</a:t>
            </a:r>
            <a:endParaRPr sz="200">
              <a:solidFill>
                <a:srgbClr val="FF0000"/>
              </a:solidFill>
              <a:latin typeface="Spectral SemiBold"/>
              <a:ea typeface="Spectral SemiBold"/>
              <a:cs typeface="Spectral SemiBold"/>
              <a:sym typeface="Spectral SemiBold"/>
            </a:endParaRPr>
          </a:p>
          <a:p>
            <a:pPr indent="0" lvl="0" marL="0" rtl="0" algn="l">
              <a:spcBef>
                <a:spcPts val="0"/>
              </a:spcBef>
              <a:spcAft>
                <a:spcPts val="0"/>
              </a:spcAft>
              <a:buNone/>
            </a:pPr>
            <a:r>
              <a:t/>
            </a:r>
            <a:endParaRPr sz="1800">
              <a:solidFill>
                <a:srgbClr val="FF0000"/>
              </a:solidFill>
              <a:latin typeface="Spectral Medium"/>
              <a:ea typeface="Spectral Medium"/>
              <a:cs typeface="Spectral Medium"/>
              <a:sym typeface="Spectral Medium"/>
            </a:endParaRPr>
          </a:p>
          <a:p>
            <a:pPr indent="0" lvl="0" marL="0" rtl="0" algn="l">
              <a:spcBef>
                <a:spcPts val="0"/>
              </a:spcBef>
              <a:spcAft>
                <a:spcPts val="0"/>
              </a:spcAft>
              <a:buNone/>
            </a:pPr>
            <a:r>
              <a:rPr lang="en" sz="1800">
                <a:solidFill>
                  <a:srgbClr val="FF0000"/>
                </a:solidFill>
                <a:latin typeface="Spectral Medium"/>
                <a:ea typeface="Spectral Medium"/>
                <a:cs typeface="Spectral Medium"/>
                <a:sym typeface="Spectral Medium"/>
              </a:rPr>
              <a:t>Non-Directory are more sensitive than directory information: </a:t>
            </a:r>
            <a:endParaRPr sz="1800">
              <a:solidFill>
                <a:srgbClr val="FF0000"/>
              </a:solidFill>
              <a:latin typeface="Spectral Medium"/>
              <a:ea typeface="Spectral Medium"/>
              <a:cs typeface="Spectral Medium"/>
              <a:sym typeface="Spectral Medium"/>
            </a:endParaRPr>
          </a:p>
          <a:p>
            <a:pPr indent="0" lvl="0" marL="0" rtl="0" algn="l">
              <a:spcBef>
                <a:spcPts val="0"/>
              </a:spcBef>
              <a:spcAft>
                <a:spcPts val="0"/>
              </a:spcAft>
              <a:buNone/>
            </a:pPr>
            <a:r>
              <a:t/>
            </a:r>
            <a:endParaRPr sz="1800">
              <a:solidFill>
                <a:srgbClr val="FF0000"/>
              </a:solidFill>
              <a:latin typeface="Spectral Medium"/>
              <a:ea typeface="Spectral Medium"/>
              <a:cs typeface="Spectral Medium"/>
              <a:sym typeface="Spectral Medium"/>
            </a:endParaRPr>
          </a:p>
          <a:p>
            <a:pPr indent="-342900" lvl="0" marL="457200" rtl="0" algn="l">
              <a:spcBef>
                <a:spcPts val="0"/>
              </a:spcBef>
              <a:spcAft>
                <a:spcPts val="0"/>
              </a:spcAft>
              <a:buClr>
                <a:srgbClr val="FF0000"/>
              </a:buClr>
              <a:buSzPts val="1800"/>
              <a:buFont typeface="Spectral Medium"/>
              <a:buChar char="●"/>
            </a:pPr>
            <a:r>
              <a:rPr lang="en" sz="1800">
                <a:solidFill>
                  <a:srgbClr val="FF0000"/>
                </a:solidFill>
                <a:latin typeface="Spectral Medium"/>
                <a:ea typeface="Spectral Medium"/>
                <a:cs typeface="Spectral Medium"/>
                <a:sym typeface="Spectral Medium"/>
              </a:rPr>
              <a:t>Social Security</a:t>
            </a:r>
            <a:endParaRPr sz="1800">
              <a:solidFill>
                <a:srgbClr val="FF0000"/>
              </a:solidFill>
              <a:latin typeface="Spectral Medium"/>
              <a:ea typeface="Spectral Medium"/>
              <a:cs typeface="Spectral Medium"/>
              <a:sym typeface="Spectral Medium"/>
            </a:endParaRPr>
          </a:p>
          <a:p>
            <a:pPr indent="-342900" lvl="0" marL="457200" rtl="0" algn="l">
              <a:spcBef>
                <a:spcPts val="0"/>
              </a:spcBef>
              <a:spcAft>
                <a:spcPts val="0"/>
              </a:spcAft>
              <a:buClr>
                <a:srgbClr val="FF0000"/>
              </a:buClr>
              <a:buSzPts val="1800"/>
              <a:buFont typeface="Spectral Medium"/>
              <a:buChar char="●"/>
            </a:pPr>
            <a:r>
              <a:rPr lang="en" sz="1800">
                <a:solidFill>
                  <a:srgbClr val="FF0000"/>
                </a:solidFill>
                <a:latin typeface="Spectral Medium"/>
                <a:ea typeface="Spectral Medium"/>
                <a:cs typeface="Spectral Medium"/>
                <a:sym typeface="Spectral Medium"/>
              </a:rPr>
              <a:t>Student ID Numbers</a:t>
            </a:r>
            <a:endParaRPr sz="1800">
              <a:solidFill>
                <a:srgbClr val="FF0000"/>
              </a:solidFill>
              <a:latin typeface="Spectral Medium"/>
              <a:ea typeface="Spectral Medium"/>
              <a:cs typeface="Spectral Medium"/>
              <a:sym typeface="Spectral Medium"/>
            </a:endParaRPr>
          </a:p>
          <a:p>
            <a:pPr indent="-342900" lvl="0" marL="457200" rtl="0" algn="l">
              <a:spcBef>
                <a:spcPts val="0"/>
              </a:spcBef>
              <a:spcAft>
                <a:spcPts val="0"/>
              </a:spcAft>
              <a:buClr>
                <a:srgbClr val="FF0000"/>
              </a:buClr>
              <a:buSzPts val="1800"/>
              <a:buFont typeface="Spectral Medium"/>
              <a:buChar char="●"/>
            </a:pPr>
            <a:r>
              <a:rPr lang="en" sz="1800">
                <a:solidFill>
                  <a:srgbClr val="FF0000"/>
                </a:solidFill>
                <a:latin typeface="Spectral Medium"/>
                <a:ea typeface="Spectral Medium"/>
                <a:cs typeface="Spectral Medium"/>
                <a:sym typeface="Spectral Medium"/>
              </a:rPr>
              <a:t>Academic Grades</a:t>
            </a:r>
            <a:endParaRPr sz="1800">
              <a:solidFill>
                <a:srgbClr val="FF0000"/>
              </a:solidFill>
              <a:latin typeface="Spectral Medium"/>
              <a:ea typeface="Spectral Medium"/>
              <a:cs typeface="Spectral Medium"/>
              <a:sym typeface="Spectral Medium"/>
            </a:endParaRPr>
          </a:p>
          <a:p>
            <a:pPr indent="-342900" lvl="0" marL="457200" rtl="0" algn="l">
              <a:spcBef>
                <a:spcPts val="0"/>
              </a:spcBef>
              <a:spcAft>
                <a:spcPts val="0"/>
              </a:spcAft>
              <a:buClr>
                <a:srgbClr val="FF0000"/>
              </a:buClr>
              <a:buSzPts val="1800"/>
              <a:buFont typeface="Spectral Medium"/>
              <a:buChar char="●"/>
            </a:pPr>
            <a:r>
              <a:rPr lang="en" sz="1800">
                <a:solidFill>
                  <a:srgbClr val="FF0000"/>
                </a:solidFill>
                <a:latin typeface="Spectral Medium"/>
                <a:ea typeface="Spectral Medium"/>
                <a:cs typeface="Spectral Medium"/>
                <a:sym typeface="Spectral Medium"/>
              </a:rPr>
              <a:t>Disciplinary History</a:t>
            </a:r>
            <a:endParaRPr sz="1800">
              <a:solidFill>
                <a:srgbClr val="FF0000"/>
              </a:solidFill>
              <a:latin typeface="Spectral Medium"/>
              <a:ea typeface="Spectral Medium"/>
              <a:cs typeface="Spectral Medium"/>
              <a:sym typeface="Spectral Medium"/>
            </a:endParaRPr>
          </a:p>
          <a:p>
            <a:pPr indent="-342900" lvl="0" marL="457200" rtl="0" algn="l">
              <a:spcBef>
                <a:spcPts val="0"/>
              </a:spcBef>
              <a:spcAft>
                <a:spcPts val="0"/>
              </a:spcAft>
              <a:buClr>
                <a:srgbClr val="FF0000"/>
              </a:buClr>
              <a:buSzPts val="1800"/>
              <a:buFont typeface="Spectral Medium"/>
              <a:buChar char="●"/>
            </a:pPr>
            <a:r>
              <a:rPr lang="en" sz="1800">
                <a:solidFill>
                  <a:srgbClr val="FF0000"/>
                </a:solidFill>
                <a:latin typeface="Spectral Medium"/>
                <a:ea typeface="Spectral Medium"/>
                <a:cs typeface="Spectral Medium"/>
                <a:sym typeface="Spectral Medium"/>
              </a:rPr>
              <a:t>Attendance Records</a:t>
            </a:r>
            <a:endParaRPr sz="1800">
              <a:solidFill>
                <a:srgbClr val="FF0000"/>
              </a:solidFill>
              <a:latin typeface="Spectral Medium"/>
              <a:ea typeface="Spectral Medium"/>
              <a:cs typeface="Spectral Medium"/>
              <a:sym typeface="Spectral Medium"/>
            </a:endParaRPr>
          </a:p>
          <a:p>
            <a:pPr indent="-342900" lvl="0" marL="457200" rtl="0" algn="l">
              <a:spcBef>
                <a:spcPts val="0"/>
              </a:spcBef>
              <a:spcAft>
                <a:spcPts val="0"/>
              </a:spcAft>
              <a:buClr>
                <a:srgbClr val="FF0000"/>
              </a:buClr>
              <a:buSzPts val="1800"/>
              <a:buFont typeface="Spectral Medium"/>
              <a:buChar char="●"/>
            </a:pPr>
            <a:r>
              <a:rPr lang="en" sz="1800">
                <a:solidFill>
                  <a:srgbClr val="FF0000"/>
                </a:solidFill>
                <a:latin typeface="Spectral Medium"/>
                <a:ea typeface="Spectral Medium"/>
                <a:cs typeface="Spectral Medium"/>
                <a:sym typeface="Spectral Medium"/>
              </a:rPr>
              <a:t>Student Schedules</a:t>
            </a:r>
            <a:endParaRPr sz="1800">
              <a:solidFill>
                <a:srgbClr val="FF0000"/>
              </a:solidFill>
              <a:latin typeface="Spectral Medium"/>
              <a:ea typeface="Spectral Medium"/>
              <a:cs typeface="Spectral Medium"/>
              <a:sym typeface="Spectral Medium"/>
            </a:endParaRPr>
          </a:p>
          <a:p>
            <a:pPr indent="0" lvl="0" marL="0" rtl="0" algn="l">
              <a:spcBef>
                <a:spcPts val="0"/>
              </a:spcBef>
              <a:spcAft>
                <a:spcPts val="0"/>
              </a:spcAft>
              <a:buNone/>
            </a:pPr>
            <a:r>
              <a:t/>
            </a:r>
            <a:endParaRPr sz="3600">
              <a:solidFill>
                <a:srgbClr val="FF0000"/>
              </a:solidFill>
              <a:latin typeface="Spectral SemiBold"/>
              <a:ea typeface="Spectral SemiBold"/>
              <a:cs typeface="Spectral SemiBold"/>
              <a:sym typeface="Spectral SemiBold"/>
            </a:endParaRPr>
          </a:p>
          <a:p>
            <a:pPr indent="0" lvl="0" marL="0" rtl="0" algn="l">
              <a:spcBef>
                <a:spcPts val="0"/>
              </a:spcBef>
              <a:spcAft>
                <a:spcPts val="0"/>
              </a:spcAft>
              <a:buNone/>
            </a:pPr>
            <a:r>
              <a:t/>
            </a:r>
            <a:endParaRPr sz="1800">
              <a:latin typeface="Spectral SemiBold"/>
              <a:ea typeface="Spectral SemiBold"/>
              <a:cs typeface="Spectral SemiBold"/>
              <a:sym typeface="Spectral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6"/>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66" name="Google Shape;366;p46"/>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FERPA Do and Don’t</a:t>
            </a:r>
            <a:endParaRPr b="1" sz="3600">
              <a:solidFill>
                <a:srgbClr val="434343"/>
              </a:solidFill>
              <a:latin typeface="Spectral"/>
              <a:ea typeface="Spectral"/>
              <a:cs typeface="Spectral"/>
              <a:sym typeface="Spectral"/>
            </a:endParaRPr>
          </a:p>
        </p:txBody>
      </p:sp>
      <p:sp>
        <p:nvSpPr>
          <p:cNvPr id="367" name="Google Shape;367;p46"/>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6"/>
          <p:cNvSpPr txBox="1"/>
          <p:nvPr/>
        </p:nvSpPr>
        <p:spPr>
          <a:xfrm>
            <a:off x="425800" y="1065150"/>
            <a:ext cx="4224000" cy="4004700"/>
          </a:xfrm>
          <a:prstGeom prst="rect">
            <a:avLst/>
          </a:prstGeom>
          <a:no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8761D"/>
                </a:solidFill>
                <a:latin typeface="Spectral SemiBold"/>
                <a:ea typeface="Spectral SemiBold"/>
                <a:cs typeface="Spectral SemiBold"/>
                <a:sym typeface="Spectral SemiBold"/>
              </a:rPr>
              <a:t>Do:</a:t>
            </a:r>
            <a:endParaRPr sz="2000">
              <a:solidFill>
                <a:srgbClr val="38761D"/>
              </a:solidFill>
              <a:latin typeface="Spectral SemiBold"/>
              <a:ea typeface="Spectral SemiBold"/>
              <a:cs typeface="Spectral SemiBold"/>
              <a:sym typeface="Spectral SemiBold"/>
            </a:endParaRPr>
          </a:p>
          <a:p>
            <a:pPr indent="-342900" lvl="0" marL="4572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Ask</a:t>
            </a:r>
            <a:endParaRPr sz="1800">
              <a:solidFill>
                <a:srgbClr val="38761D"/>
              </a:solidFill>
              <a:latin typeface="Spectral SemiBold"/>
              <a:ea typeface="Spectral SemiBold"/>
              <a:cs typeface="Spectral SemiBold"/>
              <a:sym typeface="Spectral SemiBold"/>
            </a:endParaRPr>
          </a:p>
          <a:p>
            <a:pPr indent="-342900" lvl="1" marL="9144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Am I sharing student info?</a:t>
            </a:r>
            <a:endParaRPr sz="1800">
              <a:solidFill>
                <a:srgbClr val="38761D"/>
              </a:solidFill>
              <a:latin typeface="Spectral SemiBold"/>
              <a:ea typeface="Spectral SemiBold"/>
              <a:cs typeface="Spectral SemiBold"/>
              <a:sym typeface="Spectral SemiBold"/>
            </a:endParaRPr>
          </a:p>
          <a:p>
            <a:pPr indent="-342900" lvl="1" marL="9144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Can someone ID my student from this information?</a:t>
            </a:r>
            <a:endParaRPr sz="1800">
              <a:solidFill>
                <a:srgbClr val="38761D"/>
              </a:solidFill>
              <a:latin typeface="Spectral SemiBold"/>
              <a:ea typeface="Spectral SemiBold"/>
              <a:cs typeface="Spectral SemiBold"/>
              <a:sym typeface="Spectral SemiBold"/>
            </a:endParaRPr>
          </a:p>
          <a:p>
            <a:pPr indent="-342900" lvl="1" marL="9144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Do I have parental consent?</a:t>
            </a:r>
            <a:endParaRPr sz="1800">
              <a:solidFill>
                <a:srgbClr val="38761D"/>
              </a:solidFill>
              <a:latin typeface="Spectral SemiBold"/>
              <a:ea typeface="Spectral SemiBold"/>
              <a:cs typeface="Spectral SemiBold"/>
              <a:sym typeface="Spectral SemiBold"/>
            </a:endParaRPr>
          </a:p>
          <a:p>
            <a:pPr indent="-342900" lvl="0" marL="4572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Shred personally identifiable information documents</a:t>
            </a:r>
            <a:endParaRPr sz="1800">
              <a:solidFill>
                <a:srgbClr val="38761D"/>
              </a:solidFill>
              <a:latin typeface="Spectral SemiBold"/>
              <a:ea typeface="Spectral SemiBold"/>
              <a:cs typeface="Spectral SemiBold"/>
              <a:sym typeface="Spectral SemiBold"/>
            </a:endParaRPr>
          </a:p>
          <a:p>
            <a:pPr indent="-342900" lvl="0" marL="4572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Use ed tech approved by district/school</a:t>
            </a:r>
            <a:endParaRPr sz="1800">
              <a:solidFill>
                <a:srgbClr val="38761D"/>
              </a:solidFill>
              <a:latin typeface="Spectral SemiBold"/>
              <a:ea typeface="Spectral SemiBold"/>
              <a:cs typeface="Spectral SemiBold"/>
              <a:sym typeface="Spectral SemiBold"/>
            </a:endParaRPr>
          </a:p>
          <a:p>
            <a:pPr indent="-342900" lvl="0" marL="457200" rtl="0" algn="l">
              <a:spcBef>
                <a:spcPts val="0"/>
              </a:spcBef>
              <a:spcAft>
                <a:spcPts val="0"/>
              </a:spcAft>
              <a:buClr>
                <a:srgbClr val="38761D"/>
              </a:buClr>
              <a:buSzPts val="1800"/>
              <a:buFont typeface="Spectral SemiBold"/>
              <a:buChar char="●"/>
            </a:pPr>
            <a:r>
              <a:rPr lang="en" sz="1800">
                <a:solidFill>
                  <a:srgbClr val="38761D"/>
                </a:solidFill>
                <a:latin typeface="Spectral SemiBold"/>
                <a:ea typeface="Spectral SemiBold"/>
                <a:cs typeface="Spectral SemiBold"/>
                <a:sym typeface="Spectral SemiBold"/>
              </a:rPr>
              <a:t>Check for parental c</a:t>
            </a:r>
            <a:r>
              <a:rPr lang="en" sz="1800">
                <a:solidFill>
                  <a:srgbClr val="38761D"/>
                </a:solidFill>
                <a:latin typeface="Spectral SemiBold"/>
                <a:ea typeface="Spectral SemiBold"/>
                <a:cs typeface="Spectral SemiBold"/>
                <a:sym typeface="Spectral SemiBold"/>
              </a:rPr>
              <a:t>onsent</a:t>
            </a:r>
            <a:r>
              <a:rPr lang="en" sz="1800">
                <a:solidFill>
                  <a:srgbClr val="38761D"/>
                </a:solidFill>
                <a:latin typeface="Spectral SemiBold"/>
                <a:ea typeface="Spectral SemiBold"/>
                <a:cs typeface="Spectral SemiBold"/>
                <a:sym typeface="Spectral SemiBold"/>
              </a:rPr>
              <a:t> before including non-directory info in a student recommendation</a:t>
            </a:r>
            <a:endParaRPr sz="1800">
              <a:solidFill>
                <a:srgbClr val="38761D"/>
              </a:solidFill>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
        <p:nvSpPr>
          <p:cNvPr id="369" name="Google Shape;369;p46"/>
          <p:cNvSpPr txBox="1"/>
          <p:nvPr/>
        </p:nvSpPr>
        <p:spPr>
          <a:xfrm>
            <a:off x="4744975" y="1065150"/>
            <a:ext cx="4224000" cy="40047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0000"/>
                </a:solidFill>
                <a:latin typeface="Spectral SemiBold"/>
                <a:ea typeface="Spectral SemiBold"/>
                <a:cs typeface="Spectral SemiBold"/>
                <a:sym typeface="Spectral SemiBold"/>
              </a:rPr>
              <a:t>Don’t</a:t>
            </a:r>
            <a:endParaRPr sz="2000">
              <a:solidFill>
                <a:srgbClr val="FF0000"/>
              </a:solidFill>
              <a:latin typeface="Spectral SemiBold"/>
              <a:ea typeface="Spectral SemiBold"/>
              <a:cs typeface="Spectral SemiBold"/>
              <a:sym typeface="Spectral SemiBold"/>
            </a:endParaRPr>
          </a:p>
          <a:p>
            <a:pPr indent="-342900" lvl="0" marL="457200" rtl="0" algn="l">
              <a:spcBef>
                <a:spcPts val="0"/>
              </a:spcBef>
              <a:spcAft>
                <a:spcPts val="0"/>
              </a:spcAft>
              <a:buClr>
                <a:srgbClr val="FF0000"/>
              </a:buClr>
              <a:buSzPts val="1800"/>
              <a:buFont typeface="Spectral SemiBold"/>
              <a:buChar char="●"/>
            </a:pPr>
            <a:r>
              <a:rPr lang="en" sz="1800">
                <a:solidFill>
                  <a:srgbClr val="FF0000"/>
                </a:solidFill>
                <a:latin typeface="Spectral SemiBold"/>
                <a:ea typeface="Spectral SemiBold"/>
                <a:cs typeface="Spectral SemiBold"/>
                <a:sym typeface="Spectral SemiBold"/>
              </a:rPr>
              <a:t>Use e</a:t>
            </a:r>
            <a:r>
              <a:rPr lang="en" sz="1800">
                <a:solidFill>
                  <a:srgbClr val="FF0000"/>
                </a:solidFill>
                <a:latin typeface="Spectral SemiBold"/>
                <a:ea typeface="Spectral SemiBold"/>
                <a:cs typeface="Spectral SemiBold"/>
                <a:sym typeface="Spectral SemiBold"/>
              </a:rPr>
              <a:t>ducational</a:t>
            </a:r>
            <a:r>
              <a:rPr lang="en" sz="1800">
                <a:solidFill>
                  <a:srgbClr val="FF0000"/>
                </a:solidFill>
                <a:latin typeface="Spectral SemiBold"/>
                <a:ea typeface="Spectral SemiBold"/>
                <a:cs typeface="Spectral SemiBold"/>
                <a:sym typeface="Spectral SemiBold"/>
              </a:rPr>
              <a:t> technology programs that are not approved and that share personally identifiable information</a:t>
            </a:r>
            <a:endParaRPr sz="1800">
              <a:solidFill>
                <a:srgbClr val="FF0000"/>
              </a:solidFill>
              <a:latin typeface="Spectral SemiBold"/>
              <a:ea typeface="Spectral SemiBold"/>
              <a:cs typeface="Spectral SemiBold"/>
              <a:sym typeface="Spectral SemiBold"/>
            </a:endParaRPr>
          </a:p>
          <a:p>
            <a:pPr indent="-342900" lvl="0" marL="457200" rtl="0" algn="l">
              <a:spcBef>
                <a:spcPts val="0"/>
              </a:spcBef>
              <a:spcAft>
                <a:spcPts val="0"/>
              </a:spcAft>
              <a:buClr>
                <a:srgbClr val="FF0000"/>
              </a:buClr>
              <a:buSzPts val="1800"/>
              <a:buFont typeface="Spectral SemiBold"/>
              <a:buChar char="●"/>
            </a:pPr>
            <a:r>
              <a:rPr lang="en" sz="1800">
                <a:solidFill>
                  <a:srgbClr val="FF0000"/>
                </a:solidFill>
                <a:latin typeface="Spectral SemiBold"/>
                <a:ea typeface="Spectral SemiBold"/>
                <a:cs typeface="Spectral SemiBold"/>
                <a:sym typeface="Spectral SemiBold"/>
              </a:rPr>
              <a:t>Send student grades and other non-directory info via email--use the phone</a:t>
            </a:r>
            <a:endParaRPr sz="1800">
              <a:solidFill>
                <a:srgbClr val="FF0000"/>
              </a:solidFill>
              <a:latin typeface="Spectral SemiBold"/>
              <a:ea typeface="Spectral SemiBold"/>
              <a:cs typeface="Spectral SemiBold"/>
              <a:sym typeface="Spectral SemiBold"/>
            </a:endParaRPr>
          </a:p>
          <a:p>
            <a:pPr indent="-342900" lvl="0" marL="457200" rtl="0" algn="l">
              <a:spcBef>
                <a:spcPts val="0"/>
              </a:spcBef>
              <a:spcAft>
                <a:spcPts val="0"/>
              </a:spcAft>
              <a:buClr>
                <a:srgbClr val="FF0000"/>
              </a:buClr>
              <a:buSzPts val="1800"/>
              <a:buFont typeface="Spectral SemiBold"/>
              <a:buChar char="●"/>
            </a:pPr>
            <a:r>
              <a:rPr lang="en" sz="1800">
                <a:solidFill>
                  <a:srgbClr val="FF0000"/>
                </a:solidFill>
                <a:latin typeface="Spectral SemiBold"/>
                <a:ea typeface="Spectral SemiBold"/>
                <a:cs typeface="Spectral SemiBold"/>
                <a:sym typeface="Spectral SemiBold"/>
              </a:rPr>
              <a:t>Publically post students’ personal info online without parental consent</a:t>
            </a:r>
            <a:endParaRPr sz="1800">
              <a:solidFill>
                <a:srgbClr val="FF0000"/>
              </a:solidFill>
              <a:latin typeface="Spectral SemiBold"/>
              <a:ea typeface="Spectral SemiBold"/>
              <a:cs typeface="Spectral SemiBold"/>
              <a:sym typeface="Spectral SemiBold"/>
            </a:endParaRPr>
          </a:p>
          <a:p>
            <a:pPr indent="-342900" lvl="0" marL="457200" rtl="0" algn="l">
              <a:spcBef>
                <a:spcPts val="0"/>
              </a:spcBef>
              <a:spcAft>
                <a:spcPts val="0"/>
              </a:spcAft>
              <a:buClr>
                <a:srgbClr val="FF0000"/>
              </a:buClr>
              <a:buSzPts val="1800"/>
              <a:buFont typeface="Spectral SemiBold"/>
              <a:buChar char="●"/>
            </a:pPr>
            <a:r>
              <a:rPr lang="en" sz="1800">
                <a:solidFill>
                  <a:srgbClr val="FF0000"/>
                </a:solidFill>
                <a:latin typeface="Spectral SemiBold"/>
                <a:ea typeface="Spectral SemiBold"/>
                <a:cs typeface="Spectral SemiBold"/>
                <a:sym typeface="Spectral SemiBold"/>
              </a:rPr>
              <a:t>Use social networks to connect students with classroom pages and events</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7"/>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75" name="Google Shape;375;p47"/>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Security Incident Response</a:t>
            </a:r>
            <a:endParaRPr b="1" sz="3600">
              <a:solidFill>
                <a:srgbClr val="434343"/>
              </a:solidFill>
              <a:latin typeface="Spectral"/>
              <a:ea typeface="Spectral"/>
              <a:cs typeface="Spectral"/>
              <a:sym typeface="Spectral"/>
            </a:endParaRPr>
          </a:p>
        </p:txBody>
      </p:sp>
      <p:sp>
        <p:nvSpPr>
          <p:cNvPr id="376" name="Google Shape;376;p47"/>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7"/>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Spectral"/>
                <a:ea typeface="Spectral"/>
                <a:cs typeface="Spectral"/>
                <a:sym typeface="Spectral"/>
              </a:rPr>
              <a:t>You are our eyes and ears for security incidents.</a:t>
            </a:r>
            <a:endParaRPr b="1" sz="2000">
              <a:latin typeface="Spectral"/>
              <a:ea typeface="Spectral"/>
              <a:cs typeface="Spectral"/>
              <a:sym typeface="Spectral"/>
            </a:endParaRPr>
          </a:p>
          <a:p>
            <a:pPr indent="0" lvl="0" marL="457200" rtl="0" algn="l">
              <a:spcBef>
                <a:spcPts val="0"/>
              </a:spcBef>
              <a:spcAft>
                <a:spcPts val="0"/>
              </a:spcAft>
              <a:buNone/>
            </a:pPr>
            <a:r>
              <a:t/>
            </a:r>
            <a:endParaRPr sz="20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Remain alert and </a:t>
            </a:r>
            <a:r>
              <a:rPr lang="en" sz="1800">
                <a:latin typeface="Spectral Medium"/>
                <a:ea typeface="Spectral Medium"/>
                <a:cs typeface="Spectral Medium"/>
                <a:sym typeface="Spectral Medium"/>
              </a:rPr>
              <a:t>vigilant</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If there is an incident notify your administrator and technology associate</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Report the incident to the Help Desk - 633-1000 x11735</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Do not power off the computer if there is suspected vulnerability or cyber threat (lose the evidence from memory) </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Remove the network cable or disconnect from the wireless network</a:t>
            </a:r>
            <a:endParaRPr sz="1800">
              <a:latin typeface="Spectral Medium"/>
              <a:ea typeface="Spectral Medium"/>
              <a:cs typeface="Spectral Medium"/>
              <a:sym typeface="Spectral Medium"/>
            </a:endParaRPr>
          </a:p>
          <a:p>
            <a:pPr indent="-342900" lvl="0" marL="457200" rtl="0" algn="l">
              <a:spcBef>
                <a:spcPts val="0"/>
              </a:spcBef>
              <a:spcAft>
                <a:spcPts val="0"/>
              </a:spcAft>
              <a:buSzPts val="1800"/>
              <a:buFont typeface="Spectral Medium"/>
              <a:buChar char="●"/>
            </a:pPr>
            <a:r>
              <a:rPr lang="en" sz="1800">
                <a:latin typeface="Spectral Medium"/>
                <a:ea typeface="Spectral Medium"/>
                <a:cs typeface="Spectral Medium"/>
                <a:sym typeface="Spectral Medium"/>
              </a:rPr>
              <a:t>Preserve evidence (screenshots)</a:t>
            </a:r>
            <a:endParaRPr sz="1800">
              <a:latin typeface="Spectral Medium"/>
              <a:ea typeface="Spectral Medium"/>
              <a:cs typeface="Spectral Medium"/>
              <a:sym typeface="Spectral Medium"/>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8"/>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383" name="Google Shape;383;p48"/>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Spectral"/>
                <a:ea typeface="Spectral"/>
                <a:cs typeface="Spectral"/>
                <a:sym typeface="Spectral"/>
              </a:rPr>
              <a:t>Who to Call</a:t>
            </a:r>
            <a:endParaRPr b="1" sz="3600">
              <a:solidFill>
                <a:srgbClr val="434343"/>
              </a:solidFill>
              <a:latin typeface="Spectral"/>
              <a:ea typeface="Spectral"/>
              <a:cs typeface="Spectral"/>
              <a:sym typeface="Spectral"/>
            </a:endParaRPr>
          </a:p>
        </p:txBody>
      </p:sp>
      <p:sp>
        <p:nvSpPr>
          <p:cNvPr id="384" name="Google Shape;384;p48"/>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8"/>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graphicFrame>
        <p:nvGraphicFramePr>
          <p:cNvPr id="386" name="Google Shape;386;p48"/>
          <p:cNvGraphicFramePr/>
          <p:nvPr/>
        </p:nvGraphicFramePr>
        <p:xfrm>
          <a:off x="377825" y="1634000"/>
          <a:ext cx="3000000" cy="3000000"/>
        </p:xfrm>
        <a:graphic>
          <a:graphicData uri="http://schemas.openxmlformats.org/drawingml/2006/table">
            <a:tbl>
              <a:tblPr>
                <a:noFill/>
                <a:tableStyleId>{EBB4CFC9-C178-40CD-A3ED-762A6C43B2D9}</a:tableStyleId>
              </a:tblPr>
              <a:tblGrid>
                <a:gridCol w="4194175"/>
                <a:gridCol w="4194175"/>
              </a:tblGrid>
              <a:tr h="381000">
                <a:tc>
                  <a:txBody>
                    <a:bodyPr/>
                    <a:lstStyle/>
                    <a:p>
                      <a:pPr indent="0" lvl="0" marL="0" rtl="0" algn="l">
                        <a:spcBef>
                          <a:spcPts val="0"/>
                        </a:spcBef>
                        <a:spcAft>
                          <a:spcPts val="0"/>
                        </a:spcAft>
                        <a:buNone/>
                      </a:pPr>
                      <a:r>
                        <a:rPr lang="en" sz="1800">
                          <a:latin typeface="Spectral"/>
                          <a:ea typeface="Spectral"/>
                          <a:cs typeface="Spectral"/>
                          <a:sym typeface="Spectral"/>
                        </a:rPr>
                        <a:t>Questions About?</a:t>
                      </a:r>
                      <a:endParaRPr sz="1800">
                        <a:latin typeface="Spectral"/>
                        <a:ea typeface="Spectral"/>
                        <a:cs typeface="Spectral"/>
                        <a:sym typeface="Spectral"/>
                      </a:endParaRPr>
                    </a:p>
                  </a:txBody>
                  <a:tcPr marT="91425" marB="91425" marR="91425" marL="91425">
                    <a:solidFill>
                      <a:srgbClr val="D9EAD3"/>
                    </a:solidFill>
                  </a:tcPr>
                </a:tc>
                <a:tc>
                  <a:txBody>
                    <a:bodyPr/>
                    <a:lstStyle/>
                    <a:p>
                      <a:pPr indent="0" lvl="0" marL="0" rtl="0" algn="l">
                        <a:spcBef>
                          <a:spcPts val="0"/>
                        </a:spcBef>
                        <a:spcAft>
                          <a:spcPts val="0"/>
                        </a:spcAft>
                        <a:buNone/>
                      </a:pPr>
                      <a:r>
                        <a:rPr lang="en" sz="1800">
                          <a:latin typeface="Spectral"/>
                          <a:ea typeface="Spectral"/>
                          <a:cs typeface="Spectral"/>
                          <a:sym typeface="Spectral"/>
                        </a:rPr>
                        <a:t>Contact</a:t>
                      </a:r>
                      <a:endParaRPr sz="1800">
                        <a:latin typeface="Spectral"/>
                        <a:ea typeface="Spectral"/>
                        <a:cs typeface="Spectral"/>
                        <a:sym typeface="Spectral"/>
                      </a:endParaRPr>
                    </a:p>
                  </a:txBody>
                  <a:tcPr marT="91425" marB="91425" marR="91425" marL="91425">
                    <a:solidFill>
                      <a:srgbClr val="D9EAD3"/>
                    </a:solidFill>
                  </a:tcPr>
                </a:tc>
              </a:tr>
              <a:tr h="381000">
                <a:tc>
                  <a:txBody>
                    <a:bodyPr/>
                    <a:lstStyle/>
                    <a:p>
                      <a:pPr indent="0" lvl="0" marL="0" rtl="0" algn="l">
                        <a:spcBef>
                          <a:spcPts val="0"/>
                        </a:spcBef>
                        <a:spcAft>
                          <a:spcPts val="0"/>
                        </a:spcAft>
                        <a:buNone/>
                      </a:pPr>
                      <a:r>
                        <a:rPr lang="en" sz="1800">
                          <a:latin typeface="Spectral"/>
                          <a:ea typeface="Spectral"/>
                          <a:cs typeface="Spectral"/>
                          <a:sym typeface="Spectral"/>
                        </a:rPr>
                        <a:t>BPS Policy</a:t>
                      </a:r>
                      <a:endParaRPr sz="1800">
                        <a:latin typeface="Spectral"/>
                        <a:ea typeface="Spectral"/>
                        <a:cs typeface="Spectral"/>
                        <a:sym typeface="Spectral"/>
                      </a:endParaRPr>
                    </a:p>
                  </a:txBody>
                  <a:tcPr marT="91425" marB="91425" marR="91425" marL="91425"/>
                </a:tc>
                <a:tc>
                  <a:txBody>
                    <a:bodyPr/>
                    <a:lstStyle/>
                    <a:p>
                      <a:pPr indent="0" lvl="0" marL="0" rtl="0" algn="l">
                        <a:spcBef>
                          <a:spcPts val="0"/>
                        </a:spcBef>
                        <a:spcAft>
                          <a:spcPts val="0"/>
                        </a:spcAft>
                        <a:buNone/>
                      </a:pPr>
                      <a:r>
                        <a:rPr lang="en" sz="1800">
                          <a:latin typeface="Spectral"/>
                          <a:ea typeface="Spectral"/>
                          <a:cs typeface="Spectral"/>
                          <a:sym typeface="Spectral"/>
                        </a:rPr>
                        <a:t>Administrator</a:t>
                      </a:r>
                      <a:endParaRPr sz="1800">
                        <a:latin typeface="Spectral"/>
                        <a:ea typeface="Spectral"/>
                        <a:cs typeface="Spectral"/>
                        <a:sym typeface="Spectral"/>
                      </a:endParaRPr>
                    </a:p>
                  </a:txBody>
                  <a:tcPr marT="91425" marB="91425" marR="91425" marL="91425"/>
                </a:tc>
              </a:tr>
              <a:tr h="381000">
                <a:tc>
                  <a:txBody>
                    <a:bodyPr/>
                    <a:lstStyle/>
                    <a:p>
                      <a:pPr indent="0" lvl="0" marL="0" rtl="0" algn="l">
                        <a:spcBef>
                          <a:spcPts val="0"/>
                        </a:spcBef>
                        <a:spcAft>
                          <a:spcPts val="0"/>
                        </a:spcAft>
                        <a:buNone/>
                      </a:pPr>
                      <a:r>
                        <a:rPr lang="en" sz="1800">
                          <a:latin typeface="Spectral"/>
                          <a:ea typeface="Spectral"/>
                          <a:cs typeface="Spectral"/>
                          <a:sym typeface="Spectral"/>
                        </a:rPr>
                        <a:t>Physical Devices</a:t>
                      </a:r>
                      <a:endParaRPr sz="1800">
                        <a:latin typeface="Spectral"/>
                        <a:ea typeface="Spectral"/>
                        <a:cs typeface="Spectral"/>
                        <a:sym typeface="Spectral"/>
                      </a:endParaRPr>
                    </a:p>
                  </a:txBody>
                  <a:tcPr marT="91425" marB="91425" marR="91425" marL="91425"/>
                </a:tc>
                <a:tc>
                  <a:txBody>
                    <a:bodyPr/>
                    <a:lstStyle/>
                    <a:p>
                      <a:pPr indent="0" lvl="0" marL="0" rtl="0" algn="l">
                        <a:spcBef>
                          <a:spcPts val="0"/>
                        </a:spcBef>
                        <a:spcAft>
                          <a:spcPts val="0"/>
                        </a:spcAft>
                        <a:buNone/>
                      </a:pPr>
                      <a:r>
                        <a:rPr lang="en" sz="1800">
                          <a:latin typeface="Spectral"/>
                          <a:ea typeface="Spectral"/>
                          <a:cs typeface="Spectral"/>
                          <a:sym typeface="Spectral"/>
                        </a:rPr>
                        <a:t>Tech Associates</a:t>
                      </a:r>
                      <a:endParaRPr sz="1800">
                        <a:latin typeface="Spectral"/>
                        <a:ea typeface="Spectral"/>
                        <a:cs typeface="Spectral"/>
                        <a:sym typeface="Spectral"/>
                      </a:endParaRPr>
                    </a:p>
                  </a:txBody>
                  <a:tcPr marT="91425" marB="91425" marR="91425" marL="91425"/>
                </a:tc>
              </a:tr>
              <a:tr h="381000">
                <a:tc>
                  <a:txBody>
                    <a:bodyPr/>
                    <a:lstStyle/>
                    <a:p>
                      <a:pPr indent="0" lvl="0" marL="0" rtl="0" algn="l">
                        <a:spcBef>
                          <a:spcPts val="0"/>
                        </a:spcBef>
                        <a:spcAft>
                          <a:spcPts val="0"/>
                        </a:spcAft>
                        <a:buNone/>
                      </a:pPr>
                      <a:r>
                        <a:rPr lang="en" sz="1800">
                          <a:latin typeface="Spectral"/>
                          <a:ea typeface="Spectral"/>
                          <a:cs typeface="Spectral"/>
                          <a:sym typeface="Spectral"/>
                        </a:rPr>
                        <a:t>BPS Apps</a:t>
                      </a:r>
                      <a:endParaRPr sz="1800">
                        <a:latin typeface="Spectral"/>
                        <a:ea typeface="Spectral"/>
                        <a:cs typeface="Spectral"/>
                        <a:sym typeface="Spectral"/>
                      </a:endParaRPr>
                    </a:p>
                  </a:txBody>
                  <a:tcPr marT="91425" marB="91425" marR="91425" marL="91425"/>
                </a:tc>
                <a:tc>
                  <a:txBody>
                    <a:bodyPr/>
                    <a:lstStyle/>
                    <a:p>
                      <a:pPr indent="0" lvl="0" marL="0" rtl="0" algn="l">
                        <a:spcBef>
                          <a:spcPts val="0"/>
                        </a:spcBef>
                        <a:spcAft>
                          <a:spcPts val="0"/>
                        </a:spcAft>
                        <a:buNone/>
                      </a:pPr>
                      <a:r>
                        <a:rPr lang="en" sz="1800">
                          <a:latin typeface="Spectral"/>
                          <a:ea typeface="Spectral"/>
                          <a:cs typeface="Spectral"/>
                          <a:sym typeface="Spectral"/>
                        </a:rPr>
                        <a:t>Tech Associates, Technology Integrator</a:t>
                      </a:r>
                      <a:endParaRPr sz="1800">
                        <a:latin typeface="Spectral"/>
                        <a:ea typeface="Spectral"/>
                        <a:cs typeface="Spectral"/>
                        <a:sym typeface="Spectral"/>
                      </a:endParaRPr>
                    </a:p>
                  </a:txBody>
                  <a:tcPr marT="91425" marB="91425" marR="91425" marL="91425"/>
                </a:tc>
              </a:tr>
              <a:tr h="381000">
                <a:tc>
                  <a:txBody>
                    <a:bodyPr/>
                    <a:lstStyle/>
                    <a:p>
                      <a:pPr indent="0" lvl="0" marL="0" rtl="0" algn="l">
                        <a:spcBef>
                          <a:spcPts val="0"/>
                        </a:spcBef>
                        <a:spcAft>
                          <a:spcPts val="0"/>
                        </a:spcAft>
                        <a:buNone/>
                      </a:pPr>
                      <a:r>
                        <a:rPr lang="en" sz="1800">
                          <a:latin typeface="Spectral"/>
                          <a:ea typeface="Spectral"/>
                          <a:cs typeface="Spectral"/>
                          <a:sym typeface="Spectral"/>
                        </a:rPr>
                        <a:t>Email</a:t>
                      </a:r>
                      <a:endParaRPr sz="1800">
                        <a:latin typeface="Spectral"/>
                        <a:ea typeface="Spectral"/>
                        <a:cs typeface="Spectral"/>
                        <a:sym typeface="Spectral"/>
                      </a:endParaRPr>
                    </a:p>
                  </a:txBody>
                  <a:tcPr marT="91425" marB="91425" marR="91425" marL="91425"/>
                </a:tc>
                <a:tc>
                  <a:txBody>
                    <a:bodyPr/>
                    <a:lstStyle/>
                    <a:p>
                      <a:pPr indent="0" lvl="0" marL="0" rtl="0" algn="l">
                        <a:spcBef>
                          <a:spcPts val="0"/>
                        </a:spcBef>
                        <a:spcAft>
                          <a:spcPts val="0"/>
                        </a:spcAft>
                        <a:buNone/>
                      </a:pPr>
                      <a:r>
                        <a:rPr lang="en" sz="1800">
                          <a:latin typeface="Spectral"/>
                          <a:ea typeface="Spectral"/>
                          <a:cs typeface="Spectral"/>
                          <a:sym typeface="Spectral"/>
                        </a:rPr>
                        <a:t>Tech Associates</a:t>
                      </a:r>
                      <a:endParaRPr sz="1800">
                        <a:latin typeface="Spectral"/>
                        <a:ea typeface="Spectral"/>
                        <a:cs typeface="Spectral"/>
                        <a:sym typeface="Spectral"/>
                      </a:endParaRPr>
                    </a:p>
                  </a:txBody>
                  <a:tcPr marT="91425" marB="91425" marR="91425" marL="91425"/>
                </a:tc>
              </a:tr>
              <a:tr h="381000">
                <a:tc>
                  <a:txBody>
                    <a:bodyPr/>
                    <a:lstStyle/>
                    <a:p>
                      <a:pPr indent="0" lvl="0" marL="0" rtl="0" algn="l">
                        <a:spcBef>
                          <a:spcPts val="0"/>
                        </a:spcBef>
                        <a:spcAft>
                          <a:spcPts val="0"/>
                        </a:spcAft>
                        <a:buNone/>
                      </a:pPr>
                      <a:r>
                        <a:rPr lang="en" sz="1800">
                          <a:latin typeface="Spectral"/>
                          <a:ea typeface="Spectral"/>
                          <a:cs typeface="Spectral"/>
                          <a:sym typeface="Spectral"/>
                        </a:rPr>
                        <a:t>Technology in the Classroom</a:t>
                      </a:r>
                      <a:endParaRPr sz="1800">
                        <a:latin typeface="Spectral"/>
                        <a:ea typeface="Spectral"/>
                        <a:cs typeface="Spectral"/>
                        <a:sym typeface="Spectral"/>
                      </a:endParaRPr>
                    </a:p>
                  </a:txBody>
                  <a:tcPr marT="91425" marB="91425" marR="91425" marL="91425"/>
                </a:tc>
                <a:tc>
                  <a:txBody>
                    <a:bodyPr/>
                    <a:lstStyle/>
                    <a:p>
                      <a:pPr indent="0" lvl="0" marL="0" rtl="0" algn="l">
                        <a:spcBef>
                          <a:spcPts val="0"/>
                        </a:spcBef>
                        <a:spcAft>
                          <a:spcPts val="0"/>
                        </a:spcAft>
                        <a:buNone/>
                      </a:pPr>
                      <a:r>
                        <a:rPr lang="en" sz="1800">
                          <a:latin typeface="Spectral"/>
                          <a:ea typeface="Spectral"/>
                          <a:cs typeface="Spectral"/>
                          <a:sym typeface="Spectral"/>
                        </a:rPr>
                        <a:t>Technology Integrator, Tech Associates</a:t>
                      </a:r>
                      <a:endParaRPr sz="1800">
                        <a:latin typeface="Spectral"/>
                        <a:ea typeface="Spectral"/>
                        <a:cs typeface="Spectral"/>
                        <a:sym typeface="Spectral"/>
                      </a:endParaRPr>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6"/>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98" name="Google Shape;98;p16"/>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BPS Applications</a:t>
            </a:r>
            <a:endParaRPr b="1" sz="3600">
              <a:solidFill>
                <a:srgbClr val="434343"/>
              </a:solidFill>
              <a:latin typeface="Spectral"/>
              <a:ea typeface="Spectral"/>
              <a:cs typeface="Spectral"/>
              <a:sym typeface="Spectral"/>
            </a:endParaRPr>
          </a:p>
        </p:txBody>
      </p:sp>
      <p:sp>
        <p:nvSpPr>
          <p:cNvPr id="99" name="Google Shape;99;p16"/>
          <p:cNvSpPr txBox="1"/>
          <p:nvPr/>
        </p:nvSpPr>
        <p:spPr>
          <a:xfrm>
            <a:off x="5634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txBox="1"/>
          <p:nvPr/>
        </p:nvSpPr>
        <p:spPr>
          <a:xfrm>
            <a:off x="440725" y="1217550"/>
            <a:ext cx="82203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pectral SemiBold"/>
                <a:ea typeface="Spectral SemiBold"/>
                <a:cs typeface="Spectral SemiBold"/>
                <a:sym typeface="Spectral SemiBold"/>
              </a:rPr>
              <a:t>Microsoft Network Active Directory (AD)</a:t>
            </a:r>
            <a:endParaRPr sz="24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pic>
        <p:nvPicPr>
          <p:cNvPr id="101" name="Google Shape;101;p16"/>
          <p:cNvPicPr preferRelativeResize="0"/>
          <p:nvPr/>
        </p:nvPicPr>
        <p:blipFill>
          <a:blip r:embed="rId4">
            <a:alphaModFix/>
          </a:blip>
          <a:stretch>
            <a:fillRect/>
          </a:stretch>
        </p:blipFill>
        <p:spPr>
          <a:xfrm>
            <a:off x="2588774" y="1804175"/>
            <a:ext cx="3966450" cy="3095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7"/>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07" name="Google Shape;107;p17"/>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BPS Applications</a:t>
            </a:r>
            <a:endParaRPr b="1" sz="3600">
              <a:solidFill>
                <a:srgbClr val="434343"/>
              </a:solidFill>
              <a:latin typeface="Spectral"/>
              <a:ea typeface="Spectral"/>
              <a:cs typeface="Spectral"/>
              <a:sym typeface="Spectral"/>
            </a:endParaRPr>
          </a:p>
        </p:txBody>
      </p:sp>
      <p:sp>
        <p:nvSpPr>
          <p:cNvPr id="108" name="Google Shape;108;p17"/>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txBox="1"/>
          <p:nvPr/>
        </p:nvSpPr>
        <p:spPr>
          <a:xfrm>
            <a:off x="459000" y="121755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Launchpad</a:t>
            </a:r>
            <a:endParaRPr sz="2000">
              <a:latin typeface="Spectral SemiBold"/>
              <a:ea typeface="Spectral SemiBold"/>
              <a:cs typeface="Spectral SemiBold"/>
              <a:sym typeface="Spectral SemiBold"/>
            </a:endParaRPr>
          </a:p>
        </p:txBody>
      </p:sp>
      <p:pic>
        <p:nvPicPr>
          <p:cNvPr id="110" name="Google Shape;110;p17">
            <a:hlinkClick r:id="rId4"/>
          </p:cNvPr>
          <p:cNvPicPr preferRelativeResize="0"/>
          <p:nvPr/>
        </p:nvPicPr>
        <p:blipFill>
          <a:blip r:embed="rId5">
            <a:alphaModFix/>
          </a:blip>
          <a:stretch>
            <a:fillRect/>
          </a:stretch>
        </p:blipFill>
        <p:spPr>
          <a:xfrm>
            <a:off x="552725" y="1780050"/>
            <a:ext cx="5209598" cy="2328925"/>
          </a:xfrm>
          <a:prstGeom prst="rect">
            <a:avLst/>
          </a:prstGeom>
          <a:noFill/>
          <a:ln cap="flat" cmpd="sng" w="9525">
            <a:solidFill>
              <a:schemeClr val="dk2"/>
            </a:solidFill>
            <a:prstDash val="solid"/>
            <a:round/>
            <a:headEnd len="sm" w="sm" type="none"/>
            <a:tailEnd len="sm" w="sm" type="none"/>
          </a:ln>
        </p:spPr>
      </p:pic>
      <p:pic>
        <p:nvPicPr>
          <p:cNvPr id="111" name="Google Shape;111;p17">
            <a:hlinkClick r:id="rId6"/>
          </p:cNvPr>
          <p:cNvPicPr preferRelativeResize="0"/>
          <p:nvPr/>
        </p:nvPicPr>
        <p:blipFill>
          <a:blip r:embed="rId7">
            <a:alphaModFix/>
          </a:blip>
          <a:stretch>
            <a:fillRect/>
          </a:stretch>
        </p:blipFill>
        <p:spPr>
          <a:xfrm>
            <a:off x="4110700" y="2711750"/>
            <a:ext cx="4930124" cy="22325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8"/>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17" name="Google Shape;117;p18"/>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BPS Applications</a:t>
            </a:r>
            <a:endParaRPr b="1" sz="3600">
              <a:solidFill>
                <a:srgbClr val="434343"/>
              </a:solidFill>
              <a:latin typeface="Spectral"/>
              <a:ea typeface="Spectral"/>
              <a:cs typeface="Spectral"/>
              <a:sym typeface="Spectral"/>
            </a:endParaRPr>
          </a:p>
        </p:txBody>
      </p:sp>
      <p:sp>
        <p:nvSpPr>
          <p:cNvPr id="118" name="Google Shape;118;p18"/>
          <p:cNvSpPr txBox="1"/>
          <p:nvPr/>
        </p:nvSpPr>
        <p:spPr>
          <a:xfrm>
            <a:off x="453225" y="1188900"/>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txBox="1"/>
          <p:nvPr/>
        </p:nvSpPr>
        <p:spPr>
          <a:xfrm>
            <a:off x="459000" y="1217550"/>
            <a:ext cx="8473200" cy="6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ProGoe</a:t>
            </a:r>
            <a:endParaRPr sz="2000">
              <a:latin typeface="Spectral SemiBold"/>
              <a:ea typeface="Spectral SemiBold"/>
              <a:cs typeface="Spectral SemiBold"/>
              <a:sym typeface="Spectral SemiBold"/>
            </a:endParaRPr>
          </a:p>
        </p:txBody>
      </p:sp>
      <p:pic>
        <p:nvPicPr>
          <p:cNvPr id="120" name="Google Shape;120;p18"/>
          <p:cNvPicPr preferRelativeResize="0"/>
          <p:nvPr/>
        </p:nvPicPr>
        <p:blipFill rotWithShape="1">
          <a:blip r:embed="rId4">
            <a:alphaModFix/>
          </a:blip>
          <a:srcRect b="29428" l="0" r="0" t="0"/>
          <a:stretch/>
        </p:blipFill>
        <p:spPr>
          <a:xfrm>
            <a:off x="1625034" y="946651"/>
            <a:ext cx="1295741" cy="1000625"/>
          </a:xfrm>
          <a:prstGeom prst="rect">
            <a:avLst/>
          </a:prstGeom>
          <a:noFill/>
          <a:ln>
            <a:noFill/>
          </a:ln>
        </p:spPr>
      </p:pic>
      <p:pic>
        <p:nvPicPr>
          <p:cNvPr id="121" name="Google Shape;121;p18"/>
          <p:cNvPicPr preferRelativeResize="0"/>
          <p:nvPr/>
        </p:nvPicPr>
        <p:blipFill>
          <a:blip r:embed="rId5">
            <a:alphaModFix/>
          </a:blip>
          <a:stretch>
            <a:fillRect/>
          </a:stretch>
        </p:blipFill>
        <p:spPr>
          <a:xfrm>
            <a:off x="700463" y="2091677"/>
            <a:ext cx="7557323" cy="27375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27" name="Google Shape;127;p19"/>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BPS Platforms</a:t>
            </a:r>
            <a:endParaRPr b="1" sz="3600">
              <a:solidFill>
                <a:srgbClr val="434343"/>
              </a:solidFill>
              <a:latin typeface="Spectral"/>
              <a:ea typeface="Spectral"/>
              <a:cs typeface="Spectral"/>
              <a:sym typeface="Spectral"/>
            </a:endParaRPr>
          </a:p>
        </p:txBody>
      </p:sp>
      <p:sp>
        <p:nvSpPr>
          <p:cNvPr id="128" name="Google Shape;128;p19"/>
          <p:cNvSpPr txBox="1"/>
          <p:nvPr/>
        </p:nvSpPr>
        <p:spPr>
          <a:xfrm>
            <a:off x="459000" y="1003725"/>
            <a:ext cx="8473200" cy="38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txBox="1"/>
          <p:nvPr/>
        </p:nvSpPr>
        <p:spPr>
          <a:xfrm>
            <a:off x="459000" y="1217550"/>
            <a:ext cx="8473200" cy="6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Spectral SemiBold"/>
              <a:ea typeface="Spectral SemiBold"/>
              <a:cs typeface="Spectral SemiBold"/>
              <a:sym typeface="Spectral SemiBold"/>
            </a:endParaRPr>
          </a:p>
        </p:txBody>
      </p:sp>
      <p:pic>
        <p:nvPicPr>
          <p:cNvPr id="130" name="Google Shape;130;p19"/>
          <p:cNvPicPr preferRelativeResize="0"/>
          <p:nvPr/>
        </p:nvPicPr>
        <p:blipFill>
          <a:blip r:embed="rId4">
            <a:alphaModFix/>
          </a:blip>
          <a:stretch>
            <a:fillRect/>
          </a:stretch>
        </p:blipFill>
        <p:spPr>
          <a:xfrm>
            <a:off x="1546463" y="1623488"/>
            <a:ext cx="2905125" cy="1571625"/>
          </a:xfrm>
          <a:prstGeom prst="rect">
            <a:avLst/>
          </a:prstGeom>
          <a:noFill/>
          <a:ln>
            <a:noFill/>
          </a:ln>
        </p:spPr>
      </p:pic>
      <p:pic>
        <p:nvPicPr>
          <p:cNvPr id="131" name="Google Shape;131;p19"/>
          <p:cNvPicPr preferRelativeResize="0"/>
          <p:nvPr/>
        </p:nvPicPr>
        <p:blipFill>
          <a:blip r:embed="rId5">
            <a:alphaModFix/>
          </a:blip>
          <a:stretch>
            <a:fillRect/>
          </a:stretch>
        </p:blipFill>
        <p:spPr>
          <a:xfrm>
            <a:off x="3057525" y="3252988"/>
            <a:ext cx="3028950" cy="1514475"/>
          </a:xfrm>
          <a:prstGeom prst="rect">
            <a:avLst/>
          </a:prstGeom>
          <a:noFill/>
          <a:ln>
            <a:noFill/>
          </a:ln>
        </p:spPr>
      </p:pic>
      <p:pic>
        <p:nvPicPr>
          <p:cNvPr id="132" name="Google Shape;132;p19"/>
          <p:cNvPicPr preferRelativeResize="0"/>
          <p:nvPr/>
        </p:nvPicPr>
        <p:blipFill>
          <a:blip r:embed="rId6">
            <a:alphaModFix/>
          </a:blip>
          <a:stretch>
            <a:fillRect/>
          </a:stretch>
        </p:blipFill>
        <p:spPr>
          <a:xfrm>
            <a:off x="4774538" y="1522625"/>
            <a:ext cx="2847975" cy="160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38" name="Google Shape;138;p20"/>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BPS Applications</a:t>
            </a:r>
            <a:endParaRPr b="1" sz="3600">
              <a:solidFill>
                <a:srgbClr val="434343"/>
              </a:solidFill>
              <a:latin typeface="Spectral"/>
              <a:ea typeface="Spectral"/>
              <a:cs typeface="Spectral"/>
              <a:sym typeface="Spectral"/>
            </a:endParaRPr>
          </a:p>
        </p:txBody>
      </p:sp>
      <p:sp>
        <p:nvSpPr>
          <p:cNvPr id="139" name="Google Shape;139;p20"/>
          <p:cNvSpPr txBox="1"/>
          <p:nvPr/>
        </p:nvSpPr>
        <p:spPr>
          <a:xfrm>
            <a:off x="459000" y="1217550"/>
            <a:ext cx="1456800" cy="5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Office 365</a:t>
            </a:r>
            <a:endParaRPr sz="2000">
              <a:latin typeface="Spectral SemiBold"/>
              <a:ea typeface="Spectral SemiBold"/>
              <a:cs typeface="Spectral SemiBold"/>
              <a:sym typeface="Spectral SemiBold"/>
            </a:endParaRPr>
          </a:p>
        </p:txBody>
      </p:sp>
      <p:pic>
        <p:nvPicPr>
          <p:cNvPr id="140" name="Google Shape;140;p20"/>
          <p:cNvPicPr preferRelativeResize="0"/>
          <p:nvPr/>
        </p:nvPicPr>
        <p:blipFill>
          <a:blip r:embed="rId4">
            <a:alphaModFix/>
          </a:blip>
          <a:stretch>
            <a:fillRect/>
          </a:stretch>
        </p:blipFill>
        <p:spPr>
          <a:xfrm>
            <a:off x="1805154" y="995438"/>
            <a:ext cx="793421" cy="872325"/>
          </a:xfrm>
          <a:prstGeom prst="rect">
            <a:avLst/>
          </a:prstGeom>
          <a:noFill/>
          <a:ln>
            <a:noFill/>
          </a:ln>
        </p:spPr>
      </p:pic>
      <p:pic>
        <p:nvPicPr>
          <p:cNvPr id="141" name="Google Shape;141;p20"/>
          <p:cNvPicPr preferRelativeResize="0"/>
          <p:nvPr/>
        </p:nvPicPr>
        <p:blipFill>
          <a:blip r:embed="rId5">
            <a:alphaModFix/>
          </a:blip>
          <a:stretch>
            <a:fillRect/>
          </a:stretch>
        </p:blipFill>
        <p:spPr>
          <a:xfrm>
            <a:off x="895075" y="1916562"/>
            <a:ext cx="7353843" cy="297093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187802" y="131400"/>
            <a:ext cx="1131575" cy="872325"/>
          </a:xfrm>
          <a:prstGeom prst="rect">
            <a:avLst/>
          </a:prstGeom>
          <a:noFill/>
          <a:ln>
            <a:noFill/>
          </a:ln>
        </p:spPr>
      </p:pic>
      <p:sp>
        <p:nvSpPr>
          <p:cNvPr id="147" name="Google Shape;147;p21"/>
          <p:cNvSpPr txBox="1"/>
          <p:nvPr/>
        </p:nvSpPr>
        <p:spPr>
          <a:xfrm>
            <a:off x="1465050" y="198150"/>
            <a:ext cx="64611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434343"/>
                </a:solidFill>
                <a:latin typeface="Spectral"/>
                <a:ea typeface="Spectral"/>
                <a:cs typeface="Spectral"/>
                <a:sym typeface="Spectral"/>
              </a:rPr>
              <a:t>BPS Applications</a:t>
            </a:r>
            <a:endParaRPr b="1" sz="3600">
              <a:solidFill>
                <a:srgbClr val="434343"/>
              </a:solidFill>
              <a:latin typeface="Spectral"/>
              <a:ea typeface="Spectral"/>
              <a:cs typeface="Spectral"/>
              <a:sym typeface="Spectral"/>
            </a:endParaRPr>
          </a:p>
        </p:txBody>
      </p:sp>
      <p:sp>
        <p:nvSpPr>
          <p:cNvPr id="148" name="Google Shape;148;p21"/>
          <p:cNvSpPr txBox="1"/>
          <p:nvPr/>
        </p:nvSpPr>
        <p:spPr>
          <a:xfrm>
            <a:off x="459000" y="1217550"/>
            <a:ext cx="2930700" cy="5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Spectral SemiBold"/>
                <a:ea typeface="Spectral SemiBold"/>
                <a:cs typeface="Spectral SemiBold"/>
                <a:sym typeface="Spectral SemiBold"/>
              </a:rPr>
              <a:t>Google Share Account</a:t>
            </a:r>
            <a:endParaRPr sz="2000">
              <a:latin typeface="Spectral SemiBold"/>
              <a:ea typeface="Spectral SemiBold"/>
              <a:cs typeface="Spectral SemiBold"/>
              <a:sym typeface="Spectral SemiBold"/>
            </a:endParaRPr>
          </a:p>
        </p:txBody>
      </p:sp>
      <p:pic>
        <p:nvPicPr>
          <p:cNvPr id="149" name="Google Shape;149;p21"/>
          <p:cNvPicPr preferRelativeResize="0"/>
          <p:nvPr/>
        </p:nvPicPr>
        <p:blipFill rotWithShape="1">
          <a:blip r:embed="rId4">
            <a:alphaModFix/>
          </a:blip>
          <a:srcRect b="31642" l="21681" r="19272" t="0"/>
          <a:stretch/>
        </p:blipFill>
        <p:spPr>
          <a:xfrm>
            <a:off x="3187972" y="1003725"/>
            <a:ext cx="717553" cy="748500"/>
          </a:xfrm>
          <a:prstGeom prst="rect">
            <a:avLst/>
          </a:prstGeom>
          <a:noFill/>
          <a:ln>
            <a:noFill/>
          </a:ln>
        </p:spPr>
      </p:pic>
      <p:pic>
        <p:nvPicPr>
          <p:cNvPr id="150" name="Google Shape;150;p21"/>
          <p:cNvPicPr preferRelativeResize="0"/>
          <p:nvPr/>
        </p:nvPicPr>
        <p:blipFill rotWithShape="1">
          <a:blip r:embed="rId5">
            <a:alphaModFix/>
          </a:blip>
          <a:srcRect b="0" l="0" r="0" t="14376"/>
          <a:stretch/>
        </p:blipFill>
        <p:spPr>
          <a:xfrm>
            <a:off x="1117050" y="2011875"/>
            <a:ext cx="6909900" cy="30343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