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80" r:id="rId4"/>
    <p:sldId id="293" r:id="rId5"/>
    <p:sldId id="259" r:id="rId6"/>
    <p:sldId id="270" r:id="rId7"/>
    <p:sldId id="271" r:id="rId8"/>
    <p:sldId id="298" r:id="rId9"/>
    <p:sldId id="304" r:id="rId10"/>
    <p:sldId id="301" r:id="rId11"/>
    <p:sldId id="305" r:id="rId12"/>
    <p:sldId id="312" r:id="rId13"/>
    <p:sldId id="310" r:id="rId14"/>
    <p:sldId id="306" r:id="rId15"/>
    <p:sldId id="285" r:id="rId16"/>
    <p:sldId id="288" r:id="rId17"/>
    <p:sldId id="307" r:id="rId18"/>
    <p:sldId id="311" r:id="rId19"/>
    <p:sldId id="269" r:id="rId20"/>
    <p:sldId id="286" r:id="rId21"/>
    <p:sldId id="308" r:id="rId22"/>
    <p:sldId id="279" r:id="rId23"/>
    <p:sldId id="294" r:id="rId24"/>
    <p:sldId id="267" r:id="rId25"/>
    <p:sldId id="31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733B5C-B491-E131-7936-5BE07307ED37}" v="623" dt="2019-10-18T18:19:10.409"/>
    <p1510:client id="{3EE10897-5B03-A320-0A2D-785D1008E831}" v="6" dt="2020-08-10T18:20:18.003"/>
    <p1510:client id="{5E75BD91-F240-F293-5850-C672E4F827AE}" v="66" dt="2019-10-20T18:52:27.728"/>
    <p1510:client id="{AFD277DB-AA02-334F-882E-3A568F09B031}" v="190" dt="2020-08-10T18:59:43.622"/>
    <p1510:client id="{CCA8E07E-64F3-4695-99BB-026F17BD5315}" v="604" dt="2018-10-11T14:37:18.141"/>
    <p1510:client id="{EEE09CCE-1AF0-A8BE-6124-F448AC16B0B7}" v="25" dt="2020-08-10T17:51:57.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325" autoAdjust="0"/>
  </p:normalViewPr>
  <p:slideViewPr>
    <p:cSldViewPr snapToGrid="0">
      <p:cViewPr varScale="1">
        <p:scale>
          <a:sx n="54" d="100"/>
          <a:sy n="54" d="100"/>
        </p:scale>
        <p:origin x="1356" y="72"/>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F103C2-DB95-47DB-9B5A-158A396C2F1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CF7CAA4-068D-43CB-8F29-2A9632589053}">
      <dgm:prSet/>
      <dgm:spPr/>
      <dgm:t>
        <a:bodyPr/>
        <a:lstStyle/>
        <a:p>
          <a:r>
            <a:rPr lang="en-US">
              <a:latin typeface="Calibri Light" panose="020F0302020204030204"/>
            </a:rPr>
            <a:t>Fight</a:t>
          </a:r>
          <a:endParaRPr lang="en-US"/>
        </a:p>
      </dgm:t>
    </dgm:pt>
    <dgm:pt modelId="{7D4C7925-3621-480A-82C8-32DAEA27238E}" type="parTrans" cxnId="{1DEB1C51-24BF-433B-A905-F598E3C3BA9E}">
      <dgm:prSet/>
      <dgm:spPr/>
      <dgm:t>
        <a:bodyPr/>
        <a:lstStyle/>
        <a:p>
          <a:endParaRPr lang="en-US"/>
        </a:p>
      </dgm:t>
    </dgm:pt>
    <dgm:pt modelId="{0A75CABF-8F4B-4563-921F-AEE5FDEE7947}" type="sibTrans" cxnId="{1DEB1C51-24BF-433B-A905-F598E3C3BA9E}">
      <dgm:prSet/>
      <dgm:spPr/>
      <dgm:t>
        <a:bodyPr/>
        <a:lstStyle/>
        <a:p>
          <a:endParaRPr lang="en-US"/>
        </a:p>
      </dgm:t>
    </dgm:pt>
    <dgm:pt modelId="{C09E1B74-9439-4C7E-B5A5-A8FC72F8456B}">
      <dgm:prSet/>
      <dgm:spPr/>
      <dgm:t>
        <a:bodyPr/>
        <a:lstStyle/>
        <a:p>
          <a:r>
            <a:rPr lang="en-US">
              <a:latin typeface="Calibri Light" panose="020F0302020204030204"/>
            </a:rPr>
            <a:t>Flight</a:t>
          </a:r>
          <a:endParaRPr lang="en-US"/>
        </a:p>
      </dgm:t>
    </dgm:pt>
    <dgm:pt modelId="{7933B62B-E83D-47B5-91DC-8FABCE41D8BE}" type="parTrans" cxnId="{482655F0-7913-4844-82F3-A1C51EE13EA3}">
      <dgm:prSet/>
      <dgm:spPr/>
      <dgm:t>
        <a:bodyPr/>
        <a:lstStyle/>
        <a:p>
          <a:endParaRPr lang="en-US"/>
        </a:p>
      </dgm:t>
    </dgm:pt>
    <dgm:pt modelId="{988B9D75-B3DB-4F1E-958B-04A13FA85991}" type="sibTrans" cxnId="{482655F0-7913-4844-82F3-A1C51EE13EA3}">
      <dgm:prSet/>
      <dgm:spPr/>
      <dgm:t>
        <a:bodyPr/>
        <a:lstStyle/>
        <a:p>
          <a:endParaRPr lang="en-US"/>
        </a:p>
      </dgm:t>
    </dgm:pt>
    <dgm:pt modelId="{BB643CBE-A065-4AD9-B7A4-9C9ED1D086E5}">
      <dgm:prSet/>
      <dgm:spPr/>
      <dgm:t>
        <a:bodyPr/>
        <a:lstStyle/>
        <a:p>
          <a:r>
            <a:rPr lang="en-US"/>
            <a:t>Freeze</a:t>
          </a:r>
        </a:p>
      </dgm:t>
    </dgm:pt>
    <dgm:pt modelId="{13FD0C01-0FD4-4CE9-9B00-4D981ECFF8DB}" type="parTrans" cxnId="{9F92CDF9-5C95-49A1-B6D9-F19A5B9C48F2}">
      <dgm:prSet/>
      <dgm:spPr/>
      <dgm:t>
        <a:bodyPr/>
        <a:lstStyle/>
        <a:p>
          <a:endParaRPr lang="en-US"/>
        </a:p>
      </dgm:t>
    </dgm:pt>
    <dgm:pt modelId="{B63F787F-0999-49D0-8FFB-A9947B0A266C}" type="sibTrans" cxnId="{9F92CDF9-5C95-49A1-B6D9-F19A5B9C48F2}">
      <dgm:prSet/>
      <dgm:spPr/>
      <dgm:t>
        <a:bodyPr/>
        <a:lstStyle/>
        <a:p>
          <a:endParaRPr lang="en-US"/>
        </a:p>
      </dgm:t>
    </dgm:pt>
    <dgm:pt modelId="{501523AA-AE44-443D-8BB7-2D241DA9B26F}" type="pres">
      <dgm:prSet presAssocID="{9AF103C2-DB95-47DB-9B5A-158A396C2F15}" presName="linear" presStyleCnt="0">
        <dgm:presLayoutVars>
          <dgm:animLvl val="lvl"/>
          <dgm:resizeHandles val="exact"/>
        </dgm:presLayoutVars>
      </dgm:prSet>
      <dgm:spPr/>
    </dgm:pt>
    <dgm:pt modelId="{07BF27B5-A217-494B-BAFB-CDFB17C2A17B}" type="pres">
      <dgm:prSet presAssocID="{ACF7CAA4-068D-43CB-8F29-2A9632589053}" presName="parentText" presStyleLbl="node1" presStyleIdx="0" presStyleCnt="3">
        <dgm:presLayoutVars>
          <dgm:chMax val="0"/>
          <dgm:bulletEnabled val="1"/>
        </dgm:presLayoutVars>
      </dgm:prSet>
      <dgm:spPr/>
    </dgm:pt>
    <dgm:pt modelId="{7FADA42E-13B6-4755-B63B-0DBFE2DB901F}" type="pres">
      <dgm:prSet presAssocID="{0A75CABF-8F4B-4563-921F-AEE5FDEE7947}" presName="spacer" presStyleCnt="0"/>
      <dgm:spPr/>
    </dgm:pt>
    <dgm:pt modelId="{1B5697EF-2C8D-4D14-B773-A380585E9246}" type="pres">
      <dgm:prSet presAssocID="{C09E1B74-9439-4C7E-B5A5-A8FC72F8456B}" presName="parentText" presStyleLbl="node1" presStyleIdx="1" presStyleCnt="3">
        <dgm:presLayoutVars>
          <dgm:chMax val="0"/>
          <dgm:bulletEnabled val="1"/>
        </dgm:presLayoutVars>
      </dgm:prSet>
      <dgm:spPr/>
    </dgm:pt>
    <dgm:pt modelId="{7C37F8C7-0EB0-41D8-AB1D-3CEC1218900D}" type="pres">
      <dgm:prSet presAssocID="{988B9D75-B3DB-4F1E-958B-04A13FA85991}" presName="spacer" presStyleCnt="0"/>
      <dgm:spPr/>
    </dgm:pt>
    <dgm:pt modelId="{691F9F82-E25C-4FF6-A179-B60B99C61DCF}" type="pres">
      <dgm:prSet presAssocID="{BB643CBE-A065-4AD9-B7A4-9C9ED1D086E5}" presName="parentText" presStyleLbl="node1" presStyleIdx="2" presStyleCnt="3">
        <dgm:presLayoutVars>
          <dgm:chMax val="0"/>
          <dgm:bulletEnabled val="1"/>
        </dgm:presLayoutVars>
      </dgm:prSet>
      <dgm:spPr/>
    </dgm:pt>
  </dgm:ptLst>
  <dgm:cxnLst>
    <dgm:cxn modelId="{6F2F9531-F162-4C6A-9FB8-4389874FEAEC}" type="presOf" srcId="{9AF103C2-DB95-47DB-9B5A-158A396C2F15}" destId="{501523AA-AE44-443D-8BB7-2D241DA9B26F}" srcOrd="0" destOrd="0" presId="urn:microsoft.com/office/officeart/2005/8/layout/vList2"/>
    <dgm:cxn modelId="{D358CE4D-04C1-4B57-AB00-A2D3B8BCC7BD}" type="presOf" srcId="{ACF7CAA4-068D-43CB-8F29-2A9632589053}" destId="{07BF27B5-A217-494B-BAFB-CDFB17C2A17B}" srcOrd="0" destOrd="0" presId="urn:microsoft.com/office/officeart/2005/8/layout/vList2"/>
    <dgm:cxn modelId="{1DEB1C51-24BF-433B-A905-F598E3C3BA9E}" srcId="{9AF103C2-DB95-47DB-9B5A-158A396C2F15}" destId="{ACF7CAA4-068D-43CB-8F29-2A9632589053}" srcOrd="0" destOrd="0" parTransId="{7D4C7925-3621-480A-82C8-32DAEA27238E}" sibTransId="{0A75CABF-8F4B-4563-921F-AEE5FDEE7947}"/>
    <dgm:cxn modelId="{F22973CB-355E-480E-89A0-AAAA876A40B8}" type="presOf" srcId="{BB643CBE-A065-4AD9-B7A4-9C9ED1D086E5}" destId="{691F9F82-E25C-4FF6-A179-B60B99C61DCF}" srcOrd="0" destOrd="0" presId="urn:microsoft.com/office/officeart/2005/8/layout/vList2"/>
    <dgm:cxn modelId="{3298ABE1-5D7D-4883-959F-CE5F8729B05C}" type="presOf" srcId="{C09E1B74-9439-4C7E-B5A5-A8FC72F8456B}" destId="{1B5697EF-2C8D-4D14-B773-A380585E9246}" srcOrd="0" destOrd="0" presId="urn:microsoft.com/office/officeart/2005/8/layout/vList2"/>
    <dgm:cxn modelId="{482655F0-7913-4844-82F3-A1C51EE13EA3}" srcId="{9AF103C2-DB95-47DB-9B5A-158A396C2F15}" destId="{C09E1B74-9439-4C7E-B5A5-A8FC72F8456B}" srcOrd="1" destOrd="0" parTransId="{7933B62B-E83D-47B5-91DC-8FABCE41D8BE}" sibTransId="{988B9D75-B3DB-4F1E-958B-04A13FA85991}"/>
    <dgm:cxn modelId="{9F92CDF9-5C95-49A1-B6D9-F19A5B9C48F2}" srcId="{9AF103C2-DB95-47DB-9B5A-158A396C2F15}" destId="{BB643CBE-A065-4AD9-B7A4-9C9ED1D086E5}" srcOrd="2" destOrd="0" parTransId="{13FD0C01-0FD4-4CE9-9B00-4D981ECFF8DB}" sibTransId="{B63F787F-0999-49D0-8FFB-A9947B0A266C}"/>
    <dgm:cxn modelId="{5B1891A0-5E2D-4D03-8AB2-CBADD4135681}" type="presParOf" srcId="{501523AA-AE44-443D-8BB7-2D241DA9B26F}" destId="{07BF27B5-A217-494B-BAFB-CDFB17C2A17B}" srcOrd="0" destOrd="0" presId="urn:microsoft.com/office/officeart/2005/8/layout/vList2"/>
    <dgm:cxn modelId="{E00CCA6C-B6CF-48F1-83EA-C00687EA0AA4}" type="presParOf" srcId="{501523AA-AE44-443D-8BB7-2D241DA9B26F}" destId="{7FADA42E-13B6-4755-B63B-0DBFE2DB901F}" srcOrd="1" destOrd="0" presId="urn:microsoft.com/office/officeart/2005/8/layout/vList2"/>
    <dgm:cxn modelId="{C04BA640-B847-41A5-A764-3395B76907E2}" type="presParOf" srcId="{501523AA-AE44-443D-8BB7-2D241DA9B26F}" destId="{1B5697EF-2C8D-4D14-B773-A380585E9246}" srcOrd="2" destOrd="0" presId="urn:microsoft.com/office/officeart/2005/8/layout/vList2"/>
    <dgm:cxn modelId="{24F7AEB5-EA24-4257-A5E6-AE9BC0774DE1}" type="presParOf" srcId="{501523AA-AE44-443D-8BB7-2D241DA9B26F}" destId="{7C37F8C7-0EB0-41D8-AB1D-3CEC1218900D}" srcOrd="3" destOrd="0" presId="urn:microsoft.com/office/officeart/2005/8/layout/vList2"/>
    <dgm:cxn modelId="{D685F2E6-C0D1-42E4-97C7-5EE79EF7E199}" type="presParOf" srcId="{501523AA-AE44-443D-8BB7-2D241DA9B26F}" destId="{691F9F82-E25C-4FF6-A179-B60B99C61DCF}"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B75C58-EF83-48AA-9611-A3B8669C2E00}"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en-US"/>
        </a:p>
      </dgm:t>
    </dgm:pt>
    <dgm:pt modelId="{D5BC7CA6-1ACA-4BF3-9684-B3F7A70B1F99}">
      <dgm:prSet/>
      <dgm:spPr/>
      <dgm:t>
        <a:bodyPr/>
        <a:lstStyle/>
        <a:p>
          <a:r>
            <a:rPr lang="en-US"/>
            <a:t>Personal space</a:t>
          </a:r>
        </a:p>
      </dgm:t>
    </dgm:pt>
    <dgm:pt modelId="{C531A6BF-A548-4E41-ACFC-3EFB2A3A8263}" type="parTrans" cxnId="{0D976763-9676-4020-9C02-FC491FCDAC88}">
      <dgm:prSet/>
      <dgm:spPr/>
      <dgm:t>
        <a:bodyPr/>
        <a:lstStyle/>
        <a:p>
          <a:endParaRPr lang="en-US"/>
        </a:p>
      </dgm:t>
    </dgm:pt>
    <dgm:pt modelId="{6B828DAD-FBCA-4D04-A766-B632C81E8056}" type="sibTrans" cxnId="{0D976763-9676-4020-9C02-FC491FCDAC88}">
      <dgm:prSet/>
      <dgm:spPr/>
      <dgm:t>
        <a:bodyPr/>
        <a:lstStyle/>
        <a:p>
          <a:endParaRPr lang="en-US"/>
        </a:p>
      </dgm:t>
    </dgm:pt>
    <dgm:pt modelId="{CC430073-E728-40BD-ACC7-244FF349F109}">
      <dgm:prSet/>
      <dgm:spPr/>
      <dgm:t>
        <a:bodyPr/>
        <a:lstStyle/>
        <a:p>
          <a:r>
            <a:rPr lang="en-US"/>
            <a:t>Too close</a:t>
          </a:r>
        </a:p>
      </dgm:t>
    </dgm:pt>
    <dgm:pt modelId="{6639CC88-73C1-4C67-84B6-79786184E982}" type="parTrans" cxnId="{31A2146C-2B4B-44EE-B575-3BABCFA71F39}">
      <dgm:prSet/>
      <dgm:spPr/>
      <dgm:t>
        <a:bodyPr/>
        <a:lstStyle/>
        <a:p>
          <a:endParaRPr lang="en-US"/>
        </a:p>
      </dgm:t>
    </dgm:pt>
    <dgm:pt modelId="{043FD861-879E-4D57-830C-D6280E7EB4AE}" type="sibTrans" cxnId="{31A2146C-2B4B-44EE-B575-3BABCFA71F39}">
      <dgm:prSet/>
      <dgm:spPr/>
      <dgm:t>
        <a:bodyPr/>
        <a:lstStyle/>
        <a:p>
          <a:endParaRPr lang="en-US"/>
        </a:p>
      </dgm:t>
    </dgm:pt>
    <dgm:pt modelId="{E466A8E1-248C-4CAF-8B86-26A339AEB2FE}">
      <dgm:prSet/>
      <dgm:spPr/>
      <dgm:t>
        <a:bodyPr/>
        <a:lstStyle/>
        <a:p>
          <a:r>
            <a:rPr lang="en-US"/>
            <a:t>Too far</a:t>
          </a:r>
        </a:p>
      </dgm:t>
    </dgm:pt>
    <dgm:pt modelId="{82D95C2C-87DD-46E1-9429-0C9FA73B1EBC}" type="parTrans" cxnId="{3693EE65-B239-4639-940C-605EDB037E47}">
      <dgm:prSet/>
      <dgm:spPr/>
      <dgm:t>
        <a:bodyPr/>
        <a:lstStyle/>
        <a:p>
          <a:endParaRPr lang="en-US"/>
        </a:p>
      </dgm:t>
    </dgm:pt>
    <dgm:pt modelId="{EC748D33-7FD8-4095-98AB-2ED6212E4A17}" type="sibTrans" cxnId="{3693EE65-B239-4639-940C-605EDB037E47}">
      <dgm:prSet/>
      <dgm:spPr/>
      <dgm:t>
        <a:bodyPr/>
        <a:lstStyle/>
        <a:p>
          <a:endParaRPr lang="en-US"/>
        </a:p>
      </dgm:t>
    </dgm:pt>
    <dgm:pt modelId="{96D48A8F-AC8A-487A-A165-84682317DC0B}" type="pres">
      <dgm:prSet presAssocID="{77B75C58-EF83-48AA-9611-A3B8669C2E00}" presName="vert0" presStyleCnt="0">
        <dgm:presLayoutVars>
          <dgm:dir/>
          <dgm:animOne val="branch"/>
          <dgm:animLvl val="lvl"/>
        </dgm:presLayoutVars>
      </dgm:prSet>
      <dgm:spPr/>
    </dgm:pt>
    <dgm:pt modelId="{A4872068-1BF1-4999-93DF-A146115032B0}" type="pres">
      <dgm:prSet presAssocID="{D5BC7CA6-1ACA-4BF3-9684-B3F7A70B1F99}" presName="thickLine" presStyleLbl="alignNode1" presStyleIdx="0" presStyleCnt="3"/>
      <dgm:spPr/>
    </dgm:pt>
    <dgm:pt modelId="{4BF0D864-41DD-46F4-ABE0-3834105348D1}" type="pres">
      <dgm:prSet presAssocID="{D5BC7CA6-1ACA-4BF3-9684-B3F7A70B1F99}" presName="horz1" presStyleCnt="0"/>
      <dgm:spPr/>
    </dgm:pt>
    <dgm:pt modelId="{687F9753-2015-4344-928E-ED8C0CDFA82D}" type="pres">
      <dgm:prSet presAssocID="{D5BC7CA6-1ACA-4BF3-9684-B3F7A70B1F99}" presName="tx1" presStyleLbl="revTx" presStyleIdx="0" presStyleCnt="3"/>
      <dgm:spPr/>
    </dgm:pt>
    <dgm:pt modelId="{C7944D17-756C-4A2B-BFBD-D74EB70AD973}" type="pres">
      <dgm:prSet presAssocID="{D5BC7CA6-1ACA-4BF3-9684-B3F7A70B1F99}" presName="vert1" presStyleCnt="0"/>
      <dgm:spPr/>
    </dgm:pt>
    <dgm:pt modelId="{0E396696-648B-4695-9BEF-AB446736F17B}" type="pres">
      <dgm:prSet presAssocID="{CC430073-E728-40BD-ACC7-244FF349F109}" presName="thickLine" presStyleLbl="alignNode1" presStyleIdx="1" presStyleCnt="3"/>
      <dgm:spPr/>
    </dgm:pt>
    <dgm:pt modelId="{DFB0A1D1-6564-430D-AB8E-B6A5A55F8D4A}" type="pres">
      <dgm:prSet presAssocID="{CC430073-E728-40BD-ACC7-244FF349F109}" presName="horz1" presStyleCnt="0"/>
      <dgm:spPr/>
    </dgm:pt>
    <dgm:pt modelId="{67DA15DD-930A-40EB-AB25-D69DE1D31F41}" type="pres">
      <dgm:prSet presAssocID="{CC430073-E728-40BD-ACC7-244FF349F109}" presName="tx1" presStyleLbl="revTx" presStyleIdx="1" presStyleCnt="3"/>
      <dgm:spPr/>
    </dgm:pt>
    <dgm:pt modelId="{6F6EB306-5B9D-4E02-9791-A451E4210443}" type="pres">
      <dgm:prSet presAssocID="{CC430073-E728-40BD-ACC7-244FF349F109}" presName="vert1" presStyleCnt="0"/>
      <dgm:spPr/>
    </dgm:pt>
    <dgm:pt modelId="{F1D267BB-23BE-4BBE-A926-F29DAA7BE314}" type="pres">
      <dgm:prSet presAssocID="{E466A8E1-248C-4CAF-8B86-26A339AEB2FE}" presName="thickLine" presStyleLbl="alignNode1" presStyleIdx="2" presStyleCnt="3"/>
      <dgm:spPr/>
    </dgm:pt>
    <dgm:pt modelId="{8B2CC206-90CC-4FB4-8F67-D265D6FBF622}" type="pres">
      <dgm:prSet presAssocID="{E466A8E1-248C-4CAF-8B86-26A339AEB2FE}" presName="horz1" presStyleCnt="0"/>
      <dgm:spPr/>
    </dgm:pt>
    <dgm:pt modelId="{97D66BBF-524A-429E-8FC9-40F54AB5F5D5}" type="pres">
      <dgm:prSet presAssocID="{E466A8E1-248C-4CAF-8B86-26A339AEB2FE}" presName="tx1" presStyleLbl="revTx" presStyleIdx="2" presStyleCnt="3"/>
      <dgm:spPr/>
    </dgm:pt>
    <dgm:pt modelId="{6D3FCA61-25C2-47B3-B2E3-E86FFEE413C1}" type="pres">
      <dgm:prSet presAssocID="{E466A8E1-248C-4CAF-8B86-26A339AEB2FE}" presName="vert1" presStyleCnt="0"/>
      <dgm:spPr/>
    </dgm:pt>
  </dgm:ptLst>
  <dgm:cxnLst>
    <dgm:cxn modelId="{F85B6A1B-62B5-40DD-A9FE-123263359492}" type="presOf" srcId="{D5BC7CA6-1ACA-4BF3-9684-B3F7A70B1F99}" destId="{687F9753-2015-4344-928E-ED8C0CDFA82D}" srcOrd="0" destOrd="0" presId="urn:microsoft.com/office/officeart/2008/layout/LinedList"/>
    <dgm:cxn modelId="{9F860920-6A76-4F33-8CF2-AEBC5C977922}" type="presOf" srcId="{E466A8E1-248C-4CAF-8B86-26A339AEB2FE}" destId="{97D66BBF-524A-429E-8FC9-40F54AB5F5D5}" srcOrd="0" destOrd="0" presId="urn:microsoft.com/office/officeart/2008/layout/LinedList"/>
    <dgm:cxn modelId="{0D976763-9676-4020-9C02-FC491FCDAC88}" srcId="{77B75C58-EF83-48AA-9611-A3B8669C2E00}" destId="{D5BC7CA6-1ACA-4BF3-9684-B3F7A70B1F99}" srcOrd="0" destOrd="0" parTransId="{C531A6BF-A548-4E41-ACFC-3EFB2A3A8263}" sibTransId="{6B828DAD-FBCA-4D04-A766-B632C81E8056}"/>
    <dgm:cxn modelId="{3693EE65-B239-4639-940C-605EDB037E47}" srcId="{77B75C58-EF83-48AA-9611-A3B8669C2E00}" destId="{E466A8E1-248C-4CAF-8B86-26A339AEB2FE}" srcOrd="2" destOrd="0" parTransId="{82D95C2C-87DD-46E1-9429-0C9FA73B1EBC}" sibTransId="{EC748D33-7FD8-4095-98AB-2ED6212E4A17}"/>
    <dgm:cxn modelId="{31A2146C-2B4B-44EE-B575-3BABCFA71F39}" srcId="{77B75C58-EF83-48AA-9611-A3B8669C2E00}" destId="{CC430073-E728-40BD-ACC7-244FF349F109}" srcOrd="1" destOrd="0" parTransId="{6639CC88-73C1-4C67-84B6-79786184E982}" sibTransId="{043FD861-879E-4D57-830C-D6280E7EB4AE}"/>
    <dgm:cxn modelId="{C2A35D72-1EB8-4EDB-B93E-27051B57EA44}" type="presOf" srcId="{77B75C58-EF83-48AA-9611-A3B8669C2E00}" destId="{96D48A8F-AC8A-487A-A165-84682317DC0B}" srcOrd="0" destOrd="0" presId="urn:microsoft.com/office/officeart/2008/layout/LinedList"/>
    <dgm:cxn modelId="{59F6DCCC-BEA1-4CAE-941D-7090AB2DEBE8}" type="presOf" srcId="{CC430073-E728-40BD-ACC7-244FF349F109}" destId="{67DA15DD-930A-40EB-AB25-D69DE1D31F41}" srcOrd="0" destOrd="0" presId="urn:microsoft.com/office/officeart/2008/layout/LinedList"/>
    <dgm:cxn modelId="{8EC94A09-431A-4800-9495-EEBD52057EE6}" type="presParOf" srcId="{96D48A8F-AC8A-487A-A165-84682317DC0B}" destId="{A4872068-1BF1-4999-93DF-A146115032B0}" srcOrd="0" destOrd="0" presId="urn:microsoft.com/office/officeart/2008/layout/LinedList"/>
    <dgm:cxn modelId="{6E75F663-777E-4E69-99DF-EAA9533BFE20}" type="presParOf" srcId="{96D48A8F-AC8A-487A-A165-84682317DC0B}" destId="{4BF0D864-41DD-46F4-ABE0-3834105348D1}" srcOrd="1" destOrd="0" presId="urn:microsoft.com/office/officeart/2008/layout/LinedList"/>
    <dgm:cxn modelId="{B0AD3B9A-57E3-410B-AD12-3B806C1BAE6C}" type="presParOf" srcId="{4BF0D864-41DD-46F4-ABE0-3834105348D1}" destId="{687F9753-2015-4344-928E-ED8C0CDFA82D}" srcOrd="0" destOrd="0" presId="urn:microsoft.com/office/officeart/2008/layout/LinedList"/>
    <dgm:cxn modelId="{A5F91DD6-B87A-4958-8A50-14C261952D1A}" type="presParOf" srcId="{4BF0D864-41DD-46F4-ABE0-3834105348D1}" destId="{C7944D17-756C-4A2B-BFBD-D74EB70AD973}" srcOrd="1" destOrd="0" presId="urn:microsoft.com/office/officeart/2008/layout/LinedList"/>
    <dgm:cxn modelId="{13895000-AFB3-4FCD-8D9D-615D2F2ADAD0}" type="presParOf" srcId="{96D48A8F-AC8A-487A-A165-84682317DC0B}" destId="{0E396696-648B-4695-9BEF-AB446736F17B}" srcOrd="2" destOrd="0" presId="urn:microsoft.com/office/officeart/2008/layout/LinedList"/>
    <dgm:cxn modelId="{46E895A2-D2B6-472F-B69B-6B5D3B898832}" type="presParOf" srcId="{96D48A8F-AC8A-487A-A165-84682317DC0B}" destId="{DFB0A1D1-6564-430D-AB8E-B6A5A55F8D4A}" srcOrd="3" destOrd="0" presId="urn:microsoft.com/office/officeart/2008/layout/LinedList"/>
    <dgm:cxn modelId="{3976623D-A1C5-4FCD-86C0-5B16AC24A04F}" type="presParOf" srcId="{DFB0A1D1-6564-430D-AB8E-B6A5A55F8D4A}" destId="{67DA15DD-930A-40EB-AB25-D69DE1D31F41}" srcOrd="0" destOrd="0" presId="urn:microsoft.com/office/officeart/2008/layout/LinedList"/>
    <dgm:cxn modelId="{1493DDAE-2CE8-47E7-8909-B696481D6422}" type="presParOf" srcId="{DFB0A1D1-6564-430D-AB8E-B6A5A55F8D4A}" destId="{6F6EB306-5B9D-4E02-9791-A451E4210443}" srcOrd="1" destOrd="0" presId="urn:microsoft.com/office/officeart/2008/layout/LinedList"/>
    <dgm:cxn modelId="{E81F8BC1-178A-4D08-86B8-D6541C76596F}" type="presParOf" srcId="{96D48A8F-AC8A-487A-A165-84682317DC0B}" destId="{F1D267BB-23BE-4BBE-A926-F29DAA7BE314}" srcOrd="4" destOrd="0" presId="urn:microsoft.com/office/officeart/2008/layout/LinedList"/>
    <dgm:cxn modelId="{0A3CE63D-29D7-4B02-9B07-DC3CBE9219AD}" type="presParOf" srcId="{96D48A8F-AC8A-487A-A165-84682317DC0B}" destId="{8B2CC206-90CC-4FB4-8F67-D265D6FBF622}" srcOrd="5" destOrd="0" presId="urn:microsoft.com/office/officeart/2008/layout/LinedList"/>
    <dgm:cxn modelId="{A3E48F92-16BA-4713-B69C-85985B5B98A0}" type="presParOf" srcId="{8B2CC206-90CC-4FB4-8F67-D265D6FBF622}" destId="{97D66BBF-524A-429E-8FC9-40F54AB5F5D5}" srcOrd="0" destOrd="0" presId="urn:microsoft.com/office/officeart/2008/layout/LinedList"/>
    <dgm:cxn modelId="{EB656E40-7E01-409A-B547-6549F85E25C5}" type="presParOf" srcId="{8B2CC206-90CC-4FB4-8F67-D265D6FBF622}" destId="{6D3FCA61-25C2-47B3-B2E3-E86FFEE413C1}"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811AD7-0EEE-4355-A2A4-BA62CC91D2B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0A2C691-AC3F-4D28-B8FD-D1DCC66BE1CF}">
      <dgm:prSet/>
      <dgm:spPr/>
      <dgm:t>
        <a:bodyPr/>
        <a:lstStyle/>
        <a:p>
          <a:r>
            <a:rPr lang="en-US"/>
            <a:t>1 step directions</a:t>
          </a:r>
        </a:p>
      </dgm:t>
    </dgm:pt>
    <dgm:pt modelId="{4A3C5D3F-9C69-4EDE-9C8E-11029EE0D370}" type="parTrans" cxnId="{DC017A1F-60B9-4DDB-91CF-F47E405A615D}">
      <dgm:prSet/>
      <dgm:spPr/>
      <dgm:t>
        <a:bodyPr/>
        <a:lstStyle/>
        <a:p>
          <a:endParaRPr lang="en-US"/>
        </a:p>
      </dgm:t>
    </dgm:pt>
    <dgm:pt modelId="{600736FA-3339-4AF8-AB0A-EDE26A054DCA}" type="sibTrans" cxnId="{DC017A1F-60B9-4DDB-91CF-F47E405A615D}">
      <dgm:prSet/>
      <dgm:spPr/>
      <dgm:t>
        <a:bodyPr/>
        <a:lstStyle/>
        <a:p>
          <a:endParaRPr lang="en-US"/>
        </a:p>
      </dgm:t>
    </dgm:pt>
    <dgm:pt modelId="{0798FCFA-0B64-4D93-BA34-76C23251B334}">
      <dgm:prSet phldr="0"/>
      <dgm:spPr/>
      <dgm:t>
        <a:bodyPr/>
        <a:lstStyle/>
        <a:p>
          <a:pPr rtl="0"/>
          <a:r>
            <a:rPr lang="en-US" b="1">
              <a:latin typeface="Calibri Light" panose="020F0302020204030204"/>
            </a:rPr>
            <a:t>Consider how you sound</a:t>
          </a:r>
          <a:endParaRPr lang="en-US" b="1"/>
        </a:p>
      </dgm:t>
    </dgm:pt>
    <dgm:pt modelId="{D30D30F5-ECCA-4BA7-93EE-D1B8CDC6C1B7}" type="parTrans" cxnId="{C7A62326-2317-46E6-BE7F-D9DBA43AE68A}">
      <dgm:prSet/>
      <dgm:spPr/>
      <dgm:t>
        <a:bodyPr/>
        <a:lstStyle/>
        <a:p>
          <a:endParaRPr lang="en-US"/>
        </a:p>
      </dgm:t>
    </dgm:pt>
    <dgm:pt modelId="{E652AC16-B399-444A-B001-FA0F122DD4F8}" type="sibTrans" cxnId="{C7A62326-2317-46E6-BE7F-D9DBA43AE68A}">
      <dgm:prSet/>
      <dgm:spPr/>
      <dgm:t>
        <a:bodyPr/>
        <a:lstStyle/>
        <a:p>
          <a:endParaRPr lang="en-US"/>
        </a:p>
      </dgm:t>
    </dgm:pt>
    <dgm:pt modelId="{C3FFCD4D-6006-41DD-AB40-8471310861F9}">
      <dgm:prSet/>
      <dgm:spPr/>
      <dgm:t>
        <a:bodyPr/>
        <a:lstStyle/>
        <a:p>
          <a:r>
            <a:rPr lang="en-US" b="0"/>
            <a:t>Allow for response time </a:t>
          </a:r>
        </a:p>
      </dgm:t>
    </dgm:pt>
    <dgm:pt modelId="{FD525A29-744E-4BB3-B66E-15EAE3DE876B}" type="parTrans" cxnId="{62DD4DD8-9ADE-4AFB-883C-EF2A3C2E0124}">
      <dgm:prSet/>
      <dgm:spPr/>
      <dgm:t>
        <a:bodyPr/>
        <a:lstStyle/>
        <a:p>
          <a:endParaRPr lang="en-US"/>
        </a:p>
      </dgm:t>
    </dgm:pt>
    <dgm:pt modelId="{3E5A48D5-8B15-4BA5-B381-C2E488CC7586}" type="sibTrans" cxnId="{62DD4DD8-9ADE-4AFB-883C-EF2A3C2E0124}">
      <dgm:prSet/>
      <dgm:spPr/>
      <dgm:t>
        <a:bodyPr/>
        <a:lstStyle/>
        <a:p>
          <a:endParaRPr lang="en-US"/>
        </a:p>
      </dgm:t>
    </dgm:pt>
    <dgm:pt modelId="{29878DC4-E6FF-4E7A-B7BD-74D759479C2B}" type="pres">
      <dgm:prSet presAssocID="{04811AD7-0EEE-4355-A2A4-BA62CC91D2B9}" presName="linear" presStyleCnt="0">
        <dgm:presLayoutVars>
          <dgm:animLvl val="lvl"/>
          <dgm:resizeHandles val="exact"/>
        </dgm:presLayoutVars>
      </dgm:prSet>
      <dgm:spPr/>
    </dgm:pt>
    <dgm:pt modelId="{8F7E1597-6C5F-450B-B96E-0702EC2ECC4B}" type="pres">
      <dgm:prSet presAssocID="{30A2C691-AC3F-4D28-B8FD-D1DCC66BE1CF}" presName="parentText" presStyleLbl="node1" presStyleIdx="0" presStyleCnt="3">
        <dgm:presLayoutVars>
          <dgm:chMax val="0"/>
          <dgm:bulletEnabled val="1"/>
        </dgm:presLayoutVars>
      </dgm:prSet>
      <dgm:spPr/>
    </dgm:pt>
    <dgm:pt modelId="{166F0128-5C5B-42B4-B50B-DDC6BD79A5DA}" type="pres">
      <dgm:prSet presAssocID="{600736FA-3339-4AF8-AB0A-EDE26A054DCA}" presName="spacer" presStyleCnt="0"/>
      <dgm:spPr/>
    </dgm:pt>
    <dgm:pt modelId="{79A494FF-07F5-4308-A2B1-1BB4375D8818}" type="pres">
      <dgm:prSet presAssocID="{0798FCFA-0B64-4D93-BA34-76C23251B334}" presName="parentText" presStyleLbl="node1" presStyleIdx="1" presStyleCnt="3">
        <dgm:presLayoutVars>
          <dgm:chMax val="0"/>
          <dgm:bulletEnabled val="1"/>
        </dgm:presLayoutVars>
      </dgm:prSet>
      <dgm:spPr/>
    </dgm:pt>
    <dgm:pt modelId="{E8BDEFE7-4F57-4BC0-B0E2-696FE258BAB3}" type="pres">
      <dgm:prSet presAssocID="{E652AC16-B399-444A-B001-FA0F122DD4F8}" presName="spacer" presStyleCnt="0"/>
      <dgm:spPr/>
    </dgm:pt>
    <dgm:pt modelId="{37E8F9B5-641F-4FA5-A997-92D0D24DC048}" type="pres">
      <dgm:prSet presAssocID="{C3FFCD4D-6006-41DD-AB40-8471310861F9}" presName="parentText" presStyleLbl="node1" presStyleIdx="2" presStyleCnt="3">
        <dgm:presLayoutVars>
          <dgm:chMax val="0"/>
          <dgm:bulletEnabled val="1"/>
        </dgm:presLayoutVars>
      </dgm:prSet>
      <dgm:spPr/>
    </dgm:pt>
  </dgm:ptLst>
  <dgm:cxnLst>
    <dgm:cxn modelId="{3EAED000-9D13-4E8E-996A-B62FA85F3805}" type="presOf" srcId="{30A2C691-AC3F-4D28-B8FD-D1DCC66BE1CF}" destId="{8F7E1597-6C5F-450B-B96E-0702EC2ECC4B}" srcOrd="0" destOrd="0" presId="urn:microsoft.com/office/officeart/2005/8/layout/vList2"/>
    <dgm:cxn modelId="{DC017A1F-60B9-4DDB-91CF-F47E405A615D}" srcId="{04811AD7-0EEE-4355-A2A4-BA62CC91D2B9}" destId="{30A2C691-AC3F-4D28-B8FD-D1DCC66BE1CF}" srcOrd="0" destOrd="0" parTransId="{4A3C5D3F-9C69-4EDE-9C8E-11029EE0D370}" sibTransId="{600736FA-3339-4AF8-AB0A-EDE26A054DCA}"/>
    <dgm:cxn modelId="{C7A62326-2317-46E6-BE7F-D9DBA43AE68A}" srcId="{04811AD7-0EEE-4355-A2A4-BA62CC91D2B9}" destId="{0798FCFA-0B64-4D93-BA34-76C23251B334}" srcOrd="1" destOrd="0" parTransId="{D30D30F5-ECCA-4BA7-93EE-D1B8CDC6C1B7}" sibTransId="{E652AC16-B399-444A-B001-FA0F122DD4F8}"/>
    <dgm:cxn modelId="{CAA36A3F-7E7E-42DE-8BBE-7AB0E62CBF1C}" type="presOf" srcId="{04811AD7-0EEE-4355-A2A4-BA62CC91D2B9}" destId="{29878DC4-E6FF-4E7A-B7BD-74D759479C2B}" srcOrd="0" destOrd="0" presId="urn:microsoft.com/office/officeart/2005/8/layout/vList2"/>
    <dgm:cxn modelId="{D14B3AAB-B45B-4F46-8EF0-053E5BE7C35C}" type="presOf" srcId="{C3FFCD4D-6006-41DD-AB40-8471310861F9}" destId="{37E8F9B5-641F-4FA5-A997-92D0D24DC048}" srcOrd="0" destOrd="0" presId="urn:microsoft.com/office/officeart/2005/8/layout/vList2"/>
    <dgm:cxn modelId="{6936D2CA-D83F-4585-8CD3-133C9C6AF4FD}" type="presOf" srcId="{0798FCFA-0B64-4D93-BA34-76C23251B334}" destId="{79A494FF-07F5-4308-A2B1-1BB4375D8818}" srcOrd="0" destOrd="0" presId="urn:microsoft.com/office/officeart/2005/8/layout/vList2"/>
    <dgm:cxn modelId="{62DD4DD8-9ADE-4AFB-883C-EF2A3C2E0124}" srcId="{04811AD7-0EEE-4355-A2A4-BA62CC91D2B9}" destId="{C3FFCD4D-6006-41DD-AB40-8471310861F9}" srcOrd="2" destOrd="0" parTransId="{FD525A29-744E-4BB3-B66E-15EAE3DE876B}" sibTransId="{3E5A48D5-8B15-4BA5-B381-C2E488CC7586}"/>
    <dgm:cxn modelId="{47F558EE-9293-41A8-8495-05C817CFD06D}" type="presParOf" srcId="{29878DC4-E6FF-4E7A-B7BD-74D759479C2B}" destId="{8F7E1597-6C5F-450B-B96E-0702EC2ECC4B}" srcOrd="0" destOrd="0" presId="urn:microsoft.com/office/officeart/2005/8/layout/vList2"/>
    <dgm:cxn modelId="{40B7D501-F91A-40FD-838C-09F965D9EC56}" type="presParOf" srcId="{29878DC4-E6FF-4E7A-B7BD-74D759479C2B}" destId="{166F0128-5C5B-42B4-B50B-DDC6BD79A5DA}" srcOrd="1" destOrd="0" presId="urn:microsoft.com/office/officeart/2005/8/layout/vList2"/>
    <dgm:cxn modelId="{1400E05D-0706-4D87-8DD2-705369E15EA2}" type="presParOf" srcId="{29878DC4-E6FF-4E7A-B7BD-74D759479C2B}" destId="{79A494FF-07F5-4308-A2B1-1BB4375D8818}" srcOrd="2" destOrd="0" presId="urn:microsoft.com/office/officeart/2005/8/layout/vList2"/>
    <dgm:cxn modelId="{C44391E2-A3D4-468B-B04C-9590F1BE920A}" type="presParOf" srcId="{29878DC4-E6FF-4E7A-B7BD-74D759479C2B}" destId="{E8BDEFE7-4F57-4BC0-B0E2-696FE258BAB3}" srcOrd="3" destOrd="0" presId="urn:microsoft.com/office/officeart/2005/8/layout/vList2"/>
    <dgm:cxn modelId="{7E19342B-D359-4E62-9DA8-51C0446486B2}" type="presParOf" srcId="{29878DC4-E6FF-4E7A-B7BD-74D759479C2B}" destId="{37E8F9B5-641F-4FA5-A997-92D0D24DC048}"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F27B5-A217-494B-BAFB-CDFB17C2A17B}">
      <dsp:nvSpPr>
        <dsp:cNvPr id="0" name=""/>
        <dsp:cNvSpPr/>
      </dsp:nvSpPr>
      <dsp:spPr>
        <a:xfrm>
          <a:off x="0" y="38506"/>
          <a:ext cx="10515600" cy="13191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kern="1200">
              <a:latin typeface="Calibri Light" panose="020F0302020204030204"/>
            </a:rPr>
            <a:t>Fight</a:t>
          </a:r>
          <a:endParaRPr lang="en-US" sz="5500" kern="1200"/>
        </a:p>
      </dsp:txBody>
      <dsp:txXfrm>
        <a:off x="64397" y="102903"/>
        <a:ext cx="10386806" cy="1190381"/>
      </dsp:txXfrm>
    </dsp:sp>
    <dsp:sp modelId="{1B5697EF-2C8D-4D14-B773-A380585E9246}">
      <dsp:nvSpPr>
        <dsp:cNvPr id="0" name=""/>
        <dsp:cNvSpPr/>
      </dsp:nvSpPr>
      <dsp:spPr>
        <a:xfrm>
          <a:off x="0" y="1516081"/>
          <a:ext cx="10515600" cy="13191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kern="1200">
              <a:latin typeface="Calibri Light" panose="020F0302020204030204"/>
            </a:rPr>
            <a:t>Flight</a:t>
          </a:r>
          <a:endParaRPr lang="en-US" sz="5500" kern="1200"/>
        </a:p>
      </dsp:txBody>
      <dsp:txXfrm>
        <a:off x="64397" y="1580478"/>
        <a:ext cx="10386806" cy="1190381"/>
      </dsp:txXfrm>
    </dsp:sp>
    <dsp:sp modelId="{691F9F82-E25C-4FF6-A179-B60B99C61DCF}">
      <dsp:nvSpPr>
        <dsp:cNvPr id="0" name=""/>
        <dsp:cNvSpPr/>
      </dsp:nvSpPr>
      <dsp:spPr>
        <a:xfrm>
          <a:off x="0" y="2993656"/>
          <a:ext cx="10515600" cy="13191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kern="1200"/>
            <a:t>Freeze</a:t>
          </a:r>
        </a:p>
      </dsp:txBody>
      <dsp:txXfrm>
        <a:off x="64397" y="3058053"/>
        <a:ext cx="10386806" cy="11903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72068-1BF1-4999-93DF-A146115032B0}">
      <dsp:nvSpPr>
        <dsp:cNvPr id="0" name=""/>
        <dsp:cNvSpPr/>
      </dsp:nvSpPr>
      <dsp:spPr>
        <a:xfrm>
          <a:off x="0" y="2492"/>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87F9753-2015-4344-928E-ED8C0CDFA82D}">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Personal space</a:t>
          </a:r>
        </a:p>
      </dsp:txBody>
      <dsp:txXfrm>
        <a:off x="0" y="2492"/>
        <a:ext cx="6492875" cy="1700138"/>
      </dsp:txXfrm>
    </dsp:sp>
    <dsp:sp modelId="{0E396696-648B-4695-9BEF-AB446736F17B}">
      <dsp:nvSpPr>
        <dsp:cNvPr id="0" name=""/>
        <dsp:cNvSpPr/>
      </dsp:nvSpPr>
      <dsp:spPr>
        <a:xfrm>
          <a:off x="0" y="1702630"/>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7DA15DD-930A-40EB-AB25-D69DE1D31F41}">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Too close</a:t>
          </a:r>
        </a:p>
      </dsp:txBody>
      <dsp:txXfrm>
        <a:off x="0" y="1702630"/>
        <a:ext cx="6492875" cy="1700138"/>
      </dsp:txXfrm>
    </dsp:sp>
    <dsp:sp modelId="{F1D267BB-23BE-4BBE-A926-F29DAA7BE314}">
      <dsp:nvSpPr>
        <dsp:cNvPr id="0" name=""/>
        <dsp:cNvSpPr/>
      </dsp:nvSpPr>
      <dsp:spPr>
        <a:xfrm>
          <a:off x="0" y="3402769"/>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7D66BBF-524A-429E-8FC9-40F54AB5F5D5}">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Too far</a:t>
          </a:r>
        </a:p>
      </dsp:txBody>
      <dsp:txXfrm>
        <a:off x="0" y="3402769"/>
        <a:ext cx="6492875" cy="17001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E1597-6C5F-450B-B96E-0702EC2ECC4B}">
      <dsp:nvSpPr>
        <dsp:cNvPr id="0" name=""/>
        <dsp:cNvSpPr/>
      </dsp:nvSpPr>
      <dsp:spPr>
        <a:xfrm>
          <a:off x="0" y="38506"/>
          <a:ext cx="10515600" cy="13191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kern="1200"/>
            <a:t>1 step directions</a:t>
          </a:r>
        </a:p>
      </dsp:txBody>
      <dsp:txXfrm>
        <a:off x="64397" y="102903"/>
        <a:ext cx="10386806" cy="1190381"/>
      </dsp:txXfrm>
    </dsp:sp>
    <dsp:sp modelId="{79A494FF-07F5-4308-A2B1-1BB4375D8818}">
      <dsp:nvSpPr>
        <dsp:cNvPr id="0" name=""/>
        <dsp:cNvSpPr/>
      </dsp:nvSpPr>
      <dsp:spPr>
        <a:xfrm>
          <a:off x="0" y="1516081"/>
          <a:ext cx="10515600" cy="13191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rtl="0">
            <a:lnSpc>
              <a:spcPct val="90000"/>
            </a:lnSpc>
            <a:spcBef>
              <a:spcPct val="0"/>
            </a:spcBef>
            <a:spcAft>
              <a:spcPct val="35000"/>
            </a:spcAft>
            <a:buNone/>
          </a:pPr>
          <a:r>
            <a:rPr lang="en-US" sz="5500" b="1" kern="1200">
              <a:latin typeface="Calibri Light" panose="020F0302020204030204"/>
            </a:rPr>
            <a:t>Consider how you sound</a:t>
          </a:r>
          <a:endParaRPr lang="en-US" sz="5500" b="1" kern="1200"/>
        </a:p>
      </dsp:txBody>
      <dsp:txXfrm>
        <a:off x="64397" y="1580478"/>
        <a:ext cx="10386806" cy="1190381"/>
      </dsp:txXfrm>
    </dsp:sp>
    <dsp:sp modelId="{37E8F9B5-641F-4FA5-A997-92D0D24DC048}">
      <dsp:nvSpPr>
        <dsp:cNvPr id="0" name=""/>
        <dsp:cNvSpPr/>
      </dsp:nvSpPr>
      <dsp:spPr>
        <a:xfrm>
          <a:off x="0" y="2993656"/>
          <a:ext cx="10515600" cy="13191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marL="0" lvl="0" indent="0" algn="l" defTabSz="2444750">
            <a:lnSpc>
              <a:spcPct val="90000"/>
            </a:lnSpc>
            <a:spcBef>
              <a:spcPct val="0"/>
            </a:spcBef>
            <a:spcAft>
              <a:spcPct val="35000"/>
            </a:spcAft>
            <a:buNone/>
          </a:pPr>
          <a:r>
            <a:rPr lang="en-US" sz="5500" b="0" kern="1200"/>
            <a:t>Allow for response time </a:t>
          </a:r>
        </a:p>
      </dsp:txBody>
      <dsp:txXfrm>
        <a:off x="64397" y="3058053"/>
        <a:ext cx="10386806" cy="11903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1CFDFE-B49B-4F42-923F-122BA8187E18}" type="datetimeFigureOut">
              <a:rPr lang="en-US" smtClean="0"/>
              <a:t>9/1/2021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B5B3-EFBE-4674-B16D-36BA166C344F}" type="slidenum">
              <a:rPr lang="en-US" smtClean="0"/>
              <a:t>‹#›</a:t>
            </a:fld>
            <a:endParaRPr lang="en-US"/>
          </a:p>
        </p:txBody>
      </p:sp>
    </p:spTree>
    <p:extLst>
      <p:ext uri="{BB962C8B-B14F-4D97-AF65-F5344CB8AC3E}">
        <p14:creationId xmlns:p14="http://schemas.microsoft.com/office/powerpoint/2010/main" val="2048428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The presentation I am about to review is based on a training created by Jill </a:t>
            </a:r>
            <a:r>
              <a:rPr lang="en-US" dirty="0" err="1"/>
              <a:t>Minuse</a:t>
            </a:r>
            <a:r>
              <a:rPr lang="en-US" dirty="0"/>
              <a:t>, Dietrich Browne, and Mallory White – Resource Teachers from Student Services. </a:t>
            </a:r>
          </a:p>
        </p:txBody>
      </p:sp>
      <p:sp>
        <p:nvSpPr>
          <p:cNvPr id="4" name="Slide Number Placeholder 3"/>
          <p:cNvSpPr>
            <a:spLocks noGrp="1"/>
          </p:cNvSpPr>
          <p:nvPr>
            <p:ph type="sldNum" sz="quarter" idx="5"/>
          </p:nvPr>
        </p:nvSpPr>
        <p:spPr/>
        <p:txBody>
          <a:bodyPr/>
          <a:lstStyle/>
          <a:p>
            <a:fld id="{D3F2B5B3-EFBE-4674-B16D-36BA166C344F}" type="slidenum">
              <a:rPr lang="en-US" smtClean="0"/>
              <a:t>1</a:t>
            </a:fld>
            <a:endParaRPr lang="en-US"/>
          </a:p>
        </p:txBody>
      </p:sp>
    </p:spTree>
    <p:extLst>
      <p:ext uri="{BB962C8B-B14F-4D97-AF65-F5344CB8AC3E}">
        <p14:creationId xmlns:p14="http://schemas.microsoft.com/office/powerpoint/2010/main" val="2198464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and foremost, reach out to your supervisor with concerns or questions.</a:t>
            </a:r>
          </a:p>
          <a:p>
            <a:r>
              <a:rPr lang="en-US" dirty="0"/>
              <a:t>Your supervisor may refer you to the student’s school-based team who may have additional guidance.</a:t>
            </a:r>
          </a:p>
          <a:p>
            <a:r>
              <a:rPr lang="en-US" dirty="0"/>
              <a:t>Your supervisor may reach out or refer you to Student Services, who can also provide assistance.</a:t>
            </a:r>
          </a:p>
        </p:txBody>
      </p:sp>
      <p:sp>
        <p:nvSpPr>
          <p:cNvPr id="4" name="Slide Number Placeholder 3"/>
          <p:cNvSpPr>
            <a:spLocks noGrp="1"/>
          </p:cNvSpPr>
          <p:nvPr>
            <p:ph type="sldNum" sz="quarter" idx="5"/>
          </p:nvPr>
        </p:nvSpPr>
        <p:spPr/>
        <p:txBody>
          <a:bodyPr/>
          <a:lstStyle/>
          <a:p>
            <a:fld id="{D3F2B5B3-EFBE-4674-B16D-36BA166C344F}" type="slidenum">
              <a:rPr lang="en-US" smtClean="0"/>
              <a:t>10</a:t>
            </a:fld>
            <a:endParaRPr lang="en-US"/>
          </a:p>
        </p:txBody>
      </p:sp>
    </p:spTree>
    <p:extLst>
      <p:ext uri="{BB962C8B-B14F-4D97-AF65-F5344CB8AC3E}">
        <p14:creationId xmlns:p14="http://schemas.microsoft.com/office/powerpoint/2010/main" val="97279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Behavior is Communication</a:t>
            </a:r>
          </a:p>
          <a:p>
            <a:r>
              <a:rPr lang="en-US" dirty="0"/>
              <a:t>Behaviors are not what we may think they are</a:t>
            </a:r>
          </a:p>
        </p:txBody>
      </p:sp>
      <p:sp>
        <p:nvSpPr>
          <p:cNvPr id="4" name="Slide Number Placeholder 3"/>
          <p:cNvSpPr>
            <a:spLocks noGrp="1"/>
          </p:cNvSpPr>
          <p:nvPr>
            <p:ph type="sldNum" sz="quarter" idx="5"/>
          </p:nvPr>
        </p:nvSpPr>
        <p:spPr/>
        <p:txBody>
          <a:bodyPr/>
          <a:lstStyle/>
          <a:p>
            <a:fld id="{D3F2B5B3-EFBE-4674-B16D-36BA166C344F}" type="slidenum">
              <a:rPr lang="en-US" smtClean="0"/>
              <a:t>11</a:t>
            </a:fld>
            <a:endParaRPr lang="en-US"/>
          </a:p>
        </p:txBody>
      </p:sp>
    </p:spTree>
    <p:extLst>
      <p:ext uri="{BB962C8B-B14F-4D97-AF65-F5344CB8AC3E}">
        <p14:creationId xmlns:p14="http://schemas.microsoft.com/office/powerpoint/2010/main" val="2517263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D3F2B5B3-EFBE-4674-B16D-36BA166C344F}" type="slidenum">
              <a:rPr lang="en-US" smtClean="0"/>
              <a:t>12</a:t>
            </a:fld>
            <a:endParaRPr lang="en-US"/>
          </a:p>
        </p:txBody>
      </p:sp>
    </p:spTree>
    <p:extLst>
      <p:ext uri="{BB962C8B-B14F-4D97-AF65-F5344CB8AC3E}">
        <p14:creationId xmlns:p14="http://schemas.microsoft.com/office/powerpoint/2010/main" val="879516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people are in survival mode, they have one of three responses: fight, flight, freeze. </a:t>
            </a:r>
          </a:p>
          <a:p>
            <a:r>
              <a:rPr lang="en-US" dirty="0"/>
              <a:t>If a student is acting aggressively, eloping, or simply not responding, it’s appropriate to consider they might be in survival mode. Don’t assume they are being willfully disobedient.</a:t>
            </a:r>
          </a:p>
        </p:txBody>
      </p:sp>
      <p:sp>
        <p:nvSpPr>
          <p:cNvPr id="4" name="Slide Number Placeholder 3"/>
          <p:cNvSpPr>
            <a:spLocks noGrp="1"/>
          </p:cNvSpPr>
          <p:nvPr>
            <p:ph type="sldNum" sz="quarter" idx="5"/>
          </p:nvPr>
        </p:nvSpPr>
        <p:spPr/>
        <p:txBody>
          <a:bodyPr/>
          <a:lstStyle/>
          <a:p>
            <a:fld id="{D3F2B5B3-EFBE-4674-B16D-36BA166C344F}" type="slidenum">
              <a:rPr lang="en-US" smtClean="0"/>
              <a:t>13</a:t>
            </a:fld>
            <a:endParaRPr lang="en-US"/>
          </a:p>
        </p:txBody>
      </p:sp>
    </p:spTree>
    <p:extLst>
      <p:ext uri="{BB962C8B-B14F-4D97-AF65-F5344CB8AC3E}">
        <p14:creationId xmlns:p14="http://schemas.microsoft.com/office/powerpoint/2010/main" val="2309109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Nonverbal communication matters – and I mean you’re nonverbal communication</a:t>
            </a:r>
          </a:p>
        </p:txBody>
      </p:sp>
      <p:sp>
        <p:nvSpPr>
          <p:cNvPr id="4" name="Slide Number Placeholder 3"/>
          <p:cNvSpPr>
            <a:spLocks noGrp="1"/>
          </p:cNvSpPr>
          <p:nvPr>
            <p:ph type="sldNum" sz="quarter" idx="5"/>
          </p:nvPr>
        </p:nvSpPr>
        <p:spPr/>
        <p:txBody>
          <a:bodyPr/>
          <a:lstStyle/>
          <a:p>
            <a:fld id="{D3F2B5B3-EFBE-4674-B16D-36BA166C344F}" type="slidenum">
              <a:rPr lang="en-US" smtClean="0"/>
              <a:t>14</a:t>
            </a:fld>
            <a:endParaRPr lang="en-US"/>
          </a:p>
        </p:txBody>
      </p:sp>
    </p:spTree>
    <p:extLst>
      <p:ext uri="{BB962C8B-B14F-4D97-AF65-F5344CB8AC3E}">
        <p14:creationId xmlns:p14="http://schemas.microsoft.com/office/powerpoint/2010/main" val="3743109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your body language. </a:t>
            </a:r>
          </a:p>
          <a:p>
            <a:r>
              <a:rPr lang="en-US" dirty="0"/>
              <a:t>It’s important that it conveys openness and friendliness, which will help you to seem approachable</a:t>
            </a:r>
          </a:p>
        </p:txBody>
      </p:sp>
      <p:sp>
        <p:nvSpPr>
          <p:cNvPr id="4" name="Slide Number Placeholder 3"/>
          <p:cNvSpPr>
            <a:spLocks noGrp="1"/>
          </p:cNvSpPr>
          <p:nvPr>
            <p:ph type="sldNum" sz="quarter" idx="5"/>
          </p:nvPr>
        </p:nvSpPr>
        <p:spPr/>
        <p:txBody>
          <a:bodyPr/>
          <a:lstStyle/>
          <a:p>
            <a:fld id="{D3F2B5B3-EFBE-4674-B16D-36BA166C344F}" type="slidenum">
              <a:rPr lang="en-US" smtClean="0"/>
              <a:t>15</a:t>
            </a:fld>
            <a:endParaRPr lang="en-US"/>
          </a:p>
        </p:txBody>
      </p:sp>
    </p:spTree>
    <p:extLst>
      <p:ext uri="{BB962C8B-B14F-4D97-AF65-F5344CB8AC3E}">
        <p14:creationId xmlns:p14="http://schemas.microsoft.com/office/powerpoint/2010/main" val="2821332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proximity to the student may matter.</a:t>
            </a:r>
          </a:p>
          <a:p>
            <a:r>
              <a:rPr lang="en-US" dirty="0"/>
              <a:t>Personal space is somewhat subjective, so it’s important to notice the other person’s body language so you can determine if you are too close or too far. This is true not only for people with disabilities, but our students with disabilities may have more difficulty expressing their needs for personal space. </a:t>
            </a:r>
          </a:p>
        </p:txBody>
      </p:sp>
      <p:sp>
        <p:nvSpPr>
          <p:cNvPr id="4" name="Slide Number Placeholder 3"/>
          <p:cNvSpPr>
            <a:spLocks noGrp="1"/>
          </p:cNvSpPr>
          <p:nvPr>
            <p:ph type="sldNum" sz="quarter" idx="5"/>
          </p:nvPr>
        </p:nvSpPr>
        <p:spPr/>
        <p:txBody>
          <a:bodyPr/>
          <a:lstStyle/>
          <a:p>
            <a:fld id="{D3F2B5B3-EFBE-4674-B16D-36BA166C344F}" type="slidenum">
              <a:rPr lang="en-US" smtClean="0"/>
              <a:t>16</a:t>
            </a:fld>
            <a:endParaRPr lang="en-US"/>
          </a:p>
        </p:txBody>
      </p:sp>
    </p:spTree>
    <p:extLst>
      <p:ext uri="{BB962C8B-B14F-4D97-AF65-F5344CB8AC3E}">
        <p14:creationId xmlns:p14="http://schemas.microsoft.com/office/powerpoint/2010/main" val="3976975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Verbal communication matters – what we say and how we say it matters a lot</a:t>
            </a:r>
          </a:p>
        </p:txBody>
      </p:sp>
      <p:sp>
        <p:nvSpPr>
          <p:cNvPr id="4" name="Slide Number Placeholder 3"/>
          <p:cNvSpPr>
            <a:spLocks noGrp="1"/>
          </p:cNvSpPr>
          <p:nvPr>
            <p:ph type="sldNum" sz="quarter" idx="5"/>
          </p:nvPr>
        </p:nvSpPr>
        <p:spPr/>
        <p:txBody>
          <a:bodyPr/>
          <a:lstStyle/>
          <a:p>
            <a:fld id="{D3F2B5B3-EFBE-4674-B16D-36BA166C344F}" type="slidenum">
              <a:rPr lang="en-US" smtClean="0"/>
              <a:t>17</a:t>
            </a:fld>
            <a:endParaRPr lang="en-US"/>
          </a:p>
        </p:txBody>
      </p:sp>
    </p:spTree>
    <p:extLst>
      <p:ext uri="{BB962C8B-B14F-4D97-AF65-F5344CB8AC3E}">
        <p14:creationId xmlns:p14="http://schemas.microsoft.com/office/powerpoint/2010/main" val="849745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and elaborate a bit</a:t>
            </a:r>
          </a:p>
        </p:txBody>
      </p:sp>
      <p:sp>
        <p:nvSpPr>
          <p:cNvPr id="4" name="Slide Number Placeholder 3"/>
          <p:cNvSpPr>
            <a:spLocks noGrp="1"/>
          </p:cNvSpPr>
          <p:nvPr>
            <p:ph type="sldNum" sz="quarter" idx="5"/>
          </p:nvPr>
        </p:nvSpPr>
        <p:spPr/>
        <p:txBody>
          <a:bodyPr/>
          <a:lstStyle/>
          <a:p>
            <a:fld id="{D3F2B5B3-EFBE-4674-B16D-36BA166C344F}" type="slidenum">
              <a:rPr lang="en-US" smtClean="0"/>
              <a:t>18</a:t>
            </a:fld>
            <a:endParaRPr lang="en-US"/>
          </a:p>
        </p:txBody>
      </p:sp>
    </p:spTree>
    <p:extLst>
      <p:ext uri="{BB962C8B-B14F-4D97-AF65-F5344CB8AC3E}">
        <p14:creationId xmlns:p14="http://schemas.microsoft.com/office/powerpoint/2010/main" val="3091349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in doubt, “less said is best said!”</a:t>
            </a:r>
          </a:p>
        </p:txBody>
      </p:sp>
      <p:sp>
        <p:nvSpPr>
          <p:cNvPr id="4" name="Slide Number Placeholder 3"/>
          <p:cNvSpPr>
            <a:spLocks noGrp="1"/>
          </p:cNvSpPr>
          <p:nvPr>
            <p:ph type="sldNum" sz="quarter" idx="5"/>
          </p:nvPr>
        </p:nvSpPr>
        <p:spPr/>
        <p:txBody>
          <a:bodyPr/>
          <a:lstStyle/>
          <a:p>
            <a:fld id="{D3F2B5B3-EFBE-4674-B16D-36BA166C344F}" type="slidenum">
              <a:rPr lang="en-US" smtClean="0"/>
              <a:t>19</a:t>
            </a:fld>
            <a:endParaRPr lang="en-US"/>
          </a:p>
        </p:txBody>
      </p:sp>
    </p:spTree>
    <p:extLst>
      <p:ext uri="{BB962C8B-B14F-4D97-AF65-F5344CB8AC3E}">
        <p14:creationId xmlns:p14="http://schemas.microsoft.com/office/powerpoint/2010/main" val="4174179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objectives today are to know the characteristics of hidden disabilities and have five key takeaways for everyday use.</a:t>
            </a:r>
          </a:p>
        </p:txBody>
      </p:sp>
      <p:sp>
        <p:nvSpPr>
          <p:cNvPr id="4" name="Slide Number Placeholder 3"/>
          <p:cNvSpPr>
            <a:spLocks noGrp="1"/>
          </p:cNvSpPr>
          <p:nvPr>
            <p:ph type="sldNum" sz="quarter" idx="5"/>
          </p:nvPr>
        </p:nvSpPr>
        <p:spPr/>
        <p:txBody>
          <a:bodyPr/>
          <a:lstStyle/>
          <a:p>
            <a:fld id="{D3F2B5B3-EFBE-4674-B16D-36BA166C344F}" type="slidenum">
              <a:rPr lang="en-US" smtClean="0"/>
              <a:t>2</a:t>
            </a:fld>
            <a:endParaRPr lang="en-US"/>
          </a:p>
        </p:txBody>
      </p:sp>
    </p:spTree>
    <p:extLst>
      <p:ext uri="{BB962C8B-B14F-4D97-AF65-F5344CB8AC3E}">
        <p14:creationId xmlns:p14="http://schemas.microsoft.com/office/powerpoint/2010/main" val="1525592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a:p>
            <a:r>
              <a:rPr lang="en-US" dirty="0"/>
              <a:t>Add: The more tense the situation is, the more important these guidelines are</a:t>
            </a:r>
          </a:p>
        </p:txBody>
      </p:sp>
      <p:sp>
        <p:nvSpPr>
          <p:cNvPr id="4" name="Slide Number Placeholder 3"/>
          <p:cNvSpPr>
            <a:spLocks noGrp="1"/>
          </p:cNvSpPr>
          <p:nvPr>
            <p:ph type="sldNum" sz="quarter" idx="5"/>
          </p:nvPr>
        </p:nvSpPr>
        <p:spPr/>
        <p:txBody>
          <a:bodyPr/>
          <a:lstStyle/>
          <a:p>
            <a:fld id="{D3F2B5B3-EFBE-4674-B16D-36BA166C344F}" type="slidenum">
              <a:rPr lang="en-US" smtClean="0"/>
              <a:t>20</a:t>
            </a:fld>
            <a:endParaRPr lang="en-US"/>
          </a:p>
        </p:txBody>
      </p:sp>
    </p:spTree>
    <p:extLst>
      <p:ext uri="{BB962C8B-B14F-4D97-AF65-F5344CB8AC3E}">
        <p14:creationId xmlns:p14="http://schemas.microsoft.com/office/powerpoint/2010/main" val="1878374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Be Patient – this includes being patient with yourself, your colleagues, as well as with students. </a:t>
            </a:r>
          </a:p>
        </p:txBody>
      </p:sp>
      <p:sp>
        <p:nvSpPr>
          <p:cNvPr id="4" name="Slide Number Placeholder 3"/>
          <p:cNvSpPr>
            <a:spLocks noGrp="1"/>
          </p:cNvSpPr>
          <p:nvPr>
            <p:ph type="sldNum" sz="quarter" idx="5"/>
          </p:nvPr>
        </p:nvSpPr>
        <p:spPr/>
        <p:txBody>
          <a:bodyPr/>
          <a:lstStyle/>
          <a:p>
            <a:fld id="{D3F2B5B3-EFBE-4674-B16D-36BA166C344F}" type="slidenum">
              <a:rPr lang="en-US" smtClean="0"/>
              <a:t>21</a:t>
            </a:fld>
            <a:endParaRPr lang="en-US"/>
          </a:p>
        </p:txBody>
      </p:sp>
    </p:spTree>
    <p:extLst>
      <p:ext uri="{BB962C8B-B14F-4D97-AF65-F5344CB8AC3E}">
        <p14:creationId xmlns:p14="http://schemas.microsoft.com/office/powerpoint/2010/main" val="950779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theory of rational detachment is critical. </a:t>
            </a:r>
          </a:p>
          <a:p>
            <a:r>
              <a:rPr lang="en-US" dirty="0"/>
              <a:t>Read the slide</a:t>
            </a:r>
          </a:p>
        </p:txBody>
      </p:sp>
      <p:sp>
        <p:nvSpPr>
          <p:cNvPr id="4" name="Slide Number Placeholder 3"/>
          <p:cNvSpPr>
            <a:spLocks noGrp="1"/>
          </p:cNvSpPr>
          <p:nvPr>
            <p:ph type="sldNum" sz="quarter" idx="5"/>
          </p:nvPr>
        </p:nvSpPr>
        <p:spPr/>
        <p:txBody>
          <a:bodyPr/>
          <a:lstStyle/>
          <a:p>
            <a:fld id="{D3F2B5B3-EFBE-4674-B16D-36BA166C344F}" type="slidenum">
              <a:rPr lang="en-US" smtClean="0"/>
              <a:t>22</a:t>
            </a:fld>
            <a:endParaRPr lang="en-US"/>
          </a:p>
        </p:txBody>
      </p:sp>
    </p:spTree>
    <p:extLst>
      <p:ext uri="{BB962C8B-B14F-4D97-AF65-F5344CB8AC3E}">
        <p14:creationId xmlns:p14="http://schemas.microsoft.com/office/powerpoint/2010/main" val="3253795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if you just reframe your first thought, everything else changes. </a:t>
            </a:r>
          </a:p>
          <a:p>
            <a:r>
              <a:rPr lang="en-US" dirty="0"/>
              <a:t>Consider what changes with your perspective when you change from “She’s giving me a hard time” to “She’s having a hard time.”</a:t>
            </a:r>
          </a:p>
        </p:txBody>
      </p:sp>
      <p:sp>
        <p:nvSpPr>
          <p:cNvPr id="4" name="Slide Number Placeholder 3"/>
          <p:cNvSpPr>
            <a:spLocks noGrp="1"/>
          </p:cNvSpPr>
          <p:nvPr>
            <p:ph type="sldNum" sz="quarter" idx="5"/>
          </p:nvPr>
        </p:nvSpPr>
        <p:spPr/>
        <p:txBody>
          <a:bodyPr/>
          <a:lstStyle/>
          <a:p>
            <a:fld id="{D3F2B5B3-EFBE-4674-B16D-36BA166C344F}" type="slidenum">
              <a:rPr lang="en-US" smtClean="0"/>
              <a:t>23</a:t>
            </a:fld>
            <a:endParaRPr lang="en-US"/>
          </a:p>
        </p:txBody>
      </p:sp>
    </p:spTree>
    <p:extLst>
      <p:ext uri="{BB962C8B-B14F-4D97-AF65-F5344CB8AC3E}">
        <p14:creationId xmlns:p14="http://schemas.microsoft.com/office/powerpoint/2010/main" val="494965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final thought that brings the takeaways together</a:t>
            </a:r>
          </a:p>
          <a:p>
            <a:r>
              <a:rPr lang="en-US" dirty="0"/>
              <a:t>Research shows the following results in better outcomes:</a:t>
            </a:r>
          </a:p>
          <a:p>
            <a:r>
              <a:rPr lang="en-US" dirty="0"/>
              <a:t>-providing more time to process and respond to information</a:t>
            </a:r>
          </a:p>
          <a:p>
            <a:r>
              <a:rPr lang="en-US" dirty="0"/>
              <a:t>-speak concisely and use fewer words</a:t>
            </a:r>
          </a:p>
          <a:p>
            <a:r>
              <a:rPr lang="en-US" dirty="0"/>
              <a:t>-maintain a hands-off approach</a:t>
            </a:r>
          </a:p>
        </p:txBody>
      </p:sp>
      <p:sp>
        <p:nvSpPr>
          <p:cNvPr id="4" name="Slide Number Placeholder 3"/>
          <p:cNvSpPr>
            <a:spLocks noGrp="1"/>
          </p:cNvSpPr>
          <p:nvPr>
            <p:ph type="sldNum" sz="quarter" idx="5"/>
          </p:nvPr>
        </p:nvSpPr>
        <p:spPr/>
        <p:txBody>
          <a:bodyPr/>
          <a:lstStyle/>
          <a:p>
            <a:fld id="{D3F2B5B3-EFBE-4674-B16D-36BA166C344F}" type="slidenum">
              <a:rPr lang="en-US" smtClean="0"/>
              <a:t>24</a:t>
            </a:fld>
            <a:endParaRPr lang="en-US"/>
          </a:p>
        </p:txBody>
      </p:sp>
    </p:spTree>
    <p:extLst>
      <p:ext uri="{BB962C8B-B14F-4D97-AF65-F5344CB8AC3E}">
        <p14:creationId xmlns:p14="http://schemas.microsoft.com/office/powerpoint/2010/main" val="3998008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F2B5B3-EFBE-4674-B16D-36BA166C344F}" type="slidenum">
              <a:rPr lang="en-US" smtClean="0"/>
              <a:t>25</a:t>
            </a:fld>
            <a:endParaRPr lang="en-US"/>
          </a:p>
        </p:txBody>
      </p:sp>
    </p:spTree>
    <p:extLst>
      <p:ext uri="{BB962C8B-B14F-4D97-AF65-F5344CB8AC3E}">
        <p14:creationId xmlns:p14="http://schemas.microsoft.com/office/powerpoint/2010/main" val="2469006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D3F2B5B3-EFBE-4674-B16D-36BA166C344F}" type="slidenum">
              <a:rPr lang="en-US" smtClean="0"/>
              <a:t>3</a:t>
            </a:fld>
            <a:endParaRPr lang="en-US"/>
          </a:p>
        </p:txBody>
      </p:sp>
    </p:spTree>
    <p:extLst>
      <p:ext uri="{BB962C8B-B14F-4D97-AF65-F5344CB8AC3E}">
        <p14:creationId xmlns:p14="http://schemas.microsoft.com/office/powerpoint/2010/main" val="820296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 and add… I am going to review some hidden disabilities, their definitions and general characteristics, and some general recommendations. However, please know that each individual is unique and should be treated as such.</a:t>
            </a:r>
          </a:p>
        </p:txBody>
      </p:sp>
      <p:sp>
        <p:nvSpPr>
          <p:cNvPr id="4" name="Slide Number Placeholder 3"/>
          <p:cNvSpPr>
            <a:spLocks noGrp="1"/>
          </p:cNvSpPr>
          <p:nvPr>
            <p:ph type="sldNum" sz="quarter" idx="5"/>
          </p:nvPr>
        </p:nvSpPr>
        <p:spPr/>
        <p:txBody>
          <a:bodyPr/>
          <a:lstStyle/>
          <a:p>
            <a:fld id="{D3F2B5B3-EFBE-4674-B16D-36BA166C344F}" type="slidenum">
              <a:rPr lang="en-US" smtClean="0"/>
              <a:t>4</a:t>
            </a:fld>
            <a:endParaRPr lang="en-US"/>
          </a:p>
        </p:txBody>
      </p:sp>
    </p:spTree>
    <p:extLst>
      <p:ext uri="{BB962C8B-B14F-4D97-AF65-F5344CB8AC3E}">
        <p14:creationId xmlns:p14="http://schemas.microsoft.com/office/powerpoint/2010/main" val="1161696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hidden disability I want to share with you is Intellectual Disability.</a:t>
            </a:r>
          </a:p>
          <a:p>
            <a:r>
              <a:rPr lang="en-US" dirty="0"/>
              <a:t>Read the slide</a:t>
            </a:r>
          </a:p>
        </p:txBody>
      </p:sp>
      <p:sp>
        <p:nvSpPr>
          <p:cNvPr id="4" name="Slide Number Placeholder 3"/>
          <p:cNvSpPr>
            <a:spLocks noGrp="1"/>
          </p:cNvSpPr>
          <p:nvPr>
            <p:ph type="sldNum" sz="quarter" idx="5"/>
          </p:nvPr>
        </p:nvSpPr>
        <p:spPr/>
        <p:txBody>
          <a:bodyPr/>
          <a:lstStyle/>
          <a:p>
            <a:fld id="{D3F2B5B3-EFBE-4674-B16D-36BA166C344F}" type="slidenum">
              <a:rPr lang="en-US" smtClean="0"/>
              <a:t>5</a:t>
            </a:fld>
            <a:endParaRPr lang="en-US"/>
          </a:p>
        </p:txBody>
      </p:sp>
    </p:spTree>
    <p:extLst>
      <p:ext uri="{BB962C8B-B14F-4D97-AF65-F5344CB8AC3E}">
        <p14:creationId xmlns:p14="http://schemas.microsoft.com/office/powerpoint/2010/main" val="955568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D3F2B5B3-EFBE-4674-B16D-36BA166C344F}" type="slidenum">
              <a:rPr lang="en-US" smtClean="0"/>
              <a:t>6</a:t>
            </a:fld>
            <a:endParaRPr lang="en-US"/>
          </a:p>
        </p:txBody>
      </p:sp>
    </p:spTree>
    <p:extLst>
      <p:ext uri="{BB962C8B-B14F-4D97-AF65-F5344CB8AC3E}">
        <p14:creationId xmlns:p14="http://schemas.microsoft.com/office/powerpoint/2010/main" val="1613046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fld id="{D3F2B5B3-EFBE-4674-B16D-36BA166C344F}" type="slidenum">
              <a:rPr lang="en-US" smtClean="0"/>
              <a:t>7</a:t>
            </a:fld>
            <a:endParaRPr lang="en-US"/>
          </a:p>
        </p:txBody>
      </p:sp>
    </p:spTree>
    <p:extLst>
      <p:ext uri="{BB962C8B-B14F-4D97-AF65-F5344CB8AC3E}">
        <p14:creationId xmlns:p14="http://schemas.microsoft.com/office/powerpoint/2010/main" val="3189869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going to share the top five takeaways we hope you will get with this presentation.</a:t>
            </a:r>
          </a:p>
          <a:p>
            <a:r>
              <a:rPr lang="en-US" dirty="0"/>
              <a:t>Read the slide.</a:t>
            </a:r>
          </a:p>
        </p:txBody>
      </p:sp>
      <p:sp>
        <p:nvSpPr>
          <p:cNvPr id="4" name="Slide Number Placeholder 3"/>
          <p:cNvSpPr>
            <a:spLocks noGrp="1"/>
          </p:cNvSpPr>
          <p:nvPr>
            <p:ph type="sldNum" sz="quarter" idx="5"/>
          </p:nvPr>
        </p:nvSpPr>
        <p:spPr/>
        <p:txBody>
          <a:bodyPr/>
          <a:lstStyle/>
          <a:p>
            <a:fld id="{D3F2B5B3-EFBE-4674-B16D-36BA166C344F}" type="slidenum">
              <a:rPr lang="en-US" smtClean="0"/>
              <a:t>8</a:t>
            </a:fld>
            <a:endParaRPr lang="en-US"/>
          </a:p>
        </p:txBody>
      </p:sp>
    </p:spTree>
    <p:extLst>
      <p:ext uri="{BB962C8B-B14F-4D97-AF65-F5344CB8AC3E}">
        <p14:creationId xmlns:p14="http://schemas.microsoft.com/office/powerpoint/2010/main" val="527340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Know Your Team</a:t>
            </a:r>
          </a:p>
          <a:p>
            <a:r>
              <a:rPr lang="en-US" dirty="0"/>
              <a:t>It’s important that you know who to reach out to if you are interacting with a person with a disability and feel that you may need more information or guidance.</a:t>
            </a:r>
          </a:p>
        </p:txBody>
      </p:sp>
      <p:sp>
        <p:nvSpPr>
          <p:cNvPr id="4" name="Slide Number Placeholder 3"/>
          <p:cNvSpPr>
            <a:spLocks noGrp="1"/>
          </p:cNvSpPr>
          <p:nvPr>
            <p:ph type="sldNum" sz="quarter" idx="5"/>
          </p:nvPr>
        </p:nvSpPr>
        <p:spPr/>
        <p:txBody>
          <a:bodyPr/>
          <a:lstStyle/>
          <a:p>
            <a:fld id="{D3F2B5B3-EFBE-4674-B16D-36BA166C344F}" type="slidenum">
              <a:rPr lang="en-US" smtClean="0"/>
              <a:t>9</a:t>
            </a:fld>
            <a:endParaRPr lang="en-US"/>
          </a:p>
        </p:txBody>
      </p:sp>
    </p:spTree>
    <p:extLst>
      <p:ext uri="{BB962C8B-B14F-4D97-AF65-F5344CB8AC3E}">
        <p14:creationId xmlns:p14="http://schemas.microsoft.com/office/powerpoint/2010/main" val="442445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0B3906-A8A3-4CFB-B053-19952FE6CEDC}"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C68FC-5D23-42AE-840F-ACCCB0D5F90F}" type="slidenum">
              <a:rPr lang="en-US" smtClean="0"/>
              <a:t>‹#›</a:t>
            </a:fld>
            <a:endParaRPr lang="en-US"/>
          </a:p>
        </p:txBody>
      </p:sp>
    </p:spTree>
    <p:extLst>
      <p:ext uri="{BB962C8B-B14F-4D97-AF65-F5344CB8AC3E}">
        <p14:creationId xmlns:p14="http://schemas.microsoft.com/office/powerpoint/2010/main" val="3234226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B3906-A8A3-4CFB-B053-19952FE6CEDC}"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C68FC-5D23-42AE-840F-ACCCB0D5F90F}" type="slidenum">
              <a:rPr lang="en-US" smtClean="0"/>
              <a:t>‹#›</a:t>
            </a:fld>
            <a:endParaRPr lang="en-US"/>
          </a:p>
        </p:txBody>
      </p:sp>
    </p:spTree>
    <p:extLst>
      <p:ext uri="{BB962C8B-B14F-4D97-AF65-F5344CB8AC3E}">
        <p14:creationId xmlns:p14="http://schemas.microsoft.com/office/powerpoint/2010/main" val="106400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B3906-A8A3-4CFB-B053-19952FE6CEDC}"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C68FC-5D23-42AE-840F-ACCCB0D5F90F}" type="slidenum">
              <a:rPr lang="en-US" smtClean="0"/>
              <a:t>‹#›</a:t>
            </a:fld>
            <a:endParaRPr lang="en-US"/>
          </a:p>
        </p:txBody>
      </p:sp>
    </p:spTree>
    <p:extLst>
      <p:ext uri="{BB962C8B-B14F-4D97-AF65-F5344CB8AC3E}">
        <p14:creationId xmlns:p14="http://schemas.microsoft.com/office/powerpoint/2010/main" val="1525791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B3906-A8A3-4CFB-B053-19952FE6CEDC}"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C68FC-5D23-42AE-840F-ACCCB0D5F90F}" type="slidenum">
              <a:rPr lang="en-US" smtClean="0"/>
              <a:t>‹#›</a:t>
            </a:fld>
            <a:endParaRPr lang="en-US"/>
          </a:p>
        </p:txBody>
      </p:sp>
    </p:spTree>
    <p:extLst>
      <p:ext uri="{BB962C8B-B14F-4D97-AF65-F5344CB8AC3E}">
        <p14:creationId xmlns:p14="http://schemas.microsoft.com/office/powerpoint/2010/main" val="4209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0B3906-A8A3-4CFB-B053-19952FE6CEDC}"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DC68FC-5D23-42AE-840F-ACCCB0D5F90F}" type="slidenum">
              <a:rPr lang="en-US" smtClean="0"/>
              <a:t>‹#›</a:t>
            </a:fld>
            <a:endParaRPr lang="en-US"/>
          </a:p>
        </p:txBody>
      </p:sp>
    </p:spTree>
    <p:extLst>
      <p:ext uri="{BB962C8B-B14F-4D97-AF65-F5344CB8AC3E}">
        <p14:creationId xmlns:p14="http://schemas.microsoft.com/office/powerpoint/2010/main" val="92192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0B3906-A8A3-4CFB-B053-19952FE6CEDC}"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C68FC-5D23-42AE-840F-ACCCB0D5F90F}" type="slidenum">
              <a:rPr lang="en-US" smtClean="0"/>
              <a:t>‹#›</a:t>
            </a:fld>
            <a:endParaRPr lang="en-US"/>
          </a:p>
        </p:txBody>
      </p:sp>
    </p:spTree>
    <p:extLst>
      <p:ext uri="{BB962C8B-B14F-4D97-AF65-F5344CB8AC3E}">
        <p14:creationId xmlns:p14="http://schemas.microsoft.com/office/powerpoint/2010/main" val="1706386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0B3906-A8A3-4CFB-B053-19952FE6CEDC}" type="datetimeFigureOut">
              <a:rPr lang="en-US" smtClean="0"/>
              <a:t>9/1/2021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DC68FC-5D23-42AE-840F-ACCCB0D5F90F}" type="slidenum">
              <a:rPr lang="en-US" smtClean="0"/>
              <a:t>‹#›</a:t>
            </a:fld>
            <a:endParaRPr lang="en-US"/>
          </a:p>
        </p:txBody>
      </p:sp>
    </p:spTree>
    <p:extLst>
      <p:ext uri="{BB962C8B-B14F-4D97-AF65-F5344CB8AC3E}">
        <p14:creationId xmlns:p14="http://schemas.microsoft.com/office/powerpoint/2010/main" val="193937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0B3906-A8A3-4CFB-B053-19952FE6CEDC}" type="datetimeFigureOut">
              <a:rPr lang="en-US" smtClean="0"/>
              <a:t>9/1/2021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DC68FC-5D23-42AE-840F-ACCCB0D5F90F}" type="slidenum">
              <a:rPr lang="en-US" smtClean="0"/>
              <a:t>‹#›</a:t>
            </a:fld>
            <a:endParaRPr lang="en-US"/>
          </a:p>
        </p:txBody>
      </p:sp>
    </p:spTree>
    <p:extLst>
      <p:ext uri="{BB962C8B-B14F-4D97-AF65-F5344CB8AC3E}">
        <p14:creationId xmlns:p14="http://schemas.microsoft.com/office/powerpoint/2010/main" val="1712583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0B3906-A8A3-4CFB-B053-19952FE6CEDC}" type="datetimeFigureOut">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DC68FC-5D23-42AE-840F-ACCCB0D5F90F}" type="slidenum">
              <a:rPr lang="en-US" smtClean="0"/>
              <a:t>‹#›</a:t>
            </a:fld>
            <a:endParaRPr lang="en-US"/>
          </a:p>
        </p:txBody>
      </p:sp>
    </p:spTree>
    <p:extLst>
      <p:ext uri="{BB962C8B-B14F-4D97-AF65-F5344CB8AC3E}">
        <p14:creationId xmlns:p14="http://schemas.microsoft.com/office/powerpoint/2010/main" val="260982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0B3906-A8A3-4CFB-B053-19952FE6CEDC}"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C68FC-5D23-42AE-840F-ACCCB0D5F90F}" type="slidenum">
              <a:rPr lang="en-US" smtClean="0"/>
              <a:t>‹#›</a:t>
            </a:fld>
            <a:endParaRPr lang="en-US"/>
          </a:p>
        </p:txBody>
      </p:sp>
    </p:spTree>
    <p:extLst>
      <p:ext uri="{BB962C8B-B14F-4D97-AF65-F5344CB8AC3E}">
        <p14:creationId xmlns:p14="http://schemas.microsoft.com/office/powerpoint/2010/main" val="186812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0B3906-A8A3-4CFB-B053-19952FE6CEDC}"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DC68FC-5D23-42AE-840F-ACCCB0D5F90F}" type="slidenum">
              <a:rPr lang="en-US" smtClean="0"/>
              <a:t>‹#›</a:t>
            </a:fld>
            <a:endParaRPr lang="en-US"/>
          </a:p>
        </p:txBody>
      </p:sp>
    </p:spTree>
    <p:extLst>
      <p:ext uri="{BB962C8B-B14F-4D97-AF65-F5344CB8AC3E}">
        <p14:creationId xmlns:p14="http://schemas.microsoft.com/office/powerpoint/2010/main" val="3583209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B3906-A8A3-4CFB-B053-19952FE6CEDC}" type="datetimeFigureOut">
              <a:rPr lang="en-US" smtClean="0"/>
              <a:t>9/1/2021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C68FC-5D23-42AE-840F-ACCCB0D5F90F}" type="slidenum">
              <a:rPr lang="en-US" smtClean="0"/>
              <a:t>‹#›</a:t>
            </a:fld>
            <a:endParaRPr lang="en-US"/>
          </a:p>
        </p:txBody>
      </p:sp>
    </p:spTree>
    <p:extLst>
      <p:ext uri="{BB962C8B-B14F-4D97-AF65-F5344CB8AC3E}">
        <p14:creationId xmlns:p14="http://schemas.microsoft.com/office/powerpoint/2010/main" val="2729981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13.xml"/><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5.sv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notesSlide" Target="../notesSlides/notesSlide15.xml"/><Relationship Id="rId9" Type="http://schemas.openxmlformats.org/officeDocument/2006/relationships/hyperlink" Target="http://yeaah-life.blogspot.com/2010/04/one-more-year-down.html" TargetMode="Externa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16.xml"/><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18.xml"/><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sv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media5.m4a"/><Relationship Id="rId7" Type="http://schemas.openxmlformats.org/officeDocument/2006/relationships/image" Target="../media/image6.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audio" Target="../media/media7.m4a"/><Relationship Id="rId7" Type="http://schemas.openxmlformats.org/officeDocument/2006/relationships/image" Target="../media/image10.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86197D16-FE75-4A0E-A0C9-28C0F04A4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0">
            <a:extLst>
              <a:ext uri="{FF2B5EF4-FFF2-40B4-BE49-F238E27FC236}">
                <a16:creationId xmlns:a16="http://schemas.microsoft.com/office/drawing/2014/main" id="{FA8FCEC6-4B30-4FF2-8B32-504BEAEA3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p:cNvSpPr>
            <a:spLocks noGrp="1"/>
          </p:cNvSpPr>
          <p:nvPr>
            <p:ph type="ctrTitle"/>
          </p:nvPr>
        </p:nvSpPr>
        <p:spPr>
          <a:xfrm>
            <a:off x="315654" y="1191796"/>
            <a:ext cx="11545446" cy="2976344"/>
          </a:xfrm>
        </p:spPr>
        <p:txBody>
          <a:bodyPr anchor="ctr">
            <a:normAutofit/>
          </a:bodyPr>
          <a:lstStyle/>
          <a:p>
            <a:pPr algn="l"/>
            <a:r>
              <a:rPr lang="en-US" sz="6600" dirty="0">
                <a:solidFill>
                  <a:srgbClr val="FFFFFF"/>
                </a:solidFill>
              </a:rPr>
              <a:t>Disability Awareness Training for New Employees</a:t>
            </a:r>
          </a:p>
        </p:txBody>
      </p:sp>
      <p:sp>
        <p:nvSpPr>
          <p:cNvPr id="3" name="Subtitle 2"/>
          <p:cNvSpPr>
            <a:spLocks noGrp="1"/>
          </p:cNvSpPr>
          <p:nvPr>
            <p:ph type="subTitle" idx="1"/>
          </p:nvPr>
        </p:nvSpPr>
        <p:spPr>
          <a:xfrm>
            <a:off x="804788" y="5333367"/>
            <a:ext cx="9416898" cy="1284387"/>
          </a:xfrm>
        </p:spPr>
        <p:txBody>
          <a:bodyPr anchor="t">
            <a:normAutofit fontScale="62500" lnSpcReduction="20000"/>
          </a:bodyPr>
          <a:lstStyle/>
          <a:p>
            <a:pPr algn="l"/>
            <a:r>
              <a:rPr lang="en-US" sz="8000">
                <a:solidFill>
                  <a:srgbClr val="000000"/>
                </a:solidFill>
              </a:rPr>
              <a:t>Student Services Program Support</a:t>
            </a:r>
          </a:p>
          <a:p>
            <a:pPr algn="l"/>
            <a:r>
              <a:rPr lang="en-US" sz="3800">
                <a:solidFill>
                  <a:srgbClr val="000000"/>
                </a:solidFill>
                <a:cs typeface="Calibri"/>
              </a:rPr>
              <a:t>Jill</a:t>
            </a:r>
            <a:r>
              <a:rPr lang="en-US" sz="4400">
                <a:solidFill>
                  <a:srgbClr val="000000"/>
                </a:solidFill>
                <a:cs typeface="Calibri"/>
              </a:rPr>
              <a:t> </a:t>
            </a:r>
            <a:r>
              <a:rPr lang="en-US" sz="4000" err="1">
                <a:solidFill>
                  <a:srgbClr val="000000"/>
                </a:solidFill>
                <a:cs typeface="Calibri"/>
              </a:rPr>
              <a:t>Minuse</a:t>
            </a:r>
            <a:r>
              <a:rPr lang="en-US" sz="4000">
                <a:solidFill>
                  <a:srgbClr val="000000"/>
                </a:solidFill>
                <a:cs typeface="Calibri"/>
              </a:rPr>
              <a:t>, Dietrich Browne, and Mallory White</a:t>
            </a:r>
            <a:endParaRPr lang="en-US" sz="4400">
              <a:solidFill>
                <a:srgbClr val="000000"/>
              </a:solidFill>
              <a:cs typeface="Calibri"/>
            </a:endParaRPr>
          </a:p>
        </p:txBody>
      </p:sp>
      <p:pic>
        <p:nvPicPr>
          <p:cNvPr id="6" name="Audio 5">
            <a:hlinkClick r:id="" action="ppaction://media"/>
            <a:extLst>
              <a:ext uri="{FF2B5EF4-FFF2-40B4-BE49-F238E27FC236}">
                <a16:creationId xmlns:a16="http://schemas.microsoft.com/office/drawing/2014/main" id="{4CF596C5-3115-4564-9D92-AEAF4B60B0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8481880"/>
      </p:ext>
    </p:extLst>
  </p:cSld>
  <p:clrMapOvr>
    <a:masterClrMapping/>
  </p:clrMapOvr>
  <mc:AlternateContent xmlns:mc="http://schemas.openxmlformats.org/markup-compatibility/2006">
    <mc:Choice xmlns:p14="http://schemas.microsoft.com/office/powerpoint/2010/main" Requires="p14">
      <p:transition spd="slow" p14:dur="2000" advTm="18389"/>
    </mc:Choice>
    <mc:Fallback>
      <p:transition spd="slow" advTm="18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4D6907-93B7-43CF-A8CA-5FEE3647973A}"/>
              </a:ext>
            </a:extLst>
          </p:cNvPr>
          <p:cNvSpPr>
            <a:spLocks noGrp="1"/>
          </p:cNvSpPr>
          <p:nvPr>
            <p:ph type="title"/>
          </p:nvPr>
        </p:nvSpPr>
        <p:spPr>
          <a:xfrm>
            <a:off x="838200" y="963877"/>
            <a:ext cx="3494362" cy="4930246"/>
          </a:xfrm>
        </p:spPr>
        <p:txBody>
          <a:bodyPr>
            <a:normAutofit/>
          </a:bodyPr>
          <a:lstStyle/>
          <a:p>
            <a:pPr algn="r"/>
            <a:r>
              <a:rPr lang="en-US" sz="8800" dirty="0">
                <a:solidFill>
                  <a:schemeClr val="accent1"/>
                </a:solidFill>
              </a:rPr>
              <a:t>My Team</a:t>
            </a:r>
            <a:endParaRPr lang="en-US" dirty="0">
              <a:solidFill>
                <a:schemeClr val="accent1"/>
              </a:solidFill>
            </a:endParaRPr>
          </a:p>
        </p:txBody>
      </p:sp>
      <p:cxnSp>
        <p:nvCxnSpPr>
          <p:cNvPr id="6"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1FE665A1-2112-4017-9AB3-49CA485AC0F6}"/>
              </a:ext>
            </a:extLst>
          </p:cNvPr>
          <p:cNvSpPr>
            <a:spLocks noGrp="1"/>
          </p:cNvSpPr>
          <p:nvPr>
            <p:ph idx="1"/>
          </p:nvPr>
        </p:nvSpPr>
        <p:spPr>
          <a:xfrm>
            <a:off x="4976031" y="963877"/>
            <a:ext cx="6377769" cy="4930246"/>
          </a:xfrm>
        </p:spPr>
        <p:txBody>
          <a:bodyPr anchor="ctr">
            <a:normAutofit/>
          </a:bodyPr>
          <a:lstStyle/>
          <a:p>
            <a:r>
              <a:rPr lang="en-US" sz="6000" dirty="0"/>
              <a:t>Supervisor</a:t>
            </a:r>
          </a:p>
          <a:p>
            <a:r>
              <a:rPr lang="en-US" sz="6000" dirty="0"/>
              <a:t>School-based team</a:t>
            </a:r>
          </a:p>
          <a:p>
            <a:r>
              <a:rPr lang="en-US" sz="6000" dirty="0"/>
              <a:t>Student Services </a:t>
            </a:r>
          </a:p>
        </p:txBody>
      </p:sp>
      <p:pic>
        <p:nvPicPr>
          <p:cNvPr id="4" name="Audio 3">
            <a:hlinkClick r:id="" action="ppaction://media"/>
            <a:extLst>
              <a:ext uri="{FF2B5EF4-FFF2-40B4-BE49-F238E27FC236}">
                <a16:creationId xmlns:a16="http://schemas.microsoft.com/office/drawing/2014/main" id="{80C13C41-921C-4677-B03A-B8911ED09AC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31316955"/>
      </p:ext>
    </p:extLst>
  </p:cSld>
  <p:clrMapOvr>
    <a:masterClrMapping/>
  </p:clrMapOvr>
  <mc:AlternateContent xmlns:mc="http://schemas.openxmlformats.org/markup-compatibility/2006">
    <mc:Choice xmlns:p14="http://schemas.microsoft.com/office/powerpoint/2010/main" Requires="p14">
      <p:transition spd="slow" p14:dur="2000" advTm="20373"/>
    </mc:Choice>
    <mc:Fallback>
      <p:transition spd="slow" advTm="2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12192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9DA6980-46EC-4697-87C5-EFDBC61E1A93}"/>
              </a:ext>
            </a:extLst>
          </p:cNvPr>
          <p:cNvSpPr>
            <a:spLocks noGrp="1"/>
          </p:cNvSpPr>
          <p:nvPr>
            <p:ph type="title"/>
          </p:nvPr>
        </p:nvSpPr>
        <p:spPr>
          <a:xfrm>
            <a:off x="1179226" y="5105400"/>
            <a:ext cx="9833548" cy="1066802"/>
          </a:xfrm>
        </p:spPr>
        <p:txBody>
          <a:bodyPr>
            <a:normAutofit/>
          </a:bodyPr>
          <a:lstStyle/>
          <a:p>
            <a:endParaRPr lang="en-US" sz="4000">
              <a:solidFill>
                <a:srgbClr val="3F3F3F"/>
              </a:solidFill>
              <a:cs typeface="Calibri Light"/>
            </a:endParaRPr>
          </a:p>
        </p:txBody>
      </p:sp>
      <p:sp>
        <p:nvSpPr>
          <p:cNvPr id="3" name="Content Placeholder 2">
            <a:extLst>
              <a:ext uri="{FF2B5EF4-FFF2-40B4-BE49-F238E27FC236}">
                <a16:creationId xmlns:a16="http://schemas.microsoft.com/office/drawing/2014/main" id="{C6FE0DBB-B9EA-4DA3-9392-E7B96CF149C6}"/>
              </a:ext>
            </a:extLst>
          </p:cNvPr>
          <p:cNvSpPr>
            <a:spLocks noGrp="1"/>
          </p:cNvSpPr>
          <p:nvPr>
            <p:ph idx="1"/>
          </p:nvPr>
        </p:nvSpPr>
        <p:spPr>
          <a:xfrm>
            <a:off x="1179226" y="872046"/>
            <a:ext cx="9833548" cy="2945574"/>
          </a:xfrm>
        </p:spPr>
        <p:txBody>
          <a:bodyPr anchor="ctr">
            <a:normAutofit/>
          </a:bodyPr>
          <a:lstStyle/>
          <a:p>
            <a:pPr marL="0" indent="0">
              <a:buNone/>
            </a:pPr>
            <a:r>
              <a:rPr lang="en-US" sz="4800">
                <a:solidFill>
                  <a:srgbClr val="FFFFFF"/>
                </a:solidFill>
                <a:cs typeface="Calibri"/>
              </a:rPr>
              <a:t>4.  Behavior is communication</a:t>
            </a:r>
          </a:p>
        </p:txBody>
      </p:sp>
      <p:pic>
        <p:nvPicPr>
          <p:cNvPr id="4" name="Audio 3">
            <a:hlinkClick r:id="" action="ppaction://media"/>
            <a:extLst>
              <a:ext uri="{FF2B5EF4-FFF2-40B4-BE49-F238E27FC236}">
                <a16:creationId xmlns:a16="http://schemas.microsoft.com/office/drawing/2014/main" id="{1CC45B53-8C27-48BB-B6AE-A61B3AC24F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33001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9135"/>
    </mc:Choice>
    <mc:Fallback>
      <p:transition spd="slow" advTm="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31200-9923-45FE-8351-476B758A15B9}"/>
              </a:ext>
            </a:extLst>
          </p:cNvPr>
          <p:cNvSpPr>
            <a:spLocks noGrp="1"/>
          </p:cNvSpPr>
          <p:nvPr>
            <p:ph type="ctrTitle"/>
          </p:nvPr>
        </p:nvSpPr>
        <p:spPr>
          <a:xfrm>
            <a:off x="546351" y="433545"/>
            <a:ext cx="11139854" cy="930447"/>
          </a:xfrm>
        </p:spPr>
        <p:txBody>
          <a:bodyPr>
            <a:normAutofit fontScale="90000"/>
          </a:bodyPr>
          <a:lstStyle/>
          <a:p>
            <a:r>
              <a:rPr lang="en-US" sz="5400" dirty="0">
                <a:solidFill>
                  <a:srgbClr val="FFFFFF"/>
                </a:solidFill>
                <a:cs typeface="Calibri Light"/>
              </a:rPr>
              <a:t>Don’t assume what is being communicated</a:t>
            </a:r>
          </a:p>
        </p:txBody>
      </p:sp>
      <p:cxnSp>
        <p:nvCxnSpPr>
          <p:cNvPr id="27" name="Straight Connector 2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Graphic 5" descr="Brain">
            <a:extLst>
              <a:ext uri="{FF2B5EF4-FFF2-40B4-BE49-F238E27FC236}">
                <a16:creationId xmlns:a16="http://schemas.microsoft.com/office/drawing/2014/main" id="{E8E69747-5906-465C-B40D-E5B43D7F2A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7319" y="2480606"/>
            <a:ext cx="3997637" cy="3997637"/>
          </a:xfrm>
          <a:prstGeom prst="rect">
            <a:avLst/>
          </a:prstGeom>
        </p:spPr>
      </p:pic>
      <p:cxnSp>
        <p:nvCxnSpPr>
          <p:cNvPr id="29" name="Straight Connector 2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567055" y="2877836"/>
            <a:ext cx="5001491" cy="3046988"/>
          </a:xfrm>
          <a:prstGeom prst="rect">
            <a:avLst/>
          </a:prstGeom>
          <a:noFill/>
        </p:spPr>
        <p:txBody>
          <a:bodyPr wrap="square" rtlCol="0">
            <a:spAutoFit/>
          </a:bodyPr>
          <a:lstStyle/>
          <a:p>
            <a:r>
              <a:rPr lang="en-US" sz="3200" dirty="0"/>
              <a:t>Behavior is influenced by many factors, including:</a:t>
            </a:r>
          </a:p>
          <a:p>
            <a:endParaRPr lang="en-US" sz="3200" dirty="0"/>
          </a:p>
          <a:p>
            <a:pPr marL="457200" indent="-457200">
              <a:buFont typeface="Arial" panose="020B0604020202020204" pitchFamily="34" charset="0"/>
              <a:buChar char="•"/>
            </a:pPr>
            <a:r>
              <a:rPr lang="en-US" sz="3200" dirty="0"/>
              <a:t>Culture</a:t>
            </a:r>
          </a:p>
          <a:p>
            <a:pPr marL="457200" indent="-457200">
              <a:buFont typeface="Arial" panose="020B0604020202020204" pitchFamily="34" charset="0"/>
              <a:buChar char="•"/>
            </a:pPr>
            <a:r>
              <a:rPr lang="en-US" sz="3200" dirty="0"/>
              <a:t>Disability</a:t>
            </a:r>
          </a:p>
          <a:p>
            <a:pPr marL="457200" indent="-457200">
              <a:buFont typeface="Arial" panose="020B0604020202020204" pitchFamily="34" charset="0"/>
              <a:buChar char="•"/>
            </a:pPr>
            <a:r>
              <a:rPr lang="en-US" sz="3200" dirty="0"/>
              <a:t>Trauma</a:t>
            </a:r>
          </a:p>
        </p:txBody>
      </p:sp>
      <p:pic>
        <p:nvPicPr>
          <p:cNvPr id="3" name="Audio 2">
            <a:hlinkClick r:id="" action="ppaction://media"/>
            <a:extLst>
              <a:ext uri="{FF2B5EF4-FFF2-40B4-BE49-F238E27FC236}">
                <a16:creationId xmlns:a16="http://schemas.microsoft.com/office/drawing/2014/main" id="{539D5677-10F2-47CC-9580-F4A10BC913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2373102"/>
      </p:ext>
    </p:extLst>
  </p:cSld>
  <p:clrMapOvr>
    <a:masterClrMapping/>
  </p:clrMapOvr>
  <mc:AlternateContent xmlns:mc="http://schemas.openxmlformats.org/markup-compatibility/2006">
    <mc:Choice xmlns:p14="http://schemas.microsoft.com/office/powerpoint/2010/main" Requires="p14">
      <p:transition spd="slow" p14:dur="2000" advTm="13222"/>
    </mc:Choice>
    <mc:Fallback>
      <p:transition spd="slow" advTm="1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74887-E14B-4402-9260-61818661436D}"/>
              </a:ext>
            </a:extLst>
          </p:cNvPr>
          <p:cNvSpPr>
            <a:spLocks noGrp="1"/>
          </p:cNvSpPr>
          <p:nvPr>
            <p:ph type="title"/>
          </p:nvPr>
        </p:nvSpPr>
        <p:spPr/>
        <p:txBody>
          <a:bodyPr/>
          <a:lstStyle/>
          <a:p>
            <a:r>
              <a:rPr lang="en-US">
                <a:cs typeface="Calibri Light"/>
              </a:rPr>
              <a:t>Survival mode..</a:t>
            </a:r>
            <a:endParaRPr lang="en-US"/>
          </a:p>
        </p:txBody>
      </p:sp>
      <p:graphicFrame>
        <p:nvGraphicFramePr>
          <p:cNvPr id="4" name="Diagram 3">
            <a:extLst>
              <a:ext uri="{FF2B5EF4-FFF2-40B4-BE49-F238E27FC236}">
                <a16:creationId xmlns:a16="http://schemas.microsoft.com/office/drawing/2014/main" id="{D6974708-E268-4C96-BFBD-BBD8624BE8C0}"/>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3F891017-DE60-4A02-A2F6-54CB4474BDB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9909155"/>
      </p:ext>
    </p:extLst>
  </p:cSld>
  <p:clrMapOvr>
    <a:masterClrMapping/>
  </p:clrMapOvr>
  <mc:AlternateContent xmlns:mc="http://schemas.openxmlformats.org/markup-compatibility/2006">
    <mc:Choice xmlns:p14="http://schemas.microsoft.com/office/powerpoint/2010/main" Requires="p14">
      <p:transition spd="slow" p14:dur="2000" advTm="37388"/>
    </mc:Choice>
    <mc:Fallback>
      <p:transition spd="slow" advTm="37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12192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AD97ED1-B3C9-451C-9C4B-D84D55D3C2B1}"/>
              </a:ext>
            </a:extLst>
          </p:cNvPr>
          <p:cNvSpPr>
            <a:spLocks noGrp="1"/>
          </p:cNvSpPr>
          <p:nvPr>
            <p:ph type="title"/>
          </p:nvPr>
        </p:nvSpPr>
        <p:spPr>
          <a:xfrm>
            <a:off x="1179226" y="5105400"/>
            <a:ext cx="9833548" cy="1066802"/>
          </a:xfrm>
        </p:spPr>
        <p:txBody>
          <a:bodyPr>
            <a:normAutofit/>
          </a:bodyPr>
          <a:lstStyle/>
          <a:p>
            <a:endParaRPr lang="en-US" sz="4000">
              <a:solidFill>
                <a:srgbClr val="3F3F3F"/>
              </a:solidFill>
              <a:cs typeface="Calibri Light"/>
            </a:endParaRPr>
          </a:p>
        </p:txBody>
      </p:sp>
      <p:sp>
        <p:nvSpPr>
          <p:cNvPr id="3" name="Content Placeholder 2">
            <a:extLst>
              <a:ext uri="{FF2B5EF4-FFF2-40B4-BE49-F238E27FC236}">
                <a16:creationId xmlns:a16="http://schemas.microsoft.com/office/drawing/2014/main" id="{ED7A224F-AA95-4E9E-AFD0-93805E6E5FCA}"/>
              </a:ext>
            </a:extLst>
          </p:cNvPr>
          <p:cNvSpPr>
            <a:spLocks noGrp="1"/>
          </p:cNvSpPr>
          <p:nvPr>
            <p:ph idx="1"/>
          </p:nvPr>
        </p:nvSpPr>
        <p:spPr>
          <a:xfrm>
            <a:off x="1179226" y="872046"/>
            <a:ext cx="9833548" cy="2945574"/>
          </a:xfrm>
        </p:spPr>
        <p:txBody>
          <a:bodyPr anchor="ctr">
            <a:normAutofit/>
          </a:bodyPr>
          <a:lstStyle/>
          <a:p>
            <a:pPr marL="0" indent="0">
              <a:buNone/>
            </a:pPr>
            <a:r>
              <a:rPr lang="en-US" sz="4800">
                <a:ea typeface="+mn-lt"/>
                <a:cs typeface="+mn-lt"/>
              </a:rPr>
              <a:t>3.  Nonverbal communication matters</a:t>
            </a:r>
            <a:endParaRPr lang="en-US" sz="4800">
              <a:solidFill>
                <a:srgbClr val="FFFFFF"/>
              </a:solidFill>
              <a:cs typeface="Calibri" panose="020F0502020204030204"/>
            </a:endParaRPr>
          </a:p>
        </p:txBody>
      </p:sp>
      <p:pic>
        <p:nvPicPr>
          <p:cNvPr id="5" name="Audio 4">
            <a:hlinkClick r:id="" action="ppaction://media"/>
            <a:extLst>
              <a:ext uri="{FF2B5EF4-FFF2-40B4-BE49-F238E27FC236}">
                <a16:creationId xmlns:a16="http://schemas.microsoft.com/office/drawing/2014/main" id="{05AAE859-20B5-413F-BDA9-F2855721C0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03268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9274"/>
    </mc:Choice>
    <mc:Fallback>
      <p:transition spd="slow" advTm="9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A76DDB-7DDF-4883-9E2D-704B87FE874B}"/>
              </a:ext>
            </a:extLst>
          </p:cNvPr>
          <p:cNvSpPr>
            <a:spLocks noGrp="1"/>
          </p:cNvSpPr>
          <p:nvPr>
            <p:ph type="title"/>
          </p:nvPr>
        </p:nvSpPr>
        <p:spPr>
          <a:xfrm>
            <a:off x="6094105" y="802955"/>
            <a:ext cx="4977976" cy="1454051"/>
          </a:xfrm>
        </p:spPr>
        <p:txBody>
          <a:bodyPr>
            <a:normAutofit/>
          </a:bodyPr>
          <a:lstStyle/>
          <a:p>
            <a:r>
              <a:rPr lang="en-US">
                <a:solidFill>
                  <a:srgbClr val="000000"/>
                </a:solidFill>
              </a:rPr>
              <a:t>Nonverbal Communication</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Angry Face with No Fill">
            <a:extLst>
              <a:ext uri="{FF2B5EF4-FFF2-40B4-BE49-F238E27FC236}">
                <a16:creationId xmlns:a16="http://schemas.microsoft.com/office/drawing/2014/main" id="{1CE2CEAF-8972-4E13-BFCD-7F27C33698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122D932B-8440-43F0-98B2-692F76BE5D14}"/>
              </a:ext>
            </a:extLst>
          </p:cNvPr>
          <p:cNvSpPr>
            <a:spLocks noGrp="1"/>
          </p:cNvSpPr>
          <p:nvPr>
            <p:ph idx="1"/>
          </p:nvPr>
        </p:nvSpPr>
        <p:spPr>
          <a:xfrm>
            <a:off x="6090574" y="2421682"/>
            <a:ext cx="4977578" cy="3639289"/>
          </a:xfrm>
        </p:spPr>
        <p:txBody>
          <a:bodyPr anchor="ctr">
            <a:normAutofit/>
          </a:bodyPr>
          <a:lstStyle/>
          <a:p>
            <a:r>
              <a:rPr lang="en-US">
                <a:solidFill>
                  <a:srgbClr val="000000"/>
                </a:solidFill>
              </a:rPr>
              <a:t>Be open</a:t>
            </a:r>
          </a:p>
          <a:p>
            <a:r>
              <a:rPr lang="en-US">
                <a:solidFill>
                  <a:srgbClr val="000000"/>
                </a:solidFill>
              </a:rPr>
              <a:t>Be friendly</a:t>
            </a:r>
          </a:p>
          <a:p>
            <a:r>
              <a:rPr lang="en-US">
                <a:solidFill>
                  <a:srgbClr val="000000"/>
                </a:solidFill>
              </a:rPr>
              <a:t>Be approachable</a:t>
            </a:r>
          </a:p>
        </p:txBody>
      </p:sp>
      <p:pic>
        <p:nvPicPr>
          <p:cNvPr id="4" name="Picture 4" descr="A picture containing drawing&#10;&#10;Description generated with very high confidence">
            <a:extLst>
              <a:ext uri="{FF2B5EF4-FFF2-40B4-BE49-F238E27FC236}">
                <a16:creationId xmlns:a16="http://schemas.microsoft.com/office/drawing/2014/main" id="{F5F507B6-5C50-4FBB-A225-7E8CD266600D}"/>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97457" y="2016906"/>
            <a:ext cx="3663350" cy="2939207"/>
          </a:xfrm>
          <a:prstGeom prst="rect">
            <a:avLst/>
          </a:prstGeom>
        </p:spPr>
      </p:pic>
      <p:pic>
        <p:nvPicPr>
          <p:cNvPr id="6" name="Audio 5">
            <a:hlinkClick r:id="" action="ppaction://media"/>
            <a:extLst>
              <a:ext uri="{FF2B5EF4-FFF2-40B4-BE49-F238E27FC236}">
                <a16:creationId xmlns:a16="http://schemas.microsoft.com/office/drawing/2014/main" id="{AFA2D905-E170-4383-919C-69F62FC3B0C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7620203"/>
      </p:ext>
    </p:extLst>
  </p:cSld>
  <p:clrMapOvr>
    <a:masterClrMapping/>
  </p:clrMapOvr>
  <mc:AlternateContent xmlns:mc="http://schemas.openxmlformats.org/markup-compatibility/2006">
    <mc:Choice xmlns:p14="http://schemas.microsoft.com/office/powerpoint/2010/main" Requires="p14">
      <p:transition spd="slow" p14:dur="2000" advTm="11271"/>
    </mc:Choice>
    <mc:Fallback>
      <p:transition spd="slow" advTm="1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ABDB34AA-1E8F-4C9B-8E41-0AB5C6705E47}"/>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Proximity</a:t>
            </a:r>
          </a:p>
        </p:txBody>
      </p:sp>
      <p:graphicFrame>
        <p:nvGraphicFramePr>
          <p:cNvPr id="5" name="Content Placeholder 2">
            <a:extLst>
              <a:ext uri="{FF2B5EF4-FFF2-40B4-BE49-F238E27FC236}">
                <a16:creationId xmlns:a16="http://schemas.microsoft.com/office/drawing/2014/main" id="{52D034F4-A869-4EE9-B647-858FFFB0BF0D}"/>
              </a:ext>
            </a:extLst>
          </p:cNvPr>
          <p:cNvGraphicFramePr>
            <a:graphicFrameLocks noGrp="1"/>
          </p:cNvGraphicFramePr>
          <p:nvPr>
            <p:ph idx="1"/>
            <p:extLst>
              <p:ext uri="{D42A27DB-BD31-4B8C-83A1-F6EECF244321}">
                <p14:modId xmlns:p14="http://schemas.microsoft.com/office/powerpoint/2010/main" val="1664682793"/>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B8EBB95B-01AD-4DEB-BF6A-C7D97E4DBF8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8509063"/>
      </p:ext>
    </p:extLst>
  </p:cSld>
  <p:clrMapOvr>
    <a:masterClrMapping/>
  </p:clrMapOvr>
  <mc:AlternateContent xmlns:mc="http://schemas.openxmlformats.org/markup-compatibility/2006">
    <mc:Choice xmlns:p14="http://schemas.microsoft.com/office/powerpoint/2010/main" Requires="p14">
      <p:transition spd="slow" p14:dur="2000" advTm="33980"/>
    </mc:Choice>
    <mc:Fallback>
      <p:transition spd="slow" advTm="33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12192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DCE790F-DA18-432B-AA37-7BAC8ECC6E95}"/>
              </a:ext>
            </a:extLst>
          </p:cNvPr>
          <p:cNvSpPr>
            <a:spLocks noGrp="1"/>
          </p:cNvSpPr>
          <p:nvPr>
            <p:ph type="title"/>
          </p:nvPr>
        </p:nvSpPr>
        <p:spPr>
          <a:xfrm>
            <a:off x="1179226" y="5105400"/>
            <a:ext cx="9833548" cy="1066802"/>
          </a:xfrm>
        </p:spPr>
        <p:txBody>
          <a:bodyPr>
            <a:normAutofit/>
          </a:bodyPr>
          <a:lstStyle/>
          <a:p>
            <a:endParaRPr lang="en-US" sz="4000">
              <a:solidFill>
                <a:srgbClr val="3F3F3F"/>
              </a:solidFill>
              <a:cs typeface="Calibri Light"/>
            </a:endParaRPr>
          </a:p>
        </p:txBody>
      </p:sp>
      <p:sp>
        <p:nvSpPr>
          <p:cNvPr id="3" name="Content Placeholder 2">
            <a:extLst>
              <a:ext uri="{FF2B5EF4-FFF2-40B4-BE49-F238E27FC236}">
                <a16:creationId xmlns:a16="http://schemas.microsoft.com/office/drawing/2014/main" id="{C8261BAE-98C8-4392-81AF-8F510B8E04BF}"/>
              </a:ext>
            </a:extLst>
          </p:cNvPr>
          <p:cNvSpPr>
            <a:spLocks noGrp="1"/>
          </p:cNvSpPr>
          <p:nvPr>
            <p:ph idx="1"/>
          </p:nvPr>
        </p:nvSpPr>
        <p:spPr>
          <a:xfrm>
            <a:off x="1179226" y="872046"/>
            <a:ext cx="9833548" cy="2945574"/>
          </a:xfrm>
        </p:spPr>
        <p:txBody>
          <a:bodyPr anchor="ctr">
            <a:normAutofit/>
          </a:bodyPr>
          <a:lstStyle/>
          <a:p>
            <a:pPr marL="0" indent="0">
              <a:buNone/>
            </a:pPr>
            <a:r>
              <a:rPr lang="en-US" sz="4800">
                <a:ea typeface="+mn-lt"/>
                <a:cs typeface="+mn-lt"/>
              </a:rPr>
              <a:t>2.  Verbal communication matters</a:t>
            </a:r>
            <a:endParaRPr lang="en-US" sz="4800">
              <a:solidFill>
                <a:srgbClr val="FFFFFF"/>
              </a:solidFill>
              <a:cs typeface="Calibri" panose="020F0502020204030204"/>
            </a:endParaRPr>
          </a:p>
        </p:txBody>
      </p:sp>
      <p:pic>
        <p:nvPicPr>
          <p:cNvPr id="5" name="Audio 4">
            <a:hlinkClick r:id="" action="ppaction://media"/>
            <a:extLst>
              <a:ext uri="{FF2B5EF4-FFF2-40B4-BE49-F238E27FC236}">
                <a16:creationId xmlns:a16="http://schemas.microsoft.com/office/drawing/2014/main" id="{EE05F079-5706-470E-B70E-D4B424277C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279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7440"/>
    </mc:Choice>
    <mc:Fallback>
      <p:transition spd="slow" advTm="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3DC3-324D-4A5F-92F2-0B425DA94981}"/>
              </a:ext>
            </a:extLst>
          </p:cNvPr>
          <p:cNvSpPr>
            <a:spLocks noGrp="1"/>
          </p:cNvSpPr>
          <p:nvPr>
            <p:ph type="title"/>
          </p:nvPr>
        </p:nvSpPr>
        <p:spPr/>
        <p:txBody>
          <a:bodyPr/>
          <a:lstStyle/>
          <a:p>
            <a:r>
              <a:rPr lang="en-US">
                <a:cs typeface="Calibri Light"/>
              </a:rPr>
              <a:t>What do you say?</a:t>
            </a:r>
            <a:endParaRPr lang="en-US"/>
          </a:p>
        </p:txBody>
      </p:sp>
      <p:graphicFrame>
        <p:nvGraphicFramePr>
          <p:cNvPr id="4" name="Diagram 3">
            <a:extLst>
              <a:ext uri="{FF2B5EF4-FFF2-40B4-BE49-F238E27FC236}">
                <a16:creationId xmlns:a16="http://schemas.microsoft.com/office/drawing/2014/main" id="{568960D9-99CC-4052-8D94-7078984EA959}"/>
              </a:ext>
            </a:extLst>
          </p:cNvPr>
          <p:cNvGraphicFramePr/>
          <p:nvPr>
            <p:extLst>
              <p:ext uri="{D42A27DB-BD31-4B8C-83A1-F6EECF244321}">
                <p14:modId xmlns:p14="http://schemas.microsoft.com/office/powerpoint/2010/main" val="41334246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45365D20-3BE5-4DA7-9D4F-99494D05B9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5873927"/>
      </p:ext>
    </p:extLst>
  </p:cSld>
  <p:clrMapOvr>
    <a:masterClrMapping/>
  </p:clrMapOvr>
  <mc:AlternateContent xmlns:mc="http://schemas.openxmlformats.org/markup-compatibility/2006">
    <mc:Choice xmlns:p14="http://schemas.microsoft.com/office/powerpoint/2010/main" Requires="p14">
      <p:transition spd="slow" p14:dur="2000" advTm="27409"/>
    </mc:Choice>
    <mc:Fallback>
      <p:transition spd="slow" advTm="27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Thumbs Up Sign">
            <a:extLst>
              <a:ext uri="{FF2B5EF4-FFF2-40B4-BE49-F238E27FC236}">
                <a16:creationId xmlns:a16="http://schemas.microsoft.com/office/drawing/2014/main" id="{F379EDCE-D95C-465D-89D2-9FBF37FB8E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8CC284A1-7BEB-41DC-A5BC-9EEC80BADCA3}"/>
              </a:ext>
            </a:extLst>
          </p:cNvPr>
          <p:cNvSpPr>
            <a:spLocks noGrp="1"/>
          </p:cNvSpPr>
          <p:nvPr>
            <p:ph idx="1"/>
          </p:nvPr>
        </p:nvSpPr>
        <p:spPr>
          <a:xfrm>
            <a:off x="6090574" y="738620"/>
            <a:ext cx="4977578" cy="5322352"/>
          </a:xfrm>
        </p:spPr>
        <p:txBody>
          <a:bodyPr anchor="ctr">
            <a:normAutofit/>
          </a:bodyPr>
          <a:lstStyle/>
          <a:p>
            <a:pPr marL="0" indent="0" algn="ctr">
              <a:buNone/>
            </a:pPr>
            <a:r>
              <a:rPr lang="en-US" sz="7200">
                <a:solidFill>
                  <a:srgbClr val="000000"/>
                </a:solidFill>
              </a:rPr>
              <a:t>Less Said </a:t>
            </a:r>
          </a:p>
          <a:p>
            <a:pPr marL="0" indent="0" algn="ctr">
              <a:buNone/>
            </a:pPr>
            <a:r>
              <a:rPr lang="en-US" sz="7200">
                <a:solidFill>
                  <a:srgbClr val="000000"/>
                </a:solidFill>
              </a:rPr>
              <a:t>= </a:t>
            </a:r>
          </a:p>
          <a:p>
            <a:pPr marL="0" indent="0" algn="ctr">
              <a:buNone/>
            </a:pPr>
            <a:r>
              <a:rPr lang="en-US" sz="7200">
                <a:solidFill>
                  <a:srgbClr val="000000"/>
                </a:solidFill>
              </a:rPr>
              <a:t>Best Said!</a:t>
            </a:r>
            <a:r>
              <a:rPr lang="en-US">
                <a:solidFill>
                  <a:srgbClr val="000000"/>
                </a:solidFill>
              </a:rPr>
              <a:t> </a:t>
            </a:r>
          </a:p>
        </p:txBody>
      </p:sp>
      <p:pic>
        <p:nvPicPr>
          <p:cNvPr id="4" name="Audio 3">
            <a:hlinkClick r:id="" action="ppaction://media"/>
            <a:extLst>
              <a:ext uri="{FF2B5EF4-FFF2-40B4-BE49-F238E27FC236}">
                <a16:creationId xmlns:a16="http://schemas.microsoft.com/office/drawing/2014/main" id="{3C1C3B1E-095D-4D68-8508-3725A93B4F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5297350"/>
      </p:ext>
    </p:extLst>
  </p:cSld>
  <p:clrMapOvr>
    <a:masterClrMapping/>
  </p:clrMapOvr>
  <mc:AlternateContent xmlns:mc="http://schemas.openxmlformats.org/markup-compatibility/2006">
    <mc:Choice xmlns:p14="http://schemas.microsoft.com/office/powerpoint/2010/main" Requires="p14">
      <p:transition spd="slow" p14:dur="2000" advTm="36955"/>
    </mc:Choice>
    <mc:Fallback>
      <p:transition spd="slow" advTm="36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4">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a:solidFill>
                  <a:srgbClr val="FFFFFF"/>
                </a:solidFill>
              </a:rPr>
              <a:t>Training Objectives</a:t>
            </a:r>
          </a:p>
        </p:txBody>
      </p:sp>
      <p:sp>
        <p:nvSpPr>
          <p:cNvPr id="3" name="Content Placeholder 2">
            <a:extLst>
              <a:ext uri="{FF2B5EF4-FFF2-40B4-BE49-F238E27FC236}">
                <a16:creationId xmlns:a16="http://schemas.microsoft.com/office/drawing/2014/main" id="{7A4CF7DA-AA56-437A-99B1-46C5D0027A67}"/>
              </a:ext>
            </a:extLst>
          </p:cNvPr>
          <p:cNvSpPr>
            <a:spLocks noGrp="1"/>
          </p:cNvSpPr>
          <p:nvPr>
            <p:ph idx="1"/>
          </p:nvPr>
        </p:nvSpPr>
        <p:spPr>
          <a:xfrm>
            <a:off x="5817404" y="801866"/>
            <a:ext cx="6125593" cy="5230634"/>
          </a:xfrm>
        </p:spPr>
        <p:txBody>
          <a:bodyPr anchor="ctr">
            <a:normAutofit/>
          </a:bodyPr>
          <a:lstStyle/>
          <a:p>
            <a:r>
              <a:rPr lang="en-US" sz="4000">
                <a:solidFill>
                  <a:srgbClr val="000000"/>
                </a:solidFill>
              </a:rPr>
              <a:t>Know the characteristics of hidden disabilities</a:t>
            </a:r>
            <a:endParaRPr lang="en-US" sz="4000">
              <a:solidFill>
                <a:srgbClr val="000000"/>
              </a:solidFill>
              <a:cs typeface="Calibri"/>
            </a:endParaRPr>
          </a:p>
          <a:p>
            <a:endParaRPr lang="en-US" sz="4000">
              <a:solidFill>
                <a:srgbClr val="000000"/>
              </a:solidFill>
            </a:endParaRPr>
          </a:p>
          <a:p>
            <a:r>
              <a:rPr lang="en-US" sz="4000">
                <a:solidFill>
                  <a:srgbClr val="000000"/>
                </a:solidFill>
              </a:rPr>
              <a:t>Top 5 Takeaways</a:t>
            </a:r>
            <a:endParaRPr lang="en-US" sz="4000">
              <a:solidFill>
                <a:srgbClr val="000000"/>
              </a:solidFill>
              <a:cs typeface="Calibri"/>
            </a:endParaRPr>
          </a:p>
        </p:txBody>
      </p:sp>
      <p:pic>
        <p:nvPicPr>
          <p:cNvPr id="6" name="Audio 5">
            <a:hlinkClick r:id="" action="ppaction://media"/>
            <a:extLst>
              <a:ext uri="{FF2B5EF4-FFF2-40B4-BE49-F238E27FC236}">
                <a16:creationId xmlns:a16="http://schemas.microsoft.com/office/drawing/2014/main" id="{F1487FB9-EFB3-476C-8FF1-0DAEBFF1D0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7074452"/>
      </p:ext>
    </p:extLst>
  </p:cSld>
  <p:clrMapOvr>
    <a:masterClrMapping/>
  </p:clrMapOvr>
  <mc:AlternateContent xmlns:mc="http://schemas.openxmlformats.org/markup-compatibility/2006">
    <mc:Choice xmlns:p14="http://schemas.microsoft.com/office/powerpoint/2010/main" Requires="p14">
      <p:transition spd="slow" p14:dur="2000" advTm="10195"/>
    </mc:Choice>
    <mc:Fallback>
      <p:transition spd="slow" advTm="10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2153FA-20FC-42C7-97CE-E8BB59F0ACAF}"/>
              </a:ext>
            </a:extLst>
          </p:cNvPr>
          <p:cNvSpPr>
            <a:spLocks noGrp="1"/>
          </p:cNvSpPr>
          <p:nvPr>
            <p:ph type="title"/>
          </p:nvPr>
        </p:nvSpPr>
        <p:spPr>
          <a:xfrm>
            <a:off x="838200" y="963877"/>
            <a:ext cx="3494362" cy="4930246"/>
          </a:xfrm>
        </p:spPr>
        <p:txBody>
          <a:bodyPr>
            <a:normAutofit/>
          </a:bodyPr>
          <a:lstStyle/>
          <a:p>
            <a:pPr algn="r"/>
            <a:r>
              <a:rPr lang="en-US" sz="4100">
                <a:solidFill>
                  <a:schemeClr val="accent1"/>
                </a:solidFill>
              </a:rPr>
              <a:t> Verbal Communication</a:t>
            </a:r>
          </a:p>
        </p:txBody>
      </p:sp>
      <p:cxnSp>
        <p:nvCxnSpPr>
          <p:cNvPr id="6"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D38DCEC-8DAA-4066-8DBC-62BF462FFA1D}"/>
              </a:ext>
            </a:extLst>
          </p:cNvPr>
          <p:cNvSpPr>
            <a:spLocks noGrp="1"/>
          </p:cNvSpPr>
          <p:nvPr>
            <p:ph idx="1"/>
          </p:nvPr>
        </p:nvSpPr>
        <p:spPr>
          <a:xfrm>
            <a:off x="4976031" y="963877"/>
            <a:ext cx="6377769" cy="4930246"/>
          </a:xfrm>
        </p:spPr>
        <p:txBody>
          <a:bodyPr anchor="ctr">
            <a:normAutofit/>
          </a:bodyPr>
          <a:lstStyle/>
          <a:p>
            <a:r>
              <a:rPr lang="en-US" sz="2400" dirty="0"/>
              <a:t>No sarcasm</a:t>
            </a:r>
            <a:endParaRPr lang="en-US" dirty="0">
              <a:cs typeface="Calibri"/>
            </a:endParaRPr>
          </a:p>
          <a:p>
            <a:r>
              <a:rPr lang="en-US" sz="2400" dirty="0"/>
              <a:t>Give one step directions NOT multi-step directions</a:t>
            </a:r>
          </a:p>
          <a:p>
            <a:r>
              <a:rPr lang="en-US" sz="2400" dirty="0"/>
              <a:t>Consider: tone, volume, and cadence of speech</a:t>
            </a:r>
          </a:p>
          <a:p>
            <a:pPr lvl="1"/>
            <a:r>
              <a:rPr lang="en-US" dirty="0"/>
              <a:t>Its not always what you say, but how you say it</a:t>
            </a:r>
          </a:p>
        </p:txBody>
      </p:sp>
    </p:spTree>
    <p:extLst>
      <p:ext uri="{BB962C8B-B14F-4D97-AF65-F5344CB8AC3E}">
        <p14:creationId xmlns:p14="http://schemas.microsoft.com/office/powerpoint/2010/main" val="1379632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12192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04190E2-8770-4634-8648-7E94DBF3ED05}"/>
              </a:ext>
            </a:extLst>
          </p:cNvPr>
          <p:cNvSpPr>
            <a:spLocks noGrp="1"/>
          </p:cNvSpPr>
          <p:nvPr>
            <p:ph type="title"/>
          </p:nvPr>
        </p:nvSpPr>
        <p:spPr>
          <a:xfrm>
            <a:off x="1179226" y="5105400"/>
            <a:ext cx="9833548" cy="1066802"/>
          </a:xfrm>
        </p:spPr>
        <p:txBody>
          <a:bodyPr>
            <a:normAutofit/>
          </a:bodyPr>
          <a:lstStyle/>
          <a:p>
            <a:endParaRPr lang="en-US" sz="4000">
              <a:solidFill>
                <a:srgbClr val="3F3F3F"/>
              </a:solidFill>
              <a:cs typeface="Calibri Light"/>
            </a:endParaRPr>
          </a:p>
        </p:txBody>
      </p:sp>
      <p:sp>
        <p:nvSpPr>
          <p:cNvPr id="3" name="Content Placeholder 2">
            <a:extLst>
              <a:ext uri="{FF2B5EF4-FFF2-40B4-BE49-F238E27FC236}">
                <a16:creationId xmlns:a16="http://schemas.microsoft.com/office/drawing/2014/main" id="{A62B3E81-CC0C-413C-B13F-EB3A49A81EC7}"/>
              </a:ext>
            </a:extLst>
          </p:cNvPr>
          <p:cNvSpPr>
            <a:spLocks noGrp="1"/>
          </p:cNvSpPr>
          <p:nvPr>
            <p:ph idx="1"/>
          </p:nvPr>
        </p:nvSpPr>
        <p:spPr>
          <a:xfrm>
            <a:off x="1179226" y="872046"/>
            <a:ext cx="9833548" cy="2945574"/>
          </a:xfrm>
        </p:spPr>
        <p:txBody>
          <a:bodyPr anchor="ctr">
            <a:normAutofit/>
          </a:bodyPr>
          <a:lstStyle/>
          <a:p>
            <a:pPr marL="0" indent="0">
              <a:buNone/>
            </a:pPr>
            <a:r>
              <a:rPr lang="en-US" sz="4800">
                <a:ea typeface="+mn-lt"/>
                <a:cs typeface="+mn-lt"/>
              </a:rPr>
              <a:t>1.  Be patient</a:t>
            </a:r>
            <a:endParaRPr lang="en-US" sz="4800">
              <a:solidFill>
                <a:srgbClr val="FFFFFF"/>
              </a:solidFill>
              <a:cs typeface="Calibri" panose="020F0502020204030204"/>
            </a:endParaRPr>
          </a:p>
        </p:txBody>
      </p:sp>
      <p:pic>
        <p:nvPicPr>
          <p:cNvPr id="5" name="Audio 4">
            <a:hlinkClick r:id="" action="ppaction://media"/>
            <a:extLst>
              <a:ext uri="{FF2B5EF4-FFF2-40B4-BE49-F238E27FC236}">
                <a16:creationId xmlns:a16="http://schemas.microsoft.com/office/drawing/2014/main" id="{D02332FA-84AE-4F2D-8413-2F3B7826DE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1687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2107"/>
    </mc:Choice>
    <mc:Fallback>
      <p:transition spd="slow" advTm="1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49705-7618-4113-9F60-3D5DD3975D10}"/>
              </a:ext>
            </a:extLst>
          </p:cNvPr>
          <p:cNvSpPr>
            <a:spLocks noGrp="1"/>
          </p:cNvSpPr>
          <p:nvPr>
            <p:ph type="title"/>
          </p:nvPr>
        </p:nvSpPr>
        <p:spPr>
          <a:xfrm>
            <a:off x="4965430" y="629268"/>
            <a:ext cx="6586491" cy="1286160"/>
          </a:xfrm>
        </p:spPr>
        <p:txBody>
          <a:bodyPr anchor="b">
            <a:normAutofit/>
          </a:bodyPr>
          <a:lstStyle/>
          <a:p>
            <a:r>
              <a:rPr lang="en-US"/>
              <a:t>Rational Detachment</a:t>
            </a:r>
          </a:p>
        </p:txBody>
      </p:sp>
      <p:pic>
        <p:nvPicPr>
          <p:cNvPr id="5" name="Picture 4">
            <a:extLst>
              <a:ext uri="{FF2B5EF4-FFF2-40B4-BE49-F238E27FC236}">
                <a16:creationId xmlns:a16="http://schemas.microsoft.com/office/drawing/2014/main" id="{EEC260F4-B9D0-449C-B504-CE0CEEA6A50F}"/>
              </a:ext>
            </a:extLst>
          </p:cNvPr>
          <p:cNvPicPr>
            <a:picLocks noChangeAspect="1"/>
          </p:cNvPicPr>
          <p:nvPr/>
        </p:nvPicPr>
        <p:blipFill rotWithShape="1">
          <a:blip r:embed="rId5">
            <a:extLst>
              <a:ext uri="{28A0092B-C50C-407E-A947-70E740481C1C}">
                <a14:useLocalDpi xmlns:a14="http://schemas.microsoft.com/office/drawing/2010/main" val="0"/>
              </a:ext>
            </a:extLst>
          </a:blip>
          <a:srcRect r="309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7911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71764CE-DB44-4437-826D-D892FB5A1F3D}"/>
              </a:ext>
            </a:extLst>
          </p:cNvPr>
          <p:cNvSpPr>
            <a:spLocks noGrp="1"/>
          </p:cNvSpPr>
          <p:nvPr>
            <p:ph idx="1"/>
          </p:nvPr>
        </p:nvSpPr>
        <p:spPr>
          <a:xfrm>
            <a:off x="4965431" y="2438400"/>
            <a:ext cx="6586489" cy="3785419"/>
          </a:xfrm>
        </p:spPr>
        <p:txBody>
          <a:bodyPr>
            <a:normAutofit lnSpcReduction="10000"/>
          </a:bodyPr>
          <a:lstStyle/>
          <a:p>
            <a:r>
              <a:rPr lang="en-US" sz="3600"/>
              <a:t>Don’t take it personal</a:t>
            </a:r>
          </a:p>
          <a:p>
            <a:r>
              <a:rPr lang="en-US" sz="3600"/>
              <a:t>You don’t know what else is in their backpack besides “homework”</a:t>
            </a:r>
          </a:p>
          <a:p>
            <a:r>
              <a:rPr lang="en-US" sz="3600"/>
              <a:t>What else could kids be coming to school with that could impact their day?</a:t>
            </a:r>
          </a:p>
          <a:p>
            <a:endParaRPr lang="en-US" sz="2000"/>
          </a:p>
        </p:txBody>
      </p:sp>
      <p:pic>
        <p:nvPicPr>
          <p:cNvPr id="6" name="Audio 5">
            <a:hlinkClick r:id="" action="ppaction://media"/>
            <a:extLst>
              <a:ext uri="{FF2B5EF4-FFF2-40B4-BE49-F238E27FC236}">
                <a16:creationId xmlns:a16="http://schemas.microsoft.com/office/drawing/2014/main" id="{BA3EC9D3-A174-49EB-9B72-B3AC055E73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2950562"/>
      </p:ext>
    </p:extLst>
  </p:cSld>
  <p:clrMapOvr>
    <a:masterClrMapping/>
  </p:clrMapOvr>
  <mc:AlternateContent xmlns:mc="http://schemas.openxmlformats.org/markup-compatibility/2006">
    <mc:Choice xmlns:p14="http://schemas.microsoft.com/office/powerpoint/2010/main" Requires="p14">
      <p:transition spd="slow" p14:dur="2000" advTm="59638"/>
    </mc:Choice>
    <mc:Fallback>
      <p:transition spd="slow" advTm="59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B07831-D4BA-49D0-B6FE-19D90A2109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441" y="-17106"/>
            <a:ext cx="10396131" cy="6875106"/>
          </a:xfrm>
          <a:prstGeom prst="rect">
            <a:avLst/>
          </a:prstGeom>
        </p:spPr>
      </p:pic>
      <p:pic>
        <p:nvPicPr>
          <p:cNvPr id="4" name="Audio 3">
            <a:hlinkClick r:id="" action="ppaction://media"/>
            <a:extLst>
              <a:ext uri="{FF2B5EF4-FFF2-40B4-BE49-F238E27FC236}">
                <a16:creationId xmlns:a16="http://schemas.microsoft.com/office/drawing/2014/main" id="{D94FB4C5-681A-4A1B-9445-3D57E7401E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2718091"/>
      </p:ext>
    </p:extLst>
  </p:cSld>
  <p:clrMapOvr>
    <a:masterClrMapping/>
  </p:clrMapOvr>
  <mc:AlternateContent xmlns:mc="http://schemas.openxmlformats.org/markup-compatibility/2006">
    <mc:Choice xmlns:p14="http://schemas.microsoft.com/office/powerpoint/2010/main" Requires="p14">
      <p:transition spd="slow" p14:dur="2000" advTm="42339"/>
    </mc:Choice>
    <mc:Fallback>
      <p:transition spd="slow" advTm="4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E5D303B-2728-49C3-8C0F-23BE4CCB72EB}"/>
              </a:ext>
            </a:extLst>
          </p:cNvPr>
          <p:cNvSpPr>
            <a:spLocks noGrp="1"/>
          </p:cNvSpPr>
          <p:nvPr>
            <p:ph type="title"/>
          </p:nvPr>
        </p:nvSpPr>
        <p:spPr>
          <a:xfrm>
            <a:off x="6094105" y="-3725"/>
            <a:ext cx="4977976" cy="2260732"/>
          </a:xfrm>
        </p:spPr>
        <p:txBody>
          <a:bodyPr>
            <a:normAutofit/>
          </a:bodyPr>
          <a:lstStyle/>
          <a:p>
            <a:r>
              <a:rPr lang="en-US" sz="4800">
                <a:solidFill>
                  <a:srgbClr val="000000"/>
                </a:solidFill>
              </a:rPr>
              <a:t>Remember…</a:t>
            </a:r>
            <a:br>
              <a:rPr lang="en-US" sz="4800">
                <a:solidFill>
                  <a:srgbClr val="000000"/>
                </a:solidFill>
              </a:rPr>
            </a:br>
            <a:r>
              <a:rPr lang="en-US" sz="4800">
                <a:solidFill>
                  <a:srgbClr val="000000"/>
                </a:solidFill>
              </a:rPr>
              <a:t>Research Shows…</a:t>
            </a:r>
          </a:p>
        </p:txBody>
      </p:sp>
      <p:sp>
        <p:nvSpPr>
          <p:cNvPr id="20"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Graphic 6" descr="Checkmark">
            <a:extLst>
              <a:ext uri="{FF2B5EF4-FFF2-40B4-BE49-F238E27FC236}">
                <a16:creationId xmlns:a16="http://schemas.microsoft.com/office/drawing/2014/main" id="{0EDC5BAE-C7EC-42A0-8EC4-D00F15FC38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0B784D29-7D2B-49C9-B6F0-A66E3B366D2C}"/>
              </a:ext>
            </a:extLst>
          </p:cNvPr>
          <p:cNvSpPr>
            <a:spLocks noGrp="1"/>
          </p:cNvSpPr>
          <p:nvPr>
            <p:ph idx="1"/>
          </p:nvPr>
        </p:nvSpPr>
        <p:spPr>
          <a:xfrm>
            <a:off x="6090573" y="2421682"/>
            <a:ext cx="5651173" cy="4436318"/>
          </a:xfrm>
        </p:spPr>
        <p:txBody>
          <a:bodyPr anchor="ctr">
            <a:normAutofit/>
          </a:bodyPr>
          <a:lstStyle/>
          <a:p>
            <a:r>
              <a:rPr lang="en-US" sz="3600" dirty="0">
                <a:solidFill>
                  <a:srgbClr val="000000"/>
                </a:solidFill>
              </a:rPr>
              <a:t>More time…</a:t>
            </a:r>
          </a:p>
          <a:p>
            <a:r>
              <a:rPr lang="en-US" sz="3600" dirty="0">
                <a:solidFill>
                  <a:srgbClr val="000000"/>
                </a:solidFill>
              </a:rPr>
              <a:t>Fewer words…</a:t>
            </a:r>
          </a:p>
          <a:p>
            <a:r>
              <a:rPr lang="en-US" sz="3600" dirty="0">
                <a:solidFill>
                  <a:srgbClr val="000000"/>
                </a:solidFill>
              </a:rPr>
              <a:t>No hands-on…</a:t>
            </a:r>
          </a:p>
          <a:p>
            <a:endParaRPr lang="en-US" sz="2000" dirty="0">
              <a:solidFill>
                <a:srgbClr val="000000"/>
              </a:solidFill>
            </a:endParaRPr>
          </a:p>
          <a:p>
            <a:endParaRPr lang="en-US" sz="2000" dirty="0">
              <a:solidFill>
                <a:srgbClr val="000000"/>
              </a:solidFill>
            </a:endParaRPr>
          </a:p>
          <a:p>
            <a:pPr marL="0" indent="0">
              <a:buNone/>
            </a:pPr>
            <a:r>
              <a:rPr lang="en-US" sz="6000" dirty="0">
                <a:solidFill>
                  <a:srgbClr val="000000"/>
                </a:solidFill>
              </a:rPr>
              <a:t>Better outcomes!</a:t>
            </a:r>
          </a:p>
        </p:txBody>
      </p:sp>
    </p:spTree>
    <p:extLst>
      <p:ext uri="{BB962C8B-B14F-4D97-AF65-F5344CB8AC3E}">
        <p14:creationId xmlns:p14="http://schemas.microsoft.com/office/powerpoint/2010/main" val="16114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p:cTn id="25"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26"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27" dur="1000"/>
                                        <p:tgtEl>
                                          <p:spTgt spid="3">
                                            <p:txEl>
                                              <p:pRg st="5" end="5"/>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4" y="3025198"/>
            <a:ext cx="10515600" cy="1325563"/>
          </a:xfrm>
        </p:spPr>
        <p:txBody>
          <a:bodyPr/>
          <a:lstStyle/>
          <a:p>
            <a:pPr algn="ctr"/>
            <a:r>
              <a:rPr lang="en-US" dirty="0"/>
              <a:t>Thank you for your service to Brevard Public Schools and all its children.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654" y="608446"/>
            <a:ext cx="2438400" cy="1876425"/>
          </a:xfrm>
          <a:prstGeom prst="rect">
            <a:avLst/>
          </a:prstGeom>
        </p:spPr>
      </p:pic>
      <p:pic>
        <p:nvPicPr>
          <p:cNvPr id="3" name="Audio 2">
            <a:hlinkClick r:id="" action="ppaction://media"/>
            <a:extLst>
              <a:ext uri="{FF2B5EF4-FFF2-40B4-BE49-F238E27FC236}">
                <a16:creationId xmlns:a16="http://schemas.microsoft.com/office/drawing/2014/main" id="{6A636C9E-A906-4530-9D15-EB43BD47A9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6634959"/>
      </p:ext>
    </p:extLst>
  </p:cSld>
  <p:clrMapOvr>
    <a:masterClrMapping/>
  </p:clrMapOvr>
  <mc:AlternateContent xmlns:mc="http://schemas.openxmlformats.org/markup-compatibility/2006">
    <mc:Choice xmlns:p14="http://schemas.microsoft.com/office/powerpoint/2010/main" Requires="p14">
      <p:transition spd="slow" p14:dur="2000" advTm="11807"/>
    </mc:Choice>
    <mc:Fallback>
      <p:transition spd="slow" advTm="11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7ACE16-81D3-4CE9-8C34-D0E83E66DE4B}"/>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a:solidFill>
                  <a:srgbClr val="FFFFFF"/>
                </a:solidFill>
                <a:latin typeface="+mj-lt"/>
                <a:ea typeface="+mj-ea"/>
                <a:cs typeface="+mj-cs"/>
              </a:rPr>
              <a:t>Hidden Disabilities</a:t>
            </a:r>
          </a:p>
        </p:txBody>
      </p:sp>
      <p:sp>
        <p:nvSpPr>
          <p:cNvPr id="3" name="Content Placeholder 2">
            <a:extLst>
              <a:ext uri="{FF2B5EF4-FFF2-40B4-BE49-F238E27FC236}">
                <a16:creationId xmlns:a16="http://schemas.microsoft.com/office/drawing/2014/main" id="{BE24DAF1-54B2-41D5-B4EB-D6E37CE1A3AC}"/>
              </a:ext>
            </a:extLst>
          </p:cNvPr>
          <p:cNvSpPr>
            <a:spLocks noGrp="1"/>
          </p:cNvSpPr>
          <p:nvPr>
            <p:ph idx="1"/>
          </p:nvPr>
        </p:nvSpPr>
        <p:spPr>
          <a:xfrm>
            <a:off x="3045368" y="4074718"/>
            <a:ext cx="6105194" cy="682079"/>
          </a:xfrm>
        </p:spPr>
        <p:txBody>
          <a:bodyPr vert="horz" lIns="91440" tIns="45720" rIns="91440" bIns="45720" rtlCol="0">
            <a:normAutofit/>
          </a:bodyPr>
          <a:lstStyle/>
          <a:p>
            <a:pPr marL="0" indent="0" algn="ctr">
              <a:buNone/>
            </a:pPr>
            <a:r>
              <a:rPr lang="en-US" sz="2400" kern="1200">
                <a:solidFill>
                  <a:srgbClr val="FFFFFF"/>
                </a:solidFill>
                <a:latin typeface="+mn-lt"/>
                <a:ea typeface="+mn-ea"/>
                <a:cs typeface="+mn-cs"/>
              </a:rPr>
              <a:t>What makes the disability “hidden”?</a:t>
            </a:r>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Audio 5">
            <a:hlinkClick r:id="" action="ppaction://media"/>
            <a:extLst>
              <a:ext uri="{FF2B5EF4-FFF2-40B4-BE49-F238E27FC236}">
                <a16:creationId xmlns:a16="http://schemas.microsoft.com/office/drawing/2014/main" id="{C84C9CE9-4104-4B3E-B077-1A6A9FD36D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9129700"/>
      </p:ext>
    </p:extLst>
  </p:cSld>
  <p:clrMapOvr>
    <a:masterClrMapping/>
  </p:clrMapOvr>
  <mc:AlternateContent xmlns:mc="http://schemas.openxmlformats.org/markup-compatibility/2006">
    <mc:Choice xmlns:p14="http://schemas.microsoft.com/office/powerpoint/2010/main" Requires="p14">
      <p:transition spd="slow" p14:dur="2000" advTm="4689"/>
    </mc:Choice>
    <mc:Fallback>
      <p:transition spd="slow" advTm="4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7ACE16-81D3-4CE9-8C34-D0E83E66DE4B}"/>
              </a:ext>
            </a:extLst>
          </p:cNvPr>
          <p:cNvSpPr>
            <a:spLocks noGrp="1"/>
          </p:cNvSpPr>
          <p:nvPr>
            <p:ph type="title"/>
          </p:nvPr>
        </p:nvSpPr>
        <p:spPr>
          <a:xfrm>
            <a:off x="838200" y="963877"/>
            <a:ext cx="3494362" cy="4930246"/>
          </a:xfrm>
        </p:spPr>
        <p:txBody>
          <a:bodyPr vert="horz" lIns="91440" tIns="45720" rIns="91440" bIns="45720" rtlCol="0">
            <a:normAutofit/>
          </a:bodyPr>
          <a:lstStyle/>
          <a:p>
            <a:pPr algn="r"/>
            <a:r>
              <a:rPr lang="en-US" kern="1200">
                <a:solidFill>
                  <a:schemeClr val="accent1"/>
                </a:solidFill>
                <a:latin typeface="+mj-lt"/>
                <a:ea typeface="+mj-ea"/>
                <a:cs typeface="+mj-cs"/>
              </a:rPr>
              <a:t>Hidden Disabilities</a:t>
            </a: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24DAF1-54B2-41D5-B4EB-D6E37CE1A3AC}"/>
              </a:ext>
            </a:extLst>
          </p:cNvPr>
          <p:cNvSpPr>
            <a:spLocks noGrp="1"/>
          </p:cNvSpPr>
          <p:nvPr>
            <p:ph idx="1"/>
          </p:nvPr>
        </p:nvSpPr>
        <p:spPr>
          <a:xfrm>
            <a:off x="4976031" y="963877"/>
            <a:ext cx="6377769" cy="4930246"/>
          </a:xfrm>
        </p:spPr>
        <p:txBody>
          <a:bodyPr vert="horz" lIns="91440" tIns="45720" rIns="91440" bIns="45720" rtlCol="0" anchor="ctr">
            <a:normAutofit/>
          </a:bodyPr>
          <a:lstStyle/>
          <a:p>
            <a:r>
              <a:rPr lang="en-US" sz="2400" kern="1200">
                <a:latin typeface="+mn-lt"/>
                <a:ea typeface="+mn-ea"/>
                <a:cs typeface="+mn-cs"/>
              </a:rPr>
              <a:t>These students </a:t>
            </a:r>
            <a:r>
              <a:rPr lang="en-US" sz="2400"/>
              <a:t>may look</a:t>
            </a:r>
            <a:r>
              <a:rPr lang="en-US" sz="2400" kern="1200">
                <a:latin typeface="+mn-lt"/>
                <a:ea typeface="+mn-ea"/>
                <a:cs typeface="+mn-cs"/>
              </a:rPr>
              <a:t> like “typical” children</a:t>
            </a:r>
          </a:p>
          <a:p>
            <a:r>
              <a:rPr lang="en-US" sz="2400"/>
              <a:t>Their disability is internal:</a:t>
            </a:r>
          </a:p>
          <a:p>
            <a:pPr lvl="1"/>
            <a:r>
              <a:rPr lang="en-US" sz="2000" kern="1200">
                <a:latin typeface="+mn-lt"/>
                <a:ea typeface="+mn-ea"/>
                <a:cs typeface="+mn-cs"/>
              </a:rPr>
              <a:t>Cognition</a:t>
            </a:r>
          </a:p>
          <a:p>
            <a:pPr lvl="1"/>
            <a:r>
              <a:rPr lang="en-US" sz="2000"/>
              <a:t>Social interactions</a:t>
            </a:r>
          </a:p>
          <a:p>
            <a:pPr lvl="1"/>
            <a:r>
              <a:rPr lang="en-US" sz="2000" kern="1200">
                <a:latin typeface="+mn-lt"/>
                <a:ea typeface="+mn-ea"/>
                <a:cs typeface="+mn-cs"/>
              </a:rPr>
              <a:t>Communication</a:t>
            </a:r>
          </a:p>
          <a:p>
            <a:pPr lvl="1"/>
            <a:r>
              <a:rPr lang="en-US" sz="2000"/>
              <a:t>Mental health</a:t>
            </a:r>
          </a:p>
          <a:p>
            <a:pPr lvl="1"/>
            <a:r>
              <a:rPr lang="en-US" sz="2000"/>
              <a:t>Trauma</a:t>
            </a:r>
          </a:p>
          <a:p>
            <a:pPr lvl="1"/>
            <a:r>
              <a:rPr lang="en-US" sz="2000" kern="1200">
                <a:latin typeface="+mn-lt"/>
                <a:ea typeface="+mn-ea"/>
                <a:cs typeface="+mn-cs"/>
              </a:rPr>
              <a:t>Emotional regulation</a:t>
            </a:r>
          </a:p>
        </p:txBody>
      </p:sp>
      <p:pic>
        <p:nvPicPr>
          <p:cNvPr id="6" name="Audio 5">
            <a:hlinkClick r:id="" action="ppaction://media"/>
            <a:extLst>
              <a:ext uri="{FF2B5EF4-FFF2-40B4-BE49-F238E27FC236}">
                <a16:creationId xmlns:a16="http://schemas.microsoft.com/office/drawing/2014/main" id="{FBA75BB9-2DA9-4956-81B4-96EE6ADE29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8617497"/>
      </p:ext>
    </p:extLst>
  </p:cSld>
  <p:clrMapOvr>
    <a:masterClrMapping/>
  </p:clrMapOvr>
  <mc:AlternateContent xmlns:mc="http://schemas.openxmlformats.org/markup-compatibility/2006">
    <mc:Choice xmlns:p14="http://schemas.microsoft.com/office/powerpoint/2010/main" Requires="p14">
      <p:transition spd="slow" p14:dur="2000" advTm="37045"/>
    </mc:Choice>
    <mc:Fallback>
      <p:transition spd="slow" advTm="37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4" y="27701"/>
            <a:ext cx="5647641" cy="1454051"/>
          </a:xfrm>
        </p:spPr>
        <p:txBody>
          <a:bodyPr>
            <a:normAutofit/>
          </a:bodyPr>
          <a:lstStyle/>
          <a:p>
            <a:r>
              <a:rPr lang="en-US">
                <a:solidFill>
                  <a:srgbClr val="000000"/>
                </a:solidFill>
              </a:rPr>
              <a:t>Intellectual Disabilities</a:t>
            </a:r>
          </a:p>
        </p:txBody>
      </p:sp>
      <p:sp>
        <p:nvSpPr>
          <p:cNvPr id="9"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Head with Gears">
            <a:extLst>
              <a:ext uri="{FF2B5EF4-FFF2-40B4-BE49-F238E27FC236}">
                <a16:creationId xmlns:a16="http://schemas.microsoft.com/office/drawing/2014/main" id="{AF10AA37-93BF-4940-B52B-89B4661990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0254" y="1629089"/>
            <a:ext cx="3620021" cy="3620021"/>
          </a:xfrm>
          <a:prstGeom prst="rect">
            <a:avLst/>
          </a:prstGeom>
        </p:spPr>
      </p:pic>
      <p:sp>
        <p:nvSpPr>
          <p:cNvPr id="3" name="Content Placeholder 2"/>
          <p:cNvSpPr>
            <a:spLocks noGrp="1"/>
          </p:cNvSpPr>
          <p:nvPr>
            <p:ph idx="1"/>
          </p:nvPr>
        </p:nvSpPr>
        <p:spPr>
          <a:xfrm>
            <a:off x="5247861" y="1212574"/>
            <a:ext cx="6944137" cy="5645426"/>
          </a:xfrm>
        </p:spPr>
        <p:txBody>
          <a:bodyPr anchor="ctr">
            <a:normAutofit lnSpcReduction="10000"/>
          </a:bodyPr>
          <a:lstStyle/>
          <a:p>
            <a:r>
              <a:rPr lang="en-US" sz="2400">
                <a:solidFill>
                  <a:srgbClr val="000000"/>
                </a:solidFill>
              </a:rPr>
              <a:t>Definition:</a:t>
            </a:r>
          </a:p>
          <a:p>
            <a:pPr lvl="1"/>
            <a:r>
              <a:rPr lang="en-US">
                <a:solidFill>
                  <a:srgbClr val="000000"/>
                </a:solidFill>
              </a:rPr>
              <a:t>Significantly below average general intellectual and adaptive functioning manifested during the developmental period, with significant delays in academic skills.</a:t>
            </a:r>
          </a:p>
          <a:p>
            <a:r>
              <a:rPr lang="en-US" sz="2400">
                <a:solidFill>
                  <a:srgbClr val="000000"/>
                </a:solidFill>
              </a:rPr>
              <a:t>Practical Application:</a:t>
            </a:r>
          </a:p>
          <a:p>
            <a:pPr lvl="1"/>
            <a:r>
              <a:rPr lang="en-US">
                <a:solidFill>
                  <a:srgbClr val="000000"/>
                </a:solidFill>
              </a:rPr>
              <a:t>MUCH more than just a low IQ</a:t>
            </a:r>
          </a:p>
          <a:p>
            <a:pPr lvl="1"/>
            <a:r>
              <a:rPr lang="en-US">
                <a:solidFill>
                  <a:srgbClr val="000000"/>
                </a:solidFill>
              </a:rPr>
              <a:t>Individuals are impacted by GLOBAL delays – cognition, adaptive skills (toileting, feeding, etc.), language/communication, academic achievement</a:t>
            </a:r>
          </a:p>
          <a:p>
            <a:r>
              <a:rPr lang="en-US" sz="2400">
                <a:solidFill>
                  <a:srgbClr val="000000"/>
                </a:solidFill>
              </a:rPr>
              <a:t>How to Support:</a:t>
            </a:r>
          </a:p>
          <a:p>
            <a:pPr lvl="1"/>
            <a:r>
              <a:rPr lang="en-US">
                <a:solidFill>
                  <a:srgbClr val="000000"/>
                </a:solidFill>
              </a:rPr>
              <a:t>Clear and explicit directives with visual supports</a:t>
            </a:r>
          </a:p>
          <a:p>
            <a:pPr lvl="1"/>
            <a:r>
              <a:rPr lang="en-US">
                <a:solidFill>
                  <a:srgbClr val="000000"/>
                </a:solidFill>
              </a:rPr>
              <a:t>Extended time for process (don’t give a prompt again until you have given at least a 10 second wait time)</a:t>
            </a:r>
          </a:p>
        </p:txBody>
      </p:sp>
      <p:pic>
        <p:nvPicPr>
          <p:cNvPr id="10" name="Audio 9">
            <a:hlinkClick r:id="" action="ppaction://media"/>
            <a:extLst>
              <a:ext uri="{FF2B5EF4-FFF2-40B4-BE49-F238E27FC236}">
                <a16:creationId xmlns:a16="http://schemas.microsoft.com/office/drawing/2014/main" id="{01F48A58-E14C-4151-95E7-76B8AB9FEE1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71291675"/>
      </p:ext>
    </p:extLst>
  </p:cSld>
  <p:clrMapOvr>
    <a:masterClrMapping/>
  </p:clrMapOvr>
  <mc:AlternateContent xmlns:mc="http://schemas.openxmlformats.org/markup-compatibility/2006">
    <mc:Choice xmlns:p14="http://schemas.microsoft.com/office/powerpoint/2010/main" Requires="p14">
      <p:transition spd="slow" p14:dur="2000" advTm="112417"/>
    </mc:Choice>
    <mc:Fallback>
      <p:transition spd="slow" advTm="11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4" y="2858"/>
            <a:ext cx="6097895" cy="1454051"/>
          </a:xfrm>
        </p:spPr>
        <p:txBody>
          <a:bodyPr>
            <a:normAutofit/>
          </a:bodyPr>
          <a:lstStyle/>
          <a:p>
            <a:r>
              <a:rPr lang="en-US">
                <a:solidFill>
                  <a:srgbClr val="000000"/>
                </a:solidFill>
              </a:rPr>
              <a:t>Autism Spectrum Disorder</a:t>
            </a:r>
          </a:p>
        </p:txBody>
      </p:sp>
      <p:sp>
        <p:nvSpPr>
          <p:cNvPr id="2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Head with Gears">
            <a:extLst>
              <a:ext uri="{FF2B5EF4-FFF2-40B4-BE49-F238E27FC236}">
                <a16:creationId xmlns:a16="http://schemas.microsoft.com/office/drawing/2014/main" id="{AF10AA37-93BF-4940-B52B-89B4661990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0254" y="1629089"/>
            <a:ext cx="3620021" cy="3620021"/>
          </a:xfrm>
          <a:prstGeom prst="rect">
            <a:avLst/>
          </a:prstGeom>
        </p:spPr>
      </p:pic>
      <p:sp>
        <p:nvSpPr>
          <p:cNvPr id="3" name="Content Placeholder 2"/>
          <p:cNvSpPr>
            <a:spLocks noGrp="1"/>
          </p:cNvSpPr>
          <p:nvPr>
            <p:ph idx="1"/>
          </p:nvPr>
        </p:nvSpPr>
        <p:spPr>
          <a:xfrm>
            <a:off x="5450691" y="1077686"/>
            <a:ext cx="6737777" cy="5784040"/>
          </a:xfrm>
        </p:spPr>
        <p:txBody>
          <a:bodyPr anchor="ctr">
            <a:normAutofit/>
          </a:bodyPr>
          <a:lstStyle/>
          <a:p>
            <a:r>
              <a:rPr lang="en-US" sz="2400">
                <a:solidFill>
                  <a:srgbClr val="000000"/>
                </a:solidFill>
              </a:rPr>
              <a:t>Definition:</a:t>
            </a:r>
          </a:p>
          <a:p>
            <a:pPr marL="457200" lvl="1" indent="0">
              <a:buNone/>
            </a:pPr>
            <a:r>
              <a:rPr lang="en-US">
                <a:solidFill>
                  <a:srgbClr val="000000"/>
                </a:solidFill>
              </a:rPr>
              <a:t>A. Persistent deficits in Social Communication and Social Interaction  across multiple contexts </a:t>
            </a:r>
          </a:p>
          <a:p>
            <a:pPr marL="457200" lvl="1" indent="0">
              <a:buNone/>
            </a:pPr>
            <a:r>
              <a:rPr lang="en-US">
                <a:solidFill>
                  <a:srgbClr val="000000"/>
                </a:solidFill>
              </a:rPr>
              <a:t>B. Restricted, repetitive patterns of behavior, interests, or activities. (These could be related to Sensory Processing.)</a:t>
            </a:r>
          </a:p>
          <a:p>
            <a:r>
              <a:rPr lang="en-US" sz="2400">
                <a:solidFill>
                  <a:srgbClr val="000000"/>
                </a:solidFill>
              </a:rPr>
              <a:t>Practical Application:</a:t>
            </a:r>
          </a:p>
          <a:p>
            <a:pPr lvl="1"/>
            <a:r>
              <a:rPr lang="en-US">
                <a:solidFill>
                  <a:srgbClr val="000000"/>
                </a:solidFill>
                <a:cs typeface="Calibri"/>
              </a:rPr>
              <a:t>Communication and Interaction Disability</a:t>
            </a:r>
          </a:p>
          <a:p>
            <a:pPr lvl="1"/>
            <a:r>
              <a:rPr lang="en-US">
                <a:solidFill>
                  <a:srgbClr val="000000"/>
                </a:solidFill>
                <a:cs typeface="Calibri"/>
              </a:rPr>
              <a:t>Wide range of Functioning </a:t>
            </a:r>
            <a:r>
              <a:rPr lang="en-US" err="1">
                <a:solidFill>
                  <a:srgbClr val="000000"/>
                </a:solidFill>
                <a:cs typeface="Calibri"/>
              </a:rPr>
              <a:t>InD</a:t>
            </a:r>
            <a:r>
              <a:rPr lang="en-US">
                <a:solidFill>
                  <a:srgbClr val="000000"/>
                </a:solidFill>
                <a:cs typeface="Calibri"/>
              </a:rPr>
              <a:t>-Gifted</a:t>
            </a:r>
            <a:endParaRPr lang="en-US">
              <a:solidFill>
                <a:srgbClr val="000000"/>
              </a:solidFill>
            </a:endParaRPr>
          </a:p>
          <a:p>
            <a:r>
              <a:rPr lang="en-US" sz="2400">
                <a:solidFill>
                  <a:srgbClr val="000000"/>
                </a:solidFill>
              </a:rPr>
              <a:t>How to Support:</a:t>
            </a:r>
          </a:p>
          <a:p>
            <a:pPr lvl="1"/>
            <a:r>
              <a:rPr lang="en-US">
                <a:solidFill>
                  <a:srgbClr val="000000"/>
                </a:solidFill>
                <a:cs typeface="Calibri"/>
              </a:rPr>
              <a:t>Adjust Communication- Calm, Literal, one thing at a time Processing Time </a:t>
            </a:r>
          </a:p>
        </p:txBody>
      </p:sp>
      <p:pic>
        <p:nvPicPr>
          <p:cNvPr id="6" name="Audio 5">
            <a:hlinkClick r:id="" action="ppaction://media"/>
            <a:extLst>
              <a:ext uri="{FF2B5EF4-FFF2-40B4-BE49-F238E27FC236}">
                <a16:creationId xmlns:a16="http://schemas.microsoft.com/office/drawing/2014/main" id="{6A611BE4-802B-451E-995B-C4855BFA878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99575895"/>
      </p:ext>
    </p:extLst>
  </p:cSld>
  <p:clrMapOvr>
    <a:masterClrMapping/>
  </p:clrMapOvr>
  <mc:AlternateContent xmlns:mc="http://schemas.openxmlformats.org/markup-compatibility/2006">
    <mc:Choice xmlns:p14="http://schemas.microsoft.com/office/powerpoint/2010/main" Requires="p14">
      <p:transition spd="slow" p14:dur="2000" advTm="107634"/>
    </mc:Choice>
    <mc:Fallback>
      <p:transition spd="slow" advTm="107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3">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450691" y="7827"/>
            <a:ext cx="6741308" cy="1454051"/>
          </a:xfrm>
        </p:spPr>
        <p:txBody>
          <a:bodyPr>
            <a:normAutofit/>
          </a:bodyPr>
          <a:lstStyle/>
          <a:p>
            <a:r>
              <a:rPr lang="en-US" sz="4100">
                <a:solidFill>
                  <a:srgbClr val="000000"/>
                </a:solidFill>
              </a:rPr>
              <a:t>Emotional/Behavioral Disability</a:t>
            </a:r>
          </a:p>
        </p:txBody>
      </p:sp>
      <p:sp>
        <p:nvSpPr>
          <p:cNvPr id="11"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Head with Gears">
            <a:extLst>
              <a:ext uri="{FF2B5EF4-FFF2-40B4-BE49-F238E27FC236}">
                <a16:creationId xmlns:a16="http://schemas.microsoft.com/office/drawing/2014/main" id="{AF10AA37-93BF-4940-B52B-89B4661990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0254" y="1629089"/>
            <a:ext cx="3620021" cy="3620021"/>
          </a:xfrm>
          <a:prstGeom prst="rect">
            <a:avLst/>
          </a:prstGeom>
        </p:spPr>
      </p:pic>
      <p:sp>
        <p:nvSpPr>
          <p:cNvPr id="3" name="Content Placeholder 2"/>
          <p:cNvSpPr>
            <a:spLocks noGrp="1"/>
          </p:cNvSpPr>
          <p:nvPr>
            <p:ph idx="1"/>
          </p:nvPr>
        </p:nvSpPr>
        <p:spPr>
          <a:xfrm>
            <a:off x="5450691" y="1133062"/>
            <a:ext cx="6741308" cy="5717112"/>
          </a:xfrm>
        </p:spPr>
        <p:txBody>
          <a:bodyPr anchor="ctr">
            <a:normAutofit/>
          </a:bodyPr>
          <a:lstStyle/>
          <a:p>
            <a:r>
              <a:rPr lang="en-US" sz="2400" dirty="0">
                <a:solidFill>
                  <a:srgbClr val="000000"/>
                </a:solidFill>
              </a:rPr>
              <a:t>Definition:</a:t>
            </a:r>
          </a:p>
          <a:p>
            <a:pPr lvl="1"/>
            <a:r>
              <a:rPr lang="en-US" dirty="0">
                <a:solidFill>
                  <a:srgbClr val="000000"/>
                </a:solidFill>
              </a:rPr>
              <a:t>A student that has persistent and consistent emotional or behavioral responses that negatively impact educational performance.</a:t>
            </a:r>
          </a:p>
          <a:p>
            <a:r>
              <a:rPr lang="en-US" sz="2400" dirty="0">
                <a:solidFill>
                  <a:srgbClr val="000000"/>
                </a:solidFill>
              </a:rPr>
              <a:t>Practical Application:</a:t>
            </a:r>
          </a:p>
          <a:p>
            <a:pPr lvl="1"/>
            <a:r>
              <a:rPr lang="en-US" dirty="0">
                <a:solidFill>
                  <a:srgbClr val="000000"/>
                </a:solidFill>
              </a:rPr>
              <a:t>These aren’t the kids that are “behaving badly” – these are the kids with disabilities that impact their behaviors.</a:t>
            </a:r>
          </a:p>
          <a:p>
            <a:r>
              <a:rPr lang="en-US" sz="2400" dirty="0">
                <a:solidFill>
                  <a:srgbClr val="000000"/>
                </a:solidFill>
              </a:rPr>
              <a:t>How to Support:</a:t>
            </a:r>
          </a:p>
          <a:p>
            <a:pPr lvl="1"/>
            <a:r>
              <a:rPr lang="en-US" dirty="0">
                <a:solidFill>
                  <a:srgbClr val="000000"/>
                </a:solidFill>
              </a:rPr>
              <a:t>Consistency</a:t>
            </a:r>
          </a:p>
          <a:p>
            <a:pPr lvl="1"/>
            <a:r>
              <a:rPr lang="en-US" dirty="0">
                <a:solidFill>
                  <a:srgbClr val="000000"/>
                </a:solidFill>
              </a:rPr>
              <a:t>Develop trust in others</a:t>
            </a:r>
          </a:p>
          <a:p>
            <a:pPr lvl="1"/>
            <a:r>
              <a:rPr lang="en-US" dirty="0">
                <a:solidFill>
                  <a:srgbClr val="000000"/>
                </a:solidFill>
              </a:rPr>
              <a:t>Anger Management Skills</a:t>
            </a:r>
          </a:p>
          <a:p>
            <a:pPr lvl="1"/>
            <a:r>
              <a:rPr lang="en-US" dirty="0">
                <a:solidFill>
                  <a:srgbClr val="000000"/>
                </a:solidFill>
              </a:rPr>
              <a:t>Role Models</a:t>
            </a:r>
          </a:p>
        </p:txBody>
      </p:sp>
      <p:pic>
        <p:nvPicPr>
          <p:cNvPr id="4" name="Audio 3">
            <a:hlinkClick r:id="" action="ppaction://media"/>
            <a:extLst>
              <a:ext uri="{FF2B5EF4-FFF2-40B4-BE49-F238E27FC236}">
                <a16:creationId xmlns:a16="http://schemas.microsoft.com/office/drawing/2014/main" id="{986BF4E5-E6A5-46D0-9498-4F44C53DF26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14650576"/>
      </p:ext>
    </p:extLst>
  </p:cSld>
  <p:clrMapOvr>
    <a:masterClrMapping/>
  </p:clrMapOvr>
  <mc:AlternateContent xmlns:mc="http://schemas.openxmlformats.org/markup-compatibility/2006">
    <mc:Choice xmlns:p14="http://schemas.microsoft.com/office/powerpoint/2010/main" Requires="p14">
      <p:transition spd="slow" p14:dur="2000" advTm="93145"/>
    </mc:Choice>
    <mc:Fallback>
      <p:transition spd="slow" advTm="93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5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AA0E93-4177-4C24-9DAF-FE039D79EE08}"/>
              </a:ext>
            </a:extLst>
          </p:cNvPr>
          <p:cNvSpPr>
            <a:spLocks noGrp="1"/>
          </p:cNvSpPr>
          <p:nvPr>
            <p:ph type="title"/>
          </p:nvPr>
        </p:nvSpPr>
        <p:spPr>
          <a:xfrm>
            <a:off x="1427673" y="963877"/>
            <a:ext cx="2631721" cy="4930246"/>
          </a:xfrm>
        </p:spPr>
        <p:txBody>
          <a:bodyPr>
            <a:normAutofit/>
          </a:bodyPr>
          <a:lstStyle/>
          <a:p>
            <a:pPr algn="r"/>
            <a:r>
              <a:rPr lang="en-US">
                <a:solidFill>
                  <a:schemeClr val="accent1"/>
                </a:solidFill>
              </a:rPr>
              <a:t>Top Five Takeaways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F25138F-1974-4CF8-A24F-6535EC916F3B}"/>
              </a:ext>
            </a:extLst>
          </p:cNvPr>
          <p:cNvSpPr>
            <a:spLocks noGrp="1"/>
          </p:cNvSpPr>
          <p:nvPr>
            <p:ph idx="1"/>
          </p:nvPr>
        </p:nvSpPr>
        <p:spPr>
          <a:xfrm>
            <a:off x="5191692" y="963877"/>
            <a:ext cx="6679693" cy="4930246"/>
          </a:xfrm>
        </p:spPr>
        <p:txBody>
          <a:bodyPr vert="horz" lIns="91440" tIns="45720" rIns="91440" bIns="45720" rtlCol="0" anchor="ctr">
            <a:noAutofit/>
          </a:bodyPr>
          <a:lstStyle/>
          <a:p>
            <a:pPr marL="0" indent="0">
              <a:buNone/>
            </a:pPr>
            <a:r>
              <a:rPr lang="en-US" sz="4000"/>
              <a:t>5. Know your team.</a:t>
            </a:r>
            <a:endParaRPr lang="en-US" sz="4000">
              <a:cs typeface="Calibri"/>
            </a:endParaRPr>
          </a:p>
          <a:p>
            <a:pPr marL="0" indent="0">
              <a:buNone/>
            </a:pPr>
            <a:r>
              <a:rPr lang="en-US" sz="4000"/>
              <a:t>4. Behavior is communication</a:t>
            </a:r>
            <a:endParaRPr lang="en-US" sz="4000">
              <a:cs typeface="Calibri"/>
            </a:endParaRPr>
          </a:p>
          <a:p>
            <a:pPr marL="0" indent="0">
              <a:buNone/>
            </a:pPr>
            <a:r>
              <a:rPr lang="en-US" sz="4000"/>
              <a:t>3. Nonverbal communication  matters.</a:t>
            </a:r>
            <a:endParaRPr lang="en-US" sz="4000">
              <a:cs typeface="Calibri"/>
            </a:endParaRPr>
          </a:p>
          <a:p>
            <a:pPr marL="0" indent="0">
              <a:buNone/>
            </a:pPr>
            <a:r>
              <a:rPr lang="en-US" sz="4000"/>
              <a:t>2. Verbal communication   matters.</a:t>
            </a:r>
            <a:endParaRPr lang="en-US" sz="4000">
              <a:cs typeface="Calibri"/>
            </a:endParaRPr>
          </a:p>
          <a:p>
            <a:pPr marL="0" indent="0">
              <a:buNone/>
            </a:pPr>
            <a:r>
              <a:rPr lang="en-US" sz="4000"/>
              <a:t>1. Be patient.</a:t>
            </a:r>
            <a:endParaRPr lang="en-US" sz="4000">
              <a:cs typeface="Calibri"/>
            </a:endParaRPr>
          </a:p>
        </p:txBody>
      </p:sp>
      <p:pic>
        <p:nvPicPr>
          <p:cNvPr id="4" name="Audio 3">
            <a:hlinkClick r:id="" action="ppaction://media"/>
            <a:extLst>
              <a:ext uri="{FF2B5EF4-FFF2-40B4-BE49-F238E27FC236}">
                <a16:creationId xmlns:a16="http://schemas.microsoft.com/office/drawing/2014/main" id="{322D231E-1F3B-41CE-984C-50C052F82ED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91268222"/>
      </p:ext>
    </p:extLst>
  </p:cSld>
  <p:clrMapOvr>
    <a:masterClrMapping/>
  </p:clrMapOvr>
  <mc:AlternateContent xmlns:mc="http://schemas.openxmlformats.org/markup-compatibility/2006">
    <mc:Choice xmlns:p14="http://schemas.microsoft.com/office/powerpoint/2010/main" Requires="p14">
      <p:transition spd="slow" p14:dur="2000" advTm="19421"/>
    </mc:Choice>
    <mc:Fallback>
      <p:transition spd="slow" advTm="19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12192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708FD15-14DD-48F2-A9BB-78B4423AA5EE}"/>
              </a:ext>
            </a:extLst>
          </p:cNvPr>
          <p:cNvSpPr>
            <a:spLocks noGrp="1"/>
          </p:cNvSpPr>
          <p:nvPr>
            <p:ph type="title"/>
          </p:nvPr>
        </p:nvSpPr>
        <p:spPr>
          <a:xfrm>
            <a:off x="1179226" y="5105400"/>
            <a:ext cx="9833548" cy="1066802"/>
          </a:xfrm>
        </p:spPr>
        <p:txBody>
          <a:bodyPr>
            <a:normAutofit/>
          </a:bodyPr>
          <a:lstStyle/>
          <a:p>
            <a:endParaRPr lang="en-US" sz="4000">
              <a:solidFill>
                <a:srgbClr val="3F3F3F"/>
              </a:solidFill>
            </a:endParaRPr>
          </a:p>
        </p:txBody>
      </p:sp>
      <p:sp>
        <p:nvSpPr>
          <p:cNvPr id="3" name="Content Placeholder 2">
            <a:extLst>
              <a:ext uri="{FF2B5EF4-FFF2-40B4-BE49-F238E27FC236}">
                <a16:creationId xmlns:a16="http://schemas.microsoft.com/office/drawing/2014/main" id="{D3FC0109-4E02-4BF6-AAA7-5AA6918A1758}"/>
              </a:ext>
            </a:extLst>
          </p:cNvPr>
          <p:cNvSpPr>
            <a:spLocks noGrp="1"/>
          </p:cNvSpPr>
          <p:nvPr>
            <p:ph idx="1"/>
          </p:nvPr>
        </p:nvSpPr>
        <p:spPr>
          <a:xfrm>
            <a:off x="1179226" y="872046"/>
            <a:ext cx="9833548" cy="2945574"/>
          </a:xfrm>
        </p:spPr>
        <p:txBody>
          <a:bodyPr anchor="ctr">
            <a:normAutofit/>
          </a:bodyPr>
          <a:lstStyle/>
          <a:p>
            <a:pPr marL="0" indent="0">
              <a:buNone/>
            </a:pPr>
            <a:r>
              <a:rPr lang="en-US" sz="4800">
                <a:solidFill>
                  <a:srgbClr val="FFFFFF"/>
                </a:solidFill>
                <a:cs typeface="Calibri"/>
              </a:rPr>
              <a:t>5.  Know your team!</a:t>
            </a:r>
          </a:p>
        </p:txBody>
      </p:sp>
      <p:pic>
        <p:nvPicPr>
          <p:cNvPr id="4" name="Audio 3">
            <a:hlinkClick r:id="" action="ppaction://media"/>
            <a:extLst>
              <a:ext uri="{FF2B5EF4-FFF2-40B4-BE49-F238E27FC236}">
                <a16:creationId xmlns:a16="http://schemas.microsoft.com/office/drawing/2014/main" id="{AE2362DA-6148-453B-981B-FFB52E9268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95648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9901"/>
    </mc:Choice>
    <mc:Fallback>
      <p:transition spd="slow" advTm="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0.4|0.8|14.3|1.2|2.9|17.4|1.4|21.8"/>
</p:tagLst>
</file>

<file path=ppt/tags/tag2.xml><?xml version="1.0" encoding="utf-8"?>
<p:tagLst xmlns:a="http://schemas.openxmlformats.org/drawingml/2006/main" xmlns:r="http://schemas.openxmlformats.org/officeDocument/2006/relationships" xmlns:p="http://schemas.openxmlformats.org/presentationml/2006/main">
  <p:tag name="TIMING" val="|3.4|2.6|7.2|12.4|1.4|5.2|33.5|1.2"/>
</p:tagLst>
</file>

<file path=ppt/tags/tag3.xml><?xml version="1.0" encoding="utf-8"?>
<p:tagLst xmlns:a="http://schemas.openxmlformats.org/drawingml/2006/main" xmlns:r="http://schemas.openxmlformats.org/officeDocument/2006/relationships" xmlns:p="http://schemas.openxmlformats.org/presentationml/2006/main">
  <p:tag name="TIMING" val="|4.6|0.8|11.9|1.4|18.7|2.3|5.2|16.1|10.8"/>
</p:tagLst>
</file>

<file path=ppt/tags/tag4.xml><?xml version="1.0" encoding="utf-8"?>
<p:tagLst xmlns:a="http://schemas.openxmlformats.org/drawingml/2006/main" xmlns:r="http://schemas.openxmlformats.org/officeDocument/2006/relationships" xmlns:p="http://schemas.openxmlformats.org/presentationml/2006/main">
  <p:tag name="TIMING" val="|2|5.6|2.2|2.5|2.5"/>
</p:tagLst>
</file>

<file path=ppt/tags/tag5.xml><?xml version="1.0" encoding="utf-8"?>
<p:tagLst xmlns:a="http://schemas.openxmlformats.org/drawingml/2006/main" xmlns:r="http://schemas.openxmlformats.org/officeDocument/2006/relationships" xmlns:p="http://schemas.openxmlformats.org/presentationml/2006/main">
  <p:tag name="TIMING" val="|1.3|6.5|8.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1095</Words>
  <Application>Microsoft Office PowerPoint</Application>
  <PresentationFormat>Widescreen</PresentationFormat>
  <Paragraphs>168</Paragraphs>
  <Slides>25</Slides>
  <Notes>25</Notes>
  <HiddenSlides>2</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Disability Awareness Training for New Employees</vt:lpstr>
      <vt:lpstr>Training Objectives</vt:lpstr>
      <vt:lpstr>Hidden Disabilities</vt:lpstr>
      <vt:lpstr>Hidden Disabilities</vt:lpstr>
      <vt:lpstr>Intellectual Disabilities</vt:lpstr>
      <vt:lpstr>Autism Spectrum Disorder</vt:lpstr>
      <vt:lpstr>Emotional/Behavioral Disability</vt:lpstr>
      <vt:lpstr>Top Five Takeaways</vt:lpstr>
      <vt:lpstr>PowerPoint Presentation</vt:lpstr>
      <vt:lpstr>My Team</vt:lpstr>
      <vt:lpstr>PowerPoint Presentation</vt:lpstr>
      <vt:lpstr>Don’t assume what is being communicated</vt:lpstr>
      <vt:lpstr>Survival mode..</vt:lpstr>
      <vt:lpstr>PowerPoint Presentation</vt:lpstr>
      <vt:lpstr>Nonverbal Communication</vt:lpstr>
      <vt:lpstr>Proximity</vt:lpstr>
      <vt:lpstr>PowerPoint Presentation</vt:lpstr>
      <vt:lpstr>What do you say?</vt:lpstr>
      <vt:lpstr>PowerPoint Presentation</vt:lpstr>
      <vt:lpstr> Verbal Communication</vt:lpstr>
      <vt:lpstr>PowerPoint Presentation</vt:lpstr>
      <vt:lpstr>Rational Detachment</vt:lpstr>
      <vt:lpstr>PowerPoint Presentation</vt:lpstr>
      <vt:lpstr>Remember… Research Shows…</vt:lpstr>
      <vt:lpstr>Thank you for your service to Brevard Public Schools and all its children.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Security Specialist Training</dc:title>
  <dc:creator>White.Mallory@ESE Program Support</dc:creator>
  <cp:lastModifiedBy>Braun.Melissa@ESE Admin Support</cp:lastModifiedBy>
  <cp:revision>12</cp:revision>
  <dcterms:created xsi:type="dcterms:W3CDTF">2018-10-11T14:16:31Z</dcterms:created>
  <dcterms:modified xsi:type="dcterms:W3CDTF">2021-09-01T16:58:30Z</dcterms:modified>
</cp:coreProperties>
</file>