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7"/>
  </p:notesMasterIdLst>
  <p:sldIdLst>
    <p:sldId id="261" r:id="rId2"/>
    <p:sldId id="302" r:id="rId3"/>
    <p:sldId id="287" r:id="rId4"/>
    <p:sldId id="288" r:id="rId5"/>
    <p:sldId id="306" r:id="rId6"/>
    <p:sldId id="307" r:id="rId7"/>
    <p:sldId id="308" r:id="rId8"/>
    <p:sldId id="310" r:id="rId9"/>
    <p:sldId id="293" r:id="rId10"/>
    <p:sldId id="292" r:id="rId11"/>
    <p:sldId id="305" r:id="rId12"/>
    <p:sldId id="303" r:id="rId13"/>
    <p:sldId id="309" r:id="rId14"/>
    <p:sldId id="304" r:id="rId15"/>
    <p:sldId id="295"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478CC-89E5-4E01-BEAD-41FF9031341E}" v="2" dt="2022-05-09T16:07:42.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743" autoAdjust="0"/>
  </p:normalViewPr>
  <p:slideViewPr>
    <p:cSldViewPr snapToGrid="0">
      <p:cViewPr varScale="1">
        <p:scale>
          <a:sx n="72" d="100"/>
          <a:sy n="72" d="100"/>
        </p:scale>
        <p:origin x="660" y="66"/>
      </p:cViewPr>
      <p:guideLst/>
    </p:cSldViewPr>
  </p:slideViewPr>
  <p:notesTextViewPr>
    <p:cViewPr>
      <p:scale>
        <a:sx n="3" d="2"/>
        <a:sy n="3" d="2"/>
      </p:scale>
      <p:origin x="0" y="0"/>
    </p:cViewPr>
  </p:notesTextViewPr>
  <p:sorterViewPr>
    <p:cViewPr>
      <p:scale>
        <a:sx n="100" d="100"/>
        <a:sy n="100" d="100"/>
      </p:scale>
      <p:origin x="0" y="-4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2872D8-DBEC-4352-BBAC-AAC84207D943}" type="datetimeFigureOut">
              <a:rPr lang="en-US" smtClean="0"/>
              <a:t>6/15/2022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2C61A0-8758-48D6-A2B4-84E0613C0DA9}" type="slidenum">
              <a:rPr lang="en-US" smtClean="0"/>
              <a:t>‹#›</a:t>
            </a:fld>
            <a:endParaRPr lang="en-US" dirty="0"/>
          </a:p>
        </p:txBody>
      </p:sp>
    </p:spTree>
    <p:extLst>
      <p:ext uri="{BB962C8B-B14F-4D97-AF65-F5344CB8AC3E}">
        <p14:creationId xmlns:p14="http://schemas.microsoft.com/office/powerpoint/2010/main" val="333537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C61A0-8758-48D6-A2B4-84E0613C0DA9}" type="slidenum">
              <a:rPr lang="en-US" smtClean="0"/>
              <a:t>4</a:t>
            </a:fld>
            <a:endParaRPr lang="en-US" dirty="0"/>
          </a:p>
        </p:txBody>
      </p:sp>
    </p:spTree>
    <p:extLst>
      <p:ext uri="{BB962C8B-B14F-4D97-AF65-F5344CB8AC3E}">
        <p14:creationId xmlns:p14="http://schemas.microsoft.com/office/powerpoint/2010/main" val="304847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1100" cy="3522662"/>
          </a:xfrm>
        </p:spPr>
      </p:sp>
      <p:sp>
        <p:nvSpPr>
          <p:cNvPr id="3" name="Notes Placeholder 2"/>
          <p:cNvSpPr>
            <a:spLocks noGrp="1"/>
          </p:cNvSpPr>
          <p:nvPr>
            <p:ph type="body" idx="1"/>
          </p:nvPr>
        </p:nvSpPr>
        <p:spPr/>
        <p:txBody>
          <a:bodyPr>
            <a:normAutofit fontScale="92500" lnSpcReduction="10000"/>
          </a:bodyPr>
          <a:lstStyle/>
          <a:p>
            <a:r>
              <a:rPr lang="en-US" b="1" dirty="0"/>
              <a:t>STUDENT ACCIDENTS</a:t>
            </a:r>
          </a:p>
          <a:p>
            <a:endParaRPr lang="en-US" b="1" dirty="0"/>
          </a:p>
          <a:p>
            <a:pPr marL="174708" indent="-174708">
              <a:buFont typeface="Wingdings" panose="05000000000000000000" pitchFamily="2" charset="2"/>
              <a:buChar char="§"/>
            </a:pPr>
            <a:r>
              <a:rPr lang="en-US" b="0" dirty="0"/>
              <a:t>Brevard Public Schools believes that school personnel have certain responsibilities in case of accidents which occur in school.  Said responsibilities extend to</a:t>
            </a:r>
            <a:r>
              <a:rPr lang="en-US" b="0" baseline="0" dirty="0"/>
              <a:t> the administration of first aid by persons trained to do so, summoning of medical assistance, notification of administrative personnel, notification of parents and the filing of accident reports.</a:t>
            </a:r>
          </a:p>
          <a:p>
            <a:pPr marL="174708" indent="-174708">
              <a:buFont typeface="Wingdings" panose="05000000000000000000" pitchFamily="2" charset="2"/>
              <a:buChar char="§"/>
            </a:pPr>
            <a:endParaRPr lang="en-US" b="0" baseline="0" dirty="0"/>
          </a:p>
          <a:p>
            <a:pPr marL="174708" indent="-174708">
              <a:buFont typeface="Wingdings" panose="05000000000000000000" pitchFamily="2" charset="2"/>
              <a:buChar char="§"/>
            </a:pPr>
            <a:r>
              <a:rPr lang="en-US" b="0" baseline="0" dirty="0"/>
              <a:t>If a student is injured at school your should administer treatment and appropriate care to the student first and then have the student complete the accident-incident form.</a:t>
            </a:r>
          </a:p>
          <a:p>
            <a:pPr marL="174708" indent="-174708">
              <a:buFont typeface="Wingdings" panose="05000000000000000000" pitchFamily="2" charset="2"/>
              <a:buChar char="§"/>
            </a:pPr>
            <a:endParaRPr lang="en-US" b="0" baseline="0" dirty="0"/>
          </a:p>
          <a:p>
            <a:pPr marL="174708" indent="-174708">
              <a:buFont typeface="Wingdings" panose="05000000000000000000" pitchFamily="2" charset="2"/>
              <a:buChar char="§"/>
            </a:pPr>
            <a:r>
              <a:rPr lang="en-US" b="0" baseline="0" dirty="0"/>
              <a:t>Student accident forms should be completed by the student in their own writing or written verbatim by you based on the student’s words and on injury and/or age.</a:t>
            </a:r>
          </a:p>
          <a:p>
            <a:pPr marL="174708" indent="-174708">
              <a:buFont typeface="Wingdings" panose="05000000000000000000" pitchFamily="2" charset="2"/>
              <a:buChar char="§"/>
            </a:pPr>
            <a:endParaRPr lang="en-US" b="0" baseline="0" dirty="0"/>
          </a:p>
          <a:p>
            <a:pPr marL="174708" indent="-174708">
              <a:buFont typeface="Wingdings" panose="05000000000000000000" pitchFamily="2" charset="2"/>
              <a:buChar char="§"/>
            </a:pPr>
            <a:r>
              <a:rPr lang="en-US" b="0" baseline="0" dirty="0"/>
              <a:t>If you would like to provide information in addition to the students recount of the accident you may write this on a separate paper and attach to the accident-incident form.</a:t>
            </a:r>
          </a:p>
          <a:p>
            <a:endParaRPr lang="en-US" b="0" baseline="0" dirty="0"/>
          </a:p>
          <a:p>
            <a:pPr marL="174708" indent="-174708">
              <a:buFont typeface="Wingdings" panose="05000000000000000000" pitchFamily="2" charset="2"/>
              <a:buChar char="§"/>
            </a:pPr>
            <a:r>
              <a:rPr lang="en-US" b="0" baseline="0" dirty="0"/>
              <a:t>A copy of the student accident-incident report may be given to the student/parent only if form is filled out by student or written verbatim of student’s words.  Additional information you provide or other employees provide may not be given to the parent.  This is to protect the District in the event of a lawsuit.</a:t>
            </a:r>
          </a:p>
          <a:p>
            <a:pPr marL="174708" indent="-174708">
              <a:buFont typeface="Wingdings" panose="05000000000000000000" pitchFamily="2" charset="2"/>
              <a:buChar char="§"/>
            </a:pPr>
            <a:endParaRPr lang="en-US" b="0" baseline="0" dirty="0"/>
          </a:p>
          <a:p>
            <a:pPr marL="174708" indent="-174708">
              <a:buFont typeface="Wingdings" panose="05000000000000000000" pitchFamily="2" charset="2"/>
              <a:buChar char="§"/>
            </a:pPr>
            <a:r>
              <a:rPr lang="en-US" b="0" baseline="0" dirty="0"/>
              <a:t>You are always welcome to contact the Office of Risk Management, (321) 633-1000 extension 620 if you have any questions.</a:t>
            </a:r>
            <a:endParaRPr lang="en-US" b="0" dirty="0"/>
          </a:p>
        </p:txBody>
      </p:sp>
      <p:sp>
        <p:nvSpPr>
          <p:cNvPr id="4" name="Slide Number Placeholder 3"/>
          <p:cNvSpPr>
            <a:spLocks noGrp="1"/>
          </p:cNvSpPr>
          <p:nvPr>
            <p:ph type="sldNum" sz="quarter" idx="10"/>
          </p:nvPr>
        </p:nvSpPr>
        <p:spPr/>
        <p:txBody>
          <a:bodyPr/>
          <a:lstStyle/>
          <a:p>
            <a:fld id="{97E0E093-0CC6-4201-9C1A-BD82EA9C4E4C}" type="slidenum">
              <a:rPr lang="en-US" smtClean="0"/>
              <a:pPr/>
              <a:t>9</a:t>
            </a:fld>
            <a:endParaRPr lang="en-US" dirty="0"/>
          </a:p>
        </p:txBody>
      </p:sp>
    </p:spTree>
    <p:extLst>
      <p:ext uri="{BB962C8B-B14F-4D97-AF65-F5344CB8AC3E}">
        <p14:creationId xmlns:p14="http://schemas.microsoft.com/office/powerpoint/2010/main" val="32272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1100" cy="3522662"/>
          </a:xfrm>
        </p:spPr>
      </p:sp>
      <p:sp>
        <p:nvSpPr>
          <p:cNvPr id="3" name="Notes Placeholder 2"/>
          <p:cNvSpPr>
            <a:spLocks noGrp="1"/>
          </p:cNvSpPr>
          <p:nvPr>
            <p:ph type="body" idx="1"/>
          </p:nvPr>
        </p:nvSpPr>
        <p:spPr/>
        <p:txBody>
          <a:bodyPr>
            <a:normAutofit fontScale="85000" lnSpcReduction="20000"/>
          </a:bodyPr>
          <a:lstStyle/>
          <a:p>
            <a:r>
              <a:rPr lang="en-US" b="1" dirty="0"/>
              <a:t>PERSONAL PROPERTY</a:t>
            </a:r>
          </a:p>
          <a:p>
            <a:endParaRPr lang="en-US" b="1" dirty="0"/>
          </a:p>
          <a:p>
            <a:pPr marL="291179" indent="-291179" algn="just">
              <a:buFont typeface="Wingdings" panose="05000000000000000000" pitchFamily="2" charset="2"/>
              <a:buChar char="§"/>
            </a:pPr>
            <a:r>
              <a:rPr lang="en-US" sz="1400" dirty="0">
                <a:latin typeface="Lucida Fax" panose="02060602050505020204" pitchFamily="18" charset="0"/>
              </a:rPr>
              <a:t>You may bring personal items to work if these items enable to perform your job.  Providing that you:</a:t>
            </a:r>
          </a:p>
          <a:p>
            <a:pPr algn="just"/>
            <a:endParaRPr lang="en-US" sz="1400" dirty="0">
              <a:latin typeface="Lucida Fax" panose="02060602050505020204" pitchFamily="18" charset="0"/>
            </a:endParaRPr>
          </a:p>
          <a:p>
            <a:pPr marL="567800" lvl="1" indent="-218385" algn="just">
              <a:buFont typeface="Wingdings" panose="05000000000000000000" pitchFamily="2" charset="2"/>
              <a:buChar char="§"/>
            </a:pPr>
            <a:r>
              <a:rPr lang="en-US" sz="1400" dirty="0">
                <a:latin typeface="Lucida Fax" panose="02060602050505020204" pitchFamily="18" charset="0"/>
              </a:rPr>
              <a:t>Receive written approval from your school principal or department supervisor for personal property to be at your worksite</a:t>
            </a:r>
          </a:p>
          <a:p>
            <a:pPr marL="567800" lvl="1" indent="-218385" algn="just">
              <a:buFont typeface="Wingdings" panose="05000000000000000000" pitchFamily="2" charset="2"/>
              <a:buChar char="§"/>
            </a:pPr>
            <a:r>
              <a:rPr lang="en-US" sz="1400" dirty="0">
                <a:latin typeface="Lucida Fax" panose="02060602050505020204" pitchFamily="18" charset="0"/>
              </a:rPr>
              <a:t>The property is physically located within the physical site which you are normally assigned.</a:t>
            </a:r>
          </a:p>
          <a:p>
            <a:pPr marL="567800" lvl="1" indent="-218385" algn="just">
              <a:buFont typeface="Wingdings" panose="05000000000000000000" pitchFamily="2" charset="2"/>
              <a:buChar char="§"/>
            </a:pPr>
            <a:r>
              <a:rPr lang="en-US" sz="1400" dirty="0">
                <a:latin typeface="Lucida Fax" panose="02060602050505020204" pitchFamily="18" charset="0"/>
              </a:rPr>
              <a:t>You provide written documentation to the current market value of the property.</a:t>
            </a:r>
          </a:p>
          <a:p>
            <a:pPr marL="567800" lvl="1" indent="-218385" algn="just">
              <a:buFont typeface="Wingdings" panose="05000000000000000000" pitchFamily="2" charset="2"/>
              <a:buChar char="§"/>
            </a:pPr>
            <a:r>
              <a:rPr lang="en-US" sz="1400" dirty="0">
                <a:latin typeface="Lucida Fax" panose="02060602050505020204" pitchFamily="18" charset="0"/>
              </a:rPr>
              <a:t>You take reasonable precautionary measures to protect the property</a:t>
            </a:r>
          </a:p>
          <a:p>
            <a:pPr algn="just"/>
            <a:endParaRPr lang="en-US" sz="1400" dirty="0">
              <a:latin typeface="Lucida Fax" panose="02060602050505020204" pitchFamily="18" charset="0"/>
            </a:endParaRPr>
          </a:p>
          <a:p>
            <a:pPr marL="291179" indent="-291179" algn="just">
              <a:buFont typeface="Wingdings" panose="05000000000000000000" pitchFamily="2" charset="2"/>
              <a:buChar char="§"/>
            </a:pPr>
            <a:r>
              <a:rPr lang="en-US" sz="1400" dirty="0">
                <a:latin typeface="Lucida Fax" panose="02060602050505020204" pitchFamily="18" charset="0"/>
              </a:rPr>
              <a:t>Brevard Public Schools will reimburse you for the loss of personal property under the terms of the board provided policy for your personal property loss.  It is imperative that you follow the process above and receive approval otherwise your loss will not be replaced.</a:t>
            </a:r>
          </a:p>
          <a:p>
            <a:pPr algn="just"/>
            <a:endParaRPr lang="en-US" sz="1400" dirty="0">
              <a:latin typeface="Lucida Fax" panose="02060602050505020204" pitchFamily="18" charset="0"/>
            </a:endParaRPr>
          </a:p>
          <a:p>
            <a:pPr marL="291179" indent="-291179" algn="just">
              <a:buFont typeface="Wingdings" panose="05000000000000000000" pitchFamily="2" charset="2"/>
              <a:buChar char="§"/>
            </a:pPr>
            <a:r>
              <a:rPr lang="en-US" sz="1400" dirty="0">
                <a:latin typeface="Lucida Fax" panose="02060602050505020204" pitchFamily="18" charset="0"/>
              </a:rPr>
              <a:t>The maximum claim limit for each loss shall be $300 per term.  You will pay the first $50 per item as a deductible</a:t>
            </a:r>
          </a:p>
          <a:p>
            <a:endParaRPr lang="en-US" b="1" dirty="0"/>
          </a:p>
        </p:txBody>
      </p:sp>
      <p:sp>
        <p:nvSpPr>
          <p:cNvPr id="4" name="Slide Number Placeholder 3"/>
          <p:cNvSpPr>
            <a:spLocks noGrp="1"/>
          </p:cNvSpPr>
          <p:nvPr>
            <p:ph type="sldNum" sz="quarter" idx="10"/>
          </p:nvPr>
        </p:nvSpPr>
        <p:spPr/>
        <p:txBody>
          <a:bodyPr/>
          <a:lstStyle/>
          <a:p>
            <a:fld id="{97E0E093-0CC6-4201-9C1A-BD82EA9C4E4C}" type="slidenum">
              <a:rPr lang="en-US" smtClean="0"/>
              <a:pPr/>
              <a:t>10</a:t>
            </a:fld>
            <a:endParaRPr lang="en-US" dirty="0"/>
          </a:p>
        </p:txBody>
      </p:sp>
    </p:spTree>
    <p:extLst>
      <p:ext uri="{BB962C8B-B14F-4D97-AF65-F5344CB8AC3E}">
        <p14:creationId xmlns:p14="http://schemas.microsoft.com/office/powerpoint/2010/main" val="138680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869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391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867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57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0201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528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50650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834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69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51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7740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111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434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92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0005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6/15/2022</a:t>
            </a:fld>
            <a:endParaRPr lang="en-US" dirty="0"/>
          </a:p>
        </p:txBody>
      </p:sp>
    </p:spTree>
    <p:extLst>
      <p:ext uri="{BB962C8B-B14F-4D97-AF65-F5344CB8AC3E}">
        <p14:creationId xmlns:p14="http://schemas.microsoft.com/office/powerpoint/2010/main" val="47745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06963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brevardschools.org/Page/1519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riskmanagement@brevardschools.org" TargetMode="External"/><Relationship Id="rId2" Type="http://schemas.openxmlformats.org/officeDocument/2006/relationships/hyperlink" Target="https://www.brevardschools.org/Page/1518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Briana.mcdermott@sedgwick.com" TargetMode="External"/><Relationship Id="rId2" Type="http://schemas.openxmlformats.org/officeDocument/2006/relationships/hyperlink" Target="mailto:Andrew.Partridge@sedgwick.com"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mary.echeverryvilla@sedgwick.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435" y="2823112"/>
            <a:ext cx="8847117" cy="2123658"/>
          </a:xfrm>
          <a:prstGeom prst="rect">
            <a:avLst/>
          </a:prstGeom>
        </p:spPr>
        <p:txBody>
          <a:bodyPr wrap="square">
            <a:spAutoFit/>
          </a:bodyPr>
          <a:lstStyle/>
          <a:p>
            <a:pPr lvl="0" algn="ctr"/>
            <a:r>
              <a:rPr lang="en-US" sz="4400" b="1" dirty="0">
                <a:solidFill>
                  <a:srgbClr val="0070C0"/>
                </a:solidFill>
                <a:ea typeface="Rambla"/>
                <a:cs typeface="Rambla"/>
                <a:sym typeface="Rambla"/>
              </a:rPr>
              <a:t>Office of Risk Management</a:t>
            </a:r>
          </a:p>
          <a:p>
            <a:pPr lvl="0" algn="ctr"/>
            <a:r>
              <a:rPr lang="en-US" sz="4400" b="1" dirty="0">
                <a:solidFill>
                  <a:srgbClr val="0070C0"/>
                </a:solidFill>
                <a:sym typeface="Rambla"/>
              </a:rPr>
              <a:t>Secretary Training </a:t>
            </a:r>
          </a:p>
          <a:p>
            <a:pPr lvl="0" algn="ctr"/>
            <a:r>
              <a:rPr lang="en-US" sz="4400" b="1" dirty="0">
                <a:solidFill>
                  <a:srgbClr val="0070C0"/>
                </a:solidFill>
                <a:sym typeface="Rambla"/>
              </a:rPr>
              <a:t>Wednesday, June 15, 2022</a:t>
            </a:r>
            <a:endParaRPr lang="en-US" sz="4400" dirty="0">
              <a:solidFill>
                <a:prstClr val="black"/>
              </a:solidFill>
            </a:endParaRPr>
          </a:p>
        </p:txBody>
      </p:sp>
      <p:pic>
        <p:nvPicPr>
          <p:cNvPr id="4" name="Picture 3" descr="C:\Users\Lorenzo.Carlos\AppData\Local\Microsoft\Windows\Temporary Internet Files\Content.Outlook\656VQM7E\BPS logo District Secur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981" y="831675"/>
            <a:ext cx="2590091" cy="199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6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908" y="301842"/>
            <a:ext cx="8162723" cy="707886"/>
          </a:xfrm>
          <a:prstGeom prst="rect">
            <a:avLst/>
          </a:prstGeom>
        </p:spPr>
        <p:txBody>
          <a:bodyPr wrap="square">
            <a:spAutoFit/>
          </a:bodyPr>
          <a:lstStyle/>
          <a:p>
            <a:pPr algn="ctr"/>
            <a:r>
              <a:rPr lang="en-US" sz="4000" b="1" dirty="0">
                <a:solidFill>
                  <a:srgbClr val="0070C0"/>
                </a:solidFill>
                <a:latin typeface="+mj-lt"/>
              </a:rPr>
              <a:t>District and School Property Loss</a:t>
            </a:r>
            <a:endParaRPr lang="en-US" sz="4000" dirty="0">
              <a:solidFill>
                <a:srgbClr val="0070C0"/>
              </a:solidFill>
              <a:latin typeface="+mj-lt"/>
            </a:endParaRPr>
          </a:p>
        </p:txBody>
      </p:sp>
      <p:sp>
        <p:nvSpPr>
          <p:cNvPr id="7" name="Rectangle 6"/>
          <p:cNvSpPr/>
          <p:nvPr/>
        </p:nvSpPr>
        <p:spPr>
          <a:xfrm>
            <a:off x="330061" y="1276896"/>
            <a:ext cx="9881664" cy="5070619"/>
          </a:xfrm>
          <a:prstGeom prst="rect">
            <a:avLst/>
          </a:prstGeom>
        </p:spPr>
        <p:txBody>
          <a:bodyPr wrap="square">
            <a:spAutoFit/>
          </a:bodyPr>
          <a:lstStyle/>
          <a:p>
            <a:pPr marL="342900" indent="-342900">
              <a:spcAft>
                <a:spcPts val="1200"/>
              </a:spcAft>
              <a:buClr>
                <a:srgbClr val="00B0F0"/>
              </a:buClr>
              <a:buFont typeface="Wingdings 3" panose="05040102010807070707" pitchFamily="18" charset="2"/>
              <a:buChar char="u"/>
            </a:pPr>
            <a:r>
              <a:rPr lang="en-US" sz="2000" dirty="0"/>
              <a:t>Property Loss Includes losses or damage related to:  </a:t>
            </a:r>
          </a:p>
          <a:p>
            <a:pPr marL="684212" indent="-342900">
              <a:buClr>
                <a:srgbClr val="00B0F0"/>
              </a:buClr>
              <a:buFont typeface="Arial" panose="020B0604020202020204" pitchFamily="34" charset="0"/>
              <a:buChar char="•"/>
            </a:pPr>
            <a:r>
              <a:rPr lang="en-US" sz="2000" dirty="0"/>
              <a:t>Natural disasters such as fire, wind and flood </a:t>
            </a:r>
          </a:p>
          <a:p>
            <a:pPr marL="684212" indent="-342900">
              <a:buClr>
                <a:srgbClr val="00B0F0"/>
              </a:buClr>
              <a:buFont typeface="Arial" panose="020B0604020202020204" pitchFamily="34" charset="0"/>
              <a:buChar char="•"/>
            </a:pPr>
            <a:r>
              <a:rPr lang="en-US" sz="2000" dirty="0"/>
              <a:t>Boiler/Machinery </a:t>
            </a:r>
          </a:p>
          <a:p>
            <a:pPr marL="684212" indent="-342900">
              <a:buClr>
                <a:srgbClr val="00B0F0"/>
              </a:buClr>
              <a:buFont typeface="Arial" panose="020B0604020202020204" pitchFamily="34" charset="0"/>
              <a:buChar char="•"/>
            </a:pPr>
            <a:r>
              <a:rPr lang="en-US" sz="2000" dirty="0"/>
              <a:t>Fuel Storage Tank  </a:t>
            </a:r>
          </a:p>
          <a:p>
            <a:pPr marL="684212" indent="-342900">
              <a:buClr>
                <a:srgbClr val="00B0F0"/>
              </a:buClr>
              <a:buFont typeface="Arial" panose="020B0604020202020204" pitchFamily="34" charset="0"/>
              <a:buChar char="•"/>
            </a:pPr>
            <a:r>
              <a:rPr lang="en-US" sz="2000" dirty="0"/>
              <a:t>Bus/Auto accidents</a:t>
            </a:r>
          </a:p>
          <a:p>
            <a:pPr marL="684212" indent="-342900">
              <a:buClr>
                <a:srgbClr val="00B0F0"/>
              </a:buClr>
              <a:buFont typeface="Arial" panose="020B0604020202020204" pitchFamily="34" charset="0"/>
              <a:buChar char="•"/>
            </a:pPr>
            <a:r>
              <a:rPr lang="en-US" sz="2000" dirty="0"/>
              <a:t>Theft and Vandalism</a:t>
            </a:r>
          </a:p>
          <a:p>
            <a:pPr marL="341312">
              <a:buClr>
                <a:srgbClr val="00B0F0"/>
              </a:buClr>
            </a:pPr>
            <a:endParaRPr lang="en-US" sz="2000" dirty="0"/>
          </a:p>
          <a:p>
            <a:pPr marL="342900" indent="-342900">
              <a:buClr>
                <a:srgbClr val="00B0F0"/>
              </a:buClr>
              <a:buFont typeface="Wingdings 3" panose="05040102010807070707" pitchFamily="18" charset="2"/>
              <a:buChar char="u"/>
            </a:pPr>
            <a:r>
              <a:rPr lang="en-US" sz="2000" dirty="0"/>
              <a:t>All property loss claims reported on the Risk Management Accident/Incident form</a:t>
            </a:r>
          </a:p>
          <a:p>
            <a:pPr marL="342900" indent="-342900">
              <a:buClr>
                <a:srgbClr val="00B0F0"/>
              </a:buClr>
              <a:buFont typeface="Wingdings" panose="05000000000000000000" pitchFamily="2" charset="2"/>
              <a:buChar char="Ø"/>
            </a:pPr>
            <a:endParaRPr lang="en-US" sz="2000" dirty="0"/>
          </a:p>
          <a:p>
            <a:pPr marL="342900" indent="-342900">
              <a:buClr>
                <a:srgbClr val="00B0F0"/>
              </a:buClr>
              <a:buFont typeface="Wingdings 3" panose="05040102010807070707" pitchFamily="18" charset="2"/>
              <a:buChar char="u"/>
            </a:pPr>
            <a:r>
              <a:rPr lang="en-US" sz="2000" dirty="0"/>
              <a:t>Reimburse schools/departments for district owned property loss less a $500 deductible </a:t>
            </a:r>
            <a:r>
              <a:rPr lang="en-US" sz="2000" i="1" dirty="0"/>
              <a:t>(with the exception of district property losses related to natural disasters and public assistance requests from FEMA).</a:t>
            </a:r>
          </a:p>
          <a:p>
            <a:pPr marL="406400" indent="-342900">
              <a:buClr>
                <a:srgbClr val="00B0F0"/>
              </a:buClr>
              <a:buFont typeface="Wingdings" panose="05000000000000000000" pitchFamily="2" charset="2"/>
              <a:buChar char="Ø"/>
            </a:pPr>
            <a:endParaRPr lang="en-US" sz="2000" dirty="0"/>
          </a:p>
          <a:p>
            <a:pPr marL="342900" indent="-342900">
              <a:buClr>
                <a:srgbClr val="00B0F0"/>
              </a:buClr>
              <a:buFont typeface="Wingdings 3" panose="05040102010807070707" pitchFamily="18" charset="2"/>
              <a:buChar char="u"/>
            </a:pPr>
            <a:r>
              <a:rPr lang="en-US" sz="2000" dirty="0"/>
              <a:t>Reimburse instructor for property loss less a $300 deductible (provided completion of form and approval prior to loss) </a:t>
            </a:r>
            <a:endParaRPr lang="en-US" b="1" dirty="0"/>
          </a:p>
          <a:p>
            <a:pPr marL="285750" indent="-285750" algn="just">
              <a:buClr>
                <a:srgbClr val="00B0F0"/>
              </a:buClr>
              <a:buFont typeface="Wingdings" panose="05000000000000000000" pitchFamily="2" charset="2"/>
              <a:buChar char="Ø"/>
            </a:pPr>
            <a:endParaRPr lang="en-US" sz="1350" dirty="0">
              <a:latin typeface="Lucida Fax" panose="02060602050505020204" pitchFamily="18" charset="0"/>
            </a:endParaRPr>
          </a:p>
        </p:txBody>
      </p:sp>
    </p:spTree>
    <p:extLst>
      <p:ext uri="{BB962C8B-B14F-4D97-AF65-F5344CB8AC3E}">
        <p14:creationId xmlns:p14="http://schemas.microsoft.com/office/powerpoint/2010/main" val="21186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A8D2D0-A78B-47F1-B180-61FAE342E6C5}"/>
              </a:ext>
            </a:extLst>
          </p:cNvPr>
          <p:cNvSpPr txBox="1">
            <a:spLocks/>
          </p:cNvSpPr>
          <p:nvPr/>
        </p:nvSpPr>
        <p:spPr>
          <a:xfrm>
            <a:off x="442552" y="414561"/>
            <a:ext cx="9271819" cy="78292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0070C0"/>
                </a:solidFill>
              </a:rPr>
              <a:t>Use of District Facilities</a:t>
            </a:r>
          </a:p>
        </p:txBody>
      </p:sp>
      <p:sp>
        <p:nvSpPr>
          <p:cNvPr id="4" name="Content Placeholder 2">
            <a:extLst>
              <a:ext uri="{FF2B5EF4-FFF2-40B4-BE49-F238E27FC236}">
                <a16:creationId xmlns:a16="http://schemas.microsoft.com/office/drawing/2014/main" id="{C80EDEB6-7358-4C83-A4BC-1B09A520D96E}"/>
              </a:ext>
            </a:extLst>
          </p:cNvPr>
          <p:cNvSpPr txBox="1">
            <a:spLocks/>
          </p:cNvSpPr>
          <p:nvPr/>
        </p:nvSpPr>
        <p:spPr>
          <a:xfrm>
            <a:off x="303898" y="1197992"/>
            <a:ext cx="9172054" cy="536828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Clr>
                <a:srgbClr val="00B0F0"/>
              </a:buClr>
              <a:buFont typeface="Wingdings 3" panose="05040102010807070707" pitchFamily="18" charset="2"/>
              <a:buChar char="u"/>
            </a:pPr>
            <a:r>
              <a:rPr lang="en-US" sz="2000" dirty="0"/>
              <a:t>The main function of our school facilities, property &amp; equipment is intended for public educational purposes. </a:t>
            </a:r>
          </a:p>
          <a:p>
            <a:pPr marL="0" indent="0">
              <a:spcBef>
                <a:spcPts val="0"/>
              </a:spcBef>
              <a:buNone/>
            </a:pPr>
            <a:endParaRPr lang="en-US" sz="2000" dirty="0"/>
          </a:p>
          <a:p>
            <a:pPr>
              <a:spcBef>
                <a:spcPts val="0"/>
              </a:spcBef>
              <a:buClr>
                <a:srgbClr val="00B0F0"/>
              </a:buClr>
              <a:buFont typeface="Wingdings 3" panose="05040102010807070707" pitchFamily="18" charset="2"/>
              <a:buChar char="u"/>
            </a:pPr>
            <a:r>
              <a:rPr lang="en-US" sz="2000" dirty="0"/>
              <a:t>Our facilities, property &amp; equipment may be made available for community or other public use as long as that use does not disrupt our main function of education (Board Policy 7510 – Use of District Facilities).</a:t>
            </a:r>
          </a:p>
          <a:p>
            <a:pPr>
              <a:spcBef>
                <a:spcPts val="0"/>
              </a:spcBef>
              <a:buClr>
                <a:srgbClr val="00B0F0"/>
              </a:buClr>
              <a:buFont typeface="Wingdings 3" panose="05040102010807070707" pitchFamily="18" charset="2"/>
              <a:buChar char="u"/>
            </a:pPr>
            <a:endParaRPr lang="en-US" sz="2000" dirty="0"/>
          </a:p>
          <a:p>
            <a:pPr>
              <a:spcBef>
                <a:spcPts val="0"/>
              </a:spcBef>
              <a:buClr>
                <a:srgbClr val="00B0F0"/>
              </a:buClr>
              <a:buFont typeface="Wingdings 3" panose="05040102010807070707" pitchFamily="18" charset="2"/>
              <a:buChar char="u"/>
            </a:pPr>
            <a:r>
              <a:rPr lang="en-US" sz="2000" dirty="0"/>
              <a:t>The School District of Brevard County is pleased to announce a new online facility request and rental system designed to provide a positive user experience for all. With the new system, reservation requests can be submitted easily and will be handled more efficiently. Renters will be able to access photos and descriptions, see real-time availability, get estimated quotes and pay online.</a:t>
            </a:r>
          </a:p>
          <a:p>
            <a:pPr>
              <a:spcBef>
                <a:spcPts val="0"/>
              </a:spcBef>
              <a:buClr>
                <a:srgbClr val="00B0F0"/>
              </a:buClr>
              <a:buFont typeface="Wingdings 3" panose="05040102010807070707" pitchFamily="18" charset="2"/>
              <a:buChar char="u"/>
            </a:pPr>
            <a:endParaRPr lang="en-US" sz="2000" dirty="0"/>
          </a:p>
          <a:p>
            <a:pPr>
              <a:spcBef>
                <a:spcPts val="0"/>
              </a:spcBef>
              <a:buClr>
                <a:srgbClr val="00B0F0"/>
              </a:buClr>
              <a:buFont typeface="Wingdings 3" panose="05040102010807070707" pitchFamily="18" charset="2"/>
              <a:buChar char="u"/>
            </a:pPr>
            <a:r>
              <a:rPr lang="en-US" sz="2000" dirty="0"/>
              <a:t>All requested information must be completed on the Facility Use Agreement form such as Organization making application, name of President/individual completing application including telephone number and e-mail contact information (extremely important), etc.</a:t>
            </a:r>
          </a:p>
          <a:p>
            <a:pPr>
              <a:spcBef>
                <a:spcPts val="0"/>
              </a:spcBef>
              <a:buClr>
                <a:srgbClr val="00B0F0"/>
              </a:buClr>
              <a:buFont typeface="Wingdings 3" panose="05040102010807070707" pitchFamily="18" charset="2"/>
              <a:buChar char="u"/>
            </a:pPr>
            <a:endParaRPr lang="en-US" dirty="0"/>
          </a:p>
          <a:p>
            <a:pPr>
              <a:spcBef>
                <a:spcPts val="0"/>
              </a:spcBef>
              <a:buClr>
                <a:srgbClr val="00B0F0"/>
              </a:buClr>
              <a:buFont typeface="Wingdings 3" panose="05040102010807070707" pitchFamily="18" charset="2"/>
              <a:buChar char="u"/>
            </a:pPr>
            <a:r>
              <a:rPr lang="en-US" dirty="0">
                <a:solidFill>
                  <a:srgbClr val="0070C0"/>
                </a:solidFill>
                <a:hlinkClick r:id="rId2">
                  <a:extLst>
                    <a:ext uri="{A12FA001-AC4F-418D-AE19-62706E023703}">
                      <ahyp:hlinkClr xmlns:ahyp="http://schemas.microsoft.com/office/drawing/2018/hyperlinkcolor" val="tx"/>
                    </a:ext>
                  </a:extLst>
                </a:hlinkClick>
              </a:rPr>
              <a:t>Risk Management / Facility Use Information &amp; Guidelines (brevardschools.org)</a:t>
            </a:r>
            <a:endParaRPr lang="en-US" b="1" dirty="0">
              <a:solidFill>
                <a:srgbClr val="0070C0"/>
              </a:solidFill>
            </a:endParaRPr>
          </a:p>
        </p:txBody>
      </p:sp>
    </p:spTree>
    <p:extLst>
      <p:ext uri="{BB962C8B-B14F-4D97-AF65-F5344CB8AC3E}">
        <p14:creationId xmlns:p14="http://schemas.microsoft.com/office/powerpoint/2010/main" val="39235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F362E0D-3D52-4409-AE2C-6E25B49F22B5}"/>
              </a:ext>
            </a:extLst>
          </p:cNvPr>
          <p:cNvSpPr txBox="1">
            <a:spLocks/>
          </p:cNvSpPr>
          <p:nvPr/>
        </p:nvSpPr>
        <p:spPr>
          <a:xfrm>
            <a:off x="180975" y="463716"/>
            <a:ext cx="9324975" cy="59305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900" u="sng" dirty="0"/>
          </a:p>
          <a:p>
            <a:pPr marL="0" indent="0">
              <a:buNone/>
            </a:pPr>
            <a:r>
              <a:rPr lang="en-US" dirty="0"/>
              <a:t>	</a:t>
            </a:r>
            <a:r>
              <a:rPr lang="en-US" sz="2000" u="sng" dirty="0"/>
              <a:t>CATEGORY I USERS</a:t>
            </a:r>
          </a:p>
          <a:p>
            <a:pPr lvl="2">
              <a:spcBef>
                <a:spcPts val="0"/>
              </a:spcBef>
              <a:buClr>
                <a:srgbClr val="00B0F0"/>
              </a:buClr>
            </a:pPr>
            <a:r>
              <a:rPr lang="en-US" sz="2000" dirty="0"/>
              <a:t>School Clubs, PTO/PTA/Booster Clubs </a:t>
            </a:r>
          </a:p>
          <a:p>
            <a:pPr lvl="2">
              <a:spcBef>
                <a:spcPts val="0"/>
              </a:spcBef>
              <a:buClr>
                <a:srgbClr val="00B0F0"/>
              </a:buClr>
            </a:pPr>
            <a:r>
              <a:rPr lang="en-US" sz="2000" dirty="0"/>
              <a:t>Complete a Facilities Use Agreement Form </a:t>
            </a:r>
          </a:p>
          <a:p>
            <a:pPr lvl="2">
              <a:spcBef>
                <a:spcPts val="0"/>
              </a:spcBef>
              <a:buClr>
                <a:srgbClr val="00B0F0"/>
              </a:buClr>
            </a:pPr>
            <a:r>
              <a:rPr lang="en-US" sz="2000" dirty="0"/>
              <a:t>Submit Certificate of Insurance or evidence they self-insure exposures (PTO/PTA/Booster Clubs)</a:t>
            </a:r>
          </a:p>
          <a:p>
            <a:pPr lvl="2">
              <a:spcBef>
                <a:spcPts val="0"/>
              </a:spcBef>
              <a:buClr>
                <a:srgbClr val="00B0F0"/>
              </a:buClr>
            </a:pPr>
            <a:r>
              <a:rPr lang="en-US" sz="2000" dirty="0"/>
              <a:t>No facility use costs/utilities with the exception when a school employee is required to work overtime to accommodate another school’s use or any of the District’s performing arts theatres support a school function.</a:t>
            </a:r>
          </a:p>
          <a:p>
            <a:pPr marL="4572" lvl="1" indent="0">
              <a:buClr>
                <a:srgbClr val="00B0F0"/>
              </a:buClr>
              <a:buNone/>
            </a:pPr>
            <a:endParaRPr lang="en-US" sz="600" dirty="0"/>
          </a:p>
          <a:p>
            <a:pPr marL="0" indent="0">
              <a:lnSpc>
                <a:spcPct val="120000"/>
              </a:lnSpc>
              <a:spcBef>
                <a:spcPts val="0"/>
              </a:spcBef>
              <a:buClr>
                <a:srgbClr val="00B0F0"/>
              </a:buClr>
              <a:buNone/>
            </a:pPr>
            <a:r>
              <a:rPr lang="en-US" dirty="0"/>
              <a:t>	</a:t>
            </a:r>
            <a:r>
              <a:rPr lang="en-US" sz="2000" u="sng" dirty="0"/>
              <a:t>CATEGORY II USERS </a:t>
            </a:r>
          </a:p>
          <a:p>
            <a:pPr lvl="2">
              <a:spcBef>
                <a:spcPts val="0"/>
              </a:spcBef>
              <a:buClr>
                <a:srgbClr val="00B0F0"/>
              </a:buClr>
            </a:pPr>
            <a:r>
              <a:rPr lang="en-US" sz="2000" dirty="0"/>
              <a:t>AAU, USSSA, Girl Scouts, Boy Scouts, YMCA, Parent-Initiated Student Clubs, etc., not-for-profit school age organizations.</a:t>
            </a:r>
          </a:p>
          <a:p>
            <a:pPr marL="4572" lvl="1" indent="0">
              <a:buClr>
                <a:srgbClr val="00B0F0"/>
              </a:buClr>
              <a:buNone/>
            </a:pPr>
            <a:endParaRPr lang="en-US" sz="1100" dirty="0"/>
          </a:p>
          <a:p>
            <a:pPr marL="0" indent="0">
              <a:lnSpc>
                <a:spcPct val="120000"/>
              </a:lnSpc>
              <a:spcBef>
                <a:spcPts val="0"/>
              </a:spcBef>
              <a:buClr>
                <a:srgbClr val="00B0F0"/>
              </a:buClr>
              <a:buNone/>
            </a:pPr>
            <a:r>
              <a:rPr lang="en-US" dirty="0"/>
              <a:t>	</a:t>
            </a:r>
            <a:r>
              <a:rPr lang="en-US" sz="2000" u="sng" dirty="0"/>
              <a:t>CATEGORY III USERS</a:t>
            </a:r>
          </a:p>
          <a:p>
            <a:pPr lvl="2">
              <a:spcBef>
                <a:spcPts val="0"/>
              </a:spcBef>
              <a:buClr>
                <a:srgbClr val="00B0F0"/>
              </a:buClr>
            </a:pPr>
            <a:r>
              <a:rPr lang="en-US" sz="2000" dirty="0"/>
              <a:t>Charter Schools, Private Schools, churches, for-profit school age organizations, etc. where use of school property is not the main source of income (less than 25%) annually for the business.</a:t>
            </a:r>
          </a:p>
        </p:txBody>
      </p:sp>
    </p:spTree>
    <p:extLst>
      <p:ext uri="{BB962C8B-B14F-4D97-AF65-F5344CB8AC3E}">
        <p14:creationId xmlns:p14="http://schemas.microsoft.com/office/powerpoint/2010/main" val="18200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E27C5-0EC6-4909-8E27-4755A0064672}"/>
              </a:ext>
            </a:extLst>
          </p:cNvPr>
          <p:cNvSpPr txBox="1"/>
          <p:nvPr/>
        </p:nvSpPr>
        <p:spPr>
          <a:xfrm>
            <a:off x="224886" y="816730"/>
            <a:ext cx="9500140" cy="3970318"/>
          </a:xfrm>
          <a:prstGeom prst="rect">
            <a:avLst/>
          </a:prstGeom>
          <a:noFill/>
        </p:spPr>
        <p:txBody>
          <a:bodyPr wrap="square" rtlCol="0">
            <a:spAutoFit/>
          </a:bodyPr>
          <a:lstStyle/>
          <a:p>
            <a:pPr marL="4572" marR="0" lvl="1" indent="0" algn="l" defTabSz="457200" rtl="0" eaLnBrk="1" fontAlgn="auto" latinLnBrk="0" hangingPunct="1">
              <a:lnSpc>
                <a:spcPct val="120000"/>
              </a:lnSpc>
              <a:spcBef>
                <a:spcPts val="0"/>
              </a:spcBef>
              <a:spcAft>
                <a:spcPts val="0"/>
              </a:spcAft>
              <a:buClrTx/>
              <a:buSzTx/>
              <a:buFont typeface="Wingdings 3" charset="2"/>
              <a:buNone/>
              <a:tabLst/>
              <a:defRPr/>
            </a:pPr>
            <a:r>
              <a:rPr kumimoji="0" lang="en-US" sz="2000" i="0" strike="noStrike" kern="1200" cap="none" spc="0" normalizeH="0" baseline="0" noProof="0" dirty="0">
                <a:ln>
                  <a:noFill/>
                </a:ln>
                <a:solidFill>
                  <a:prstClr val="black"/>
                </a:solidFill>
                <a:effectLst/>
                <a:uLnTx/>
                <a:uFillTx/>
                <a:ea typeface="+mn-ea"/>
                <a:cs typeface="+mn-cs"/>
              </a:rPr>
              <a:t>	</a:t>
            </a:r>
            <a:r>
              <a:rPr kumimoji="0" lang="en-US" sz="2000" i="0" u="sng" strike="noStrike" kern="1200" cap="none" spc="0" normalizeH="0" baseline="0" noProof="0" dirty="0">
                <a:ln>
                  <a:noFill/>
                </a:ln>
                <a:solidFill>
                  <a:prstClr val="black"/>
                </a:solidFill>
                <a:effectLst/>
                <a:uLnTx/>
                <a:uFillTx/>
                <a:ea typeface="+mn-ea"/>
                <a:cs typeface="+mn-cs"/>
              </a:rPr>
              <a:t>CATEGORY IV USERS</a:t>
            </a:r>
          </a:p>
          <a:p>
            <a:pPr marL="1257300" lvl="2" indent="-342900">
              <a:buClr>
                <a:srgbClr val="00B0F0"/>
              </a:buClr>
              <a:buFont typeface="Wingdings 3" panose="05040102010807070707" pitchFamily="18" charset="2"/>
              <a:buChar char="u"/>
              <a:defRPr/>
            </a:pPr>
            <a:r>
              <a:rPr kumimoji="0" lang="en-US" sz="2000" i="0" u="none" strike="noStrike" kern="1200" cap="none" spc="0" normalizeH="0" baseline="0" noProof="0" dirty="0">
                <a:ln>
                  <a:noFill/>
                </a:ln>
                <a:solidFill>
                  <a:prstClr val="black"/>
                </a:solidFill>
                <a:effectLst/>
                <a:uLnTx/>
                <a:uFillTx/>
                <a:ea typeface="+mn-ea"/>
                <a:cs typeface="+mn-cs"/>
              </a:rPr>
              <a:t>Any organization that does not meet criteria listed in Category III or that utilize school property for a large percentage (twenty-five percent (25%) or more) of its annual revenue.</a:t>
            </a:r>
          </a:p>
          <a:p>
            <a:pPr marL="4572" marR="0" lvl="1" algn="l" defTabSz="457200" rtl="0" eaLnBrk="1" fontAlgn="auto" latinLnBrk="0" hangingPunct="1">
              <a:lnSpc>
                <a:spcPct val="100000"/>
              </a:lnSpc>
              <a:spcBef>
                <a:spcPts val="0"/>
              </a:spcBef>
              <a:spcAft>
                <a:spcPts val="0"/>
              </a:spcAft>
              <a:buClr>
                <a:srgbClr val="00B0F0"/>
              </a:buClr>
              <a:buSzTx/>
              <a:tabLst/>
              <a:defRPr/>
            </a:pPr>
            <a:endParaRPr kumimoji="0" lang="en-US" i="0" u="none" strike="noStrike" kern="1200" cap="none" spc="0" normalizeH="0" baseline="0" noProof="0" dirty="0">
              <a:ln>
                <a:noFill/>
              </a:ln>
              <a:solidFill>
                <a:prstClr val="black"/>
              </a:solidFill>
              <a:effectLst/>
              <a:uLnTx/>
              <a:uFillTx/>
              <a:ea typeface="+mn-ea"/>
              <a:cs typeface="+mn-cs"/>
            </a:endParaRPr>
          </a:p>
          <a:p>
            <a:pPr marL="4572" marR="0" lvl="1" algn="l" defTabSz="457200" rtl="0" eaLnBrk="1" fontAlgn="auto" latinLnBrk="0" hangingPunct="1">
              <a:lnSpc>
                <a:spcPct val="120000"/>
              </a:lnSpc>
              <a:spcBef>
                <a:spcPts val="0"/>
              </a:spcBef>
              <a:spcAft>
                <a:spcPts val="0"/>
              </a:spcAft>
              <a:buClr>
                <a:srgbClr val="00B0F0"/>
              </a:buClr>
              <a:buSzTx/>
              <a:tabLst/>
              <a:defRPr/>
            </a:pPr>
            <a:r>
              <a:rPr kumimoji="0" lang="en-US" sz="2000" i="0" strike="noStrike" kern="1200" cap="none" spc="0" normalizeH="0" baseline="0" noProof="0" dirty="0">
                <a:ln>
                  <a:noFill/>
                </a:ln>
                <a:solidFill>
                  <a:prstClr val="black"/>
                </a:solidFill>
                <a:effectLst/>
                <a:uLnTx/>
                <a:uFillTx/>
                <a:ea typeface="+mn-ea"/>
                <a:cs typeface="+mn-cs"/>
              </a:rPr>
              <a:t>	</a:t>
            </a:r>
            <a:r>
              <a:rPr kumimoji="0" lang="en-US" sz="2000" i="0" u="sng" strike="noStrike" kern="1200" cap="none" spc="0" normalizeH="0" baseline="0" noProof="0" dirty="0">
                <a:ln>
                  <a:noFill/>
                </a:ln>
                <a:solidFill>
                  <a:prstClr val="black"/>
                </a:solidFill>
                <a:effectLst/>
                <a:uLnTx/>
                <a:uFillTx/>
                <a:ea typeface="+mn-ea"/>
                <a:cs typeface="+mn-cs"/>
              </a:rPr>
              <a:t>INSURANCE, FACILITY USE FEE COSTS</a:t>
            </a:r>
          </a:p>
          <a:p>
            <a:pPr marL="1257300" lvl="2" indent="-342900">
              <a:buClr>
                <a:srgbClr val="00B0F0"/>
              </a:buClr>
              <a:buFont typeface="Wingdings 3" panose="05040102010807070707" pitchFamily="18" charset="2"/>
              <a:buChar char="u"/>
              <a:defRPr/>
            </a:pPr>
            <a:r>
              <a:rPr kumimoji="0" lang="en-US" sz="2000" i="0" u="none" strike="noStrike" kern="1200" cap="none" spc="0" normalizeH="0" baseline="0" noProof="0" dirty="0">
                <a:ln>
                  <a:noFill/>
                </a:ln>
                <a:solidFill>
                  <a:prstClr val="black"/>
                </a:solidFill>
                <a:effectLst/>
                <a:uLnTx/>
                <a:uFillTx/>
                <a:ea typeface="+mn-ea"/>
                <a:cs typeface="+mn-cs"/>
              </a:rPr>
              <a:t>Must complete a facility use agreement form</a:t>
            </a:r>
          </a:p>
          <a:p>
            <a:pPr marL="1257300" lvl="2" indent="-342900">
              <a:buClr>
                <a:srgbClr val="00B0F0"/>
              </a:buClr>
              <a:buFont typeface="Wingdings 3" panose="05040102010807070707" pitchFamily="18" charset="2"/>
              <a:buChar char="u"/>
              <a:defRPr/>
            </a:pPr>
            <a:r>
              <a:rPr kumimoji="0" lang="en-US" sz="2000" i="0" u="none" strike="noStrike" kern="1200" cap="none" spc="0" normalizeH="0" baseline="0" noProof="0" dirty="0">
                <a:ln>
                  <a:noFill/>
                </a:ln>
                <a:solidFill>
                  <a:prstClr val="black"/>
                </a:solidFill>
                <a:effectLst/>
                <a:uLnTx/>
                <a:uFillTx/>
                <a:ea typeface="+mn-ea"/>
                <a:cs typeface="+mn-cs"/>
              </a:rPr>
              <a:t>Submit a Certificate Of Insurance evidencing General Commercial Liability policy of $1,000,000.</a:t>
            </a:r>
          </a:p>
          <a:p>
            <a:pPr marL="1257300" lvl="2" indent="-342900">
              <a:buClr>
                <a:srgbClr val="00B0F0"/>
              </a:buClr>
              <a:buFont typeface="Wingdings 3" panose="05040102010807070707" pitchFamily="18" charset="2"/>
              <a:buChar char="u"/>
              <a:defRPr/>
            </a:pPr>
            <a:r>
              <a:rPr kumimoji="0" lang="en-US" sz="2000" i="0" u="none" strike="noStrike" kern="1200" cap="none" spc="0" normalizeH="0" baseline="0" noProof="0" dirty="0">
                <a:ln>
                  <a:noFill/>
                </a:ln>
                <a:solidFill>
                  <a:prstClr val="black"/>
                </a:solidFill>
                <a:effectLst/>
                <a:uLnTx/>
                <a:uFillTx/>
                <a:ea typeface="+mn-ea"/>
                <a:cs typeface="+mn-cs"/>
              </a:rPr>
              <a:t>All facility use fees, utilities, and school personnel and/or any additional clean-up costs outside normal personnel schedule, weekends, holidays.</a:t>
            </a:r>
            <a:endParaRPr lang="en-US" sz="2000" dirty="0"/>
          </a:p>
        </p:txBody>
      </p:sp>
      <p:pic>
        <p:nvPicPr>
          <p:cNvPr id="1026" name="Picture 2" descr="Creative vector illustration of hurricane scale indication icon symbol set isolated on transparent background. Art design vortex, typhoon, tornado funnel, wind storm. Abstract concept graphic element Creative vector illustration of hurricane scale indication icon symbol set isolated on transparent background. Art design vortex, typhoon, tornado funnel, wind storm. Abstract concept graphic element. hurricane icon stock illustrations">
            <a:extLst>
              <a:ext uri="{FF2B5EF4-FFF2-40B4-BE49-F238E27FC236}">
                <a16:creationId xmlns:a16="http://schemas.microsoft.com/office/drawing/2014/main" id="{483F844D-7968-47AA-8B3F-43CD6291C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80" y="4787048"/>
            <a:ext cx="7282403" cy="126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5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4734-D062-4E46-8179-2B0072195317}"/>
              </a:ext>
            </a:extLst>
          </p:cNvPr>
          <p:cNvSpPr txBox="1">
            <a:spLocks/>
          </p:cNvSpPr>
          <p:nvPr/>
        </p:nvSpPr>
        <p:spPr>
          <a:xfrm>
            <a:off x="583665" y="195178"/>
            <a:ext cx="9486900" cy="634381"/>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0070C0"/>
                </a:solidFill>
              </a:rPr>
              <a:t>Facility Use Agreement- Fillable </a:t>
            </a:r>
          </a:p>
        </p:txBody>
      </p:sp>
      <p:pic>
        <p:nvPicPr>
          <p:cNvPr id="4" name="Picture 3">
            <a:extLst>
              <a:ext uri="{FF2B5EF4-FFF2-40B4-BE49-F238E27FC236}">
                <a16:creationId xmlns:a16="http://schemas.microsoft.com/office/drawing/2014/main" id="{CB68D86F-4C6E-4EDF-B699-A701B1345D96}"/>
              </a:ext>
            </a:extLst>
          </p:cNvPr>
          <p:cNvPicPr>
            <a:picLocks noChangeAspect="1"/>
          </p:cNvPicPr>
          <p:nvPr/>
        </p:nvPicPr>
        <p:blipFill>
          <a:blip r:embed="rId2"/>
          <a:stretch>
            <a:fillRect/>
          </a:stretch>
        </p:blipFill>
        <p:spPr>
          <a:xfrm>
            <a:off x="2481607" y="829559"/>
            <a:ext cx="5475402" cy="5957739"/>
          </a:xfrm>
          <a:prstGeom prst="rect">
            <a:avLst/>
          </a:prstGeom>
        </p:spPr>
      </p:pic>
    </p:spTree>
    <p:extLst>
      <p:ext uri="{BB962C8B-B14F-4D97-AF65-F5344CB8AC3E}">
        <p14:creationId xmlns:p14="http://schemas.microsoft.com/office/powerpoint/2010/main" val="370786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1281" y="320457"/>
            <a:ext cx="4311573" cy="707886"/>
          </a:xfrm>
          <a:prstGeom prst="rect">
            <a:avLst/>
          </a:prstGeom>
        </p:spPr>
        <p:txBody>
          <a:bodyPr wrap="square">
            <a:spAutoFit/>
          </a:bodyPr>
          <a:lstStyle/>
          <a:p>
            <a:pPr algn="ctr"/>
            <a:r>
              <a:rPr lang="en-US" sz="4000" b="1" dirty="0">
                <a:solidFill>
                  <a:srgbClr val="0070C0"/>
                </a:solidFill>
                <a:latin typeface="+mj-lt"/>
              </a:rPr>
              <a:t>CONTACTS</a:t>
            </a:r>
            <a:endParaRPr lang="en-US" sz="4000" dirty="0">
              <a:solidFill>
                <a:srgbClr val="0070C0"/>
              </a:solidFill>
              <a:latin typeface="+mj-lt"/>
            </a:endParaRPr>
          </a:p>
        </p:txBody>
      </p:sp>
      <p:sp>
        <p:nvSpPr>
          <p:cNvPr id="2" name="TextBox 1"/>
          <p:cNvSpPr txBox="1"/>
          <p:nvPr/>
        </p:nvSpPr>
        <p:spPr>
          <a:xfrm>
            <a:off x="903824" y="1132038"/>
            <a:ext cx="7966485" cy="4593565"/>
          </a:xfrm>
          <a:prstGeom prst="rect">
            <a:avLst/>
          </a:prstGeom>
          <a:noFill/>
        </p:spPr>
        <p:txBody>
          <a:bodyPr wrap="square" rtlCol="0">
            <a:spAutoFit/>
          </a:bodyPr>
          <a:lstStyle/>
          <a:p>
            <a:pPr algn="ctr"/>
            <a:r>
              <a:rPr lang="en-US" sz="2400" b="1" dirty="0">
                <a:latin typeface="+mj-lt"/>
              </a:rPr>
              <a:t>  Risk Management</a:t>
            </a:r>
          </a:p>
          <a:p>
            <a:pPr algn="ctr"/>
            <a:endParaRPr lang="en-US" sz="1050" b="1" dirty="0">
              <a:latin typeface="+mj-lt"/>
            </a:endParaRPr>
          </a:p>
          <a:p>
            <a:pPr algn="ctr"/>
            <a:r>
              <a:rPr lang="en-US" sz="2400" b="1" dirty="0">
                <a:latin typeface="+mj-lt"/>
              </a:rPr>
              <a:t>(321) 633-1000 ext. 11620</a:t>
            </a:r>
          </a:p>
          <a:p>
            <a:pPr algn="ctr"/>
            <a:endParaRPr lang="en-US" dirty="0">
              <a:latin typeface="+mj-lt"/>
            </a:endParaRPr>
          </a:p>
          <a:p>
            <a:pPr algn="ctr">
              <a:spcAft>
                <a:spcPts val="1200"/>
              </a:spcAft>
            </a:pPr>
            <a:r>
              <a:rPr lang="en-US" dirty="0">
                <a:latin typeface="+mj-lt"/>
              </a:rPr>
              <a:t>Antonia Scipio- Director of Benefits and Risk Management</a:t>
            </a:r>
          </a:p>
          <a:p>
            <a:pPr algn="ctr">
              <a:spcAft>
                <a:spcPts val="1200"/>
              </a:spcAft>
            </a:pPr>
            <a:r>
              <a:rPr lang="en-US" dirty="0">
                <a:latin typeface="+mj-lt"/>
              </a:rPr>
              <a:t>Mark Wishard - Supervisor of Risk and Project Management </a:t>
            </a:r>
          </a:p>
          <a:p>
            <a:pPr algn="ctr">
              <a:spcAft>
                <a:spcPts val="1200"/>
              </a:spcAft>
            </a:pPr>
            <a:r>
              <a:rPr lang="en-US" dirty="0">
                <a:latin typeface="+mj-lt"/>
              </a:rPr>
              <a:t>Sherriane Rowe - Risk Management Specialist WC </a:t>
            </a:r>
          </a:p>
          <a:p>
            <a:pPr algn="ctr">
              <a:spcAft>
                <a:spcPts val="1200"/>
              </a:spcAft>
            </a:pPr>
            <a:r>
              <a:rPr lang="en-US" dirty="0">
                <a:latin typeface="+mj-lt"/>
              </a:rPr>
              <a:t>Annette Spiegel - Administrative Secretary </a:t>
            </a:r>
            <a:br>
              <a:rPr lang="en-US" dirty="0">
                <a:latin typeface="+mj-lt"/>
              </a:rPr>
            </a:br>
            <a:endParaRPr lang="en-US" dirty="0">
              <a:latin typeface="+mj-lt"/>
            </a:endParaRPr>
          </a:p>
          <a:p>
            <a:r>
              <a:rPr lang="en-US" b="1" dirty="0">
                <a:latin typeface="+mj-lt"/>
              </a:rPr>
              <a:t>Risk Management Website:</a:t>
            </a:r>
          </a:p>
          <a:p>
            <a:r>
              <a:rPr lang="en-US" dirty="0">
                <a:solidFill>
                  <a:srgbClr val="0070C0"/>
                </a:solidFill>
                <a:hlinkClick r:id="rId2">
                  <a:extLst>
                    <a:ext uri="{A12FA001-AC4F-418D-AE19-62706E023703}">
                      <ahyp:hlinkClr xmlns:ahyp="http://schemas.microsoft.com/office/drawing/2018/hyperlinkcolor" val="tx"/>
                    </a:ext>
                  </a:extLst>
                </a:hlinkClick>
              </a:rPr>
              <a:t>Risk Management / Home (brevardschools.org)</a:t>
            </a:r>
            <a:endParaRPr lang="en-US" dirty="0">
              <a:solidFill>
                <a:srgbClr val="0070C0"/>
              </a:solidFill>
            </a:endParaRPr>
          </a:p>
          <a:p>
            <a:endParaRPr lang="en-US" sz="1200" dirty="0">
              <a:solidFill>
                <a:srgbClr val="0070C0"/>
              </a:solidFill>
            </a:endParaRPr>
          </a:p>
          <a:p>
            <a:r>
              <a:rPr lang="en-US" b="1" dirty="0">
                <a:latin typeface="+mj-lt"/>
              </a:rPr>
              <a:t>Risk Management Email: </a:t>
            </a:r>
          </a:p>
          <a:p>
            <a:r>
              <a:rPr lang="en-US" dirty="0">
                <a:solidFill>
                  <a:srgbClr val="0070C0"/>
                </a:solidFill>
                <a:latin typeface="+mj-lt"/>
                <a:hlinkClick r:id="rId3">
                  <a:extLst>
                    <a:ext uri="{A12FA001-AC4F-418D-AE19-62706E023703}">
                      <ahyp:hlinkClr xmlns:ahyp="http://schemas.microsoft.com/office/drawing/2018/hyperlinkcolor" val="tx"/>
                    </a:ext>
                  </a:extLst>
                </a:hlinkClick>
              </a:rPr>
              <a:t>riskmanagement@brevardschools.org</a:t>
            </a:r>
            <a:r>
              <a:rPr lang="en-US" dirty="0">
                <a:solidFill>
                  <a:srgbClr val="0070C0"/>
                </a:solidFill>
                <a:latin typeface="+mj-lt"/>
              </a:rPr>
              <a:t> </a:t>
            </a:r>
          </a:p>
        </p:txBody>
      </p:sp>
    </p:spTree>
    <p:extLst>
      <p:ext uri="{BB962C8B-B14F-4D97-AF65-F5344CB8AC3E}">
        <p14:creationId xmlns:p14="http://schemas.microsoft.com/office/powerpoint/2010/main" val="12752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61E4C12-3C10-4DD1-8EC5-304F94E574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8" r="16004" b="-2"/>
          <a:stretch/>
        </p:blipFill>
        <p:spPr bwMode="auto">
          <a:xfrm>
            <a:off x="3550366" y="-4048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9089" y="1578394"/>
            <a:ext cx="4431474" cy="3880773"/>
          </a:xfrm>
        </p:spPr>
        <p:txBody>
          <a:bodyPr>
            <a:normAutofit/>
          </a:bodyPr>
          <a:lstStyle/>
          <a:p>
            <a:pPr marL="0" indent="0">
              <a:buNone/>
            </a:pPr>
            <a:endParaRPr lang="en-US" sz="4000" b="1" dirty="0">
              <a:solidFill>
                <a:srgbClr val="0070C0"/>
              </a:solidFill>
            </a:endParaRPr>
          </a:p>
          <a:p>
            <a:pPr marL="0" indent="0">
              <a:buNone/>
            </a:pPr>
            <a:endParaRPr lang="en-US" sz="4000" b="1" dirty="0">
              <a:solidFill>
                <a:srgbClr val="0070C0"/>
              </a:solidFill>
            </a:endParaRPr>
          </a:p>
          <a:p>
            <a:pPr marL="0" indent="0">
              <a:buNone/>
            </a:pPr>
            <a:r>
              <a:rPr lang="en-US" sz="4000" b="1" dirty="0">
                <a:solidFill>
                  <a:srgbClr val="0070C0"/>
                </a:solidFill>
              </a:rPr>
              <a:t>Risk Management</a:t>
            </a:r>
          </a:p>
          <a:p>
            <a:pPr marL="0" indent="0">
              <a:buNone/>
            </a:pPr>
            <a:endParaRPr lang="en-US" b="1" dirty="0"/>
          </a:p>
        </p:txBody>
      </p:sp>
      <p:cxnSp>
        <p:nvCxnSpPr>
          <p:cNvPr id="1030"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1"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730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60153" y="642692"/>
            <a:ext cx="5302693" cy="658368"/>
          </a:xfrm>
          <a:prstGeom prst="rect">
            <a:avLst/>
          </a:prstGeom>
        </p:spPr>
        <p:txBody>
          <a:bodyPr>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rgbClr val="0070C0"/>
                </a:solidFill>
              </a:rPr>
              <a:t>    Risk </a:t>
            </a:r>
            <a:r>
              <a:rPr lang="en-US" sz="4700" b="1" dirty="0">
                <a:solidFill>
                  <a:srgbClr val="0070C0"/>
                </a:solidFill>
              </a:rPr>
              <a:t>Management</a:t>
            </a:r>
          </a:p>
        </p:txBody>
      </p:sp>
      <p:sp>
        <p:nvSpPr>
          <p:cNvPr id="3" name="Content Placeholder 1"/>
          <p:cNvSpPr txBox="1">
            <a:spLocks/>
          </p:cNvSpPr>
          <p:nvPr/>
        </p:nvSpPr>
        <p:spPr>
          <a:xfrm>
            <a:off x="789188" y="1379357"/>
            <a:ext cx="7610095" cy="4465261"/>
          </a:xfrm>
          <a:prstGeom prst="rect">
            <a:avLst/>
          </a:prstGeom>
        </p:spPr>
        <p:txBody>
          <a:bodyPr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spcBef>
                <a:spcPts val="0"/>
              </a:spcBef>
              <a:spcAft>
                <a:spcPts val="1800"/>
              </a:spcAft>
              <a:buClr>
                <a:srgbClr val="00B0F0"/>
              </a:buClr>
              <a:buSzPct val="100000"/>
            </a:pPr>
            <a:r>
              <a:rPr lang="en-US" sz="2600" dirty="0">
                <a:latin typeface="+mj-lt"/>
              </a:rPr>
              <a:t> Workers’ Compensation</a:t>
            </a:r>
          </a:p>
          <a:p>
            <a:pPr lvl="1">
              <a:spcBef>
                <a:spcPts val="0"/>
              </a:spcBef>
              <a:spcAft>
                <a:spcPts val="1800"/>
              </a:spcAft>
              <a:buClr>
                <a:srgbClr val="00B0F0"/>
              </a:buClr>
              <a:buSzPct val="100000"/>
            </a:pPr>
            <a:r>
              <a:rPr lang="en-US" sz="2600" dirty="0">
                <a:latin typeface="+mj-lt"/>
              </a:rPr>
              <a:t> Sedgwick CMS </a:t>
            </a:r>
          </a:p>
          <a:p>
            <a:pPr lvl="1">
              <a:spcBef>
                <a:spcPts val="0"/>
              </a:spcBef>
              <a:spcAft>
                <a:spcPts val="1800"/>
              </a:spcAft>
              <a:buClr>
                <a:srgbClr val="00B0F0"/>
              </a:buClr>
              <a:buSzPct val="100000"/>
            </a:pPr>
            <a:r>
              <a:rPr lang="en-US" sz="2600" dirty="0">
                <a:latin typeface="+mj-lt"/>
              </a:rPr>
              <a:t> Student Accidents/Incidents</a:t>
            </a:r>
          </a:p>
          <a:p>
            <a:pPr lvl="1">
              <a:buClr>
                <a:srgbClr val="00B0F0"/>
              </a:buClr>
              <a:buSzPct val="100000"/>
            </a:pPr>
            <a:r>
              <a:rPr lang="en-US" sz="2600" dirty="0">
                <a:latin typeface="+mj-lt"/>
              </a:rPr>
              <a:t> Property Loss</a:t>
            </a:r>
          </a:p>
          <a:p>
            <a:pPr lvl="1">
              <a:lnSpc>
                <a:spcPct val="150000"/>
              </a:lnSpc>
              <a:buClr>
                <a:srgbClr val="00B0F0"/>
              </a:buClr>
              <a:buSzPct val="100000"/>
            </a:pPr>
            <a:r>
              <a:rPr lang="en-US" sz="2600" dirty="0">
                <a:latin typeface="+mj-lt"/>
              </a:rPr>
              <a:t> Facility Use of District Property</a:t>
            </a:r>
          </a:p>
          <a:p>
            <a:pPr lvl="1">
              <a:lnSpc>
                <a:spcPct val="150000"/>
              </a:lnSpc>
              <a:spcAft>
                <a:spcPts val="1800"/>
              </a:spcAft>
              <a:buClr>
                <a:srgbClr val="00B0F0"/>
              </a:buClr>
              <a:buSzPct val="100000"/>
            </a:pPr>
            <a:r>
              <a:rPr lang="en-US" sz="2600" dirty="0">
                <a:latin typeface="+mj-lt"/>
              </a:rPr>
              <a:t> Auto/General Liability</a:t>
            </a:r>
          </a:p>
        </p:txBody>
      </p:sp>
    </p:spTree>
    <p:extLst>
      <p:ext uri="{BB962C8B-B14F-4D97-AF65-F5344CB8AC3E}">
        <p14:creationId xmlns:p14="http://schemas.microsoft.com/office/powerpoint/2010/main" val="187601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34" y="329470"/>
            <a:ext cx="5958841" cy="707886"/>
          </a:xfrm>
          <a:prstGeom prst="rect">
            <a:avLst/>
          </a:prstGeom>
        </p:spPr>
        <p:txBody>
          <a:bodyPr wrap="square">
            <a:spAutoFit/>
          </a:bodyPr>
          <a:lstStyle/>
          <a:p>
            <a:pPr algn="ctr"/>
            <a:r>
              <a:rPr lang="en-US" sz="4000" b="1" dirty="0">
                <a:solidFill>
                  <a:srgbClr val="0070C0"/>
                </a:solidFill>
                <a:latin typeface="+mj-lt"/>
              </a:rPr>
              <a:t>Workers’ Compensation</a:t>
            </a:r>
            <a:endParaRPr lang="en-US" sz="4000" dirty="0">
              <a:solidFill>
                <a:srgbClr val="0070C0"/>
              </a:solidFill>
              <a:latin typeface="+mj-lt"/>
            </a:endParaRPr>
          </a:p>
        </p:txBody>
      </p:sp>
      <p:sp>
        <p:nvSpPr>
          <p:cNvPr id="3" name="Rectangle 2"/>
          <p:cNvSpPr/>
          <p:nvPr/>
        </p:nvSpPr>
        <p:spPr>
          <a:xfrm>
            <a:off x="253215" y="1142440"/>
            <a:ext cx="10568756" cy="5032147"/>
          </a:xfrm>
          <a:prstGeom prst="rect">
            <a:avLst/>
          </a:prstGeom>
        </p:spPr>
        <p:txBody>
          <a:bodyPr wrap="square">
            <a:spAutoFit/>
          </a:bodyPr>
          <a:lstStyle/>
          <a:p>
            <a:pPr marL="342900" indent="-342900">
              <a:buClr>
                <a:srgbClr val="00B0F0"/>
              </a:buClr>
              <a:buFont typeface="Wingdings 3" panose="05040102010807070707" pitchFamily="18" charset="2"/>
              <a:buChar char="u"/>
            </a:pPr>
            <a:r>
              <a:rPr lang="en-US" sz="2000" dirty="0">
                <a:latin typeface="+mj-lt"/>
              </a:rPr>
              <a:t>Injury that occurs during work while performing routine tasks associated with </a:t>
            </a:r>
          </a:p>
          <a:p>
            <a:pPr>
              <a:buClr>
                <a:srgbClr val="00B0F0"/>
              </a:buClr>
            </a:pPr>
            <a:r>
              <a:rPr lang="en-US" sz="2000" dirty="0">
                <a:latin typeface="+mj-lt"/>
              </a:rPr>
              <a:t>	job tasks</a:t>
            </a:r>
          </a:p>
          <a:p>
            <a:pPr marL="342900" indent="-342900">
              <a:lnSpc>
                <a:spcPct val="150000"/>
              </a:lnSpc>
              <a:spcAft>
                <a:spcPts val="1200"/>
              </a:spcAft>
              <a:buClr>
                <a:srgbClr val="00B0F0"/>
              </a:buClr>
              <a:buFont typeface="Wingdings 3" panose="05040102010807070707" pitchFamily="18" charset="2"/>
              <a:buChar char="u"/>
            </a:pPr>
            <a:r>
              <a:rPr lang="en-US" sz="2000" dirty="0">
                <a:latin typeface="+mj-lt"/>
              </a:rPr>
              <a:t>Covered by workers’ compensation from the first day of employment</a:t>
            </a:r>
          </a:p>
          <a:p>
            <a:pPr marL="342900" indent="-342900">
              <a:buClr>
                <a:srgbClr val="00B0F0"/>
              </a:buClr>
              <a:buFont typeface="Wingdings 3" panose="05040102010807070707" pitchFamily="18" charset="2"/>
              <a:buChar char="u"/>
            </a:pPr>
            <a:r>
              <a:rPr lang="en-US" sz="2000" dirty="0"/>
              <a:t>Employees reporting a work injury must complete a drug screen, if they are </a:t>
            </a:r>
          </a:p>
          <a:p>
            <a:pPr>
              <a:buClr>
                <a:srgbClr val="00B0F0"/>
              </a:buClr>
            </a:pPr>
            <a:r>
              <a:rPr lang="en-US" sz="2000" dirty="0"/>
              <a:t>    seeking or will seek treatment in the future.</a:t>
            </a:r>
          </a:p>
          <a:p>
            <a:pPr>
              <a:buClr>
                <a:srgbClr val="00B0F0"/>
              </a:buClr>
            </a:pPr>
            <a:endParaRPr lang="en-US" sz="900" dirty="0"/>
          </a:p>
          <a:p>
            <a:pPr marL="342900" indent="-342900">
              <a:spcAft>
                <a:spcPts val="600"/>
              </a:spcAft>
              <a:buClr>
                <a:srgbClr val="00B0F0"/>
              </a:buClr>
              <a:buFont typeface="Wingdings 3" panose="05040102010807070707" pitchFamily="18" charset="2"/>
              <a:buChar char="u"/>
            </a:pPr>
            <a:r>
              <a:rPr lang="en-US" sz="2000" dirty="0"/>
              <a:t>Reporting a Work Injury</a:t>
            </a:r>
          </a:p>
          <a:p>
            <a:pPr marL="457200" indent="-168275">
              <a:spcAft>
                <a:spcPts val="600"/>
              </a:spcAft>
              <a:buClr>
                <a:srgbClr val="00B0F0"/>
              </a:buClr>
              <a:buFont typeface="Arial" panose="020B0604020202020204" pitchFamily="34" charset="0"/>
              <a:buChar char="•"/>
            </a:pPr>
            <a:r>
              <a:rPr lang="en-US" sz="1600" dirty="0"/>
              <a:t>Report the injury to </a:t>
            </a:r>
            <a:r>
              <a:rPr lang="en-US" sz="1600" i="1" u="sng" dirty="0"/>
              <a:t>Supervisor</a:t>
            </a:r>
            <a:r>
              <a:rPr lang="en-US" sz="1600" dirty="0"/>
              <a:t> the same day the injury occurs</a:t>
            </a:r>
          </a:p>
          <a:p>
            <a:pPr marL="457200" indent="-168275">
              <a:spcAft>
                <a:spcPts val="600"/>
              </a:spcAft>
              <a:buClr>
                <a:srgbClr val="00B0F0"/>
              </a:buClr>
              <a:buFont typeface="Arial" panose="020B0604020202020204" pitchFamily="34" charset="0"/>
              <a:buChar char="•"/>
            </a:pPr>
            <a:r>
              <a:rPr lang="en-US" sz="1600" dirty="0"/>
              <a:t>Report the injury even if medical treatment is not sought at that moment</a:t>
            </a:r>
          </a:p>
          <a:p>
            <a:pPr marL="457200" indent="-168275">
              <a:spcAft>
                <a:spcPts val="1200"/>
              </a:spcAft>
              <a:buClr>
                <a:srgbClr val="00B0F0"/>
              </a:buClr>
              <a:buFont typeface="Arial" panose="020B0604020202020204" pitchFamily="34" charset="0"/>
              <a:buChar char="•"/>
            </a:pPr>
            <a:r>
              <a:rPr lang="en-US" sz="1600" dirty="0"/>
              <a:t>Complete the Risk Management Accident/Incident Report form</a:t>
            </a:r>
          </a:p>
          <a:p>
            <a:pPr marL="342900" indent="-342900">
              <a:buClr>
                <a:srgbClr val="00B0F0"/>
              </a:buClr>
              <a:buFont typeface="Wingdings 3" panose="05040102010807070707" pitchFamily="18" charset="2"/>
              <a:buChar char="u"/>
            </a:pPr>
            <a:r>
              <a:rPr lang="en-US" sz="2000" dirty="0"/>
              <a:t>If medical care is necessary, following the work injury</a:t>
            </a:r>
          </a:p>
          <a:p>
            <a:pPr marL="457200" indent="-104775">
              <a:spcAft>
                <a:spcPts val="600"/>
              </a:spcAft>
              <a:buClr>
                <a:srgbClr val="00B0F0"/>
              </a:buClr>
              <a:buFont typeface="Arial" panose="020B0604020202020204" pitchFamily="34" charset="0"/>
              <a:buChar char="•"/>
            </a:pPr>
            <a:r>
              <a:rPr lang="en-US" sz="1600" dirty="0"/>
              <a:t>School/Department secretary will call Sedgwick CMS to report the injury.</a:t>
            </a:r>
          </a:p>
          <a:p>
            <a:pPr marL="457200" indent="-109538">
              <a:spcAft>
                <a:spcPts val="1200"/>
              </a:spcAft>
              <a:buClr>
                <a:srgbClr val="00B0F0"/>
              </a:buClr>
              <a:buFont typeface="Arial" panose="020B0604020202020204" pitchFamily="34" charset="0"/>
              <a:buChar char="•"/>
            </a:pPr>
            <a:r>
              <a:rPr lang="en-US" sz="1600" dirty="0"/>
              <a:t>Injured worker will speak with a nurse for Sedgwick CMS regarding the injury to allow referral to            pre-authorized medical provider, self-care, or first aid depending on injury.</a:t>
            </a:r>
          </a:p>
          <a:p>
            <a:pPr marL="457200" indent="-109538">
              <a:spcAft>
                <a:spcPts val="1200"/>
              </a:spcAft>
              <a:buClr>
                <a:srgbClr val="00B0F0"/>
              </a:buClr>
              <a:buFont typeface="Arial" panose="020B0604020202020204" pitchFamily="34" charset="0"/>
              <a:buChar char="•"/>
            </a:pPr>
            <a:r>
              <a:rPr lang="en-US" sz="1600" dirty="0"/>
              <a:t>Injured worker should </a:t>
            </a:r>
            <a:r>
              <a:rPr lang="en-US" sz="1600" u="sng" dirty="0"/>
              <a:t>only</a:t>
            </a:r>
            <a:r>
              <a:rPr lang="en-US" sz="1600" dirty="0"/>
              <a:t> seek treatment at the facility authorized by the triage nurse.</a:t>
            </a:r>
            <a:endParaRPr lang="en-US" sz="1400" dirty="0">
              <a:latin typeface="Lucida Fax" panose="02060602050505020204" pitchFamily="18" charset="0"/>
            </a:endParaRPr>
          </a:p>
        </p:txBody>
      </p:sp>
    </p:spTree>
    <p:extLst>
      <p:ext uri="{BB962C8B-B14F-4D97-AF65-F5344CB8AC3E}">
        <p14:creationId xmlns:p14="http://schemas.microsoft.com/office/powerpoint/2010/main" val="141312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DFE549-1CD4-413F-8CBC-B68F1E67E661}"/>
              </a:ext>
            </a:extLst>
          </p:cNvPr>
          <p:cNvSpPr txBox="1"/>
          <p:nvPr/>
        </p:nvSpPr>
        <p:spPr>
          <a:xfrm>
            <a:off x="1683945" y="508728"/>
            <a:ext cx="576705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Trebuchet MS" panose="020B0603020202020204"/>
              </a:rPr>
              <a:t>        </a:t>
            </a:r>
            <a:r>
              <a:rPr lang="en-US" sz="4000" b="1" dirty="0">
                <a:solidFill>
                  <a:srgbClr val="0070C0"/>
                </a:solidFill>
                <a:latin typeface="+mj-lt"/>
              </a:rPr>
              <a:t>Sedgwick CMS </a:t>
            </a:r>
            <a:endParaRPr kumimoji="0" lang="en-US" sz="4000" b="0" i="0" u="none" strike="noStrike" kern="1200" cap="none" spc="0" normalizeH="0" baseline="0" noProof="0" dirty="0">
              <a:ln>
                <a:noFill/>
              </a:ln>
              <a:solidFill>
                <a:srgbClr val="0070C0"/>
              </a:solidFill>
              <a:effectLst/>
              <a:uLnTx/>
              <a:uFillTx/>
              <a:latin typeface="+mj-lt"/>
              <a:ea typeface="+mn-ea"/>
              <a:cs typeface="+mn-cs"/>
            </a:endParaRPr>
          </a:p>
        </p:txBody>
      </p:sp>
      <p:sp>
        <p:nvSpPr>
          <p:cNvPr id="4" name="TextBox 3">
            <a:extLst>
              <a:ext uri="{FF2B5EF4-FFF2-40B4-BE49-F238E27FC236}">
                <a16:creationId xmlns:a16="http://schemas.microsoft.com/office/drawing/2014/main" id="{64EB5F4E-FDF3-423F-9FD3-8919327B0163}"/>
              </a:ext>
            </a:extLst>
          </p:cNvPr>
          <p:cNvSpPr txBox="1"/>
          <p:nvPr/>
        </p:nvSpPr>
        <p:spPr>
          <a:xfrm>
            <a:off x="495488" y="1505618"/>
            <a:ext cx="8528364" cy="4139595"/>
          </a:xfrm>
          <a:prstGeom prst="rect">
            <a:avLst/>
          </a:prstGeom>
          <a:noFill/>
        </p:spPr>
        <p:txBody>
          <a:bodyPr wrap="square" rtlCol="0">
            <a:spAutoFit/>
          </a:bodyPr>
          <a:lstStyle/>
          <a:p>
            <a:r>
              <a:rPr lang="en-US" sz="2000" dirty="0"/>
              <a:t>Sedgwick CMS" toll free at (866) 350-8665</a:t>
            </a:r>
          </a:p>
          <a:p>
            <a:endParaRPr lang="en-US" sz="2000" dirty="0"/>
          </a:p>
          <a:p>
            <a:r>
              <a:rPr lang="en-US" sz="2000" dirty="0"/>
              <a:t>Andrew Partridge- Claims Adjuster </a:t>
            </a:r>
          </a:p>
          <a:p>
            <a:r>
              <a:rPr lang="en-US" sz="2000" dirty="0"/>
              <a:t>Direct 954.247.6767  Fax 954.247.6758</a:t>
            </a:r>
          </a:p>
          <a:p>
            <a:r>
              <a:rPr lang="en-US" sz="2000" dirty="0">
                <a:solidFill>
                  <a:srgbClr val="383D4B"/>
                </a:solidFill>
                <a:effectLst/>
                <a:latin typeface="Calibri" panose="020F0502020204030204" pitchFamily="34" charset="0"/>
                <a:ea typeface="Calibri" panose="020F0502020204030204" pitchFamily="34" charset="0"/>
              </a:rPr>
              <a:t>EMAIL: </a:t>
            </a:r>
            <a:r>
              <a:rPr lang="en-US" sz="2000"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Andrew.Partridge@sedgwick.com</a:t>
            </a:r>
            <a:endParaRPr lang="en-US" sz="2000" dirty="0">
              <a:solidFill>
                <a:srgbClr val="0070C0"/>
              </a:solidFill>
            </a:endParaRPr>
          </a:p>
          <a:p>
            <a:endParaRPr lang="en-US" sz="2000" dirty="0"/>
          </a:p>
          <a:p>
            <a:r>
              <a:rPr lang="en-US" sz="2000" dirty="0"/>
              <a:t>Briana McDermott- Claims Adjuster </a:t>
            </a:r>
          </a:p>
          <a:p>
            <a:r>
              <a:rPr lang="en-US" sz="2000" dirty="0"/>
              <a:t>Direct 717.526.6007  Fax 954.247.6758</a:t>
            </a:r>
          </a:p>
          <a:p>
            <a:pPr marL="0" marR="0">
              <a:lnSpc>
                <a:spcPct val="115000"/>
              </a:lnSpc>
              <a:spcBef>
                <a:spcPts val="0"/>
              </a:spcBef>
              <a:spcAft>
                <a:spcPts val="0"/>
              </a:spcAft>
            </a:pPr>
            <a:r>
              <a:rPr lang="en-US" sz="2000" dirty="0">
                <a:solidFill>
                  <a:srgbClr val="383D4B"/>
                </a:solidFill>
                <a:effectLst/>
                <a:latin typeface="Calibri" panose="020F0502020204030204" pitchFamily="34" charset="0"/>
                <a:ea typeface="Calibri" panose="020F0502020204030204" pitchFamily="34" charset="0"/>
              </a:rPr>
              <a:t>EMAIL: </a:t>
            </a:r>
            <a:r>
              <a:rPr lang="en-US" sz="2000" u="sng"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Briana.mcdermott@sedgwick.com</a:t>
            </a:r>
            <a:endParaRPr lang="en-US" sz="2000" dirty="0">
              <a:solidFill>
                <a:srgbClr val="0070C0"/>
              </a:solidFill>
              <a:effectLst/>
              <a:latin typeface="Calibri" panose="020F0502020204030204" pitchFamily="34" charset="0"/>
              <a:ea typeface="Calibri" panose="020F0502020204030204" pitchFamily="34" charset="0"/>
            </a:endParaRPr>
          </a:p>
          <a:p>
            <a:endParaRPr lang="en-US" sz="2000" dirty="0"/>
          </a:p>
          <a:p>
            <a:r>
              <a:rPr lang="en-US" sz="2000" dirty="0"/>
              <a:t>Mary Echeverry Villa- WC Claims Associate </a:t>
            </a:r>
          </a:p>
          <a:p>
            <a:r>
              <a:rPr lang="en-US" sz="2000" dirty="0"/>
              <a:t>Direct 501.716.6554   Fax 954.247.6758</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EMAIL: </a:t>
            </a:r>
            <a:r>
              <a:rPr lang="en-US" sz="2000" u="sng" dirty="0">
                <a:solidFill>
                  <a:srgbClr val="0070C0"/>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mary.echeverryvilla@sedgwick.com</a:t>
            </a:r>
            <a:endParaRPr lang="en-US" sz="2000" dirty="0">
              <a:solidFill>
                <a:srgbClr val="0070C0"/>
              </a:solidFill>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FCE3FE2B-7757-4361-A094-874717C10EBC}"/>
              </a:ext>
            </a:extLst>
          </p:cNvPr>
          <p:cNvPicPr>
            <a:picLocks noChangeAspect="1"/>
          </p:cNvPicPr>
          <p:nvPr/>
        </p:nvPicPr>
        <p:blipFill>
          <a:blip r:embed="rId5"/>
          <a:stretch>
            <a:fillRect/>
          </a:stretch>
        </p:blipFill>
        <p:spPr>
          <a:xfrm>
            <a:off x="6096000" y="2791513"/>
            <a:ext cx="3723900" cy="1067692"/>
          </a:xfrm>
          <a:prstGeom prst="rect">
            <a:avLst/>
          </a:prstGeom>
        </p:spPr>
      </p:pic>
    </p:spTree>
    <p:extLst>
      <p:ext uri="{BB962C8B-B14F-4D97-AF65-F5344CB8AC3E}">
        <p14:creationId xmlns:p14="http://schemas.microsoft.com/office/powerpoint/2010/main" val="375544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42">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4"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5" name="Straight Connector 44">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61F693D7-E32C-42B5-94E3-5CCA7462FC83}"/>
              </a:ext>
            </a:extLst>
          </p:cNvPr>
          <p:cNvSpPr txBox="1"/>
          <p:nvPr/>
        </p:nvSpPr>
        <p:spPr>
          <a:xfrm>
            <a:off x="5662895" y="1309620"/>
            <a:ext cx="4410051" cy="2367559"/>
          </a:xfrm>
          <a:prstGeom prst="rect">
            <a:avLst/>
          </a:prstGeom>
        </p:spPr>
        <p:txBody>
          <a:bodyPr vert="horz" lIns="91440" tIns="45720" rIns="91440" bIns="45720" rtlCol="0" anchor="b">
            <a:normAutofit/>
          </a:bodyPr>
          <a:lstStyle/>
          <a:p>
            <a:pPr marL="0" marR="0" lvl="0" indent="0" algn="r" fontAlgn="auto">
              <a:spcBef>
                <a:spcPct val="0"/>
              </a:spcBef>
              <a:spcAft>
                <a:spcPts val="600"/>
              </a:spcAft>
              <a:buClrTx/>
              <a:buSzTx/>
              <a:tabLst/>
              <a:defRPr/>
            </a:pPr>
            <a:r>
              <a:rPr kumimoji="0" lang="en-US" sz="4000" b="1" i="0" u="none" strike="noStrike" cap="none" spc="0" normalizeH="0" baseline="0" noProof="0" dirty="0">
                <a:ln>
                  <a:noFill/>
                </a:ln>
                <a:solidFill>
                  <a:schemeClr val="accent2"/>
                </a:solidFill>
                <a:effectLst/>
                <a:uLnTx/>
                <a:uFillTx/>
                <a:latin typeface="+mj-lt"/>
                <a:ea typeface="+mj-ea"/>
                <a:cs typeface="+mj-cs"/>
              </a:rPr>
              <a:t>Incident Reports</a:t>
            </a:r>
            <a:endParaRPr kumimoji="0" lang="en-US" sz="4000" b="0" i="0" u="none" strike="noStrike" cap="none" spc="0" normalizeH="0" baseline="0" noProof="0" dirty="0">
              <a:ln>
                <a:noFill/>
              </a:ln>
              <a:solidFill>
                <a:schemeClr val="accent2"/>
              </a:solidFill>
              <a:effectLst/>
              <a:uLnTx/>
              <a:uFillTx/>
              <a:latin typeface="+mj-lt"/>
              <a:ea typeface="+mj-ea"/>
              <a:cs typeface="+mj-cs"/>
            </a:endParaRPr>
          </a:p>
        </p:txBody>
      </p:sp>
      <p:pic>
        <p:nvPicPr>
          <p:cNvPr id="4" name="Picture 3">
            <a:extLst>
              <a:ext uri="{FF2B5EF4-FFF2-40B4-BE49-F238E27FC236}">
                <a16:creationId xmlns:a16="http://schemas.microsoft.com/office/drawing/2014/main" id="{63869D8F-1F37-4AA7-A0F8-E8C90704988E}"/>
              </a:ext>
            </a:extLst>
          </p:cNvPr>
          <p:cNvPicPr>
            <a:picLocks noChangeAspect="1"/>
          </p:cNvPicPr>
          <p:nvPr/>
        </p:nvPicPr>
        <p:blipFill>
          <a:blip r:embed="rId2"/>
          <a:stretch>
            <a:fillRect/>
          </a:stretch>
        </p:blipFill>
        <p:spPr>
          <a:xfrm>
            <a:off x="837535" y="-8467"/>
            <a:ext cx="5232881" cy="6858000"/>
          </a:xfrm>
          <a:prstGeom prst="rect">
            <a:avLst/>
          </a:prstGeom>
        </p:spPr>
      </p:pic>
    </p:spTree>
    <p:extLst>
      <p:ext uri="{BB962C8B-B14F-4D97-AF65-F5344CB8AC3E}">
        <p14:creationId xmlns:p14="http://schemas.microsoft.com/office/powerpoint/2010/main" val="333992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89871A-B771-444E-B3B3-CCB7201EF530}"/>
              </a:ext>
            </a:extLst>
          </p:cNvPr>
          <p:cNvSpPr txBox="1"/>
          <p:nvPr/>
        </p:nvSpPr>
        <p:spPr>
          <a:xfrm>
            <a:off x="1059256" y="403809"/>
            <a:ext cx="7478162" cy="707886"/>
          </a:xfrm>
          <a:prstGeom prst="rect">
            <a:avLst/>
          </a:prstGeom>
          <a:noFill/>
        </p:spPr>
        <p:txBody>
          <a:bodyPr wrap="square">
            <a:spAutoFit/>
          </a:bodyPr>
          <a:lstStyle/>
          <a:p>
            <a:pPr algn="ctr"/>
            <a:r>
              <a:rPr lang="en-US" sz="4000" b="1" dirty="0">
                <a:solidFill>
                  <a:srgbClr val="0070C0"/>
                </a:solidFill>
              </a:rPr>
              <a:t>Post Incident Drug Testing </a:t>
            </a:r>
          </a:p>
        </p:txBody>
      </p:sp>
      <p:sp>
        <p:nvSpPr>
          <p:cNvPr id="8" name="TextBox 7">
            <a:extLst>
              <a:ext uri="{FF2B5EF4-FFF2-40B4-BE49-F238E27FC236}">
                <a16:creationId xmlns:a16="http://schemas.microsoft.com/office/drawing/2014/main" id="{D4EB0E5E-8A3C-4BD6-B783-C05AC6C7CA1E}"/>
              </a:ext>
            </a:extLst>
          </p:cNvPr>
          <p:cNvSpPr txBox="1"/>
          <p:nvPr/>
        </p:nvSpPr>
        <p:spPr>
          <a:xfrm>
            <a:off x="296596" y="1244953"/>
            <a:ext cx="9003481" cy="707886"/>
          </a:xfrm>
          <a:prstGeom prst="rect">
            <a:avLst/>
          </a:prstGeom>
          <a:noFill/>
        </p:spPr>
        <p:txBody>
          <a:bodyPr wrap="square" rtlCol="0">
            <a:spAutoFit/>
          </a:bodyPr>
          <a:lstStyle/>
          <a:p>
            <a:r>
              <a:rPr lang="en-US" sz="2000" dirty="0"/>
              <a:t>All employee’s seeking medical treatment for a worker's comp injury </a:t>
            </a:r>
            <a:r>
              <a:rPr lang="en-US" sz="2000" b="1" u="sng" dirty="0"/>
              <a:t>MUST</a:t>
            </a:r>
            <a:r>
              <a:rPr lang="en-US" sz="2000" b="1" dirty="0"/>
              <a:t> </a:t>
            </a:r>
            <a:r>
              <a:rPr lang="en-US" sz="2000" dirty="0"/>
              <a:t>               complete a post incident drug screen </a:t>
            </a:r>
            <a:r>
              <a:rPr lang="en-US" sz="2000" b="1" u="sng" dirty="0"/>
              <a:t>IMMEDIATELY</a:t>
            </a:r>
            <a:r>
              <a:rPr lang="en-US" sz="2000" dirty="0"/>
              <a:t> after the incident.</a:t>
            </a:r>
          </a:p>
        </p:txBody>
      </p:sp>
      <p:pic>
        <p:nvPicPr>
          <p:cNvPr id="3" name="Picture 2">
            <a:extLst>
              <a:ext uri="{FF2B5EF4-FFF2-40B4-BE49-F238E27FC236}">
                <a16:creationId xmlns:a16="http://schemas.microsoft.com/office/drawing/2014/main" id="{6980C8C1-E536-4D72-8E86-AFEE55004E3C}"/>
              </a:ext>
            </a:extLst>
          </p:cNvPr>
          <p:cNvPicPr>
            <a:picLocks noChangeAspect="1"/>
          </p:cNvPicPr>
          <p:nvPr/>
        </p:nvPicPr>
        <p:blipFill rotWithShape="1">
          <a:blip r:embed="rId2"/>
          <a:srcRect l="1377" t="1" r="1199" b="977"/>
          <a:stretch/>
        </p:blipFill>
        <p:spPr>
          <a:xfrm>
            <a:off x="1150070" y="1952839"/>
            <a:ext cx="7126664" cy="4325413"/>
          </a:xfrm>
          <a:prstGeom prst="rect">
            <a:avLst/>
          </a:prstGeom>
        </p:spPr>
      </p:pic>
    </p:spTree>
    <p:extLst>
      <p:ext uri="{BB962C8B-B14F-4D97-AF65-F5344CB8AC3E}">
        <p14:creationId xmlns:p14="http://schemas.microsoft.com/office/powerpoint/2010/main" val="22469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5159F-9F93-4C1A-86AF-058000BAF735}"/>
              </a:ext>
            </a:extLst>
          </p:cNvPr>
          <p:cNvSpPr txBox="1"/>
          <p:nvPr/>
        </p:nvSpPr>
        <p:spPr>
          <a:xfrm>
            <a:off x="250384" y="484793"/>
            <a:ext cx="829972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Trebuchet MS" panose="020B0603020202020204"/>
                <a:ea typeface="+mn-ea"/>
                <a:cs typeface="+mn-cs"/>
              </a:rPr>
              <a:t>          </a:t>
            </a:r>
            <a:r>
              <a:rPr kumimoji="0" lang="en-US" sz="4000" b="1" i="0" u="none" strike="noStrike" kern="1200" cap="none" spc="0" normalizeH="0" baseline="0" noProof="0" dirty="0">
                <a:ln>
                  <a:noFill/>
                </a:ln>
                <a:solidFill>
                  <a:schemeClr val="accent2"/>
                </a:solidFill>
                <a:effectLst/>
                <a:uLnTx/>
                <a:uFillTx/>
                <a:latin typeface="+mj-lt"/>
                <a:ea typeface="+mn-ea"/>
                <a:cs typeface="+mn-cs"/>
              </a:rPr>
              <a:t>Drug Testing Continued…</a:t>
            </a:r>
          </a:p>
        </p:txBody>
      </p:sp>
      <p:sp>
        <p:nvSpPr>
          <p:cNvPr id="4" name="TextBox 3">
            <a:extLst>
              <a:ext uri="{FF2B5EF4-FFF2-40B4-BE49-F238E27FC236}">
                <a16:creationId xmlns:a16="http://schemas.microsoft.com/office/drawing/2014/main" id="{88FF2AA5-48AB-49A7-8AA0-3CAC17CB4DDD}"/>
              </a:ext>
            </a:extLst>
          </p:cNvPr>
          <p:cNvSpPr txBox="1"/>
          <p:nvPr/>
        </p:nvSpPr>
        <p:spPr>
          <a:xfrm>
            <a:off x="5349445" y="2200528"/>
            <a:ext cx="429417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Please send all chain of custody forms to Drew Kramer </a:t>
            </a:r>
            <a:r>
              <a:rPr kumimoji="0" lang="en-US" sz="2000" b="0" i="0" u="none" strike="noStrike" kern="1200" cap="none" spc="0" normalizeH="0" baseline="0" noProof="0" dirty="0" err="1">
                <a:ln>
                  <a:noFill/>
                </a:ln>
                <a:solidFill>
                  <a:prstClr val="black"/>
                </a:solidFill>
                <a:effectLst/>
                <a:uLnTx/>
                <a:uFillTx/>
                <a:latin typeface="Trebuchet MS" panose="020B0603020202020204"/>
                <a:ea typeface="+mn-ea"/>
                <a:cs typeface="+mn-cs"/>
              </a:rPr>
              <a:t>ext</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11212.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*Chain of custody forms must be sent via courier to ESF Human Resources “ ATTN: Drew Kramer.”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Trebuchet MS" panose="020B0603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*Worksite should keep a </a:t>
            </a:r>
            <a:r>
              <a:rPr kumimoji="0" lang="en-US" sz="2000" b="1" i="0" u="sng" strike="noStrike" kern="1200" cap="none" spc="0" normalizeH="0" baseline="0" noProof="0" dirty="0">
                <a:ln>
                  <a:noFill/>
                </a:ln>
                <a:solidFill>
                  <a:prstClr val="black"/>
                </a:solidFill>
                <a:effectLst/>
                <a:uLnTx/>
                <a:uFillTx/>
                <a:latin typeface="Trebuchet MS" panose="020B0603020202020204"/>
                <a:ea typeface="+mn-ea"/>
                <a:cs typeface="+mn-cs"/>
              </a:rPr>
              <a:t>copy</a:t>
            </a:r>
            <a:r>
              <a:rPr kumimoji="0" lang="en-US" sz="2000" b="1" i="0"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of the chain of custody forms.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BA9A2D39-BB9D-42E4-B0F8-9BD700128E8B}"/>
              </a:ext>
            </a:extLst>
          </p:cNvPr>
          <p:cNvPicPr>
            <a:picLocks noChangeAspect="1"/>
          </p:cNvPicPr>
          <p:nvPr/>
        </p:nvPicPr>
        <p:blipFill>
          <a:blip r:embed="rId2"/>
          <a:stretch>
            <a:fillRect/>
          </a:stretch>
        </p:blipFill>
        <p:spPr>
          <a:xfrm>
            <a:off x="648880" y="1410388"/>
            <a:ext cx="4364610" cy="4813016"/>
          </a:xfrm>
          <a:prstGeom prst="rect">
            <a:avLst/>
          </a:prstGeom>
        </p:spPr>
      </p:pic>
    </p:spTree>
    <p:extLst>
      <p:ext uri="{BB962C8B-B14F-4D97-AF65-F5344CB8AC3E}">
        <p14:creationId xmlns:p14="http://schemas.microsoft.com/office/powerpoint/2010/main" val="401894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9055" y="371532"/>
            <a:ext cx="5029200" cy="707886"/>
          </a:xfrm>
          <a:prstGeom prst="rect">
            <a:avLst/>
          </a:prstGeom>
        </p:spPr>
        <p:txBody>
          <a:bodyPr wrap="square">
            <a:spAutoFit/>
          </a:bodyPr>
          <a:lstStyle/>
          <a:p>
            <a:pPr algn="ctr"/>
            <a:r>
              <a:rPr lang="en-US" sz="4000" b="1" dirty="0">
                <a:solidFill>
                  <a:srgbClr val="0070C0"/>
                </a:solidFill>
                <a:latin typeface="+mj-lt"/>
              </a:rPr>
              <a:t>Student Accidents</a:t>
            </a:r>
            <a:endParaRPr lang="en-US" sz="4000" dirty="0">
              <a:solidFill>
                <a:srgbClr val="0070C0"/>
              </a:solidFill>
              <a:latin typeface="+mj-lt"/>
            </a:endParaRPr>
          </a:p>
        </p:txBody>
      </p:sp>
      <p:sp>
        <p:nvSpPr>
          <p:cNvPr id="4" name="Rectangle 3"/>
          <p:cNvSpPr/>
          <p:nvPr/>
        </p:nvSpPr>
        <p:spPr>
          <a:xfrm>
            <a:off x="434145" y="1239673"/>
            <a:ext cx="9039020" cy="5078313"/>
          </a:xfrm>
          <a:prstGeom prst="rect">
            <a:avLst/>
          </a:prstGeom>
        </p:spPr>
        <p:txBody>
          <a:bodyPr wrap="square">
            <a:spAutoFit/>
          </a:bodyPr>
          <a:lstStyle/>
          <a:p>
            <a:pPr marL="342900" indent="-342900" algn="just">
              <a:spcAft>
                <a:spcPts val="600"/>
              </a:spcAft>
              <a:buClr>
                <a:srgbClr val="00B0F0"/>
              </a:buClr>
              <a:buFont typeface="Wingdings 3" panose="05040102010807070707" pitchFamily="18" charset="2"/>
              <a:buChar char="u"/>
            </a:pPr>
            <a:r>
              <a:rPr lang="en-US" sz="2000" dirty="0"/>
              <a:t>School personnel have certain responsibilities in case of accidents which occur in school</a:t>
            </a:r>
          </a:p>
          <a:p>
            <a:pPr marL="800100" lvl="1" indent="-342900" algn="just">
              <a:buClr>
                <a:srgbClr val="00B0F0"/>
              </a:buClr>
              <a:buFont typeface="Arial" panose="020B0604020202020204" pitchFamily="34" charset="0"/>
              <a:buChar char="•"/>
            </a:pPr>
            <a:r>
              <a:rPr lang="en-US" sz="2000" dirty="0"/>
              <a:t>Administration of first aid by persons trained to do so</a:t>
            </a:r>
          </a:p>
          <a:p>
            <a:pPr marL="800100" lvl="1" indent="-342900" algn="just">
              <a:buClr>
                <a:srgbClr val="00B0F0"/>
              </a:buClr>
              <a:buFont typeface="Arial" panose="020B0604020202020204" pitchFamily="34" charset="0"/>
              <a:buChar char="•"/>
            </a:pPr>
            <a:r>
              <a:rPr lang="en-US" sz="2000" dirty="0"/>
              <a:t>Summoning of medical assistance</a:t>
            </a:r>
          </a:p>
          <a:p>
            <a:pPr marL="800100" lvl="1" indent="-342900" algn="just">
              <a:buClr>
                <a:srgbClr val="00B0F0"/>
              </a:buClr>
              <a:buFont typeface="Arial" panose="020B0604020202020204" pitchFamily="34" charset="0"/>
              <a:buChar char="•"/>
            </a:pPr>
            <a:r>
              <a:rPr lang="en-US" sz="2000" dirty="0"/>
              <a:t>Notification of administrative personnel and parents</a:t>
            </a:r>
          </a:p>
          <a:p>
            <a:pPr marL="800100" lvl="1" indent="-342900" algn="just">
              <a:spcAft>
                <a:spcPts val="2400"/>
              </a:spcAft>
              <a:buClr>
                <a:srgbClr val="00B0F0"/>
              </a:buClr>
              <a:buFont typeface="Arial" panose="020B0604020202020204" pitchFamily="34" charset="0"/>
              <a:buChar char="•"/>
            </a:pPr>
            <a:r>
              <a:rPr lang="en-US" sz="2000" dirty="0"/>
              <a:t>Filing of accident reports</a:t>
            </a:r>
          </a:p>
          <a:p>
            <a:pPr marL="342900" indent="-342900">
              <a:lnSpc>
                <a:spcPct val="100000"/>
              </a:lnSpc>
              <a:spcBef>
                <a:spcPts val="0"/>
              </a:spcBef>
              <a:spcAft>
                <a:spcPts val="2400"/>
              </a:spcAft>
              <a:buClr>
                <a:srgbClr val="00B0F0"/>
              </a:buClr>
              <a:buFont typeface="Wingdings 3" panose="05040102010807070707" pitchFamily="18" charset="2"/>
              <a:buChar char="u"/>
            </a:pPr>
            <a:r>
              <a:rPr lang="en-US" sz="2000" dirty="0"/>
              <a:t>Student accident form filled out by student in their own writing or verbatim based on injury or age</a:t>
            </a:r>
          </a:p>
          <a:p>
            <a:pPr marL="342900" indent="-342900">
              <a:lnSpc>
                <a:spcPct val="100000"/>
              </a:lnSpc>
              <a:spcBef>
                <a:spcPts val="0"/>
              </a:spcBef>
              <a:spcAft>
                <a:spcPts val="2400"/>
              </a:spcAft>
              <a:buClr>
                <a:srgbClr val="00B0F0"/>
              </a:buClr>
              <a:buFont typeface="Wingdings 3" panose="05040102010807070707" pitchFamily="18" charset="2"/>
              <a:buChar char="u"/>
            </a:pPr>
            <a:r>
              <a:rPr lang="en-US" sz="2000" dirty="0"/>
              <a:t>Statements of witness attached to form on separate paperwork</a:t>
            </a:r>
          </a:p>
          <a:p>
            <a:pPr marL="342900" indent="-342900" algn="just">
              <a:buClr>
                <a:srgbClr val="00B0F0"/>
              </a:buClr>
              <a:buFont typeface="Wingdings 3" panose="05040102010807070707" pitchFamily="18" charset="2"/>
              <a:buChar char="u"/>
            </a:pPr>
            <a:r>
              <a:rPr lang="en-US" sz="2000" dirty="0"/>
              <a:t>A copy of the student accident report may be given to the student/parent </a:t>
            </a:r>
            <a:r>
              <a:rPr lang="en-US" sz="2000" b="1" u="sng" dirty="0">
                <a:solidFill>
                  <a:srgbClr val="FF0000"/>
                </a:solidFill>
              </a:rPr>
              <a:t>ONLY</a:t>
            </a:r>
            <a:r>
              <a:rPr lang="en-US" sz="2000" dirty="0"/>
              <a:t> if form is filled out by student or verbatim of student.</a:t>
            </a:r>
          </a:p>
          <a:p>
            <a:pPr marL="285750" indent="-285750" algn="just">
              <a:buFont typeface="Wingdings" panose="05000000000000000000" pitchFamily="2" charset="2"/>
              <a:buChar char="Ø"/>
            </a:pPr>
            <a:endParaRPr lang="en-US" sz="2400" dirty="0">
              <a:latin typeface="+mj-lt"/>
            </a:endParaRPr>
          </a:p>
          <a:p>
            <a:pPr marL="214313" indent="-214313" algn="just">
              <a:spcAft>
                <a:spcPts val="1350"/>
              </a:spcAft>
              <a:buFont typeface="Wingdings" panose="05000000000000000000" pitchFamily="2" charset="2"/>
              <a:buChar char="Ø"/>
            </a:pPr>
            <a:endParaRPr lang="en-US" sz="1500" dirty="0">
              <a:latin typeface="Lucida Fax" panose="02060602050505020204" pitchFamily="18" charset="0"/>
            </a:endParaRPr>
          </a:p>
        </p:txBody>
      </p:sp>
    </p:spTree>
    <p:extLst>
      <p:ext uri="{BB962C8B-B14F-4D97-AF65-F5344CB8AC3E}">
        <p14:creationId xmlns:p14="http://schemas.microsoft.com/office/powerpoint/2010/main" val="3703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12590</TotalTime>
  <Words>1402</Words>
  <Application>Microsoft Office PowerPoint</Application>
  <PresentationFormat>Widescreen</PresentationFormat>
  <Paragraphs>144</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Lucida Fax</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Schmidt.Lisa@BrevardSchools.org</dc:creator>
  <cp:lastModifiedBy>Rowe.Sherriane@Self-Insured Risk</cp:lastModifiedBy>
  <cp:revision>76</cp:revision>
  <cp:lastPrinted>2018-10-08T12:22:20Z</cp:lastPrinted>
  <dcterms:created xsi:type="dcterms:W3CDTF">2018-09-21T20:48:48Z</dcterms:created>
  <dcterms:modified xsi:type="dcterms:W3CDTF">2022-06-15T13:41:03Z</dcterms:modified>
</cp:coreProperties>
</file>