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61" r:id="rId2"/>
    <p:sldId id="302" r:id="rId3"/>
    <p:sldId id="293" r:id="rId4"/>
    <p:sldId id="306" r:id="rId5"/>
    <p:sldId id="303" r:id="rId6"/>
    <p:sldId id="304" r:id="rId7"/>
    <p:sldId id="305" r:id="rId8"/>
    <p:sldId id="307" r:id="rId9"/>
    <p:sldId id="295" r:id="rId1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1" autoAdjust="0"/>
    <p:restoredTop sz="94660"/>
  </p:normalViewPr>
  <p:slideViewPr>
    <p:cSldViewPr snapToGrid="0">
      <p:cViewPr varScale="1">
        <p:scale>
          <a:sx n="111" d="100"/>
          <a:sy n="111" d="100"/>
        </p:scale>
        <p:origin x="58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521C27B-A73B-4C65-9DB0-E6861AC7A3CC}" type="datetimeFigureOut">
              <a:rPr lang="en-US" smtClean="0"/>
              <a:t>4/11/2023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B0C0E84-463B-4D94-9553-06E71AE527E9}" type="slidenum">
              <a:rPr lang="en-US" smtClean="0"/>
              <a:t>‹#›</a:t>
            </a:fld>
            <a:endParaRPr lang="en-US"/>
          </a:p>
        </p:txBody>
      </p:sp>
    </p:spTree>
    <p:extLst>
      <p:ext uri="{BB962C8B-B14F-4D97-AF65-F5344CB8AC3E}">
        <p14:creationId xmlns:p14="http://schemas.microsoft.com/office/powerpoint/2010/main" val="4287299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9425" y="714375"/>
            <a:ext cx="6365875" cy="3581400"/>
          </a:xfrm>
        </p:spPr>
      </p:sp>
      <p:sp>
        <p:nvSpPr>
          <p:cNvPr id="3" name="Notes Placeholder 2"/>
          <p:cNvSpPr>
            <a:spLocks noGrp="1"/>
          </p:cNvSpPr>
          <p:nvPr>
            <p:ph type="body" idx="1"/>
          </p:nvPr>
        </p:nvSpPr>
        <p:spPr/>
        <p:txBody>
          <a:bodyPr>
            <a:normAutofit fontScale="92500" lnSpcReduction="10000"/>
          </a:bodyPr>
          <a:lstStyle/>
          <a:p>
            <a:r>
              <a:rPr lang="en-US" b="1" dirty="0"/>
              <a:t>STUDENT ACCIDENTS</a:t>
            </a:r>
          </a:p>
          <a:p>
            <a:endParaRPr lang="en-US" b="1" dirty="0"/>
          </a:p>
          <a:p>
            <a:pPr marL="178027" indent="-178027">
              <a:buFont typeface="Wingdings" panose="05000000000000000000" pitchFamily="2" charset="2"/>
              <a:buChar char="§"/>
            </a:pPr>
            <a:r>
              <a:rPr lang="en-US" b="0" dirty="0"/>
              <a:t>Brevard Public Schools believes that school personnel have certain responsibilities in case of accidents which occur in school.  Said responsibilities extend to</a:t>
            </a:r>
            <a:r>
              <a:rPr lang="en-US" b="0" baseline="0" dirty="0"/>
              <a:t> the administration of first aid by persons trained to do so, summoning of medical assistance, notification of administrative personnel, notification of parents and the filing of accident reports.</a:t>
            </a:r>
          </a:p>
          <a:p>
            <a:pPr marL="178027" indent="-178027">
              <a:buFont typeface="Wingdings" panose="05000000000000000000" pitchFamily="2" charset="2"/>
              <a:buChar char="§"/>
            </a:pPr>
            <a:endParaRPr lang="en-US" b="0" baseline="0" dirty="0"/>
          </a:p>
          <a:p>
            <a:pPr marL="178027" indent="-178027">
              <a:buFont typeface="Wingdings" panose="05000000000000000000" pitchFamily="2" charset="2"/>
              <a:buChar char="§"/>
            </a:pPr>
            <a:r>
              <a:rPr lang="en-US" b="0" baseline="0" dirty="0"/>
              <a:t>If a student is injured at school your should administer treatment and appropriate care to the student first and then have the student complete the accident-incident form.</a:t>
            </a:r>
          </a:p>
          <a:p>
            <a:pPr marL="178027" indent="-178027">
              <a:buFont typeface="Wingdings" panose="05000000000000000000" pitchFamily="2" charset="2"/>
              <a:buChar char="§"/>
            </a:pPr>
            <a:endParaRPr lang="en-US" b="0" baseline="0" dirty="0"/>
          </a:p>
          <a:p>
            <a:pPr marL="178027" indent="-178027">
              <a:buFont typeface="Wingdings" panose="05000000000000000000" pitchFamily="2" charset="2"/>
              <a:buChar char="§"/>
            </a:pPr>
            <a:r>
              <a:rPr lang="en-US" b="0" baseline="0" dirty="0"/>
              <a:t>Student accident forms should be completed by the student in their own writing or written verbatim by you based on the student’s words and on injury and/or age.</a:t>
            </a:r>
          </a:p>
          <a:p>
            <a:pPr marL="178027" indent="-178027">
              <a:buFont typeface="Wingdings" panose="05000000000000000000" pitchFamily="2" charset="2"/>
              <a:buChar char="§"/>
            </a:pPr>
            <a:endParaRPr lang="en-US" b="0" baseline="0" dirty="0"/>
          </a:p>
          <a:p>
            <a:pPr marL="178027" indent="-178027">
              <a:buFont typeface="Wingdings" panose="05000000000000000000" pitchFamily="2" charset="2"/>
              <a:buChar char="§"/>
            </a:pPr>
            <a:r>
              <a:rPr lang="en-US" b="0" baseline="0" dirty="0"/>
              <a:t>If you would like to provide information in addition to the students recount of the accident you may write this on a separate paper and attach to the accident-incident form.</a:t>
            </a:r>
          </a:p>
          <a:p>
            <a:endParaRPr lang="en-US" b="0" baseline="0" dirty="0"/>
          </a:p>
          <a:p>
            <a:pPr marL="178027" indent="-178027">
              <a:buFont typeface="Wingdings" panose="05000000000000000000" pitchFamily="2" charset="2"/>
              <a:buChar char="§"/>
            </a:pPr>
            <a:r>
              <a:rPr lang="en-US" b="0" baseline="0" dirty="0"/>
              <a:t>A copy of the student accident-incident report may be given to the student/parent only if form is filled out by student or written verbatim of student’s words.  Additional information you provide or other employees provide may not be given to the parent.  This is to protect the District in the event of a lawsuit.</a:t>
            </a:r>
          </a:p>
          <a:p>
            <a:pPr marL="178027" indent="-178027">
              <a:buFont typeface="Wingdings" panose="05000000000000000000" pitchFamily="2" charset="2"/>
              <a:buChar char="§"/>
            </a:pPr>
            <a:endParaRPr lang="en-US" b="0" baseline="0" dirty="0"/>
          </a:p>
          <a:p>
            <a:pPr marL="178027" indent="-178027">
              <a:buFont typeface="Wingdings" panose="05000000000000000000" pitchFamily="2" charset="2"/>
              <a:buChar char="§"/>
            </a:pPr>
            <a:r>
              <a:rPr lang="en-US" b="0" baseline="0" dirty="0"/>
              <a:t>You are always welcome to contact the Office of Risk Management, (321) 633-1000 extension 620 if you have any questions.</a:t>
            </a:r>
            <a:endParaRPr lang="en-US" b="0" dirty="0"/>
          </a:p>
        </p:txBody>
      </p:sp>
      <p:sp>
        <p:nvSpPr>
          <p:cNvPr id="4" name="Slide Number Placeholder 3"/>
          <p:cNvSpPr>
            <a:spLocks noGrp="1"/>
          </p:cNvSpPr>
          <p:nvPr>
            <p:ph type="sldNum" sz="quarter" idx="10"/>
          </p:nvPr>
        </p:nvSpPr>
        <p:spPr/>
        <p:txBody>
          <a:bodyPr/>
          <a:lstStyle/>
          <a:p>
            <a:fld id="{97E0E093-0CC6-4201-9C1A-BD82EA9C4E4C}" type="slidenum">
              <a:rPr lang="en-US" smtClean="0"/>
              <a:pPr/>
              <a:t>3</a:t>
            </a:fld>
            <a:endParaRPr lang="en-US" dirty="0"/>
          </a:p>
        </p:txBody>
      </p:sp>
    </p:spTree>
    <p:extLst>
      <p:ext uri="{BB962C8B-B14F-4D97-AF65-F5344CB8AC3E}">
        <p14:creationId xmlns:p14="http://schemas.microsoft.com/office/powerpoint/2010/main" val="322720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4A62EBF-1A97-4170-81A7-CC0739391014}" type="datetimeFigureOut">
              <a:rPr lang="en-US" smtClean="0"/>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FC7AC-DE14-4148-B10D-918D2503CD87}" type="slidenum">
              <a:rPr lang="en-US" smtClean="0"/>
              <a:t>‹#›</a:t>
            </a:fld>
            <a:endParaRPr lang="en-US"/>
          </a:p>
        </p:txBody>
      </p:sp>
    </p:spTree>
    <p:extLst>
      <p:ext uri="{BB962C8B-B14F-4D97-AF65-F5344CB8AC3E}">
        <p14:creationId xmlns:p14="http://schemas.microsoft.com/office/powerpoint/2010/main" val="140185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A62EBF-1A97-4170-81A7-CC0739391014}" type="datetimeFigureOut">
              <a:rPr lang="en-US" smtClean="0"/>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FC7AC-DE14-4148-B10D-918D2503CD87}" type="slidenum">
              <a:rPr lang="en-US" smtClean="0"/>
              <a:t>‹#›</a:t>
            </a:fld>
            <a:endParaRPr lang="en-US"/>
          </a:p>
        </p:txBody>
      </p:sp>
    </p:spTree>
    <p:extLst>
      <p:ext uri="{BB962C8B-B14F-4D97-AF65-F5344CB8AC3E}">
        <p14:creationId xmlns:p14="http://schemas.microsoft.com/office/powerpoint/2010/main" val="829512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A62EBF-1A97-4170-81A7-CC0739391014}" type="datetimeFigureOut">
              <a:rPr lang="en-US" smtClean="0"/>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FC7AC-DE14-4148-B10D-918D2503CD87}"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348786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A62EBF-1A97-4170-81A7-CC0739391014}" type="datetimeFigureOut">
              <a:rPr lang="en-US" smtClean="0"/>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FC7AC-DE14-4148-B10D-918D2503CD87}" type="slidenum">
              <a:rPr lang="en-US" smtClean="0"/>
              <a:t>‹#›</a:t>
            </a:fld>
            <a:endParaRPr lang="en-US"/>
          </a:p>
        </p:txBody>
      </p:sp>
    </p:spTree>
    <p:extLst>
      <p:ext uri="{BB962C8B-B14F-4D97-AF65-F5344CB8AC3E}">
        <p14:creationId xmlns:p14="http://schemas.microsoft.com/office/powerpoint/2010/main" val="27174968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A62EBF-1A97-4170-81A7-CC0739391014}" type="datetimeFigureOut">
              <a:rPr lang="en-US" smtClean="0"/>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FC7AC-DE14-4148-B10D-918D2503CD8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923728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A62EBF-1A97-4170-81A7-CC0739391014}" type="datetimeFigureOut">
              <a:rPr lang="en-US" smtClean="0"/>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FC7AC-DE14-4148-B10D-918D2503CD87}" type="slidenum">
              <a:rPr lang="en-US" smtClean="0"/>
              <a:t>‹#›</a:t>
            </a:fld>
            <a:endParaRPr lang="en-US"/>
          </a:p>
        </p:txBody>
      </p:sp>
    </p:spTree>
    <p:extLst>
      <p:ext uri="{BB962C8B-B14F-4D97-AF65-F5344CB8AC3E}">
        <p14:creationId xmlns:p14="http://schemas.microsoft.com/office/powerpoint/2010/main" val="39285823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A62EBF-1A97-4170-81A7-CC0739391014}" type="datetimeFigureOut">
              <a:rPr lang="en-US" smtClean="0"/>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FC7AC-DE14-4148-B10D-918D2503CD87}" type="slidenum">
              <a:rPr lang="en-US" smtClean="0"/>
              <a:t>‹#›</a:t>
            </a:fld>
            <a:endParaRPr lang="en-US"/>
          </a:p>
        </p:txBody>
      </p:sp>
    </p:spTree>
    <p:extLst>
      <p:ext uri="{BB962C8B-B14F-4D97-AF65-F5344CB8AC3E}">
        <p14:creationId xmlns:p14="http://schemas.microsoft.com/office/powerpoint/2010/main" val="36230627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A62EBF-1A97-4170-81A7-CC0739391014}" type="datetimeFigureOut">
              <a:rPr lang="en-US" smtClean="0"/>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FC7AC-DE14-4148-B10D-918D2503CD87}" type="slidenum">
              <a:rPr lang="en-US" smtClean="0"/>
              <a:t>‹#›</a:t>
            </a:fld>
            <a:endParaRPr lang="en-US"/>
          </a:p>
        </p:txBody>
      </p:sp>
    </p:spTree>
    <p:extLst>
      <p:ext uri="{BB962C8B-B14F-4D97-AF65-F5344CB8AC3E}">
        <p14:creationId xmlns:p14="http://schemas.microsoft.com/office/powerpoint/2010/main" val="3958491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A62EBF-1A97-4170-81A7-CC0739391014}" type="datetimeFigureOut">
              <a:rPr lang="en-US" smtClean="0"/>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FC7AC-DE14-4148-B10D-918D2503CD87}" type="slidenum">
              <a:rPr lang="en-US" smtClean="0"/>
              <a:t>‹#›</a:t>
            </a:fld>
            <a:endParaRPr lang="en-US"/>
          </a:p>
        </p:txBody>
      </p:sp>
    </p:spTree>
    <p:extLst>
      <p:ext uri="{BB962C8B-B14F-4D97-AF65-F5344CB8AC3E}">
        <p14:creationId xmlns:p14="http://schemas.microsoft.com/office/powerpoint/2010/main" val="1754836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A62EBF-1A97-4170-81A7-CC0739391014}" type="datetimeFigureOut">
              <a:rPr lang="en-US" smtClean="0"/>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FC7AC-DE14-4148-B10D-918D2503CD87}" type="slidenum">
              <a:rPr lang="en-US" smtClean="0"/>
              <a:t>‹#›</a:t>
            </a:fld>
            <a:endParaRPr lang="en-US"/>
          </a:p>
        </p:txBody>
      </p:sp>
    </p:spTree>
    <p:extLst>
      <p:ext uri="{BB962C8B-B14F-4D97-AF65-F5344CB8AC3E}">
        <p14:creationId xmlns:p14="http://schemas.microsoft.com/office/powerpoint/2010/main" val="386262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4A62EBF-1A97-4170-81A7-CC0739391014}" type="datetimeFigureOut">
              <a:rPr lang="en-US" smtClean="0"/>
              <a:t>4/11/2023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FC7AC-DE14-4148-B10D-918D2503CD87}" type="slidenum">
              <a:rPr lang="en-US" smtClean="0"/>
              <a:t>‹#›</a:t>
            </a:fld>
            <a:endParaRPr lang="en-US"/>
          </a:p>
        </p:txBody>
      </p:sp>
    </p:spTree>
    <p:extLst>
      <p:ext uri="{BB962C8B-B14F-4D97-AF65-F5344CB8AC3E}">
        <p14:creationId xmlns:p14="http://schemas.microsoft.com/office/powerpoint/2010/main" val="2485895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4A62EBF-1A97-4170-81A7-CC0739391014}" type="datetimeFigureOut">
              <a:rPr lang="en-US" smtClean="0"/>
              <a:t>4/11/2023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2FC7AC-DE14-4148-B10D-918D2503CD87}" type="slidenum">
              <a:rPr lang="en-US" smtClean="0"/>
              <a:t>‹#›</a:t>
            </a:fld>
            <a:endParaRPr lang="en-US"/>
          </a:p>
        </p:txBody>
      </p:sp>
    </p:spTree>
    <p:extLst>
      <p:ext uri="{BB962C8B-B14F-4D97-AF65-F5344CB8AC3E}">
        <p14:creationId xmlns:p14="http://schemas.microsoft.com/office/powerpoint/2010/main" val="1277524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A62EBF-1A97-4170-81A7-CC0739391014}" type="datetimeFigureOut">
              <a:rPr lang="en-US" smtClean="0"/>
              <a:t>4/11/2023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2FC7AC-DE14-4148-B10D-918D2503CD87}" type="slidenum">
              <a:rPr lang="en-US" smtClean="0"/>
              <a:t>‹#›</a:t>
            </a:fld>
            <a:endParaRPr lang="en-US"/>
          </a:p>
        </p:txBody>
      </p:sp>
    </p:spTree>
    <p:extLst>
      <p:ext uri="{BB962C8B-B14F-4D97-AF65-F5344CB8AC3E}">
        <p14:creationId xmlns:p14="http://schemas.microsoft.com/office/powerpoint/2010/main" val="2213588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A62EBF-1A97-4170-81A7-CC0739391014}" type="datetimeFigureOut">
              <a:rPr lang="en-US" smtClean="0"/>
              <a:t>4/11/2023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2FC7AC-DE14-4148-B10D-918D2503CD87}" type="slidenum">
              <a:rPr lang="en-US" smtClean="0"/>
              <a:t>‹#›</a:t>
            </a:fld>
            <a:endParaRPr lang="en-US"/>
          </a:p>
        </p:txBody>
      </p:sp>
    </p:spTree>
    <p:extLst>
      <p:ext uri="{BB962C8B-B14F-4D97-AF65-F5344CB8AC3E}">
        <p14:creationId xmlns:p14="http://schemas.microsoft.com/office/powerpoint/2010/main" val="3069868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4A62EBF-1A97-4170-81A7-CC0739391014}" type="datetimeFigureOut">
              <a:rPr lang="en-US" smtClean="0"/>
              <a:t>4/11/2023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FC7AC-DE14-4148-B10D-918D2503CD87}" type="slidenum">
              <a:rPr lang="en-US" smtClean="0"/>
              <a:t>‹#›</a:t>
            </a:fld>
            <a:endParaRPr lang="en-US"/>
          </a:p>
        </p:txBody>
      </p:sp>
    </p:spTree>
    <p:extLst>
      <p:ext uri="{BB962C8B-B14F-4D97-AF65-F5344CB8AC3E}">
        <p14:creationId xmlns:p14="http://schemas.microsoft.com/office/powerpoint/2010/main" val="3586436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A62EBF-1A97-4170-81A7-CC0739391014}" type="datetimeFigureOut">
              <a:rPr lang="en-US" smtClean="0"/>
              <a:t>4/11/2023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FC7AC-DE14-4148-B10D-918D2503CD87}" type="slidenum">
              <a:rPr lang="en-US" smtClean="0"/>
              <a:t>‹#›</a:t>
            </a:fld>
            <a:endParaRPr lang="en-US"/>
          </a:p>
        </p:txBody>
      </p:sp>
    </p:spTree>
    <p:extLst>
      <p:ext uri="{BB962C8B-B14F-4D97-AF65-F5344CB8AC3E}">
        <p14:creationId xmlns:p14="http://schemas.microsoft.com/office/powerpoint/2010/main" val="2261288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4A62EBF-1A97-4170-81A7-CC0739391014}" type="datetimeFigureOut">
              <a:rPr lang="en-US" smtClean="0"/>
              <a:t>4/11/2023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72FC7AC-DE14-4148-B10D-918D2503CD87}" type="slidenum">
              <a:rPr lang="en-US" smtClean="0"/>
              <a:t>‹#›</a:t>
            </a:fld>
            <a:endParaRPr lang="en-US"/>
          </a:p>
        </p:txBody>
      </p:sp>
    </p:spTree>
    <p:extLst>
      <p:ext uri="{BB962C8B-B14F-4D97-AF65-F5344CB8AC3E}">
        <p14:creationId xmlns:p14="http://schemas.microsoft.com/office/powerpoint/2010/main" val="31914293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mailto:riskmanagement@brevardschools.org" TargetMode="External"/><Relationship Id="rId2" Type="http://schemas.openxmlformats.org/officeDocument/2006/relationships/hyperlink" Target="https://www.brevardschools.org/Page/15188"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4467" y="3100203"/>
            <a:ext cx="8847117" cy="2123658"/>
          </a:xfrm>
          <a:prstGeom prst="rect">
            <a:avLst/>
          </a:prstGeom>
        </p:spPr>
        <p:txBody>
          <a:bodyPr wrap="square">
            <a:spAutoFit/>
          </a:bodyPr>
          <a:lstStyle/>
          <a:p>
            <a:pPr lvl="0" algn="ctr"/>
            <a:r>
              <a:rPr lang="en-US" sz="4400" b="1" dirty="0">
                <a:ea typeface="Rambla"/>
                <a:cs typeface="Rambla"/>
                <a:sym typeface="Rambla"/>
              </a:rPr>
              <a:t>Office of:</a:t>
            </a:r>
          </a:p>
          <a:p>
            <a:pPr lvl="0" algn="ctr"/>
            <a:r>
              <a:rPr lang="en-US" sz="4400" b="1" dirty="0">
                <a:ea typeface="Rambla"/>
                <a:cs typeface="Rambla"/>
                <a:sym typeface="Rambla"/>
              </a:rPr>
              <a:t> Risk Management</a:t>
            </a:r>
          </a:p>
          <a:p>
            <a:pPr lvl="0" algn="ctr"/>
            <a:r>
              <a:rPr lang="en-US" sz="4400" b="1" dirty="0"/>
              <a:t>Leadership Team Meeting</a:t>
            </a:r>
          </a:p>
        </p:txBody>
      </p:sp>
      <p:pic>
        <p:nvPicPr>
          <p:cNvPr id="4" name="Picture 3" descr="C:\Users\Lorenzo.Carlos\AppData\Local\Microsoft\Windows\Temporary Internet Files\Content.Outlook\656VQM7E\BPS logo District Security.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2979" y="1108766"/>
            <a:ext cx="2590091" cy="1991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361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8" descr="Gun in school backpack on wooden desk, on blackboard background">
            <a:extLst>
              <a:ext uri="{FF2B5EF4-FFF2-40B4-BE49-F238E27FC236}">
                <a16:creationId xmlns:a16="http://schemas.microsoft.com/office/drawing/2014/main" id="{49510ABB-BFCA-1261-1BF5-1A5CB5C331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0804" y="3048000"/>
            <a:ext cx="5458547" cy="322170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descr="risk management in colorful cubes">
            <a:extLst>
              <a:ext uri="{FF2B5EF4-FFF2-40B4-BE49-F238E27FC236}">
                <a16:creationId xmlns:a16="http://schemas.microsoft.com/office/drawing/2014/main" id="{8E1C3CC0-AFC4-61C6-F24C-6C1AE9B013F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2519"/>
          <a:stretch/>
        </p:blipFill>
        <p:spPr bwMode="auto">
          <a:xfrm>
            <a:off x="1444359" y="496745"/>
            <a:ext cx="7511439" cy="2773441"/>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249089" y="1578394"/>
            <a:ext cx="4431474" cy="3880773"/>
          </a:xfrm>
        </p:spPr>
        <p:txBody>
          <a:bodyPr>
            <a:normAutofit/>
          </a:bodyPr>
          <a:lstStyle/>
          <a:p>
            <a:pPr marL="0" indent="0">
              <a:buNone/>
            </a:pPr>
            <a:endParaRPr lang="en-US" sz="4000" b="1" dirty="0">
              <a:solidFill>
                <a:srgbClr val="0070C0"/>
              </a:solidFill>
            </a:endParaRPr>
          </a:p>
          <a:p>
            <a:pPr marL="0" indent="0">
              <a:buNone/>
            </a:pPr>
            <a:endParaRPr lang="en-US" sz="4000" b="1" dirty="0">
              <a:solidFill>
                <a:srgbClr val="0070C0"/>
              </a:solidFill>
            </a:endParaRPr>
          </a:p>
          <a:p>
            <a:pPr marL="0" indent="0">
              <a:buNone/>
            </a:pPr>
            <a:endParaRPr lang="en-US" b="1" dirty="0"/>
          </a:p>
        </p:txBody>
      </p:sp>
    </p:spTree>
    <p:extLst>
      <p:ext uri="{BB962C8B-B14F-4D97-AF65-F5344CB8AC3E}">
        <p14:creationId xmlns:p14="http://schemas.microsoft.com/office/powerpoint/2010/main" val="2147308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80263" y="19638"/>
            <a:ext cx="5029200" cy="707886"/>
          </a:xfrm>
          <a:prstGeom prst="rect">
            <a:avLst/>
          </a:prstGeom>
        </p:spPr>
        <p:txBody>
          <a:bodyPr wrap="square">
            <a:spAutoFit/>
          </a:bodyPr>
          <a:lstStyle/>
          <a:p>
            <a:pPr algn="ctr"/>
            <a:r>
              <a:rPr lang="en-US" sz="4000" b="1" dirty="0">
                <a:solidFill>
                  <a:schemeClr val="tx2">
                    <a:lumMod val="75000"/>
                  </a:schemeClr>
                </a:solidFill>
                <a:latin typeface="+mj-lt"/>
              </a:rPr>
              <a:t>Student Accidents</a:t>
            </a:r>
            <a:endParaRPr lang="en-US" sz="4000" dirty="0">
              <a:solidFill>
                <a:schemeClr val="tx2">
                  <a:lumMod val="75000"/>
                </a:schemeClr>
              </a:solidFill>
              <a:latin typeface="+mj-lt"/>
            </a:endParaRPr>
          </a:p>
        </p:txBody>
      </p:sp>
      <p:sp>
        <p:nvSpPr>
          <p:cNvPr id="5" name="TextBox 4">
            <a:extLst>
              <a:ext uri="{FF2B5EF4-FFF2-40B4-BE49-F238E27FC236}">
                <a16:creationId xmlns:a16="http://schemas.microsoft.com/office/drawing/2014/main" id="{1CFF9858-2A27-F2BE-D187-691E4040E812}"/>
              </a:ext>
            </a:extLst>
          </p:cNvPr>
          <p:cNvSpPr txBox="1"/>
          <p:nvPr/>
        </p:nvSpPr>
        <p:spPr>
          <a:xfrm>
            <a:off x="483079" y="889843"/>
            <a:ext cx="3786996" cy="6186309"/>
          </a:xfrm>
          <a:prstGeom prst="rect">
            <a:avLst/>
          </a:prstGeom>
          <a:noFill/>
        </p:spPr>
        <p:txBody>
          <a:bodyPr wrap="square" rtlCol="0">
            <a:spAutoFit/>
          </a:bodyPr>
          <a:lstStyle/>
          <a:p>
            <a:r>
              <a:rPr lang="en-US" b="1" dirty="0"/>
              <a:t>What to Do: Student</a:t>
            </a:r>
          </a:p>
          <a:p>
            <a:endParaRPr lang="en-US" dirty="0"/>
          </a:p>
          <a:p>
            <a:r>
              <a:rPr lang="en-US" dirty="0"/>
              <a:t>Student should report an accident/or incident to any school administrator. Complete the incident report, providing a detailed account of the incident. </a:t>
            </a:r>
          </a:p>
          <a:p>
            <a:endParaRPr lang="en-US" dirty="0"/>
          </a:p>
          <a:p>
            <a:r>
              <a:rPr lang="en-US" dirty="0"/>
              <a:t>If necessary, ask for medical treatment.</a:t>
            </a:r>
          </a:p>
          <a:p>
            <a:endParaRPr lang="en-US" dirty="0"/>
          </a:p>
          <a:p>
            <a:r>
              <a:rPr lang="en-US" dirty="0"/>
              <a:t>Provide parent/guardian a copy of the *redacted incident report. </a:t>
            </a:r>
          </a:p>
          <a:p>
            <a:endParaRPr lang="en-US" dirty="0"/>
          </a:p>
          <a:p>
            <a:r>
              <a:rPr lang="en-US" b="1" dirty="0">
                <a:solidFill>
                  <a:srgbClr val="FF0000"/>
                </a:solidFill>
              </a:rPr>
              <a:t>Redacted incident report</a:t>
            </a:r>
          </a:p>
          <a:p>
            <a:r>
              <a:rPr lang="en-US" b="1" dirty="0"/>
              <a:t>Remove:</a:t>
            </a:r>
          </a:p>
          <a:p>
            <a:r>
              <a:rPr lang="en-US" dirty="0"/>
              <a:t>Names of employee’s/witness</a:t>
            </a:r>
          </a:p>
          <a:p>
            <a:r>
              <a:rPr lang="en-US" dirty="0"/>
              <a:t>Address</a:t>
            </a:r>
          </a:p>
          <a:p>
            <a:r>
              <a:rPr lang="en-US" dirty="0"/>
              <a:t>Phone numbers </a:t>
            </a:r>
          </a:p>
          <a:p>
            <a:r>
              <a:rPr lang="en-US" dirty="0"/>
              <a:t>Only reporting student’s information should remain</a:t>
            </a:r>
          </a:p>
          <a:p>
            <a:endParaRPr lang="en-US" dirty="0"/>
          </a:p>
        </p:txBody>
      </p:sp>
      <p:sp>
        <p:nvSpPr>
          <p:cNvPr id="7" name="TextBox 6">
            <a:extLst>
              <a:ext uri="{FF2B5EF4-FFF2-40B4-BE49-F238E27FC236}">
                <a16:creationId xmlns:a16="http://schemas.microsoft.com/office/drawing/2014/main" id="{3DF58E69-358B-7D6E-EE74-0AFEDAD71CF1}"/>
              </a:ext>
            </a:extLst>
          </p:cNvPr>
          <p:cNvSpPr txBox="1"/>
          <p:nvPr/>
        </p:nvSpPr>
        <p:spPr>
          <a:xfrm>
            <a:off x="4813540" y="889843"/>
            <a:ext cx="3786996" cy="5078313"/>
          </a:xfrm>
          <a:prstGeom prst="rect">
            <a:avLst/>
          </a:prstGeom>
          <a:noFill/>
        </p:spPr>
        <p:txBody>
          <a:bodyPr wrap="square" rtlCol="0">
            <a:spAutoFit/>
          </a:bodyPr>
          <a:lstStyle/>
          <a:p>
            <a:r>
              <a:rPr lang="en-US" b="1" dirty="0"/>
              <a:t>What to Do: Administration </a:t>
            </a:r>
          </a:p>
          <a:p>
            <a:endParaRPr lang="en-US" dirty="0"/>
          </a:p>
          <a:p>
            <a:r>
              <a:rPr lang="en-US" dirty="0"/>
              <a:t>Have the student complete an accident report. If student is unable to write or nonverbal, an administrator must complete the incident report *verbatim.</a:t>
            </a:r>
          </a:p>
          <a:p>
            <a:endParaRPr lang="en-US" dirty="0"/>
          </a:p>
          <a:p>
            <a:r>
              <a:rPr lang="en-US" dirty="0"/>
              <a:t>Determine if medical treatment is needed. If so, follow up with school nurse for guidance. </a:t>
            </a:r>
          </a:p>
          <a:p>
            <a:endParaRPr lang="en-US" dirty="0"/>
          </a:p>
          <a:p>
            <a:r>
              <a:rPr lang="en-US" dirty="0"/>
              <a:t>Contact the student's guardian to notify them of the incident.</a:t>
            </a:r>
          </a:p>
          <a:p>
            <a:endParaRPr lang="en-US" dirty="0"/>
          </a:p>
          <a:p>
            <a:r>
              <a:rPr lang="en-US" dirty="0"/>
              <a:t>Provide student a copy of the incident report </a:t>
            </a:r>
            <a:r>
              <a:rPr lang="en-US" dirty="0">
                <a:solidFill>
                  <a:srgbClr val="FF0000"/>
                </a:solidFill>
              </a:rPr>
              <a:t>AFTER</a:t>
            </a:r>
            <a:r>
              <a:rPr lang="en-US" dirty="0"/>
              <a:t> *redacting identifying information.  </a:t>
            </a:r>
          </a:p>
        </p:txBody>
      </p:sp>
    </p:spTree>
    <p:extLst>
      <p:ext uri="{BB962C8B-B14F-4D97-AF65-F5344CB8AC3E}">
        <p14:creationId xmlns:p14="http://schemas.microsoft.com/office/powerpoint/2010/main" val="370327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3881C36-DF97-68CC-880B-F7A4AFC4134C}"/>
              </a:ext>
            </a:extLst>
          </p:cNvPr>
          <p:cNvSpPr txBox="1"/>
          <p:nvPr/>
        </p:nvSpPr>
        <p:spPr>
          <a:xfrm>
            <a:off x="1164565" y="138023"/>
            <a:ext cx="7470476" cy="707886"/>
          </a:xfrm>
          <a:prstGeom prst="rect">
            <a:avLst/>
          </a:prstGeom>
          <a:noFill/>
        </p:spPr>
        <p:txBody>
          <a:bodyPr wrap="square" rtlCol="0">
            <a:spAutoFit/>
          </a:bodyPr>
          <a:lstStyle/>
          <a:p>
            <a:r>
              <a:rPr lang="en-US" sz="4000" b="1" dirty="0"/>
              <a:t>Student Accidents Continued</a:t>
            </a:r>
            <a:endParaRPr lang="en-US" sz="4000" dirty="0"/>
          </a:p>
        </p:txBody>
      </p:sp>
      <p:sp>
        <p:nvSpPr>
          <p:cNvPr id="4" name="TextBox 3">
            <a:extLst>
              <a:ext uri="{FF2B5EF4-FFF2-40B4-BE49-F238E27FC236}">
                <a16:creationId xmlns:a16="http://schemas.microsoft.com/office/drawing/2014/main" id="{9354F191-9BD4-7F45-559C-004FFE42DB3F}"/>
              </a:ext>
            </a:extLst>
          </p:cNvPr>
          <p:cNvSpPr txBox="1"/>
          <p:nvPr/>
        </p:nvSpPr>
        <p:spPr>
          <a:xfrm>
            <a:off x="785004" y="1457864"/>
            <a:ext cx="7358332" cy="3970318"/>
          </a:xfrm>
          <a:prstGeom prst="rect">
            <a:avLst/>
          </a:prstGeom>
          <a:noFill/>
        </p:spPr>
        <p:txBody>
          <a:bodyPr wrap="square" rtlCol="0">
            <a:spAutoFit/>
          </a:bodyPr>
          <a:lstStyle/>
          <a:p>
            <a:r>
              <a:rPr lang="en-US" b="1" dirty="0"/>
              <a:t>Redact:</a:t>
            </a:r>
          </a:p>
          <a:p>
            <a:r>
              <a:rPr lang="en-US" dirty="0"/>
              <a:t>Please make a </a:t>
            </a:r>
            <a:r>
              <a:rPr lang="en-US" dirty="0">
                <a:solidFill>
                  <a:srgbClr val="FF0000"/>
                </a:solidFill>
              </a:rPr>
              <a:t>copy</a:t>
            </a:r>
            <a:r>
              <a:rPr lang="en-US" dirty="0"/>
              <a:t> of the incident report before making redactions. Redact </a:t>
            </a:r>
            <a:r>
              <a:rPr lang="en-US" dirty="0">
                <a:solidFill>
                  <a:srgbClr val="FF0000"/>
                </a:solidFill>
              </a:rPr>
              <a:t>ONLY</a:t>
            </a:r>
            <a:r>
              <a:rPr lang="en-US" dirty="0"/>
              <a:t> on the report </a:t>
            </a:r>
            <a:r>
              <a:rPr lang="en-US" dirty="0">
                <a:solidFill>
                  <a:srgbClr val="FF0000"/>
                </a:solidFill>
              </a:rPr>
              <a:t>copy</a:t>
            </a:r>
            <a:r>
              <a:rPr lang="en-US" dirty="0"/>
              <a:t>.</a:t>
            </a:r>
          </a:p>
          <a:p>
            <a:endParaRPr lang="en-US" dirty="0"/>
          </a:p>
          <a:p>
            <a:r>
              <a:rPr lang="en-US" dirty="0"/>
              <a:t>Information to Redact:</a:t>
            </a:r>
          </a:p>
          <a:p>
            <a:pPr marL="285750" indent="-285750">
              <a:buFont typeface="Wingdings" panose="05000000000000000000" pitchFamily="2" charset="2"/>
              <a:buChar char="Ø"/>
            </a:pPr>
            <a:r>
              <a:rPr lang="en-US" dirty="0"/>
              <a:t>Any witness information (Name, address, phone numbers)</a:t>
            </a:r>
          </a:p>
          <a:p>
            <a:pPr marL="285750" indent="-285750">
              <a:buFont typeface="Wingdings" panose="05000000000000000000" pitchFamily="2" charset="2"/>
              <a:buChar char="Ø"/>
            </a:pPr>
            <a:r>
              <a:rPr lang="en-US" dirty="0"/>
              <a:t>All signatures (except student’s) </a:t>
            </a:r>
          </a:p>
          <a:p>
            <a:endParaRPr lang="en-US" dirty="0"/>
          </a:p>
          <a:p>
            <a:r>
              <a:rPr lang="en-US" dirty="0"/>
              <a:t>Please send original copy to Risk Management. </a:t>
            </a:r>
          </a:p>
          <a:p>
            <a:endParaRPr lang="en-US" dirty="0"/>
          </a:p>
          <a:p>
            <a:r>
              <a:rPr lang="en-US" b="1" dirty="0"/>
              <a:t>Verbatim:</a:t>
            </a:r>
          </a:p>
          <a:p>
            <a:r>
              <a:rPr lang="en-US" dirty="0"/>
              <a:t>If the student is nonverbal or unable to write, please complete the incident report notating “as told by… or … verbatim… per (student’s name)…”</a:t>
            </a:r>
          </a:p>
        </p:txBody>
      </p:sp>
    </p:spTree>
    <p:extLst>
      <p:ext uri="{BB962C8B-B14F-4D97-AF65-F5344CB8AC3E}">
        <p14:creationId xmlns:p14="http://schemas.microsoft.com/office/powerpoint/2010/main" val="3528258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F114AAD-3DDE-DB46-8EA4-A4027777F4D9}"/>
              </a:ext>
            </a:extLst>
          </p:cNvPr>
          <p:cNvSpPr txBox="1"/>
          <p:nvPr/>
        </p:nvSpPr>
        <p:spPr>
          <a:xfrm>
            <a:off x="370936" y="80128"/>
            <a:ext cx="8635042" cy="707886"/>
          </a:xfrm>
          <a:prstGeom prst="rect">
            <a:avLst/>
          </a:prstGeom>
          <a:noFill/>
        </p:spPr>
        <p:txBody>
          <a:bodyPr wrap="square" rtlCol="0">
            <a:spAutoFit/>
          </a:bodyPr>
          <a:lstStyle/>
          <a:p>
            <a:r>
              <a:rPr lang="en-US" sz="4000" b="1" dirty="0"/>
              <a:t>Example: Student Incident Report</a:t>
            </a:r>
          </a:p>
        </p:txBody>
      </p:sp>
      <p:pic>
        <p:nvPicPr>
          <p:cNvPr id="7" name="Picture 6" descr="Graphical user interface, application&#10;&#10;Description automatically generated">
            <a:extLst>
              <a:ext uri="{FF2B5EF4-FFF2-40B4-BE49-F238E27FC236}">
                <a16:creationId xmlns:a16="http://schemas.microsoft.com/office/drawing/2014/main" id="{77739556-6D95-59EE-79CB-94BFBFB157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2864" y="862642"/>
            <a:ext cx="5003321" cy="5915230"/>
          </a:xfrm>
          <a:prstGeom prst="rect">
            <a:avLst/>
          </a:prstGeom>
        </p:spPr>
      </p:pic>
    </p:spTree>
    <p:extLst>
      <p:ext uri="{BB962C8B-B14F-4D97-AF65-F5344CB8AC3E}">
        <p14:creationId xmlns:p14="http://schemas.microsoft.com/office/powerpoint/2010/main" val="3353861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E7F813B-7E24-F334-8543-EE5DE430B7F4}"/>
              </a:ext>
            </a:extLst>
          </p:cNvPr>
          <p:cNvSpPr txBox="1"/>
          <p:nvPr/>
        </p:nvSpPr>
        <p:spPr>
          <a:xfrm>
            <a:off x="1699403" y="47178"/>
            <a:ext cx="6495690" cy="707886"/>
          </a:xfrm>
          <a:prstGeom prst="rect">
            <a:avLst/>
          </a:prstGeom>
          <a:noFill/>
        </p:spPr>
        <p:txBody>
          <a:bodyPr wrap="square" rtlCol="0">
            <a:spAutoFit/>
          </a:bodyPr>
          <a:lstStyle/>
          <a:p>
            <a:r>
              <a:rPr lang="en-US" sz="4000" dirty="0"/>
              <a:t>   </a:t>
            </a:r>
            <a:r>
              <a:rPr lang="en-US" sz="4000" b="1" dirty="0"/>
              <a:t>Employee Incidents</a:t>
            </a:r>
          </a:p>
        </p:txBody>
      </p:sp>
      <p:sp>
        <p:nvSpPr>
          <p:cNvPr id="5" name="TextBox 4">
            <a:extLst>
              <a:ext uri="{FF2B5EF4-FFF2-40B4-BE49-F238E27FC236}">
                <a16:creationId xmlns:a16="http://schemas.microsoft.com/office/drawing/2014/main" id="{D6675F26-79B3-CA56-F16C-CA10B6882368}"/>
              </a:ext>
            </a:extLst>
          </p:cNvPr>
          <p:cNvSpPr txBox="1"/>
          <p:nvPr/>
        </p:nvSpPr>
        <p:spPr>
          <a:xfrm>
            <a:off x="446917" y="670246"/>
            <a:ext cx="4073323" cy="6186309"/>
          </a:xfrm>
          <a:prstGeom prst="rect">
            <a:avLst/>
          </a:prstGeom>
          <a:noFill/>
        </p:spPr>
        <p:txBody>
          <a:bodyPr wrap="square" rtlCol="0">
            <a:spAutoFit/>
          </a:bodyPr>
          <a:lstStyle/>
          <a:p>
            <a:r>
              <a:rPr lang="en-US" b="1" dirty="0"/>
              <a:t>What to do: Employee </a:t>
            </a:r>
          </a:p>
          <a:p>
            <a:endParaRPr lang="en-US" dirty="0"/>
          </a:p>
          <a:p>
            <a:r>
              <a:rPr lang="en-US" dirty="0"/>
              <a:t>Employee should report injuries to the worksite secretary. </a:t>
            </a:r>
          </a:p>
          <a:p>
            <a:endParaRPr lang="en-US" dirty="0"/>
          </a:p>
          <a:p>
            <a:r>
              <a:rPr lang="en-US" dirty="0"/>
              <a:t>Notify secretary is medical treatment is necessary. </a:t>
            </a:r>
          </a:p>
          <a:p>
            <a:endParaRPr lang="en-US" dirty="0"/>
          </a:p>
          <a:p>
            <a:r>
              <a:rPr lang="en-US" dirty="0"/>
              <a:t>Complete drug screen if you're seeking medical treatment. </a:t>
            </a:r>
          </a:p>
          <a:p>
            <a:endParaRPr lang="en-US" dirty="0"/>
          </a:p>
          <a:p>
            <a:r>
              <a:rPr lang="en-US" dirty="0"/>
              <a:t>If you’re directed to a treatment center, provide the worksite a copy of the *</a:t>
            </a:r>
            <a:r>
              <a:rPr lang="en-US" dirty="0">
                <a:solidFill>
                  <a:srgbClr val="FF0000"/>
                </a:solidFill>
              </a:rPr>
              <a:t>DWC-25</a:t>
            </a:r>
            <a:r>
              <a:rPr lang="en-US" dirty="0"/>
              <a:t> to review for restrictions.  </a:t>
            </a:r>
          </a:p>
          <a:p>
            <a:endParaRPr lang="en-US" dirty="0"/>
          </a:p>
          <a:p>
            <a:r>
              <a:rPr lang="en-US" dirty="0"/>
              <a:t>Follow up with Workers’ Compensation doctor until medically cleared.</a:t>
            </a:r>
          </a:p>
          <a:p>
            <a:endParaRPr lang="en-US" dirty="0"/>
          </a:p>
          <a:p>
            <a:endParaRPr lang="en-US" dirty="0"/>
          </a:p>
          <a:p>
            <a:r>
              <a:rPr lang="en-US" dirty="0"/>
              <a:t> </a:t>
            </a:r>
          </a:p>
        </p:txBody>
      </p:sp>
      <p:sp>
        <p:nvSpPr>
          <p:cNvPr id="7" name="TextBox 6">
            <a:extLst>
              <a:ext uri="{FF2B5EF4-FFF2-40B4-BE49-F238E27FC236}">
                <a16:creationId xmlns:a16="http://schemas.microsoft.com/office/drawing/2014/main" id="{3CCB545C-968B-F0EB-817C-A52E56B16917}"/>
              </a:ext>
            </a:extLst>
          </p:cNvPr>
          <p:cNvSpPr txBox="1"/>
          <p:nvPr/>
        </p:nvSpPr>
        <p:spPr>
          <a:xfrm>
            <a:off x="4520240" y="670246"/>
            <a:ext cx="4226944" cy="6186309"/>
          </a:xfrm>
          <a:prstGeom prst="rect">
            <a:avLst/>
          </a:prstGeom>
          <a:noFill/>
        </p:spPr>
        <p:txBody>
          <a:bodyPr wrap="square" rtlCol="0">
            <a:spAutoFit/>
          </a:bodyPr>
          <a:lstStyle/>
          <a:p>
            <a:r>
              <a:rPr lang="en-US" b="1" dirty="0"/>
              <a:t>What to do: Administration </a:t>
            </a:r>
          </a:p>
          <a:p>
            <a:endParaRPr lang="en-US" b="1" dirty="0"/>
          </a:p>
          <a:p>
            <a:r>
              <a:rPr lang="en-US" dirty="0"/>
              <a:t>Injured employee must complete an incident report when an incident is reported. Incident report should be completed whether treatment is sought.</a:t>
            </a:r>
          </a:p>
          <a:p>
            <a:endParaRPr lang="en-US" dirty="0"/>
          </a:p>
          <a:p>
            <a:r>
              <a:rPr lang="en-US" dirty="0"/>
              <a:t>If treatment is needed, secretaries should call Sedgwick 1-866-350-8665. The triage line will determine the next steps for treatment. </a:t>
            </a:r>
          </a:p>
          <a:p>
            <a:endParaRPr lang="en-US" dirty="0"/>
          </a:p>
          <a:p>
            <a:r>
              <a:rPr lang="en-US" dirty="0"/>
              <a:t>Employees seeking medical treatment must complete a drug screen. </a:t>
            </a:r>
          </a:p>
          <a:p>
            <a:endParaRPr lang="en-US" dirty="0"/>
          </a:p>
          <a:p>
            <a:r>
              <a:rPr lang="en-US" dirty="0"/>
              <a:t>Worksite must review employee work restriction to determine if accommodations can be met.   </a:t>
            </a:r>
          </a:p>
          <a:p>
            <a:endParaRPr lang="en-US" dirty="0"/>
          </a:p>
          <a:p>
            <a:r>
              <a:rPr lang="en-US" dirty="0"/>
              <a:t>Send </a:t>
            </a:r>
            <a:r>
              <a:rPr lang="en-US" dirty="0">
                <a:solidFill>
                  <a:srgbClr val="FF0000"/>
                </a:solidFill>
              </a:rPr>
              <a:t>all</a:t>
            </a:r>
            <a:r>
              <a:rPr lang="en-US" dirty="0"/>
              <a:t> original copies to Risk Management.</a:t>
            </a:r>
          </a:p>
        </p:txBody>
      </p:sp>
    </p:spTree>
    <p:extLst>
      <p:ext uri="{BB962C8B-B14F-4D97-AF65-F5344CB8AC3E}">
        <p14:creationId xmlns:p14="http://schemas.microsoft.com/office/powerpoint/2010/main" val="3642515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A326D2-A9E7-9CED-9B2A-B11FBA2994F6}"/>
              </a:ext>
            </a:extLst>
          </p:cNvPr>
          <p:cNvSpPr txBox="1"/>
          <p:nvPr/>
        </p:nvSpPr>
        <p:spPr>
          <a:xfrm>
            <a:off x="316515" y="78509"/>
            <a:ext cx="8913749" cy="707886"/>
          </a:xfrm>
          <a:prstGeom prst="rect">
            <a:avLst/>
          </a:prstGeom>
          <a:noFill/>
        </p:spPr>
        <p:txBody>
          <a:bodyPr wrap="square" rtlCol="0">
            <a:spAutoFit/>
          </a:bodyPr>
          <a:lstStyle/>
          <a:p>
            <a:r>
              <a:rPr lang="en-US" sz="4000" b="1" dirty="0"/>
              <a:t>Example: Employee Incident Report</a:t>
            </a:r>
          </a:p>
        </p:txBody>
      </p:sp>
      <p:pic>
        <p:nvPicPr>
          <p:cNvPr id="6" name="Picture 5">
            <a:extLst>
              <a:ext uri="{FF2B5EF4-FFF2-40B4-BE49-F238E27FC236}">
                <a16:creationId xmlns:a16="http://schemas.microsoft.com/office/drawing/2014/main" id="{3F20B687-A939-6B9E-A729-9EB44B209DD6}"/>
              </a:ext>
            </a:extLst>
          </p:cNvPr>
          <p:cNvPicPr>
            <a:picLocks noChangeAspect="1"/>
          </p:cNvPicPr>
          <p:nvPr/>
        </p:nvPicPr>
        <p:blipFill>
          <a:blip r:embed="rId2"/>
          <a:stretch>
            <a:fillRect/>
          </a:stretch>
        </p:blipFill>
        <p:spPr>
          <a:xfrm>
            <a:off x="2277374" y="812947"/>
            <a:ext cx="5248451" cy="5966544"/>
          </a:xfrm>
          <a:prstGeom prst="rect">
            <a:avLst/>
          </a:prstGeom>
        </p:spPr>
      </p:pic>
    </p:spTree>
    <p:extLst>
      <p:ext uri="{BB962C8B-B14F-4D97-AF65-F5344CB8AC3E}">
        <p14:creationId xmlns:p14="http://schemas.microsoft.com/office/powerpoint/2010/main" val="854316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05EAEB1-BFC6-1982-F3D2-959A94B68AD4}"/>
              </a:ext>
            </a:extLst>
          </p:cNvPr>
          <p:cNvSpPr txBox="1"/>
          <p:nvPr/>
        </p:nvSpPr>
        <p:spPr>
          <a:xfrm>
            <a:off x="2432649" y="55571"/>
            <a:ext cx="5011947" cy="707886"/>
          </a:xfrm>
          <a:prstGeom prst="rect">
            <a:avLst/>
          </a:prstGeom>
          <a:noFill/>
        </p:spPr>
        <p:txBody>
          <a:bodyPr wrap="square" rtlCol="0">
            <a:spAutoFit/>
          </a:bodyPr>
          <a:lstStyle/>
          <a:p>
            <a:r>
              <a:rPr lang="en-US" sz="4000" b="1" dirty="0"/>
              <a:t>        DWC- 25 </a:t>
            </a:r>
          </a:p>
        </p:txBody>
      </p:sp>
      <p:pic>
        <p:nvPicPr>
          <p:cNvPr id="4" name="Picture 3">
            <a:extLst>
              <a:ext uri="{FF2B5EF4-FFF2-40B4-BE49-F238E27FC236}">
                <a16:creationId xmlns:a16="http://schemas.microsoft.com/office/drawing/2014/main" id="{59831D38-9B59-9B82-DA85-73533818EA09}"/>
              </a:ext>
            </a:extLst>
          </p:cNvPr>
          <p:cNvPicPr>
            <a:picLocks noChangeAspect="1"/>
          </p:cNvPicPr>
          <p:nvPr/>
        </p:nvPicPr>
        <p:blipFill>
          <a:blip r:embed="rId2"/>
          <a:stretch>
            <a:fillRect/>
          </a:stretch>
        </p:blipFill>
        <p:spPr>
          <a:xfrm>
            <a:off x="799364" y="940799"/>
            <a:ext cx="8468907" cy="5153744"/>
          </a:xfrm>
          <a:prstGeom prst="rect">
            <a:avLst/>
          </a:prstGeom>
        </p:spPr>
      </p:pic>
    </p:spTree>
    <p:extLst>
      <p:ext uri="{BB962C8B-B14F-4D97-AF65-F5344CB8AC3E}">
        <p14:creationId xmlns:p14="http://schemas.microsoft.com/office/powerpoint/2010/main" val="3570257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731281" y="175472"/>
            <a:ext cx="4311573" cy="707886"/>
          </a:xfrm>
          <a:prstGeom prst="rect">
            <a:avLst/>
          </a:prstGeom>
        </p:spPr>
        <p:txBody>
          <a:bodyPr wrap="square">
            <a:spAutoFit/>
          </a:bodyPr>
          <a:lstStyle/>
          <a:p>
            <a:pPr algn="ctr"/>
            <a:r>
              <a:rPr lang="en-US" sz="4000" b="1" dirty="0">
                <a:solidFill>
                  <a:schemeClr val="tx2">
                    <a:lumMod val="75000"/>
                  </a:schemeClr>
                </a:solidFill>
                <a:latin typeface="+mj-lt"/>
              </a:rPr>
              <a:t>  CONTACTS</a:t>
            </a:r>
            <a:endParaRPr lang="en-US" sz="4000" dirty="0">
              <a:solidFill>
                <a:schemeClr val="tx2">
                  <a:lumMod val="75000"/>
                </a:schemeClr>
              </a:solidFill>
              <a:latin typeface="+mj-lt"/>
            </a:endParaRPr>
          </a:p>
        </p:txBody>
      </p:sp>
      <p:sp>
        <p:nvSpPr>
          <p:cNvPr id="2" name="TextBox 1"/>
          <p:cNvSpPr txBox="1"/>
          <p:nvPr/>
        </p:nvSpPr>
        <p:spPr>
          <a:xfrm>
            <a:off x="903824" y="1502973"/>
            <a:ext cx="7966485" cy="432426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400" b="1" dirty="0">
                <a:latin typeface="+mj-lt"/>
              </a:rPr>
              <a:t>  Risk Management</a:t>
            </a:r>
          </a:p>
          <a:p>
            <a:pPr algn="ctr"/>
            <a:endParaRPr lang="en-US" sz="400" b="1" dirty="0">
              <a:latin typeface="+mj-lt"/>
            </a:endParaRPr>
          </a:p>
          <a:p>
            <a:pPr algn="ctr"/>
            <a:r>
              <a:rPr lang="en-US" sz="2400" b="1" dirty="0">
                <a:latin typeface="+mj-lt"/>
              </a:rPr>
              <a:t>(321) 633-1000 ext. 11620</a:t>
            </a:r>
          </a:p>
          <a:p>
            <a:pPr algn="ctr"/>
            <a:endParaRPr lang="en-US" sz="1100" dirty="0">
              <a:latin typeface="+mj-lt"/>
            </a:endParaRPr>
          </a:p>
          <a:p>
            <a:pPr algn="ctr">
              <a:spcAft>
                <a:spcPts val="1200"/>
              </a:spcAft>
            </a:pPr>
            <a:r>
              <a:rPr lang="en-US" dirty="0">
                <a:latin typeface="+mj-lt"/>
              </a:rPr>
              <a:t>Antonia Scipio- Director of Benefits and Risk Management</a:t>
            </a:r>
          </a:p>
          <a:p>
            <a:pPr algn="ctr">
              <a:spcAft>
                <a:spcPts val="1200"/>
              </a:spcAft>
            </a:pPr>
            <a:r>
              <a:rPr lang="en-US" dirty="0">
                <a:latin typeface="+mj-lt"/>
              </a:rPr>
              <a:t>Sherriane Rowe – Supervisor Risk Management</a:t>
            </a:r>
          </a:p>
          <a:p>
            <a:pPr algn="ctr"/>
            <a:r>
              <a:rPr lang="en-US" dirty="0">
                <a:latin typeface="+mj-lt"/>
              </a:rPr>
              <a:t>Annette Spiegel - Administrative Secretary </a:t>
            </a:r>
          </a:p>
          <a:p>
            <a:pPr algn="ctr"/>
            <a:endParaRPr lang="en-US" b="1" dirty="0">
              <a:latin typeface="+mj-lt"/>
            </a:endParaRPr>
          </a:p>
          <a:p>
            <a:r>
              <a:rPr lang="en-US" b="1" dirty="0">
                <a:latin typeface="+mj-lt"/>
              </a:rPr>
              <a:t>Risk Management Website:</a:t>
            </a:r>
          </a:p>
          <a:p>
            <a:r>
              <a:rPr lang="en-US" dirty="0">
                <a:solidFill>
                  <a:srgbClr val="0070C0"/>
                </a:solidFill>
                <a:hlinkClick r:id="rId2">
                  <a:extLst>
                    <a:ext uri="{A12FA001-AC4F-418D-AE19-62706E023703}">
                      <ahyp:hlinkClr xmlns:ahyp="http://schemas.microsoft.com/office/drawing/2018/hyperlinkcolor" val="tx"/>
                    </a:ext>
                  </a:extLst>
                </a:hlinkClick>
              </a:rPr>
              <a:t>Risk Management / Home (brevardschools.org)</a:t>
            </a:r>
            <a:endParaRPr lang="en-US" dirty="0">
              <a:solidFill>
                <a:srgbClr val="0070C0"/>
              </a:solidFill>
            </a:endParaRPr>
          </a:p>
          <a:p>
            <a:endParaRPr lang="en-US" sz="1200" dirty="0">
              <a:solidFill>
                <a:srgbClr val="0070C0"/>
              </a:solidFill>
            </a:endParaRPr>
          </a:p>
          <a:p>
            <a:r>
              <a:rPr lang="en-US" b="1" dirty="0">
                <a:latin typeface="+mj-lt"/>
              </a:rPr>
              <a:t>Risk Management Email: </a:t>
            </a:r>
          </a:p>
          <a:p>
            <a:r>
              <a:rPr lang="en-US" dirty="0">
                <a:solidFill>
                  <a:srgbClr val="0070C0"/>
                </a:solidFill>
                <a:latin typeface="+mj-lt"/>
                <a:hlinkClick r:id="rId3">
                  <a:extLst>
                    <a:ext uri="{A12FA001-AC4F-418D-AE19-62706E023703}">
                      <ahyp:hlinkClr xmlns:ahyp="http://schemas.microsoft.com/office/drawing/2018/hyperlinkcolor" val="tx"/>
                    </a:ext>
                  </a:extLst>
                </a:hlinkClick>
              </a:rPr>
              <a:t>riskmanagement@brevardschools.org</a:t>
            </a:r>
            <a:r>
              <a:rPr lang="en-US" dirty="0">
                <a:solidFill>
                  <a:srgbClr val="0070C0"/>
                </a:solidFill>
                <a:latin typeface="+mj-lt"/>
              </a:rPr>
              <a:t> </a:t>
            </a:r>
          </a:p>
          <a:p>
            <a:endParaRPr lang="en-US" dirty="0">
              <a:solidFill>
                <a:srgbClr val="0070C0"/>
              </a:solidFill>
              <a:latin typeface="+mj-lt"/>
            </a:endParaRPr>
          </a:p>
          <a:p>
            <a:endParaRPr lang="en-US" dirty="0">
              <a:solidFill>
                <a:srgbClr val="0070C0"/>
              </a:solidFill>
              <a:latin typeface="+mj-lt"/>
            </a:endParaRPr>
          </a:p>
        </p:txBody>
      </p:sp>
    </p:spTree>
    <p:extLst>
      <p:ext uri="{BB962C8B-B14F-4D97-AF65-F5344CB8AC3E}">
        <p14:creationId xmlns:p14="http://schemas.microsoft.com/office/powerpoint/2010/main" val="127527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178</TotalTime>
  <Words>689</Words>
  <Application>Microsoft Office PowerPoint</Application>
  <PresentationFormat>Widescreen</PresentationFormat>
  <Paragraphs>97</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Trebuchet MS</vt:lpstr>
      <vt:lpstr>Wingdings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Brevard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Rowe.Sherriane@Self-Insured Risk</dc:creator>
  <cp:lastModifiedBy>Rowe.Sherriane@Self-Insured Risk</cp:lastModifiedBy>
  <cp:revision>18</cp:revision>
  <cp:lastPrinted>2023-04-11T20:22:59Z</cp:lastPrinted>
  <dcterms:created xsi:type="dcterms:W3CDTF">2023-04-11T17:46:09Z</dcterms:created>
  <dcterms:modified xsi:type="dcterms:W3CDTF">2023-04-11T20:53:36Z</dcterms:modified>
</cp:coreProperties>
</file>