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61" r:id="rId5"/>
    <p:sldId id="313" r:id="rId6"/>
    <p:sldId id="314" r:id="rId7"/>
    <p:sldId id="366" r:id="rId8"/>
    <p:sldId id="367" r:id="rId9"/>
    <p:sldId id="368" r:id="rId10"/>
    <p:sldId id="369" r:id="rId11"/>
    <p:sldId id="335" r:id="rId12"/>
    <p:sldId id="349" r:id="rId13"/>
    <p:sldId id="341" r:id="rId14"/>
    <p:sldId id="378" r:id="rId15"/>
    <p:sldId id="364" r:id="rId16"/>
    <p:sldId id="372" r:id="rId17"/>
    <p:sldId id="373" r:id="rId18"/>
    <p:sldId id="376" r:id="rId19"/>
    <p:sldId id="342" r:id="rId20"/>
    <p:sldId id="355" r:id="rId21"/>
    <p:sldId id="346" r:id="rId22"/>
    <p:sldId id="363" r:id="rId23"/>
    <p:sldId id="345" r:id="rId24"/>
    <p:sldId id="360" r:id="rId25"/>
    <p:sldId id="359" r:id="rId26"/>
    <p:sldId id="338" r:id="rId27"/>
    <p:sldId id="347" r:id="rId28"/>
    <p:sldId id="344" r:id="rId29"/>
    <p:sldId id="36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134"/>
    <a:srgbClr val="00A84C"/>
    <a:srgbClr val="BFBFBF"/>
    <a:srgbClr val="00F66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79864" autoAdjust="0"/>
  </p:normalViewPr>
  <p:slideViewPr>
    <p:cSldViewPr>
      <p:cViewPr varScale="1">
        <p:scale>
          <a:sx n="87" d="100"/>
          <a:sy n="87" d="100"/>
        </p:scale>
        <p:origin x="27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1769" tIns="45884" rIns="91769" bIns="45884"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1769" tIns="45884" rIns="91769" bIns="45884" rtlCol="0"/>
          <a:lstStyle>
            <a:lvl1pPr algn="r">
              <a:defRPr sz="1200"/>
            </a:lvl1pPr>
          </a:lstStyle>
          <a:p>
            <a:fld id="{8148A899-CF58-4E04-BA9F-6B479B21CE87}" type="datetimeFigureOut">
              <a:rPr lang="en-US" smtClean="0"/>
              <a:t>9/11/2020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769" tIns="45884" rIns="91769" bIns="45884" rtlCol="0" anchor="ctr"/>
          <a:lstStyle/>
          <a:p>
            <a:endParaRPr lang="en-US"/>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1769" tIns="45884" rIns="91769" bIns="458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1"/>
          </a:xfrm>
          <a:prstGeom prst="rect">
            <a:avLst/>
          </a:prstGeom>
        </p:spPr>
        <p:txBody>
          <a:bodyPr vert="horz" lIns="91769" tIns="45884" rIns="91769" bIns="458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1769" tIns="45884" rIns="91769" bIns="45884" rtlCol="0" anchor="b"/>
          <a:lstStyle>
            <a:lvl1pPr algn="r">
              <a:defRPr sz="1200"/>
            </a:lvl1pPr>
          </a:lstStyle>
          <a:p>
            <a:fld id="{70A142CD-046B-49C9-965B-7E53C13987C9}" type="slidenum">
              <a:rPr lang="en-US" smtClean="0"/>
              <a:t>‹#›</a:t>
            </a:fld>
            <a:endParaRPr lang="en-US"/>
          </a:p>
        </p:txBody>
      </p:sp>
    </p:spTree>
    <p:extLst>
      <p:ext uri="{BB962C8B-B14F-4D97-AF65-F5344CB8AC3E}">
        <p14:creationId xmlns:p14="http://schemas.microsoft.com/office/powerpoint/2010/main" val="184802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giving me the opportunity to take a look at your public school system.... Brevard Public Schools.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will look at where we have been as a school system, where we are currently, and what is ahead in the future.</a:t>
            </a:r>
          </a:p>
        </p:txBody>
      </p:sp>
      <p:sp>
        <p:nvSpPr>
          <p:cNvPr id="4" name="Slide Number Placeholder 3"/>
          <p:cNvSpPr>
            <a:spLocks noGrp="1"/>
          </p:cNvSpPr>
          <p:nvPr>
            <p:ph type="sldNum" sz="quarter" idx="5"/>
          </p:nvPr>
        </p:nvSpPr>
        <p:spPr/>
        <p:txBody>
          <a:bodyPr/>
          <a:lstStyle/>
          <a:p>
            <a:fld id="{70A142CD-046B-49C9-965B-7E53C13987C9}" type="slidenum">
              <a:rPr lang="en-US" smtClean="0"/>
              <a:t>1</a:t>
            </a:fld>
            <a:endParaRPr lang="en-US"/>
          </a:p>
        </p:txBody>
      </p:sp>
    </p:spTree>
    <p:extLst>
      <p:ext uri="{BB962C8B-B14F-4D97-AF65-F5344CB8AC3E}">
        <p14:creationId xmlns:p14="http://schemas.microsoft.com/office/powerpoint/2010/main" val="381336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marR="0" lvl="0" indent="-17206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an example of what we are doing right now at one of our schools.  We are replacing the massive HVAC system at Satellite High School.</a:t>
            </a:r>
          </a:p>
          <a:p>
            <a:pPr marL="172066" indent="-172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05032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But, even with the increased revenue over projections, which was identified earlier, we have only tackled and responded to 35% of our critical needs that were identified in the initial assessment.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$757 million in critical needs responded by $265 million of surtax revenue is only 35%.</a:t>
            </a:r>
          </a:p>
          <a:p>
            <a:endParaRPr lang="en-US" sz="1200" kern="1200" dirty="0">
              <a:solidFill>
                <a:schemeClr val="tx1"/>
              </a:solidFill>
              <a:effectLst/>
              <a:latin typeface="+mn-lt"/>
              <a:ea typeface="+mn-ea"/>
              <a:cs typeface="+mn-cs"/>
            </a:endParaRPr>
          </a:p>
          <a:p>
            <a:pPr lvl="1"/>
            <a:endParaRPr lang="en-US" sz="1000" dirty="0">
              <a:solidFill>
                <a:schemeClr val="tx2"/>
              </a:solidFill>
              <a:latin typeface="Calibri" panose="020F0502020204030204" pitchFamily="34" charset="0"/>
              <a:cs typeface="Calibri" panose="020F0502020204030204" pitchFamily="34" charset="0"/>
            </a:endParaRPr>
          </a:p>
          <a:p>
            <a:pPr marL="172066" indent="-172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9671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things that we haven’t addressed yet on the critical needs list.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the roof of Roosevelt Elementary School.. A massive football field size roof.</a:t>
            </a:r>
          </a:p>
          <a:p>
            <a:endParaRPr lang="en-US" dirty="0"/>
          </a:p>
        </p:txBody>
      </p:sp>
      <p:sp>
        <p:nvSpPr>
          <p:cNvPr id="4" name="Slide Number Placeholder 3"/>
          <p:cNvSpPr>
            <a:spLocks noGrp="1"/>
          </p:cNvSpPr>
          <p:nvPr>
            <p:ph type="sldNum" sz="quarter" idx="5"/>
          </p:nvPr>
        </p:nvSpPr>
        <p:spPr/>
        <p:txBody>
          <a:bodyPr/>
          <a:lstStyle/>
          <a:p>
            <a:fld id="{70A142CD-046B-49C9-965B-7E53C13987C9}" type="slidenum">
              <a:rPr lang="en-US" smtClean="0"/>
              <a:t>12</a:t>
            </a:fld>
            <a:endParaRPr lang="en-US"/>
          </a:p>
        </p:txBody>
      </p:sp>
    </p:spTree>
    <p:extLst>
      <p:ext uri="{BB962C8B-B14F-4D97-AF65-F5344CB8AC3E}">
        <p14:creationId xmlns:p14="http://schemas.microsoft.com/office/powerpoint/2010/main" val="207077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is the current condition of Stone Middle School’s roof, obviously on the verge of needing to be replaced.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Water Sewer System</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Electrical System</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A142CD-046B-49C9-965B-7E53C13987C9}" type="slidenum">
              <a:rPr lang="en-US" smtClean="0"/>
              <a:t>13</a:t>
            </a:fld>
            <a:endParaRPr lang="en-US"/>
          </a:p>
        </p:txBody>
      </p:sp>
    </p:spTree>
    <p:extLst>
      <p:ext uri="{BB962C8B-B14F-4D97-AF65-F5344CB8AC3E}">
        <p14:creationId xmlns:p14="http://schemas.microsoft.com/office/powerpoint/2010/main" val="2080020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Quick survey, did anyone in the audience attend Brevard Public Schools?</a:t>
            </a:r>
          </a:p>
          <a:p>
            <a:pPr marL="628650" lvl="1" indent="-171450">
              <a:buFont typeface="Arial" panose="020B0604020202020204" pitchFamily="34" charset="0"/>
              <a:buChar char="•"/>
            </a:pPr>
            <a:r>
              <a:rPr lang="en-US" sz="1200" kern="1200" dirty="0">
                <a:solidFill>
                  <a:schemeClr val="tx1"/>
                </a:solidFill>
                <a:effectLst/>
                <a:highlight>
                  <a:srgbClr val="FFFF00"/>
                </a:highlight>
                <a:latin typeface="+mn-lt"/>
                <a:ea typeface="+mn-ea"/>
                <a:cs typeface="+mn-cs"/>
              </a:rPr>
              <a:t>If hands... </a:t>
            </a:r>
            <a:r>
              <a:rPr lang="en-US" sz="1200" kern="1200" dirty="0">
                <a:solidFill>
                  <a:schemeClr val="tx1"/>
                </a:solidFill>
                <a:effectLst/>
                <a:latin typeface="+mn-lt"/>
                <a:ea typeface="+mn-ea"/>
                <a:cs typeface="+mn-cs"/>
              </a:rPr>
              <a:t>I’m not surprised because the average age of our schools is more than 46 years old and more than half of our schools are 50 years or older.  We just celebrated the 60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anniversary of one of our elementary schools.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see here on this slide, the internal classroom and media center conditions are original to the schools.</a:t>
            </a:r>
          </a:p>
          <a:p>
            <a:endParaRPr lang="en-US" dirty="0"/>
          </a:p>
        </p:txBody>
      </p:sp>
      <p:sp>
        <p:nvSpPr>
          <p:cNvPr id="4" name="Slide Number Placeholder 3"/>
          <p:cNvSpPr>
            <a:spLocks noGrp="1"/>
          </p:cNvSpPr>
          <p:nvPr>
            <p:ph type="sldNum" sz="quarter" idx="5"/>
          </p:nvPr>
        </p:nvSpPr>
        <p:spPr/>
        <p:txBody>
          <a:bodyPr/>
          <a:lstStyle/>
          <a:p>
            <a:fld id="{70A142CD-046B-49C9-965B-7E53C13987C9}" type="slidenum">
              <a:rPr lang="en-US" smtClean="0"/>
              <a:t>14</a:t>
            </a:fld>
            <a:endParaRPr lang="en-US"/>
          </a:p>
        </p:txBody>
      </p:sp>
    </p:spTree>
    <p:extLst>
      <p:ext uri="{BB962C8B-B14F-4D97-AF65-F5344CB8AC3E}">
        <p14:creationId xmlns:p14="http://schemas.microsoft.com/office/powerpoint/2010/main" val="410680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are other images of roofs on the verge of needing to be replaced.</a:t>
            </a:r>
          </a:p>
          <a:p>
            <a:endParaRPr lang="en-US" dirty="0"/>
          </a:p>
        </p:txBody>
      </p:sp>
      <p:sp>
        <p:nvSpPr>
          <p:cNvPr id="4" name="Slide Number Placeholder 3"/>
          <p:cNvSpPr>
            <a:spLocks noGrp="1"/>
          </p:cNvSpPr>
          <p:nvPr>
            <p:ph type="sldNum" sz="quarter" idx="10"/>
          </p:nvPr>
        </p:nvSpPr>
        <p:spPr/>
        <p:txBody>
          <a:bodyPr/>
          <a:lstStyle/>
          <a:p>
            <a:fld id="{70A142CD-046B-49C9-965B-7E53C13987C9}" type="slidenum">
              <a:rPr lang="en-US" smtClean="0"/>
              <a:t>15</a:t>
            </a:fld>
            <a:endParaRPr lang="en-US"/>
          </a:p>
        </p:txBody>
      </p:sp>
    </p:spTree>
    <p:extLst>
      <p:ext uri="{BB962C8B-B14F-4D97-AF65-F5344CB8AC3E}">
        <p14:creationId xmlns:p14="http://schemas.microsoft.com/office/powerpoint/2010/main" val="57593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attended Kennedy or Jackson Middle School, the cabinets that were there then when you attended are the same ones that are there today.</a:t>
            </a:r>
          </a:p>
          <a:p>
            <a:pPr marL="172066" indent="-172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8604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I want to highlight the scope of responsibility we have as a school system, but ultimately as residents and citizens of Brevard Count, because Brevard Public Schools doesn’t belong to just Brevard Public Schools... it is all of ours.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your public school system.  You are already making an investment through your property tax.</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are made up of 84 schools and more than 100 facilities.... 52 schools are over 50 years old.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have 12.8 million square feet of air conditioned space, which is equivalent to 5,000 homes.... that is a lot of critical infrastructure to support.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current replacement value is approximately $2 billion.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80,000 computers, servers, and related equipment currently on a 20 year refreshment cycle.  There is no other industry out there that is managing their technology on a 20 year </a:t>
            </a:r>
            <a:r>
              <a:rPr lang="en-US" dirty="0" err="1"/>
              <a:t>refreshement</a:t>
            </a:r>
            <a:r>
              <a:rPr lang="en-US" dirty="0"/>
              <a:t>.</a:t>
            </a:r>
          </a:p>
          <a:p>
            <a:endParaRPr lang="en-US" dirty="0"/>
          </a:p>
        </p:txBody>
      </p:sp>
      <p:sp>
        <p:nvSpPr>
          <p:cNvPr id="4" name="Slide Number Placeholder 3"/>
          <p:cNvSpPr>
            <a:spLocks noGrp="1"/>
          </p:cNvSpPr>
          <p:nvPr>
            <p:ph type="sldNum" sz="quarter" idx="10"/>
          </p:nvPr>
        </p:nvSpPr>
        <p:spPr/>
        <p:txBody>
          <a:bodyPr/>
          <a:lstStyle/>
          <a:p>
            <a:fld id="{70A142CD-046B-49C9-965B-7E53C13987C9}" type="slidenum">
              <a:rPr lang="en-US" smtClean="0"/>
              <a:t>17</a:t>
            </a:fld>
            <a:endParaRPr lang="en-US"/>
          </a:p>
        </p:txBody>
      </p:sp>
    </p:spTree>
    <p:extLst>
      <p:ext uri="{BB962C8B-B14F-4D97-AF65-F5344CB8AC3E}">
        <p14:creationId xmlns:p14="http://schemas.microsoft.com/office/powerpoint/2010/main" val="391253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you may say “okay” that is a lot of responsibility and facilities and </a:t>
            </a:r>
            <a:r>
              <a:rPr lang="en-US" dirty="0" err="1"/>
              <a:t>obviosly</a:t>
            </a:r>
            <a:r>
              <a:rPr lang="en-US" dirty="0"/>
              <a:t> you need a lot of resources to address it... but, what is the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last 6 years we have made a considerable investment in ensuring the critical infrastructure needs were addressed in our facilities, responding to our technology needs, and recognizing and addressing the security necessities, so that we can sleep well at night keeping our kids and staff safe.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I hope you recognize that the critical needs haven’t stopped.  Even from being addressed 6 years ago.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are committing to continually investing in those critical facility infrastructure needs with our aging buildings, our educational technology and modernizing our classrooms... reducing the 20 year refreshment cycle, and continuing to invest in our security measure across our schools.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might ask “how do you know what the needs are”.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We’ve completed a comprehensive assessment in each one of the areas again.  We are not depending on the assessments from 6 years ago.  We had a 3</a:t>
            </a:r>
            <a:r>
              <a:rPr lang="en-US" baseline="30000" dirty="0"/>
              <a:t>rd</a:t>
            </a:r>
            <a:r>
              <a:rPr lang="en-US" dirty="0"/>
              <a:t> party entity come in and do a facility assessment in every one of our facilities and identified our current infrastructure needs.  </a:t>
            </a:r>
          </a:p>
          <a:p>
            <a:pPr marL="171450"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We are pleased to see that the current assessment validated the assessment of 6 years ago... that is good because we hoped that we invested in the right things and we did.	</a:t>
            </a:r>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What moved down on the list was HVAC, that is where we invested our greatest dollars.</a:t>
            </a:r>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But what has now risen to the list, which is no surprise, are roofs at $67 million of critical needs.  Water/sewer systems, electrical systems.  These are things that you cannot put off.  These are critical infrastructures we cannot neglect.  One, for the sheer responsibility and safety to our kids and staff, but also if we neglect any one of those, they become a distraction to the learning environment and ultimately to our core mission of serving kids with excellence.  The learning, advancing and achieving all of the opportunities that we want for them and the successes they deserve become compromised.</a:t>
            </a:r>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Our technology assessment was completed by a 3</a:t>
            </a:r>
            <a:r>
              <a:rPr lang="en-US" baseline="30000" dirty="0"/>
              <a:t>rd</a:t>
            </a:r>
            <a:r>
              <a:rPr lang="en-US" dirty="0"/>
              <a:t> party where we validated our refreshment cycle, and further identified the number of devices we have across our school system.</a:t>
            </a:r>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Our security assessment was also completed by our 3</a:t>
            </a:r>
            <a:r>
              <a:rPr lang="en-US" baseline="30000" dirty="0"/>
              <a:t>rd</a:t>
            </a:r>
            <a:r>
              <a:rPr lang="en-US" dirty="0"/>
              <a:t> party.  There were may commendations in that assessment.. they were pleased and were impressed over the efforts that were made over the last several years.  But, they also identified approximately $50 million of recommended security measures that should be addressed to continue moving our schools and our district to a safer place for our kids and our staff.</a:t>
            </a:r>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98910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the renewal of the surtax initiative would continue to invest in, or fill the hole we had of $757 million.  We have filled it with $265 million, or 35%, and we will continue to fill that hole.  While also continuing to improve our technology refreshment and infrastructure, making it increasingly reliable and dependable... and again, we have learned how critical that is in this time of dependency on distance learning and e-learning, etc.  We will also be investing nearly another $40 million in security in response to the assessment.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71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indent="-172066">
              <a:lnSpc>
                <a:spcPct val="100000"/>
              </a:lnSpc>
              <a:spcAft>
                <a:spcPts val="1200"/>
              </a:spcAft>
              <a:buFont typeface="Arial" panose="020B0604020202020204" pitchFamily="34" charset="0"/>
              <a:buChar char="•"/>
            </a:pPr>
            <a:r>
              <a:rPr lang="en-US" dirty="0"/>
              <a:t>I want to speak specifically on where Brevard Public Schools has been with our surtax initiative approved by our voters 6 years ago in response to critical issues and needs we were facing as a school system.</a:t>
            </a:r>
          </a:p>
          <a:p>
            <a:pPr marL="172066" indent="-172066">
              <a:lnSpc>
                <a:spcPct val="100000"/>
              </a:lnSpc>
              <a:spcAft>
                <a:spcPts val="1200"/>
              </a:spcAft>
              <a:buFont typeface="Arial" panose="020B0604020202020204" pitchFamily="34" charset="0"/>
              <a:buChar char="•"/>
            </a:pPr>
            <a:endParaRPr lang="en-US" dirty="0"/>
          </a:p>
          <a:p>
            <a:pPr marL="172066" indent="-172066">
              <a:lnSpc>
                <a:spcPct val="100000"/>
              </a:lnSpc>
              <a:spcAft>
                <a:spcPts val="1200"/>
              </a:spcAft>
              <a:buFont typeface="Arial" panose="020B0604020202020204" pitchFamily="34" charset="0"/>
              <a:buChar char="•"/>
            </a:pPr>
            <a:r>
              <a:rPr lang="en-US" dirty="0"/>
              <a:t>Today we face the reality that the surtax ballot initiative is coming to a close in September 2020.</a:t>
            </a:r>
          </a:p>
          <a:p>
            <a:pPr marL="172066" indent="-172066">
              <a:lnSpc>
                <a:spcPct val="100000"/>
              </a:lnSpc>
              <a:spcAft>
                <a:spcPts val="1200"/>
              </a:spcAft>
              <a:buFont typeface="Arial" panose="020B0604020202020204" pitchFamily="34" charset="0"/>
              <a:buChar char="•"/>
            </a:pPr>
            <a:endParaRPr lang="en-US" dirty="0"/>
          </a:p>
          <a:p>
            <a:pPr marL="172066" indent="-172066">
              <a:lnSpc>
                <a:spcPct val="100000"/>
              </a:lnSpc>
              <a:spcAft>
                <a:spcPts val="1200"/>
              </a:spcAft>
              <a:buFont typeface="Arial" panose="020B0604020202020204" pitchFamily="34" charset="0"/>
              <a:buChar char="•"/>
            </a:pPr>
            <a:r>
              <a:rPr lang="en-US" dirty="0"/>
              <a:t>The community has an important decision to make on November 3 to renew our initiative.</a:t>
            </a:r>
          </a:p>
          <a:p>
            <a:pPr marL="172066" indent="-172066">
              <a:lnSpc>
                <a:spcPct val="100000"/>
              </a:lnSpc>
              <a:spcAft>
                <a:spcPts val="1200"/>
              </a:spcAft>
              <a:buFont typeface="Arial" panose="020B0604020202020204" pitchFamily="34" charset="0"/>
              <a:buChar char="•"/>
            </a:pPr>
            <a:endParaRPr lang="en-US" dirty="0"/>
          </a:p>
          <a:p>
            <a:pPr marL="172066" indent="-172066">
              <a:lnSpc>
                <a:spcPct val="100000"/>
              </a:lnSpc>
              <a:buFont typeface="Arial" panose="020B0604020202020204" pitchFamily="34" charset="0"/>
              <a:buChar char="•"/>
            </a:pPr>
            <a:r>
              <a:rPr lang="en-US" dirty="0"/>
              <a:t>We want to make sure that we take this opportunity to educate and inform the community so they understand where we have been, where we are, and the future for Brevard Public Schools.</a:t>
            </a:r>
          </a:p>
          <a:p>
            <a:pPr marL="172066" indent="-172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07008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assessments have given a detailed list of exactly where the efforts and revenue needs to be committed to meet the most critical areas.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see at the top of the list, roofs at over $66 million.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see educational technology and security that I identified.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Classroom Renewal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Electrical Systems ... Over $20 million in electrical systems.  If you had an electrician or handyman out to your home to look at your electrical panel and they said, “this is an antiquated system and I recommend getting it replaced or upgraded or renewed”, that is not something you mess with because we know that it is critical to the safety of our investment, but more importantly to the individuals that live there.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are all things we cannot neglect or not repair/renew.   These will require attention in the coming years.</a:t>
            </a:r>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1403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assessments have even gone a step further than what was done 6 years ago.  We have identified, by site, exactly what the facility infrastructure improvements would be, the technology improvements and the security improvements.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can see on the slide that the assessments for Imperial Estates Elementary is projected to have over $6 million of renewal improvements made, if the renewal of the surtax is a reality.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Cocoa High School is projected to have over $14 million in renewal needs.  The list has items that cannot be delayed and are a necessity – they are a critical infrastructure.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know anything about the age of our schools, you would recognize that the higher dollar amounts and renewal needs are relatively correlated to the age.  Cocoa High is one of our oldest schools, requiring over $14 million.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0A142CD-046B-49C9-965B-7E53C13987C9}" type="slidenum">
              <a:rPr lang="en-US" smtClean="0"/>
              <a:t>21</a:t>
            </a:fld>
            <a:endParaRPr lang="en-US"/>
          </a:p>
        </p:txBody>
      </p:sp>
    </p:spTree>
    <p:extLst>
      <p:ext uri="{BB962C8B-B14F-4D97-AF65-F5344CB8AC3E}">
        <p14:creationId xmlns:p14="http://schemas.microsoft.com/office/powerpoint/2010/main" val="3608182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continuing the half-cent sales surtax mean to us as residents as an economic perspective?</a:t>
            </a:r>
          </a:p>
          <a:p>
            <a:endParaRPr lang="en-US" baseline="0" dirty="0"/>
          </a:p>
          <a:p>
            <a:pPr marL="171450" indent="-171450">
              <a:buFont typeface="Arial" panose="020B0604020202020204" pitchFamily="34" charset="0"/>
              <a:buChar char="•"/>
            </a:pPr>
            <a:r>
              <a:rPr lang="en-US" baseline="0" dirty="0"/>
              <a:t>For an average household income of $50,000, making the assumption that 10% of that income would be spent on discretionary items that have the surtax assessed against it (things like clothing items, going out to eat, electronics), that would translate to about a $25 annual investment.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You see to the right an image of districts that also have a sales tax initiative in their county.  I suspect that there is a county that you have gone to visit and made a purchase on a discretionary item... and consequently, you have made an investment into their school system through their surtax.  Likewise, as Brevard continues to be a growing tourist destination, when non-Brevard residents come here, to visit our beaches or go to Kennedy Space Center, they spend their dollars and are investing in our schools. </a:t>
            </a:r>
          </a:p>
        </p:txBody>
      </p:sp>
      <p:sp>
        <p:nvSpPr>
          <p:cNvPr id="4" name="Slide Number Placeholder 3"/>
          <p:cNvSpPr>
            <a:spLocks noGrp="1"/>
          </p:cNvSpPr>
          <p:nvPr>
            <p:ph type="sldNum" sz="quarter" idx="10"/>
          </p:nvPr>
        </p:nvSpPr>
        <p:spPr/>
        <p:txBody>
          <a:bodyPr/>
          <a:lstStyle/>
          <a:p>
            <a:fld id="{70A142CD-046B-49C9-965B-7E53C13987C9}" type="slidenum">
              <a:rPr lang="en-US" smtClean="0"/>
              <a:t>22</a:t>
            </a:fld>
            <a:endParaRPr lang="en-US"/>
          </a:p>
        </p:txBody>
      </p:sp>
    </p:spTree>
    <p:extLst>
      <p:ext uri="{BB962C8B-B14F-4D97-AF65-F5344CB8AC3E}">
        <p14:creationId xmlns:p14="http://schemas.microsoft.com/office/powerpoint/2010/main" val="3798352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indent="-172066">
              <a:buFont typeface="Arial" panose="020B0604020202020204" pitchFamily="34" charset="0"/>
              <a:buChar char="•"/>
            </a:pPr>
            <a:r>
              <a:rPr lang="en-US" dirty="0"/>
              <a:t>With the surtax renewal, we make a relentless commitment to our community on transparency. </a:t>
            </a:r>
          </a:p>
          <a:p>
            <a:pPr marL="172066"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 We are making this recommendation with a data driven approach.  The assessments validate the need and we make those assessments available to anyone who wants to review them and understand what they say and how things are being prioritized.</a:t>
            </a:r>
          </a:p>
          <a:p>
            <a:pPr marL="172066"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The itemized list of investments are already published on our website.  School-by-School and Facility-by-Facility so that the community understands exactly where the dollars will go.</a:t>
            </a:r>
          </a:p>
          <a:p>
            <a:pPr marL="172066"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We will acquire no new debt through this initiative... holding true to our original commitment.</a:t>
            </a:r>
          </a:p>
          <a:p>
            <a:pPr marL="172066"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We will continue with the Independent Citizens Oversight Committee (ICOC) who will continue to meet and report to the School Board and community on our management of this initiative and the adherence to our commitments.</a:t>
            </a:r>
          </a:p>
          <a:p>
            <a:pPr marL="172066"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We will continue with external audits and at least annually, have a report out to the Board and community in our regular meeting.</a:t>
            </a:r>
          </a:p>
          <a:p>
            <a:pPr marL="629266" lvl="1" indent="-172066">
              <a:buFont typeface="Arial" panose="020B0604020202020204" pitchFamily="34" charset="0"/>
              <a:buChar char="•"/>
            </a:pPr>
            <a:endParaRPr lang="en-US" dirty="0"/>
          </a:p>
          <a:p>
            <a:pPr marL="172066" lvl="0" indent="-172066">
              <a:buFont typeface="Arial" panose="020B0604020202020204" pitchFamily="34" charset="0"/>
              <a:buChar char="•"/>
            </a:pPr>
            <a:r>
              <a:rPr lang="en-US" dirty="0"/>
              <a:t>But, what is the outcome if we as a community continue this investment?</a:t>
            </a:r>
          </a:p>
          <a:p>
            <a:pPr marL="172066" lvl="0"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The assurance that the surtax funds will be invested in our schools.</a:t>
            </a:r>
          </a:p>
          <a:p>
            <a:pPr marL="629266" lvl="1"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That the surtax funds will be a reinvestment in our local economy as we often have local contractors and sub-contractors doing the work and providing the service to renew our facilities.</a:t>
            </a:r>
          </a:p>
          <a:p>
            <a:pPr marL="629266" lvl="1" indent="-172066">
              <a:buFont typeface="Arial" panose="020B0604020202020204" pitchFamily="34" charset="0"/>
              <a:buChar char="•"/>
            </a:pPr>
            <a:endParaRPr lang="en-US" dirty="0"/>
          </a:p>
          <a:p>
            <a:pPr marL="629266" lvl="1" indent="-172066">
              <a:buFont typeface="Arial" panose="020B0604020202020204" pitchFamily="34" charset="0"/>
              <a:buChar char="•"/>
            </a:pPr>
            <a:r>
              <a:rPr lang="en-US" dirty="0"/>
              <a:t>And, there is also a return on investment.  The obvious one of keeping our facilities and assets at a responsible place but also we replace old technology with new technology.  A simple example is florescent lighting replaced with LED lights... you probably have done some of this in your own home – not only for the benefits of LED versus the reflection that fluorescent lighting produces, but also for the energy savings.</a:t>
            </a:r>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3171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indent="-172066">
              <a:buFont typeface="Arial" panose="020B0604020202020204" pitchFamily="34" charset="0"/>
              <a:buChar char="•"/>
            </a:pPr>
            <a:r>
              <a:rPr lang="en-US" dirty="0"/>
              <a:t>Ultimately, the surtax renewal is an investment in support of our kids and our future.  As well as, keeping our commitment to our Strategic Plan.</a:t>
            </a:r>
          </a:p>
          <a:p>
            <a:pPr marL="629266" lvl="1" indent="-172066">
              <a:buFont typeface="Arial" panose="020B0604020202020204" pitchFamily="34" charset="0"/>
              <a:buChar char="•"/>
            </a:pPr>
            <a:r>
              <a:rPr lang="en-US" dirty="0"/>
              <a:t>Our Strategic Plan is built on 4 pillars – Academic Excellence, Exceptional Workforce, Community Connection and Operational Sustainability.  Those 4 pillars ultimately hold up our mission statement.</a:t>
            </a:r>
          </a:p>
          <a:p>
            <a:pPr marL="629266" lvl="1" indent="-172066">
              <a:buFont typeface="Arial" panose="020B0604020202020204" pitchFamily="34" charset="0"/>
              <a:buChar char="•"/>
            </a:pPr>
            <a:r>
              <a:rPr lang="en-US" dirty="0"/>
              <a:t>Without a surtax renewal, we will be faced with the very difficult reality of how to strengthening those pillars to fulfill our mission.</a:t>
            </a:r>
          </a:p>
          <a:p>
            <a:pPr marL="629266" lvl="1" indent="-172066">
              <a:buFont typeface="Arial" panose="020B0604020202020204" pitchFamily="34" charset="0"/>
              <a:buChar char="•"/>
            </a:pPr>
            <a:r>
              <a:rPr lang="en-US" dirty="0"/>
              <a:t>If we don’t have the capital dollars to address our deteriorating buildings and critical infrastructure, the only other option is to take operating dollars and move them over to capital to take care of the roofs, electrical systems and plumbing.</a:t>
            </a:r>
          </a:p>
          <a:p>
            <a:pPr marL="629266" lvl="1" indent="-172066">
              <a:buFont typeface="Arial" panose="020B0604020202020204" pitchFamily="34" charset="0"/>
              <a:buChar char="•"/>
            </a:pPr>
            <a:r>
              <a:rPr lang="en-US" dirty="0"/>
              <a:t>But we need to remember what’s wrong with that.  Remember what the operating budget takes care of... the salaries of the people who work with our kids directly and the people who support our schools.  Operating budget also provides the materials, the resources, the programs that make Brevard great.  </a:t>
            </a:r>
          </a:p>
          <a:p>
            <a:pPr marL="1086466" lvl="2" indent="-172066">
              <a:buFont typeface="Arial" panose="020B0604020202020204" pitchFamily="34" charset="0"/>
              <a:buChar char="•"/>
            </a:pPr>
            <a:r>
              <a:rPr lang="en-US" dirty="0"/>
              <a:t>If you’ve come from another district in Florida or even across the country, I would ask you “are you hearing and seeing comprehensive K-12 art programs in other places”,</a:t>
            </a:r>
          </a:p>
          <a:p>
            <a:pPr marL="1086466" lvl="2" indent="-172066">
              <a:buFont typeface="Arial" panose="020B0604020202020204" pitchFamily="34" charset="0"/>
              <a:buChar char="•"/>
            </a:pPr>
            <a:r>
              <a:rPr lang="en-US" dirty="0"/>
              <a:t> “are other school districts able to provide a comprehensive K-12 music program” – Brevard does, </a:t>
            </a:r>
          </a:p>
          <a:p>
            <a:pPr marL="1086466" lvl="2" indent="-172066">
              <a:buFont typeface="Arial" panose="020B0604020202020204" pitchFamily="34" charset="0"/>
              <a:buChar char="•"/>
            </a:pPr>
            <a:r>
              <a:rPr lang="en-US" dirty="0"/>
              <a:t>“are other district science research leaders in the State” – not like Brevard is.  Brevard has less than 3% of the kids in K-12 education in the State, but when we send our science research kids to State competitions and then onto National competitions, Brevard has historically brought home 30% of the 1</a:t>
            </a:r>
            <a:r>
              <a:rPr lang="en-US" baseline="30000" dirty="0"/>
              <a:t>st</a:t>
            </a:r>
            <a:r>
              <a:rPr lang="en-US" dirty="0"/>
              <a:t> place awards.  We are the State’s leader in science research.  Why, because we make that a priority in our operating budget.  </a:t>
            </a:r>
          </a:p>
          <a:p>
            <a:pPr marL="1086466" lvl="2" indent="-172066">
              <a:buFont typeface="Arial" panose="020B0604020202020204" pitchFamily="34" charset="0"/>
              <a:buChar char="•"/>
            </a:pPr>
            <a:r>
              <a:rPr lang="en-US" dirty="0"/>
              <a:t>That’s why we are an “A” rated school district.  </a:t>
            </a:r>
          </a:p>
          <a:p>
            <a:pPr marL="1086466" lvl="2" indent="-172066">
              <a:buFont typeface="Arial" panose="020B0604020202020204" pitchFamily="34" charset="0"/>
              <a:buChar char="•"/>
            </a:pPr>
            <a:r>
              <a:rPr lang="en-US" dirty="0"/>
              <a:t>That’s why our graduation rate continues to improve and climb... not just as a whole, but </a:t>
            </a:r>
            <a:r>
              <a:rPr lang="en-US"/>
              <a:t>in every </a:t>
            </a:r>
            <a:r>
              <a:rPr lang="en-US" dirty="0"/>
              <a:t>sub-group.</a:t>
            </a:r>
          </a:p>
          <a:p>
            <a:pPr marL="1086466" lvl="2" indent="-172066">
              <a:buFont typeface="Arial" panose="020B0604020202020204" pitchFamily="34" charset="0"/>
              <a:buChar char="•"/>
            </a:pPr>
            <a:r>
              <a:rPr lang="en-US" dirty="0"/>
              <a:t>We graduated over 400 seniors last May, not only with a high school diploma but with an AA degree from Eastern Florida State College because we prioritize and commit to that opportunity for our kids so that they obtain the successful future that they deserve.</a:t>
            </a:r>
          </a:p>
          <a:p>
            <a:pPr marL="1086466" lvl="2" indent="-172066">
              <a:buFont typeface="Arial" panose="020B0604020202020204" pitchFamily="34" charset="0"/>
              <a:buChar char="•"/>
            </a:pPr>
            <a:r>
              <a:rPr lang="en-US" dirty="0"/>
              <a:t>40% of our graduates walk across the state with their diploma and an industry certification credential and the great reality is that those kids who come across the stage with those credentials are the perspective workforce of Brevard’s future.  Whether it’s a HVAC mechanic... sometimes with Brevard Public Schools, or its in our hospitals or doctor’s office as a medical professional, or an engineer at Harris, SpaceX or Northrup Grumman.  That’s the investment we are making in Brevard’s future.  </a:t>
            </a:r>
          </a:p>
          <a:p>
            <a:pPr marL="1086466" lvl="2" indent="-172066">
              <a:buFont typeface="Arial" panose="020B0604020202020204" pitchFamily="34" charset="0"/>
              <a:buChar char="•"/>
            </a:pPr>
            <a:r>
              <a:rPr lang="en-US" dirty="0"/>
              <a:t>We have one the top three experienced teacher workforce within the State.  That’s how we are able to be an “A” district.  That’s how we are able to lead the State in science research.  Because we have a committed and dedicated workforce.</a:t>
            </a:r>
          </a:p>
          <a:p>
            <a:pPr marL="1086466" lvl="2" indent="-172066">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96368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indent="-172066">
              <a:buFont typeface="Arial" panose="020B0604020202020204" pitchFamily="34" charset="0"/>
              <a:buChar char="•"/>
            </a:pPr>
            <a:r>
              <a:rPr lang="en-US" dirty="0"/>
              <a:t>In November, our community, every one of us as Brevard residents, have an important decision to make in consideration of the future of Brevard schools and the opportunities for our kids with the renewal decision of the half-cent sales tax.</a:t>
            </a:r>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r>
              <a:rPr lang="en-US" dirty="0"/>
              <a:t>Understanding that Brevard Public Schools will continue to commit to all of the things we did 6 years ago when our community entrusted us with this responsibility.</a:t>
            </a:r>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r>
              <a:rPr lang="en-US" dirty="0"/>
              <a:t>My hope is that you leave today, or leave this presentation understanding where we have been, where we are currently and what the future will look like with or without the half-cent sales surtax.</a:t>
            </a:r>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r>
              <a:rPr lang="en-US" dirty="0"/>
              <a:t>Knowing that being here in itself is an investment in Brevard Public Schools, I appreciate you taking the time to sit through this presentation and understand YOUR public schools in a greater way, which is serving our kids and the future that we have together.  Thank you</a:t>
            </a:r>
          </a:p>
          <a:p>
            <a:pPr marL="172066" indent="-172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932082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A142CD-046B-49C9-965B-7E53C13987C9}" type="slidenum">
              <a:rPr lang="en-US" smtClean="0"/>
              <a:t>26</a:t>
            </a:fld>
            <a:endParaRPr lang="en-US"/>
          </a:p>
        </p:txBody>
      </p:sp>
    </p:spTree>
    <p:extLst>
      <p:ext uri="{BB962C8B-B14F-4D97-AF65-F5344CB8AC3E}">
        <p14:creationId xmlns:p14="http://schemas.microsoft.com/office/powerpoint/2010/main" val="428746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indent="-172066">
              <a:buFont typeface="Arial" panose="020B0604020202020204" pitchFamily="34" charset="0"/>
              <a:buChar char="•"/>
            </a:pPr>
            <a:r>
              <a:rPr lang="en-US" dirty="0"/>
              <a:t>Six years ago, we went out to the community and explained that we needed their help in a greater way.  </a:t>
            </a:r>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r>
              <a:rPr lang="en-US" dirty="0"/>
              <a:t>We value our community partnerships and connections and we wanted to informed them that we are facing the realities of significantly deteriorating facilities, necessitating an additional investment to ensure that the programs and opportunities for our students will not be compromised by the physical capital needs of our schools across the district.</a:t>
            </a:r>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r>
              <a:rPr lang="en-US" dirty="0"/>
              <a:t>We made several commitments to our community as we recognized that it was a significant investment in the public schools.</a:t>
            </a:r>
          </a:p>
          <a:p>
            <a:pPr marL="172066" indent="-172066">
              <a:buFont typeface="Arial" panose="020B0604020202020204" pitchFamily="34" charset="0"/>
              <a:buChar char="•"/>
            </a:pPr>
            <a:endParaRPr lang="en-US" dirty="0"/>
          </a:p>
          <a:p>
            <a:pPr marL="685800" lvl="1" indent="-228600">
              <a:buFont typeface="+mj-lt"/>
              <a:buAutoNum type="arabicPeriod"/>
            </a:pPr>
            <a:r>
              <a:rPr lang="en-US" dirty="0"/>
              <a:t>Every dollar raised through the surtax would be reinvested in essential needs for our schools and facilities.</a:t>
            </a:r>
          </a:p>
          <a:p>
            <a:pPr marL="685800" lvl="1" indent="-228600">
              <a:buFont typeface="+mj-lt"/>
              <a:buAutoNum type="arabicPeriod"/>
            </a:pPr>
            <a:endParaRPr lang="en-US" dirty="0"/>
          </a:p>
          <a:p>
            <a:pPr marL="685800" lvl="1" indent="-228600">
              <a:buFont typeface="+mj-lt"/>
              <a:buAutoNum type="arabicPeriod"/>
            </a:pPr>
            <a:endParaRPr lang="en-US" dirty="0"/>
          </a:p>
          <a:p>
            <a:pPr marL="685800" lvl="1" indent="-228600">
              <a:buFont typeface="+mj-lt"/>
              <a:buAutoNum type="arabicPeriod"/>
            </a:pPr>
            <a:r>
              <a:rPr lang="en-US" dirty="0"/>
              <a:t>We would be held accountable to an independent citizens’ oversight committee who would meet every other month and review every expenditure, project and revenue to ensure that we were meeting our commitments to the community.</a:t>
            </a:r>
          </a:p>
          <a:p>
            <a:pPr marL="685800" lvl="1" indent="-228600">
              <a:buFont typeface="+mj-lt"/>
              <a:buAutoNum type="arabicPeriod"/>
            </a:pPr>
            <a:endParaRPr lang="en-US" dirty="0"/>
          </a:p>
          <a:p>
            <a:pPr marL="685800" lvl="1" indent="-228600">
              <a:buFont typeface="+mj-lt"/>
              <a:buAutoNum type="arabicPeriod"/>
            </a:pPr>
            <a:r>
              <a:rPr lang="en-US" dirty="0"/>
              <a:t>In addition, we would employ a 3</a:t>
            </a:r>
            <a:r>
              <a:rPr lang="en-US" baseline="30000" dirty="0"/>
              <a:t>rd</a:t>
            </a:r>
            <a:r>
              <a:rPr lang="en-US" dirty="0"/>
              <a:t> party auditor to review the procurement process and expenditures to ensure that we were meeting all of the responsible practices that we should throughout this initiative.</a:t>
            </a:r>
          </a:p>
          <a:p>
            <a:pPr marL="685800" lvl="1" indent="-228600">
              <a:buFont typeface="+mj-lt"/>
              <a:buAutoNum type="arabicPeriod"/>
            </a:pPr>
            <a:endParaRPr lang="en-US" dirty="0"/>
          </a:p>
          <a:p>
            <a:pPr marL="685800" lvl="1" indent="-228600">
              <a:buFont typeface="+mj-lt"/>
              <a:buAutoNum type="arabicPeriod"/>
            </a:pPr>
            <a:r>
              <a:rPr lang="en-US" dirty="0"/>
              <a:t>We would not acquire any new debt.</a:t>
            </a:r>
          </a:p>
          <a:p>
            <a:pPr marL="685800" lvl="1" indent="-228600">
              <a:buFont typeface="+mj-lt"/>
              <a:buAutoNum type="arabicPeriod"/>
            </a:pPr>
            <a:endParaRPr lang="en-US" dirty="0"/>
          </a:p>
          <a:p>
            <a:pPr marL="1143000" lvl="2" indent="-228600">
              <a:buFont typeface="Arial" panose="020B0604020202020204" pitchFamily="34" charset="0"/>
              <a:buChar char="•"/>
            </a:pPr>
            <a:r>
              <a:rPr lang="en-US" dirty="0"/>
              <a:t>Some counties will bond the initiative in the beginning or borrow money against the anticipated revenue... </a:t>
            </a:r>
          </a:p>
          <a:p>
            <a:pPr marL="1143000" lvl="2" indent="-228600">
              <a:buFont typeface="Arial" panose="020B0604020202020204" pitchFamily="34" charset="0"/>
              <a:buChar char="•"/>
            </a:pPr>
            <a:r>
              <a:rPr lang="en-US" dirty="0"/>
              <a:t>We said “no”, we are going to pay as we go and will report out every expenditure along the way.</a:t>
            </a:r>
          </a:p>
          <a:p>
            <a:pPr marL="1143000" lvl="2" indent="-228600">
              <a:buFont typeface="Arial" panose="020B0604020202020204" pitchFamily="34" charset="0"/>
              <a:buChar char="•"/>
            </a:pPr>
            <a:endParaRPr lang="en-US" dirty="0"/>
          </a:p>
          <a:p>
            <a:pPr marL="685800" lvl="1" indent="-228600">
              <a:buFont typeface="+mj-lt"/>
              <a:buAutoNum type="arabicPeriod"/>
            </a:pPr>
            <a:r>
              <a:rPr lang="en-US" dirty="0"/>
              <a:t>Finally, the original intent was to go for a 10-year initiative, but we heard from our community that we needed to build trust.  Therefore, we went for a 6-year initiative to demonstrate that we would fulfill all of our commitments to build trust throughout the community.</a:t>
            </a:r>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1139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get into the surtax, I wanted to provide some orientation about out budget as a lot people have questions pertaining to the difference of the Operating versus Capital budget.</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operating budget, the revenue from property tax, goes to the State.  The State adds revenue to that amount and sends it back to school districts.</a:t>
            </a:r>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80% of the operating budget goes to people (salary, compensation &amp; benefits).  Not a surprise as we need a lot of people to serve the lives of those we are entrusted.</a:t>
            </a:r>
          </a:p>
          <a:p>
            <a:pPr marL="1085850" lvl="2" indent="-171450">
              <a:buFont typeface="Arial" panose="020B0604020202020204" pitchFamily="34" charset="0"/>
              <a:buChar char="•"/>
            </a:pPr>
            <a:r>
              <a:rPr lang="en-US" dirty="0"/>
              <a:t>It supports all the experiences, materials and resources that our kids take advantage of to realize their potential and success... music programs, art programs, science research, athletics.</a:t>
            </a:r>
          </a:p>
          <a:p>
            <a:pPr marL="1085850" lvl="2" indent="-171450">
              <a:buFont typeface="Arial" panose="020B0604020202020204" pitchFamily="34" charset="0"/>
              <a:buChar char="•"/>
            </a:pPr>
            <a:r>
              <a:rPr lang="en-US" dirty="0"/>
              <a:t>As well as the professional development for our staff and other necessities such as utilities.</a:t>
            </a:r>
          </a:p>
          <a:p>
            <a:pPr marL="1085850" lvl="2" indent="-171450">
              <a:buFont typeface="Arial" panose="020B0604020202020204" pitchFamily="34" charset="0"/>
              <a:buChar char="•"/>
            </a:pPr>
            <a:r>
              <a:rPr lang="en-US" dirty="0"/>
              <a:t>That is our operating budget.</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We also receive, through property tax,1.5 mills for the capital budget.</a:t>
            </a:r>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r>
              <a:rPr lang="en-US" dirty="0"/>
              <a:t>We have almost $2 Billion of capital assets throughout the county and the capital budget is used to fund our facility renewals, repairs &amp; maintenance, technology, buses, property insurance, but also our debt service.</a:t>
            </a:r>
          </a:p>
          <a:p>
            <a:pPr marL="1085850" lvl="2" indent="-171450">
              <a:buFont typeface="Arial" panose="020B0604020202020204" pitchFamily="34" charset="0"/>
              <a:buChar char="•"/>
            </a:pPr>
            <a:endParaRPr lang="en-US" dirty="0"/>
          </a:p>
          <a:p>
            <a:pPr marL="1543050" lvl="3" indent="-171450">
              <a:buFont typeface="Arial" panose="020B0604020202020204" pitchFamily="34" charset="0"/>
              <a:buChar char="•"/>
            </a:pPr>
            <a:r>
              <a:rPr lang="en-US" dirty="0"/>
              <a:t>We don’t have any new debt but we have existing debt from many years ago (late 90’s, early 2000’s), when Brevard was experiencing growth and we needed new schools.  We borrowed money to both build and maintain those schools.</a:t>
            </a:r>
          </a:p>
          <a:p>
            <a:pPr marL="1543050" lvl="3" indent="-171450">
              <a:buFont typeface="Arial" panose="020B0604020202020204" pitchFamily="34" charset="0"/>
              <a:buChar char="•"/>
            </a:pPr>
            <a:r>
              <a:rPr lang="en-US" dirty="0"/>
              <a:t>It is a significant amount of debt, essentially leading to more than half of our capital budget.  This debt is amortized out for another 12-13 years before we pay it off, much like you would experience with a mortgage.</a:t>
            </a:r>
          </a:p>
          <a:p>
            <a:pPr marL="1543050" lvl="3"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So, that provides some orientation of our budget.</a:t>
            </a:r>
          </a:p>
        </p:txBody>
      </p:sp>
      <p:sp>
        <p:nvSpPr>
          <p:cNvPr id="4" name="Slide Number Placeholder 3"/>
          <p:cNvSpPr>
            <a:spLocks noGrp="1"/>
          </p:cNvSpPr>
          <p:nvPr>
            <p:ph type="sldNum" sz="quarter" idx="5"/>
          </p:nvPr>
        </p:nvSpPr>
        <p:spPr/>
        <p:txBody>
          <a:bodyPr/>
          <a:lstStyle/>
          <a:p>
            <a:fld id="{70A142CD-046B-49C9-965B-7E53C13987C9}" type="slidenum">
              <a:rPr lang="en-US" smtClean="0"/>
              <a:t>4</a:t>
            </a:fld>
            <a:endParaRPr lang="en-US"/>
          </a:p>
        </p:txBody>
      </p:sp>
    </p:spTree>
    <p:extLst>
      <p:ext uri="{BB962C8B-B14F-4D97-AF65-F5344CB8AC3E}">
        <p14:creationId xmlns:p14="http://schemas.microsoft.com/office/powerpoint/2010/main" val="268624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were we six years ago when we went out to our community and asked for the enhanced partnership and help with our capital budget?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had a comprehensive facility assessment done, leading up to the 2014 ballot initiative and the assessment identified 33 critical infrastructure areas.  </a:t>
            </a:r>
          </a:p>
          <a:p>
            <a:endParaRPr lang="en-US" dirty="0"/>
          </a:p>
        </p:txBody>
      </p:sp>
      <p:sp>
        <p:nvSpPr>
          <p:cNvPr id="4" name="Slide Number Placeholder 3"/>
          <p:cNvSpPr>
            <a:spLocks noGrp="1"/>
          </p:cNvSpPr>
          <p:nvPr>
            <p:ph type="sldNum" sz="quarter" idx="5"/>
          </p:nvPr>
        </p:nvSpPr>
        <p:spPr/>
        <p:txBody>
          <a:bodyPr/>
          <a:lstStyle/>
          <a:p>
            <a:fld id="{70A142CD-046B-49C9-965B-7E53C13987C9}" type="slidenum">
              <a:rPr lang="en-US" smtClean="0"/>
              <a:t>5</a:t>
            </a:fld>
            <a:endParaRPr lang="en-US"/>
          </a:p>
        </p:txBody>
      </p:sp>
    </p:spTree>
    <p:extLst>
      <p:ext uri="{BB962C8B-B14F-4D97-AF65-F5344CB8AC3E}">
        <p14:creationId xmlns:p14="http://schemas.microsoft.com/office/powerpoint/2010/main" val="259886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items totaled $757 million of critical capital needs in 2014 which included both things on the verge of failing and other items that were essentially at the point of failure and they were keeping us awake at night... wondering if they were going to turn on the next 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They were identified as critical need areas 1 and 2 on a scale of 1-5.  A critical need 1 has virtually failed, a category 2 is on the verge of failing.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$757 million of critical needs was presented to the community and the surtax projected revenue was about $198 million.</a:t>
            </a:r>
          </a:p>
          <a:p>
            <a:endParaRPr lang="en-US" dirty="0"/>
          </a:p>
        </p:txBody>
      </p:sp>
      <p:sp>
        <p:nvSpPr>
          <p:cNvPr id="4" name="Slide Number Placeholder 3"/>
          <p:cNvSpPr>
            <a:spLocks noGrp="1"/>
          </p:cNvSpPr>
          <p:nvPr>
            <p:ph type="sldNum" sz="quarter" idx="5"/>
          </p:nvPr>
        </p:nvSpPr>
        <p:spPr/>
        <p:txBody>
          <a:bodyPr/>
          <a:lstStyle/>
          <a:p>
            <a:fld id="{70A142CD-046B-49C9-965B-7E53C13987C9}" type="slidenum">
              <a:rPr lang="en-US" smtClean="0"/>
              <a:t>6</a:t>
            </a:fld>
            <a:endParaRPr lang="en-US"/>
          </a:p>
        </p:txBody>
      </p:sp>
    </p:spTree>
    <p:extLst>
      <p:ext uri="{BB962C8B-B14F-4D97-AF65-F5344CB8AC3E}">
        <p14:creationId xmlns:p14="http://schemas.microsoft.com/office/powerpoint/2010/main" val="89281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the reality is, even with the surtax initiative over six years, generating almost $200 million revenue against a list of capital needs at $757 million, there were still areas that could not be funded.  And, you see those on this slide in the red shaded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Essentially, we identified what could be funded – the most critical – greatest of which was HVAC.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significant investment was made to our HVAC systems across our facilities over the last six years after the community said “yes” we will partner with you to meet this need.</a:t>
            </a:r>
          </a:p>
          <a:p>
            <a:endParaRPr lang="en-US" dirty="0"/>
          </a:p>
        </p:txBody>
      </p:sp>
      <p:sp>
        <p:nvSpPr>
          <p:cNvPr id="4" name="Slide Number Placeholder 3"/>
          <p:cNvSpPr>
            <a:spLocks noGrp="1"/>
          </p:cNvSpPr>
          <p:nvPr>
            <p:ph type="sldNum" sz="quarter" idx="5"/>
          </p:nvPr>
        </p:nvSpPr>
        <p:spPr/>
        <p:txBody>
          <a:bodyPr/>
          <a:lstStyle/>
          <a:p>
            <a:fld id="{70A142CD-046B-49C9-965B-7E53C13987C9}" type="slidenum">
              <a:rPr lang="en-US" smtClean="0"/>
              <a:t>7</a:t>
            </a:fld>
            <a:endParaRPr lang="en-US"/>
          </a:p>
        </p:txBody>
      </p:sp>
    </p:spTree>
    <p:extLst>
      <p:ext uri="{BB962C8B-B14F-4D97-AF65-F5344CB8AC3E}">
        <p14:creationId xmlns:p14="http://schemas.microsoft.com/office/powerpoint/2010/main" val="83557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indent="-172066">
              <a:buFont typeface="Arial" panose="020B0604020202020204" pitchFamily="34" charset="0"/>
              <a:buChar char="•"/>
            </a:pPr>
            <a:r>
              <a:rPr lang="en-US" dirty="0"/>
              <a:t>Today, the reality is the surtax has made a considerably positive difference for our schools.</a:t>
            </a:r>
          </a:p>
          <a:p>
            <a:pPr marL="172066" indent="-172066">
              <a:buFont typeface="Arial" panose="020B0604020202020204" pitchFamily="34" charset="0"/>
              <a:buChar char="•"/>
            </a:pPr>
            <a:endParaRPr lang="en-US" dirty="0"/>
          </a:p>
          <a:p>
            <a:pPr marL="172066" indent="-172066">
              <a:buFont typeface="Arial" panose="020B0604020202020204" pitchFamily="34" charset="0"/>
              <a:buChar char="•"/>
            </a:pPr>
            <a:r>
              <a:rPr lang="en-US" dirty="0"/>
              <a:t>Our schools are safer because we prioritized in the first surtax initiative 3 critical areas.</a:t>
            </a:r>
          </a:p>
          <a:p>
            <a:pPr marL="172066" indent="-172066">
              <a:buFont typeface="Arial" panose="020B0604020202020204" pitchFamily="34" charset="0"/>
              <a:buChar char="•"/>
            </a:pPr>
            <a:endParaRPr lang="en-US" dirty="0"/>
          </a:p>
          <a:p>
            <a:pPr marL="685800" lvl="1" indent="-228600">
              <a:buFont typeface="+mj-lt"/>
              <a:buAutoNum type="arabicPeriod"/>
            </a:pPr>
            <a:r>
              <a:rPr lang="en-US" dirty="0"/>
              <a:t>Facility and Infrastructure</a:t>
            </a:r>
          </a:p>
          <a:p>
            <a:pPr marL="685800" lvl="1" indent="-228600">
              <a:buFont typeface="+mj-lt"/>
              <a:buAutoNum type="arabicPeriod"/>
            </a:pPr>
            <a:r>
              <a:rPr lang="en-US" dirty="0"/>
              <a:t>Security Enhancement, and</a:t>
            </a:r>
          </a:p>
          <a:p>
            <a:pPr marL="685800" lvl="1" indent="-228600">
              <a:buFont typeface="+mj-lt"/>
              <a:buAutoNum type="arabicPeriod"/>
            </a:pPr>
            <a:r>
              <a:rPr lang="en-US" dirty="0"/>
              <a:t>Considerable Improvements in the Technology Infrastructure of our School System</a:t>
            </a:r>
          </a:p>
          <a:p>
            <a:pPr marL="1143000" lvl="2" indent="-228600">
              <a:buFont typeface="Arial" panose="020B0604020202020204" pitchFamily="34" charset="0"/>
              <a:buChar char="•"/>
            </a:pPr>
            <a:r>
              <a:rPr lang="en-US" dirty="0"/>
              <a:t>As we have faced the dependency of technology for our students and community the last few months, it is very fortunate that we did this work as we had 65,000+ kids launch into remote learning with a great dependency on internet and its reliability.</a:t>
            </a:r>
          </a:p>
          <a:p>
            <a:pPr marL="1143000" lvl="2" indent="-228600">
              <a:buFont typeface="Arial" panose="020B0604020202020204" pitchFamily="34" charset="0"/>
              <a:buChar char="•"/>
            </a:pPr>
            <a:endParaRPr lang="en-US" dirty="0"/>
          </a:p>
          <a:p>
            <a:pPr marL="228600" lvl="0" indent="-228600">
              <a:buFont typeface="Arial" panose="020B0604020202020204" pitchFamily="34" charset="0"/>
              <a:buChar char="•"/>
            </a:pPr>
            <a:r>
              <a:rPr lang="en-US" dirty="0"/>
              <a:t>We honored our commitments... </a:t>
            </a:r>
          </a:p>
          <a:p>
            <a:pPr marL="685800" lvl="1" indent="-228600">
              <a:buFont typeface="Arial" panose="020B0604020202020204" pitchFamily="34" charset="0"/>
              <a:buChar char="•"/>
            </a:pPr>
            <a:r>
              <a:rPr lang="en-US" dirty="0"/>
              <a:t>By spending every surtax dollar on essential needs, </a:t>
            </a:r>
          </a:p>
          <a:p>
            <a:pPr marL="685800" lvl="1" indent="-228600">
              <a:buFont typeface="Arial" panose="020B0604020202020204" pitchFamily="34" charset="0"/>
              <a:buChar char="•"/>
            </a:pPr>
            <a:r>
              <a:rPr lang="en-US" dirty="0"/>
              <a:t>We were held accountable by our Independent Citizens Oversight Committee (ICOC) and they came to the Board Meeting once a year and have validated that we lived up to our commitment,</a:t>
            </a:r>
          </a:p>
          <a:p>
            <a:pPr marL="685800" lvl="1" indent="-228600">
              <a:buFont typeface="Arial" panose="020B0604020202020204" pitchFamily="34" charset="0"/>
              <a:buChar char="•"/>
            </a:pPr>
            <a:r>
              <a:rPr lang="en-US" dirty="0"/>
              <a:t>We have been through nine 3</a:t>
            </a:r>
            <a:r>
              <a:rPr lang="en-US" baseline="30000" dirty="0"/>
              <a:t>rd</a:t>
            </a:r>
            <a:r>
              <a:rPr lang="en-US" dirty="0"/>
              <a:t> party audits and anticipate another one coming up as we are still within the initiative.  Every audit over the last 6 years received green check marks.... green check marks are good.</a:t>
            </a:r>
          </a:p>
          <a:p>
            <a:pPr marL="685800" lvl="1" indent="-228600">
              <a:buFont typeface="Arial" panose="020B0604020202020204" pitchFamily="34" charset="0"/>
              <a:buChar char="•"/>
            </a:pPr>
            <a:r>
              <a:rPr lang="en-US" dirty="0"/>
              <a:t>And, we have acquired no new debt.</a:t>
            </a:r>
          </a:p>
          <a:p>
            <a:pPr marL="1143000" lvl="2" indent="-228600">
              <a:buFont typeface="Arial" panose="020B0604020202020204" pitchFamily="34" charset="0"/>
              <a:buChar char="•"/>
            </a:pPr>
            <a:r>
              <a:rPr lang="en-US" dirty="0"/>
              <a:t>Some might ask “you just built a new elementary school in Viera” and we did as a result of the growth that we’ve experienced.  That school was built with no new debt, we waiting until we accumulated impact fees from growth that can only be spent on new student station.   </a:t>
            </a:r>
          </a:p>
          <a:p>
            <a:pPr marL="1143000" lvl="2" indent="-228600">
              <a:buFont typeface="Arial" panose="020B0604020202020204" pitchFamily="34" charset="0"/>
              <a:buChar char="•"/>
            </a:pPr>
            <a:endParaRPr lang="en-US" dirty="0"/>
          </a:p>
          <a:p>
            <a:pPr marL="1143000" lvl="2" indent="-228600">
              <a:buFont typeface="Arial" panose="020B0604020202020204" pitchFamily="34" charset="0"/>
              <a:buChar char="•"/>
            </a:pPr>
            <a:endParaRPr lang="en-US" dirty="0"/>
          </a:p>
          <a:p>
            <a:pPr marL="172066" indent="-172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0082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6" indent="-172066">
              <a:buFont typeface="Arial" panose="020B0604020202020204" pitchFamily="34" charset="0"/>
              <a:buChar char="•"/>
            </a:pPr>
            <a:r>
              <a:rPr lang="en-US" dirty="0"/>
              <a:t>We have made progress</a:t>
            </a:r>
          </a:p>
          <a:p>
            <a:pPr marL="629266" lvl="1" indent="-172066">
              <a:buFont typeface="Arial" panose="020B0604020202020204" pitchFamily="34" charset="0"/>
              <a:buChar char="•"/>
            </a:pPr>
            <a:r>
              <a:rPr lang="en-US" dirty="0"/>
              <a:t>We invested nearly $21 million in security...this commitment was long before what we experienced as a State  and a community with the tragedy at Parkland.  We were able to accelerate these security efforts and make our schools safer.</a:t>
            </a:r>
          </a:p>
          <a:p>
            <a:pPr marL="629266" lvl="1" indent="-172066">
              <a:buFont typeface="Arial" panose="020B0604020202020204" pitchFamily="34" charset="0"/>
              <a:buChar char="•"/>
            </a:pPr>
            <a:r>
              <a:rPr lang="en-US" dirty="0"/>
              <a:t>We invested $36 million in Educational Technology</a:t>
            </a:r>
          </a:p>
          <a:p>
            <a:pPr marL="629266" lvl="1" indent="-172066">
              <a:buFont typeface="Arial" panose="020B0604020202020204" pitchFamily="34" charset="0"/>
              <a:buChar char="•"/>
            </a:pPr>
            <a:r>
              <a:rPr lang="en-US" dirty="0"/>
              <a:t>And, $196 million in facilities.</a:t>
            </a:r>
          </a:p>
          <a:p>
            <a:pPr marL="629266" lvl="1" indent="-172066">
              <a:buFont typeface="Arial" panose="020B0604020202020204" pitchFamily="34" charset="0"/>
              <a:buChar char="•"/>
            </a:pPr>
            <a:endParaRPr lang="en-US" dirty="0"/>
          </a:p>
          <a:p>
            <a:pPr marL="172066" lvl="0" indent="-172066">
              <a:buFont typeface="Arial" panose="020B0604020202020204" pitchFamily="34" charset="0"/>
              <a:buChar char="•"/>
            </a:pPr>
            <a:r>
              <a:rPr lang="en-US" dirty="0"/>
              <a:t>Although there was only $198 million projected in surtax revenue, what this reflects is that our revenue exceeded our projections, which we will address in a moment.</a:t>
            </a:r>
          </a:p>
        </p:txBody>
      </p:sp>
      <p:sp>
        <p:nvSpPr>
          <p:cNvPr id="4" name="Slide Number Placeholder 3"/>
          <p:cNvSpPr>
            <a:spLocks noGrp="1"/>
          </p:cNvSpPr>
          <p:nvPr>
            <p:ph type="sldNum" sz="quarter" idx="10"/>
          </p:nvPr>
        </p:nvSpPr>
        <p:spPr/>
        <p:txBody>
          <a:bodyPr/>
          <a:lstStyle/>
          <a:p>
            <a:fld id="{C0CA44A0-384C-4003-B4FE-E7BA4188F57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569987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userDrawn="1"/>
        </p:nvSpPr>
        <p:spPr>
          <a:xfrm>
            <a:off x="76200" y="5486400"/>
            <a:ext cx="9070848" cy="1289112"/>
          </a:xfrm>
          <a:prstGeom prst="rect">
            <a:avLst/>
          </a:prstGeom>
          <a:blipFill>
            <a:blip r:embed="rId2">
              <a:extLst>
                <a:ext uri="{BEBA8EAE-BF5A-486C-A8C5-ECC9F3942E4B}">
                  <a14:imgProps xmlns:a14="http://schemas.microsoft.com/office/drawing/2010/main">
                    <a14:imgLayer r:embed="rId3">
                      <a14:imgEffect>
                        <a14:colorTemperature colorTemp="2800"/>
                      </a14:imgEffect>
                      <a14:imgEffect>
                        <a14:saturation sat="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91" name="Rectangle 19"/>
          <p:cNvSpPr>
            <a:spLocks noChangeArrowheads="1"/>
          </p:cNvSpPr>
          <p:nvPr/>
        </p:nvSpPr>
        <p:spPr bwMode="gray">
          <a:xfrm>
            <a:off x="34925" y="44451"/>
            <a:ext cx="9074150" cy="1936750"/>
          </a:xfrm>
          <a:prstGeom prst="rect">
            <a:avLst/>
          </a:prstGeom>
          <a:solidFill>
            <a:srgbClr val="1E567C"/>
          </a:solidFill>
          <a:ln>
            <a:noFill/>
          </a:ln>
          <a:effectLst/>
        </p:spPr>
        <p:txBody>
          <a:bodyPr wrap="none" anchor="ctr"/>
          <a:lstStyle/>
          <a:p>
            <a:endParaRPr lang="en-US" dirty="0">
              <a:solidFill>
                <a:srgbClr val="1D528D"/>
              </a:solidFill>
            </a:endParaRPr>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1D528D"/>
                </a:solidFill>
              </a:endParaRPr>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1D528D"/>
                </a:solidFill>
              </a:endParaRPr>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1D528D"/>
                </a:solidFill>
              </a:endParaRPr>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1D528D"/>
                </a:solidFill>
              </a:endParaRPr>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1D528D"/>
                </a:solidFill>
              </a:endParaRPr>
            </a:p>
          </p:txBody>
        </p:sp>
      </p:grpSp>
      <p:sp>
        <p:nvSpPr>
          <p:cNvPr id="3074" name="Rectangle 2"/>
          <p:cNvSpPr>
            <a:spLocks noGrp="1" noChangeArrowheads="1"/>
          </p:cNvSpPr>
          <p:nvPr>
            <p:ph type="ctrTitle"/>
          </p:nvPr>
        </p:nvSpPr>
        <p:spPr bwMode="ltGray">
          <a:xfrm>
            <a:off x="457200" y="457200"/>
            <a:ext cx="8153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noProof="0"/>
              <a:t>Click to edit Master title style</a:t>
            </a:r>
          </a:p>
        </p:txBody>
      </p:sp>
      <p:sp>
        <p:nvSpPr>
          <p:cNvPr id="3075" name="Rectangle 3"/>
          <p:cNvSpPr>
            <a:spLocks noGrp="1" noChangeArrowheads="1"/>
          </p:cNvSpPr>
          <p:nvPr>
            <p:ph type="subTitle" idx="1"/>
          </p:nvPr>
        </p:nvSpPr>
        <p:spPr>
          <a:xfrm>
            <a:off x="380080" y="5486400"/>
            <a:ext cx="8379298" cy="1103312"/>
          </a:xfrm>
        </p:spPr>
        <p:txBody>
          <a:bodyPr/>
          <a:lstStyle>
            <a:lvl1pPr marL="0" indent="0" algn="ctr">
              <a:buFontTx/>
              <a:buNone/>
              <a:defRPr sz="2800">
                <a:solidFill>
                  <a:schemeClr val="tx2"/>
                </a:solidFill>
              </a:defRPr>
            </a:lvl1pPr>
          </a:lstStyle>
          <a:p>
            <a:pPr lvl="0"/>
            <a:r>
              <a:rPr lang="en-US" noProof="0" dirty="0"/>
              <a:t>Click to edit Master subtitle style</a:t>
            </a:r>
          </a:p>
        </p:txBody>
      </p:sp>
    </p:spTree>
    <p:extLst>
      <p:ext uri="{BB962C8B-B14F-4D97-AF65-F5344CB8AC3E}">
        <p14:creationId xmlns:p14="http://schemas.microsoft.com/office/powerpoint/2010/main" val="33970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015B44D-4B98-4CE4-B687-44B102638EB2}" type="datetime1">
              <a:rPr lang="en-US" smtClean="0">
                <a:solidFill>
                  <a:srgbClr val="1D528D"/>
                </a:solidFill>
              </a:rPr>
              <a:pPr/>
              <a:t>9/11/2020</a:t>
            </a:fld>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3204717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2DFD800-C912-4BA4-926F-93B982A80FA0}" type="datetime1">
              <a:rPr lang="en-US" smtClean="0">
                <a:solidFill>
                  <a:srgbClr val="1D528D"/>
                </a:solidFill>
              </a:rPr>
              <a:pPr/>
              <a:t>9/11/2020</a:t>
            </a:fld>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300077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a:t>Click to edit Master title style</a:t>
            </a:r>
          </a:p>
        </p:txBody>
      </p:sp>
      <p:sp>
        <p:nvSpPr>
          <p:cNvPr id="3" name="Table Placeholder 2"/>
          <p:cNvSpPr>
            <a:spLocks noGrp="1"/>
          </p:cNvSpPr>
          <p:nvPr>
            <p:ph type="tbl" idx="1"/>
          </p:nvPr>
        </p:nvSpPr>
        <p:spPr>
          <a:xfrm>
            <a:off x="457200" y="1447800"/>
            <a:ext cx="8229600" cy="4949825"/>
          </a:xfrm>
        </p:spPr>
        <p:txBody>
          <a:bodyPr/>
          <a:lstStyle/>
          <a:p>
            <a:r>
              <a:rPr lang="en-US" dirty="0"/>
              <a:t>Click icon to add table</a:t>
            </a:r>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33FC1E9B-4C74-4C2A-9588-E95A9A675383}" type="datetime1">
              <a:rPr lang="en-US" smtClean="0">
                <a:solidFill>
                  <a:srgbClr val="1D528D"/>
                </a:solidFill>
              </a:rPr>
              <a:pPr/>
              <a:t>9/11/2020</a:t>
            </a:fld>
            <a:endParaRPr lang="en-US" dirty="0">
              <a:solidFill>
                <a:srgbClr val="1D528D"/>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43184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7DEE693-7E4D-4F32-8472-BBB506593514}" type="datetime1">
              <a:rPr lang="en-US" smtClean="0">
                <a:solidFill>
                  <a:srgbClr val="1D528D"/>
                </a:solidFill>
              </a:rPr>
              <a:pPr/>
              <a:t>9/11/2020</a:t>
            </a:fld>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48421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A69DEDB-11BC-4DB4-AEDF-EB195757323A}" type="datetime1">
              <a:rPr lang="en-US" smtClean="0">
                <a:solidFill>
                  <a:srgbClr val="1D528D"/>
                </a:solidFill>
              </a:rPr>
              <a:pPr/>
              <a:t>9/11/2020</a:t>
            </a:fld>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25899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63D71FD-ABB2-4786-9C33-983020B7BE1A}" type="datetime1">
              <a:rPr lang="en-US" smtClean="0">
                <a:solidFill>
                  <a:srgbClr val="1D528D"/>
                </a:solidFill>
              </a:rPr>
              <a:pPr/>
              <a:t>9/11/2020</a:t>
            </a:fld>
            <a:endParaRPr lang="en-US" dirty="0">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113427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EDC15AC-E58C-4493-89AF-20E0D36FE26A}" type="datetime1">
              <a:rPr lang="en-US" smtClean="0">
                <a:solidFill>
                  <a:srgbClr val="1D528D"/>
                </a:solidFill>
              </a:rPr>
              <a:pPr/>
              <a:t>9/11/2020</a:t>
            </a:fld>
            <a:endParaRPr lang="en-US" dirty="0">
              <a:solidFill>
                <a:srgbClr val="1D528D"/>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1D528D"/>
              </a:solidFill>
            </a:endParaRPr>
          </a:p>
        </p:txBody>
      </p:sp>
      <p:sp>
        <p:nvSpPr>
          <p:cNvPr id="9" name="Slide Number Placeholder 8"/>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3697163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28E8A26-5C32-4025-BA32-2FC7640BF698}" type="datetime1">
              <a:rPr lang="en-US" smtClean="0">
                <a:solidFill>
                  <a:srgbClr val="1D528D"/>
                </a:solidFill>
              </a:rPr>
              <a:pPr/>
              <a:t>9/11/2020</a:t>
            </a:fld>
            <a:endParaRPr lang="en-US" dirty="0">
              <a:solidFill>
                <a:srgbClr val="1D528D"/>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1D528D"/>
              </a:solidFill>
            </a:endParaRPr>
          </a:p>
        </p:txBody>
      </p:sp>
      <p:sp>
        <p:nvSpPr>
          <p:cNvPr id="5" name="Slide Number Placeholder 4"/>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86978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A1F09E4-BC8F-4B78-ACEE-D8005B292B8A}" type="datetime1">
              <a:rPr lang="en-US" smtClean="0">
                <a:solidFill>
                  <a:srgbClr val="1D528D"/>
                </a:solidFill>
              </a:rPr>
              <a:pPr/>
              <a:t>9/11/2020</a:t>
            </a:fld>
            <a:endParaRPr lang="en-US" dirty="0">
              <a:solidFill>
                <a:srgbClr val="1D528D"/>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1D528D"/>
              </a:solidFill>
            </a:endParaRPr>
          </a:p>
        </p:txBody>
      </p:sp>
      <p:sp>
        <p:nvSpPr>
          <p:cNvPr id="4" name="Slide Number Placeholder 3"/>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3488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C0BEC52-694C-4371-AEFF-D39D2A520074}" type="datetime1">
              <a:rPr lang="en-US" smtClean="0">
                <a:solidFill>
                  <a:srgbClr val="1D528D"/>
                </a:solidFill>
              </a:rPr>
              <a:pPr/>
              <a:t>9/11/2020</a:t>
            </a:fld>
            <a:endParaRPr lang="en-US" dirty="0">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198587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B41BD39-8502-45DB-8F0E-EAE5118F8B83}" type="datetime1">
              <a:rPr lang="en-US" smtClean="0">
                <a:solidFill>
                  <a:srgbClr val="1D528D"/>
                </a:solidFill>
              </a:rPr>
              <a:pPr/>
              <a:t>9/11/2020</a:t>
            </a:fld>
            <a:endParaRPr lang="en-US" dirty="0">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897963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228600" y="15240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4514958-6A34-4545-88A6-731BDDCC0403}" type="datetime1">
              <a:rPr lang="en-US" smtClean="0">
                <a:solidFill>
                  <a:srgbClr val="1D528D"/>
                </a:solidFill>
              </a:rPr>
              <a:pPr/>
              <a:t>9/11/2020</a:t>
            </a:fld>
            <a:endParaRPr lang="en-US" dirty="0">
              <a:solidFill>
                <a:srgbClr val="1D528D"/>
              </a:solidFil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1D528D"/>
              </a:solidFil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6E76D3F-2D2C-4E69-BC0E-F6164BF7848C}" type="slidenum">
              <a:rPr lang="en-US" smtClean="0">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421252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ewspaper, text, photo, building&#10;&#10;Description automatically generated">
            <a:extLst>
              <a:ext uri="{FF2B5EF4-FFF2-40B4-BE49-F238E27FC236}">
                <a16:creationId xmlns:a16="http://schemas.microsoft.com/office/drawing/2014/main" id="{D902B916-22A6-5347-A222-1FBB4789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9296400" cy="7010400"/>
          </a:xfrm>
          <a:prstGeom prst="rect">
            <a:avLst/>
          </a:prstGeom>
        </p:spPr>
      </p:pic>
    </p:spTree>
    <p:extLst>
      <p:ext uri="{BB962C8B-B14F-4D97-AF65-F5344CB8AC3E}">
        <p14:creationId xmlns:p14="http://schemas.microsoft.com/office/powerpoint/2010/main" val="1814084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een, building, grass, sitting&#10;&#10;Description automatically generated">
            <a:extLst>
              <a:ext uri="{FF2B5EF4-FFF2-40B4-BE49-F238E27FC236}">
                <a16:creationId xmlns:a16="http://schemas.microsoft.com/office/drawing/2014/main" id="{2613B784-4E1F-2149-A096-8C64A1C47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 y="0"/>
            <a:ext cx="9135747" cy="6858000"/>
          </a:xfrm>
          <a:prstGeom prst="rect">
            <a:avLst/>
          </a:prstGeom>
        </p:spPr>
      </p:pic>
      <p:sp>
        <p:nvSpPr>
          <p:cNvPr id="2" name="Title 1"/>
          <p:cNvSpPr>
            <a:spLocks noGrp="1"/>
          </p:cNvSpPr>
          <p:nvPr>
            <p:ph type="title"/>
          </p:nvPr>
        </p:nvSpPr>
        <p:spPr>
          <a:xfrm>
            <a:off x="1524000" y="307116"/>
            <a:ext cx="7391400" cy="685800"/>
          </a:xfrm>
        </p:spPr>
        <p:txBody>
          <a:bodyPr/>
          <a:lstStyle/>
          <a:p>
            <a:pPr algn="l"/>
            <a:r>
              <a:rPr lang="en-US" b="1" i="1" dirty="0">
                <a:solidFill>
                  <a:schemeClr val="bg1"/>
                </a:solidFill>
                <a:latin typeface="Calibri" panose="020F0502020204030204" pitchFamily="34" charset="0"/>
                <a:cs typeface="Calibri" panose="020F0502020204030204" pitchFamily="34" charset="0"/>
              </a:rPr>
              <a:t>We’re Fixing This Now…</a:t>
            </a:r>
          </a:p>
        </p:txBody>
      </p:sp>
      <p:sp>
        <p:nvSpPr>
          <p:cNvPr id="9"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10</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82DDD4-BE03-A340-B70F-A1C16B9F9C33}"/>
              </a:ext>
            </a:extLst>
          </p:cNvPr>
          <p:cNvSpPr txBox="1"/>
          <p:nvPr/>
        </p:nvSpPr>
        <p:spPr>
          <a:xfrm>
            <a:off x="5105400" y="5638800"/>
            <a:ext cx="36576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Satellite High HVAC</a:t>
            </a:r>
          </a:p>
        </p:txBody>
      </p:sp>
    </p:spTree>
    <p:extLst>
      <p:ext uri="{BB962C8B-B14F-4D97-AF65-F5344CB8AC3E}">
        <p14:creationId xmlns:p14="http://schemas.microsoft.com/office/powerpoint/2010/main" val="93639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hirt&#10;&#10;Description automatically generated">
            <a:extLst>
              <a:ext uri="{FF2B5EF4-FFF2-40B4-BE49-F238E27FC236}">
                <a16:creationId xmlns:a16="http://schemas.microsoft.com/office/drawing/2014/main" id="{1E3F207B-6455-E144-9BF8-F7C639EC3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sp>
        <p:nvSpPr>
          <p:cNvPr id="2" name="Title 1"/>
          <p:cNvSpPr>
            <a:spLocks noGrp="1"/>
          </p:cNvSpPr>
          <p:nvPr>
            <p:ph type="title"/>
          </p:nvPr>
        </p:nvSpPr>
        <p:spPr>
          <a:xfrm>
            <a:off x="1676400" y="187584"/>
            <a:ext cx="86868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Critical Needs Remain</a:t>
            </a:r>
            <a:endParaRPr lang="en-US" b="1" i="1" dirty="0">
              <a:solidFill>
                <a:schemeClr val="bg1"/>
              </a:solidFill>
              <a:latin typeface="Calibri" panose="020F0502020204030204" pitchFamily="34" charset="0"/>
              <a:cs typeface="Calibri" panose="020F0502020204030204" pitchFamily="34" charset="0"/>
            </a:endParaRPr>
          </a:p>
        </p:txBody>
      </p:sp>
      <p:sp>
        <p:nvSpPr>
          <p:cNvPr id="9" name="Slide Number Placeholder 3"/>
          <p:cNvSpPr>
            <a:spLocks noGrp="1"/>
          </p:cNvSpPr>
          <p:nvPr>
            <p:ph type="sldNum" sz="quarter" idx="12"/>
          </p:nvPr>
        </p:nvSpPr>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11</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 plate&#10;&#10;Description automatically generated">
            <a:extLst>
              <a:ext uri="{FF2B5EF4-FFF2-40B4-BE49-F238E27FC236}">
                <a16:creationId xmlns:a16="http://schemas.microsoft.com/office/drawing/2014/main" id="{CDD9F32C-0AB6-1640-8479-FF3C50F0C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356" y="1766250"/>
            <a:ext cx="5327644" cy="5307425"/>
          </a:xfrm>
          <a:prstGeom prst="rect">
            <a:avLst/>
          </a:prstGeom>
        </p:spPr>
      </p:pic>
    </p:spTree>
    <p:extLst>
      <p:ext uri="{BB962C8B-B14F-4D97-AF65-F5344CB8AC3E}">
        <p14:creationId xmlns:p14="http://schemas.microsoft.com/office/powerpoint/2010/main" val="352339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ss, furniture, table, game&#10;&#10;Description automatically generated">
            <a:extLst>
              <a:ext uri="{FF2B5EF4-FFF2-40B4-BE49-F238E27FC236}">
                <a16:creationId xmlns:a16="http://schemas.microsoft.com/office/drawing/2014/main" id="{8DA347CA-820F-6545-883D-0370029C7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3" y="-10886"/>
            <a:ext cx="9317435" cy="6934200"/>
          </a:xfrm>
          <a:prstGeom prst="rect">
            <a:avLst/>
          </a:prstGeom>
        </p:spPr>
      </p:pic>
      <p:sp>
        <p:nvSpPr>
          <p:cNvPr id="2" name="Title 1">
            <a:extLst>
              <a:ext uri="{FF2B5EF4-FFF2-40B4-BE49-F238E27FC236}">
                <a16:creationId xmlns:a16="http://schemas.microsoft.com/office/drawing/2014/main" id="{E9836414-D819-E54C-8C8C-821CE69F4FAB}"/>
              </a:ext>
            </a:extLst>
          </p:cNvPr>
          <p:cNvSpPr>
            <a:spLocks noGrp="1"/>
          </p:cNvSpPr>
          <p:nvPr>
            <p:ph type="title"/>
          </p:nvPr>
        </p:nvSpPr>
        <p:spPr>
          <a:xfrm>
            <a:off x="228599" y="228600"/>
            <a:ext cx="8686800" cy="685800"/>
          </a:xfrm>
        </p:spPr>
        <p:txBody>
          <a:bodyPr/>
          <a:lstStyle/>
          <a:p>
            <a:r>
              <a:rPr lang="en-US" b="1" i="1" dirty="0">
                <a:solidFill>
                  <a:schemeClr val="bg1"/>
                </a:solidFill>
                <a:latin typeface="Calibri" panose="020F0502020204030204" pitchFamily="34" charset="0"/>
                <a:cs typeface="Calibri" panose="020F0502020204030204" pitchFamily="34" charset="0"/>
              </a:rPr>
              <a:t>We Haven’t Fixed This…</a:t>
            </a:r>
            <a:endParaRPr lang="en-US" dirty="0"/>
          </a:p>
        </p:txBody>
      </p:sp>
      <p:sp>
        <p:nvSpPr>
          <p:cNvPr id="10" name="TextBox 9">
            <a:extLst>
              <a:ext uri="{FF2B5EF4-FFF2-40B4-BE49-F238E27FC236}">
                <a16:creationId xmlns:a16="http://schemas.microsoft.com/office/drawing/2014/main" id="{54DECF39-DB6A-2148-B67B-5313EDB11462}"/>
              </a:ext>
            </a:extLst>
          </p:cNvPr>
          <p:cNvSpPr txBox="1"/>
          <p:nvPr/>
        </p:nvSpPr>
        <p:spPr>
          <a:xfrm>
            <a:off x="762000" y="5867400"/>
            <a:ext cx="3657600" cy="584775"/>
          </a:xfrm>
          <a:prstGeom prst="rect">
            <a:avLst/>
          </a:prstGeom>
          <a:noFill/>
        </p:spPr>
        <p:txBody>
          <a:bodyPr wrap="square" rtlCol="0">
            <a:spAutoFit/>
          </a:bodyPr>
          <a:lstStyle/>
          <a:p>
            <a:r>
              <a:rPr lang="en-US" sz="3200" b="1" dirty="0">
                <a:solidFill>
                  <a:schemeClr val="bg1"/>
                </a:solidFill>
              </a:rPr>
              <a:t>Roosevelt Roof</a:t>
            </a:r>
          </a:p>
        </p:txBody>
      </p:sp>
      <p:sp>
        <p:nvSpPr>
          <p:cNvPr id="5"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12</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76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een, building, sitting, small&#10;&#10;Description automatically generated">
            <a:extLst>
              <a:ext uri="{FF2B5EF4-FFF2-40B4-BE49-F238E27FC236}">
                <a16:creationId xmlns:a16="http://schemas.microsoft.com/office/drawing/2014/main" id="{615B9AE7-3323-5443-BFE1-4F1F56561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 y="0"/>
            <a:ext cx="9133693" cy="6858000"/>
          </a:xfrm>
          <a:prstGeom prst="rect">
            <a:avLst/>
          </a:prstGeom>
        </p:spPr>
      </p:pic>
      <p:sp>
        <p:nvSpPr>
          <p:cNvPr id="5" name="Title 1">
            <a:extLst>
              <a:ext uri="{FF2B5EF4-FFF2-40B4-BE49-F238E27FC236}">
                <a16:creationId xmlns:a16="http://schemas.microsoft.com/office/drawing/2014/main" id="{FC9FE17B-7F7C-EB4E-8B6C-D863952066DB}"/>
              </a:ext>
            </a:extLst>
          </p:cNvPr>
          <p:cNvSpPr txBox="1">
            <a:spLocks/>
          </p:cNvSpPr>
          <p:nvPr/>
        </p:nvSpPr>
        <p:spPr>
          <a:xfrm>
            <a:off x="1676400" y="228600"/>
            <a:ext cx="2895600" cy="685800"/>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b="1" i="1" kern="0" dirty="0">
                <a:latin typeface="Calibri" panose="020F0502020204030204" pitchFamily="34" charset="0"/>
                <a:cs typeface="Calibri" panose="020F0502020204030204" pitchFamily="34" charset="0"/>
              </a:rPr>
              <a:t>Or This…</a:t>
            </a:r>
            <a:endParaRPr lang="en-US" kern="0" dirty="0"/>
          </a:p>
        </p:txBody>
      </p:sp>
      <p:sp>
        <p:nvSpPr>
          <p:cNvPr id="9" name="TextBox 8">
            <a:extLst>
              <a:ext uri="{FF2B5EF4-FFF2-40B4-BE49-F238E27FC236}">
                <a16:creationId xmlns:a16="http://schemas.microsoft.com/office/drawing/2014/main" id="{7BA0A200-F7E7-674D-A412-FD76653C69EB}"/>
              </a:ext>
            </a:extLst>
          </p:cNvPr>
          <p:cNvSpPr txBox="1"/>
          <p:nvPr/>
        </p:nvSpPr>
        <p:spPr>
          <a:xfrm>
            <a:off x="3886200" y="6019800"/>
            <a:ext cx="2667001"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Stone Middle</a:t>
            </a:r>
          </a:p>
        </p:txBody>
      </p:sp>
      <p:sp>
        <p:nvSpPr>
          <p:cNvPr id="6"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13</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612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green, table, sitting&#10;&#10;Description automatically generated">
            <a:extLst>
              <a:ext uri="{FF2B5EF4-FFF2-40B4-BE49-F238E27FC236}">
                <a16:creationId xmlns:a16="http://schemas.microsoft.com/office/drawing/2014/main" id="{60DC1DE6-07E3-E84B-9B3E-BED266722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0" y="-76200"/>
            <a:ext cx="9235178" cy="7010400"/>
          </a:xfrm>
          <a:prstGeom prst="rect">
            <a:avLst/>
          </a:prstGeom>
        </p:spPr>
      </p:pic>
      <p:sp>
        <p:nvSpPr>
          <p:cNvPr id="9" name="Title 1">
            <a:extLst>
              <a:ext uri="{FF2B5EF4-FFF2-40B4-BE49-F238E27FC236}">
                <a16:creationId xmlns:a16="http://schemas.microsoft.com/office/drawing/2014/main" id="{B8EF7CD0-183C-A144-83B4-68496613D546}"/>
              </a:ext>
            </a:extLst>
          </p:cNvPr>
          <p:cNvSpPr txBox="1">
            <a:spLocks/>
          </p:cNvSpPr>
          <p:nvPr/>
        </p:nvSpPr>
        <p:spPr>
          <a:xfrm>
            <a:off x="1676400" y="228600"/>
            <a:ext cx="2895600" cy="685800"/>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b="1" i="1" kern="0" dirty="0">
                <a:latin typeface="Calibri" panose="020F0502020204030204" pitchFamily="34" charset="0"/>
                <a:cs typeface="Calibri" panose="020F0502020204030204" pitchFamily="34" charset="0"/>
              </a:rPr>
              <a:t>Or This…</a:t>
            </a:r>
            <a:endParaRPr lang="en-US" kern="0" dirty="0"/>
          </a:p>
        </p:txBody>
      </p:sp>
      <p:sp>
        <p:nvSpPr>
          <p:cNvPr id="8" name="TextBox 7">
            <a:extLst>
              <a:ext uri="{FF2B5EF4-FFF2-40B4-BE49-F238E27FC236}">
                <a16:creationId xmlns:a16="http://schemas.microsoft.com/office/drawing/2014/main" id="{FEB0FFCF-3E5F-CE45-9977-122D8D95CCCD}"/>
              </a:ext>
            </a:extLst>
          </p:cNvPr>
          <p:cNvSpPr txBox="1"/>
          <p:nvPr/>
        </p:nvSpPr>
        <p:spPr>
          <a:xfrm>
            <a:off x="685800" y="4048780"/>
            <a:ext cx="3352801" cy="523220"/>
          </a:xfrm>
          <a:prstGeom prst="rect">
            <a:avLst/>
          </a:prstGeom>
          <a:noFill/>
        </p:spPr>
        <p:txBody>
          <a:bodyPr wrap="square" rtlCol="0">
            <a:spAutoFit/>
          </a:bodyPr>
          <a:lstStyle/>
          <a:p>
            <a:r>
              <a:rPr lang="en-US" sz="2800" b="1" dirty="0" err="1">
                <a:solidFill>
                  <a:schemeClr val="bg1"/>
                </a:solidFill>
                <a:latin typeface="Calibri" panose="020F0502020204030204" pitchFamily="34" charset="0"/>
                <a:cs typeface="Calibri" panose="020F0502020204030204" pitchFamily="34" charset="0"/>
              </a:rPr>
              <a:t>DeLaura</a:t>
            </a:r>
            <a:r>
              <a:rPr lang="en-US" sz="2800" b="1" dirty="0">
                <a:solidFill>
                  <a:schemeClr val="bg1"/>
                </a:solidFill>
                <a:latin typeface="Calibri" panose="020F0502020204030204" pitchFamily="34" charset="0"/>
                <a:cs typeface="Calibri" panose="020F0502020204030204" pitchFamily="34" charset="0"/>
              </a:rPr>
              <a:t> Middle</a:t>
            </a:r>
          </a:p>
        </p:txBody>
      </p:sp>
      <p:sp>
        <p:nvSpPr>
          <p:cNvPr id="12" name="TextBox 11">
            <a:extLst>
              <a:ext uri="{FF2B5EF4-FFF2-40B4-BE49-F238E27FC236}">
                <a16:creationId xmlns:a16="http://schemas.microsoft.com/office/drawing/2014/main" id="{9F75692B-B5DF-0B4F-94E8-4EF21875E6A4}"/>
              </a:ext>
            </a:extLst>
          </p:cNvPr>
          <p:cNvSpPr txBox="1"/>
          <p:nvPr/>
        </p:nvSpPr>
        <p:spPr>
          <a:xfrm>
            <a:off x="231074" y="6019800"/>
            <a:ext cx="3807527"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Creel Elementary </a:t>
            </a:r>
          </a:p>
        </p:txBody>
      </p:sp>
      <p:sp>
        <p:nvSpPr>
          <p:cNvPr id="15" name="TextBox 14">
            <a:extLst>
              <a:ext uri="{FF2B5EF4-FFF2-40B4-BE49-F238E27FC236}">
                <a16:creationId xmlns:a16="http://schemas.microsoft.com/office/drawing/2014/main" id="{DB846C8C-830D-FD4A-92B7-71E0D059EB76}"/>
              </a:ext>
            </a:extLst>
          </p:cNvPr>
          <p:cNvSpPr txBox="1"/>
          <p:nvPr/>
        </p:nvSpPr>
        <p:spPr>
          <a:xfrm>
            <a:off x="5943600" y="5791200"/>
            <a:ext cx="56388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Stone Middle</a:t>
            </a:r>
          </a:p>
        </p:txBody>
      </p:sp>
      <p:sp>
        <p:nvSpPr>
          <p:cNvPr id="7"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14</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78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hoto, green, sitting, bench&#10;&#10;Description automatically generated">
            <a:extLst>
              <a:ext uri="{FF2B5EF4-FFF2-40B4-BE49-F238E27FC236}">
                <a16:creationId xmlns:a16="http://schemas.microsoft.com/office/drawing/2014/main" id="{7E39C075-0549-FD48-ACA1-9A53B8152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 y="0"/>
            <a:ext cx="9133693" cy="6858000"/>
          </a:xfrm>
          <a:prstGeom prst="rect">
            <a:avLst/>
          </a:prstGeom>
        </p:spPr>
      </p:pic>
      <p:sp>
        <p:nvSpPr>
          <p:cNvPr id="8" name="Title 1">
            <a:extLst>
              <a:ext uri="{FF2B5EF4-FFF2-40B4-BE49-F238E27FC236}">
                <a16:creationId xmlns:a16="http://schemas.microsoft.com/office/drawing/2014/main" id="{E2190D73-084F-9F49-971D-509322DF78C6}"/>
              </a:ext>
            </a:extLst>
          </p:cNvPr>
          <p:cNvSpPr txBox="1">
            <a:spLocks/>
          </p:cNvSpPr>
          <p:nvPr/>
        </p:nvSpPr>
        <p:spPr>
          <a:xfrm>
            <a:off x="1676400" y="228600"/>
            <a:ext cx="2895600" cy="685800"/>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b="1" i="1" kern="0" dirty="0">
                <a:latin typeface="Calibri" panose="020F0502020204030204" pitchFamily="34" charset="0"/>
                <a:cs typeface="Calibri" panose="020F0502020204030204" pitchFamily="34" charset="0"/>
              </a:rPr>
              <a:t>Or This…</a:t>
            </a:r>
            <a:endParaRPr lang="en-US" kern="0" dirty="0"/>
          </a:p>
        </p:txBody>
      </p:sp>
      <p:sp>
        <p:nvSpPr>
          <p:cNvPr id="9" name="TextBox 8">
            <a:extLst>
              <a:ext uri="{FF2B5EF4-FFF2-40B4-BE49-F238E27FC236}">
                <a16:creationId xmlns:a16="http://schemas.microsoft.com/office/drawing/2014/main" id="{E75CD014-01DB-7D43-9011-B0DCC35CD50E}"/>
              </a:ext>
            </a:extLst>
          </p:cNvPr>
          <p:cNvSpPr txBox="1"/>
          <p:nvPr/>
        </p:nvSpPr>
        <p:spPr>
          <a:xfrm>
            <a:off x="1295400" y="5791200"/>
            <a:ext cx="5156733" cy="584775"/>
          </a:xfrm>
          <a:prstGeom prst="rect">
            <a:avLst/>
          </a:prstGeom>
          <a:noFill/>
        </p:spPr>
        <p:txBody>
          <a:bodyPr wrap="none" rtlCol="0">
            <a:spAutoFit/>
          </a:bodyPr>
          <a:lstStyle/>
          <a:p>
            <a:r>
              <a:rPr lang="en-US" sz="3200" b="1" dirty="0">
                <a:solidFill>
                  <a:schemeClr val="bg1"/>
                </a:solidFill>
                <a:latin typeface="Calibri" panose="020F0502020204030204" pitchFamily="34" charset="0"/>
                <a:cs typeface="Calibri" panose="020F0502020204030204" pitchFamily="34" charset="0"/>
              </a:rPr>
              <a:t>South Lake Elementary Roof  </a:t>
            </a:r>
          </a:p>
        </p:txBody>
      </p:sp>
      <p:sp>
        <p:nvSpPr>
          <p:cNvPr id="5"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15</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57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1920689"/>
            <a:ext cx="3730989" cy="2514600"/>
          </a:xfrm>
          <a:prstGeom prst="rect">
            <a:avLst/>
          </a:prstGeom>
        </p:spPr>
      </p:pic>
      <p:pic>
        <p:nvPicPr>
          <p:cNvPr id="5" name="Picture 4"/>
          <p:cNvPicPr>
            <a:picLocks noChangeAspect="1"/>
          </p:cNvPicPr>
          <p:nvPr/>
        </p:nvPicPr>
        <p:blipFill>
          <a:blip r:embed="rId4"/>
          <a:stretch>
            <a:fillRect/>
          </a:stretch>
        </p:blipFill>
        <p:spPr>
          <a:xfrm>
            <a:off x="1112527" y="4724922"/>
            <a:ext cx="2572735" cy="1737511"/>
          </a:xfrm>
          <a:prstGeom prst="rect">
            <a:avLst/>
          </a:prstGeom>
        </p:spPr>
      </p:pic>
      <p:pic>
        <p:nvPicPr>
          <p:cNvPr id="10" name="Picture 9"/>
          <p:cNvPicPr>
            <a:picLocks noChangeAspect="1"/>
          </p:cNvPicPr>
          <p:nvPr/>
        </p:nvPicPr>
        <p:blipFill>
          <a:blip r:embed="rId5"/>
          <a:stretch>
            <a:fillRect/>
          </a:stretch>
        </p:blipFill>
        <p:spPr>
          <a:xfrm>
            <a:off x="4797789" y="1905000"/>
            <a:ext cx="4017612" cy="4352921"/>
          </a:xfrm>
          <a:prstGeom prst="rect">
            <a:avLst/>
          </a:prstGeom>
        </p:spPr>
      </p:pic>
      <p:pic>
        <p:nvPicPr>
          <p:cNvPr id="6" name="Picture 5" descr="A picture containing indoor, green, table, sitting&#10;&#10;Description automatically generated">
            <a:extLst>
              <a:ext uri="{FF2B5EF4-FFF2-40B4-BE49-F238E27FC236}">
                <a16:creationId xmlns:a16="http://schemas.microsoft.com/office/drawing/2014/main" id="{D9AF91B6-370E-5947-9B3F-6CAE7D62AE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6" y="0"/>
            <a:ext cx="9135747" cy="6858000"/>
          </a:xfrm>
          <a:prstGeom prst="rect">
            <a:avLst/>
          </a:prstGeom>
        </p:spPr>
      </p:pic>
      <p:sp>
        <p:nvSpPr>
          <p:cNvPr id="2" name="Title 1"/>
          <p:cNvSpPr>
            <a:spLocks noGrp="1"/>
          </p:cNvSpPr>
          <p:nvPr>
            <p:ph type="title"/>
          </p:nvPr>
        </p:nvSpPr>
        <p:spPr>
          <a:xfrm>
            <a:off x="1524000" y="274545"/>
            <a:ext cx="7391400" cy="685800"/>
          </a:xfrm>
        </p:spPr>
        <p:txBody>
          <a:bodyPr/>
          <a:lstStyle/>
          <a:p>
            <a:pPr algn="l"/>
            <a:r>
              <a:rPr lang="en-US" b="1" i="1" dirty="0">
                <a:solidFill>
                  <a:schemeClr val="bg1"/>
                </a:solidFill>
                <a:latin typeface="Calibri" panose="020F0502020204030204" pitchFamily="34" charset="0"/>
                <a:cs typeface="Calibri" panose="020F0502020204030204" pitchFamily="34" charset="0"/>
              </a:rPr>
              <a:t>Or This.</a:t>
            </a:r>
          </a:p>
        </p:txBody>
      </p:sp>
      <p:sp>
        <p:nvSpPr>
          <p:cNvPr id="9"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16</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3F28B8-5F71-5842-B724-94D14314ACA2}"/>
              </a:ext>
            </a:extLst>
          </p:cNvPr>
          <p:cNvSpPr txBox="1"/>
          <p:nvPr/>
        </p:nvSpPr>
        <p:spPr>
          <a:xfrm>
            <a:off x="76200" y="3447659"/>
            <a:ext cx="2374911"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Kennedy Science Lab</a:t>
            </a:r>
          </a:p>
        </p:txBody>
      </p:sp>
      <p:sp>
        <p:nvSpPr>
          <p:cNvPr id="12" name="TextBox 11">
            <a:extLst>
              <a:ext uri="{FF2B5EF4-FFF2-40B4-BE49-F238E27FC236}">
                <a16:creationId xmlns:a16="http://schemas.microsoft.com/office/drawing/2014/main" id="{CA951424-7C17-A249-B3E3-BE93F6236BEF}"/>
              </a:ext>
            </a:extLst>
          </p:cNvPr>
          <p:cNvSpPr txBox="1"/>
          <p:nvPr/>
        </p:nvSpPr>
        <p:spPr>
          <a:xfrm>
            <a:off x="6334598" y="5857811"/>
            <a:ext cx="3124200"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Oak Park Doors</a:t>
            </a:r>
          </a:p>
        </p:txBody>
      </p:sp>
      <p:sp>
        <p:nvSpPr>
          <p:cNvPr id="13" name="TextBox 12">
            <a:extLst>
              <a:ext uri="{FF2B5EF4-FFF2-40B4-BE49-F238E27FC236}">
                <a16:creationId xmlns:a16="http://schemas.microsoft.com/office/drawing/2014/main" id="{F70DFB72-7B45-9D43-9C97-87FE6063B528}"/>
              </a:ext>
            </a:extLst>
          </p:cNvPr>
          <p:cNvSpPr txBox="1"/>
          <p:nvPr/>
        </p:nvSpPr>
        <p:spPr>
          <a:xfrm>
            <a:off x="357261" y="6290884"/>
            <a:ext cx="2111327"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Jackson Science Lab</a:t>
            </a:r>
          </a:p>
        </p:txBody>
      </p:sp>
    </p:spTree>
    <p:extLst>
      <p:ext uri="{BB962C8B-B14F-4D97-AF65-F5344CB8AC3E}">
        <p14:creationId xmlns:p14="http://schemas.microsoft.com/office/powerpoint/2010/main" val="3947190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irt&#10;&#10;Description automatically generated">
            <a:extLst>
              <a:ext uri="{FF2B5EF4-FFF2-40B4-BE49-F238E27FC236}">
                <a16:creationId xmlns:a16="http://schemas.microsoft.com/office/drawing/2014/main" id="{F01E27A4-6EBF-3948-B884-7BD3EA9FD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sp>
        <p:nvSpPr>
          <p:cNvPr id="2" name="Title 1"/>
          <p:cNvSpPr>
            <a:spLocks noGrp="1"/>
          </p:cNvSpPr>
          <p:nvPr>
            <p:ph type="title"/>
          </p:nvPr>
        </p:nvSpPr>
        <p:spPr>
          <a:xfrm>
            <a:off x="1524000" y="304800"/>
            <a:ext cx="74676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Scope of Responsibility</a:t>
            </a:r>
          </a:p>
        </p:txBody>
      </p:sp>
      <p:sp>
        <p:nvSpPr>
          <p:cNvPr id="3" name="Content Placeholder 2"/>
          <p:cNvSpPr>
            <a:spLocks noGrp="1"/>
          </p:cNvSpPr>
          <p:nvPr>
            <p:ph idx="1"/>
          </p:nvPr>
        </p:nvSpPr>
        <p:spPr>
          <a:xfrm>
            <a:off x="762000" y="2133600"/>
            <a:ext cx="7620000" cy="4048654"/>
          </a:xfrm>
        </p:spPr>
        <p:txBody>
          <a:bodyPr/>
          <a:lstStyle/>
          <a:p>
            <a:r>
              <a:rPr lang="en-US" sz="2600" b="1" dirty="0">
                <a:solidFill>
                  <a:srgbClr val="0B7134"/>
                </a:solidFill>
                <a:latin typeface="Calibri" panose="020F0502020204030204" pitchFamily="34" charset="0"/>
                <a:cs typeface="Calibri" panose="020F0502020204030204" pitchFamily="34" charset="0"/>
              </a:rPr>
              <a:t>More than 100 facilities</a:t>
            </a:r>
          </a:p>
          <a:p>
            <a:pPr lvl="1"/>
            <a:r>
              <a:rPr lang="en-US" sz="2400" dirty="0">
                <a:solidFill>
                  <a:schemeClr val="tx2"/>
                </a:solidFill>
                <a:latin typeface="Calibri" panose="020F0502020204030204" pitchFamily="34" charset="0"/>
                <a:cs typeface="Calibri" panose="020F0502020204030204" pitchFamily="34" charset="0"/>
              </a:rPr>
              <a:t>84 traditional schools</a:t>
            </a:r>
          </a:p>
          <a:p>
            <a:r>
              <a:rPr lang="en-US" sz="2600" b="1" dirty="0">
                <a:solidFill>
                  <a:srgbClr val="0B7134"/>
                </a:solidFill>
                <a:latin typeface="Calibri" panose="020F0502020204030204" pitchFamily="34" charset="0"/>
                <a:cs typeface="Calibri" panose="020F0502020204030204" pitchFamily="34" charset="0"/>
              </a:rPr>
              <a:t>52 schools are over 50 years old!</a:t>
            </a:r>
            <a:endParaRPr lang="en-US" sz="2800" b="1" dirty="0">
              <a:solidFill>
                <a:srgbClr val="0B7134"/>
              </a:solidFill>
              <a:latin typeface="Calibri" panose="020F0502020204030204" pitchFamily="34" charset="0"/>
              <a:cs typeface="Calibri" panose="020F0502020204030204" pitchFamily="34" charset="0"/>
            </a:endParaRPr>
          </a:p>
          <a:p>
            <a:r>
              <a:rPr lang="en-US" sz="2600" b="1" dirty="0">
                <a:solidFill>
                  <a:srgbClr val="0B7134"/>
                </a:solidFill>
                <a:latin typeface="Calibri" panose="020F0502020204030204" pitchFamily="34" charset="0"/>
                <a:cs typeface="Calibri" panose="020F0502020204030204" pitchFamily="34" charset="0"/>
              </a:rPr>
              <a:t>12.8 million square feet</a:t>
            </a:r>
            <a:br>
              <a:rPr lang="en-US" sz="2800" b="1" dirty="0">
                <a:solidFill>
                  <a:srgbClr val="0B7134"/>
                </a:solidFill>
                <a:latin typeface="Calibri" panose="020F0502020204030204" pitchFamily="34" charset="0"/>
                <a:cs typeface="Calibri" panose="020F0502020204030204" pitchFamily="34" charset="0"/>
              </a:rPr>
            </a:br>
            <a:r>
              <a:rPr lang="en-US" sz="2400" dirty="0">
                <a:solidFill>
                  <a:schemeClr val="tx2"/>
                </a:solidFill>
                <a:latin typeface="Calibri" panose="020F0502020204030204" pitchFamily="34" charset="0"/>
                <a:cs typeface="Calibri" panose="020F0502020204030204" pitchFamily="34" charset="0"/>
              </a:rPr>
              <a:t>Equivalent of over 5,000 homes </a:t>
            </a:r>
            <a:br>
              <a:rPr lang="en-US" sz="2400" dirty="0">
                <a:solidFill>
                  <a:schemeClr val="tx2"/>
                </a:solidFill>
                <a:latin typeface="Calibri" panose="020F0502020204030204" pitchFamily="34" charset="0"/>
                <a:cs typeface="Calibri" panose="020F0502020204030204" pitchFamily="34" charset="0"/>
              </a:rPr>
            </a:br>
            <a:r>
              <a:rPr lang="en-US" sz="2400" dirty="0">
                <a:solidFill>
                  <a:schemeClr val="tx2"/>
                </a:solidFill>
                <a:latin typeface="Calibri" panose="020F0502020204030204" pitchFamily="34" charset="0"/>
                <a:cs typeface="Calibri" panose="020F0502020204030204" pitchFamily="34" charset="0"/>
              </a:rPr>
              <a:t>(2,500 sq. ft. each)</a:t>
            </a:r>
          </a:p>
          <a:p>
            <a:r>
              <a:rPr lang="en-US" sz="2600" b="1" dirty="0">
                <a:solidFill>
                  <a:srgbClr val="0B7134"/>
                </a:solidFill>
                <a:latin typeface="Calibri" panose="020F0502020204030204" pitchFamily="34" charset="0"/>
                <a:cs typeface="Calibri" panose="020F0502020204030204" pitchFamily="34" charset="0"/>
              </a:rPr>
              <a:t>Current replacement value - over $2 billion</a:t>
            </a:r>
          </a:p>
          <a:p>
            <a:r>
              <a:rPr lang="en-US" sz="2600" b="1" dirty="0">
                <a:solidFill>
                  <a:srgbClr val="0B7134"/>
                </a:solidFill>
                <a:latin typeface="Calibri" panose="020F0502020204030204" pitchFamily="34" charset="0"/>
                <a:cs typeface="Calibri" panose="020F0502020204030204" pitchFamily="34" charset="0"/>
              </a:rPr>
              <a:t>80,000 computers, servers, and related equipment </a:t>
            </a:r>
            <a:r>
              <a:rPr lang="en-US" sz="2200" dirty="0">
                <a:solidFill>
                  <a:schemeClr val="tx2"/>
                </a:solidFill>
                <a:latin typeface="Calibri" panose="020F0502020204030204" pitchFamily="34" charset="0"/>
                <a:cs typeface="Calibri" panose="020F0502020204030204" pitchFamily="34" charset="0"/>
              </a:rPr>
              <a:t>Currently on a 20 year refreshment cycle</a:t>
            </a:r>
          </a:p>
        </p:txBody>
      </p:sp>
      <p:sp>
        <p:nvSpPr>
          <p:cNvPr id="8" name="Slide Number Placeholder 3">
            <a:extLst>
              <a:ext uri="{FF2B5EF4-FFF2-40B4-BE49-F238E27FC236}">
                <a16:creationId xmlns:a16="http://schemas.microsoft.com/office/drawing/2014/main" id="{4B42DBE5-A18C-F946-8ADE-286F113AEF12}"/>
              </a:ext>
            </a:extLst>
          </p:cNvPr>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17</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9971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irt&#10;&#10;Description automatically generated">
            <a:extLst>
              <a:ext uri="{FF2B5EF4-FFF2-40B4-BE49-F238E27FC236}">
                <a16:creationId xmlns:a16="http://schemas.microsoft.com/office/drawing/2014/main" id="{85654D0E-FF86-4A48-807A-B92F900A6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sp>
        <p:nvSpPr>
          <p:cNvPr id="9" name="Slide Number Placeholder 3"/>
          <p:cNvSpPr>
            <a:spLocks noGrp="1"/>
          </p:cNvSpPr>
          <p:nvPr>
            <p:ph type="sldNum" sz="quarter" idx="12"/>
          </p:nvPr>
        </p:nvSpPr>
        <p:spPr>
          <a:xfrm>
            <a:off x="7010400" y="6553200"/>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18</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B2EEC40-B23E-8C47-A63A-73FD8A91E9C2}"/>
              </a:ext>
            </a:extLst>
          </p:cNvPr>
          <p:cNvSpPr>
            <a:spLocks noGrp="1"/>
          </p:cNvSpPr>
          <p:nvPr>
            <p:ph type="title"/>
          </p:nvPr>
        </p:nvSpPr>
        <p:spPr>
          <a:xfrm>
            <a:off x="1524000" y="291346"/>
            <a:ext cx="75438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Building on the Foundation</a:t>
            </a:r>
            <a:endParaRPr lang="en-US" sz="2400" b="1" i="1" dirty="0">
              <a:solidFill>
                <a:schemeClr val="bg1"/>
              </a:solidFill>
              <a:latin typeface="Calibri" panose="020F0502020204030204" pitchFamily="34" charset="0"/>
              <a:cs typeface="Calibri" panose="020F0502020204030204" pitchFamily="34" charset="0"/>
            </a:endParaRPr>
          </a:p>
        </p:txBody>
      </p:sp>
      <p:pic>
        <p:nvPicPr>
          <p:cNvPr id="4" name="Picture 3" descr="A close up of a card&#10;&#10;Description automatically generated">
            <a:extLst>
              <a:ext uri="{FF2B5EF4-FFF2-40B4-BE49-F238E27FC236}">
                <a16:creationId xmlns:a16="http://schemas.microsoft.com/office/drawing/2014/main" id="{C1DF4CBE-CC7C-7E4D-8C24-48287DC5A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5054"/>
            <a:ext cx="9144000" cy="5252621"/>
          </a:xfrm>
          <a:prstGeom prst="rect">
            <a:avLst/>
          </a:prstGeom>
        </p:spPr>
      </p:pic>
    </p:spTree>
    <p:extLst>
      <p:ext uri="{BB962C8B-B14F-4D97-AF65-F5344CB8AC3E}">
        <p14:creationId xmlns:p14="http://schemas.microsoft.com/office/powerpoint/2010/main" val="198944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irt&#10;&#10;Description automatically generated">
            <a:extLst>
              <a:ext uri="{FF2B5EF4-FFF2-40B4-BE49-F238E27FC236}">
                <a16:creationId xmlns:a16="http://schemas.microsoft.com/office/drawing/2014/main" id="{85654D0E-FF86-4A48-807A-B92F900A6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sp>
        <p:nvSpPr>
          <p:cNvPr id="9" name="Slide Number Placeholder 3"/>
          <p:cNvSpPr>
            <a:spLocks noGrp="1"/>
          </p:cNvSpPr>
          <p:nvPr>
            <p:ph type="sldNum" sz="quarter" idx="12"/>
          </p:nvPr>
        </p:nvSpPr>
        <p:spPr>
          <a:xfrm>
            <a:off x="7010400" y="6553200"/>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19</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B2EEC40-B23E-8C47-A63A-73FD8A91E9C2}"/>
              </a:ext>
            </a:extLst>
          </p:cNvPr>
          <p:cNvSpPr>
            <a:spLocks noGrp="1"/>
          </p:cNvSpPr>
          <p:nvPr>
            <p:ph type="title"/>
          </p:nvPr>
        </p:nvSpPr>
        <p:spPr>
          <a:xfrm>
            <a:off x="1524000" y="291346"/>
            <a:ext cx="75438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Surtax Renewal Allocation Plan</a:t>
            </a:r>
            <a:endParaRPr lang="en-US" sz="2400" b="1" i="1" dirty="0">
              <a:solidFill>
                <a:schemeClr val="bg1"/>
              </a:solidFill>
              <a:latin typeface="Calibri" panose="020F0502020204030204" pitchFamily="34" charset="0"/>
              <a:cs typeface="Calibri" panose="020F0502020204030204" pitchFamily="34" charset="0"/>
            </a:endParaRPr>
          </a:p>
        </p:txBody>
      </p:sp>
      <p:pic>
        <p:nvPicPr>
          <p:cNvPr id="5" name="Picture 4" descr="A picture containing device, clock&#10;&#10;Description automatically generated">
            <a:extLst>
              <a:ext uri="{FF2B5EF4-FFF2-40B4-BE49-F238E27FC236}">
                <a16:creationId xmlns:a16="http://schemas.microsoft.com/office/drawing/2014/main" id="{107006DB-996F-3C43-955A-BA4826D66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862" y="1600200"/>
            <a:ext cx="6100952" cy="5346806"/>
          </a:xfrm>
          <a:prstGeom prst="rect">
            <a:avLst/>
          </a:prstGeom>
        </p:spPr>
      </p:pic>
      <p:pic>
        <p:nvPicPr>
          <p:cNvPr id="4" name="Picture 3" descr="A screen shot of a city&#10;&#10;Description automatically generated">
            <a:extLst>
              <a:ext uri="{FF2B5EF4-FFF2-40B4-BE49-F238E27FC236}">
                <a16:creationId xmlns:a16="http://schemas.microsoft.com/office/drawing/2014/main" id="{590316C9-C405-DD42-A2DE-566A30BE8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6634" y="2413000"/>
            <a:ext cx="2755900" cy="3251200"/>
          </a:xfrm>
          <a:prstGeom prst="rect">
            <a:avLst/>
          </a:prstGeom>
        </p:spPr>
      </p:pic>
    </p:spTree>
    <p:extLst>
      <p:ext uri="{BB962C8B-B14F-4D97-AF65-F5344CB8AC3E}">
        <p14:creationId xmlns:p14="http://schemas.microsoft.com/office/powerpoint/2010/main" val="280682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irt&#10;&#10;Description automatically generated">
            <a:extLst>
              <a:ext uri="{FF2B5EF4-FFF2-40B4-BE49-F238E27FC236}">
                <a16:creationId xmlns:a16="http://schemas.microsoft.com/office/drawing/2014/main" id="{C1546580-06DA-FB4F-B377-4F5C3ED8A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sp>
        <p:nvSpPr>
          <p:cNvPr id="9" name="Slide Number Placeholder 3"/>
          <p:cNvSpPr>
            <a:spLocks noGrp="1"/>
          </p:cNvSpPr>
          <p:nvPr>
            <p:ph type="sldNum" sz="quarter" idx="12"/>
          </p:nvPr>
        </p:nvSpPr>
        <p:spPr>
          <a:xfrm>
            <a:off x="7010400" y="6569075"/>
            <a:ext cx="2133600" cy="36512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4E47B9A-A190-406F-9B7C-5AF11D9D6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3078"/>
            <a:ext cx="9144000" cy="4251522"/>
          </a:xfrm>
          <a:prstGeom prst="rect">
            <a:avLst/>
          </a:prstGeom>
        </p:spPr>
      </p:pic>
      <p:sp>
        <p:nvSpPr>
          <p:cNvPr id="8" name="Title 1">
            <a:extLst>
              <a:ext uri="{FF2B5EF4-FFF2-40B4-BE49-F238E27FC236}">
                <a16:creationId xmlns:a16="http://schemas.microsoft.com/office/drawing/2014/main" id="{1ADA3D52-9F3A-BD4C-BDEA-B7E5B82A07E8}"/>
              </a:ext>
            </a:extLst>
          </p:cNvPr>
          <p:cNvSpPr>
            <a:spLocks noGrp="1"/>
          </p:cNvSpPr>
          <p:nvPr>
            <p:ph type="title"/>
          </p:nvPr>
        </p:nvSpPr>
        <p:spPr>
          <a:xfrm>
            <a:off x="1524000" y="149386"/>
            <a:ext cx="7620000" cy="1008856"/>
          </a:xfrm>
        </p:spPr>
        <p:txBody>
          <a:bodyPr/>
          <a:lstStyle/>
          <a:p>
            <a:pPr algn="l"/>
            <a:r>
              <a:rPr lang="en-US" b="1" dirty="0">
                <a:solidFill>
                  <a:schemeClr val="bg1"/>
                </a:solidFill>
                <a:latin typeface="Calibri" panose="020F0502020204030204" pitchFamily="34" charset="0"/>
                <a:cs typeface="Calibri" panose="020F0502020204030204" pitchFamily="34" charset="0"/>
              </a:rPr>
              <a:t>An Important Decision</a:t>
            </a:r>
            <a:br>
              <a:rPr lang="en-US"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November 3</a:t>
            </a:r>
            <a:r>
              <a:rPr lang="en-US" sz="2400" b="1" baseline="30000" dirty="0">
                <a:solidFill>
                  <a:schemeClr val="bg1"/>
                </a:solidFill>
                <a:latin typeface="Calibri" panose="020F0502020204030204" pitchFamily="34" charset="0"/>
                <a:cs typeface="Calibri" panose="020F0502020204030204" pitchFamily="34" charset="0"/>
              </a:rPr>
              <a:t>rd</a:t>
            </a:r>
            <a:endParaRPr lang="en-US" sz="2400" b="1" i="1" baseline="30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8618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irt&#10;&#10;Description automatically generated">
            <a:extLst>
              <a:ext uri="{FF2B5EF4-FFF2-40B4-BE49-F238E27FC236}">
                <a16:creationId xmlns:a16="http://schemas.microsoft.com/office/drawing/2014/main" id="{92AD318E-20C9-B64F-AF96-2C6A87F4C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58000"/>
          </a:xfrm>
          <a:prstGeom prst="rect">
            <a:avLst/>
          </a:prstGeom>
        </p:spPr>
      </p:pic>
      <p:sp>
        <p:nvSpPr>
          <p:cNvPr id="2" name="Title 1"/>
          <p:cNvSpPr>
            <a:spLocks noGrp="1"/>
          </p:cNvSpPr>
          <p:nvPr>
            <p:ph type="title"/>
          </p:nvPr>
        </p:nvSpPr>
        <p:spPr>
          <a:xfrm>
            <a:off x="1524000" y="304800"/>
            <a:ext cx="7848600" cy="685800"/>
          </a:xfrm>
        </p:spPr>
        <p:txBody>
          <a:bodyPr/>
          <a:lstStyle/>
          <a:p>
            <a:pPr algn="l"/>
            <a:r>
              <a:rPr lang="en-US" sz="3600" b="1" dirty="0">
                <a:solidFill>
                  <a:schemeClr val="bg1"/>
                </a:solidFill>
                <a:latin typeface="Calibri" panose="020F0502020204030204" pitchFamily="34" charset="0"/>
                <a:cs typeface="Calibri" panose="020F0502020204030204" pitchFamily="34" charset="0"/>
              </a:rPr>
              <a:t>Surtax Renewal – Investment Detail</a:t>
            </a:r>
            <a:endParaRPr lang="en-US" sz="2000" b="1" i="1" dirty="0">
              <a:solidFill>
                <a:schemeClr val="bg1"/>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874981" y="1981200"/>
            <a:ext cx="7397085" cy="4333875"/>
          </a:xfrm>
          <a:prstGeom prst="rect">
            <a:avLst/>
          </a:prstGeom>
        </p:spPr>
      </p:pic>
      <p:sp>
        <p:nvSpPr>
          <p:cNvPr id="8"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20</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395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een, sitting, book, cat&#10;&#10;Description automatically generated">
            <a:extLst>
              <a:ext uri="{FF2B5EF4-FFF2-40B4-BE49-F238E27FC236}">
                <a16:creationId xmlns:a16="http://schemas.microsoft.com/office/drawing/2014/main" id="{14BEE9F0-85C0-E743-B1B8-3516D217B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 y="0"/>
            <a:ext cx="9135747" cy="6858000"/>
          </a:xfrm>
          <a:prstGeom prst="rect">
            <a:avLst/>
          </a:prstGeom>
        </p:spPr>
      </p:pic>
      <p:sp>
        <p:nvSpPr>
          <p:cNvPr id="6" name="TextBox 5">
            <a:extLst>
              <a:ext uri="{FF2B5EF4-FFF2-40B4-BE49-F238E27FC236}">
                <a16:creationId xmlns:a16="http://schemas.microsoft.com/office/drawing/2014/main" id="{8E7464A6-A038-F343-8BEE-9AA3960D5C92}"/>
              </a:ext>
            </a:extLst>
          </p:cNvPr>
          <p:cNvSpPr txBox="1"/>
          <p:nvPr/>
        </p:nvSpPr>
        <p:spPr>
          <a:xfrm>
            <a:off x="0" y="6324600"/>
            <a:ext cx="9139872" cy="523220"/>
          </a:xfrm>
          <a:prstGeom prst="rect">
            <a:avLst/>
          </a:prstGeom>
          <a:noFill/>
        </p:spPr>
        <p:txBody>
          <a:bodyPr wrap="square" rtlCol="0">
            <a:spAutoFit/>
          </a:bodyPr>
          <a:lstStyle/>
          <a:p>
            <a:pPr algn="ctr"/>
            <a:r>
              <a:rPr lang="en-US" sz="2800" b="1" dirty="0" err="1">
                <a:solidFill>
                  <a:schemeClr val="bg1"/>
                </a:solidFill>
                <a:latin typeface="Calibri" panose="020F0502020204030204" pitchFamily="34" charset="0"/>
                <a:cs typeface="Calibri" panose="020F0502020204030204" pitchFamily="34" charset="0"/>
              </a:rPr>
              <a:t>BrevardSchools.org</a:t>
            </a:r>
            <a:r>
              <a:rPr lang="en-US" sz="2800" b="1" dirty="0">
                <a:solidFill>
                  <a:schemeClr val="bg1"/>
                </a:solidFill>
                <a:latin typeface="Calibri" panose="020F0502020204030204" pitchFamily="34" charset="0"/>
                <a:cs typeface="Calibri" panose="020F0502020204030204" pitchFamily="34" charset="0"/>
              </a:rPr>
              <a:t>/</a:t>
            </a:r>
            <a:r>
              <a:rPr lang="en-US" sz="2800" b="1" dirty="0" err="1">
                <a:solidFill>
                  <a:schemeClr val="bg1"/>
                </a:solidFill>
                <a:latin typeface="Calibri" panose="020F0502020204030204" pitchFamily="34" charset="0"/>
                <a:cs typeface="Calibri" panose="020F0502020204030204" pitchFamily="34" charset="0"/>
              </a:rPr>
              <a:t>SurtaxRenewal</a:t>
            </a:r>
            <a:endParaRPr lang="en-US" sz="2800" b="1" dirty="0">
              <a:solidFill>
                <a:schemeClr val="bg1"/>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C2CA7532-B003-4A40-9721-35CDBBD27742}"/>
              </a:ext>
            </a:extLst>
          </p:cNvPr>
          <p:cNvSpPr txBox="1">
            <a:spLocks/>
          </p:cNvSpPr>
          <p:nvPr/>
        </p:nvSpPr>
        <p:spPr>
          <a:xfrm>
            <a:off x="1524000" y="304800"/>
            <a:ext cx="7467600" cy="685800"/>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b="1" kern="0" dirty="0">
                <a:latin typeface="Calibri" panose="020F0502020204030204" pitchFamily="34" charset="0"/>
                <a:cs typeface="Calibri" panose="020F0502020204030204" pitchFamily="34" charset="0"/>
              </a:rPr>
              <a:t>What This Means for My School</a:t>
            </a:r>
            <a:endParaRPr lang="en-US" sz="2400" b="1" i="1" kern="0" dirty="0">
              <a:latin typeface="Calibri" panose="020F0502020204030204" pitchFamily="34" charset="0"/>
              <a:cs typeface="Calibri" panose="020F0502020204030204" pitchFamily="34" charset="0"/>
            </a:endParaRPr>
          </a:p>
        </p:txBody>
      </p:sp>
      <p:sp>
        <p:nvSpPr>
          <p:cNvPr id="5"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21</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10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green, person, standing&#10;&#10;Description automatically generated">
            <a:extLst>
              <a:ext uri="{FF2B5EF4-FFF2-40B4-BE49-F238E27FC236}">
                <a16:creationId xmlns:a16="http://schemas.microsoft.com/office/drawing/2014/main" id="{65935D5B-C0CC-F949-84D8-B5C0B5C65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 y="0"/>
            <a:ext cx="9135747" cy="6858000"/>
          </a:xfrm>
          <a:prstGeom prst="rect">
            <a:avLst/>
          </a:prstGeom>
        </p:spPr>
      </p:pic>
      <p:sp>
        <p:nvSpPr>
          <p:cNvPr id="3" name="TextBox 2"/>
          <p:cNvSpPr txBox="1"/>
          <p:nvPr/>
        </p:nvSpPr>
        <p:spPr>
          <a:xfrm>
            <a:off x="3962400" y="2286000"/>
            <a:ext cx="2819400" cy="1015663"/>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Taxable purchases made</a:t>
            </a:r>
            <a:br>
              <a:rPr lang="en-US" sz="2000" b="1" dirty="0">
                <a:solidFill>
                  <a:schemeClr val="bg1"/>
                </a:solidFill>
                <a:latin typeface="Calibri" panose="020F0502020204030204" pitchFamily="34" charset="0"/>
                <a:cs typeface="Calibri" panose="020F0502020204030204" pitchFamily="34" charset="0"/>
              </a:rPr>
            </a:br>
            <a:r>
              <a:rPr lang="en-US" sz="2000" b="1" dirty="0">
                <a:solidFill>
                  <a:schemeClr val="bg1"/>
                </a:solidFill>
                <a:latin typeface="Calibri" panose="020F0502020204030204" pitchFamily="34" charset="0"/>
                <a:cs typeface="Calibri" panose="020F0502020204030204" pitchFamily="34" charset="0"/>
              </a:rPr>
              <a:t>in surrounding counties support local schools.</a:t>
            </a:r>
          </a:p>
        </p:txBody>
      </p:sp>
      <p:sp>
        <p:nvSpPr>
          <p:cNvPr id="2" name="TextBox 1">
            <a:extLst>
              <a:ext uri="{FF2B5EF4-FFF2-40B4-BE49-F238E27FC236}">
                <a16:creationId xmlns:a16="http://schemas.microsoft.com/office/drawing/2014/main" id="{9F2533E2-A156-344A-9083-985ACC9BE450}"/>
              </a:ext>
            </a:extLst>
          </p:cNvPr>
          <p:cNvSpPr txBox="1"/>
          <p:nvPr/>
        </p:nvSpPr>
        <p:spPr>
          <a:xfrm>
            <a:off x="1600200" y="381000"/>
            <a:ext cx="6779737"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Continuing the Half-Cent Sales Surtax</a:t>
            </a:r>
          </a:p>
        </p:txBody>
      </p:sp>
      <p:sp>
        <p:nvSpPr>
          <p:cNvPr id="5"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22</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441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hirt, hat&#10;&#10;Description automatically generated">
            <a:extLst>
              <a:ext uri="{FF2B5EF4-FFF2-40B4-BE49-F238E27FC236}">
                <a16:creationId xmlns:a16="http://schemas.microsoft.com/office/drawing/2014/main" id="{B6D6B3B5-C8ED-CB47-8CAE-FEF4B4CA2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6" y="-24821"/>
            <a:ext cx="9245526" cy="6941970"/>
          </a:xfrm>
          <a:prstGeom prst="rect">
            <a:avLst/>
          </a:prstGeom>
        </p:spPr>
      </p:pic>
      <p:sp>
        <p:nvSpPr>
          <p:cNvPr id="2" name="Title 1"/>
          <p:cNvSpPr>
            <a:spLocks noGrp="1"/>
          </p:cNvSpPr>
          <p:nvPr>
            <p:ph type="title"/>
          </p:nvPr>
        </p:nvSpPr>
        <p:spPr>
          <a:xfrm>
            <a:off x="1524000" y="304800"/>
            <a:ext cx="74676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Our Commitment Continues</a:t>
            </a:r>
            <a:endParaRPr lang="en-US" sz="2400" b="1" i="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10043" y="2205714"/>
            <a:ext cx="5334000" cy="5376185"/>
          </a:xfrm>
        </p:spPr>
        <p:txBody>
          <a:bodyPr/>
          <a:lstStyle/>
          <a:p>
            <a:r>
              <a:rPr lang="en-US" sz="2600" b="1" dirty="0">
                <a:solidFill>
                  <a:srgbClr val="0B7134"/>
                </a:solidFill>
                <a:latin typeface="Calibri" panose="020F0502020204030204" pitchFamily="34" charset="0"/>
                <a:cs typeface="Calibri" panose="020F0502020204030204" pitchFamily="34" charset="0"/>
              </a:rPr>
              <a:t>Data driven approach </a:t>
            </a:r>
            <a:br>
              <a:rPr lang="en-US" sz="2600" b="1" dirty="0">
                <a:solidFill>
                  <a:srgbClr val="0B7134"/>
                </a:solidFill>
                <a:latin typeface="Calibri" panose="020F0502020204030204" pitchFamily="34" charset="0"/>
                <a:cs typeface="Calibri" panose="020F0502020204030204" pitchFamily="34" charset="0"/>
              </a:rPr>
            </a:br>
            <a:r>
              <a:rPr lang="en-US" sz="2600" b="1" dirty="0">
                <a:solidFill>
                  <a:srgbClr val="0B7134"/>
                </a:solidFill>
                <a:latin typeface="Calibri" panose="020F0502020204030204" pitchFamily="34" charset="0"/>
                <a:cs typeface="Calibri" panose="020F0502020204030204" pitchFamily="34" charset="0"/>
              </a:rPr>
              <a:t>to investments</a:t>
            </a:r>
          </a:p>
          <a:p>
            <a:r>
              <a:rPr lang="en-US" sz="2600" b="1" dirty="0">
                <a:solidFill>
                  <a:srgbClr val="0B7134"/>
                </a:solidFill>
                <a:latin typeface="Calibri" panose="020F0502020204030204" pitchFamily="34" charset="0"/>
                <a:cs typeface="Calibri" panose="020F0502020204030204" pitchFamily="34" charset="0"/>
              </a:rPr>
              <a:t>Itemized list of investments </a:t>
            </a:r>
            <a:br>
              <a:rPr lang="en-US" sz="2600" b="1" dirty="0">
                <a:solidFill>
                  <a:srgbClr val="0B7134"/>
                </a:solidFill>
                <a:latin typeface="Calibri" panose="020F0502020204030204" pitchFamily="34" charset="0"/>
                <a:cs typeface="Calibri" panose="020F0502020204030204" pitchFamily="34" charset="0"/>
              </a:rPr>
            </a:br>
            <a:r>
              <a:rPr lang="en-US" sz="2600" b="1" dirty="0">
                <a:solidFill>
                  <a:srgbClr val="0B7134"/>
                </a:solidFill>
                <a:latin typeface="Calibri" panose="020F0502020204030204" pitchFamily="34" charset="0"/>
                <a:cs typeface="Calibri" panose="020F0502020204030204" pitchFamily="34" charset="0"/>
              </a:rPr>
              <a:t>by site and by year</a:t>
            </a:r>
          </a:p>
          <a:p>
            <a:r>
              <a:rPr lang="en-US" sz="2600" b="1" dirty="0">
                <a:solidFill>
                  <a:srgbClr val="0B7134"/>
                </a:solidFill>
                <a:latin typeface="Calibri" panose="020F0502020204030204" pitchFamily="34" charset="0"/>
                <a:cs typeface="Calibri" panose="020F0502020204030204" pitchFamily="34" charset="0"/>
              </a:rPr>
              <a:t>No new debt</a:t>
            </a:r>
          </a:p>
          <a:p>
            <a:r>
              <a:rPr lang="en-US" sz="2600" b="1" dirty="0">
                <a:solidFill>
                  <a:srgbClr val="0B7134"/>
                </a:solidFill>
                <a:latin typeface="Calibri" panose="020F0502020204030204" pitchFamily="34" charset="0"/>
                <a:cs typeface="Calibri" panose="020F0502020204030204" pitchFamily="34" charset="0"/>
              </a:rPr>
              <a:t>Continue independent citizens oversight committee (ICOC)</a:t>
            </a:r>
          </a:p>
          <a:p>
            <a:r>
              <a:rPr lang="en-US" sz="2600" b="1" dirty="0">
                <a:solidFill>
                  <a:srgbClr val="0B7134"/>
                </a:solidFill>
                <a:latin typeface="Calibri" panose="020F0502020204030204" pitchFamily="34" charset="0"/>
                <a:cs typeface="Calibri" panose="020F0502020204030204" pitchFamily="34" charset="0"/>
              </a:rPr>
              <a:t>Continue external audits</a:t>
            </a:r>
          </a:p>
          <a:p>
            <a:r>
              <a:rPr lang="en-US" sz="2600" b="1" dirty="0">
                <a:solidFill>
                  <a:srgbClr val="0B7134"/>
                </a:solidFill>
                <a:latin typeface="Calibri" panose="020F0502020204030204" pitchFamily="34" charset="0"/>
                <a:cs typeface="Calibri" panose="020F0502020204030204" pitchFamily="34" charset="0"/>
              </a:rPr>
              <a:t>Continue reporting to the </a:t>
            </a:r>
            <a:br>
              <a:rPr lang="en-US" sz="2600" b="1" dirty="0">
                <a:solidFill>
                  <a:srgbClr val="0B7134"/>
                </a:solidFill>
                <a:latin typeface="Calibri" panose="020F0502020204030204" pitchFamily="34" charset="0"/>
                <a:cs typeface="Calibri" panose="020F0502020204030204" pitchFamily="34" charset="0"/>
              </a:rPr>
            </a:br>
            <a:r>
              <a:rPr lang="en-US" sz="2600" b="1" dirty="0">
                <a:solidFill>
                  <a:srgbClr val="0B7134"/>
                </a:solidFill>
                <a:latin typeface="Calibri" panose="020F0502020204030204" pitchFamily="34" charset="0"/>
                <a:cs typeface="Calibri" panose="020F0502020204030204" pitchFamily="34" charset="0"/>
              </a:rPr>
              <a:t>school board and community</a:t>
            </a:r>
          </a:p>
        </p:txBody>
      </p:sp>
      <p:sp>
        <p:nvSpPr>
          <p:cNvPr id="9"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23</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3"/>
          <p:cNvSpPr txBox="1">
            <a:spLocks/>
          </p:cNvSpPr>
          <p:nvPr/>
        </p:nvSpPr>
        <p:spPr bwMode="auto">
          <a:xfrm>
            <a:off x="5792185" y="2950865"/>
            <a:ext cx="3276600" cy="388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ü"/>
            </a:pPr>
            <a:r>
              <a:rPr lang="en-US" sz="2800" b="1" kern="0" dirty="0">
                <a:solidFill>
                  <a:srgbClr val="0B7134"/>
                </a:solidFill>
                <a:latin typeface="Calibri" panose="020F0502020204030204" pitchFamily="34" charset="0"/>
                <a:cs typeface="Calibri" panose="020F0502020204030204" pitchFamily="34" charset="0"/>
              </a:rPr>
              <a:t>Surtax funds are invested in our schools</a:t>
            </a:r>
          </a:p>
          <a:p>
            <a:pPr>
              <a:buFont typeface="Wingdings" panose="05000000000000000000" pitchFamily="2" charset="2"/>
              <a:buChar char="ü"/>
            </a:pPr>
            <a:r>
              <a:rPr lang="en-US" sz="2800" b="1" kern="0" dirty="0">
                <a:solidFill>
                  <a:srgbClr val="0B7134"/>
                </a:solidFill>
                <a:latin typeface="Calibri" panose="020F0502020204030204" pitchFamily="34" charset="0"/>
                <a:cs typeface="Calibri" panose="020F0502020204030204" pitchFamily="34" charset="0"/>
              </a:rPr>
              <a:t>Surtax funds are invested in the local economy</a:t>
            </a:r>
          </a:p>
          <a:p>
            <a:pPr>
              <a:buFont typeface="Wingdings" panose="05000000000000000000" pitchFamily="2" charset="2"/>
              <a:buChar char="ü"/>
            </a:pPr>
            <a:r>
              <a:rPr lang="en-US" sz="2800" b="1" kern="0" dirty="0">
                <a:solidFill>
                  <a:srgbClr val="0B7134"/>
                </a:solidFill>
                <a:latin typeface="Calibri" panose="020F0502020204030204" pitchFamily="34" charset="0"/>
                <a:cs typeface="Calibri" panose="020F0502020204030204" pitchFamily="34" charset="0"/>
              </a:rPr>
              <a:t>Return on investment</a:t>
            </a:r>
          </a:p>
        </p:txBody>
      </p:sp>
      <p:sp>
        <p:nvSpPr>
          <p:cNvPr id="4" name="TextBox 3">
            <a:extLst>
              <a:ext uri="{FF2B5EF4-FFF2-40B4-BE49-F238E27FC236}">
                <a16:creationId xmlns:a16="http://schemas.microsoft.com/office/drawing/2014/main" id="{29CAB517-3A88-7F4A-B5B8-DAD0985F742D}"/>
              </a:ext>
            </a:extLst>
          </p:cNvPr>
          <p:cNvSpPr txBox="1"/>
          <p:nvPr/>
        </p:nvSpPr>
        <p:spPr>
          <a:xfrm>
            <a:off x="5791200" y="1828800"/>
            <a:ext cx="3428015" cy="830997"/>
          </a:xfrm>
          <a:prstGeom prst="rect">
            <a:avLst/>
          </a:prstGeom>
          <a:noFill/>
        </p:spPr>
        <p:txBody>
          <a:bodyPr wrap="square" rtlCol="0">
            <a:spAutoFit/>
          </a:bodyPr>
          <a:lstStyle/>
          <a:p>
            <a:r>
              <a:rPr lang="en-US" sz="4800" b="1" kern="0" dirty="0">
                <a:solidFill>
                  <a:schemeClr val="bg1"/>
                </a:solidFill>
                <a:highlight>
                  <a:srgbClr val="0B7134"/>
                </a:highlight>
                <a:latin typeface="Calibri" panose="020F0502020204030204" pitchFamily="34" charset="0"/>
                <a:cs typeface="Calibri" panose="020F0502020204030204" pitchFamily="34" charset="0"/>
              </a:rPr>
              <a:t> </a:t>
            </a:r>
            <a:r>
              <a:rPr lang="en-US" sz="4800" b="1" kern="0" dirty="0" err="1">
                <a:solidFill>
                  <a:schemeClr val="bg1"/>
                </a:solidFill>
                <a:highlight>
                  <a:srgbClr val="0B7134"/>
                </a:highlight>
                <a:latin typeface="Calibri" panose="020F0502020204030204" pitchFamily="34" charset="0"/>
                <a:cs typeface="Calibri" panose="020F0502020204030204" pitchFamily="34" charset="0"/>
              </a:rPr>
              <a:t>Outcomes</a:t>
            </a:r>
            <a:r>
              <a:rPr lang="en-US" sz="4800" b="1" kern="0" dirty="0" err="1">
                <a:solidFill>
                  <a:srgbClr val="0B7134"/>
                </a:solidFill>
                <a:highlight>
                  <a:srgbClr val="0B7134"/>
                </a:highlight>
                <a:latin typeface="Calibri" panose="020F0502020204030204" pitchFamily="34" charset="0"/>
                <a:cs typeface="Calibri" panose="020F0502020204030204" pitchFamily="34" charset="0"/>
              </a:rPr>
              <a:t>i</a:t>
            </a:r>
            <a:endParaRPr lang="en-US" sz="4800" b="1" kern="0" dirty="0">
              <a:solidFill>
                <a:srgbClr val="0B7134"/>
              </a:solidFill>
              <a:highlight>
                <a:srgbClr val="0B7134"/>
              </a:highligh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6E996C1-979F-044C-9CE5-F73C3E56C8A0}"/>
              </a:ext>
            </a:extLst>
          </p:cNvPr>
          <p:cNvSpPr/>
          <p:nvPr/>
        </p:nvSpPr>
        <p:spPr>
          <a:xfrm>
            <a:off x="1066800" y="1497829"/>
            <a:ext cx="3015505" cy="707886"/>
          </a:xfrm>
          <a:prstGeom prst="rect">
            <a:avLst/>
          </a:prstGeom>
        </p:spPr>
        <p:txBody>
          <a:bodyPr wrap="none">
            <a:spAutoFit/>
          </a:bodyPr>
          <a:lstStyle/>
          <a:p>
            <a:r>
              <a:rPr lang="en-US" sz="4000" b="1" dirty="0">
                <a:solidFill>
                  <a:schemeClr val="accent3"/>
                </a:solidFill>
                <a:latin typeface="Calibri" panose="020F0502020204030204" pitchFamily="34" charset="0"/>
                <a:cs typeface="Calibri" panose="020F0502020204030204" pitchFamily="34" charset="0"/>
              </a:rPr>
              <a:t>Transparency</a:t>
            </a:r>
          </a:p>
        </p:txBody>
      </p:sp>
    </p:spTree>
    <p:extLst>
      <p:ext uri="{BB962C8B-B14F-4D97-AF65-F5344CB8AC3E}">
        <p14:creationId xmlns:p14="http://schemas.microsoft.com/office/powerpoint/2010/main" val="695232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irt&#10;&#10;Description automatically generated">
            <a:extLst>
              <a:ext uri="{FF2B5EF4-FFF2-40B4-BE49-F238E27FC236}">
                <a16:creationId xmlns:a16="http://schemas.microsoft.com/office/drawing/2014/main" id="{8E743A37-FD2B-FB43-94DB-0E7FE0E2B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11916"/>
            <a:ext cx="9201717" cy="6914585"/>
          </a:xfrm>
          <a:prstGeom prst="rect">
            <a:avLst/>
          </a:prstGeom>
        </p:spPr>
      </p:pic>
      <p:sp>
        <p:nvSpPr>
          <p:cNvPr id="2" name="Title 1"/>
          <p:cNvSpPr>
            <a:spLocks noGrp="1"/>
          </p:cNvSpPr>
          <p:nvPr>
            <p:ph type="title"/>
          </p:nvPr>
        </p:nvSpPr>
        <p:spPr>
          <a:xfrm>
            <a:off x="1524000" y="318867"/>
            <a:ext cx="73914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Our Kids, Brevard’s Future</a:t>
            </a:r>
            <a:endParaRPr lang="en-US" sz="2400" b="1" i="1" dirty="0">
              <a:solidFill>
                <a:schemeClr val="bg1"/>
              </a:solidFill>
              <a:latin typeface="Calibri" panose="020F0502020204030204" pitchFamily="34" charset="0"/>
              <a:cs typeface="Calibri" panose="020F0502020204030204" pitchFamily="34" charset="0"/>
            </a:endParaRPr>
          </a:p>
        </p:txBody>
      </p:sp>
      <p:sp>
        <p:nvSpPr>
          <p:cNvPr id="9"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24</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A picture containing photo, screen, person, person&#10;&#10;Description automatically generated">
            <a:extLst>
              <a:ext uri="{FF2B5EF4-FFF2-40B4-BE49-F238E27FC236}">
                <a16:creationId xmlns:a16="http://schemas.microsoft.com/office/drawing/2014/main" id="{3B233CE8-DD47-B34C-9930-21D39ADA7A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7877" y="1902725"/>
            <a:ext cx="4038600" cy="4448209"/>
          </a:xfrm>
          <a:prstGeom prst="rect">
            <a:avLst/>
          </a:prstGeom>
        </p:spPr>
      </p:pic>
      <p:sp>
        <p:nvSpPr>
          <p:cNvPr id="14" name="Rectangle 13">
            <a:extLst>
              <a:ext uri="{FF2B5EF4-FFF2-40B4-BE49-F238E27FC236}">
                <a16:creationId xmlns:a16="http://schemas.microsoft.com/office/drawing/2014/main" id="{1207CE92-678E-1745-AE7A-19A759FD05D7}"/>
              </a:ext>
            </a:extLst>
          </p:cNvPr>
          <p:cNvSpPr/>
          <p:nvPr/>
        </p:nvSpPr>
        <p:spPr>
          <a:xfrm>
            <a:off x="214204" y="1841451"/>
            <a:ext cx="4829653" cy="4647426"/>
          </a:xfrm>
          <a:prstGeom prst="rect">
            <a:avLst/>
          </a:prstGeom>
        </p:spPr>
        <p:txBody>
          <a:bodyPr wrap="square">
            <a:spAutoFit/>
          </a:bodyPr>
          <a:lstStyle/>
          <a:p>
            <a:pPr marL="285750" indent="-285750">
              <a:buFont typeface="Arial" panose="020B0604020202020204" pitchFamily="34" charset="0"/>
              <a:buChar char="•"/>
            </a:pPr>
            <a:r>
              <a:rPr lang="en-US" b="1" dirty="0">
                <a:solidFill>
                  <a:srgbClr val="0B7134"/>
                </a:solidFill>
              </a:rPr>
              <a:t>‘A’-rated school district – </a:t>
            </a:r>
            <a:br>
              <a:rPr lang="en-US" b="1" dirty="0">
                <a:solidFill>
                  <a:srgbClr val="0B7134"/>
                </a:solidFill>
              </a:rPr>
            </a:br>
            <a:r>
              <a:rPr lang="en-US" b="1" dirty="0">
                <a:solidFill>
                  <a:srgbClr val="0B7134"/>
                </a:solidFill>
              </a:rPr>
              <a:t>responsible for 70,000+ students</a:t>
            </a:r>
          </a:p>
          <a:p>
            <a:pPr marL="285750" indent="-285750">
              <a:buFont typeface="Arial" panose="020B0604020202020204" pitchFamily="34" charset="0"/>
              <a:buChar char="•"/>
            </a:pPr>
            <a:endParaRPr lang="en-US" sz="800" b="1" dirty="0">
              <a:solidFill>
                <a:srgbClr val="0B7134"/>
              </a:solidFill>
            </a:endParaRPr>
          </a:p>
          <a:p>
            <a:pPr marL="342900" indent="-342900">
              <a:buFont typeface="Arial" panose="020B0604020202020204" pitchFamily="34" charset="0"/>
              <a:buChar char="•"/>
            </a:pPr>
            <a:r>
              <a:rPr lang="en-US" b="1" dirty="0">
                <a:solidFill>
                  <a:srgbClr val="0B7134"/>
                </a:solidFill>
              </a:rPr>
              <a:t>Current graduation rate 88.3%</a:t>
            </a:r>
          </a:p>
          <a:p>
            <a:pPr marL="342900" indent="-342900">
              <a:buFont typeface="Arial" panose="020B0604020202020204" pitchFamily="34" charset="0"/>
              <a:buChar char="•"/>
            </a:pPr>
            <a:endParaRPr lang="en-US" sz="900" b="1" dirty="0">
              <a:solidFill>
                <a:srgbClr val="0B7134"/>
              </a:solidFill>
            </a:endParaRPr>
          </a:p>
          <a:p>
            <a:pPr marL="342900" indent="-342900">
              <a:buFont typeface="Arial" panose="020B0604020202020204" pitchFamily="34" charset="0"/>
              <a:buChar char="•"/>
            </a:pPr>
            <a:r>
              <a:rPr lang="en-US" b="1" dirty="0">
                <a:solidFill>
                  <a:srgbClr val="0B7134"/>
                </a:solidFill>
              </a:rPr>
              <a:t>In 2020, 411 seniors graduated </a:t>
            </a:r>
            <a:br>
              <a:rPr lang="en-US" b="1" dirty="0">
                <a:solidFill>
                  <a:srgbClr val="0B7134"/>
                </a:solidFill>
              </a:rPr>
            </a:br>
            <a:r>
              <a:rPr lang="en-US" b="1" dirty="0">
                <a:solidFill>
                  <a:srgbClr val="0B7134"/>
                </a:solidFill>
              </a:rPr>
              <a:t>with an A.A. degree</a:t>
            </a:r>
          </a:p>
          <a:p>
            <a:pPr marL="171450" indent="-171450">
              <a:buFont typeface="Arial" panose="020B0604020202020204" pitchFamily="34" charset="0"/>
              <a:buChar char="•"/>
            </a:pPr>
            <a:endParaRPr lang="en-US" sz="900" b="1" dirty="0">
              <a:solidFill>
                <a:srgbClr val="0B7134"/>
              </a:solidFill>
            </a:endParaRPr>
          </a:p>
          <a:p>
            <a:pPr marL="285750" indent="-285750">
              <a:buFont typeface="Arial" panose="020B0604020202020204" pitchFamily="34" charset="0"/>
              <a:buChar char="•"/>
            </a:pPr>
            <a:r>
              <a:rPr lang="en-US" b="1" dirty="0">
                <a:solidFill>
                  <a:srgbClr val="0B7134"/>
                </a:solidFill>
              </a:rPr>
              <a:t>Competitive career training programs – 40% of graduates earn industry certification</a:t>
            </a:r>
          </a:p>
          <a:p>
            <a:pPr marL="285750" indent="-285750">
              <a:buFont typeface="Arial" panose="020B0604020202020204" pitchFamily="34" charset="0"/>
              <a:buChar char="•"/>
            </a:pPr>
            <a:endParaRPr lang="en-US" sz="900" b="1" dirty="0">
              <a:solidFill>
                <a:srgbClr val="0B7134"/>
              </a:solidFill>
            </a:endParaRPr>
          </a:p>
          <a:p>
            <a:pPr marL="285750" indent="-285750">
              <a:buFont typeface="Arial" panose="020B0604020202020204" pitchFamily="34" charset="0"/>
              <a:buChar char="•"/>
            </a:pPr>
            <a:r>
              <a:rPr lang="en-US" b="1" dirty="0">
                <a:solidFill>
                  <a:srgbClr val="0B7134"/>
                </a:solidFill>
              </a:rPr>
              <a:t>Comprehensive music programs K-12</a:t>
            </a:r>
          </a:p>
          <a:p>
            <a:endParaRPr lang="en-US" sz="900" b="1" dirty="0">
              <a:solidFill>
                <a:srgbClr val="0B7134"/>
              </a:solidFill>
            </a:endParaRPr>
          </a:p>
          <a:p>
            <a:pPr marL="285750" indent="-285750">
              <a:buFont typeface="Arial" panose="020B0604020202020204" pitchFamily="34" charset="0"/>
              <a:buChar char="•"/>
            </a:pPr>
            <a:r>
              <a:rPr lang="en-US" b="1" dirty="0">
                <a:solidFill>
                  <a:srgbClr val="0B7134"/>
                </a:solidFill>
              </a:rPr>
              <a:t>Science research leader in the state</a:t>
            </a:r>
          </a:p>
          <a:p>
            <a:pPr marL="285750" indent="-285750">
              <a:buFont typeface="Arial" panose="020B0604020202020204" pitchFamily="34" charset="0"/>
              <a:buChar char="•"/>
            </a:pPr>
            <a:endParaRPr lang="en-US" sz="900" b="1" dirty="0">
              <a:solidFill>
                <a:srgbClr val="0B7134"/>
              </a:solidFill>
            </a:endParaRPr>
          </a:p>
          <a:p>
            <a:pPr marL="285750" indent="-285750">
              <a:buFont typeface="Arial" panose="020B0604020202020204" pitchFamily="34" charset="0"/>
              <a:buChar char="•"/>
            </a:pPr>
            <a:r>
              <a:rPr lang="en-US" b="1" dirty="0">
                <a:solidFill>
                  <a:srgbClr val="0B7134"/>
                </a:solidFill>
              </a:rPr>
              <a:t>Experienced teacher workforce – retention is critical to students’ success</a:t>
            </a:r>
          </a:p>
          <a:p>
            <a:pPr marL="285750" indent="-285750">
              <a:buFont typeface="Arial" panose="020B0604020202020204" pitchFamily="34" charset="0"/>
              <a:buChar char="•"/>
            </a:pPr>
            <a:endParaRPr lang="en-US" b="1" dirty="0">
              <a:solidFill>
                <a:srgbClr val="0B7134"/>
              </a:solidFill>
            </a:endParaRPr>
          </a:p>
        </p:txBody>
      </p:sp>
    </p:spTree>
    <p:extLst>
      <p:ext uri="{BB962C8B-B14F-4D97-AF65-F5344CB8AC3E}">
        <p14:creationId xmlns:p14="http://schemas.microsoft.com/office/powerpoint/2010/main" val="212216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irt&#10;&#10;Description automatically generated">
            <a:extLst>
              <a:ext uri="{FF2B5EF4-FFF2-40B4-BE49-F238E27FC236}">
                <a16:creationId xmlns:a16="http://schemas.microsoft.com/office/drawing/2014/main" id="{EC624FE7-8BCE-1047-8C94-FB35DAB53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sp>
        <p:nvSpPr>
          <p:cNvPr id="9" name="Slide Number Placeholder 3"/>
          <p:cNvSpPr>
            <a:spLocks noGrp="1"/>
          </p:cNvSpPr>
          <p:nvPr>
            <p:ph type="sldNum" sz="quarter" idx="12"/>
          </p:nvPr>
        </p:nvSpPr>
        <p:spPr>
          <a:xfrm>
            <a:off x="7010400" y="6553200"/>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25</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4E47B9A-A190-406F-9B7C-5AF11D9D6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3078"/>
            <a:ext cx="9144000" cy="4251522"/>
          </a:xfrm>
          <a:prstGeom prst="rect">
            <a:avLst/>
          </a:prstGeom>
        </p:spPr>
      </p:pic>
      <p:sp>
        <p:nvSpPr>
          <p:cNvPr id="11" name="Title 1">
            <a:extLst>
              <a:ext uri="{FF2B5EF4-FFF2-40B4-BE49-F238E27FC236}">
                <a16:creationId xmlns:a16="http://schemas.microsoft.com/office/drawing/2014/main" id="{C05DA302-902F-8248-8A26-0A63E6AE53F9}"/>
              </a:ext>
            </a:extLst>
          </p:cNvPr>
          <p:cNvSpPr txBox="1">
            <a:spLocks/>
          </p:cNvSpPr>
          <p:nvPr/>
        </p:nvSpPr>
        <p:spPr bwMode="gray">
          <a:xfrm>
            <a:off x="1524000" y="149386"/>
            <a:ext cx="7010400" cy="10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pPr algn="l"/>
            <a:r>
              <a:rPr lang="en-US" b="1" kern="0" dirty="0">
                <a:solidFill>
                  <a:schemeClr val="bg1"/>
                </a:solidFill>
                <a:latin typeface="Calibri" panose="020F0502020204030204" pitchFamily="34" charset="0"/>
                <a:cs typeface="Calibri" panose="020F0502020204030204" pitchFamily="34" charset="0"/>
              </a:rPr>
              <a:t>An Important Decision</a:t>
            </a:r>
            <a:br>
              <a:rPr lang="en-US" b="1" kern="0" dirty="0">
                <a:solidFill>
                  <a:schemeClr val="bg1"/>
                </a:solidFill>
                <a:latin typeface="Calibri" panose="020F0502020204030204" pitchFamily="34" charset="0"/>
                <a:cs typeface="Calibri" panose="020F0502020204030204" pitchFamily="34" charset="0"/>
              </a:rPr>
            </a:br>
            <a:r>
              <a:rPr lang="en-US" sz="2400" b="1" kern="0" dirty="0">
                <a:solidFill>
                  <a:schemeClr val="bg1"/>
                </a:solidFill>
                <a:latin typeface="Calibri" panose="020F0502020204030204" pitchFamily="34" charset="0"/>
                <a:cs typeface="Calibri" panose="020F0502020204030204" pitchFamily="34" charset="0"/>
              </a:rPr>
              <a:t>November 3</a:t>
            </a:r>
            <a:r>
              <a:rPr lang="en-US" sz="2000" b="1" kern="0" baseline="30000" dirty="0">
                <a:solidFill>
                  <a:schemeClr val="bg1"/>
                </a:solidFill>
                <a:latin typeface="Calibri" panose="020F0502020204030204" pitchFamily="34" charset="0"/>
                <a:cs typeface="Calibri" panose="020F0502020204030204" pitchFamily="34" charset="0"/>
              </a:rPr>
              <a:t>rd</a:t>
            </a:r>
            <a:endParaRPr lang="en-US" sz="2400" b="1" i="1" kern="0" baseline="30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837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A4CD14-B9B9-1344-8E1C-16AD8066A1CD}"/>
              </a:ext>
            </a:extLst>
          </p:cNvPr>
          <p:cNvSpPr>
            <a:spLocks noGrp="1"/>
          </p:cNvSpPr>
          <p:nvPr>
            <p:ph type="sldNum" sz="quarter" idx="12"/>
          </p:nvPr>
        </p:nvSpPr>
        <p:spPr>
          <a:xfrm>
            <a:off x="7010400" y="6492875"/>
            <a:ext cx="2133600" cy="36512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26</a:t>
            </a:fld>
            <a:endParaRPr lang="en-US" sz="1500" b="1" dirty="0">
              <a:solidFill>
                <a:srgbClr val="92D050"/>
              </a:solidFill>
              <a:latin typeface="Calibri" panose="020F0502020204030204" pitchFamily="34" charset="0"/>
              <a:cs typeface="Calibri" panose="020F0502020204030204" pitchFamily="34" charset="0"/>
            </a:endParaRPr>
          </a:p>
        </p:txBody>
      </p:sp>
      <p:pic>
        <p:nvPicPr>
          <p:cNvPr id="5" name="Picture 4" descr="A picture containing newspaper, text, photo, building&#10;&#10;Description automatically generated">
            <a:extLst>
              <a:ext uri="{FF2B5EF4-FFF2-40B4-BE49-F238E27FC236}">
                <a16:creationId xmlns:a16="http://schemas.microsoft.com/office/drawing/2014/main" id="{AEBEF1E9-3839-D443-8C15-179E4DAD7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9296400" cy="7010400"/>
          </a:xfrm>
          <a:prstGeom prst="rect">
            <a:avLst/>
          </a:prstGeom>
        </p:spPr>
      </p:pic>
    </p:spTree>
    <p:extLst>
      <p:ext uri="{BB962C8B-B14F-4D97-AF65-F5344CB8AC3E}">
        <p14:creationId xmlns:p14="http://schemas.microsoft.com/office/powerpoint/2010/main" val="266577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irt&#10;&#10;Description automatically generated">
            <a:extLst>
              <a:ext uri="{FF2B5EF4-FFF2-40B4-BE49-F238E27FC236}">
                <a16:creationId xmlns:a16="http://schemas.microsoft.com/office/drawing/2014/main" id="{A0C110AC-0922-E042-82A1-1C0222C75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pic>
        <p:nvPicPr>
          <p:cNvPr id="5" name="Picture 4">
            <a:extLst>
              <a:ext uri="{FF2B5EF4-FFF2-40B4-BE49-F238E27FC236}">
                <a16:creationId xmlns:a16="http://schemas.microsoft.com/office/drawing/2014/main" id="{670B0C06-2560-EC46-A535-B9A1EAFC5C2D}"/>
              </a:ext>
            </a:extLst>
          </p:cNvPr>
          <p:cNvPicPr>
            <a:picLocks noChangeAspect="1"/>
          </p:cNvPicPr>
          <p:nvPr/>
        </p:nvPicPr>
        <p:blipFill>
          <a:blip r:embed="rId4"/>
          <a:stretch>
            <a:fillRect/>
          </a:stretch>
        </p:blipFill>
        <p:spPr>
          <a:xfrm>
            <a:off x="4831638" y="1905001"/>
            <a:ext cx="3855162" cy="4572000"/>
          </a:xfrm>
          <a:prstGeom prst="rect">
            <a:avLst/>
          </a:prstGeom>
        </p:spPr>
      </p:pic>
      <p:sp>
        <p:nvSpPr>
          <p:cNvPr id="2" name="Title 1"/>
          <p:cNvSpPr>
            <a:spLocks noGrp="1"/>
          </p:cNvSpPr>
          <p:nvPr>
            <p:ph type="title"/>
          </p:nvPr>
        </p:nvSpPr>
        <p:spPr>
          <a:xfrm>
            <a:off x="1524000" y="381000"/>
            <a:ext cx="7391400" cy="609600"/>
          </a:xfrm>
        </p:spPr>
        <p:txBody>
          <a:bodyPr/>
          <a:lstStyle/>
          <a:p>
            <a:r>
              <a:rPr lang="en-US" b="1" dirty="0">
                <a:latin typeface="Calibri" panose="020F0502020204030204" pitchFamily="34" charset="0"/>
                <a:cs typeface="Calibri" panose="020F0502020204030204" pitchFamily="34" charset="0"/>
              </a:rPr>
              <a:t>A Look Back – </a:t>
            </a:r>
            <a:br>
              <a:rPr lang="en-US" b="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6 Years Ago</a:t>
            </a:r>
          </a:p>
        </p:txBody>
      </p:sp>
      <p:sp>
        <p:nvSpPr>
          <p:cNvPr id="3" name="Content Placeholder 2"/>
          <p:cNvSpPr>
            <a:spLocks noGrp="1"/>
          </p:cNvSpPr>
          <p:nvPr>
            <p:ph sz="half" idx="1"/>
          </p:nvPr>
        </p:nvSpPr>
        <p:spPr>
          <a:xfrm>
            <a:off x="520824" y="2057400"/>
            <a:ext cx="4038600" cy="4492625"/>
          </a:xfrm>
        </p:spPr>
        <p:txBody>
          <a:bodyPr/>
          <a:lstStyle/>
          <a:p>
            <a:pPr marL="0" indent="0">
              <a:buNone/>
            </a:pPr>
            <a:r>
              <a:rPr lang="en-US" sz="3200" b="1" dirty="0">
                <a:solidFill>
                  <a:srgbClr val="0B7134"/>
                </a:solidFill>
                <a:latin typeface="Calibri" panose="020F0502020204030204" pitchFamily="34" charset="0"/>
                <a:cs typeface="Calibri" panose="020F0502020204030204" pitchFamily="34" charset="0"/>
              </a:rPr>
              <a:t>We asked the community to help</a:t>
            </a:r>
          </a:p>
          <a:p>
            <a:pPr lvl="1"/>
            <a:r>
              <a:rPr lang="en-US" b="1" dirty="0">
                <a:solidFill>
                  <a:schemeClr val="tx2"/>
                </a:solidFill>
                <a:latin typeface="Calibri" panose="020F0502020204030204" pitchFamily="34" charset="0"/>
                <a:cs typeface="Calibri" panose="020F0502020204030204" pitchFamily="34" charset="0"/>
              </a:rPr>
              <a:t>The condition of our schools deteriorated </a:t>
            </a:r>
            <a:br>
              <a:rPr lang="en-US" b="1" dirty="0">
                <a:solidFill>
                  <a:schemeClr val="tx2"/>
                </a:solidFill>
                <a:latin typeface="Calibri" panose="020F0502020204030204" pitchFamily="34" charset="0"/>
                <a:cs typeface="Calibri" panose="020F0502020204030204" pitchFamily="34" charset="0"/>
              </a:rPr>
            </a:br>
            <a:r>
              <a:rPr lang="en-US" b="1" dirty="0">
                <a:solidFill>
                  <a:schemeClr val="tx2"/>
                </a:solidFill>
                <a:latin typeface="Calibri" panose="020F0502020204030204" pitchFamily="34" charset="0"/>
                <a:cs typeface="Calibri" panose="020F0502020204030204" pitchFamily="34" charset="0"/>
              </a:rPr>
              <a:t>so badly that learning was compromised</a:t>
            </a:r>
          </a:p>
          <a:p>
            <a:endParaRPr lang="en-US"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4948362" y="2057400"/>
            <a:ext cx="4038600" cy="4492625"/>
          </a:xfrm>
        </p:spPr>
        <p:txBody>
          <a:bodyPr/>
          <a:lstStyle/>
          <a:p>
            <a:pPr marL="0" indent="0">
              <a:buNone/>
            </a:pPr>
            <a:r>
              <a:rPr lang="en-US" sz="3200" b="1" dirty="0">
                <a:solidFill>
                  <a:schemeClr val="bg1"/>
                </a:solidFill>
                <a:latin typeface="Calibri" panose="020F0502020204030204" pitchFamily="34" charset="0"/>
                <a:cs typeface="Calibri" panose="020F0502020204030204" pitchFamily="34" charset="0"/>
              </a:rPr>
              <a:t>We made </a:t>
            </a:r>
            <a:br>
              <a:rPr lang="en-US" sz="3200" b="1" dirty="0">
                <a:solidFill>
                  <a:schemeClr val="bg1"/>
                </a:solidFill>
                <a:latin typeface="Calibri" panose="020F0502020204030204" pitchFamily="34" charset="0"/>
                <a:cs typeface="Calibri" panose="020F0502020204030204" pitchFamily="34" charset="0"/>
              </a:rPr>
            </a:br>
            <a:r>
              <a:rPr lang="en-US" sz="3200" b="1" dirty="0">
                <a:solidFill>
                  <a:schemeClr val="bg1"/>
                </a:solidFill>
                <a:latin typeface="Calibri" panose="020F0502020204030204" pitchFamily="34" charset="0"/>
                <a:cs typeface="Calibri" panose="020F0502020204030204" pitchFamily="34" charset="0"/>
              </a:rPr>
              <a:t>a commitment</a:t>
            </a:r>
          </a:p>
          <a:p>
            <a:pPr lvl="1"/>
            <a:r>
              <a:rPr lang="en-US" b="1" dirty="0">
                <a:solidFill>
                  <a:schemeClr val="tx2"/>
                </a:solidFill>
                <a:latin typeface="Calibri" panose="020F0502020204030204" pitchFamily="34" charset="0"/>
                <a:cs typeface="Calibri" panose="020F0502020204030204" pitchFamily="34" charset="0"/>
              </a:rPr>
              <a:t>Spend surtax on essential needs</a:t>
            </a:r>
          </a:p>
          <a:p>
            <a:pPr lvl="1"/>
            <a:r>
              <a:rPr lang="en-US" b="1" dirty="0">
                <a:solidFill>
                  <a:schemeClr val="tx2"/>
                </a:solidFill>
                <a:latin typeface="Calibri" panose="020F0502020204030204" pitchFamily="34" charset="0"/>
                <a:cs typeface="Calibri" panose="020F0502020204030204" pitchFamily="34" charset="0"/>
              </a:rPr>
              <a:t>Independent citizens oversight </a:t>
            </a:r>
          </a:p>
          <a:p>
            <a:pPr lvl="1"/>
            <a:r>
              <a:rPr lang="en-US" b="1" dirty="0">
                <a:solidFill>
                  <a:schemeClr val="tx2"/>
                </a:solidFill>
                <a:latin typeface="Calibri" panose="020F0502020204030204" pitchFamily="34" charset="0"/>
                <a:cs typeface="Calibri" panose="020F0502020204030204" pitchFamily="34" charset="0"/>
              </a:rPr>
              <a:t>3</a:t>
            </a:r>
            <a:r>
              <a:rPr lang="en-US" b="1" baseline="30000" dirty="0">
                <a:solidFill>
                  <a:schemeClr val="tx2"/>
                </a:solidFill>
                <a:latin typeface="Calibri" panose="020F0502020204030204" pitchFamily="34" charset="0"/>
                <a:cs typeface="Calibri" panose="020F0502020204030204" pitchFamily="34" charset="0"/>
              </a:rPr>
              <a:t>rd</a:t>
            </a:r>
            <a:r>
              <a:rPr lang="en-US" b="1" dirty="0">
                <a:solidFill>
                  <a:schemeClr val="tx2"/>
                </a:solidFill>
                <a:latin typeface="Calibri" panose="020F0502020204030204" pitchFamily="34" charset="0"/>
                <a:cs typeface="Calibri" panose="020F0502020204030204" pitchFamily="34" charset="0"/>
              </a:rPr>
              <a:t> party audits</a:t>
            </a:r>
          </a:p>
          <a:p>
            <a:pPr lvl="1"/>
            <a:r>
              <a:rPr lang="en-US" b="1" dirty="0">
                <a:solidFill>
                  <a:schemeClr val="tx2"/>
                </a:solidFill>
                <a:latin typeface="Calibri" panose="020F0502020204030204" pitchFamily="34" charset="0"/>
                <a:cs typeface="Calibri" panose="020F0502020204030204" pitchFamily="34" charset="0"/>
              </a:rPr>
              <a:t>No new debt</a:t>
            </a:r>
          </a:p>
          <a:p>
            <a:pPr lvl="1"/>
            <a:r>
              <a:rPr lang="en-US" b="1" dirty="0">
                <a:solidFill>
                  <a:schemeClr val="tx2"/>
                </a:solidFill>
                <a:latin typeface="Calibri" panose="020F0502020204030204" pitchFamily="34" charset="0"/>
                <a:cs typeface="Calibri" panose="020F0502020204030204" pitchFamily="34" charset="0"/>
              </a:rPr>
              <a:t>6 years</a:t>
            </a:r>
          </a:p>
          <a:p>
            <a:endParaRPr lang="en-US" dirty="0">
              <a:latin typeface="Calibri" panose="020F0502020204030204" pitchFamily="34" charset="0"/>
              <a:cs typeface="Calibri" panose="020F0502020204030204" pitchFamily="34" charset="0"/>
            </a:endParaRPr>
          </a:p>
        </p:txBody>
      </p:sp>
      <p:sp>
        <p:nvSpPr>
          <p:cNvPr id="9"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3</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01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een, hat, shirt&#10;&#10;Description automatically generated">
            <a:extLst>
              <a:ext uri="{FF2B5EF4-FFF2-40B4-BE49-F238E27FC236}">
                <a16:creationId xmlns:a16="http://schemas.microsoft.com/office/drawing/2014/main" id="{05A7536E-DBA0-AD4D-9749-9A83E1B90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 y="0"/>
            <a:ext cx="9135702" cy="6858000"/>
          </a:xfrm>
          <a:prstGeom prst="rect">
            <a:avLst/>
          </a:prstGeom>
        </p:spPr>
      </p:pic>
      <p:sp>
        <p:nvSpPr>
          <p:cNvPr id="2" name="Title 1">
            <a:extLst>
              <a:ext uri="{FF2B5EF4-FFF2-40B4-BE49-F238E27FC236}">
                <a16:creationId xmlns:a16="http://schemas.microsoft.com/office/drawing/2014/main" id="{862BF263-4A31-2C48-99F9-A3AF65F3CD05}"/>
              </a:ext>
            </a:extLst>
          </p:cNvPr>
          <p:cNvSpPr>
            <a:spLocks noGrp="1"/>
          </p:cNvSpPr>
          <p:nvPr>
            <p:ph type="title"/>
          </p:nvPr>
        </p:nvSpPr>
        <p:spPr>
          <a:xfrm>
            <a:off x="1524000" y="304800"/>
            <a:ext cx="73914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Operating vs. Capital</a:t>
            </a:r>
          </a:p>
        </p:txBody>
      </p:sp>
      <p:sp>
        <p:nvSpPr>
          <p:cNvPr id="3" name="Content Placeholder 2">
            <a:extLst>
              <a:ext uri="{FF2B5EF4-FFF2-40B4-BE49-F238E27FC236}">
                <a16:creationId xmlns:a16="http://schemas.microsoft.com/office/drawing/2014/main" id="{201F4A95-B1A3-FF47-B460-13323A683A11}"/>
              </a:ext>
            </a:extLst>
          </p:cNvPr>
          <p:cNvSpPr>
            <a:spLocks noGrp="1"/>
          </p:cNvSpPr>
          <p:nvPr>
            <p:ph idx="1"/>
          </p:nvPr>
        </p:nvSpPr>
        <p:spPr>
          <a:xfrm>
            <a:off x="228600" y="1905000"/>
            <a:ext cx="4495800" cy="3276600"/>
          </a:xfrm>
        </p:spPr>
        <p:txBody>
          <a:bodyPr/>
          <a:lstStyle/>
          <a:p>
            <a:pPr marL="0" indent="0">
              <a:buNone/>
            </a:pPr>
            <a:r>
              <a:rPr lang="en-US" sz="4000" b="1" dirty="0">
                <a:solidFill>
                  <a:schemeClr val="bg1"/>
                </a:solidFill>
                <a:latin typeface="Calibri" panose="020F0502020204030204" pitchFamily="34" charset="0"/>
                <a:cs typeface="Calibri" panose="020F0502020204030204" pitchFamily="34" charset="0"/>
              </a:rPr>
              <a:t>Operating funding</a:t>
            </a:r>
          </a:p>
          <a:p>
            <a:pPr>
              <a:spcBef>
                <a:spcPts val="0"/>
              </a:spcBef>
            </a:pPr>
            <a:r>
              <a:rPr lang="en-US" sz="2400" b="1" dirty="0">
                <a:solidFill>
                  <a:schemeClr val="tx2"/>
                </a:solidFill>
                <a:latin typeface="Calibri" panose="020F0502020204030204" pitchFamily="34" charset="0"/>
                <a:cs typeface="Calibri" panose="020F0502020204030204" pitchFamily="34" charset="0"/>
              </a:rPr>
              <a:t>80% + </a:t>
            </a:r>
            <a:r>
              <a:rPr lang="en-US" sz="2400" b="1" dirty="0">
                <a:solidFill>
                  <a:schemeClr val="tx2">
                    <a:lumMod val="95000"/>
                    <a:lumOff val="5000"/>
                  </a:schemeClr>
                </a:solidFill>
                <a:latin typeface="Calibri" panose="020F0502020204030204" pitchFamily="34" charset="0"/>
                <a:cs typeface="Calibri" panose="020F0502020204030204" pitchFamily="34" charset="0"/>
              </a:rPr>
              <a:t>Staff costs </a:t>
            </a:r>
            <a:br>
              <a:rPr lang="en-US" sz="2400" b="1" dirty="0">
                <a:solidFill>
                  <a:schemeClr val="tx2"/>
                </a:solidFill>
                <a:latin typeface="Calibri" panose="020F0502020204030204" pitchFamily="34" charset="0"/>
                <a:cs typeface="Calibri" panose="020F0502020204030204" pitchFamily="34" charset="0"/>
              </a:rPr>
            </a:br>
            <a:r>
              <a:rPr lang="en-US" sz="2400" b="1" dirty="0">
                <a:solidFill>
                  <a:schemeClr val="tx2"/>
                </a:solidFill>
                <a:latin typeface="Calibri" panose="020F0502020204030204" pitchFamily="34" charset="0"/>
                <a:cs typeface="Calibri" panose="020F0502020204030204" pitchFamily="34" charset="0"/>
              </a:rPr>
              <a:t>(Compensation and benefits)</a:t>
            </a:r>
          </a:p>
          <a:p>
            <a:pPr>
              <a:spcBef>
                <a:spcPts val="0"/>
              </a:spcBef>
            </a:pPr>
            <a:r>
              <a:rPr lang="en-US" sz="2400" b="1" dirty="0">
                <a:solidFill>
                  <a:schemeClr val="tx2"/>
                </a:solidFill>
                <a:latin typeface="Calibri" panose="020F0502020204030204" pitchFamily="34" charset="0"/>
                <a:cs typeface="Calibri" panose="020F0502020204030204" pitchFamily="34" charset="0"/>
              </a:rPr>
              <a:t>Textbooks &amp; Supplies</a:t>
            </a:r>
          </a:p>
          <a:p>
            <a:pPr>
              <a:spcBef>
                <a:spcPts val="0"/>
              </a:spcBef>
            </a:pPr>
            <a:r>
              <a:rPr lang="en-US" sz="2400" b="1" dirty="0">
                <a:solidFill>
                  <a:schemeClr val="tx2"/>
                </a:solidFill>
                <a:latin typeface="Calibri" panose="020F0502020204030204" pitchFamily="34" charset="0"/>
                <a:cs typeface="Calibri" panose="020F0502020204030204" pitchFamily="34" charset="0"/>
              </a:rPr>
              <a:t>Professional development</a:t>
            </a:r>
          </a:p>
          <a:p>
            <a:pPr>
              <a:spcBef>
                <a:spcPts val="0"/>
              </a:spcBef>
            </a:pPr>
            <a:r>
              <a:rPr lang="en-US" sz="2400" b="1" dirty="0">
                <a:solidFill>
                  <a:schemeClr val="tx2"/>
                </a:solidFill>
                <a:latin typeface="Calibri" panose="020F0502020204030204" pitchFamily="34" charset="0"/>
                <a:cs typeface="Calibri" panose="020F0502020204030204" pitchFamily="34" charset="0"/>
              </a:rPr>
              <a:t>Electricity/Utilities</a:t>
            </a:r>
          </a:p>
          <a:p>
            <a:pPr>
              <a:spcBef>
                <a:spcPts val="0"/>
              </a:spcBef>
            </a:pPr>
            <a:r>
              <a:rPr lang="en-US" sz="2400" b="1" dirty="0">
                <a:solidFill>
                  <a:schemeClr val="tx2"/>
                </a:solidFill>
                <a:latin typeface="Calibri" panose="020F0502020204030204" pitchFamily="34" charset="0"/>
                <a:cs typeface="Calibri" panose="020F0502020204030204" pitchFamily="34" charset="0"/>
              </a:rPr>
              <a:t>Student programs</a:t>
            </a:r>
          </a:p>
          <a:p>
            <a:pPr lvl="1">
              <a:spcBef>
                <a:spcPts val="0"/>
              </a:spcBef>
            </a:pPr>
            <a:r>
              <a:rPr lang="en-US" sz="2000" b="1" dirty="0">
                <a:solidFill>
                  <a:schemeClr val="tx2"/>
                </a:solidFill>
                <a:latin typeface="Calibri" panose="020F0502020204030204" pitchFamily="34" charset="0"/>
                <a:cs typeface="Calibri" panose="020F0502020204030204" pitchFamily="34" charset="0"/>
              </a:rPr>
              <a:t>Music</a:t>
            </a:r>
          </a:p>
          <a:p>
            <a:pPr lvl="1">
              <a:spcBef>
                <a:spcPts val="0"/>
              </a:spcBef>
            </a:pPr>
            <a:r>
              <a:rPr lang="en-US" sz="2000" b="1" dirty="0">
                <a:solidFill>
                  <a:schemeClr val="tx2"/>
                </a:solidFill>
                <a:latin typeface="Calibri" panose="020F0502020204030204" pitchFamily="34" charset="0"/>
                <a:cs typeface="Calibri" panose="020F0502020204030204" pitchFamily="34" charset="0"/>
              </a:rPr>
              <a:t>Art</a:t>
            </a:r>
          </a:p>
          <a:p>
            <a:pPr lvl="1">
              <a:spcBef>
                <a:spcPts val="0"/>
              </a:spcBef>
            </a:pPr>
            <a:r>
              <a:rPr lang="en-US" sz="2000" b="1" dirty="0">
                <a:solidFill>
                  <a:schemeClr val="tx2"/>
                </a:solidFill>
                <a:latin typeface="Calibri" panose="020F0502020204030204" pitchFamily="34" charset="0"/>
                <a:cs typeface="Calibri" panose="020F0502020204030204" pitchFamily="34" charset="0"/>
              </a:rPr>
              <a:t>Science research</a:t>
            </a:r>
          </a:p>
          <a:p>
            <a:pPr lvl="1">
              <a:spcBef>
                <a:spcPts val="0"/>
              </a:spcBef>
            </a:pPr>
            <a:r>
              <a:rPr lang="en-US" sz="2000" b="1" dirty="0">
                <a:solidFill>
                  <a:schemeClr val="tx2"/>
                </a:solidFill>
                <a:latin typeface="Calibri" panose="020F0502020204030204" pitchFamily="34" charset="0"/>
                <a:cs typeface="Calibri" panose="020F0502020204030204" pitchFamily="34" charset="0"/>
              </a:rPr>
              <a:t>Athletics</a:t>
            </a:r>
          </a:p>
        </p:txBody>
      </p:sp>
      <p:sp>
        <p:nvSpPr>
          <p:cNvPr id="4" name="Content Placeholder 2">
            <a:extLst>
              <a:ext uri="{FF2B5EF4-FFF2-40B4-BE49-F238E27FC236}">
                <a16:creationId xmlns:a16="http://schemas.microsoft.com/office/drawing/2014/main" id="{FEEBECA1-B603-FB43-AC6B-310C3E383893}"/>
              </a:ext>
            </a:extLst>
          </p:cNvPr>
          <p:cNvSpPr txBox="1">
            <a:spLocks/>
          </p:cNvSpPr>
          <p:nvPr/>
        </p:nvSpPr>
        <p:spPr bwMode="auto">
          <a:xfrm>
            <a:off x="5223164" y="1939636"/>
            <a:ext cx="4038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4000" b="1" kern="0" dirty="0">
                <a:solidFill>
                  <a:srgbClr val="0B7134"/>
                </a:solidFill>
                <a:latin typeface="Calibri" panose="020F0502020204030204" pitchFamily="34" charset="0"/>
                <a:cs typeface="Calibri" panose="020F0502020204030204" pitchFamily="34" charset="0"/>
              </a:rPr>
              <a:t>Capital funding</a:t>
            </a:r>
          </a:p>
          <a:p>
            <a:r>
              <a:rPr lang="en-US" sz="2400" b="1" kern="0" dirty="0">
                <a:solidFill>
                  <a:schemeClr val="tx2"/>
                </a:solidFill>
                <a:latin typeface="Calibri" panose="020F0502020204030204" pitchFamily="34" charset="0"/>
                <a:cs typeface="Calibri" panose="020F0502020204030204" pitchFamily="34" charset="0"/>
              </a:rPr>
              <a:t>Facility renewal</a:t>
            </a:r>
          </a:p>
          <a:p>
            <a:r>
              <a:rPr lang="en-US" sz="2400" b="1" kern="0" dirty="0">
                <a:solidFill>
                  <a:schemeClr val="tx2"/>
                </a:solidFill>
                <a:latin typeface="Calibri" panose="020F0502020204030204" pitchFamily="34" charset="0"/>
                <a:cs typeface="Calibri" panose="020F0502020204030204" pitchFamily="34" charset="0"/>
              </a:rPr>
              <a:t>Maintenance &amp; Repair</a:t>
            </a:r>
          </a:p>
          <a:p>
            <a:r>
              <a:rPr lang="en-US" sz="2400" b="1" kern="0" dirty="0">
                <a:solidFill>
                  <a:schemeClr val="tx2"/>
                </a:solidFill>
                <a:latin typeface="Calibri" panose="020F0502020204030204" pitchFamily="34" charset="0"/>
                <a:cs typeface="Calibri" panose="020F0502020204030204" pitchFamily="34" charset="0"/>
              </a:rPr>
              <a:t>Technology</a:t>
            </a:r>
          </a:p>
          <a:p>
            <a:pPr lvl="1"/>
            <a:r>
              <a:rPr lang="en-US" sz="2000" b="1" kern="0" dirty="0">
                <a:solidFill>
                  <a:schemeClr val="tx2"/>
                </a:solidFill>
                <a:latin typeface="Calibri" panose="020F0502020204030204" pitchFamily="34" charset="0"/>
                <a:cs typeface="Calibri" panose="020F0502020204030204" pitchFamily="34" charset="0"/>
              </a:rPr>
              <a:t>Infrastructure</a:t>
            </a:r>
          </a:p>
          <a:p>
            <a:pPr lvl="1"/>
            <a:r>
              <a:rPr lang="en-US" sz="2000" b="1" kern="0" dirty="0">
                <a:solidFill>
                  <a:schemeClr val="tx2"/>
                </a:solidFill>
                <a:latin typeface="Calibri" panose="020F0502020204030204" pitchFamily="34" charset="0"/>
                <a:cs typeface="Calibri" panose="020F0502020204030204" pitchFamily="34" charset="0"/>
              </a:rPr>
              <a:t>Devices</a:t>
            </a:r>
          </a:p>
          <a:p>
            <a:r>
              <a:rPr lang="en-US" sz="2400" b="1" kern="0" dirty="0">
                <a:solidFill>
                  <a:schemeClr val="tx2"/>
                </a:solidFill>
                <a:latin typeface="Calibri" panose="020F0502020204030204" pitchFamily="34" charset="0"/>
                <a:cs typeface="Calibri" panose="020F0502020204030204" pitchFamily="34" charset="0"/>
              </a:rPr>
              <a:t>Buses</a:t>
            </a:r>
          </a:p>
          <a:p>
            <a:r>
              <a:rPr lang="en-US" sz="2400" b="1" kern="0" dirty="0">
                <a:solidFill>
                  <a:schemeClr val="tx2"/>
                </a:solidFill>
                <a:latin typeface="Calibri" panose="020F0502020204030204" pitchFamily="34" charset="0"/>
                <a:cs typeface="Calibri" panose="020F0502020204030204" pitchFamily="34" charset="0"/>
              </a:rPr>
              <a:t>Debt service</a:t>
            </a:r>
          </a:p>
          <a:p>
            <a:r>
              <a:rPr lang="en-US" sz="2400" b="1" kern="0" dirty="0">
                <a:solidFill>
                  <a:schemeClr val="tx2"/>
                </a:solidFill>
                <a:latin typeface="Calibri" panose="020F0502020204030204" pitchFamily="34" charset="0"/>
                <a:cs typeface="Calibri" panose="020F0502020204030204" pitchFamily="34" charset="0"/>
              </a:rPr>
              <a:t>Property insurance</a:t>
            </a:r>
          </a:p>
        </p:txBody>
      </p:sp>
      <p:sp>
        <p:nvSpPr>
          <p:cNvPr id="7"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4</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47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iece of paper&#10;&#10;Description automatically generated">
            <a:extLst>
              <a:ext uri="{FF2B5EF4-FFF2-40B4-BE49-F238E27FC236}">
                <a16:creationId xmlns:a16="http://schemas.microsoft.com/office/drawing/2014/main" id="{606B7958-F1E9-864E-853A-14FFC3BB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 y="0"/>
            <a:ext cx="9133693" cy="6858000"/>
          </a:xfrm>
          <a:prstGeom prst="rect">
            <a:avLst/>
          </a:prstGeom>
        </p:spPr>
      </p:pic>
      <p:sp>
        <p:nvSpPr>
          <p:cNvPr id="2" name="Title 1">
            <a:extLst>
              <a:ext uri="{FF2B5EF4-FFF2-40B4-BE49-F238E27FC236}">
                <a16:creationId xmlns:a16="http://schemas.microsoft.com/office/drawing/2014/main" id="{C3C80B34-A168-5548-8E80-4C783FB36D35}"/>
              </a:ext>
            </a:extLst>
          </p:cNvPr>
          <p:cNvSpPr>
            <a:spLocks noGrp="1"/>
          </p:cNvSpPr>
          <p:nvPr>
            <p:ph type="title"/>
          </p:nvPr>
        </p:nvSpPr>
        <p:spPr>
          <a:xfrm>
            <a:off x="1524000" y="304800"/>
            <a:ext cx="73914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2014 Surtax</a:t>
            </a:r>
          </a:p>
        </p:txBody>
      </p:sp>
      <p:sp>
        <p:nvSpPr>
          <p:cNvPr id="5" name="TextBox 4">
            <a:extLst>
              <a:ext uri="{FF2B5EF4-FFF2-40B4-BE49-F238E27FC236}">
                <a16:creationId xmlns:a16="http://schemas.microsoft.com/office/drawing/2014/main" id="{F8E4B0D4-2DFB-0947-8918-2CA8871EB21F}"/>
              </a:ext>
            </a:extLst>
          </p:cNvPr>
          <p:cNvSpPr txBox="1"/>
          <p:nvPr/>
        </p:nvSpPr>
        <p:spPr>
          <a:xfrm>
            <a:off x="228600" y="2971800"/>
            <a:ext cx="3111999" cy="2677656"/>
          </a:xfrm>
          <a:prstGeom prst="rect">
            <a:avLst/>
          </a:prstGeom>
          <a:noFill/>
        </p:spPr>
        <p:txBody>
          <a:bodyPr wrap="square" rtlCol="0">
            <a:spAutoFit/>
          </a:bodyPr>
          <a:lstStyle/>
          <a:p>
            <a:pPr algn="ctr"/>
            <a:r>
              <a:rPr lang="en-US" sz="2800" b="1" dirty="0">
                <a:solidFill>
                  <a:srgbClr val="0B7134"/>
                </a:solidFill>
                <a:latin typeface="Calibri" panose="020F0502020204030204" pitchFamily="34" charset="0"/>
                <a:cs typeface="Calibri" panose="020F0502020204030204" pitchFamily="34" charset="0"/>
              </a:rPr>
              <a:t>Assessment in </a:t>
            </a:r>
            <a:br>
              <a:rPr lang="en-US" sz="2800" b="1" dirty="0">
                <a:solidFill>
                  <a:srgbClr val="0B7134"/>
                </a:solidFill>
                <a:latin typeface="Calibri" panose="020F0502020204030204" pitchFamily="34" charset="0"/>
                <a:cs typeface="Calibri" panose="020F0502020204030204" pitchFamily="34" charset="0"/>
              </a:rPr>
            </a:br>
            <a:r>
              <a:rPr lang="en-US" sz="2800" b="1" dirty="0">
                <a:solidFill>
                  <a:srgbClr val="0B7134"/>
                </a:solidFill>
                <a:latin typeface="Calibri" panose="020F0502020204030204" pitchFamily="34" charset="0"/>
                <a:cs typeface="Calibri" panose="020F0502020204030204" pitchFamily="34" charset="0"/>
              </a:rPr>
              <a:t>2014 was the </a:t>
            </a:r>
            <a:br>
              <a:rPr lang="en-US" sz="2800" b="1" dirty="0">
                <a:solidFill>
                  <a:srgbClr val="0B7134"/>
                </a:solidFill>
                <a:latin typeface="Calibri" panose="020F0502020204030204" pitchFamily="34" charset="0"/>
                <a:cs typeface="Calibri" panose="020F0502020204030204" pitchFamily="34" charset="0"/>
              </a:rPr>
            </a:br>
            <a:r>
              <a:rPr lang="en-US" sz="2800" b="1" dirty="0">
                <a:solidFill>
                  <a:srgbClr val="0B7134"/>
                </a:solidFill>
                <a:latin typeface="Calibri" panose="020F0502020204030204" pitchFamily="34" charset="0"/>
                <a:cs typeface="Calibri" panose="020F0502020204030204" pitchFamily="34" charset="0"/>
              </a:rPr>
              <a:t>basis of the </a:t>
            </a:r>
            <a:br>
              <a:rPr lang="en-US" sz="2800" b="1" dirty="0">
                <a:solidFill>
                  <a:srgbClr val="0B7134"/>
                </a:solidFill>
                <a:latin typeface="Calibri" panose="020F0502020204030204" pitchFamily="34" charset="0"/>
                <a:cs typeface="Calibri" panose="020F0502020204030204" pitchFamily="34" charset="0"/>
              </a:rPr>
            </a:br>
            <a:r>
              <a:rPr lang="en-US" sz="2800" b="1" dirty="0">
                <a:solidFill>
                  <a:srgbClr val="0B7134"/>
                </a:solidFill>
                <a:latin typeface="Calibri" panose="020F0502020204030204" pitchFamily="34" charset="0"/>
                <a:cs typeface="Calibri" panose="020F0502020204030204" pitchFamily="34" charset="0"/>
              </a:rPr>
              <a:t>sales surtax plan</a:t>
            </a:r>
          </a:p>
          <a:p>
            <a:pPr algn="ctr"/>
            <a:endParaRPr lang="en-US" sz="2800" b="1" dirty="0">
              <a:solidFill>
                <a:srgbClr val="0B7134"/>
              </a:solidFill>
              <a:latin typeface="Calibri" panose="020F0502020204030204" pitchFamily="34" charset="0"/>
              <a:cs typeface="Calibri" panose="020F0502020204030204" pitchFamily="34" charset="0"/>
            </a:endParaRPr>
          </a:p>
          <a:p>
            <a:endParaRPr lang="en-US" sz="2800" b="1" dirty="0">
              <a:solidFill>
                <a:srgbClr val="0B7134"/>
              </a:solidFill>
              <a:latin typeface="Calibri" panose="020F0502020204030204" pitchFamily="34" charset="0"/>
              <a:cs typeface="Calibri" panose="020F0502020204030204" pitchFamily="34" charset="0"/>
            </a:endParaRPr>
          </a:p>
        </p:txBody>
      </p:sp>
      <p:sp>
        <p:nvSpPr>
          <p:cNvPr id="6"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5</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5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4D1C052-A959-5D4F-9E63-54BC1F66E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 y="0"/>
            <a:ext cx="9133693" cy="6858000"/>
          </a:xfrm>
          <a:prstGeom prst="rect">
            <a:avLst/>
          </a:prstGeom>
        </p:spPr>
      </p:pic>
      <p:sp>
        <p:nvSpPr>
          <p:cNvPr id="6" name="TextBox 5">
            <a:extLst>
              <a:ext uri="{FF2B5EF4-FFF2-40B4-BE49-F238E27FC236}">
                <a16:creationId xmlns:a16="http://schemas.microsoft.com/office/drawing/2014/main" id="{FD61B493-D1EC-CF4A-8892-166DF6C98835}"/>
              </a:ext>
            </a:extLst>
          </p:cNvPr>
          <p:cNvSpPr txBox="1"/>
          <p:nvPr/>
        </p:nvSpPr>
        <p:spPr>
          <a:xfrm>
            <a:off x="457200" y="2971800"/>
            <a:ext cx="2895600" cy="1815882"/>
          </a:xfrm>
          <a:prstGeom prst="rect">
            <a:avLst/>
          </a:prstGeom>
          <a:noFill/>
        </p:spPr>
        <p:txBody>
          <a:bodyPr wrap="square" rtlCol="0">
            <a:spAutoFit/>
          </a:bodyPr>
          <a:lstStyle/>
          <a:p>
            <a:pPr algn="ctr"/>
            <a:r>
              <a:rPr lang="en-US" sz="2800" b="1" dirty="0">
                <a:solidFill>
                  <a:srgbClr val="0B7134"/>
                </a:solidFill>
                <a:latin typeface="Calibri" panose="020F0502020204030204" pitchFamily="34" charset="0"/>
                <a:cs typeface="Calibri" panose="020F0502020204030204" pitchFamily="34" charset="0"/>
              </a:rPr>
              <a:t>Funded categories focused on </a:t>
            </a:r>
            <a:br>
              <a:rPr lang="en-US" sz="2800" b="1" dirty="0">
                <a:solidFill>
                  <a:srgbClr val="0B7134"/>
                </a:solidFill>
                <a:latin typeface="Calibri" panose="020F0502020204030204" pitchFamily="34" charset="0"/>
                <a:cs typeface="Calibri" panose="020F0502020204030204" pitchFamily="34" charset="0"/>
              </a:rPr>
            </a:br>
            <a:r>
              <a:rPr lang="en-US" sz="2800" b="1" u="sng" dirty="0">
                <a:solidFill>
                  <a:srgbClr val="0B7134"/>
                </a:solidFill>
                <a:latin typeface="Calibri" panose="020F0502020204030204" pitchFamily="34" charset="0"/>
                <a:cs typeface="Calibri" panose="020F0502020204030204" pitchFamily="34" charset="0"/>
              </a:rPr>
              <a:t>failed</a:t>
            </a:r>
            <a:r>
              <a:rPr lang="en-US" sz="2800" b="1" dirty="0">
                <a:solidFill>
                  <a:srgbClr val="0B7134"/>
                </a:solidFill>
                <a:latin typeface="Calibri" panose="020F0502020204030204" pitchFamily="34" charset="0"/>
                <a:cs typeface="Calibri" panose="020F0502020204030204" pitchFamily="34" charset="0"/>
              </a:rPr>
              <a:t> or </a:t>
            </a:r>
            <a:r>
              <a:rPr lang="en-US" sz="2800" b="1" u="sng" dirty="0">
                <a:solidFill>
                  <a:srgbClr val="0B7134"/>
                </a:solidFill>
                <a:latin typeface="Calibri" panose="020F0502020204030204" pitchFamily="34" charset="0"/>
                <a:cs typeface="Calibri" panose="020F0502020204030204" pitchFamily="34" charset="0"/>
              </a:rPr>
              <a:t>failing</a:t>
            </a:r>
            <a:r>
              <a:rPr lang="en-US" sz="2800" b="1" dirty="0">
                <a:solidFill>
                  <a:srgbClr val="0B7134"/>
                </a:solidFill>
                <a:latin typeface="Calibri" panose="020F0502020204030204" pitchFamily="34" charset="0"/>
                <a:cs typeface="Calibri" panose="020F0502020204030204" pitchFamily="34" charset="0"/>
              </a:rPr>
              <a:t> infrastructure</a:t>
            </a:r>
          </a:p>
        </p:txBody>
      </p:sp>
      <p:sp>
        <p:nvSpPr>
          <p:cNvPr id="4" name="Title 1">
            <a:extLst>
              <a:ext uri="{FF2B5EF4-FFF2-40B4-BE49-F238E27FC236}">
                <a16:creationId xmlns:a16="http://schemas.microsoft.com/office/drawing/2014/main" id="{C3C80B34-A168-5548-8E80-4C783FB36D35}"/>
              </a:ext>
            </a:extLst>
          </p:cNvPr>
          <p:cNvSpPr>
            <a:spLocks noGrp="1"/>
          </p:cNvSpPr>
          <p:nvPr>
            <p:ph type="title"/>
          </p:nvPr>
        </p:nvSpPr>
        <p:spPr>
          <a:xfrm>
            <a:off x="1447800" y="381000"/>
            <a:ext cx="7391400" cy="685800"/>
          </a:xfrm>
        </p:spPr>
        <p:txBody>
          <a:bodyPr/>
          <a:lstStyle/>
          <a:p>
            <a:pPr algn="l"/>
            <a:r>
              <a:rPr lang="en-US" sz="3400" b="1" dirty="0">
                <a:solidFill>
                  <a:schemeClr val="bg1"/>
                </a:solidFill>
                <a:latin typeface="Calibri" panose="020F0502020204030204" pitchFamily="34" charset="0"/>
                <a:cs typeface="Calibri" panose="020F0502020204030204" pitchFamily="34" charset="0"/>
              </a:rPr>
              <a:t>2014 Surtax</a:t>
            </a:r>
          </a:p>
        </p:txBody>
      </p:sp>
      <p:sp>
        <p:nvSpPr>
          <p:cNvPr id="7"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6</a:t>
            </a:fld>
            <a:endParaRPr lang="en-US" sz="15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388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4A71BFDB-DF8A-B442-B29D-67142F965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 y="0"/>
            <a:ext cx="9133693" cy="6858000"/>
          </a:xfrm>
          <a:prstGeom prst="rect">
            <a:avLst/>
          </a:prstGeom>
        </p:spPr>
      </p:pic>
      <p:sp>
        <p:nvSpPr>
          <p:cNvPr id="10" name="Title 1">
            <a:extLst>
              <a:ext uri="{FF2B5EF4-FFF2-40B4-BE49-F238E27FC236}">
                <a16:creationId xmlns:a16="http://schemas.microsoft.com/office/drawing/2014/main" id="{C3C80B34-A168-5548-8E80-4C783FB36D35}"/>
              </a:ext>
            </a:extLst>
          </p:cNvPr>
          <p:cNvSpPr>
            <a:spLocks noGrp="1"/>
          </p:cNvSpPr>
          <p:nvPr>
            <p:ph type="title"/>
          </p:nvPr>
        </p:nvSpPr>
        <p:spPr>
          <a:xfrm>
            <a:off x="1524000" y="304800"/>
            <a:ext cx="7391400" cy="685800"/>
          </a:xfrm>
        </p:spPr>
        <p:txBody>
          <a:bodyPr/>
          <a:lstStyle/>
          <a:p>
            <a:pPr algn="l"/>
            <a:r>
              <a:rPr lang="en-US" b="1" dirty="0">
                <a:solidFill>
                  <a:schemeClr val="bg1"/>
                </a:solidFill>
                <a:latin typeface="Calibri" panose="020F0502020204030204" pitchFamily="34" charset="0"/>
                <a:cs typeface="Calibri" panose="020F0502020204030204" pitchFamily="34" charset="0"/>
              </a:rPr>
              <a:t>2014 Surtax</a:t>
            </a:r>
          </a:p>
        </p:txBody>
      </p:sp>
      <p:sp>
        <p:nvSpPr>
          <p:cNvPr id="5"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7</a:t>
            </a:fld>
            <a:endParaRPr lang="en-US" sz="1500" b="1" dirty="0">
              <a:solidFill>
                <a:srgbClr val="92D050"/>
              </a:solidFill>
              <a:latin typeface="Calibri" panose="020F0502020204030204" pitchFamily="34" charset="0"/>
              <a:cs typeface="Calibri" panose="020F050202020403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68E96520-0E8B-7C4F-81C8-CCBAB968E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21678"/>
            <a:ext cx="3810000" cy="3684568"/>
          </a:xfrm>
          <a:prstGeom prst="rect">
            <a:avLst/>
          </a:prstGeom>
        </p:spPr>
      </p:pic>
    </p:spTree>
    <p:extLst>
      <p:ext uri="{BB962C8B-B14F-4D97-AF65-F5344CB8AC3E}">
        <p14:creationId xmlns:p14="http://schemas.microsoft.com/office/powerpoint/2010/main" val="1245037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irt&#10;&#10;Description automatically generated">
            <a:extLst>
              <a:ext uri="{FF2B5EF4-FFF2-40B4-BE49-F238E27FC236}">
                <a16:creationId xmlns:a16="http://schemas.microsoft.com/office/drawing/2014/main" id="{8E9228AC-1B8F-C24E-B7EF-1C68A7BD7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9159240" cy="6882666"/>
          </a:xfrm>
          <a:prstGeom prst="rect">
            <a:avLst/>
          </a:prstGeom>
        </p:spPr>
      </p:pic>
      <p:pic>
        <p:nvPicPr>
          <p:cNvPr id="16" name="Picture 15">
            <a:extLst>
              <a:ext uri="{FF2B5EF4-FFF2-40B4-BE49-F238E27FC236}">
                <a16:creationId xmlns:a16="http://schemas.microsoft.com/office/drawing/2014/main" id="{CAA9576D-BB2D-CE41-BD8E-71500EBF6667}"/>
              </a:ext>
            </a:extLst>
          </p:cNvPr>
          <p:cNvPicPr>
            <a:picLocks noChangeAspect="1"/>
          </p:cNvPicPr>
          <p:nvPr/>
        </p:nvPicPr>
        <p:blipFill>
          <a:blip r:embed="rId4"/>
          <a:stretch>
            <a:fillRect/>
          </a:stretch>
        </p:blipFill>
        <p:spPr>
          <a:xfrm>
            <a:off x="4831638" y="1905001"/>
            <a:ext cx="3855162" cy="4572000"/>
          </a:xfrm>
          <a:prstGeom prst="rect">
            <a:avLst/>
          </a:prstGeom>
        </p:spPr>
      </p:pic>
      <p:sp>
        <p:nvSpPr>
          <p:cNvPr id="2" name="Title 1"/>
          <p:cNvSpPr>
            <a:spLocks noGrp="1"/>
          </p:cNvSpPr>
          <p:nvPr>
            <p:ph type="title"/>
          </p:nvPr>
        </p:nvSpPr>
        <p:spPr>
          <a:xfrm>
            <a:off x="1524000" y="381000"/>
            <a:ext cx="7543800" cy="533400"/>
          </a:xfrm>
        </p:spPr>
        <p:txBody>
          <a:bodyPr/>
          <a:lstStyle/>
          <a:p>
            <a:r>
              <a:rPr lang="en-US" b="1" dirty="0">
                <a:latin typeface="Calibri" panose="020F0502020204030204" pitchFamily="34" charset="0"/>
                <a:cs typeface="Calibri" panose="020F0502020204030204" pitchFamily="34" charset="0"/>
              </a:rPr>
              <a:t>Today</a:t>
            </a:r>
            <a:endParaRPr lang="en-US" sz="2400" b="1" i="1"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28600" y="2057400"/>
            <a:ext cx="4267200" cy="4492625"/>
          </a:xfrm>
        </p:spPr>
        <p:txBody>
          <a:bodyPr/>
          <a:lstStyle/>
          <a:p>
            <a:pPr marL="0" indent="0">
              <a:buNone/>
            </a:pPr>
            <a:r>
              <a:rPr lang="en-US" sz="3200" b="1" dirty="0">
                <a:solidFill>
                  <a:srgbClr val="0B7134"/>
                </a:solidFill>
                <a:latin typeface="Calibri" panose="020F0502020204030204" pitchFamily="34" charset="0"/>
                <a:cs typeface="Calibri" panose="020F0502020204030204" pitchFamily="34" charset="0"/>
              </a:rPr>
              <a:t>Sales surtax made </a:t>
            </a:r>
            <a:br>
              <a:rPr lang="en-US" sz="3200" b="1" dirty="0">
                <a:solidFill>
                  <a:srgbClr val="0B7134"/>
                </a:solidFill>
                <a:latin typeface="Calibri" panose="020F0502020204030204" pitchFamily="34" charset="0"/>
                <a:cs typeface="Calibri" panose="020F0502020204030204" pitchFamily="34" charset="0"/>
              </a:rPr>
            </a:br>
            <a:r>
              <a:rPr lang="en-US" sz="3200" b="1" dirty="0">
                <a:solidFill>
                  <a:srgbClr val="0B7134"/>
                </a:solidFill>
                <a:latin typeface="Calibri" panose="020F0502020204030204" pitchFamily="34" charset="0"/>
                <a:cs typeface="Calibri" panose="020F0502020204030204" pitchFamily="34" charset="0"/>
              </a:rPr>
              <a:t>a difference in our schools</a:t>
            </a:r>
          </a:p>
          <a:p>
            <a:pPr lvl="1"/>
            <a:r>
              <a:rPr lang="en-US" b="1" dirty="0">
                <a:solidFill>
                  <a:schemeClr val="tx2"/>
                </a:solidFill>
                <a:latin typeface="Calibri" panose="020F0502020204030204" pitchFamily="34" charset="0"/>
                <a:cs typeface="Calibri" panose="020F0502020204030204" pitchFamily="34" charset="0"/>
              </a:rPr>
              <a:t>Schools are safer</a:t>
            </a:r>
          </a:p>
          <a:p>
            <a:pPr lvl="2"/>
            <a:r>
              <a:rPr lang="en-US" b="1" dirty="0">
                <a:solidFill>
                  <a:schemeClr val="tx2"/>
                </a:solidFill>
                <a:latin typeface="Calibri" panose="020F0502020204030204" pitchFamily="34" charset="0"/>
                <a:cs typeface="Calibri" panose="020F0502020204030204" pitchFamily="34" charset="0"/>
              </a:rPr>
              <a:t>Security projects done early and expanded</a:t>
            </a:r>
          </a:p>
          <a:p>
            <a:pPr lvl="1"/>
            <a:r>
              <a:rPr lang="en-US" b="1" dirty="0">
                <a:solidFill>
                  <a:schemeClr val="tx2"/>
                </a:solidFill>
                <a:latin typeface="Calibri" panose="020F0502020204030204" pitchFamily="34" charset="0"/>
                <a:cs typeface="Calibri" panose="020F0502020204030204" pitchFamily="34" charset="0"/>
              </a:rPr>
              <a:t>Significant improvement in air conditioning</a:t>
            </a:r>
          </a:p>
          <a:p>
            <a:pPr lvl="1"/>
            <a:r>
              <a:rPr lang="en-US" b="1" dirty="0">
                <a:solidFill>
                  <a:schemeClr val="tx2"/>
                </a:solidFill>
                <a:latin typeface="Calibri" panose="020F0502020204030204" pitchFamily="34" charset="0"/>
                <a:cs typeface="Calibri" panose="020F0502020204030204" pitchFamily="34" charset="0"/>
              </a:rPr>
              <a:t>Technology improved</a:t>
            </a:r>
          </a:p>
          <a:p>
            <a:pPr lvl="1"/>
            <a:endParaRPr lang="en-US" dirty="0">
              <a:latin typeface="Calibri" panose="020F0502020204030204" pitchFamily="34" charset="0"/>
              <a:cs typeface="Calibri" panose="020F0502020204030204" pitchFamily="34" charset="0"/>
            </a:endParaRPr>
          </a:p>
        </p:txBody>
      </p:sp>
      <p:sp>
        <p:nvSpPr>
          <p:cNvPr id="9" name="Slide Number Placeholder 3"/>
          <p:cNvSpPr>
            <a:spLocks noGrp="1"/>
          </p:cNvSpPr>
          <p:nvPr>
            <p:ph type="sldNum" sz="quarter" idx="12"/>
          </p:nvPr>
        </p:nvSpPr>
        <p:spPr>
          <a:xfrm>
            <a:off x="7010400" y="6537325"/>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8</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67D6D1D6-99F1-0D41-B888-4488BAA1AB15}"/>
              </a:ext>
            </a:extLst>
          </p:cNvPr>
          <p:cNvSpPr>
            <a:spLocks noGrp="1"/>
          </p:cNvSpPr>
          <p:nvPr>
            <p:ph sz="half" idx="2"/>
          </p:nvPr>
        </p:nvSpPr>
        <p:spPr>
          <a:xfrm>
            <a:off x="4948362" y="2057400"/>
            <a:ext cx="4038600" cy="4492625"/>
          </a:xfrm>
        </p:spPr>
        <p:txBody>
          <a:bodyPr/>
          <a:lstStyle/>
          <a:p>
            <a:pPr marL="0" indent="0">
              <a:buNone/>
            </a:pPr>
            <a:r>
              <a:rPr lang="en-US" sz="3200" b="1" dirty="0">
                <a:solidFill>
                  <a:schemeClr val="bg1"/>
                </a:solidFill>
                <a:latin typeface="Calibri" panose="020F0502020204030204" pitchFamily="34" charset="0"/>
                <a:cs typeface="Calibri" panose="020F0502020204030204" pitchFamily="34" charset="0"/>
              </a:rPr>
              <a:t>We honored </a:t>
            </a:r>
            <a:br>
              <a:rPr lang="en-US" sz="3200" b="1" dirty="0">
                <a:solidFill>
                  <a:schemeClr val="bg1"/>
                </a:solidFill>
                <a:latin typeface="Calibri" panose="020F0502020204030204" pitchFamily="34" charset="0"/>
                <a:cs typeface="Calibri" panose="020F0502020204030204" pitchFamily="34" charset="0"/>
              </a:rPr>
            </a:br>
            <a:r>
              <a:rPr lang="en-US" sz="3200" b="1" dirty="0">
                <a:solidFill>
                  <a:schemeClr val="bg1"/>
                </a:solidFill>
                <a:latin typeface="Calibri" panose="020F0502020204030204" pitchFamily="34" charset="0"/>
                <a:cs typeface="Calibri" panose="020F0502020204030204" pitchFamily="34" charset="0"/>
              </a:rPr>
              <a:t>our commitments</a:t>
            </a:r>
          </a:p>
          <a:p>
            <a:pPr lvl="1"/>
            <a:r>
              <a:rPr lang="en-US" b="1" dirty="0">
                <a:solidFill>
                  <a:schemeClr val="tx2"/>
                </a:solidFill>
                <a:latin typeface="Calibri" panose="020F0502020204030204" pitchFamily="34" charset="0"/>
                <a:cs typeface="Calibri" panose="020F0502020204030204" pitchFamily="34" charset="0"/>
              </a:rPr>
              <a:t>Spend surtax on essential needs</a:t>
            </a:r>
          </a:p>
          <a:p>
            <a:pPr lvl="1"/>
            <a:r>
              <a:rPr lang="en-US" b="1" dirty="0">
                <a:solidFill>
                  <a:schemeClr val="tx2"/>
                </a:solidFill>
                <a:latin typeface="Calibri" panose="020F0502020204030204" pitchFamily="34" charset="0"/>
                <a:cs typeface="Calibri" panose="020F0502020204030204" pitchFamily="34" charset="0"/>
              </a:rPr>
              <a:t>Independent citizens oversight guided decisions</a:t>
            </a:r>
          </a:p>
          <a:p>
            <a:pPr lvl="1"/>
            <a:r>
              <a:rPr lang="en-US" b="1" dirty="0">
                <a:solidFill>
                  <a:schemeClr val="tx2"/>
                </a:solidFill>
                <a:latin typeface="Calibri" panose="020F0502020204030204" pitchFamily="34" charset="0"/>
                <a:cs typeface="Calibri" panose="020F0502020204030204" pitchFamily="34" charset="0"/>
              </a:rPr>
              <a:t>Nine 3</a:t>
            </a:r>
            <a:r>
              <a:rPr lang="en-US" b="1" baseline="30000" dirty="0">
                <a:solidFill>
                  <a:schemeClr val="tx2"/>
                </a:solidFill>
                <a:latin typeface="Calibri" panose="020F0502020204030204" pitchFamily="34" charset="0"/>
                <a:cs typeface="Calibri" panose="020F0502020204030204" pitchFamily="34" charset="0"/>
              </a:rPr>
              <a:t>rd</a:t>
            </a:r>
            <a:r>
              <a:rPr lang="en-US" b="1" dirty="0">
                <a:solidFill>
                  <a:schemeClr val="tx2"/>
                </a:solidFill>
                <a:latin typeface="Calibri" panose="020F0502020204030204" pitchFamily="34" charset="0"/>
                <a:cs typeface="Calibri" panose="020F0502020204030204" pitchFamily="34" charset="0"/>
              </a:rPr>
              <a:t> party audits</a:t>
            </a:r>
          </a:p>
          <a:p>
            <a:pPr lvl="1"/>
            <a:r>
              <a:rPr lang="en-US" b="1" dirty="0">
                <a:solidFill>
                  <a:schemeClr val="tx2"/>
                </a:solidFill>
                <a:latin typeface="Calibri" panose="020F0502020204030204" pitchFamily="34" charset="0"/>
                <a:cs typeface="Calibri" panose="020F0502020204030204" pitchFamily="34" charset="0"/>
              </a:rPr>
              <a:t>No new debt</a:t>
            </a:r>
          </a:p>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67D60D8F-AEDE-1C4D-B95C-016EBE336953}"/>
              </a:ext>
            </a:extLst>
          </p:cNvPr>
          <p:cNvPicPr>
            <a:picLocks noChangeAspect="1"/>
          </p:cNvPicPr>
          <p:nvPr/>
        </p:nvPicPr>
        <p:blipFill>
          <a:blip r:embed="rId5"/>
          <a:stretch>
            <a:fillRect/>
          </a:stretch>
        </p:blipFill>
        <p:spPr>
          <a:xfrm>
            <a:off x="5295900" y="3171169"/>
            <a:ext cx="372488" cy="372488"/>
          </a:xfrm>
          <a:prstGeom prst="rect">
            <a:avLst/>
          </a:prstGeom>
        </p:spPr>
      </p:pic>
      <p:pic>
        <p:nvPicPr>
          <p:cNvPr id="13" name="Picture 12">
            <a:extLst>
              <a:ext uri="{FF2B5EF4-FFF2-40B4-BE49-F238E27FC236}">
                <a16:creationId xmlns:a16="http://schemas.microsoft.com/office/drawing/2014/main" id="{0B7F2AF8-0327-8947-80D6-E0ED186D4684}"/>
              </a:ext>
            </a:extLst>
          </p:cNvPr>
          <p:cNvPicPr>
            <a:picLocks noChangeAspect="1"/>
          </p:cNvPicPr>
          <p:nvPr/>
        </p:nvPicPr>
        <p:blipFill>
          <a:blip r:embed="rId5"/>
          <a:stretch>
            <a:fillRect/>
          </a:stretch>
        </p:blipFill>
        <p:spPr>
          <a:xfrm>
            <a:off x="5295900" y="3962400"/>
            <a:ext cx="372488" cy="372488"/>
          </a:xfrm>
          <a:prstGeom prst="rect">
            <a:avLst/>
          </a:prstGeom>
        </p:spPr>
      </p:pic>
      <p:pic>
        <p:nvPicPr>
          <p:cNvPr id="14" name="Picture 13">
            <a:extLst>
              <a:ext uri="{FF2B5EF4-FFF2-40B4-BE49-F238E27FC236}">
                <a16:creationId xmlns:a16="http://schemas.microsoft.com/office/drawing/2014/main" id="{D3788753-2856-7144-BCA2-72C9982BD075}"/>
              </a:ext>
            </a:extLst>
          </p:cNvPr>
          <p:cNvPicPr>
            <a:picLocks noChangeAspect="1"/>
          </p:cNvPicPr>
          <p:nvPr/>
        </p:nvPicPr>
        <p:blipFill>
          <a:blip r:embed="rId5"/>
          <a:stretch>
            <a:fillRect/>
          </a:stretch>
        </p:blipFill>
        <p:spPr>
          <a:xfrm>
            <a:off x="5295900" y="5112455"/>
            <a:ext cx="372488" cy="372488"/>
          </a:xfrm>
          <a:prstGeom prst="rect">
            <a:avLst/>
          </a:prstGeom>
        </p:spPr>
      </p:pic>
      <p:pic>
        <p:nvPicPr>
          <p:cNvPr id="15" name="Picture 14">
            <a:extLst>
              <a:ext uri="{FF2B5EF4-FFF2-40B4-BE49-F238E27FC236}">
                <a16:creationId xmlns:a16="http://schemas.microsoft.com/office/drawing/2014/main" id="{C6C5EC07-779F-8745-AD4E-051F98D12C82}"/>
              </a:ext>
            </a:extLst>
          </p:cNvPr>
          <p:cNvPicPr>
            <a:picLocks noChangeAspect="1"/>
          </p:cNvPicPr>
          <p:nvPr/>
        </p:nvPicPr>
        <p:blipFill>
          <a:blip r:embed="rId5"/>
          <a:stretch>
            <a:fillRect/>
          </a:stretch>
        </p:blipFill>
        <p:spPr>
          <a:xfrm>
            <a:off x="5298346" y="5571112"/>
            <a:ext cx="372488" cy="372488"/>
          </a:xfrm>
          <a:prstGeom prst="rect">
            <a:avLst/>
          </a:prstGeom>
        </p:spPr>
      </p:pic>
    </p:spTree>
    <p:extLst>
      <p:ext uri="{BB962C8B-B14F-4D97-AF65-F5344CB8AC3E}">
        <p14:creationId xmlns:p14="http://schemas.microsoft.com/office/powerpoint/2010/main" val="425973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indoor, sitting, table, green&#10;&#10;Description automatically generated">
            <a:extLst>
              <a:ext uri="{FF2B5EF4-FFF2-40B4-BE49-F238E27FC236}">
                <a16:creationId xmlns:a16="http://schemas.microsoft.com/office/drawing/2014/main" id="{01AA4C41-4926-8D4A-8D1E-BA5310EF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 y="0"/>
            <a:ext cx="9135747" cy="6858000"/>
          </a:xfrm>
          <a:prstGeom prst="rect">
            <a:avLst/>
          </a:prstGeom>
        </p:spPr>
      </p:pic>
      <p:sp>
        <p:nvSpPr>
          <p:cNvPr id="2" name="Title 1"/>
          <p:cNvSpPr>
            <a:spLocks noGrp="1"/>
          </p:cNvSpPr>
          <p:nvPr>
            <p:ph type="title"/>
          </p:nvPr>
        </p:nvSpPr>
        <p:spPr>
          <a:xfrm>
            <a:off x="1676400" y="228731"/>
            <a:ext cx="7239000" cy="685800"/>
          </a:xfrm>
        </p:spPr>
        <p:txBody>
          <a:bodyPr/>
          <a:lstStyle/>
          <a:p>
            <a:pPr algn="l"/>
            <a:r>
              <a:rPr lang="en-US" b="1" i="1" dirty="0">
                <a:solidFill>
                  <a:schemeClr val="bg1"/>
                </a:solidFill>
                <a:latin typeface="Calibri" panose="020F0502020204030204" pitchFamily="34" charset="0"/>
                <a:cs typeface="Calibri" panose="020F0502020204030204" pitchFamily="34" charset="0"/>
              </a:rPr>
              <a:t>We’ve Made Progress…</a:t>
            </a:r>
          </a:p>
        </p:txBody>
      </p:sp>
      <p:sp>
        <p:nvSpPr>
          <p:cNvPr id="9" name="Slide Number Placeholder 3"/>
          <p:cNvSpPr>
            <a:spLocks noGrp="1"/>
          </p:cNvSpPr>
          <p:nvPr>
            <p:ph type="sldNum" sz="quarter" idx="12"/>
          </p:nvPr>
        </p:nvSpPr>
        <p:spPr>
          <a:xfrm>
            <a:off x="7010400" y="6964493"/>
            <a:ext cx="2133600" cy="244475"/>
          </a:xfrm>
        </p:spPr>
        <p:txBody>
          <a:bodyPr/>
          <a:lstStyle/>
          <a:p>
            <a:fld id="{C187A6AC-A64D-418B-B13C-3A5A1A7E4F8D}" type="slidenum">
              <a:rPr lang="en-US" sz="1500" b="1" smtClean="0">
                <a:solidFill>
                  <a:srgbClr val="92D050"/>
                </a:solidFill>
                <a:latin typeface="Calibri" panose="020F0502020204030204" pitchFamily="34" charset="0"/>
                <a:cs typeface="Calibri" panose="020F0502020204030204" pitchFamily="34" charset="0"/>
              </a:rPr>
              <a:pPr/>
              <a:t>9</a:t>
            </a:fld>
            <a:endParaRPr lang="en-US" sz="1500" b="1" dirty="0">
              <a:solidFill>
                <a:srgbClr val="92D050"/>
              </a:solidFill>
              <a:latin typeface="Calibri" panose="020F0502020204030204" pitchFamily="34" charset="0"/>
              <a:cs typeface="Calibri" panose="020F0502020204030204" pitchFamily="34" charset="0"/>
            </a:endParaRPr>
          </a:p>
        </p:txBody>
      </p:sp>
      <p:sp>
        <p:nvSpPr>
          <p:cNvPr id="7" name="Title 29"/>
          <p:cNvSpPr txBox="1">
            <a:spLocks/>
          </p:cNvSpPr>
          <p:nvPr/>
        </p:nvSpPr>
        <p:spPr>
          <a:xfrm>
            <a:off x="-15240" y="2972061"/>
            <a:ext cx="915924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500" b="1" dirty="0">
              <a:solidFill>
                <a:srgbClr val="C00000"/>
              </a:solidFill>
            </a:endParaRPr>
          </a:p>
        </p:txBody>
      </p:sp>
      <p:cxnSp>
        <p:nvCxnSpPr>
          <p:cNvPr id="43" name="Straight Arrow Connector 42"/>
          <p:cNvCxnSpPr/>
          <p:nvPr/>
        </p:nvCxnSpPr>
        <p:spPr>
          <a:xfrm flipV="1">
            <a:off x="7896698" y="3009901"/>
            <a:ext cx="0" cy="1463040"/>
          </a:xfrm>
          <a:prstGeom prst="straightConnector1">
            <a:avLst/>
          </a:prstGeom>
          <a:ln w="28575">
            <a:no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871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8566DEB57C0D40B74495E944E00E4F" ma:contentTypeVersion="13" ma:contentTypeDescription="Create a new document." ma:contentTypeScope="" ma:versionID="42d7481fe9e800e7906055de026ce3a5">
  <xsd:schema xmlns:xsd="http://www.w3.org/2001/XMLSchema" xmlns:xs="http://www.w3.org/2001/XMLSchema" xmlns:p="http://schemas.microsoft.com/office/2006/metadata/properties" xmlns:ns3="b7abd8a9-ac33-408a-b27f-de52ec0c7a6e" xmlns:ns4="e7bf67fb-532d-4afb-baba-33380639ca9a" targetNamespace="http://schemas.microsoft.com/office/2006/metadata/properties" ma:root="true" ma:fieldsID="30e7deb2619dde5175188d4be61fc477" ns3:_="" ns4:_="">
    <xsd:import namespace="b7abd8a9-ac33-408a-b27f-de52ec0c7a6e"/>
    <xsd:import namespace="e7bf67fb-532d-4afb-baba-33380639ca9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bd8a9-ac33-408a-b27f-de52ec0c7a6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bf67fb-532d-4afb-baba-33380639ca9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ACFBF-C7B9-4009-992F-09FEFA6ABFC4}">
  <ds:schemaRefs>
    <ds:schemaRef ds:uri="http://schemas.microsoft.com/office/infopath/2007/PartnerControls"/>
    <ds:schemaRef ds:uri="b7abd8a9-ac33-408a-b27f-de52ec0c7a6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e7bf67fb-532d-4afb-baba-33380639ca9a"/>
    <ds:schemaRef ds:uri="http://www.w3.org/XML/1998/namespace"/>
  </ds:schemaRefs>
</ds:datastoreItem>
</file>

<file path=customXml/itemProps2.xml><?xml version="1.0" encoding="utf-8"?>
<ds:datastoreItem xmlns:ds="http://schemas.openxmlformats.org/officeDocument/2006/customXml" ds:itemID="{D687E9E6-4722-49A4-A06B-65B1F1060FA7}">
  <ds:schemaRefs>
    <ds:schemaRef ds:uri="http://schemas.microsoft.com/sharepoint/v3/contenttype/forms"/>
  </ds:schemaRefs>
</ds:datastoreItem>
</file>

<file path=customXml/itemProps3.xml><?xml version="1.0" encoding="utf-8"?>
<ds:datastoreItem xmlns:ds="http://schemas.openxmlformats.org/officeDocument/2006/customXml" ds:itemID="{88C391A3-BA6C-405B-AC65-D9391B29D7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bd8a9-ac33-408a-b27f-de52ec0c7a6e"/>
    <ds:schemaRef ds:uri="e7bf67fb-532d-4afb-baba-33380639c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6542</TotalTime>
  <Words>4368</Words>
  <Application>Microsoft Office PowerPoint</Application>
  <PresentationFormat>On-screen Show (4:3)</PresentationFormat>
  <Paragraphs>353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1_ms01_1</vt:lpstr>
      <vt:lpstr>PowerPoint Presentation</vt:lpstr>
      <vt:lpstr>An Important Decision November 3rd</vt:lpstr>
      <vt:lpstr>A Look Back –  6 Years Ago</vt:lpstr>
      <vt:lpstr>Operating vs. Capital</vt:lpstr>
      <vt:lpstr>2014 Surtax</vt:lpstr>
      <vt:lpstr>2014 Surtax</vt:lpstr>
      <vt:lpstr>2014 Surtax</vt:lpstr>
      <vt:lpstr>Today</vt:lpstr>
      <vt:lpstr>We’ve Made Progress…</vt:lpstr>
      <vt:lpstr>We’re Fixing This Now…</vt:lpstr>
      <vt:lpstr>Critical Needs Remain</vt:lpstr>
      <vt:lpstr>We Haven’t Fixed This…</vt:lpstr>
      <vt:lpstr>PowerPoint Presentation</vt:lpstr>
      <vt:lpstr>PowerPoint Presentation</vt:lpstr>
      <vt:lpstr>PowerPoint Presentation</vt:lpstr>
      <vt:lpstr>Or This.</vt:lpstr>
      <vt:lpstr>Scope of Responsibility</vt:lpstr>
      <vt:lpstr>Building on the Foundation</vt:lpstr>
      <vt:lpstr>Surtax Renewal Allocation Plan</vt:lpstr>
      <vt:lpstr>Surtax Renewal – Investment Detail</vt:lpstr>
      <vt:lpstr>PowerPoint Presentation</vt:lpstr>
      <vt:lpstr>PowerPoint Presentation</vt:lpstr>
      <vt:lpstr>Our Commitment Continues</vt:lpstr>
      <vt:lpstr>Our Kids, Brevard’s Future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Our Budget</dc:title>
  <dc:creator>Aguirre, Tammy@Finance</dc:creator>
  <cp:lastModifiedBy>Aguirre.Tammy@Superintendents Office</cp:lastModifiedBy>
  <cp:revision>300</cp:revision>
  <cp:lastPrinted>2020-09-01T12:17:33Z</cp:lastPrinted>
  <dcterms:created xsi:type="dcterms:W3CDTF">2013-12-03T15:30:50Z</dcterms:created>
  <dcterms:modified xsi:type="dcterms:W3CDTF">2020-09-11T15:07:00Z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0x0101001A8566DEB57C0D40B74495E944E00E4F</vt:lpwstr>
  </property>
</Properties>
</file>