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3"/>
  </p:notesMasterIdLst>
  <p:handoutMasterIdLst>
    <p:handoutMasterId r:id="rId24"/>
  </p:handoutMasterIdLst>
  <p:sldIdLst>
    <p:sldId id="261" r:id="rId2"/>
    <p:sldId id="346" r:id="rId3"/>
    <p:sldId id="350" r:id="rId4"/>
    <p:sldId id="349" r:id="rId5"/>
    <p:sldId id="326" r:id="rId6"/>
    <p:sldId id="328" r:id="rId7"/>
    <p:sldId id="345" r:id="rId8"/>
    <p:sldId id="347" r:id="rId9"/>
    <p:sldId id="339" r:id="rId10"/>
    <p:sldId id="338" r:id="rId11"/>
    <p:sldId id="321" r:id="rId12"/>
    <p:sldId id="336" r:id="rId13"/>
    <p:sldId id="325" r:id="rId14"/>
    <p:sldId id="308" r:id="rId15"/>
    <p:sldId id="351" r:id="rId16"/>
    <p:sldId id="313" r:id="rId17"/>
    <p:sldId id="312" r:id="rId18"/>
    <p:sldId id="310" r:id="rId19"/>
    <p:sldId id="264" r:id="rId20"/>
    <p:sldId id="353" r:id="rId21"/>
    <p:sldId id="34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Lisa@BrevardSchools.org" initials="LS" lastIdx="1" clrIdx="0">
    <p:extLst>
      <p:ext uri="{19B8F6BF-5375-455C-9EA6-DF929625EA0E}">
        <p15:presenceInfo xmlns:p15="http://schemas.microsoft.com/office/powerpoint/2012/main" userId="Schmidt.Lisa@BrevardSchools.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8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144" autoAdjust="0"/>
  </p:normalViewPr>
  <p:slideViewPr>
    <p:cSldViewPr snapToGrid="0">
      <p:cViewPr varScale="1">
        <p:scale>
          <a:sx n="111" d="100"/>
          <a:sy n="111" d="100"/>
        </p:scale>
        <p:origin x="123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p:scale>
          <a:sx n="100" d="100"/>
          <a:sy n="100" d="100"/>
        </p:scale>
        <p:origin x="3468" y="-5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m.Charmaine@Self-Insured Employee Benefits" userId="351ac8e3-9ec1-4c58-babe-58425a91420d" providerId="ADAL" clId="{2284E1C9-A5FD-4314-998F-B85326D9E6A9}"/>
    <pc:docChg chg="modSld">
      <pc:chgData name="Odom.Charmaine@Self-Insured Employee Benefits" userId="351ac8e3-9ec1-4c58-babe-58425a91420d" providerId="ADAL" clId="{2284E1C9-A5FD-4314-998F-B85326D9E6A9}" dt="2023-09-08T14:25:36.942" v="3" actId="20577"/>
      <pc:docMkLst>
        <pc:docMk/>
      </pc:docMkLst>
      <pc:sldChg chg="modSp mod">
        <pc:chgData name="Odom.Charmaine@Self-Insured Employee Benefits" userId="351ac8e3-9ec1-4c58-babe-58425a91420d" providerId="ADAL" clId="{2284E1C9-A5FD-4314-998F-B85326D9E6A9}" dt="2023-09-08T14:25:36.942" v="3" actId="20577"/>
        <pc:sldMkLst>
          <pc:docMk/>
          <pc:sldMk cId="262361699" sldId="261"/>
        </pc:sldMkLst>
        <pc:spChg chg="mod">
          <ac:chgData name="Odom.Charmaine@Self-Insured Employee Benefits" userId="351ac8e3-9ec1-4c58-babe-58425a91420d" providerId="ADAL" clId="{2284E1C9-A5FD-4314-998F-B85326D9E6A9}" dt="2023-09-08T14:25:36.942" v="3" actId="20577"/>
          <ac:spMkLst>
            <pc:docMk/>
            <pc:sldMk cId="262361699" sldId="26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6FBDAE0-073A-45D4-9104-108611A162A3}" type="datetimeFigureOut">
              <a:rPr lang="en-US" smtClean="0"/>
              <a:t>9/8/2023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9E3815-0D8C-4E11-8CE8-95432EFDB7FC}" type="slidenum">
              <a:rPr lang="en-US" smtClean="0"/>
              <a:t>‹#›</a:t>
            </a:fld>
            <a:endParaRPr lang="en-US"/>
          </a:p>
        </p:txBody>
      </p:sp>
    </p:spTree>
    <p:extLst>
      <p:ext uri="{BB962C8B-B14F-4D97-AF65-F5344CB8AC3E}">
        <p14:creationId xmlns:p14="http://schemas.microsoft.com/office/powerpoint/2010/main" val="37008948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59AED2E0-7456-4A75-A4DA-D6490618030A}" type="datetimeFigureOut">
              <a:rPr lang="en-US" smtClean="0"/>
              <a:t>9/8/2023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46F5B2E2-FB2C-4206-8C8F-E8BD7B3F4B14}" type="slidenum">
              <a:rPr lang="en-US" smtClean="0"/>
              <a:t>‹#›</a:t>
            </a:fld>
            <a:endParaRPr lang="en-US" dirty="0"/>
          </a:p>
        </p:txBody>
      </p:sp>
    </p:spTree>
    <p:extLst>
      <p:ext uri="{BB962C8B-B14F-4D97-AF65-F5344CB8AC3E}">
        <p14:creationId xmlns:p14="http://schemas.microsoft.com/office/powerpoint/2010/main" val="10895810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BPS New Employee Onboarding.  In this presentation, we’ll talk about the BPS employee benefits program.  I’m Lisa Schmidt, manager of employee benefits here at the district.</a:t>
            </a:r>
          </a:p>
        </p:txBody>
      </p:sp>
    </p:spTree>
    <p:extLst>
      <p:ext uri="{BB962C8B-B14F-4D97-AF65-F5344CB8AC3E}">
        <p14:creationId xmlns:p14="http://schemas.microsoft.com/office/powerpoint/2010/main" val="183885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12883"/>
          </a:xfrm>
        </p:spPr>
        <p:txBody>
          <a:bodyPr/>
          <a:lstStyle/>
          <a:p>
            <a:endParaRPr lang="en-US" dirty="0"/>
          </a:p>
          <a:p>
            <a:r>
              <a:rPr lang="en-US" dirty="0"/>
              <a:t>Next, the BPS </a:t>
            </a:r>
            <a:r>
              <a:rPr lang="en-US" b="1" dirty="0"/>
              <a:t>Dental </a:t>
            </a:r>
            <a:r>
              <a:rPr lang="en-US" dirty="0"/>
              <a:t>benefit offers four plans: two PPO plans and two HMO-type plans. There’s a high and low option under each; the high option has richer benefits and costs more and the low plans have less benefits and cost less.</a:t>
            </a:r>
          </a:p>
          <a:p>
            <a:endParaRPr lang="en-US" dirty="0"/>
          </a:p>
          <a:p>
            <a:r>
              <a:rPr lang="en-US" dirty="0"/>
              <a:t>Our </a:t>
            </a:r>
            <a:r>
              <a:rPr lang="en-US" b="1" dirty="0"/>
              <a:t>Vision </a:t>
            </a:r>
            <a:r>
              <a:rPr lang="en-US" dirty="0"/>
              <a:t>benefit offers two plans: Basic and Enhanced. The Basic plan has minimal benefits and costs less than the Enhanced plan with richer benefits.</a:t>
            </a:r>
          </a:p>
          <a:p>
            <a:endParaRPr lang="en-US" dirty="0"/>
          </a:p>
          <a:p>
            <a:r>
              <a:rPr lang="en-US" dirty="0"/>
              <a:t>If you’re enrolled in one of the medical plans, you’ll have access to our three </a:t>
            </a:r>
            <a:r>
              <a:rPr lang="en-US" b="1" dirty="0"/>
              <a:t>BPS employee Well-Care Centers</a:t>
            </a:r>
            <a:r>
              <a:rPr lang="en-US" dirty="0"/>
              <a:t>. We’ll talk more about those a bit later.</a:t>
            </a:r>
          </a:p>
          <a:p>
            <a:endParaRPr lang="en-US" dirty="0"/>
          </a:p>
          <a:p>
            <a:r>
              <a:rPr lang="en-US" dirty="0"/>
              <a:t>Our </a:t>
            </a:r>
            <a:r>
              <a:rPr lang="en-US" b="1" dirty="0"/>
              <a:t>Employee Assistance Program (EAP</a:t>
            </a:r>
            <a:r>
              <a:rPr lang="en-US" dirty="0"/>
              <a:t>) is available to ALL BPS employees and their family members, even if not enrolled in a medical plan. More on that later, too.</a:t>
            </a:r>
          </a:p>
        </p:txBody>
      </p:sp>
    </p:spTree>
    <p:extLst>
      <p:ext uri="{BB962C8B-B14F-4D97-AF65-F5344CB8AC3E}">
        <p14:creationId xmlns:p14="http://schemas.microsoft.com/office/powerpoint/2010/main" val="186119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881063"/>
            <a:ext cx="5575300" cy="3136900"/>
          </a:xfrm>
        </p:spPr>
      </p:sp>
      <p:sp>
        <p:nvSpPr>
          <p:cNvPr id="3" name="Notes Placeholder 2"/>
          <p:cNvSpPr>
            <a:spLocks noGrp="1"/>
          </p:cNvSpPr>
          <p:nvPr>
            <p:ph type="body" idx="1"/>
          </p:nvPr>
        </p:nvSpPr>
        <p:spPr>
          <a:xfrm>
            <a:off x="701040" y="4183381"/>
            <a:ext cx="5608320" cy="3854133"/>
          </a:xfrm>
        </p:spPr>
        <p:txBody>
          <a:bodyPr/>
          <a:lstStyle/>
          <a:p>
            <a:r>
              <a:rPr lang="en-US" dirty="0"/>
              <a:t>The BPS benefits program also offers a Flexible Spending Account (FSA) program with 2 options:</a:t>
            </a:r>
          </a:p>
          <a:p>
            <a:pPr marL="174698" indent="-174698">
              <a:buFont typeface="Arial" panose="020B0604020202020204" pitchFamily="34" charset="0"/>
              <a:buChar char="•"/>
            </a:pPr>
            <a:r>
              <a:rPr lang="en-US" dirty="0"/>
              <a:t>Health care and Dependent care </a:t>
            </a:r>
          </a:p>
          <a:p>
            <a:pPr marL="174698" indent="-174698">
              <a:buFont typeface="Arial" panose="020B0604020202020204" pitchFamily="34" charset="0"/>
              <a:buChar char="•"/>
            </a:pPr>
            <a:r>
              <a:rPr lang="en-US" dirty="0"/>
              <a:t>An FSA lets you set aside pre-tax dollars from your paycheck and use those funds to pay for things like annual health plan deductibles and copays, eyeglasses, Rx and orthodontics, under the </a:t>
            </a:r>
            <a:r>
              <a:rPr lang="en-US" b="1" dirty="0"/>
              <a:t>Health Care </a:t>
            </a:r>
            <a:r>
              <a:rPr lang="en-US" dirty="0"/>
              <a:t>FSA. Under a </a:t>
            </a:r>
            <a:r>
              <a:rPr lang="en-US" b="1" dirty="0"/>
              <a:t>Dependent Care </a:t>
            </a:r>
            <a:r>
              <a:rPr lang="en-US" dirty="0"/>
              <a:t>FSA, those funds can help pay child and elder care expenses.</a:t>
            </a:r>
          </a:p>
          <a:p>
            <a:pPr marL="174698" indent="-174698">
              <a:buFont typeface="Arial" panose="020B0604020202020204" pitchFamily="34" charset="0"/>
              <a:buChar char="•"/>
            </a:pPr>
            <a:endParaRPr lang="en-US" dirty="0"/>
          </a:p>
          <a:p>
            <a:pPr marL="174698" indent="-174698">
              <a:buFont typeface="Arial" panose="020B0604020202020204" pitchFamily="34" charset="0"/>
              <a:buChar char="•"/>
            </a:pPr>
            <a:r>
              <a:rPr lang="en-US" dirty="0"/>
              <a:t>Every benefit-eligible employee at BPS receives 1 times their annual pay in Basic life insurance </a:t>
            </a:r>
            <a:r>
              <a:rPr lang="en-US" u="sng" dirty="0"/>
              <a:t>paid for by the Board.</a:t>
            </a:r>
            <a:r>
              <a:rPr lang="en-US" dirty="0"/>
              <a:t> Even if you elect no other benefit, you’ll have this benefit so be sure to name a beneficiary for this coverage.</a:t>
            </a:r>
          </a:p>
          <a:p>
            <a:endParaRPr lang="en-US" dirty="0"/>
          </a:p>
          <a:p>
            <a:pPr marL="174698" indent="-174698">
              <a:buFont typeface="Arial" panose="020B0604020202020204" pitchFamily="34" charset="0"/>
              <a:buChar char="•"/>
            </a:pPr>
            <a:r>
              <a:rPr lang="en-US" dirty="0"/>
              <a:t>In addition to the Free Basic life which the Board provides, you can elect Additional Employee Life and AD&amp;D insurance as well as Dependent life insurance. These are optional benefits you can choose.</a:t>
            </a:r>
          </a:p>
          <a:p>
            <a:endParaRPr lang="en-US" dirty="0"/>
          </a:p>
          <a:p>
            <a:pPr marL="174698" indent="-174698">
              <a:buFont typeface="Arial" panose="020B0604020202020204" pitchFamily="34" charset="0"/>
              <a:buChar char="•"/>
            </a:pPr>
            <a:r>
              <a:rPr lang="en-US" dirty="0"/>
              <a:t>BPS also offers a Short- and Long-term disability plans. </a:t>
            </a:r>
          </a:p>
          <a:p>
            <a:pPr marL="640559" lvl="1" indent="-174698">
              <a:buFont typeface="Arial" panose="020B0604020202020204" pitchFamily="34" charset="0"/>
              <a:buChar char="•"/>
            </a:pPr>
            <a:r>
              <a:rPr lang="en-US" dirty="0"/>
              <a:t>The STD benefit is 60% of covered weekly earnings for up to 26 weeks</a:t>
            </a:r>
          </a:p>
          <a:p>
            <a:pPr marL="640559" lvl="1" indent="-174698">
              <a:buFont typeface="Arial" panose="020B0604020202020204" pitchFamily="34" charset="0"/>
              <a:buChar char="•"/>
            </a:pPr>
            <a:r>
              <a:rPr lang="en-US" dirty="0"/>
              <a:t>The LTD benefits is 60% of monthly covered earnings. The maximum benefit period depends on your age at disability. For example, if you became disabled at age 62 or younger, your benefits generally could go up to your Social Security Normal Retirement Age.</a:t>
            </a:r>
          </a:p>
        </p:txBody>
      </p:sp>
    </p:spTree>
    <p:extLst>
      <p:ext uri="{BB962C8B-B14F-4D97-AF65-F5344CB8AC3E}">
        <p14:creationId xmlns:p14="http://schemas.microsoft.com/office/powerpoint/2010/main" val="42879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talk about some benefits which are available to ALL BPS employees even if not enrolled in the health plan.</a:t>
            </a:r>
          </a:p>
          <a:p>
            <a:endParaRPr lang="en-US" dirty="0"/>
          </a:p>
          <a:p>
            <a:r>
              <a:rPr lang="en-US" dirty="0"/>
              <a:t>We all have access to the Employee Assistance program (EAP), not only four ourselves but for our family members, too, including in-laws and out-of-state dependents.</a:t>
            </a:r>
          </a:p>
          <a:p>
            <a:r>
              <a:rPr lang="en-US" dirty="0"/>
              <a:t>Using the EAP is free and is completely confidential.</a:t>
            </a:r>
          </a:p>
          <a:p>
            <a:r>
              <a:rPr lang="en-US" dirty="0"/>
              <a:t>You can get up to 6 IN-PERSON visits with a licensed counselor or psychologist and you get unlimited sessions by phone</a:t>
            </a:r>
          </a:p>
          <a:p>
            <a:r>
              <a:rPr lang="en-US" dirty="0"/>
              <a:t>In addition to counseling , the EAP offers a wealth of information and assistance for many issues including finding child and elder care, summer camps, special needs services, and  financial and legal concerns. Help is available 24/7 and is just a phone call away. </a:t>
            </a:r>
          </a:p>
          <a:p>
            <a:endParaRPr lang="en-US" dirty="0"/>
          </a:p>
          <a:p>
            <a:r>
              <a:rPr lang="en-US" dirty="0"/>
              <a:t>BPS is fortunate to have two Cigna on-site wellness professionals who collaborate with the district and the Well-Care centers to offer al employees fun and beneficial wellness activities and challenges all year long. The activities include walking and weight loss challenges, lunch and learns, and yoga classes. And if fun wasn’t  enough, many of these events offer prizes! </a:t>
            </a:r>
          </a:p>
        </p:txBody>
      </p:sp>
    </p:spTree>
    <p:extLst>
      <p:ext uri="{BB962C8B-B14F-4D97-AF65-F5344CB8AC3E}">
        <p14:creationId xmlns:p14="http://schemas.microsoft.com/office/powerpoint/2010/main" val="299138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5"/>
          </a:xfrm>
        </p:spPr>
        <p:txBody>
          <a:bodyPr/>
          <a:lstStyle/>
          <a:p>
            <a:r>
              <a:rPr lang="en-US" dirty="0"/>
              <a:t>Now, let’s focus on the NEW portion of this NEW employee presentation. What we’ll talk about now is only relevant if you’re </a:t>
            </a:r>
            <a:r>
              <a:rPr lang="en-US" u="sng" dirty="0"/>
              <a:t>very newly hired </a:t>
            </a:r>
            <a:r>
              <a:rPr lang="en-US" dirty="0"/>
              <a:t>and are still within 30 days from your hire date. If this is you:</a:t>
            </a:r>
          </a:p>
          <a:p>
            <a:pPr marL="174698" indent="-174698">
              <a:buFont typeface="Arial" panose="020B0604020202020204" pitchFamily="34" charset="0"/>
              <a:buChar char="•"/>
            </a:pPr>
            <a:r>
              <a:rPr lang="en-US" dirty="0"/>
              <a:t>You must make your benefit elections within the 30 days from date of hire and those benefits become effective on your 46</a:t>
            </a:r>
            <a:r>
              <a:rPr lang="en-US" baseline="30000" dirty="0"/>
              <a:t>th</a:t>
            </a:r>
            <a:r>
              <a:rPr lang="en-US" dirty="0"/>
              <a:t> day of employment.</a:t>
            </a:r>
          </a:p>
          <a:p>
            <a:pPr marL="174698" indent="-174698">
              <a:buFont typeface="Arial" panose="020B0604020202020204" pitchFamily="34" charset="0"/>
              <a:buChar char="•"/>
            </a:pPr>
            <a:r>
              <a:rPr lang="en-US" dirty="0"/>
              <a:t>Please don’t wait until the last minute to enroll since there will be information you’ll need to look up and have available, e.g. social security numbers.</a:t>
            </a:r>
          </a:p>
          <a:p>
            <a:pPr marL="174698" indent="-174698">
              <a:buFont typeface="Arial" panose="020B0604020202020204" pitchFamily="34" charset="0"/>
              <a:buChar char="•"/>
            </a:pPr>
            <a:r>
              <a:rPr lang="en-US" dirty="0"/>
              <a:t>If you’ll be enrolling a spouse or children, you’ll have to provide documentation to prove their eligibility, e.g, marriage cert for spouse, birth cert for children. This must be provided by the 46</a:t>
            </a:r>
            <a:r>
              <a:rPr lang="en-US" baseline="30000" dirty="0"/>
              <a:t>th</a:t>
            </a:r>
            <a:r>
              <a:rPr lang="en-US" dirty="0"/>
              <a:t> day from your date of hire.</a:t>
            </a:r>
          </a:p>
          <a:p>
            <a:pPr marL="174698" indent="-174698">
              <a:buFont typeface="Arial" panose="020B0604020202020204" pitchFamily="34" charset="0"/>
              <a:buChar char="•"/>
            </a:pPr>
            <a:r>
              <a:rPr lang="en-US" dirty="0"/>
              <a:t>Remember we talked earlier about two wellness activities that, if completed, result in lower health plan deductibles? That goes for spouses who’ll have medical coverage, too. Be sure your covered spouse completes both activities so that your family can get the FULL reduction to the annual deductible.</a:t>
            </a:r>
          </a:p>
          <a:p>
            <a:pPr marL="174698" indent="-174698">
              <a:buFont typeface="Arial" panose="020B0604020202020204" pitchFamily="34" charset="0"/>
              <a:buChar char="•"/>
            </a:pPr>
            <a:r>
              <a:rPr lang="en-US" dirty="0"/>
              <a:t>I’ve saved for last one of the biggest advantages you have as a new hire still within your 30-day benefits election window: this is your one-time opportunity to enroll in STD and LTD </a:t>
            </a:r>
            <a:r>
              <a:rPr lang="en-US" b="1" u="sng" dirty="0"/>
              <a:t>without</a:t>
            </a:r>
            <a:r>
              <a:rPr lang="en-US" u="sng" dirty="0"/>
              <a:t> having to complete a health questionnaire</a:t>
            </a:r>
            <a:r>
              <a:rPr lang="en-US" dirty="0"/>
              <a:t>. This means if you enroll for it now, you’ll get it.  If you choose to wait and apply for STD and/or LTD during annual open enrollment, which is perfectly fine, then you’ll be required to fill out a health questionnaire and await a decision from Cigna on your coverage; which might include a denial. So for </a:t>
            </a:r>
            <a:r>
              <a:rPr lang="en-US" i="1" dirty="0"/>
              <a:t>Guaranteed Issue </a:t>
            </a:r>
            <a:r>
              <a:rPr lang="en-US" dirty="0"/>
              <a:t>of STD and/or LTD, now would be the time to elect it.</a:t>
            </a:r>
          </a:p>
        </p:txBody>
      </p:sp>
    </p:spTree>
    <p:extLst>
      <p:ext uri="{BB962C8B-B14F-4D97-AF65-F5344CB8AC3E}">
        <p14:creationId xmlns:p14="http://schemas.microsoft.com/office/powerpoint/2010/main" val="415654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Benefits is the district’s benefits administration system. It’s not only where you’ll enroll for benefits but also the place where your personal benefits information will be kept, including your life insurance beneficiaries.</a:t>
            </a:r>
          </a:p>
          <a:p>
            <a:endParaRPr lang="en-US" dirty="0"/>
          </a:p>
          <a:p>
            <a:r>
              <a:rPr lang="en-US" dirty="0"/>
              <a:t>To access your EasyBenefits account, you’ll need a User ID and a password.</a:t>
            </a:r>
          </a:p>
          <a:p>
            <a:r>
              <a:rPr lang="en-US" dirty="0"/>
              <a:t>The User ID will be your employee 100-number and the password will be sent to you in your new hire package. Admittedly, the passwords are not ones easy to remember and they cannot be changed so be sure to keep yours in a place where you’d have easy access to it should you need it.</a:t>
            </a:r>
          </a:p>
          <a:p>
            <a:r>
              <a:rPr lang="en-US" dirty="0"/>
              <a:t>This slide shows you what the log-in screen in EZB looks like.</a:t>
            </a:r>
          </a:p>
        </p:txBody>
      </p:sp>
    </p:spTree>
    <p:extLst>
      <p:ext uri="{BB962C8B-B14F-4D97-AF65-F5344CB8AC3E}">
        <p14:creationId xmlns:p14="http://schemas.microsoft.com/office/powerpoint/2010/main" val="14622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end of the benefits presentation and on this slide you can see who makes up the benefits team.</a:t>
            </a:r>
          </a:p>
          <a:p>
            <a:r>
              <a:rPr lang="en-US" dirty="0"/>
              <a:t> </a:t>
            </a:r>
          </a:p>
          <a:p>
            <a:r>
              <a:rPr lang="en-US" dirty="0"/>
              <a:t>Make a note that each BPS school and worksite has a local benefits contact which is usually the site’s secretary. Then, three of the benefit team members noted on this slide are each assigned to their own list of schools and worksites. In the event your own site’s benefit contact isn’t available, feel free to contact the benefits department at the number shown, tell us where you work, and you’ll be connected with the benefits team member assigned to your location.</a:t>
            </a:r>
          </a:p>
          <a:p>
            <a:endParaRPr lang="en-US" dirty="0"/>
          </a:p>
          <a:p>
            <a:endParaRPr lang="en-US" dirty="0"/>
          </a:p>
          <a:p>
            <a:r>
              <a:rPr lang="en-US" dirty="0"/>
              <a:t>Once again, we warmly welcome you to the BPS team!</a:t>
            </a:r>
          </a:p>
        </p:txBody>
      </p:sp>
    </p:spTree>
    <p:extLst>
      <p:ext uri="{BB962C8B-B14F-4D97-AF65-F5344CB8AC3E}">
        <p14:creationId xmlns:p14="http://schemas.microsoft.com/office/powerpoint/2010/main" val="156791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7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990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2626" y="4473892"/>
            <a:ext cx="6494357" cy="3660458"/>
          </a:xfrm>
        </p:spPr>
        <p:txBody>
          <a:bodyPr/>
          <a:lstStyle/>
          <a:p>
            <a:r>
              <a:rPr lang="en-US" dirty="0"/>
              <a:t>BPS offers </a:t>
            </a:r>
            <a:r>
              <a:rPr lang="en-US" u="sng" dirty="0"/>
              <a:t>two</a:t>
            </a:r>
            <a:r>
              <a:rPr lang="en-US" dirty="0"/>
              <a:t> PPO medical plans to choose from:  Gold and Silver.</a:t>
            </a:r>
          </a:p>
          <a:p>
            <a:pPr algn="just" defTabSz="465887">
              <a:lnSpc>
                <a:spcPct val="107000"/>
              </a:lnSpc>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65887">
              <a:lnSpc>
                <a:spcPct val="107000"/>
              </a:lnSpc>
              <a:defRPr/>
            </a:pP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Regarding the GOLD plan:</a:t>
            </a:r>
          </a:p>
          <a:p>
            <a:pPr marL="640594" indent="-174708" defTabSz="465887">
              <a:lnSpc>
                <a:spcPct val="107000"/>
              </a:lnSpc>
              <a:buFont typeface="Arial" panose="020B0604020202020204" pitchFamily="34" charset="0"/>
              <a:buChar char="•"/>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plan is a traditional In- and Out-of-Network PPO plan where using IN network providers will be the most cost-effective approach to health care. </a:t>
            </a:r>
          </a:p>
          <a:p>
            <a:pPr marL="640594" indent="-174708" defTabSz="465887">
              <a:lnSpc>
                <a:spcPct val="107000"/>
              </a:lnSpc>
              <a:buFont typeface="Arial" panose="020B0604020202020204" pitchFamily="34" charset="0"/>
              <a:buChar char="•"/>
              <a:defRPr/>
            </a:pPr>
            <a:r>
              <a:rPr lang="en-US"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In-network</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providers are those who are contracted by Cigna to be part of their network.  However, if you visit a provider that’s NOT contracted with Cigna, you would still have coverage for those services but at the higher </a:t>
            </a:r>
            <a:r>
              <a:rPr lang="en-US"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OUT-of</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-network costs, as shown.</a:t>
            </a:r>
          </a:p>
          <a:p>
            <a:pPr marL="1106481" lvl="1" indent="-174708" defTabSz="465887">
              <a:lnSpc>
                <a:spcPct val="107000"/>
              </a:lnSpc>
              <a:buFont typeface="Arial" panose="020B0604020202020204" pitchFamily="34" charset="0"/>
              <a:buChar char="•"/>
              <a:defRPr/>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57066" indent="-291179" defTabSz="465887">
              <a:lnSpc>
                <a:spcPct val="107000"/>
              </a:lnSpc>
              <a:buFont typeface="Arial" panose="020B0604020202020204" pitchFamily="34" charset="0"/>
              <a:buChar char="•"/>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Additionally, regarding IN-network providers, note that for Primary Care and Specialist office visits, there’s a copay differential for each provider type. To pay the </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lower</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office-visit copay, try to use physicians who have the “Tier 1 Provider” logo showing in Cigna’s on-line provider directory (at www.Cigna.com or www.mycigna.com).</a:t>
            </a:r>
          </a:p>
          <a:p>
            <a:pPr marL="757066" indent="-291179" defTabSz="465887">
              <a:lnSpc>
                <a:spcPct val="107000"/>
              </a:lnSpc>
              <a:buFont typeface="Arial" panose="020B0604020202020204" pitchFamily="34" charset="0"/>
              <a:buChar char="•"/>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office visits to providers </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without </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that “Tier-1” designation, the copay will be higher, as noted.   </a:t>
            </a:r>
          </a:p>
          <a:p>
            <a:pPr marL="1281189" lvl="1" indent="-349415" defTabSz="465887">
              <a:lnSpc>
                <a:spcPct val="107000"/>
              </a:lnSpc>
              <a:buFontTx/>
              <a:buAutoNum type="arabicPeriod"/>
              <a:defRPr/>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91179" indent="-291179" defTabSz="465887">
              <a:lnSpc>
                <a:spcPct val="107000"/>
              </a:lnSpc>
              <a:buFont typeface="Arial" panose="020B0604020202020204" pitchFamily="34" charset="0"/>
              <a:buChar char="•"/>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again, </a:t>
            </a:r>
            <a:r>
              <a:rPr lang="en-US"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pharmacy</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benefits are the same for </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both</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medical plans  </a:t>
            </a:r>
          </a:p>
          <a:p>
            <a:endParaRPr lang="en-US" dirty="0"/>
          </a:p>
        </p:txBody>
      </p:sp>
    </p:spTree>
    <p:extLst>
      <p:ext uri="{BB962C8B-B14F-4D97-AF65-F5344CB8AC3E}">
        <p14:creationId xmlns:p14="http://schemas.microsoft.com/office/powerpoint/2010/main" val="322764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417" y="4386739"/>
            <a:ext cx="6523567" cy="5461635"/>
          </a:xfrm>
        </p:spPr>
        <p:txBody>
          <a:bodyPr/>
          <a:lstStyle/>
          <a:p>
            <a:pPr algn="just" defTabSz="465887">
              <a:lnSpc>
                <a:spcPct val="107000"/>
              </a:lnSpc>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Regarding the Silver plan</a:t>
            </a: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algn="just" defTabSz="465887">
              <a:lnSpc>
                <a:spcPct val="107000"/>
              </a:lnSpc>
              <a:defRPr/>
            </a:pPr>
            <a:r>
              <a:rPr lang="en-US" dirty="0">
                <a:latin typeface="Calibri" panose="020F0502020204030204" pitchFamily="34" charset="0"/>
                <a:ea typeface="Calibri" panose="020F0502020204030204" pitchFamily="34" charset="0"/>
                <a:cs typeface="Times New Roman" panose="02020603050405020304" pitchFamily="18" charset="0"/>
              </a:rPr>
              <a:t>The Silver plan replaces the traditional  In- and Out-of-network plan design with </a:t>
            </a:r>
            <a:r>
              <a:rPr lang="en-US" u="sng" dirty="0">
                <a:latin typeface="Calibri" panose="020F0502020204030204" pitchFamily="34" charset="0"/>
                <a:ea typeface="Calibri" panose="020F0502020204030204" pitchFamily="34" charset="0"/>
                <a:cs typeface="Times New Roman" panose="02020603050405020304" pitchFamily="18" charset="0"/>
              </a:rPr>
              <a:t>pricing schedules </a:t>
            </a:r>
            <a:r>
              <a:rPr lang="en-US" dirty="0">
                <a:latin typeface="Calibri" panose="020F0502020204030204" pitchFamily="34" charset="0"/>
                <a:ea typeface="Calibri" panose="020F0502020204030204" pitchFamily="34" charset="0"/>
                <a:cs typeface="Times New Roman" panose="02020603050405020304" pitchFamily="18" charset="0"/>
              </a:rPr>
              <a:t>and assigns specific provider groups to each pricing schedule. Though it’s no longer an In- and Out-of-network plan, you can still use both “sides” of the plan as you wish, simply paying the noted  Schedule costs for the type of provider you use. </a:t>
            </a:r>
          </a:p>
          <a:p>
            <a:pPr algn="just" defTabSz="465887">
              <a:lnSpc>
                <a:spcPct val="107000"/>
              </a:lnSpc>
              <a:defRPr/>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algn="just" defTabSz="465887">
              <a:lnSpc>
                <a:spcPct val="107000"/>
              </a:lnSpc>
              <a:defRPr/>
            </a:pPr>
            <a:r>
              <a:rPr lang="en-US" dirty="0">
                <a:latin typeface="Calibri" panose="020F0502020204030204" pitchFamily="34" charset="0"/>
                <a:ea typeface="Calibri" panose="020F0502020204030204" pitchFamily="34" charset="0"/>
                <a:cs typeface="Times New Roman" panose="02020603050405020304" pitchFamily="18" charset="0"/>
              </a:rPr>
              <a:t>For example, if one week you see a Parrish physician for an office visit, you’d pay a $30 copay. And that’s that. You would not have to first meet the deductible. If a couple weeks later you see a Health First physician for an office visit, you’d need to pay the full cost of the visit </a:t>
            </a:r>
            <a:r>
              <a:rPr lang="en-US" u="sng" dirty="0">
                <a:latin typeface="Calibri" panose="020F0502020204030204" pitchFamily="34" charset="0"/>
                <a:ea typeface="Calibri" panose="020F0502020204030204" pitchFamily="34" charset="0"/>
                <a:cs typeface="Times New Roman" panose="02020603050405020304" pitchFamily="18" charset="0"/>
              </a:rPr>
              <a:t>until</a:t>
            </a:r>
            <a:r>
              <a:rPr lang="en-US" dirty="0">
                <a:latin typeface="Calibri" panose="020F0502020204030204" pitchFamily="34" charset="0"/>
                <a:ea typeface="Calibri" panose="020F0502020204030204" pitchFamily="34" charset="0"/>
                <a:cs typeface="Times New Roman" panose="02020603050405020304" pitchFamily="18" charset="0"/>
              </a:rPr>
              <a:t> you meet your deductible.  Once you’ve met the deductible, then for an  office visit to a Health First physician, you’d pay 40% of the allowed amount.  (The Allowed Amount is determined by Cigna and is what your and the plan’s coinsurance is based on.) </a:t>
            </a:r>
          </a:p>
          <a:p>
            <a:pPr algn="just" defTabSz="465887">
              <a:lnSpc>
                <a:spcPct val="107000"/>
              </a:lnSpc>
              <a:defRPr/>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algn="just" defTabSz="465887">
              <a:lnSpc>
                <a:spcPct val="107000"/>
              </a:lnSpc>
              <a:defRPr/>
            </a:pPr>
            <a:r>
              <a:rPr lang="en-US" dirty="0">
                <a:latin typeface="Calibri" panose="020F0502020204030204" pitchFamily="34" charset="0"/>
                <a:ea typeface="Calibri" panose="020F0502020204030204" pitchFamily="34" charset="0"/>
                <a:cs typeface="Times New Roman" panose="02020603050405020304" pitchFamily="18" charset="0"/>
              </a:rPr>
              <a:t>For example, let’s say you’ve already met your deductible, and that Cigna’s Allowed Amount for a Health First office visit is $300. For a Health First physician office visit, you’d pay $120, which is 40% of the $300 Allowed Amount.)</a:t>
            </a:r>
          </a:p>
          <a:p>
            <a:pPr marL="815302" indent="116472" defTabSz="465887">
              <a:lnSpc>
                <a:spcPct val="107000"/>
              </a:lnSpc>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The lower </a:t>
            </a:r>
            <a:r>
              <a:rPr lang="en-US" u="sng" dirty="0">
                <a:latin typeface="Calibri" panose="020F0502020204030204" pitchFamily="34" charset="0"/>
                <a:ea typeface="Calibri" panose="020F0502020204030204" pitchFamily="34" charset="0"/>
                <a:cs typeface="Times New Roman" panose="02020603050405020304" pitchFamily="18" charset="0"/>
              </a:rPr>
              <a:t>Schedule 1</a:t>
            </a:r>
            <a:r>
              <a:rPr lang="en-US" dirty="0">
                <a:latin typeface="Calibri" panose="020F0502020204030204" pitchFamily="34" charset="0"/>
                <a:ea typeface="Calibri" panose="020F0502020204030204" pitchFamily="34" charset="0"/>
                <a:cs typeface="Times New Roman" panose="02020603050405020304" pitchFamily="18" charset="0"/>
              </a:rPr>
              <a:t> pricing is limited to Parrish and Steward hospital systems and their affiliated providers, </a:t>
            </a:r>
            <a:r>
              <a:rPr lang="en-US" u="sng" dirty="0">
                <a:latin typeface="Calibri" panose="020F0502020204030204" pitchFamily="34" charset="0"/>
                <a:ea typeface="Calibri" panose="020F0502020204030204" pitchFamily="34" charset="0"/>
                <a:cs typeface="Times New Roman" panose="02020603050405020304" pitchFamily="18" charset="0"/>
              </a:rPr>
              <a:t>plus</a:t>
            </a:r>
            <a:r>
              <a:rPr lang="en-US" dirty="0">
                <a:latin typeface="Calibri" panose="020F0502020204030204" pitchFamily="34" charset="0"/>
                <a:ea typeface="Calibri" panose="020F0502020204030204" pitchFamily="34" charset="0"/>
                <a:cs typeface="Times New Roman" panose="02020603050405020304" pitchFamily="18" charset="0"/>
              </a:rPr>
              <a:t> Independent physicians in Brevard County, </a:t>
            </a:r>
            <a:r>
              <a:rPr lang="en-US" u="sng" dirty="0">
                <a:latin typeface="Calibri" panose="020F0502020204030204" pitchFamily="34" charset="0"/>
                <a:ea typeface="Calibri" panose="020F0502020204030204" pitchFamily="34" charset="0"/>
                <a:cs typeface="Times New Roman" panose="02020603050405020304" pitchFamily="18" charset="0"/>
              </a:rPr>
              <a:t>and</a:t>
            </a:r>
            <a:r>
              <a:rPr lang="en-US" dirty="0">
                <a:latin typeface="Calibri" panose="020F0502020204030204" pitchFamily="34" charset="0"/>
                <a:ea typeface="Calibri" panose="020F0502020204030204" pitchFamily="34" charset="0"/>
                <a:cs typeface="Times New Roman" panose="02020603050405020304" pitchFamily="18" charset="0"/>
              </a:rPr>
              <a:t> Cigna’s Ancillary providers, e.g. labs and outpatient surgical facilities. Except for emergencies, coverage outside of these designated provider systems will be subject to the higher Schedule 2 pricing.</a:t>
            </a:r>
          </a:p>
          <a:p>
            <a:pPr marL="1222953" indent="-291179" defTabSz="465887">
              <a:lnSpc>
                <a:spcPct val="107000"/>
              </a:lnSpc>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The higher </a:t>
            </a:r>
            <a:r>
              <a:rPr lang="en-US" u="sng" dirty="0">
                <a:latin typeface="Calibri" panose="020F0502020204030204" pitchFamily="34" charset="0"/>
                <a:ea typeface="Calibri" panose="020F0502020204030204" pitchFamily="34" charset="0"/>
                <a:cs typeface="Times New Roman" panose="02020603050405020304" pitchFamily="18" charset="0"/>
              </a:rPr>
              <a:t>Schedule 2</a:t>
            </a:r>
            <a:r>
              <a:rPr lang="en-US" dirty="0">
                <a:latin typeface="Calibri" panose="020F0502020204030204" pitchFamily="34" charset="0"/>
                <a:ea typeface="Calibri" panose="020F0502020204030204" pitchFamily="34" charset="0"/>
                <a:cs typeface="Times New Roman" panose="02020603050405020304" pitchFamily="18" charset="0"/>
              </a:rPr>
              <a:t> pricing applies to Health First providers, </a:t>
            </a:r>
            <a:r>
              <a:rPr lang="en-US"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providers outside of Brevard County </a:t>
            </a:r>
            <a:r>
              <a:rPr lang="en-US" dirty="0">
                <a:latin typeface="Calibri" panose="020F0502020204030204" pitchFamily="34" charset="0"/>
                <a:ea typeface="Calibri" panose="020F0502020204030204" pitchFamily="34" charset="0"/>
                <a:cs typeface="Times New Roman" panose="02020603050405020304" pitchFamily="18" charset="0"/>
              </a:rPr>
              <a:t>and to Non-contracted out-of-network providers. </a:t>
            </a:r>
          </a:p>
          <a:p>
            <a:pPr marL="291179" indent="-291179" defTabSz="465887">
              <a:lnSpc>
                <a:spcPct val="107000"/>
              </a:lnSpc>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Regarding </a:t>
            </a:r>
            <a:r>
              <a:rPr lang="en-US"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pharmacy</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coverage, </a:t>
            </a:r>
            <a:r>
              <a:rPr lang="en-US"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both plans have the same benefits.  </a:t>
            </a:r>
          </a:p>
          <a:p>
            <a:pPr marL="931774" defTabSz="465887">
              <a:lnSpc>
                <a:spcPct val="107000"/>
              </a:lnSpc>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22953" indent="-291179" defTabSz="465887">
              <a:lnSpc>
                <a:spcPct val="107000"/>
              </a:lnSpc>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4383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598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Brevard Public Schools offers medical plan enrollees the opportunity to complete two wellness activities – a biometric screening and a health assessment – in order to reduce their medical plan deductible.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 a new employee, completing these activities by the deadline noted in your new-hire benefits package not only reduces your deductible in the year you’re hired, but also in the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following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year. It’s the </a:t>
            </a:r>
            <a:r>
              <a:rPr lang="en-US"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only</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time that doing these activities once counts for TWO plan years. </a:t>
            </a:r>
            <a:endParaRPr lang="en-US" dirty="0"/>
          </a:p>
        </p:txBody>
      </p:sp>
    </p:spTree>
    <p:extLst>
      <p:ext uri="{BB962C8B-B14F-4D97-AF65-F5344CB8AC3E}">
        <p14:creationId xmlns:p14="http://schemas.microsoft.com/office/powerpoint/2010/main" val="215893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6134100" cy="3660458"/>
          </a:xfrm>
        </p:spPr>
        <p:txBody>
          <a:bodyPr/>
          <a:lstStyle/>
          <a:p>
            <a:r>
              <a:rPr lang="en-US" dirty="0"/>
              <a:t>We just talked about the activities that lead to a reduced deductible so here we’ll take just a few moments to review the three  resulting levels of medical plan deductibles.</a:t>
            </a:r>
          </a:p>
          <a:p>
            <a:endParaRPr lang="en-US" dirty="0"/>
          </a:p>
          <a:p>
            <a:r>
              <a:rPr lang="en-US" dirty="0"/>
              <a:t>Let’s use the Gold Plan’s Family deductible as our example.</a:t>
            </a:r>
          </a:p>
          <a:p>
            <a:pPr marL="174708" indent="-174708">
              <a:buFont typeface="Arial" panose="020B0604020202020204" pitchFamily="34" charset="0"/>
              <a:buChar char="•"/>
            </a:pPr>
            <a:r>
              <a:rPr lang="en-US" dirty="0"/>
              <a:t>Everyone starts at the highest deductible, which is  at the NON-wellness level  ($5,000 in our example). From there, medical plan enrollees must “earn” their way to the lower deductibles of ½ wellness and Wellness by completing the wellness activities. </a:t>
            </a:r>
          </a:p>
          <a:p>
            <a:pPr marL="174708" indent="-174708">
              <a:buFont typeface="Arial" panose="020B0604020202020204" pitchFamily="34" charset="0"/>
              <a:buChar char="•"/>
            </a:pPr>
            <a:endParaRPr lang="en-US" dirty="0"/>
          </a:p>
          <a:p>
            <a:pPr marL="291179" indent="-291179" defTabSz="465887">
              <a:buFont typeface="Arial" panose="020B0604020202020204" pitchFamily="34" charset="0"/>
              <a:buChar char="•"/>
              <a:defRPr/>
            </a:pPr>
            <a:r>
              <a:rPr lang="en-US" b="1" u="sng" dirty="0">
                <a:solidFill>
                  <a:prstClr val="black"/>
                </a:solidFill>
                <a:latin typeface="Trebuchet MS" panose="020B0603020202020204"/>
              </a:rPr>
              <a:t>Without Wellness</a:t>
            </a:r>
            <a:r>
              <a:rPr lang="en-US" dirty="0">
                <a:solidFill>
                  <a:prstClr val="black"/>
                </a:solidFill>
                <a:latin typeface="Trebuchet MS" panose="020B0603020202020204"/>
              </a:rPr>
              <a:t>: If neither the employee nor the spouse complete </a:t>
            </a:r>
            <a:r>
              <a:rPr lang="en-US" i="1" dirty="0">
                <a:solidFill>
                  <a:prstClr val="black"/>
                </a:solidFill>
                <a:latin typeface="Trebuchet MS" panose="020B0603020202020204"/>
              </a:rPr>
              <a:t>both</a:t>
            </a:r>
            <a:r>
              <a:rPr lang="en-US" dirty="0">
                <a:solidFill>
                  <a:prstClr val="black"/>
                </a:solidFill>
                <a:latin typeface="Trebuchet MS" panose="020B0603020202020204"/>
              </a:rPr>
              <a:t> activities, then no credit is earned and the employee and spouse are subjected to the full $5,000 Non-wellness Family deductible.</a:t>
            </a:r>
          </a:p>
          <a:p>
            <a:pPr defTabSz="465887">
              <a:defRPr/>
            </a:pPr>
            <a:endParaRPr lang="en-US" dirty="0">
              <a:solidFill>
                <a:prstClr val="black"/>
              </a:solidFill>
              <a:latin typeface="Trebuchet MS" panose="020B0603020202020204"/>
            </a:endParaRPr>
          </a:p>
          <a:p>
            <a:pPr marL="291179" indent="-291179" defTabSz="465887">
              <a:buFont typeface="Arial" panose="020B0604020202020204" pitchFamily="34" charset="0"/>
              <a:buChar char="•"/>
              <a:defRPr/>
            </a:pPr>
            <a:r>
              <a:rPr lang="en-US" b="1" u="sng" dirty="0">
                <a:solidFill>
                  <a:prstClr val="black"/>
                </a:solidFill>
                <a:latin typeface="Trebuchet MS" panose="020B0603020202020204"/>
              </a:rPr>
              <a:t>½ Wellness</a:t>
            </a:r>
            <a:r>
              <a:rPr lang="en-US" dirty="0">
                <a:solidFill>
                  <a:prstClr val="black"/>
                </a:solidFill>
                <a:latin typeface="Trebuchet MS" panose="020B0603020202020204"/>
              </a:rPr>
              <a:t>: If </a:t>
            </a:r>
            <a:r>
              <a:rPr lang="en-US" i="1" dirty="0">
                <a:solidFill>
                  <a:prstClr val="black"/>
                </a:solidFill>
                <a:latin typeface="Trebuchet MS" panose="020B0603020202020204"/>
              </a:rPr>
              <a:t>only </a:t>
            </a:r>
            <a:r>
              <a:rPr lang="en-US" dirty="0">
                <a:solidFill>
                  <a:prstClr val="black"/>
                </a:solidFill>
                <a:latin typeface="Trebuchet MS" panose="020B0603020202020204"/>
              </a:rPr>
              <a:t>the employee OR </a:t>
            </a:r>
            <a:r>
              <a:rPr lang="en-US" i="1" dirty="0">
                <a:solidFill>
                  <a:prstClr val="black"/>
                </a:solidFill>
                <a:latin typeface="Trebuchet MS" panose="020B0603020202020204"/>
              </a:rPr>
              <a:t>only </a:t>
            </a:r>
            <a:r>
              <a:rPr lang="en-US" dirty="0">
                <a:solidFill>
                  <a:prstClr val="black"/>
                </a:solidFill>
                <a:latin typeface="Trebuchet MS" panose="020B0603020202020204"/>
              </a:rPr>
              <a:t>the spouse completes </a:t>
            </a:r>
            <a:r>
              <a:rPr lang="en-US" i="1" dirty="0">
                <a:solidFill>
                  <a:prstClr val="black"/>
                </a:solidFill>
                <a:latin typeface="Trebuchet MS" panose="020B0603020202020204"/>
              </a:rPr>
              <a:t>both </a:t>
            </a:r>
            <a:r>
              <a:rPr lang="en-US" dirty="0">
                <a:solidFill>
                  <a:prstClr val="black"/>
                </a:solidFill>
                <a:latin typeface="Trebuchet MS" panose="020B0603020202020204"/>
              </a:rPr>
              <a:t>wellness activities, then only ½ of the credit is earned and the employee and spouse are subjected to the $4,000 ½ Wellness Family deductible </a:t>
            </a:r>
          </a:p>
          <a:p>
            <a:pPr marL="291179" indent="-291179" defTabSz="465887">
              <a:buFont typeface="Arial" panose="020B0604020202020204" pitchFamily="34" charset="0"/>
              <a:buChar char="•"/>
              <a:defRPr/>
            </a:pPr>
            <a:endParaRPr lang="en-US" dirty="0">
              <a:solidFill>
                <a:prstClr val="black"/>
              </a:solidFill>
              <a:latin typeface="Trebuchet MS" panose="020B0603020202020204"/>
            </a:endParaRPr>
          </a:p>
          <a:p>
            <a:pPr marL="291179" indent="-291179" defTabSz="465887">
              <a:buFont typeface="Arial" panose="020B0604020202020204" pitchFamily="34" charset="0"/>
              <a:buChar char="•"/>
              <a:defRPr/>
            </a:pPr>
            <a:r>
              <a:rPr lang="en-US" b="1" u="sng" dirty="0">
                <a:solidFill>
                  <a:prstClr val="black"/>
                </a:solidFill>
                <a:latin typeface="Trebuchet MS" panose="020B0603020202020204"/>
              </a:rPr>
              <a:t> With Wellness</a:t>
            </a:r>
            <a:r>
              <a:rPr lang="en-US" dirty="0">
                <a:solidFill>
                  <a:prstClr val="black"/>
                </a:solidFill>
                <a:latin typeface="Trebuchet MS" panose="020B0603020202020204"/>
              </a:rPr>
              <a:t>: If the employee AND spouse </a:t>
            </a:r>
            <a:r>
              <a:rPr lang="en-US" i="1" dirty="0">
                <a:solidFill>
                  <a:prstClr val="black"/>
                </a:solidFill>
                <a:latin typeface="Trebuchet MS" panose="020B0603020202020204"/>
              </a:rPr>
              <a:t>each</a:t>
            </a:r>
            <a:r>
              <a:rPr lang="en-US" dirty="0">
                <a:solidFill>
                  <a:prstClr val="black"/>
                </a:solidFill>
                <a:latin typeface="Trebuchet MS" panose="020B0603020202020204"/>
              </a:rPr>
              <a:t> complete </a:t>
            </a:r>
            <a:r>
              <a:rPr lang="en-US" i="1" dirty="0">
                <a:solidFill>
                  <a:prstClr val="black"/>
                </a:solidFill>
                <a:latin typeface="Trebuchet MS" panose="020B0603020202020204"/>
              </a:rPr>
              <a:t>both </a:t>
            </a:r>
            <a:r>
              <a:rPr lang="en-US" dirty="0">
                <a:solidFill>
                  <a:prstClr val="black"/>
                </a:solidFill>
                <a:latin typeface="Trebuchet MS" panose="020B0603020202020204"/>
              </a:rPr>
              <a:t>wellness activities, then the full credit is earned and the employee and spouse are subjected to the $3,000 Wellness Family deductible</a:t>
            </a:r>
            <a:endParaRPr lang="en-US" dirty="0"/>
          </a:p>
        </p:txBody>
      </p:sp>
    </p:spTree>
    <p:extLst>
      <p:ext uri="{BB962C8B-B14F-4D97-AF65-F5344CB8AC3E}">
        <p14:creationId xmlns:p14="http://schemas.microsoft.com/office/powerpoint/2010/main" val="348167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mentioned the BPS Employee Well–Care Centers; here’s more information:</a:t>
            </a:r>
          </a:p>
          <a:p>
            <a:endParaRPr lang="en-US" dirty="0"/>
          </a:p>
          <a:p>
            <a:r>
              <a:rPr lang="en-US" dirty="0"/>
              <a:t>If you’re enrolled in the BPS health plan, you’ll have access to our 3 Well-Care Centers in the North, Central and South parts of the county, as shown. </a:t>
            </a:r>
          </a:p>
          <a:p>
            <a:endParaRPr lang="en-US" dirty="0"/>
          </a:p>
          <a:p>
            <a:pPr marL="174698" indent="-174698">
              <a:buFont typeface="Arial" panose="020B0604020202020204" pitchFamily="34" charset="0"/>
              <a:buChar char="•"/>
            </a:pPr>
            <a:r>
              <a:rPr lang="en-US" dirty="0"/>
              <a:t>Any service received or medication dispensed at a WCC is FREE for employees and their dependents older than 6 who are enrolled in the health plan</a:t>
            </a:r>
          </a:p>
          <a:p>
            <a:endParaRPr lang="en-US" dirty="0"/>
          </a:p>
          <a:p>
            <a:pPr marL="174698" indent="-174698">
              <a:buFont typeface="Arial" panose="020B0604020202020204" pitchFamily="34" charset="0"/>
              <a:buChar char="•"/>
            </a:pPr>
            <a:r>
              <a:rPr lang="en-US" dirty="0"/>
              <a:t>Service you can receive at a WCC include health and wellness coaching, primary and acute care, chronic condition management and biometric screenings. Remember, a biometric screening is one of the 2 wellness activities you can complete in order to receive a reduced health plan deductible.</a:t>
            </a:r>
          </a:p>
          <a:p>
            <a:endParaRPr lang="en-US" dirty="0"/>
          </a:p>
          <a:p>
            <a:pPr marL="174698" indent="-174698">
              <a:buFont typeface="Arial" panose="020B0604020202020204" pitchFamily="34" charset="0"/>
              <a:buChar char="•"/>
            </a:pPr>
            <a:r>
              <a:rPr lang="en-US" dirty="0"/>
              <a:t>VERY IMPORTANT TO NOTE: The WCCs are not walk-in clinics; just like a doctor’s office, appointments must be made. </a:t>
            </a:r>
          </a:p>
          <a:p>
            <a:endParaRPr lang="en-US" dirty="0"/>
          </a:p>
          <a:p>
            <a:pPr marL="174698" indent="-174698">
              <a:buFont typeface="Arial" panose="020B0604020202020204" pitchFamily="34" charset="0"/>
              <a:buChar char="•"/>
            </a:pPr>
            <a:r>
              <a:rPr lang="en-US" dirty="0"/>
              <a:t>Evening and weekend hours are available at two centers.</a:t>
            </a:r>
          </a:p>
        </p:txBody>
      </p:sp>
    </p:spTree>
    <p:extLst>
      <p:ext uri="{BB962C8B-B14F-4D97-AF65-F5344CB8AC3E}">
        <p14:creationId xmlns:p14="http://schemas.microsoft.com/office/powerpoint/2010/main" val="344056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6" y="4473892"/>
            <a:ext cx="6338570" cy="4822508"/>
          </a:xfrm>
        </p:spPr>
        <p:txBody>
          <a:bodyPr/>
          <a:lstStyle/>
          <a:p>
            <a:r>
              <a:rPr lang="en-US" dirty="0"/>
              <a:t>The tobacco use surcharge program will continue in 2022.</a:t>
            </a:r>
          </a:p>
          <a:p>
            <a:endParaRPr lang="en-US" dirty="0"/>
          </a:p>
          <a:p>
            <a:r>
              <a:rPr lang="en-US" dirty="0"/>
              <a:t>Use of </a:t>
            </a:r>
            <a:r>
              <a:rPr lang="en-US" u="sng" dirty="0"/>
              <a:t>any tobacco product </a:t>
            </a:r>
            <a:r>
              <a:rPr lang="en-US" dirty="0"/>
              <a:t>is subject to the $50/month surcharge.  Such products include cigarettes, cigars and pipes, vape &amp; hookah pens, and e-cigarettes.</a:t>
            </a:r>
          </a:p>
          <a:p>
            <a:endParaRPr lang="en-US" dirty="0"/>
          </a:p>
          <a:p>
            <a:r>
              <a:rPr lang="en-US" dirty="0"/>
              <a:t>Employees enrolling for 2022 medical coverage must complete the new online Medical Plan Affidavit, which includes a question about their own tobacco use, and that of their spouse, if applicable.</a:t>
            </a:r>
          </a:p>
          <a:p>
            <a:endParaRPr lang="en-US" dirty="0"/>
          </a:p>
          <a:p>
            <a:r>
              <a:rPr lang="en-US" dirty="0"/>
              <a:t>Employees affirming tobacco use on the Affidavit will be subject to the surcharge. </a:t>
            </a:r>
          </a:p>
          <a:p>
            <a:r>
              <a:rPr lang="en-US" dirty="0"/>
              <a:t>Only ONE surcharge will apply even if both the EE and spouse use tobacco; however, BOTH must complete the tobacco-use cessation program in order to have the surcharge refunded.</a:t>
            </a:r>
          </a:p>
        </p:txBody>
      </p:sp>
    </p:spTree>
    <p:extLst>
      <p:ext uri="{BB962C8B-B14F-4D97-AF65-F5344CB8AC3E}">
        <p14:creationId xmlns:p14="http://schemas.microsoft.com/office/powerpoint/2010/main" val="241737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3761A3-A9A0-47B9-B953-1012D26626B7}"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25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86064-B90F-4CFC-A4F6-7F5145AABE1B}"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6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8D58AE-6D02-490B-B175-325F4FAC1B3D}"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085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4965CA-7BAD-403C-BBA6-829797FE2582}"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440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492BFD-8F05-45F7-BB32-F8DAED6AA435}"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698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F75679-7964-4DB6-B6E9-1F9E9E1E3D66}"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029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F3AE7-0282-4E77-9C6E-D301FD48207D}"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3040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E9B0D-7128-4C34-BAC3-A9148EC5BA8A}"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8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F7112-42BD-4514-B3BB-AFF105DF42D3}"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043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249CF6-F347-46C0-AB18-1D9566C2D9AB}"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37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F89D02-6AE4-48AE-B940-C643C28DBF3E}"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761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F7DD0-D05A-4E4A-B769-7EF871942201}" type="datetime1">
              <a:rPr lang="en-US" smtClean="0"/>
              <a:t>9/8/2023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246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E775A9-5D30-4E2D-BF18-056B2D1CD35A}" type="datetime1">
              <a:rPr lang="en-US" smtClean="0"/>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720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A9967-98EE-4975-903E-CF44122C846D}" type="datetime1">
              <a:rPr lang="en-US" smtClean="0"/>
              <a:t>9/8/2023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0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BE1BF5-0CF1-4DAA-8324-85025B49DA8B}"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5962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74F3CBE3-D556-4C29-A3E1-1F6B88194E9C}" type="datetime1">
              <a:rPr lang="en-US" smtClean="0"/>
              <a:t>9/8/2023</a:t>
            </a:fld>
            <a:endParaRPr lang="en-US" dirty="0"/>
          </a:p>
        </p:txBody>
      </p:sp>
    </p:spTree>
    <p:extLst>
      <p:ext uri="{BB962C8B-B14F-4D97-AF65-F5344CB8AC3E}">
        <p14:creationId xmlns:p14="http://schemas.microsoft.com/office/powerpoint/2010/main" val="83907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012493-0437-4856-9482-C3A99D02E922}" type="datetime1">
              <a:rPr lang="en-US" smtClean="0"/>
              <a:t>9/8/2023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36924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y.marathon-health.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6.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lickr.com/photos/68751915@N05/6355840185" TargetMode="External"/><Relationship Id="rId5" Type="http://schemas.openxmlformats.org/officeDocument/2006/relationships/image" Target="../media/image17.jpg"/><Relationship Id="rId4" Type="http://schemas.openxmlformats.org/officeDocument/2006/relationships/hyperlink" Target="https://pxhere.com/en/photo/617139" TargetMode="External"/><Relationship Id="rId9" Type="http://schemas.openxmlformats.org/officeDocument/2006/relationships/hyperlink" Target="https://www.pxfuel.com/en/free-photo-omov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icserver.org/highway-signs2/l/life-insurance.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ixnio.com/sport/fitness-and-jogging/running-shoes-were-especially-designed-for-this-kind-of-activit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am02.safelinks.protection.outlook.com/?url=https%3A%2F%2Fbps.primebenefits.io%2F&amp;data=05%7C01%7COdom.Charmaine%40Brevardschools.org%7C7a495e2a46ad4e50f44c08dabcd40c1b%7Cad85662c69df488b85a48ec2870232c0%7C0%7C0%7C638029916529810730%7CUnknown%7CTWFpbGZsb3d8eyJWIjoiMC4wLjAwMDAiLCJQIjoiV2luMzIiLCJBTiI6Ik1haWwiLCJXVCI6Mn0%3D%7C3000%7C%7C%7C&amp;sdata=EvOY2ShhHSLNCr8J5Pjr3zC1JqMoIBtxbilY7oRNz2c%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mailto:BPSBenefitsWellnessAndChoice@Brevardschool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revardschools.org/Domain/114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ps.primebenefits.i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period-board-deadline-due-date-48147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change-list-pin-arrows-107622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igna.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mycign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goopenva.org/courseware/lesson/1805"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926" y="2480307"/>
            <a:ext cx="9913514" cy="4016484"/>
          </a:xfrm>
          <a:prstGeom prst="rect">
            <a:avLst/>
          </a:prstGeom>
        </p:spPr>
        <p:txBody>
          <a:bodyPr wrap="square">
            <a:spAutoFit/>
          </a:bodyPr>
          <a:lstStyle/>
          <a:p>
            <a:pPr algn="ctr"/>
            <a:r>
              <a:rPr lang="en-US" sz="5000" b="1" dirty="0">
                <a:solidFill>
                  <a:srgbClr val="0070C0"/>
                </a:solidFill>
                <a:ea typeface="Rambla"/>
                <a:cs typeface="Rambla"/>
                <a:sym typeface="Rambla"/>
              </a:rPr>
              <a:t>BPS New Employee Onboarding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70C0"/>
              </a:solidFill>
              <a:effectLst/>
              <a:uLnTx/>
              <a:uFillTx/>
              <a:latin typeface="Trebuchet MS" panose="020B0603020202020204"/>
              <a:ea typeface="Rambla"/>
              <a:cs typeface="Rambla"/>
              <a:sym typeface="Rambl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070C0"/>
                </a:solidFill>
                <a:effectLst/>
                <a:uLnTx/>
                <a:uFillTx/>
                <a:latin typeface="Trebuchet MS" panose="020B0603020202020204"/>
                <a:ea typeface="Rambla"/>
                <a:cs typeface="Rambla"/>
                <a:sym typeface="Rambla"/>
              </a:rPr>
              <a:t>Employee Benefits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Trebuchet MS" panose="020B0603020202020204"/>
              <a:ea typeface="+mn-ea"/>
              <a:cs typeface="+mn-cs"/>
              <a:sym typeface="Rambla"/>
            </a:endParaRPr>
          </a:p>
          <a:p>
            <a:pPr algn="ctr">
              <a:defRPr/>
            </a:pPr>
            <a:r>
              <a:rPr lang="en-US" sz="4000" i="1" dirty="0">
                <a:solidFill>
                  <a:srgbClr val="C00000"/>
                </a:solidFill>
                <a:latin typeface="Trebuchet MS" panose="020B0603020202020204"/>
                <a:sym typeface="Rambla"/>
              </a:rPr>
              <a:t>Plan Year </a:t>
            </a:r>
            <a:r>
              <a:rPr lang="en-US" sz="4000" i="1" u="sng" dirty="0">
                <a:solidFill>
                  <a:srgbClr val="C00000"/>
                </a:solidFill>
                <a:latin typeface="Trebuchet MS" panose="020B0603020202020204"/>
                <a:sym typeface="Rambla"/>
              </a:rPr>
              <a:t>2023</a:t>
            </a:r>
            <a:r>
              <a:rPr lang="en-US" sz="4000" i="1" dirty="0">
                <a:solidFill>
                  <a:srgbClr val="C00000"/>
                </a:solidFill>
                <a:latin typeface="Trebuchet MS" panose="020B0603020202020204"/>
                <a:sym typeface="Rambla"/>
              </a:rPr>
              <a:t> </a:t>
            </a:r>
          </a:p>
          <a:p>
            <a:pPr algn="ctr">
              <a:defRPr/>
            </a:pPr>
            <a:endParaRPr kumimoji="0" lang="en-US" sz="2000" b="0" i="1" u="none" strike="noStrike" kern="1200" cap="none" spc="0" normalizeH="0" baseline="0" noProof="0" dirty="0">
              <a:ln>
                <a:noFill/>
              </a:ln>
              <a:solidFill>
                <a:srgbClr val="C00000"/>
              </a:solidFill>
              <a:effectLst/>
              <a:uLnTx/>
              <a:uFillTx/>
              <a:latin typeface="Trebuchet MS" panose="020B0603020202020204"/>
              <a:ea typeface="+mn-ea"/>
              <a:cs typeface="+mn-cs"/>
              <a:sym typeface="Rambla"/>
            </a:endParaRPr>
          </a:p>
          <a:p>
            <a:pPr algn="ctr">
              <a:defRPr/>
            </a:pPr>
            <a:endParaRPr lang="en-US" sz="2000" i="1" dirty="0">
              <a:solidFill>
                <a:srgbClr val="C00000"/>
              </a:solidFill>
              <a:latin typeface="Trebuchet MS" panose="020B0603020202020204"/>
              <a:sym typeface="Rambla"/>
            </a:endParaRPr>
          </a:p>
          <a:p>
            <a:pPr>
              <a:defRPr/>
            </a:pPr>
            <a:endParaRPr kumimoji="0" lang="en-US" sz="900" b="0" i="0" u="none" strike="noStrike" kern="1200" cap="none" spc="0" normalizeH="0" baseline="0" noProof="0" dirty="0">
              <a:ln>
                <a:noFill/>
              </a:ln>
              <a:solidFill>
                <a:schemeClr val="bg2">
                  <a:lumMod val="10000"/>
                </a:schemeClr>
              </a:solidFill>
              <a:effectLst/>
              <a:uLnTx/>
              <a:uFillTx/>
              <a:latin typeface="Trebuchet MS" panose="020B0603020202020204"/>
              <a:ea typeface="+mn-ea"/>
              <a:cs typeface="+mn-cs"/>
              <a:sym typeface="Rambla"/>
            </a:endParaRPr>
          </a:p>
          <a:p>
            <a:pPr>
              <a:defRPr/>
            </a:pPr>
            <a:endParaRPr lang="en-US" sz="900" dirty="0">
              <a:solidFill>
                <a:schemeClr val="bg2">
                  <a:lumMod val="10000"/>
                </a:schemeClr>
              </a:solidFill>
              <a:latin typeface="Trebuchet MS" panose="020B0603020202020204"/>
              <a:sym typeface="Rambla"/>
            </a:endParaRPr>
          </a:p>
          <a:p>
            <a:pPr>
              <a:defRPr/>
            </a:pPr>
            <a:endParaRPr kumimoji="0" lang="en-US" sz="900" b="0" i="0" u="none" strike="noStrike" kern="1200" cap="none" spc="0" normalizeH="0" baseline="0" noProof="0" dirty="0">
              <a:ln>
                <a:noFill/>
              </a:ln>
              <a:solidFill>
                <a:schemeClr val="bg2">
                  <a:lumMod val="10000"/>
                </a:schemeClr>
              </a:solidFill>
              <a:effectLst/>
              <a:uLnTx/>
              <a:uFillTx/>
              <a:latin typeface="Trebuchet MS" panose="020B0603020202020204"/>
              <a:ea typeface="+mn-ea"/>
              <a:cs typeface="+mn-cs"/>
              <a:sym typeface="Rambla"/>
            </a:endParaRPr>
          </a:p>
          <a:p>
            <a:pPr>
              <a:defRPr/>
            </a:pPr>
            <a:r>
              <a:rPr kumimoji="0" lang="en-US" sz="900" b="0" i="0" u="none" strike="noStrike" kern="1200" cap="none" spc="0" normalizeH="0" baseline="0" noProof="0" dirty="0">
                <a:ln>
                  <a:noFill/>
                </a:ln>
                <a:solidFill>
                  <a:schemeClr val="bg2">
                    <a:lumMod val="10000"/>
                  </a:schemeClr>
                </a:solidFill>
                <a:effectLst/>
                <a:uLnTx/>
                <a:uFillTx/>
                <a:latin typeface="Trebuchet MS" panose="020B0603020202020204"/>
                <a:ea typeface="+mn-ea"/>
                <a:cs typeface="+mn-cs"/>
                <a:sym typeface="Rambla"/>
              </a:rPr>
              <a:t>      Updated 9/8/2023</a:t>
            </a:r>
          </a:p>
          <a:p>
            <a:pPr>
              <a:defRPr/>
            </a:pPr>
            <a:r>
              <a:rPr lang="en-US" sz="900" dirty="0">
                <a:solidFill>
                  <a:schemeClr val="bg2">
                    <a:lumMod val="10000"/>
                  </a:schemeClr>
                </a:solidFill>
                <a:latin typeface="Trebuchet MS" panose="020B0603020202020204"/>
                <a:sym typeface="Rambla"/>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26" y="426332"/>
            <a:ext cx="1795213" cy="1816616"/>
          </a:xfrm>
          <a:prstGeom prst="rect">
            <a:avLst/>
          </a:prstGeom>
        </p:spPr>
      </p:pic>
      <p:pic>
        <p:nvPicPr>
          <p:cNvPr id="4" name="Picture 3" descr="C:\Users\Lorenzo.Carlos\AppData\Local\Microsoft\Windows\Temporary Internet Files\Content.Outlook\656VQM7E\BPS logo District Secur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646" y="625834"/>
            <a:ext cx="2103241" cy="161711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234110" y="6199304"/>
            <a:ext cx="683339" cy="365125"/>
          </a:xfrm>
        </p:spPr>
        <p:txBody>
          <a:bodyPr/>
          <a:lstStyle/>
          <a:p>
            <a:fld id="{D57F1E4F-1CFF-5643-939E-217C01CDF565}" type="slidenum">
              <a:rPr lang="en-US" smtClean="0">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262361699"/>
      </p:ext>
    </p:extLst>
  </p:cSld>
  <p:clrMapOvr>
    <a:masterClrMapping/>
  </p:clrMapOvr>
  <mc:AlternateContent xmlns:mc="http://schemas.openxmlformats.org/markup-compatibility/2006" xmlns:p14="http://schemas.microsoft.com/office/powerpoint/2010/main">
    <mc:Choice Requires="p14">
      <p:transition spd="slow" p14:dur="2000" advTm="12660"/>
    </mc:Choice>
    <mc:Fallback xmlns="">
      <p:transition spd="slow" advTm="126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7D6C-EB79-4A90-88B2-013A5D024F64}"/>
              </a:ext>
            </a:extLst>
          </p:cNvPr>
          <p:cNvSpPr>
            <a:spLocks noGrp="1"/>
          </p:cNvSpPr>
          <p:nvPr>
            <p:ph type="title"/>
          </p:nvPr>
        </p:nvSpPr>
        <p:spPr>
          <a:xfrm>
            <a:off x="274319" y="319177"/>
            <a:ext cx="10162553" cy="621102"/>
          </a:xfrm>
        </p:spPr>
        <p:txBody>
          <a:bodyPr>
            <a:noAutofit/>
          </a:bodyPr>
          <a:lstStyle/>
          <a:p>
            <a:r>
              <a:rPr lang="en-US" b="1" dirty="0">
                <a:solidFill>
                  <a:srgbClr val="0070C0"/>
                </a:solidFill>
              </a:rPr>
              <a:t>Reduced Deductibles</a:t>
            </a:r>
          </a:p>
        </p:txBody>
      </p:sp>
      <p:sp>
        <p:nvSpPr>
          <p:cNvPr id="6" name="TextBox 5">
            <a:extLst>
              <a:ext uri="{FF2B5EF4-FFF2-40B4-BE49-F238E27FC236}">
                <a16:creationId xmlns:a16="http://schemas.microsoft.com/office/drawing/2014/main" id="{DD3DFACA-D01D-4B98-9A78-F89FA7A9E2BD}"/>
              </a:ext>
            </a:extLst>
          </p:cNvPr>
          <p:cNvSpPr txBox="1"/>
          <p:nvPr/>
        </p:nvSpPr>
        <p:spPr>
          <a:xfrm>
            <a:off x="205309" y="2855038"/>
            <a:ext cx="10231563"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rebuchet MS" panose="020B0603020202020204"/>
                <a:ea typeface="+mn-ea"/>
                <a:cs typeface="+mn-cs"/>
              </a:rPr>
              <a:t>Using Gold In-network for a Family as the example</a:t>
            </a: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Everyone starts out at the highest Deductible, i.e., Non-Wellness ($5,000 in this example) and must “earn credit” their way to a lower deductible by completing the wellness activities.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u="sng" dirty="0">
                <a:solidFill>
                  <a:prstClr val="black"/>
                </a:solidFill>
                <a:latin typeface="Trebuchet MS" panose="020B0603020202020204"/>
              </a:rPr>
              <a:t>Without W</a:t>
            </a:r>
            <a:r>
              <a:rPr kumimoji="0" lang="en-US" sz="1500" b="1" i="0" u="sng" strike="noStrike" kern="1200" cap="none" spc="0" normalizeH="0" baseline="0" noProof="0" dirty="0" err="1">
                <a:ln>
                  <a:noFill/>
                </a:ln>
                <a:solidFill>
                  <a:prstClr val="black"/>
                </a:solidFill>
                <a:effectLst/>
                <a:uLnTx/>
                <a:uFillTx/>
                <a:latin typeface="Trebuchet MS" panose="020B0603020202020204"/>
                <a:ea typeface="+mn-ea"/>
                <a:cs typeface="+mn-cs"/>
              </a:rPr>
              <a:t>ellness</a:t>
            </a:r>
            <a:r>
              <a:rPr kumimoji="0" lang="en-US" sz="1500" b="1" i="0" u="sng" strike="noStrike" kern="1200" cap="none" spc="0" normalizeH="0" baseline="0" noProof="0" dirty="0">
                <a:ln>
                  <a:noFill/>
                </a:ln>
                <a:solidFill>
                  <a:prstClr val="black"/>
                </a:solidFill>
                <a:effectLst/>
                <a:uLnTx/>
                <a:uFillTx/>
                <a:latin typeface="Trebuchet MS" panose="020B0603020202020204"/>
                <a:ea typeface="+mn-ea"/>
                <a:cs typeface="+mn-cs"/>
              </a:rPr>
              <a:t> Credit</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 If neither the employee nor the spouse complete </a:t>
            </a:r>
            <a:r>
              <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rPr>
              <a:t>both</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 activities, then no credit is earned and the employee and spouse are subject to the full $5,000 Non-wellness Family deductible.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sng" strike="noStrike" kern="1200" cap="none" spc="0" normalizeH="0" baseline="0" noProof="0" dirty="0">
                <a:ln>
                  <a:noFill/>
                </a:ln>
                <a:solidFill>
                  <a:prstClr val="black"/>
                </a:solidFill>
                <a:effectLst/>
                <a:uLnTx/>
                <a:uFillTx/>
                <a:latin typeface="Trebuchet MS" panose="020B0603020202020204"/>
                <a:ea typeface="+mn-ea"/>
                <a:cs typeface="+mn-cs"/>
              </a:rPr>
              <a:t>½ Wellness Credit</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 If </a:t>
            </a:r>
            <a:r>
              <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rPr>
              <a:t>only </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the employee OR </a:t>
            </a:r>
            <a:r>
              <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rPr>
              <a:t>only </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the spouse completes </a:t>
            </a:r>
            <a:r>
              <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rPr>
              <a:t>both </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wellness activities, then only ½ of the credit is earned and the employee and spouse are subject to the $4,000 ½ Wellness Family deductible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sng" strike="noStrike" kern="1200" cap="none" spc="0" normalizeH="0" baseline="0" noProof="0" dirty="0">
                <a:ln>
                  <a:noFill/>
                </a:ln>
                <a:solidFill>
                  <a:prstClr val="black"/>
                </a:solidFill>
                <a:effectLst/>
                <a:uLnTx/>
                <a:uFillTx/>
                <a:latin typeface="Trebuchet MS" panose="020B0603020202020204"/>
                <a:ea typeface="+mn-ea"/>
                <a:cs typeface="+mn-cs"/>
              </a:rPr>
              <a:t>With Wellness Credit</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 If the employee AND spouse </a:t>
            </a:r>
            <a:r>
              <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rPr>
              <a:t>each</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 complete </a:t>
            </a:r>
            <a:r>
              <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rPr>
              <a:t>both </a:t>
            </a:r>
            <a:r>
              <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rPr>
              <a:t>wellness activities, then the full credit is earned and the employee and spouse are subject to the $3,000 Wellness Family deductible. </a:t>
            </a:r>
          </a:p>
        </p:txBody>
      </p:sp>
      <p:sp>
        <p:nvSpPr>
          <p:cNvPr id="3" name="TextBox 2">
            <a:extLst>
              <a:ext uri="{FF2B5EF4-FFF2-40B4-BE49-F238E27FC236}">
                <a16:creationId xmlns:a16="http://schemas.microsoft.com/office/drawing/2014/main" id="{91A71C88-47DF-4DB8-ACF5-791ABE1E81CD}"/>
              </a:ext>
            </a:extLst>
          </p:cNvPr>
          <p:cNvSpPr txBox="1"/>
          <p:nvPr/>
        </p:nvSpPr>
        <p:spPr>
          <a:xfrm>
            <a:off x="2402378" y="1090136"/>
            <a:ext cx="4247804" cy="369332"/>
          </a:xfrm>
          <a:prstGeom prst="rect">
            <a:avLst/>
          </a:prstGeom>
          <a:noFill/>
          <a:ln>
            <a:solidFill>
              <a:schemeClr val="tx1"/>
            </a:solidFill>
          </a:ln>
        </p:spPr>
        <p:txBody>
          <a:bodyPr wrap="square" rtlCol="0">
            <a:spAutoFit/>
          </a:bodyPr>
          <a:lstStyle/>
          <a:p>
            <a:r>
              <a:rPr lang="en-US" dirty="0"/>
              <a:t>                    Gold Plan</a:t>
            </a:r>
            <a:endParaRPr lang="en-US" sz="1200" dirty="0">
              <a:highlight>
                <a:srgbClr val="FFFF00"/>
              </a:highlight>
            </a:endParaRPr>
          </a:p>
        </p:txBody>
      </p:sp>
      <p:sp>
        <p:nvSpPr>
          <p:cNvPr id="10" name="TextBox 9">
            <a:extLst>
              <a:ext uri="{FF2B5EF4-FFF2-40B4-BE49-F238E27FC236}">
                <a16:creationId xmlns:a16="http://schemas.microsoft.com/office/drawing/2014/main" id="{0C7052A8-6690-4301-9D3B-A50D8F265485}"/>
              </a:ext>
            </a:extLst>
          </p:cNvPr>
          <p:cNvSpPr txBox="1"/>
          <p:nvPr/>
        </p:nvSpPr>
        <p:spPr>
          <a:xfrm>
            <a:off x="6650182" y="1087891"/>
            <a:ext cx="4263893" cy="369332"/>
          </a:xfrm>
          <a:prstGeom prst="rect">
            <a:avLst/>
          </a:prstGeom>
          <a:noFill/>
          <a:ln>
            <a:solidFill>
              <a:schemeClr val="tx1"/>
            </a:solidFill>
          </a:ln>
        </p:spPr>
        <p:txBody>
          <a:bodyPr wrap="square">
            <a:spAutoFit/>
          </a:bodyPr>
          <a:lstStyle/>
          <a:p>
            <a:pPr algn="ct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Silver Plan</a:t>
            </a:r>
            <a:endParaRPr lang="en-US" dirty="0"/>
          </a:p>
        </p:txBody>
      </p:sp>
      <p:graphicFrame>
        <p:nvGraphicFramePr>
          <p:cNvPr id="9" name="Table 8">
            <a:extLst>
              <a:ext uri="{FF2B5EF4-FFF2-40B4-BE49-F238E27FC236}">
                <a16:creationId xmlns:a16="http://schemas.microsoft.com/office/drawing/2014/main" id="{A1423AB3-5ED7-4D15-B0F8-1ECD28766EBF}"/>
              </a:ext>
            </a:extLst>
          </p:cNvPr>
          <p:cNvGraphicFramePr>
            <a:graphicFrameLocks noGrp="1"/>
          </p:cNvGraphicFramePr>
          <p:nvPr>
            <p:extLst>
              <p:ext uri="{D42A27DB-BD31-4B8C-83A1-F6EECF244321}">
                <p14:modId xmlns:p14="http://schemas.microsoft.com/office/powerpoint/2010/main" val="1949983386"/>
              </p:ext>
            </p:extLst>
          </p:nvPr>
        </p:nvGraphicFramePr>
        <p:xfrm>
          <a:off x="274320" y="1457223"/>
          <a:ext cx="10639755" cy="1176486"/>
        </p:xfrm>
        <a:graphic>
          <a:graphicData uri="http://schemas.openxmlformats.org/drawingml/2006/table">
            <a:tbl>
              <a:tblPr/>
              <a:tblGrid>
                <a:gridCol w="2127951">
                  <a:extLst>
                    <a:ext uri="{9D8B030D-6E8A-4147-A177-3AD203B41FA5}">
                      <a16:colId xmlns:a16="http://schemas.microsoft.com/office/drawing/2014/main" val="1949138178"/>
                    </a:ext>
                  </a:extLst>
                </a:gridCol>
                <a:gridCol w="2127951">
                  <a:extLst>
                    <a:ext uri="{9D8B030D-6E8A-4147-A177-3AD203B41FA5}">
                      <a16:colId xmlns:a16="http://schemas.microsoft.com/office/drawing/2014/main" val="3580578433"/>
                    </a:ext>
                  </a:extLst>
                </a:gridCol>
                <a:gridCol w="2127951">
                  <a:extLst>
                    <a:ext uri="{9D8B030D-6E8A-4147-A177-3AD203B41FA5}">
                      <a16:colId xmlns:a16="http://schemas.microsoft.com/office/drawing/2014/main" val="519083165"/>
                    </a:ext>
                  </a:extLst>
                </a:gridCol>
                <a:gridCol w="2127951">
                  <a:extLst>
                    <a:ext uri="{9D8B030D-6E8A-4147-A177-3AD203B41FA5}">
                      <a16:colId xmlns:a16="http://schemas.microsoft.com/office/drawing/2014/main" val="642270219"/>
                    </a:ext>
                  </a:extLst>
                </a:gridCol>
                <a:gridCol w="2127951">
                  <a:extLst>
                    <a:ext uri="{9D8B030D-6E8A-4147-A177-3AD203B41FA5}">
                      <a16:colId xmlns:a16="http://schemas.microsoft.com/office/drawing/2014/main" val="3965695726"/>
                    </a:ext>
                  </a:extLst>
                </a:gridCol>
              </a:tblGrid>
              <a:tr h="350376">
                <a:tc>
                  <a:txBody>
                    <a:bodyPr/>
                    <a:lstStyle/>
                    <a:p>
                      <a:pPr algn="ctr" rtl="0" fontAlgn="t"/>
                      <a:r>
                        <a:rPr lang="en-US" sz="700" b="1" i="0" u="none" strike="noStrike" dirty="0">
                          <a:solidFill>
                            <a:srgbClr val="FFFFFF"/>
                          </a:solidFill>
                          <a:effectLst/>
                          <a:latin typeface="Arial" panose="020B0604020202020204" pitchFamily="34" charset="0"/>
                        </a:rPr>
                        <a:t> </a:t>
                      </a:r>
                    </a:p>
                  </a:txBody>
                  <a:tcPr marL="9440" marR="9440" marT="94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sz="900" b="1" i="0" u="none" strike="noStrike" dirty="0">
                          <a:solidFill>
                            <a:srgbClr val="000000"/>
                          </a:solidFill>
                          <a:effectLst/>
                          <a:latin typeface="Arial" panose="020B0604020202020204" pitchFamily="34" charset="0"/>
                        </a:rPr>
                        <a:t>In-Network</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8F00"/>
                    </a:solidFill>
                  </a:tcPr>
                </a:tc>
                <a:tc>
                  <a:txBody>
                    <a:bodyPr/>
                    <a:lstStyle/>
                    <a:p>
                      <a:pPr algn="ctr" rtl="0" fontAlgn="ctr"/>
                      <a:r>
                        <a:rPr lang="en-US" sz="900" b="1" i="0" u="none" strike="noStrike" dirty="0">
                          <a:solidFill>
                            <a:srgbClr val="000000"/>
                          </a:solidFill>
                          <a:effectLst/>
                          <a:latin typeface="Arial" panose="020B0604020202020204" pitchFamily="34" charset="0"/>
                        </a:rPr>
                        <a:t>Out-of-Network</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8F00"/>
                    </a:solidFill>
                  </a:tcPr>
                </a:tc>
                <a:tc>
                  <a:txBody>
                    <a:bodyPr/>
                    <a:lstStyle/>
                    <a:p>
                      <a:pPr algn="ctr" rtl="0" fontAlgn="ctr"/>
                      <a:r>
                        <a:rPr lang="en-US" sz="1000" b="1" i="0" u="none" strike="noStrike" dirty="0">
                          <a:solidFill>
                            <a:srgbClr val="000000"/>
                          </a:solidFill>
                          <a:effectLst/>
                          <a:latin typeface="Arial" panose="020B0604020202020204" pitchFamily="34" charset="0"/>
                        </a:rPr>
                        <a:t>Schedule 1</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000" b="1" i="0" u="none" strike="noStrike">
                          <a:solidFill>
                            <a:srgbClr val="000000"/>
                          </a:solidFill>
                          <a:effectLst/>
                          <a:latin typeface="Arial" panose="020B0604020202020204" pitchFamily="34" charset="0"/>
                        </a:rPr>
                        <a:t>Schedule 2</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75978615"/>
                  </a:ext>
                </a:extLst>
              </a:tr>
              <a:tr h="275370">
                <a:tc rowSpan="3">
                  <a:txBody>
                    <a:bodyPr/>
                    <a:lstStyle/>
                    <a:p>
                      <a:pPr algn="ctr" rtl="0" fontAlgn="ctr"/>
                      <a:r>
                        <a:rPr lang="en-US" sz="900" b="1" i="0" u="none" strike="noStrike" dirty="0">
                          <a:solidFill>
                            <a:srgbClr val="000000"/>
                          </a:solidFill>
                          <a:effectLst/>
                          <a:latin typeface="Arial" panose="020B0604020202020204" pitchFamily="34" charset="0"/>
                        </a:rPr>
                        <a:t>ANNUAL DEDUCTIBLE (Individual/Family) </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E11B22"/>
                          </a:solidFill>
                          <a:effectLst/>
                          <a:latin typeface="Arial" panose="020B0604020202020204" pitchFamily="34" charset="0"/>
                        </a:rPr>
                        <a:t>Wellness: $1,500/$3,000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E11B22"/>
                          </a:solidFill>
                          <a:effectLst/>
                          <a:latin typeface="Arial" panose="020B0604020202020204" pitchFamily="34" charset="0"/>
                        </a:rPr>
                        <a:t>Wellness: $3,000/$6,000 </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Wellness: $750/$1,500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Wellness: $1,250/$2,500 </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86586"/>
                  </a:ext>
                </a:extLst>
              </a:tr>
              <a:tr h="275370">
                <a:tc vMerge="1">
                  <a:txBody>
                    <a:bodyPr/>
                    <a:lstStyle/>
                    <a:p>
                      <a:endParaRPr lang="en-US"/>
                    </a:p>
                  </a:txBody>
                  <a:tcPr/>
                </a:tc>
                <a:tc>
                  <a:txBody>
                    <a:bodyPr/>
                    <a:lstStyle/>
                    <a:p>
                      <a:pPr algn="ctr" rtl="0" fontAlgn="ctr"/>
                      <a:r>
                        <a:rPr lang="en-US" sz="900" b="0" i="0" u="none" strike="noStrike">
                          <a:solidFill>
                            <a:srgbClr val="E11B22"/>
                          </a:solidFill>
                          <a:effectLst/>
                          <a:latin typeface="Arial" panose="020B0604020202020204" pitchFamily="34" charset="0"/>
                        </a:rPr>
                        <a:t>1/2 Wellness: $2,000/$4,000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E11B22"/>
                          </a:solidFill>
                          <a:effectLst/>
                          <a:latin typeface="Arial" panose="020B0604020202020204" pitchFamily="34" charset="0"/>
                        </a:rPr>
                        <a:t>1/2 Wellness: $4,000/$8,000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1/2 Wellness: $1,250/$2,500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1/2 Wellness: $2,250/$4,500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126354"/>
                  </a:ext>
                </a:extLst>
              </a:tr>
              <a:tr h="275370">
                <a:tc vMerge="1">
                  <a:txBody>
                    <a:bodyPr/>
                    <a:lstStyle/>
                    <a:p>
                      <a:endParaRPr lang="en-US"/>
                    </a:p>
                  </a:txBody>
                  <a:tcPr/>
                </a:tc>
                <a:tc>
                  <a:txBody>
                    <a:bodyPr/>
                    <a:lstStyle/>
                    <a:p>
                      <a:pPr algn="ctr" rtl="0" fontAlgn="ctr"/>
                      <a:r>
                        <a:rPr lang="en-US" sz="900" b="0" i="0" u="none" strike="noStrike" dirty="0">
                          <a:solidFill>
                            <a:srgbClr val="E11B22"/>
                          </a:solidFill>
                          <a:effectLst/>
                          <a:latin typeface="Arial" panose="020B0604020202020204" pitchFamily="34" charset="0"/>
                        </a:rPr>
                        <a:t>Non-Wellness:$2,500/$5,000 </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E11B22"/>
                          </a:solidFill>
                          <a:effectLst/>
                          <a:latin typeface="Arial" panose="020B0604020202020204" pitchFamily="34" charset="0"/>
                        </a:rPr>
                        <a:t>Non-Wellness:$5,000/$10,000 </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Non-Wellness: $1,750/$5,500</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Non-Wellness: $3,250/$6,500 </a:t>
                      </a:r>
                    </a:p>
                  </a:txBody>
                  <a:tcPr marL="9440" marR="9440" marT="9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989528"/>
                  </a:ext>
                </a:extLst>
              </a:tr>
            </a:tbl>
          </a:graphicData>
        </a:graphic>
      </p:graphicFrame>
      <p:sp>
        <p:nvSpPr>
          <p:cNvPr id="7" name="Slide Number Placeholder 6"/>
          <p:cNvSpPr>
            <a:spLocks noGrp="1"/>
          </p:cNvSpPr>
          <p:nvPr>
            <p:ph type="sldNum" sz="quarter" idx="12"/>
          </p:nvPr>
        </p:nvSpPr>
        <p:spPr>
          <a:xfrm>
            <a:off x="11259049" y="6152738"/>
            <a:ext cx="683339" cy="365125"/>
          </a:xfrm>
        </p:spPr>
        <p:txBody>
          <a:bodyPr/>
          <a:lstStyle/>
          <a:p>
            <a:fld id="{D57F1E4F-1CFF-5643-939E-217C01CDF565}"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3721914181"/>
      </p:ext>
    </p:extLst>
  </p:cSld>
  <p:clrMapOvr>
    <a:masterClrMapping/>
  </p:clrMapOvr>
  <mc:AlternateContent xmlns:mc="http://schemas.openxmlformats.org/markup-compatibility/2006" xmlns:p14="http://schemas.microsoft.com/office/powerpoint/2010/main">
    <mc:Choice Requires="p14">
      <p:transition spd="slow" p14:dur="2000" advTm="90702"/>
    </mc:Choice>
    <mc:Fallback xmlns="">
      <p:transition spd="slow" advTm="907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0" y="285359"/>
            <a:ext cx="11179790" cy="637668"/>
          </a:xfrm>
        </p:spPr>
        <p:txBody>
          <a:bodyPr>
            <a:noAutofit/>
          </a:bodyPr>
          <a:lstStyle/>
          <a:p>
            <a:pPr>
              <a:lnSpc>
                <a:spcPts val="4560"/>
              </a:lnSpc>
            </a:pPr>
            <a:r>
              <a:rPr lang="en-US" b="1" dirty="0">
                <a:solidFill>
                  <a:srgbClr val="0070C0"/>
                </a:solidFill>
              </a:rPr>
              <a:t>BPS Employee Well-Care Centers</a:t>
            </a:r>
            <a:br>
              <a:rPr lang="en-US" b="1" dirty="0">
                <a:solidFill>
                  <a:srgbClr val="0070C0"/>
                </a:solidFill>
              </a:rPr>
            </a:br>
            <a:r>
              <a:rPr lang="en-US" sz="2400" b="1" dirty="0">
                <a:solidFill>
                  <a:srgbClr val="7030A0"/>
                </a:solidFill>
              </a:rPr>
              <a:t>No out-of-pocket cost </a:t>
            </a:r>
            <a:br>
              <a:rPr lang="en-US" sz="2400" b="1" dirty="0">
                <a:solidFill>
                  <a:schemeClr val="tx1"/>
                </a:solidFill>
              </a:rPr>
            </a:br>
            <a:endParaRPr lang="en-US" sz="2400" b="1" dirty="0">
              <a:solidFill>
                <a:schemeClr val="tx1"/>
              </a:solidFill>
            </a:endParaRPr>
          </a:p>
        </p:txBody>
      </p:sp>
      <p:sp>
        <p:nvSpPr>
          <p:cNvPr id="3" name="Content Placeholder 2"/>
          <p:cNvSpPr>
            <a:spLocks noGrp="1"/>
          </p:cNvSpPr>
          <p:nvPr>
            <p:ph idx="1"/>
          </p:nvPr>
        </p:nvSpPr>
        <p:spPr>
          <a:xfrm>
            <a:off x="279015" y="1595887"/>
            <a:ext cx="9982586" cy="5010104"/>
          </a:xfrm>
        </p:spPr>
        <p:txBody>
          <a:bodyPr>
            <a:normAutofit fontScale="92500" lnSpcReduction="20000"/>
          </a:bodyPr>
          <a:lstStyle/>
          <a:p>
            <a:pPr lvl="0">
              <a:spcBef>
                <a:spcPts val="0"/>
              </a:spcBef>
              <a:buClr>
                <a:schemeClr val="tx1"/>
              </a:buClr>
              <a:buFont typeface="Arial" panose="020B0604020202020204" pitchFamily="34" charset="0"/>
              <a:buChar char="•"/>
            </a:pPr>
            <a:r>
              <a:rPr lang="en-US" sz="2000" b="1" dirty="0">
                <a:solidFill>
                  <a:prstClr val="black">
                    <a:lumMod val="75000"/>
                    <a:lumOff val="25000"/>
                  </a:prstClr>
                </a:solidFill>
              </a:rPr>
              <a:t>Three Well-Care Centers </a:t>
            </a:r>
          </a:p>
          <a:p>
            <a:pPr lvl="1">
              <a:buClr>
                <a:schemeClr val="tx1"/>
              </a:buClr>
              <a:buFont typeface="Arial" panose="020B0604020202020204" pitchFamily="34" charset="0"/>
              <a:buChar char="•"/>
            </a:pPr>
            <a:r>
              <a:rPr lang="en-US" dirty="0">
                <a:solidFill>
                  <a:prstClr val="black">
                    <a:lumMod val="75000"/>
                    <a:lumOff val="25000"/>
                  </a:prstClr>
                </a:solidFill>
              </a:rPr>
              <a:t>North/Titusville - Jackson Middle School – (321) 222-9070</a:t>
            </a:r>
          </a:p>
          <a:p>
            <a:pPr lvl="1">
              <a:buClr>
                <a:schemeClr val="tx1"/>
              </a:buClr>
              <a:buFont typeface="Arial" panose="020B0604020202020204" pitchFamily="34" charset="0"/>
              <a:buChar char="•"/>
            </a:pPr>
            <a:r>
              <a:rPr lang="en-US" dirty="0">
                <a:solidFill>
                  <a:prstClr val="black">
                    <a:lumMod val="75000"/>
                    <a:lumOff val="25000"/>
                  </a:prstClr>
                </a:solidFill>
              </a:rPr>
              <a:t>Central/Viera - District office (in overflow parking) – (321) 252-1169</a:t>
            </a:r>
          </a:p>
          <a:p>
            <a:pPr lvl="1">
              <a:buClr>
                <a:schemeClr val="tx1"/>
              </a:buClr>
              <a:buFont typeface="Arial" panose="020B0604020202020204" pitchFamily="34" charset="0"/>
              <a:buChar char="•"/>
            </a:pPr>
            <a:r>
              <a:rPr lang="en-US" dirty="0">
                <a:solidFill>
                  <a:prstClr val="black">
                    <a:lumMod val="75000"/>
                    <a:lumOff val="25000"/>
                  </a:prstClr>
                </a:solidFill>
              </a:rPr>
              <a:t>South/West Melbourne - Central Middle School – (321) 369-9514</a:t>
            </a:r>
          </a:p>
          <a:p>
            <a:pPr lvl="0">
              <a:buClr>
                <a:schemeClr val="tx1"/>
              </a:buClr>
              <a:buFont typeface="Arial" panose="020B0604020202020204" pitchFamily="34" charset="0"/>
              <a:buChar char="•"/>
            </a:pPr>
            <a:endParaRPr lang="en-US" sz="900" dirty="0">
              <a:solidFill>
                <a:prstClr val="black">
                  <a:lumMod val="75000"/>
                  <a:lumOff val="25000"/>
                </a:prstClr>
              </a:solidFill>
            </a:endParaRPr>
          </a:p>
          <a:p>
            <a:pPr lvl="0">
              <a:buClr>
                <a:schemeClr val="tx1"/>
              </a:buClr>
              <a:buFont typeface="Arial" panose="020B0604020202020204" pitchFamily="34" charset="0"/>
              <a:buChar char="•"/>
            </a:pPr>
            <a:r>
              <a:rPr lang="en-US" sz="2000" b="1" dirty="0">
                <a:solidFill>
                  <a:schemeClr val="tx1">
                    <a:lumMod val="85000"/>
                    <a:lumOff val="15000"/>
                  </a:schemeClr>
                </a:solidFill>
              </a:rPr>
              <a:t>Available medications are dispensed </a:t>
            </a:r>
            <a:r>
              <a:rPr lang="en-US" sz="2000" b="1" u="sng" dirty="0">
                <a:solidFill>
                  <a:prstClr val="black">
                    <a:lumMod val="75000"/>
                    <a:lumOff val="25000"/>
                  </a:prstClr>
                </a:solidFill>
              </a:rPr>
              <a:t>at no cost </a:t>
            </a:r>
            <a:r>
              <a:rPr lang="en-US" sz="2000" b="1" dirty="0">
                <a:solidFill>
                  <a:prstClr val="black">
                    <a:lumMod val="75000"/>
                    <a:lumOff val="25000"/>
                  </a:prstClr>
                </a:solidFill>
              </a:rPr>
              <a:t>to employee or dependents (age 6+) </a:t>
            </a:r>
            <a:r>
              <a:rPr lang="en-US" sz="2000" b="1" u="sng" dirty="0">
                <a:solidFill>
                  <a:prstClr val="black">
                    <a:lumMod val="75000"/>
                    <a:lumOff val="25000"/>
                  </a:prstClr>
                </a:solidFill>
              </a:rPr>
              <a:t>when enrolled in a BPS medical plan</a:t>
            </a:r>
          </a:p>
          <a:p>
            <a:pPr lvl="0">
              <a:buClr>
                <a:schemeClr val="tx1"/>
              </a:buClr>
              <a:buFont typeface="Arial" panose="020B0604020202020204" pitchFamily="34" charset="0"/>
              <a:buChar char="•"/>
            </a:pPr>
            <a:endParaRPr lang="en-US" sz="900" dirty="0">
              <a:solidFill>
                <a:prstClr val="black">
                  <a:lumMod val="75000"/>
                  <a:lumOff val="25000"/>
                </a:prstClr>
              </a:solidFill>
            </a:endParaRPr>
          </a:p>
          <a:p>
            <a:pPr lvl="0">
              <a:buClr>
                <a:schemeClr val="tx1"/>
              </a:buClr>
              <a:buFont typeface="Arial" panose="020B0604020202020204" pitchFamily="34" charset="0"/>
              <a:buChar char="•"/>
            </a:pPr>
            <a:r>
              <a:rPr lang="en-US" sz="2000" b="1" dirty="0">
                <a:solidFill>
                  <a:prstClr val="black">
                    <a:lumMod val="75000"/>
                    <a:lumOff val="25000"/>
                  </a:prstClr>
                </a:solidFill>
              </a:rPr>
              <a:t>Services include:</a:t>
            </a:r>
          </a:p>
          <a:p>
            <a:pPr lvl="1">
              <a:buClr>
                <a:schemeClr val="tx1"/>
              </a:buClr>
              <a:buFont typeface="Arial" panose="020B0604020202020204" pitchFamily="34" charset="0"/>
              <a:buChar char="•"/>
            </a:pPr>
            <a:r>
              <a:rPr lang="en-US" dirty="0">
                <a:solidFill>
                  <a:prstClr val="black">
                    <a:lumMod val="75000"/>
                    <a:lumOff val="25000"/>
                  </a:prstClr>
                </a:solidFill>
              </a:rPr>
              <a:t>Primary and Acute Care </a:t>
            </a:r>
          </a:p>
          <a:p>
            <a:pPr lvl="1">
              <a:buClr>
                <a:schemeClr val="tx1"/>
              </a:buClr>
              <a:buFont typeface="Arial" panose="020B0604020202020204" pitchFamily="34" charset="0"/>
              <a:buChar char="•"/>
            </a:pPr>
            <a:r>
              <a:rPr lang="en-US" dirty="0">
                <a:solidFill>
                  <a:prstClr val="black">
                    <a:lumMod val="75000"/>
                    <a:lumOff val="25000"/>
                  </a:prstClr>
                </a:solidFill>
              </a:rPr>
              <a:t>Chronic Condition Management</a:t>
            </a:r>
          </a:p>
          <a:p>
            <a:pPr lvl="1">
              <a:buClr>
                <a:schemeClr val="tx1"/>
              </a:buClr>
              <a:buFont typeface="Arial" panose="020B0604020202020204" pitchFamily="34" charset="0"/>
              <a:buChar char="•"/>
            </a:pPr>
            <a:r>
              <a:rPr lang="en-US" dirty="0">
                <a:solidFill>
                  <a:prstClr val="black">
                    <a:lumMod val="75000"/>
                    <a:lumOff val="25000"/>
                  </a:prstClr>
                </a:solidFill>
              </a:rPr>
              <a:t>Health and Wellness Coaching</a:t>
            </a:r>
          </a:p>
          <a:p>
            <a:pPr lvl="1">
              <a:buClr>
                <a:schemeClr val="tx1"/>
              </a:buClr>
              <a:buFont typeface="Arial" panose="020B0604020202020204" pitchFamily="34" charset="0"/>
              <a:buChar char="•"/>
            </a:pPr>
            <a:r>
              <a:rPr lang="en-US" dirty="0">
                <a:solidFill>
                  <a:prstClr val="black">
                    <a:lumMod val="75000"/>
                    <a:lumOff val="25000"/>
                  </a:prstClr>
                </a:solidFill>
              </a:rPr>
              <a:t>Annual Physical</a:t>
            </a:r>
          </a:p>
          <a:p>
            <a:pPr lvl="0">
              <a:buClr>
                <a:schemeClr val="tx1"/>
              </a:buClr>
              <a:buFont typeface="Arial" panose="020B0604020202020204" pitchFamily="34" charset="0"/>
              <a:buChar char="•"/>
            </a:pPr>
            <a:endParaRPr lang="en-US" sz="900" dirty="0">
              <a:solidFill>
                <a:prstClr val="black">
                  <a:lumMod val="75000"/>
                  <a:lumOff val="25000"/>
                </a:prstClr>
              </a:solidFill>
            </a:endParaRPr>
          </a:p>
          <a:p>
            <a:pPr lvl="0">
              <a:buClr>
                <a:schemeClr val="tx1"/>
              </a:buClr>
              <a:buFont typeface="Arial" panose="020B0604020202020204" pitchFamily="34" charset="0"/>
              <a:buChar char="•"/>
            </a:pPr>
            <a:r>
              <a:rPr lang="en-US" sz="2000" b="1" dirty="0">
                <a:solidFill>
                  <a:schemeClr val="tx1"/>
                </a:solidFill>
              </a:rPr>
              <a:t>Well-Care Centers are not walk-in clinics; appointments must be made</a:t>
            </a:r>
          </a:p>
          <a:p>
            <a:pPr lvl="1">
              <a:buClr>
                <a:schemeClr val="tx1"/>
              </a:buClr>
              <a:buFont typeface="Arial" panose="020B0604020202020204" pitchFamily="34" charset="0"/>
              <a:buChar char="•"/>
            </a:pPr>
            <a:r>
              <a:rPr lang="en-US" dirty="0">
                <a:solidFill>
                  <a:prstClr val="black">
                    <a:lumMod val="75000"/>
                    <a:lumOff val="25000"/>
                  </a:prstClr>
                </a:solidFill>
              </a:rPr>
              <a:t>To schedule and appointment, call or go on-line to </a:t>
            </a:r>
            <a:r>
              <a:rPr lang="en-US" b="1" dirty="0">
                <a:solidFill>
                  <a:schemeClr val="accent2">
                    <a:lumMod val="75000"/>
                  </a:schemeClr>
                </a:solidFill>
                <a:hlinkClick r:id="rId3">
                  <a:extLst>
                    <a:ext uri="{A12FA001-AC4F-418D-AE19-62706E023703}">
                      <ahyp:hlinkClr xmlns:ahyp="http://schemas.microsoft.com/office/drawing/2018/hyperlinkcolor" val="tx"/>
                    </a:ext>
                  </a:extLst>
                </a:hlinkClick>
              </a:rPr>
              <a:t>my.marathon-health.com</a:t>
            </a:r>
            <a:r>
              <a:rPr lang="en-US" dirty="0">
                <a:solidFill>
                  <a:srgbClr val="0070C0"/>
                </a:solidFill>
              </a:rPr>
              <a:t>  </a:t>
            </a:r>
          </a:p>
          <a:p>
            <a:pPr>
              <a:buClr>
                <a:schemeClr val="tx1"/>
              </a:buClr>
              <a:buFont typeface="Arial" panose="020B0604020202020204" pitchFamily="34" charset="0"/>
              <a:buChar char="•"/>
            </a:pPr>
            <a:endParaRPr lang="en-US" dirty="0"/>
          </a:p>
        </p:txBody>
      </p:sp>
      <p:sp>
        <p:nvSpPr>
          <p:cNvPr id="6" name="Slide Number Placeholder 5"/>
          <p:cNvSpPr>
            <a:spLocks noGrp="1"/>
          </p:cNvSpPr>
          <p:nvPr>
            <p:ph type="sldNum" sz="quarter" idx="12"/>
          </p:nvPr>
        </p:nvSpPr>
        <p:spPr>
          <a:xfrm>
            <a:off x="11229647" y="6240867"/>
            <a:ext cx="683339" cy="365125"/>
          </a:xfrm>
        </p:spPr>
        <p:txBody>
          <a:bodyPr/>
          <a:lstStyle/>
          <a:p>
            <a:fld id="{D57F1E4F-1CFF-5643-939E-217C01CDF565}"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2864744303"/>
      </p:ext>
    </p:extLst>
  </p:cSld>
  <p:clrMapOvr>
    <a:masterClrMapping/>
  </p:clrMapOvr>
  <mc:AlternateContent xmlns:mc="http://schemas.openxmlformats.org/markup-compatibility/2006" xmlns:p14="http://schemas.microsoft.com/office/powerpoint/2010/main">
    <mc:Choice Requires="p14">
      <p:transition spd="slow" p14:dur="2000" advTm="60675"/>
    </mc:Choice>
    <mc:Fallback xmlns="">
      <p:transition spd="slow" advTm="606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F8AD-6ADB-4DF5-A459-C12F5BACD514}"/>
              </a:ext>
            </a:extLst>
          </p:cNvPr>
          <p:cNvSpPr>
            <a:spLocks noGrp="1"/>
          </p:cNvSpPr>
          <p:nvPr>
            <p:ph type="title"/>
          </p:nvPr>
        </p:nvSpPr>
        <p:spPr>
          <a:xfrm>
            <a:off x="138595" y="315850"/>
            <a:ext cx="10538625" cy="651029"/>
          </a:xfrm>
        </p:spPr>
        <p:txBody>
          <a:bodyPr>
            <a:normAutofit/>
          </a:bodyPr>
          <a:lstStyle/>
          <a:p>
            <a:r>
              <a:rPr lang="en-US" b="1" dirty="0">
                <a:solidFill>
                  <a:srgbClr val="0070C0"/>
                </a:solidFill>
              </a:rPr>
              <a:t>Tobacco-use Surcharge Program</a:t>
            </a:r>
            <a:endParaRPr lang="en-US" b="1" dirty="0">
              <a:solidFill>
                <a:srgbClr val="0070C0"/>
              </a:solidFill>
              <a:highlight>
                <a:srgbClr val="FFFF00"/>
              </a:highlight>
            </a:endParaRPr>
          </a:p>
        </p:txBody>
      </p:sp>
      <p:sp>
        <p:nvSpPr>
          <p:cNvPr id="3" name="Content Placeholder 2">
            <a:extLst>
              <a:ext uri="{FF2B5EF4-FFF2-40B4-BE49-F238E27FC236}">
                <a16:creationId xmlns:a16="http://schemas.microsoft.com/office/drawing/2014/main" id="{C1006988-BDD9-41EF-85AA-EBD32C4BC5FE}"/>
              </a:ext>
            </a:extLst>
          </p:cNvPr>
          <p:cNvSpPr>
            <a:spLocks noGrp="1"/>
          </p:cNvSpPr>
          <p:nvPr>
            <p:ph idx="1"/>
          </p:nvPr>
        </p:nvSpPr>
        <p:spPr>
          <a:xfrm>
            <a:off x="138595" y="1182807"/>
            <a:ext cx="11671069" cy="5191873"/>
          </a:xfrm>
        </p:spPr>
        <p:txBody>
          <a:bodyPr>
            <a:noAutofit/>
          </a:bodyPr>
          <a:lstStyle/>
          <a:p>
            <a:pPr>
              <a:spcBef>
                <a:spcPts val="600"/>
              </a:spcBef>
              <a:buClrTx/>
              <a:buSzPct val="90000"/>
              <a:buFont typeface="Arial" panose="020B0604020202020204" pitchFamily="34" charset="0"/>
              <a:buChar char="•"/>
            </a:pPr>
            <a:r>
              <a:rPr lang="en-US" dirty="0">
                <a:highlight>
                  <a:srgbClr val="FFFF00"/>
                </a:highlight>
              </a:rPr>
              <a:t>Part of the enrollment process is to complete the on-line Medical Plan Affidavit, which includes           questions about tobacco use</a:t>
            </a:r>
          </a:p>
          <a:p>
            <a:pPr>
              <a:spcBef>
                <a:spcPts val="600"/>
              </a:spcBef>
              <a:buClrTx/>
              <a:buSzPct val="90000"/>
              <a:buFont typeface="Arial" panose="020B0604020202020204" pitchFamily="34" charset="0"/>
              <a:buChar char="•"/>
            </a:pPr>
            <a:r>
              <a:rPr lang="en-US" dirty="0"/>
              <a:t>A $50/month tobacco-use surcharge will be added to the medical plan premiums of tobacco users.</a:t>
            </a:r>
          </a:p>
          <a:p>
            <a:pPr marL="685800" lvl="1" indent="-342900">
              <a:spcBef>
                <a:spcPts val="0"/>
              </a:spcBef>
              <a:buClrTx/>
              <a:buSzPct val="90000"/>
              <a:buFont typeface="Arial" panose="020B0604020202020204" pitchFamily="34" charset="0"/>
              <a:buChar char="•"/>
              <a:defRPr/>
            </a:pPr>
            <a:r>
              <a:rPr kumimoji="0" lang="en-US" sz="1800" b="0" i="0" u="none" strike="noStrike" kern="1200" cap="none" spc="0" normalizeH="0" baseline="0" noProof="0" dirty="0">
                <a:ln>
                  <a:noFill/>
                </a:ln>
                <a:solidFill>
                  <a:prstClr val="black">
                    <a:lumMod val="75000"/>
                    <a:lumOff val="25000"/>
                  </a:prstClr>
                </a:solidFill>
                <a:effectLst/>
                <a:uLnTx/>
                <a:uFillTx/>
              </a:rPr>
              <a:t>Inclu</a:t>
            </a:r>
            <a:r>
              <a:rPr kumimoji="0" lang="en-US" sz="1800" b="0" i="0" u="none" strike="noStrike" kern="1200" cap="none" spc="0" normalizeH="0" baseline="0" noProof="0" dirty="0">
                <a:ln>
                  <a:noFill/>
                </a:ln>
                <a:solidFill>
                  <a:schemeClr val="tx1"/>
                </a:solidFill>
                <a:effectLst/>
                <a:uLnTx/>
                <a:uFillTx/>
              </a:rPr>
              <a:t>des</a:t>
            </a:r>
            <a:r>
              <a:rPr kumimoji="0" lang="en-US" sz="1800" b="0" i="0" u="none" strike="noStrike" kern="1200" cap="none" spc="0" normalizeH="0" baseline="0" noProof="0" dirty="0">
                <a:ln>
                  <a:noFill/>
                </a:ln>
                <a:solidFill>
                  <a:prstClr val="black">
                    <a:lumMod val="75000"/>
                    <a:lumOff val="25000"/>
                  </a:prstClr>
                </a:solidFill>
                <a:effectLst/>
                <a:uLnTx/>
                <a:uFillTx/>
              </a:rPr>
              <a:t>, but not limited to, use of:  cigarettes, pipes, cigars, smokeless tobacco, and all Electronic Nicotine Delivery Systems, e.g., vape &amp; hookah pens and e-cigarettes. </a:t>
            </a:r>
          </a:p>
          <a:p>
            <a:pPr marL="685800" lvl="1" indent="-342900">
              <a:spcBef>
                <a:spcPts val="600"/>
              </a:spcBef>
              <a:buClrTx/>
              <a:buSzPct val="90000"/>
              <a:buFont typeface="Arial" panose="020B0604020202020204" pitchFamily="34" charset="0"/>
              <a:buChar char="•"/>
              <a:defRPr/>
            </a:pPr>
            <a:r>
              <a:rPr lang="en-US" sz="1800" dirty="0"/>
              <a:t>If both the employee and enrolled spouse use tobacco, only one surcharge will apply</a:t>
            </a:r>
          </a:p>
          <a:p>
            <a:pPr>
              <a:lnSpc>
                <a:spcPts val="1800"/>
              </a:lnSpc>
              <a:spcBef>
                <a:spcPts val="0"/>
              </a:spcBef>
              <a:buClrTx/>
              <a:buSzPct val="90000"/>
              <a:buFont typeface="Arial" panose="020B0604020202020204" pitchFamily="34" charset="0"/>
              <a:buChar char="•"/>
            </a:pPr>
            <a:endParaRPr lang="en-US" dirty="0">
              <a:solidFill>
                <a:prstClr val="black">
                  <a:lumMod val="75000"/>
                  <a:lumOff val="25000"/>
                </a:prstClr>
              </a:solidFill>
            </a:endParaRPr>
          </a:p>
          <a:p>
            <a:pPr>
              <a:spcBef>
                <a:spcPts val="0"/>
              </a:spcBef>
              <a:buClrTx/>
              <a:buSzPct val="90000"/>
              <a:buFont typeface="Arial" panose="020B0604020202020204" pitchFamily="34" charset="0"/>
              <a:buChar char="•"/>
            </a:pPr>
            <a:r>
              <a:rPr lang="en-US" dirty="0">
                <a:solidFill>
                  <a:prstClr val="black">
                    <a:lumMod val="75000"/>
                    <a:lumOff val="25000"/>
                  </a:prstClr>
                </a:solidFill>
              </a:rPr>
              <a:t>Surcharge will be refunded by January 1 of the following calendar year </a:t>
            </a:r>
            <a:r>
              <a:rPr lang="en-US" u="sng" dirty="0">
                <a:solidFill>
                  <a:prstClr val="black">
                    <a:lumMod val="75000"/>
                    <a:lumOff val="25000"/>
                  </a:prstClr>
                </a:solidFill>
              </a:rPr>
              <a:t>if</a:t>
            </a:r>
            <a:r>
              <a:rPr lang="en-US" dirty="0">
                <a:solidFill>
                  <a:prstClr val="black">
                    <a:lumMod val="75000"/>
                    <a:lumOff val="25000"/>
                  </a:prstClr>
                </a:solidFill>
              </a:rPr>
              <a:t> the tobacco user(s) completes Cigna’s Tobacco Cessation Program by September 30, 2023.  If both employee and covered spouse are tobacco users, </a:t>
            </a:r>
            <a:r>
              <a:rPr lang="en-US" dirty="0"/>
              <a:t>both must complete the cessation program to qualify for a refund. </a:t>
            </a:r>
          </a:p>
          <a:p>
            <a:pPr marL="0" indent="0">
              <a:spcBef>
                <a:spcPts val="0"/>
              </a:spcBef>
              <a:buClrTx/>
              <a:buSzPct val="90000"/>
              <a:buNone/>
            </a:pPr>
            <a:endParaRPr lang="en-US" dirty="0"/>
          </a:p>
          <a:p>
            <a:pPr>
              <a:spcBef>
                <a:spcPts val="600"/>
              </a:spcBef>
              <a:buClrTx/>
              <a:buSzPct val="90000"/>
              <a:buFont typeface="Arial" panose="020B0604020202020204" pitchFamily="34" charset="0"/>
              <a:buChar char="•"/>
            </a:pPr>
            <a:r>
              <a:rPr lang="en-US" dirty="0"/>
              <a:t>To schedule a </a:t>
            </a:r>
            <a:r>
              <a:rPr lang="en-US" dirty="0">
                <a:solidFill>
                  <a:prstClr val="black">
                    <a:lumMod val="75000"/>
                    <a:lumOff val="25000"/>
                  </a:prstClr>
                </a:solidFill>
              </a:rPr>
              <a:t>Tobacco Cessation Program, call:</a:t>
            </a:r>
            <a:r>
              <a:rPr lang="en-US" sz="1800" dirty="0">
                <a:solidFill>
                  <a:prstClr val="black">
                    <a:lumMod val="75000"/>
                    <a:lumOff val="25000"/>
                  </a:prstClr>
                </a:solidFill>
              </a:rPr>
              <a:t>			</a:t>
            </a:r>
            <a:endParaRPr lang="en-US" sz="1800" u="sng" dirty="0">
              <a:solidFill>
                <a:prstClr val="black">
                  <a:lumMod val="75000"/>
                  <a:lumOff val="25000"/>
                </a:prstClr>
              </a:solidFill>
            </a:endParaRPr>
          </a:p>
          <a:p>
            <a:pPr lvl="1">
              <a:spcBef>
                <a:spcPts val="0"/>
              </a:spcBef>
              <a:buClrTx/>
              <a:buSzPct val="90000"/>
              <a:buFont typeface="Arial" panose="020B0604020202020204" pitchFamily="34" charset="0"/>
              <a:buChar char="•"/>
              <a:defRPr/>
            </a:pPr>
            <a:r>
              <a:rPr lang="en-US" sz="1800" dirty="0">
                <a:solidFill>
                  <a:prstClr val="black">
                    <a:lumMod val="75000"/>
                    <a:lumOff val="25000"/>
                  </a:prstClr>
                </a:solidFill>
              </a:rPr>
              <a:t>Cigna telephonic coach: 1-800-244-6224  </a:t>
            </a:r>
            <a:r>
              <a:rPr lang="en-US" sz="1800" u="sng" dirty="0">
                <a:solidFill>
                  <a:prstClr val="black">
                    <a:lumMod val="75000"/>
                    <a:lumOff val="25000"/>
                  </a:prstClr>
                </a:solidFill>
              </a:rPr>
              <a:t>OR</a:t>
            </a:r>
          </a:p>
          <a:p>
            <a:pPr lvl="1">
              <a:spcBef>
                <a:spcPts val="600"/>
              </a:spcBef>
              <a:buClrTx/>
              <a:buSzPct val="90000"/>
              <a:buFont typeface="Arial" panose="020B0604020202020204" pitchFamily="34" charset="0"/>
              <a:buChar char="•"/>
              <a:defRPr/>
            </a:pPr>
            <a:r>
              <a:rPr lang="en-US" sz="1800" dirty="0">
                <a:solidFill>
                  <a:prstClr val="black">
                    <a:lumMod val="75000"/>
                    <a:lumOff val="25000"/>
                  </a:prstClr>
                </a:solidFill>
              </a:rPr>
              <a:t>Cigna’s onsite health coach, Joni Deblecourt-Whelen: 321-338-5955 (call or text)</a:t>
            </a:r>
          </a:p>
          <a:p>
            <a:pPr marL="457200" lvl="1" indent="0">
              <a:lnSpc>
                <a:spcPts val="1800"/>
              </a:lnSpc>
              <a:spcBef>
                <a:spcPts val="0"/>
              </a:spcBef>
              <a:buClrTx/>
              <a:buSzPct val="90000"/>
              <a:buNone/>
              <a:defRPr/>
            </a:pPr>
            <a:endParaRPr lang="en-US" sz="1800" dirty="0">
              <a:solidFill>
                <a:prstClr val="black">
                  <a:lumMod val="75000"/>
                  <a:lumOff val="25000"/>
                </a:prstClr>
              </a:solidFill>
            </a:endParaRPr>
          </a:p>
          <a:p>
            <a:pPr marL="57150" indent="0">
              <a:spcBef>
                <a:spcPts val="600"/>
              </a:spcBef>
              <a:buClrTx/>
              <a:buSzPct val="90000"/>
              <a:buNone/>
              <a:defRPr/>
            </a:pPr>
            <a:r>
              <a:rPr lang="en-US" dirty="0">
                <a:solidFill>
                  <a:prstClr val="black">
                    <a:lumMod val="75000"/>
                    <a:lumOff val="25000"/>
                  </a:prstClr>
                </a:solidFill>
              </a:rPr>
              <a:t>Both coaching options have a similar average of 6 sessions and include Nicotine Replacement Therapy </a:t>
            </a:r>
          </a:p>
          <a:p>
            <a:pPr marL="57150" indent="0">
              <a:spcBef>
                <a:spcPts val="0"/>
              </a:spcBef>
              <a:buClrTx/>
              <a:buSzPct val="90000"/>
              <a:buNone/>
              <a:defRPr/>
            </a:pPr>
            <a:endParaRPr lang="en-US" sz="1800" dirty="0">
              <a:solidFill>
                <a:srgbClr val="FF0000"/>
              </a:solidFill>
            </a:endParaRPr>
          </a:p>
          <a:p>
            <a:pPr marL="0" lvl="0" indent="0">
              <a:spcBef>
                <a:spcPts val="0"/>
              </a:spcBef>
              <a:buClrTx/>
              <a:buSzPct val="90000"/>
              <a:buNone/>
              <a:defRPr/>
            </a:pPr>
            <a:r>
              <a:rPr lang="en-US" dirty="0">
                <a:solidFill>
                  <a:prstClr val="black"/>
                </a:solidFill>
              </a:rPr>
              <a:t> Employees and covered spouses must be </a:t>
            </a:r>
            <a:r>
              <a:rPr lang="en-US" u="sng" dirty="0">
                <a:solidFill>
                  <a:prstClr val="black"/>
                </a:solidFill>
              </a:rPr>
              <a:t>tobacco free as of April 1, 2023,</a:t>
            </a:r>
            <a:r>
              <a:rPr lang="en-US" dirty="0">
                <a:solidFill>
                  <a:prstClr val="black"/>
                </a:solidFill>
              </a:rPr>
              <a:t> to be considered a non tobacco user</a:t>
            </a:r>
            <a:r>
              <a:rPr lang="en-US" i="1" dirty="0">
                <a:solidFill>
                  <a:prstClr val="black"/>
                </a:solidFill>
              </a:rPr>
              <a:t>.  </a:t>
            </a:r>
            <a:endParaRPr lang="en-US" i="1" dirty="0">
              <a:solidFill>
                <a:schemeClr val="tx1"/>
              </a:solidFill>
            </a:endParaRPr>
          </a:p>
        </p:txBody>
      </p:sp>
      <p:sp>
        <p:nvSpPr>
          <p:cNvPr id="6" name="Slide Number Placeholder 5"/>
          <p:cNvSpPr>
            <a:spLocks noGrp="1"/>
          </p:cNvSpPr>
          <p:nvPr>
            <p:ph type="sldNum" sz="quarter" idx="12"/>
          </p:nvPr>
        </p:nvSpPr>
        <p:spPr>
          <a:xfrm>
            <a:off x="11234110" y="6123855"/>
            <a:ext cx="683339" cy="365125"/>
          </a:xfrm>
        </p:spPr>
        <p:txBody>
          <a:bodyPr/>
          <a:lstStyle/>
          <a:p>
            <a:fld id="{D57F1E4F-1CFF-5643-939E-217C01CDF565}"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3881499419"/>
      </p:ext>
    </p:extLst>
  </p:cSld>
  <p:clrMapOvr>
    <a:masterClrMapping/>
  </p:clrMapOvr>
  <mc:AlternateContent xmlns:mc="http://schemas.openxmlformats.org/markup-compatibility/2006" xmlns:p14="http://schemas.microsoft.com/office/powerpoint/2010/main">
    <mc:Choice Requires="p14">
      <p:transition spd="slow" p14:dur="2000" advTm="87881"/>
    </mc:Choice>
    <mc:Fallback xmlns="">
      <p:transition spd="slow" advTm="878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8" y="227141"/>
            <a:ext cx="8371091" cy="649185"/>
          </a:xfrm>
        </p:spPr>
        <p:txBody>
          <a:bodyPr>
            <a:noAutofit/>
          </a:bodyPr>
          <a:lstStyle/>
          <a:p>
            <a:r>
              <a:rPr lang="en-US" b="1" dirty="0">
                <a:solidFill>
                  <a:srgbClr val="0070C0"/>
                </a:solidFill>
              </a:rPr>
              <a:t>BPS Benefits Program - 2023</a:t>
            </a:r>
          </a:p>
        </p:txBody>
      </p:sp>
      <p:sp>
        <p:nvSpPr>
          <p:cNvPr id="3" name="Content Placeholder 2"/>
          <p:cNvSpPr>
            <a:spLocks noGrp="1"/>
          </p:cNvSpPr>
          <p:nvPr>
            <p:ph idx="1"/>
          </p:nvPr>
        </p:nvSpPr>
        <p:spPr>
          <a:xfrm>
            <a:off x="152400" y="1122218"/>
            <a:ext cx="11193583" cy="5735782"/>
          </a:xfrm>
        </p:spPr>
        <p:txBody>
          <a:bodyPr>
            <a:normAutofit/>
          </a:bodyPr>
          <a:lstStyle/>
          <a:p>
            <a:pPr>
              <a:buClrTx/>
              <a:buFont typeface="Arial" panose="020B0604020202020204" pitchFamily="34" charset="0"/>
              <a:buChar char="•"/>
            </a:pPr>
            <a:r>
              <a:rPr lang="en-US" sz="2000" b="1" dirty="0">
                <a:solidFill>
                  <a:srgbClr val="0070C0"/>
                </a:solidFill>
              </a:rPr>
              <a:t>Dental</a:t>
            </a:r>
            <a:r>
              <a:rPr lang="en-US" sz="2000" dirty="0"/>
              <a:t> </a:t>
            </a:r>
            <a:r>
              <a:rPr lang="en-US" sz="2000" i="1" dirty="0"/>
              <a:t>(Humana)</a:t>
            </a:r>
          </a:p>
          <a:p>
            <a:pPr lvl="1">
              <a:buClrTx/>
              <a:buFont typeface="Arial" panose="020B0604020202020204" pitchFamily="34" charset="0"/>
              <a:buChar char="•"/>
            </a:pPr>
            <a:r>
              <a:rPr lang="en-US" sz="1800" dirty="0"/>
              <a:t>Four plans: PPO (High &amp; Low); DHMO (High &amp; Low)</a:t>
            </a:r>
          </a:p>
          <a:p>
            <a:pPr lvl="1">
              <a:buClrTx/>
              <a:buFont typeface="Arial" panose="020B0604020202020204" pitchFamily="34" charset="0"/>
              <a:buChar char="•"/>
            </a:pPr>
            <a:r>
              <a:rPr lang="en-US" sz="1800" dirty="0"/>
              <a:t>If you have out-of-state dependents, you </a:t>
            </a:r>
            <a:r>
              <a:rPr lang="en-US" sz="1800" dirty="0">
                <a:solidFill>
                  <a:schemeClr val="tx1"/>
                </a:solidFill>
              </a:rPr>
              <a:t>should consider </a:t>
            </a:r>
            <a:r>
              <a:rPr lang="en-US" sz="1800" dirty="0"/>
              <a:t>a PPO plan.</a:t>
            </a:r>
          </a:p>
          <a:p>
            <a:pPr marL="0" lvl="1" indent="0">
              <a:buClrTx/>
              <a:buNone/>
            </a:pPr>
            <a:endParaRPr lang="en-US" sz="1800" dirty="0"/>
          </a:p>
          <a:p>
            <a:pPr marL="0">
              <a:buClrTx/>
              <a:buFont typeface="Arial" panose="020B0604020202020204" pitchFamily="34" charset="0"/>
              <a:buChar char="•"/>
            </a:pPr>
            <a:r>
              <a:rPr lang="en-US" sz="2000" b="1" dirty="0">
                <a:solidFill>
                  <a:srgbClr val="0070C0"/>
                </a:solidFill>
              </a:rPr>
              <a:t>Vision</a:t>
            </a:r>
            <a:r>
              <a:rPr lang="en-US" sz="2000" dirty="0"/>
              <a:t> </a:t>
            </a:r>
            <a:r>
              <a:rPr lang="en-US" sz="2000" i="1" dirty="0"/>
              <a:t>(Humana)</a:t>
            </a:r>
          </a:p>
          <a:p>
            <a:pPr lvl="1">
              <a:buClrTx/>
              <a:buFont typeface="Arial" panose="020B0604020202020204" pitchFamily="34" charset="0"/>
              <a:buChar char="•"/>
            </a:pPr>
            <a:r>
              <a:rPr lang="en-US" sz="1800" dirty="0"/>
              <a:t>Two plans: Basic &amp; Enhanced</a:t>
            </a:r>
          </a:p>
          <a:p>
            <a:pPr lvl="1">
              <a:buClrTx/>
              <a:buFont typeface="Arial" panose="020B0604020202020204" pitchFamily="34" charset="0"/>
              <a:buChar char="•"/>
            </a:pPr>
            <a:r>
              <a:rPr lang="en-US" sz="1800" dirty="0"/>
              <a:t>Has a nationwide network</a:t>
            </a:r>
          </a:p>
          <a:p>
            <a:pPr marL="0" indent="0">
              <a:buClrTx/>
              <a:buNone/>
            </a:pPr>
            <a:r>
              <a:rPr lang="en-US" sz="1800" dirty="0"/>
              <a:t>	</a:t>
            </a:r>
          </a:p>
          <a:p>
            <a:pPr>
              <a:spcAft>
                <a:spcPts val="600"/>
              </a:spcAft>
              <a:buClrTx/>
              <a:buFont typeface="Arial" panose="020B0604020202020204" pitchFamily="34" charset="0"/>
              <a:buChar char="•"/>
            </a:pPr>
            <a:r>
              <a:rPr lang="en-US" sz="2000" b="1" dirty="0">
                <a:solidFill>
                  <a:srgbClr val="0070C0"/>
                </a:solidFill>
              </a:rPr>
              <a:t>Flexible Spending Accounts </a:t>
            </a:r>
            <a:r>
              <a:rPr lang="en-US" sz="2000" i="1" dirty="0"/>
              <a:t>(TASC)</a:t>
            </a:r>
          </a:p>
          <a:p>
            <a:pPr marL="800100">
              <a:buClrTx/>
              <a:buFont typeface="Arial" panose="020B0604020202020204" pitchFamily="34" charset="0"/>
              <a:buChar char="•"/>
            </a:pPr>
            <a:r>
              <a:rPr lang="en-US" dirty="0"/>
              <a:t>Health Care (e.g., annual deductibles, copayments &amp; coinsurance, orthodontics, eyeglasses, Rx)</a:t>
            </a:r>
          </a:p>
          <a:p>
            <a:pPr marL="800100">
              <a:buClrTx/>
              <a:buFont typeface="Arial" panose="020B0604020202020204" pitchFamily="34" charset="0"/>
              <a:buChar char="•"/>
            </a:pPr>
            <a:r>
              <a:rPr lang="en-US" dirty="0"/>
              <a:t>Dependent Care (includes child and elder care)</a:t>
            </a:r>
          </a:p>
          <a:p>
            <a:pPr lvl="1">
              <a:buFont typeface="Wingdings" panose="05000000000000000000" pitchFamily="2" charset="2"/>
              <a:buChar char="Ø"/>
            </a:pPr>
            <a:endParaRPr lang="en-US" sz="1800" dirty="0"/>
          </a:p>
        </p:txBody>
      </p:sp>
      <p:sp>
        <p:nvSpPr>
          <p:cNvPr id="6" name="Slide Number Placeholder 5"/>
          <p:cNvSpPr>
            <a:spLocks noGrp="1"/>
          </p:cNvSpPr>
          <p:nvPr>
            <p:ph type="sldNum" sz="quarter" idx="12"/>
          </p:nvPr>
        </p:nvSpPr>
        <p:spPr>
          <a:xfrm>
            <a:off x="11259048" y="6199304"/>
            <a:ext cx="683339" cy="365125"/>
          </a:xfrm>
        </p:spPr>
        <p:txBody>
          <a:bodyPr/>
          <a:lstStyle/>
          <a:p>
            <a:fld id="{D57F1E4F-1CFF-5643-939E-217C01CDF565}" type="slidenum">
              <a:rPr lang="en-US" smtClean="0">
                <a:solidFill>
                  <a:schemeClr val="tx1"/>
                </a:solidFill>
              </a:rPr>
              <a:pPr/>
              <a:t>13</a:t>
            </a:fld>
            <a:endParaRPr lang="en-US" dirty="0">
              <a:solidFill>
                <a:schemeClr val="tx1"/>
              </a:solidFill>
            </a:endParaRPr>
          </a:p>
        </p:txBody>
      </p:sp>
      <p:pic>
        <p:nvPicPr>
          <p:cNvPr id="8" name="Picture 7" descr="A pair of glasses next to an apple&#10;&#10;Description automatically generated with medium confidence">
            <a:extLst>
              <a:ext uri="{FF2B5EF4-FFF2-40B4-BE49-F238E27FC236}">
                <a16:creationId xmlns:a16="http://schemas.microsoft.com/office/drawing/2014/main" id="{32861C89-5DB6-7CEF-2D4E-17932D9B805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44540" y="2795710"/>
            <a:ext cx="2009301" cy="1073354"/>
          </a:xfrm>
          <a:prstGeom prst="rect">
            <a:avLst/>
          </a:prstGeom>
        </p:spPr>
      </p:pic>
      <p:pic>
        <p:nvPicPr>
          <p:cNvPr id="10" name="Picture 9" descr="Calendar&#10;&#10;Description automatically generated">
            <a:extLst>
              <a:ext uri="{FF2B5EF4-FFF2-40B4-BE49-F238E27FC236}">
                <a16:creationId xmlns:a16="http://schemas.microsoft.com/office/drawing/2014/main" id="{2EB33443-27E1-7502-1380-C26DD76A057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232125" y="5316322"/>
            <a:ext cx="1970843" cy="1314537"/>
          </a:xfrm>
          <a:prstGeom prst="rect">
            <a:avLst/>
          </a:prstGeom>
        </p:spPr>
      </p:pic>
      <p:sp>
        <p:nvSpPr>
          <p:cNvPr id="11" name="TextBox 10">
            <a:extLst>
              <a:ext uri="{FF2B5EF4-FFF2-40B4-BE49-F238E27FC236}">
                <a16:creationId xmlns:a16="http://schemas.microsoft.com/office/drawing/2014/main" id="{F04652A6-E5BC-267B-BAB1-8B9CBB93A698}"/>
              </a:ext>
            </a:extLst>
          </p:cNvPr>
          <p:cNvSpPr txBox="1"/>
          <p:nvPr/>
        </p:nvSpPr>
        <p:spPr>
          <a:xfrm>
            <a:off x="6232125" y="6815971"/>
            <a:ext cx="1970843" cy="369332"/>
          </a:xfrm>
          <a:prstGeom prst="rect">
            <a:avLst/>
          </a:prstGeom>
          <a:noFill/>
        </p:spPr>
        <p:txBody>
          <a:bodyPr wrap="square" rtlCol="0">
            <a:spAutoFit/>
          </a:bodyPr>
          <a:lstStyle/>
          <a:p>
            <a:r>
              <a:rPr lang="en-US" sz="900">
                <a:hlinkClick r:id="rId6" tooltip="https://www.flickr.com/photos/68751915@N05/6355840185"/>
              </a:rPr>
              <a:t>This Photo</a:t>
            </a:r>
            <a:r>
              <a:rPr lang="en-US" sz="900"/>
              <a:t> by Unknown Author is licensed under </a:t>
            </a:r>
            <a:r>
              <a:rPr lang="en-US" sz="900">
                <a:hlinkClick r:id="rId7" tooltip="https://creativecommons.org/licenses/by-sa/3.0/"/>
              </a:rPr>
              <a:t>CC BY-SA</a:t>
            </a:r>
            <a:endParaRPr lang="en-US" sz="900"/>
          </a:p>
        </p:txBody>
      </p:sp>
      <p:pic>
        <p:nvPicPr>
          <p:cNvPr id="13" name="Picture 12" descr="A group of toothbrushes&#10;&#10;Description automatically generated with medium confidence">
            <a:extLst>
              <a:ext uri="{FF2B5EF4-FFF2-40B4-BE49-F238E27FC236}">
                <a16:creationId xmlns:a16="http://schemas.microsoft.com/office/drawing/2014/main" id="{075B63B0-0EA3-21F4-B02E-0E79D8895A6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202968" y="1208784"/>
            <a:ext cx="1818534" cy="1213022"/>
          </a:xfrm>
          <a:prstGeom prst="rect">
            <a:avLst/>
          </a:prstGeom>
        </p:spPr>
      </p:pic>
    </p:spTree>
    <p:extLst>
      <p:ext uri="{BB962C8B-B14F-4D97-AF65-F5344CB8AC3E}">
        <p14:creationId xmlns:p14="http://schemas.microsoft.com/office/powerpoint/2010/main" val="3447884545"/>
      </p:ext>
    </p:extLst>
  </p:cSld>
  <p:clrMapOvr>
    <a:masterClrMapping/>
  </p:clrMapOvr>
  <mc:AlternateContent xmlns:mc="http://schemas.openxmlformats.org/markup-compatibility/2006" xmlns:p14="http://schemas.microsoft.com/office/powerpoint/2010/main">
    <mc:Choice Requires="p14">
      <p:transition spd="slow" p14:dur="2000" advTm="49207"/>
    </mc:Choice>
    <mc:Fallback xmlns="">
      <p:transition spd="slow" advTm="492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6" y="253832"/>
            <a:ext cx="8272613" cy="670560"/>
          </a:xfrm>
        </p:spPr>
        <p:txBody>
          <a:bodyPr>
            <a:normAutofit/>
          </a:bodyPr>
          <a:lstStyle/>
          <a:p>
            <a:r>
              <a:rPr lang="en-US" b="1" dirty="0">
                <a:solidFill>
                  <a:srgbClr val="0070C0"/>
                </a:solidFill>
              </a:rPr>
              <a:t>BPS Benefits Program – 2023 </a:t>
            </a:r>
            <a:r>
              <a:rPr lang="en-US" sz="1800" b="1" dirty="0">
                <a:solidFill>
                  <a:srgbClr val="0070C0"/>
                </a:solidFill>
              </a:rPr>
              <a:t>(cont.)</a:t>
            </a:r>
          </a:p>
        </p:txBody>
      </p:sp>
      <p:sp>
        <p:nvSpPr>
          <p:cNvPr id="3" name="Content Placeholder 2"/>
          <p:cNvSpPr>
            <a:spLocks noGrp="1"/>
          </p:cNvSpPr>
          <p:nvPr>
            <p:ph idx="1"/>
          </p:nvPr>
        </p:nvSpPr>
        <p:spPr>
          <a:xfrm>
            <a:off x="145522" y="759125"/>
            <a:ext cx="10801400" cy="5611242"/>
          </a:xfrm>
        </p:spPr>
        <p:txBody>
          <a:bodyPr>
            <a:normAutofit/>
          </a:bodyPr>
          <a:lstStyle/>
          <a:p>
            <a:pPr marL="0" lvl="0" indent="0">
              <a:spcBef>
                <a:spcPts val="600"/>
              </a:spcBef>
              <a:buClr>
                <a:schemeClr val="tx1"/>
              </a:buClr>
              <a:buNone/>
            </a:pPr>
            <a:endParaRPr lang="en-US" b="1" dirty="0">
              <a:solidFill>
                <a:srgbClr val="0070C0"/>
              </a:solidFill>
            </a:endParaRPr>
          </a:p>
          <a:p>
            <a:pPr marL="0" lvl="0" indent="0">
              <a:spcBef>
                <a:spcPts val="600"/>
              </a:spcBef>
              <a:buClr>
                <a:schemeClr val="tx1"/>
              </a:buClr>
              <a:buNone/>
            </a:pPr>
            <a:r>
              <a:rPr lang="en-US" sz="2200" b="1" dirty="0">
                <a:solidFill>
                  <a:srgbClr val="0070C0"/>
                </a:solidFill>
              </a:rPr>
              <a:t>	</a:t>
            </a:r>
            <a:r>
              <a:rPr lang="en-US" sz="2600" b="1" dirty="0">
                <a:solidFill>
                  <a:srgbClr val="0070C0"/>
                </a:solidFill>
              </a:rPr>
              <a:t>Life Insurance </a:t>
            </a:r>
            <a:r>
              <a:rPr lang="en-US" sz="2600" i="1" dirty="0">
                <a:solidFill>
                  <a:srgbClr val="0070C0"/>
                </a:solidFill>
              </a:rPr>
              <a:t>(Standard Insurance Co. -“The Standard”)</a:t>
            </a:r>
          </a:p>
          <a:p>
            <a:pPr marL="457200" lvl="1" indent="0">
              <a:spcBef>
                <a:spcPts val="600"/>
              </a:spcBef>
              <a:buClr>
                <a:schemeClr val="tx1"/>
              </a:buClr>
              <a:buNone/>
            </a:pPr>
            <a:endParaRPr lang="en-US" sz="900" dirty="0">
              <a:solidFill>
                <a:prstClr val="black">
                  <a:lumMod val="75000"/>
                  <a:lumOff val="25000"/>
                </a:prstClr>
              </a:solidFill>
            </a:endParaRPr>
          </a:p>
          <a:p>
            <a:pPr lvl="1">
              <a:spcBef>
                <a:spcPts val="1800"/>
              </a:spcBef>
              <a:buClr>
                <a:schemeClr val="tx1"/>
              </a:buClr>
              <a:buFont typeface="Arial" panose="020B0604020202020204" pitchFamily="34" charset="0"/>
              <a:buChar char="•"/>
            </a:pPr>
            <a:r>
              <a:rPr lang="en-US" sz="1800" dirty="0">
                <a:solidFill>
                  <a:schemeClr val="tx1"/>
                </a:solidFill>
              </a:rPr>
              <a:t>Basic Employee Life of one times salary (At no cost to benefit-eligible staff; paid by Board).</a:t>
            </a:r>
          </a:p>
          <a:p>
            <a:pPr lvl="1">
              <a:spcBef>
                <a:spcPts val="1800"/>
              </a:spcBef>
              <a:buClr>
                <a:schemeClr val="tx1"/>
              </a:buClr>
              <a:buFont typeface="Arial" panose="020B0604020202020204" pitchFamily="34" charset="0"/>
              <a:buChar char="•"/>
            </a:pPr>
            <a:r>
              <a:rPr lang="en-US" sz="1800" dirty="0">
                <a:solidFill>
                  <a:schemeClr val="tx1"/>
                </a:solidFill>
              </a:rPr>
              <a:t>Additional Employee Life, up to 4 times your salary.</a:t>
            </a:r>
          </a:p>
          <a:p>
            <a:pPr lvl="1">
              <a:spcBef>
                <a:spcPts val="1800"/>
              </a:spcBef>
              <a:buClr>
                <a:schemeClr val="tx1"/>
              </a:buClr>
              <a:buFont typeface="Arial" panose="020B0604020202020204" pitchFamily="34" charset="0"/>
              <a:buChar char="•"/>
            </a:pPr>
            <a:r>
              <a:rPr lang="en-US" sz="1800" dirty="0">
                <a:solidFill>
                  <a:schemeClr val="tx1"/>
                </a:solidFill>
              </a:rPr>
              <a:t>Accidental Death &amp; Dismemberment (AD&amp;D), up to 4 times your salary. </a:t>
            </a:r>
          </a:p>
          <a:p>
            <a:pPr lvl="1">
              <a:spcBef>
                <a:spcPts val="1800"/>
              </a:spcBef>
              <a:buClr>
                <a:schemeClr val="tx1"/>
              </a:buClr>
              <a:buFont typeface="Arial" panose="020B0604020202020204" pitchFamily="34" charset="0"/>
              <a:buChar char="•"/>
            </a:pPr>
            <a:r>
              <a:rPr lang="en-US" sz="1800" dirty="0">
                <a:solidFill>
                  <a:schemeClr val="tx1"/>
                </a:solidFill>
              </a:rPr>
              <a:t>Dependent Life Insurance, up to $25,000 coverage for spouse, and $5,000 coverage for child(</a:t>
            </a:r>
            <a:r>
              <a:rPr lang="en-US" sz="1800" dirty="0" err="1">
                <a:solidFill>
                  <a:schemeClr val="tx1"/>
                </a:solidFill>
              </a:rPr>
              <a:t>ren</a:t>
            </a:r>
            <a:r>
              <a:rPr lang="en-US" sz="1800" dirty="0">
                <a:solidFill>
                  <a:schemeClr val="tx1"/>
                </a:solidFill>
              </a:rPr>
              <a:t>). </a:t>
            </a:r>
          </a:p>
          <a:p>
            <a:pPr lvl="1">
              <a:spcBef>
                <a:spcPts val="1800"/>
              </a:spcBef>
              <a:buClr>
                <a:schemeClr val="tx1"/>
              </a:buClr>
              <a:buFont typeface="Arial" panose="020B0604020202020204" pitchFamily="34" charset="0"/>
              <a:buChar char="•"/>
            </a:pPr>
            <a:r>
              <a:rPr lang="en-US" sz="1800" dirty="0">
                <a:solidFill>
                  <a:schemeClr val="tx1"/>
                </a:solidFill>
              </a:rPr>
              <a:t>Maximum coverage levels on life products can be elected as a new hire.  Afterward, </a:t>
            </a:r>
            <a:r>
              <a:rPr lang="en-US" sz="1800" u="sng" dirty="0">
                <a:solidFill>
                  <a:schemeClr val="tx1"/>
                </a:solidFill>
              </a:rPr>
              <a:t>existing</a:t>
            </a:r>
            <a:r>
              <a:rPr lang="en-US" sz="1800" dirty="0">
                <a:solidFill>
                  <a:schemeClr val="tx1"/>
                </a:solidFill>
              </a:rPr>
              <a:t> coverage can be increased by one times salary only during Open Enrollment </a:t>
            </a:r>
            <a:r>
              <a:rPr lang="en-US" sz="1800" b="1" u="sng" dirty="0">
                <a:solidFill>
                  <a:schemeClr val="tx1"/>
                </a:solidFill>
              </a:rPr>
              <a:t>or</a:t>
            </a:r>
            <a:r>
              <a:rPr lang="en-US" sz="1800" dirty="0">
                <a:solidFill>
                  <a:schemeClr val="tx1"/>
                </a:solidFill>
              </a:rPr>
              <a:t> due to a Qualifying Event.  </a:t>
            </a:r>
          </a:p>
          <a:p>
            <a:pPr lvl="1">
              <a:spcBef>
                <a:spcPts val="1800"/>
              </a:spcBef>
              <a:buClr>
                <a:schemeClr val="tx1"/>
              </a:buClr>
              <a:buFont typeface="Arial" panose="020B0604020202020204" pitchFamily="34" charset="0"/>
              <a:buChar char="•"/>
            </a:pPr>
            <a:r>
              <a:rPr lang="en-US" sz="1800" dirty="0">
                <a:solidFill>
                  <a:schemeClr val="tx1"/>
                </a:solidFill>
              </a:rPr>
              <a:t>Requests to increase </a:t>
            </a:r>
            <a:r>
              <a:rPr lang="en-US" sz="1800" i="1" dirty="0">
                <a:solidFill>
                  <a:schemeClr val="tx1"/>
                </a:solidFill>
              </a:rPr>
              <a:t>more than </a:t>
            </a:r>
            <a:r>
              <a:rPr lang="en-US" sz="1800" dirty="0">
                <a:solidFill>
                  <a:schemeClr val="tx1"/>
                </a:solidFill>
              </a:rPr>
              <a:t>one times salary will be subject to a health questionnaire. The life carrier will </a:t>
            </a:r>
            <a:r>
              <a:rPr lang="en-US" dirty="0">
                <a:solidFill>
                  <a:schemeClr val="tx1"/>
                </a:solidFill>
              </a:rPr>
              <a:t>determine whether increase is approved or denied.    </a:t>
            </a:r>
          </a:p>
          <a:p>
            <a:pPr marL="914400" lvl="2" indent="0">
              <a:buClr>
                <a:schemeClr val="tx1"/>
              </a:buClr>
              <a:buNone/>
            </a:pPr>
            <a:endParaRPr lang="en-US" sz="1600" dirty="0"/>
          </a:p>
        </p:txBody>
      </p:sp>
      <p:sp>
        <p:nvSpPr>
          <p:cNvPr id="6" name="Slide Number Placeholder 5"/>
          <p:cNvSpPr>
            <a:spLocks noGrp="1"/>
          </p:cNvSpPr>
          <p:nvPr>
            <p:ph type="sldNum" sz="quarter" idx="12"/>
          </p:nvPr>
        </p:nvSpPr>
        <p:spPr>
          <a:xfrm>
            <a:off x="11237112" y="6261798"/>
            <a:ext cx="683339" cy="365125"/>
          </a:xfrm>
        </p:spPr>
        <p:txBody>
          <a:bodyPr/>
          <a:lstStyle/>
          <a:p>
            <a:fld id="{D57F1E4F-1CFF-5643-939E-217C01CDF565}" type="slidenum">
              <a:rPr lang="en-US" smtClean="0">
                <a:solidFill>
                  <a:schemeClr val="tx1"/>
                </a:solidFill>
              </a:rPr>
              <a:pPr/>
              <a:t>14</a:t>
            </a:fld>
            <a:endParaRPr lang="en-US" dirty="0">
              <a:solidFill>
                <a:schemeClr val="tx1"/>
              </a:solidFill>
            </a:endParaRPr>
          </a:p>
        </p:txBody>
      </p:sp>
      <p:pic>
        <p:nvPicPr>
          <p:cNvPr id="9" name="Picture 8" descr="A green street sign&#10;&#10;Description automatically generated with low confidence">
            <a:extLst>
              <a:ext uri="{FF2B5EF4-FFF2-40B4-BE49-F238E27FC236}">
                <a16:creationId xmlns:a16="http://schemas.microsoft.com/office/drawing/2014/main" id="{76F51A19-7DE0-65CA-E6DE-66AB62CE01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24312" y="345124"/>
            <a:ext cx="1737804" cy="1158536"/>
          </a:xfrm>
          <a:prstGeom prst="rect">
            <a:avLst/>
          </a:prstGeom>
        </p:spPr>
      </p:pic>
    </p:spTree>
    <p:extLst>
      <p:ext uri="{BB962C8B-B14F-4D97-AF65-F5344CB8AC3E}">
        <p14:creationId xmlns:p14="http://schemas.microsoft.com/office/powerpoint/2010/main" val="666862038"/>
      </p:ext>
    </p:extLst>
  </p:cSld>
  <p:clrMapOvr>
    <a:masterClrMapping/>
  </p:clrMapOvr>
  <mc:AlternateContent xmlns:mc="http://schemas.openxmlformats.org/markup-compatibility/2006" xmlns:p14="http://schemas.microsoft.com/office/powerpoint/2010/main">
    <mc:Choice Requires="p14">
      <p:transition spd="slow" p14:dur="2000" advTm="93620"/>
    </mc:Choice>
    <mc:Fallback xmlns="">
      <p:transition spd="slow" advTm="936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31" y="413047"/>
            <a:ext cx="8596668" cy="1003069"/>
          </a:xfrm>
        </p:spPr>
        <p:txBody>
          <a:bodyPr>
            <a:normAutofit/>
          </a:bodyPr>
          <a:lstStyle/>
          <a:p>
            <a:r>
              <a:rPr lang="en-US" b="1" dirty="0">
                <a:solidFill>
                  <a:srgbClr val="0070C0"/>
                </a:solidFill>
              </a:rPr>
              <a:t>BPS Benefits Program – 2023 </a:t>
            </a:r>
            <a:r>
              <a:rPr lang="en-US" sz="2000" b="1" dirty="0">
                <a:solidFill>
                  <a:srgbClr val="0070C0"/>
                </a:solidFill>
              </a:rPr>
              <a:t>(cont.)</a:t>
            </a:r>
            <a:endParaRPr lang="en-US" dirty="0"/>
          </a:p>
        </p:txBody>
      </p:sp>
      <p:sp>
        <p:nvSpPr>
          <p:cNvPr id="3" name="Content Placeholder 2"/>
          <p:cNvSpPr>
            <a:spLocks noGrp="1"/>
          </p:cNvSpPr>
          <p:nvPr>
            <p:ph idx="1"/>
          </p:nvPr>
        </p:nvSpPr>
        <p:spPr>
          <a:xfrm>
            <a:off x="489326" y="1416116"/>
            <a:ext cx="8596668" cy="4312315"/>
          </a:xfrm>
        </p:spPr>
        <p:txBody>
          <a:bodyPr>
            <a:normAutofit/>
          </a:bodyPr>
          <a:lstStyle/>
          <a:p>
            <a:pPr marL="0" indent="0">
              <a:buClr>
                <a:schemeClr val="tx1"/>
              </a:buClr>
              <a:buNone/>
            </a:pPr>
            <a:r>
              <a:rPr lang="en-US" sz="2600" b="1" dirty="0">
                <a:solidFill>
                  <a:srgbClr val="0070C0"/>
                </a:solidFill>
              </a:rPr>
              <a:t>Short– and Long-term Disability </a:t>
            </a:r>
            <a:r>
              <a:rPr lang="en-US" sz="2600" i="1" dirty="0">
                <a:solidFill>
                  <a:srgbClr val="0070C0"/>
                </a:solidFill>
              </a:rPr>
              <a:t>(The Standard)</a:t>
            </a:r>
          </a:p>
          <a:p>
            <a:pPr marL="0" indent="0">
              <a:buClr>
                <a:schemeClr val="tx1"/>
              </a:buClr>
              <a:buNone/>
            </a:pPr>
            <a:endParaRPr lang="en-US" sz="1900" i="1" dirty="0"/>
          </a:p>
          <a:p>
            <a:pPr lvl="1">
              <a:spcBef>
                <a:spcPts val="1800"/>
              </a:spcBef>
              <a:buClr>
                <a:schemeClr val="tx1"/>
              </a:buClr>
              <a:buFont typeface="Arial" panose="020B0604020202020204" pitchFamily="34" charset="0"/>
              <a:buChar char="•"/>
            </a:pPr>
            <a:r>
              <a:rPr lang="en-US" i="1" dirty="0"/>
              <a:t>STD – 60% of covered weekly earnings; maximum benefit period is 26 weeks.</a:t>
            </a:r>
          </a:p>
          <a:p>
            <a:pPr lvl="1">
              <a:spcBef>
                <a:spcPts val="1800"/>
              </a:spcBef>
              <a:buClr>
                <a:schemeClr val="tx1"/>
              </a:buClr>
              <a:buFont typeface="Arial" panose="020B0604020202020204" pitchFamily="34" charset="0"/>
              <a:buChar char="•"/>
            </a:pPr>
            <a:r>
              <a:rPr lang="en-US" i="1" dirty="0"/>
              <a:t>LTD – 60% of covered monthly earnings; maximum benefit period based on age at the time of disability.</a:t>
            </a:r>
          </a:p>
          <a:p>
            <a:pPr marL="857250" lvl="2" indent="0">
              <a:spcBef>
                <a:spcPts val="1800"/>
              </a:spcBef>
              <a:buClr>
                <a:schemeClr val="tx1"/>
              </a:buClr>
              <a:buNone/>
            </a:pPr>
            <a:r>
              <a:rPr lang="en-US" i="1" dirty="0"/>
              <a:t>For example, if age 62 or under at the time of disability, the maximum benefit period is generally until your Social Security Normal Retirement Age. </a:t>
            </a:r>
          </a:p>
          <a:p>
            <a:pPr lvl="1">
              <a:spcBef>
                <a:spcPts val="1800"/>
              </a:spcBef>
              <a:buClr>
                <a:schemeClr val="tx1"/>
              </a:buClr>
              <a:buFont typeface="Arial" panose="020B0604020202020204" pitchFamily="34" charset="0"/>
              <a:buChar char="•"/>
            </a:pPr>
            <a:r>
              <a:rPr lang="en-US" i="1" dirty="0"/>
              <a:t>Coverages are guaranteed issue at the time of new hire. </a:t>
            </a:r>
            <a:r>
              <a:rPr lang="en-US" dirty="0">
                <a:solidFill>
                  <a:prstClr val="black">
                    <a:lumMod val="75000"/>
                    <a:lumOff val="25000"/>
                  </a:prstClr>
                </a:solidFill>
              </a:rPr>
              <a:t>Afterward, elections may only be made during Open Enrollment and will be subject to a health questionnaire. </a:t>
            </a:r>
            <a:r>
              <a:rPr lang="en-US" dirty="0">
                <a:solidFill>
                  <a:schemeClr val="tx1"/>
                </a:solidFill>
              </a:rPr>
              <a:t>The disability carrier will determine whether coverage is approved or denied.    </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a:xfrm>
            <a:off x="11175921" y="6116176"/>
            <a:ext cx="683339" cy="365125"/>
          </a:xfrm>
        </p:spPr>
        <p:txBody>
          <a:bodyPr/>
          <a:lstStyle/>
          <a:p>
            <a:fld id="{D57F1E4F-1CFF-5643-939E-217C01CDF565}"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99419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D0CC-35DB-4CB3-A294-F16B62509505}"/>
              </a:ext>
            </a:extLst>
          </p:cNvPr>
          <p:cNvSpPr>
            <a:spLocks noGrp="1"/>
          </p:cNvSpPr>
          <p:nvPr>
            <p:ph type="title"/>
          </p:nvPr>
        </p:nvSpPr>
        <p:spPr>
          <a:xfrm>
            <a:off x="414068" y="215899"/>
            <a:ext cx="8305288" cy="635462"/>
          </a:xfrm>
        </p:spPr>
        <p:txBody>
          <a:bodyPr>
            <a:noAutofit/>
          </a:bodyPr>
          <a:lstStyle/>
          <a:p>
            <a:r>
              <a:rPr lang="en-US" b="1" dirty="0">
                <a:solidFill>
                  <a:srgbClr val="0070C0"/>
                </a:solidFill>
              </a:rPr>
              <a:t>Employee Assistance Program (EAP)</a:t>
            </a:r>
          </a:p>
        </p:txBody>
      </p:sp>
      <p:sp>
        <p:nvSpPr>
          <p:cNvPr id="3" name="Content Placeholder 2">
            <a:extLst>
              <a:ext uri="{FF2B5EF4-FFF2-40B4-BE49-F238E27FC236}">
                <a16:creationId xmlns:a16="http://schemas.microsoft.com/office/drawing/2014/main" id="{253177AF-C020-42BA-B1D7-3B614DD33BB6}"/>
              </a:ext>
            </a:extLst>
          </p:cNvPr>
          <p:cNvSpPr>
            <a:spLocks noGrp="1"/>
          </p:cNvSpPr>
          <p:nvPr>
            <p:ph idx="1"/>
          </p:nvPr>
        </p:nvSpPr>
        <p:spPr>
          <a:xfrm>
            <a:off x="-65014" y="752475"/>
            <a:ext cx="10554736" cy="5524501"/>
          </a:xfrm>
        </p:spPr>
        <p:txBody>
          <a:bodyPr>
            <a:normAutofit fontScale="92500" lnSpcReduction="20000"/>
          </a:bodyPr>
          <a:lstStyle/>
          <a:p>
            <a:pPr marL="914400" lvl="2" indent="0">
              <a:spcBef>
                <a:spcPts val="0"/>
              </a:spcBef>
              <a:buClr>
                <a:schemeClr val="tx1"/>
              </a:buClr>
              <a:buNone/>
            </a:pPr>
            <a:endParaRPr lang="en-US" sz="2000" dirty="0"/>
          </a:p>
          <a:p>
            <a:pPr lvl="1">
              <a:spcBef>
                <a:spcPts val="1800"/>
              </a:spcBef>
              <a:buClr>
                <a:schemeClr val="tx1"/>
              </a:buClr>
              <a:buFont typeface="Arial" panose="020B0604020202020204" pitchFamily="34" charset="0"/>
              <a:buChar char="•"/>
            </a:pPr>
            <a:r>
              <a:rPr lang="en-US" sz="1900" dirty="0"/>
              <a:t>Available to ALL employees and their family members at no cost, including in-laws and dependents out-of-state.  An employee does not have to be benefits eligible. </a:t>
            </a:r>
          </a:p>
          <a:p>
            <a:pPr lvl="1">
              <a:spcBef>
                <a:spcPts val="1800"/>
              </a:spcBef>
              <a:spcAft>
                <a:spcPts val="600"/>
              </a:spcAft>
              <a:buClr>
                <a:schemeClr val="tx1"/>
              </a:buClr>
              <a:buFont typeface="Arial" panose="020B0604020202020204" pitchFamily="34" charset="0"/>
              <a:buChar char="•"/>
            </a:pPr>
            <a:r>
              <a:rPr lang="en-US" sz="1900" dirty="0"/>
              <a:t>Is completely confidential</a:t>
            </a:r>
            <a:r>
              <a:rPr lang="en-US" sz="1900" u="sng" dirty="0"/>
              <a:t> </a:t>
            </a:r>
          </a:p>
          <a:p>
            <a:pPr lvl="1">
              <a:spcBef>
                <a:spcPts val="1800"/>
              </a:spcBef>
              <a:spcAft>
                <a:spcPts val="600"/>
              </a:spcAft>
              <a:buClr>
                <a:schemeClr val="tx1"/>
              </a:buClr>
              <a:buFont typeface="Arial" panose="020B0604020202020204" pitchFamily="34" charset="0"/>
              <a:buChar char="•"/>
            </a:pPr>
            <a:r>
              <a:rPr lang="en-US" sz="1900" dirty="0"/>
              <a:t>Includes up to 6 </a:t>
            </a:r>
            <a:r>
              <a:rPr lang="en-US" sz="1900" i="1" dirty="0"/>
              <a:t>in-person</a:t>
            </a:r>
            <a:r>
              <a:rPr lang="en-US" sz="1900" dirty="0"/>
              <a:t> visits with a licensed counselor/psychologist and unlimited </a:t>
            </a:r>
            <a:r>
              <a:rPr lang="en-US" sz="1900" i="1" dirty="0"/>
              <a:t>telephonic</a:t>
            </a:r>
            <a:r>
              <a:rPr lang="en-US" sz="1900" dirty="0"/>
              <a:t> sessions</a:t>
            </a:r>
          </a:p>
          <a:p>
            <a:pPr lvl="1">
              <a:spcBef>
                <a:spcPts val="1800"/>
              </a:spcBef>
              <a:spcAft>
                <a:spcPts val="600"/>
              </a:spcAft>
              <a:buClr>
                <a:schemeClr val="tx1"/>
              </a:buClr>
              <a:buFont typeface="Arial" panose="020B0604020202020204" pitchFamily="34" charset="0"/>
              <a:buChar char="•"/>
            </a:pPr>
            <a:r>
              <a:rPr lang="en-US" sz="1900" dirty="0"/>
              <a:t>Can help with a wide variety of personal issues such as:</a:t>
            </a:r>
          </a:p>
          <a:p>
            <a:pPr marL="914400" lvl="2" indent="0">
              <a:spcBef>
                <a:spcPts val="0"/>
              </a:spcBef>
              <a:spcAft>
                <a:spcPts val="600"/>
              </a:spcAft>
              <a:buClr>
                <a:schemeClr val="tx1"/>
              </a:buClr>
              <a:buNone/>
            </a:pPr>
            <a:endParaRPr lang="en-US" sz="1600" dirty="0"/>
          </a:p>
          <a:p>
            <a:pPr marL="914400" lvl="2" indent="0">
              <a:spcBef>
                <a:spcPts val="0"/>
              </a:spcBef>
              <a:spcAft>
                <a:spcPts val="600"/>
              </a:spcAft>
              <a:buClr>
                <a:schemeClr val="tx1"/>
              </a:buClr>
              <a:buNone/>
            </a:pPr>
            <a:endParaRPr lang="en-US" sz="1600" dirty="0"/>
          </a:p>
          <a:p>
            <a:pPr lvl="2">
              <a:spcBef>
                <a:spcPts val="0"/>
              </a:spcBef>
              <a:spcAft>
                <a:spcPts val="600"/>
              </a:spcAft>
              <a:buClr>
                <a:schemeClr val="tx1"/>
              </a:buClr>
              <a:buFont typeface="Arial" panose="020B0604020202020204" pitchFamily="34" charset="0"/>
              <a:buChar char="•"/>
            </a:pPr>
            <a:endParaRPr lang="en-US" sz="1600" dirty="0"/>
          </a:p>
          <a:p>
            <a:pPr lvl="2">
              <a:spcBef>
                <a:spcPts val="0"/>
              </a:spcBef>
              <a:spcAft>
                <a:spcPts val="600"/>
              </a:spcAft>
              <a:buClr>
                <a:schemeClr val="tx1"/>
              </a:buClr>
              <a:buFont typeface="Arial" panose="020B0604020202020204" pitchFamily="34" charset="0"/>
              <a:buChar char="•"/>
            </a:pPr>
            <a:endParaRPr lang="en-US" sz="1600" dirty="0"/>
          </a:p>
          <a:p>
            <a:pPr marL="914400" lvl="2" indent="0">
              <a:spcBef>
                <a:spcPts val="0"/>
              </a:spcBef>
              <a:spcAft>
                <a:spcPts val="600"/>
              </a:spcAft>
              <a:buClr>
                <a:schemeClr val="tx1"/>
              </a:buClr>
              <a:buNone/>
            </a:pPr>
            <a:endParaRPr lang="en-US" sz="1600" dirty="0"/>
          </a:p>
          <a:p>
            <a:pPr marL="914400" lvl="2" indent="0">
              <a:spcBef>
                <a:spcPts val="0"/>
              </a:spcBef>
              <a:spcAft>
                <a:spcPts val="600"/>
              </a:spcAft>
              <a:buClr>
                <a:schemeClr val="tx1"/>
              </a:buClr>
              <a:buNone/>
            </a:pPr>
            <a:endParaRPr lang="en-US" sz="1600" dirty="0"/>
          </a:p>
          <a:p>
            <a:pPr marL="914400" lvl="2" indent="0">
              <a:spcBef>
                <a:spcPts val="0"/>
              </a:spcBef>
              <a:spcAft>
                <a:spcPts val="600"/>
              </a:spcAft>
              <a:buClr>
                <a:schemeClr val="tx1"/>
              </a:buClr>
              <a:buNone/>
            </a:pPr>
            <a:endParaRPr lang="en-US" sz="1600" dirty="0"/>
          </a:p>
          <a:p>
            <a:pPr lvl="1">
              <a:spcBef>
                <a:spcPts val="0"/>
              </a:spcBef>
              <a:spcAft>
                <a:spcPts val="600"/>
              </a:spcAft>
              <a:buClr>
                <a:schemeClr val="tx1"/>
              </a:buClr>
              <a:buFont typeface="Arial" panose="020B0604020202020204" pitchFamily="34" charset="0"/>
              <a:buChar char="•"/>
            </a:pPr>
            <a:r>
              <a:rPr lang="en-US" sz="1900" dirty="0"/>
              <a:t>Available 24 hours a day, 7 days a week </a:t>
            </a:r>
          </a:p>
          <a:p>
            <a:pPr marL="457200" lvl="1" indent="0">
              <a:spcBef>
                <a:spcPts val="0"/>
              </a:spcBef>
              <a:spcAft>
                <a:spcPts val="600"/>
              </a:spcAft>
              <a:buClr>
                <a:schemeClr val="tx1"/>
              </a:buClr>
              <a:buNone/>
            </a:pPr>
            <a:endParaRPr lang="en-US" sz="1900" b="1" dirty="0">
              <a:solidFill>
                <a:srgbClr val="0070C0"/>
              </a:solidFill>
            </a:endParaRPr>
          </a:p>
          <a:p>
            <a:pPr marL="457200" lvl="1" indent="0">
              <a:spcBef>
                <a:spcPts val="0"/>
              </a:spcBef>
              <a:spcAft>
                <a:spcPts val="600"/>
              </a:spcAft>
              <a:buClr>
                <a:schemeClr val="tx1"/>
              </a:buClr>
              <a:buNone/>
            </a:pPr>
            <a:r>
              <a:rPr lang="en-US" sz="2300" b="1" dirty="0">
                <a:solidFill>
                  <a:srgbClr val="0070C0"/>
                </a:solidFill>
              </a:rPr>
              <a:t>To talk to a counselor, call Charles Nechtem Associates (CNA)  1-800-531-0200 </a:t>
            </a:r>
          </a:p>
          <a:p>
            <a:pPr marL="914400" lvl="2" indent="0">
              <a:spcBef>
                <a:spcPts val="0"/>
              </a:spcBef>
              <a:spcAft>
                <a:spcPts val="600"/>
              </a:spcAft>
              <a:buClr>
                <a:schemeClr val="tx1"/>
              </a:buClr>
              <a:buNone/>
            </a:pPr>
            <a:endParaRPr lang="en-US" sz="2000" dirty="0"/>
          </a:p>
          <a:p>
            <a:pPr lvl="1">
              <a:spcBef>
                <a:spcPts val="0"/>
              </a:spcBef>
              <a:spcAft>
                <a:spcPts val="600"/>
              </a:spcAft>
            </a:pPr>
            <a:endParaRPr lang="en-US" sz="2400"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602407"/>
              </p:ext>
            </p:extLst>
          </p:nvPr>
        </p:nvGraphicFramePr>
        <p:xfrm>
          <a:off x="1493697" y="3770438"/>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04068553"/>
                    </a:ext>
                  </a:extLst>
                </a:gridCol>
                <a:gridCol w="2032000">
                  <a:extLst>
                    <a:ext uri="{9D8B030D-6E8A-4147-A177-3AD203B41FA5}">
                      <a16:colId xmlns:a16="http://schemas.microsoft.com/office/drawing/2014/main" val="334336223"/>
                    </a:ext>
                  </a:extLst>
                </a:gridCol>
                <a:gridCol w="2058785">
                  <a:extLst>
                    <a:ext uri="{9D8B030D-6E8A-4147-A177-3AD203B41FA5}">
                      <a16:colId xmlns:a16="http://schemas.microsoft.com/office/drawing/2014/main" val="2673964620"/>
                    </a:ext>
                  </a:extLst>
                </a:gridCol>
                <a:gridCol w="2005215">
                  <a:extLst>
                    <a:ext uri="{9D8B030D-6E8A-4147-A177-3AD203B41FA5}">
                      <a16:colId xmlns:a16="http://schemas.microsoft.com/office/drawing/2014/main" val="1225177196"/>
                    </a:ext>
                  </a:extLst>
                </a:gridCol>
              </a:tblGrid>
              <a:tr h="370840">
                <a:tc>
                  <a:txBody>
                    <a:bodyPr/>
                    <a:lstStyle/>
                    <a:p>
                      <a:r>
                        <a:rPr lang="en-US" sz="1600" b="0" dirty="0">
                          <a:solidFill>
                            <a:schemeClr val="tx1"/>
                          </a:solidFill>
                        </a:rPr>
                        <a:t>Family/Parenting</a:t>
                      </a:r>
                    </a:p>
                  </a:txBody>
                  <a:tcPr/>
                </a:tc>
                <a:tc>
                  <a:txBody>
                    <a:bodyPr/>
                    <a:lstStyle/>
                    <a:p>
                      <a:r>
                        <a:rPr lang="en-US" sz="1600" b="0" dirty="0">
                          <a:solidFill>
                            <a:schemeClr val="tx1"/>
                          </a:solidFill>
                        </a:rPr>
                        <a:t>Grief</a:t>
                      </a:r>
                    </a:p>
                  </a:txBody>
                  <a:tcPr/>
                </a:tc>
                <a:tc>
                  <a:txBody>
                    <a:bodyPr/>
                    <a:lstStyle/>
                    <a:p>
                      <a:r>
                        <a:rPr lang="en-US" sz="1600" b="0" dirty="0">
                          <a:solidFill>
                            <a:schemeClr val="tx1"/>
                          </a:solidFill>
                        </a:rPr>
                        <a:t>Marital/relationship</a:t>
                      </a:r>
                    </a:p>
                  </a:txBody>
                  <a:tcPr/>
                </a:tc>
                <a:tc>
                  <a:txBody>
                    <a:bodyPr/>
                    <a:lstStyle/>
                    <a:p>
                      <a:r>
                        <a:rPr lang="en-US" sz="1600" b="0" dirty="0">
                          <a:solidFill>
                            <a:schemeClr val="tx1"/>
                          </a:solidFill>
                        </a:rPr>
                        <a:t>Stress/Anxiety</a:t>
                      </a:r>
                    </a:p>
                  </a:txBody>
                  <a:tcPr/>
                </a:tc>
                <a:extLst>
                  <a:ext uri="{0D108BD9-81ED-4DB2-BD59-A6C34878D82A}">
                    <a16:rowId xmlns:a16="http://schemas.microsoft.com/office/drawing/2014/main" val="3179024970"/>
                  </a:ext>
                </a:extLst>
              </a:tr>
              <a:tr h="370840">
                <a:tc>
                  <a:txBody>
                    <a:bodyPr/>
                    <a:lstStyle/>
                    <a:p>
                      <a:r>
                        <a:rPr lang="en-US" sz="1600" b="0" dirty="0"/>
                        <a:t>Depression</a:t>
                      </a:r>
                    </a:p>
                  </a:txBody>
                  <a:tcPr/>
                </a:tc>
                <a:tc>
                  <a:txBody>
                    <a:bodyPr/>
                    <a:lstStyle/>
                    <a:p>
                      <a:r>
                        <a:rPr lang="en-US" sz="1600" b="0" dirty="0"/>
                        <a:t>Alcohol/drug abuse</a:t>
                      </a:r>
                    </a:p>
                  </a:txBody>
                  <a:tcPr/>
                </a:tc>
                <a:tc>
                  <a:txBody>
                    <a:bodyPr/>
                    <a:lstStyle/>
                    <a:p>
                      <a:r>
                        <a:rPr lang="en-US" sz="1600" b="0" dirty="0"/>
                        <a:t>Elder/child</a:t>
                      </a:r>
                      <a:r>
                        <a:rPr lang="en-US" sz="1600" b="0" baseline="0" dirty="0"/>
                        <a:t> care</a:t>
                      </a:r>
                      <a:endParaRPr lang="en-US" sz="1600" b="0" dirty="0"/>
                    </a:p>
                  </a:txBody>
                  <a:tcPr/>
                </a:tc>
                <a:tc>
                  <a:txBody>
                    <a:bodyPr/>
                    <a:lstStyle/>
                    <a:p>
                      <a:r>
                        <a:rPr lang="en-US" sz="1600" b="0" dirty="0"/>
                        <a:t>Financial</a:t>
                      </a:r>
                    </a:p>
                  </a:txBody>
                  <a:tcPr/>
                </a:tc>
                <a:extLst>
                  <a:ext uri="{0D108BD9-81ED-4DB2-BD59-A6C34878D82A}">
                    <a16:rowId xmlns:a16="http://schemas.microsoft.com/office/drawing/2014/main" val="1624159126"/>
                  </a:ext>
                </a:extLst>
              </a:tr>
              <a:tr h="370840">
                <a:tc>
                  <a:txBody>
                    <a:bodyPr/>
                    <a:lstStyle/>
                    <a:p>
                      <a:r>
                        <a:rPr lang="en-US" sz="1600" b="0" dirty="0"/>
                        <a:t>Legal</a:t>
                      </a:r>
                    </a:p>
                  </a:txBody>
                  <a:tcPr/>
                </a:tc>
                <a:tc>
                  <a:txBody>
                    <a:bodyPr/>
                    <a:lstStyle/>
                    <a:p>
                      <a:r>
                        <a:rPr lang="en-US" sz="1600" b="0" dirty="0"/>
                        <a:t>Work</a:t>
                      </a:r>
                    </a:p>
                  </a:txBody>
                  <a:tcPr/>
                </a:tc>
                <a:tc>
                  <a:txBody>
                    <a:bodyPr/>
                    <a:lstStyle/>
                    <a:p>
                      <a:r>
                        <a:rPr lang="en-US" sz="1600" b="0" dirty="0"/>
                        <a:t>Mental</a:t>
                      </a:r>
                      <a:r>
                        <a:rPr lang="en-US" sz="1600" b="0" baseline="0" dirty="0"/>
                        <a:t> health</a:t>
                      </a:r>
                      <a:endParaRPr lang="en-US" sz="1600" b="0" dirty="0"/>
                    </a:p>
                  </a:txBody>
                  <a:tcPr/>
                </a:tc>
                <a:tc>
                  <a:txBody>
                    <a:bodyPr/>
                    <a:lstStyle/>
                    <a:p>
                      <a:endParaRPr lang="en-US" sz="1600" b="0" dirty="0"/>
                    </a:p>
                  </a:txBody>
                  <a:tcPr/>
                </a:tc>
                <a:extLst>
                  <a:ext uri="{0D108BD9-81ED-4DB2-BD59-A6C34878D82A}">
                    <a16:rowId xmlns:a16="http://schemas.microsoft.com/office/drawing/2014/main" val="209529018"/>
                  </a:ext>
                </a:extLst>
              </a:tr>
            </a:tbl>
          </a:graphicData>
        </a:graphic>
      </p:graphicFrame>
      <p:sp>
        <p:nvSpPr>
          <p:cNvPr id="7" name="Slide Number Placeholder 6"/>
          <p:cNvSpPr>
            <a:spLocks noGrp="1"/>
          </p:cNvSpPr>
          <p:nvPr>
            <p:ph type="sldNum" sz="quarter" idx="12"/>
          </p:nvPr>
        </p:nvSpPr>
        <p:spPr>
          <a:xfrm>
            <a:off x="11266794" y="6276976"/>
            <a:ext cx="683339" cy="365125"/>
          </a:xfrm>
        </p:spPr>
        <p:txBody>
          <a:bodyPr/>
          <a:lstStyle/>
          <a:p>
            <a:fld id="{D57F1E4F-1CFF-5643-939E-217C01CDF565}"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3401975005"/>
      </p:ext>
    </p:extLst>
  </p:cSld>
  <p:clrMapOvr>
    <a:masterClrMapping/>
  </p:clrMapOvr>
  <mc:AlternateContent xmlns:mc="http://schemas.openxmlformats.org/markup-compatibility/2006" xmlns:p14="http://schemas.microsoft.com/office/powerpoint/2010/main">
    <mc:Choice Requires="p14">
      <p:transition spd="slow" p14:dur="2000" advTm="74373"/>
    </mc:Choice>
    <mc:Fallback xmlns="">
      <p:transition spd="slow" advTm="7437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482A-0896-4C9D-89C9-EDB7EDFB4D7B}"/>
              </a:ext>
            </a:extLst>
          </p:cNvPr>
          <p:cNvSpPr>
            <a:spLocks noGrp="1"/>
          </p:cNvSpPr>
          <p:nvPr>
            <p:ph type="title"/>
          </p:nvPr>
        </p:nvSpPr>
        <p:spPr>
          <a:xfrm>
            <a:off x="169333" y="238787"/>
            <a:ext cx="9569889" cy="1063801"/>
          </a:xfrm>
        </p:spPr>
        <p:txBody>
          <a:bodyPr>
            <a:noAutofit/>
          </a:bodyPr>
          <a:lstStyle/>
          <a:p>
            <a:pPr marL="457200" lvl="1" indent="0">
              <a:spcBef>
                <a:spcPts val="0"/>
              </a:spcBef>
              <a:spcAft>
                <a:spcPts val="600"/>
              </a:spcAft>
              <a:buClr>
                <a:schemeClr val="tx1"/>
              </a:buClr>
              <a:buNone/>
            </a:pPr>
            <a:r>
              <a:rPr lang="en-US" sz="3600" b="1" dirty="0">
                <a:solidFill>
                  <a:srgbClr val="0070C0"/>
                </a:solidFill>
              </a:rPr>
              <a:t>Additional Benefits sponsored by </a:t>
            </a:r>
            <a:br>
              <a:rPr lang="en-US" sz="3600" b="1" dirty="0">
                <a:solidFill>
                  <a:srgbClr val="0070C0"/>
                </a:solidFill>
              </a:rPr>
            </a:br>
            <a:r>
              <a:rPr lang="en-US" sz="3600" b="1" dirty="0">
                <a:solidFill>
                  <a:srgbClr val="0070C0"/>
                </a:solidFill>
              </a:rPr>
              <a:t>BPS, Cigna, and Marathon Health</a:t>
            </a:r>
            <a:br>
              <a:rPr lang="en-US" sz="3600" b="1" dirty="0">
                <a:solidFill>
                  <a:srgbClr val="0070C0"/>
                </a:solidFill>
              </a:rPr>
            </a:br>
            <a:br>
              <a:rPr lang="en-US" sz="3600" b="1" dirty="0">
                <a:solidFill>
                  <a:srgbClr val="0070C0"/>
                </a:solidFill>
              </a:rPr>
            </a:br>
            <a:br>
              <a:rPr lang="en-US" b="1" dirty="0">
                <a:solidFill>
                  <a:srgbClr val="0070C0"/>
                </a:solidFill>
              </a:rPr>
            </a:br>
            <a:endParaRPr lang="en-US" b="1" dirty="0">
              <a:solidFill>
                <a:srgbClr val="0070C0"/>
              </a:solidFill>
            </a:endParaRPr>
          </a:p>
        </p:txBody>
      </p:sp>
      <p:sp>
        <p:nvSpPr>
          <p:cNvPr id="3" name="Content Placeholder 2">
            <a:extLst>
              <a:ext uri="{FF2B5EF4-FFF2-40B4-BE49-F238E27FC236}">
                <a16:creationId xmlns:a16="http://schemas.microsoft.com/office/drawing/2014/main" id="{88FCA829-368D-42EE-9281-5EBFDE10B13F}"/>
              </a:ext>
            </a:extLst>
          </p:cNvPr>
          <p:cNvSpPr>
            <a:spLocks noGrp="1"/>
          </p:cNvSpPr>
          <p:nvPr>
            <p:ph idx="1"/>
          </p:nvPr>
        </p:nvSpPr>
        <p:spPr>
          <a:xfrm>
            <a:off x="169334" y="1113169"/>
            <a:ext cx="11565466" cy="5506043"/>
          </a:xfrm>
        </p:spPr>
        <p:txBody>
          <a:bodyPr>
            <a:normAutofit/>
          </a:bodyPr>
          <a:lstStyle/>
          <a:p>
            <a:pPr marL="457200" lvl="1" indent="0">
              <a:spcBef>
                <a:spcPts val="0"/>
              </a:spcBef>
              <a:spcAft>
                <a:spcPts val="600"/>
              </a:spcAft>
              <a:buClr>
                <a:schemeClr val="tx1"/>
              </a:buClr>
              <a:buNone/>
            </a:pPr>
            <a:endParaRPr lang="en-US" sz="2200" b="1" dirty="0">
              <a:solidFill>
                <a:srgbClr val="0070C0"/>
              </a:solidFill>
            </a:endParaRPr>
          </a:p>
          <a:p>
            <a:pPr marL="457200" lvl="1" indent="0">
              <a:spcBef>
                <a:spcPts val="0"/>
              </a:spcBef>
              <a:buClr>
                <a:schemeClr val="tx1"/>
              </a:buClr>
              <a:buNone/>
            </a:pPr>
            <a:endParaRPr lang="en-US" sz="2200" b="1" dirty="0">
              <a:solidFill>
                <a:srgbClr val="0070C0"/>
              </a:solidFill>
            </a:endParaRPr>
          </a:p>
          <a:p>
            <a:pPr marL="457200" lvl="1" indent="0">
              <a:spcBef>
                <a:spcPts val="0"/>
              </a:spcBef>
              <a:spcAft>
                <a:spcPts val="600"/>
              </a:spcAft>
              <a:buClr>
                <a:schemeClr val="tx1"/>
              </a:buClr>
              <a:buNone/>
            </a:pPr>
            <a:r>
              <a:rPr lang="en-US" sz="2200" b="1" dirty="0">
                <a:solidFill>
                  <a:srgbClr val="0070C0"/>
                </a:solidFill>
              </a:rPr>
              <a:t> </a:t>
            </a:r>
            <a:r>
              <a:rPr lang="en-US" sz="2600" b="1" dirty="0">
                <a:solidFill>
                  <a:srgbClr val="0070C0"/>
                </a:solidFill>
              </a:rPr>
              <a:t>Wellness activities and challenges throughout the year. </a:t>
            </a:r>
          </a:p>
          <a:p>
            <a:pPr marL="457200" lvl="1" indent="0">
              <a:spcBef>
                <a:spcPts val="0"/>
              </a:spcBef>
              <a:spcAft>
                <a:spcPts val="600"/>
              </a:spcAft>
              <a:buClr>
                <a:schemeClr val="tx1"/>
              </a:buClr>
              <a:buNone/>
            </a:pPr>
            <a:r>
              <a:rPr lang="en-US" sz="2200" b="1" dirty="0">
                <a:solidFill>
                  <a:srgbClr val="0070C0"/>
                </a:solidFill>
              </a:rPr>
              <a:t>           </a:t>
            </a:r>
            <a:endParaRPr lang="en-US" b="1" dirty="0">
              <a:solidFill>
                <a:srgbClr val="0070C0"/>
              </a:solidFill>
            </a:endParaRPr>
          </a:p>
          <a:p>
            <a:pPr lvl="2">
              <a:spcBef>
                <a:spcPts val="0"/>
              </a:spcBef>
              <a:spcAft>
                <a:spcPts val="600"/>
              </a:spcAft>
              <a:buClr>
                <a:schemeClr val="tx1"/>
              </a:buClr>
              <a:buFont typeface="Arial" panose="020B0604020202020204" pitchFamily="34" charset="0"/>
              <a:buChar char="•"/>
            </a:pPr>
            <a:r>
              <a:rPr lang="en-US" sz="1800" dirty="0"/>
              <a:t>Activities include</a:t>
            </a:r>
          </a:p>
          <a:p>
            <a:pPr lvl="3">
              <a:spcBef>
                <a:spcPts val="0"/>
              </a:spcBef>
              <a:spcAft>
                <a:spcPts val="600"/>
              </a:spcAft>
              <a:buClr>
                <a:schemeClr val="tx1"/>
              </a:buClr>
              <a:buFont typeface="Arial" panose="020B0604020202020204" pitchFamily="34" charset="0"/>
              <a:buChar char="•"/>
            </a:pPr>
            <a:r>
              <a:rPr lang="en-US" sz="1800" dirty="0"/>
              <a:t> Lunch ‘n’ learns</a:t>
            </a:r>
          </a:p>
          <a:p>
            <a:pPr lvl="3">
              <a:spcBef>
                <a:spcPts val="0"/>
              </a:spcBef>
              <a:spcAft>
                <a:spcPts val="600"/>
              </a:spcAft>
              <a:buClr>
                <a:schemeClr val="tx1"/>
              </a:buClr>
              <a:buFont typeface="Arial" panose="020B0604020202020204" pitchFamily="34" charset="0"/>
              <a:buChar char="•"/>
            </a:pPr>
            <a:r>
              <a:rPr lang="en-US" sz="1800" dirty="0"/>
              <a:t> Yoga classes</a:t>
            </a:r>
          </a:p>
          <a:p>
            <a:pPr lvl="3">
              <a:spcBef>
                <a:spcPts val="0"/>
              </a:spcBef>
              <a:spcAft>
                <a:spcPts val="600"/>
              </a:spcAft>
              <a:buClr>
                <a:schemeClr val="tx1"/>
              </a:buClr>
              <a:buFont typeface="Arial" panose="020B0604020202020204" pitchFamily="34" charset="0"/>
              <a:buChar char="•"/>
            </a:pPr>
            <a:r>
              <a:rPr lang="en-US" sz="1800" dirty="0"/>
              <a:t> Blood pressure checks</a:t>
            </a:r>
          </a:p>
          <a:p>
            <a:pPr marL="1371600" lvl="3" indent="0">
              <a:spcBef>
                <a:spcPts val="0"/>
              </a:spcBef>
              <a:spcAft>
                <a:spcPts val="600"/>
              </a:spcAft>
              <a:buClr>
                <a:schemeClr val="tx1"/>
              </a:buClr>
              <a:buNone/>
            </a:pPr>
            <a:r>
              <a:rPr lang="en-US" sz="1600" dirty="0"/>
              <a:t> </a:t>
            </a:r>
          </a:p>
          <a:p>
            <a:pPr lvl="2">
              <a:spcBef>
                <a:spcPts val="0"/>
              </a:spcBef>
              <a:spcAft>
                <a:spcPts val="600"/>
              </a:spcAft>
              <a:buClr>
                <a:schemeClr val="tx1"/>
              </a:buClr>
              <a:buFont typeface="Arial" panose="020B0604020202020204" pitchFamily="34" charset="0"/>
              <a:buChar char="•"/>
            </a:pPr>
            <a:r>
              <a:rPr lang="en-US" sz="1800" dirty="0"/>
              <a:t>Challenges include</a:t>
            </a:r>
          </a:p>
          <a:p>
            <a:pPr lvl="3">
              <a:spcBef>
                <a:spcPts val="0"/>
              </a:spcBef>
              <a:spcAft>
                <a:spcPts val="600"/>
              </a:spcAft>
              <a:buClr>
                <a:schemeClr val="tx1"/>
              </a:buClr>
              <a:buFont typeface="Arial" panose="020B0604020202020204" pitchFamily="34" charset="0"/>
              <a:buChar char="•"/>
            </a:pPr>
            <a:r>
              <a:rPr lang="en-US" sz="1800" dirty="0"/>
              <a:t> Walking</a:t>
            </a:r>
          </a:p>
          <a:p>
            <a:pPr lvl="3">
              <a:spcBef>
                <a:spcPts val="0"/>
              </a:spcBef>
              <a:spcAft>
                <a:spcPts val="600"/>
              </a:spcAft>
              <a:buClr>
                <a:schemeClr val="tx1"/>
              </a:buClr>
              <a:buFont typeface="Arial" panose="020B0604020202020204" pitchFamily="34" charset="0"/>
              <a:buChar char="•"/>
            </a:pPr>
            <a:r>
              <a:rPr lang="en-US" sz="1800" dirty="0"/>
              <a:t> Weight loss</a:t>
            </a:r>
          </a:p>
          <a:p>
            <a:pPr marL="1371600" lvl="3" indent="0">
              <a:spcBef>
                <a:spcPts val="0"/>
              </a:spcBef>
              <a:spcAft>
                <a:spcPts val="600"/>
              </a:spcAft>
              <a:buClr>
                <a:schemeClr val="tx1"/>
              </a:buClr>
              <a:buNone/>
            </a:pPr>
            <a:r>
              <a:rPr lang="en-US" sz="1800" dirty="0"/>
              <a:t> </a:t>
            </a:r>
          </a:p>
          <a:p>
            <a:pPr lvl="2">
              <a:spcBef>
                <a:spcPts val="0"/>
              </a:spcBef>
              <a:spcAft>
                <a:spcPts val="600"/>
              </a:spcAft>
              <a:buClr>
                <a:schemeClr val="tx1"/>
              </a:buClr>
              <a:buFont typeface="Arial" panose="020B0604020202020204" pitchFamily="34" charset="0"/>
              <a:buChar char="•"/>
            </a:pPr>
            <a:r>
              <a:rPr lang="en-US" sz="1800" dirty="0"/>
              <a:t>Incentives and prizes included!</a:t>
            </a:r>
          </a:p>
          <a:p>
            <a:pPr marL="914400" lvl="2" indent="0">
              <a:spcBef>
                <a:spcPts val="0"/>
              </a:spcBef>
              <a:spcAft>
                <a:spcPts val="600"/>
              </a:spcAft>
              <a:buClr>
                <a:schemeClr val="tx1"/>
              </a:buClr>
              <a:buNone/>
            </a:pPr>
            <a:endParaRPr lang="en-US" sz="1800" dirty="0"/>
          </a:p>
          <a:p>
            <a:pPr marL="914400" lvl="2" indent="0">
              <a:spcBef>
                <a:spcPts val="0"/>
              </a:spcBef>
              <a:spcAft>
                <a:spcPts val="600"/>
              </a:spcAft>
              <a:buClr>
                <a:schemeClr val="tx1"/>
              </a:buClr>
              <a:buNone/>
            </a:pPr>
            <a:endParaRPr lang="en-US" sz="1800" u="sng" dirty="0"/>
          </a:p>
          <a:p>
            <a:pPr marL="457200" lvl="1" indent="0">
              <a:spcBef>
                <a:spcPts val="600"/>
              </a:spcBef>
              <a:spcAft>
                <a:spcPts val="1200"/>
              </a:spcAft>
              <a:buNone/>
            </a:pPr>
            <a:endParaRPr lang="en-US" sz="2400" dirty="0">
              <a:solidFill>
                <a:srgbClr val="FF0000"/>
              </a:solidFill>
            </a:endParaRPr>
          </a:p>
        </p:txBody>
      </p:sp>
      <p:sp>
        <p:nvSpPr>
          <p:cNvPr id="6" name="Slide Number Placeholder 5"/>
          <p:cNvSpPr>
            <a:spLocks noGrp="1"/>
          </p:cNvSpPr>
          <p:nvPr>
            <p:ph type="sldNum" sz="quarter" idx="12"/>
          </p:nvPr>
        </p:nvSpPr>
        <p:spPr>
          <a:xfrm>
            <a:off x="11259049" y="6254087"/>
            <a:ext cx="683339" cy="365125"/>
          </a:xfrm>
        </p:spPr>
        <p:txBody>
          <a:bodyPr/>
          <a:lstStyle/>
          <a:p>
            <a:fld id="{D57F1E4F-1CFF-5643-939E-217C01CDF565}" type="slidenum">
              <a:rPr lang="en-US" smtClean="0">
                <a:solidFill>
                  <a:schemeClr val="tx1"/>
                </a:solidFill>
              </a:rPr>
              <a:pPr/>
              <a:t>17</a:t>
            </a:fld>
            <a:endParaRPr lang="en-US" dirty="0">
              <a:solidFill>
                <a:schemeClr val="tx1"/>
              </a:solidFill>
            </a:endParaRPr>
          </a:p>
        </p:txBody>
      </p:sp>
      <p:pic>
        <p:nvPicPr>
          <p:cNvPr id="5" name="Picture 4" descr="Text&#10;&#10;Description automatically generated with medium confidence">
            <a:extLst>
              <a:ext uri="{FF2B5EF4-FFF2-40B4-BE49-F238E27FC236}">
                <a16:creationId xmlns:a16="http://schemas.microsoft.com/office/drawing/2014/main" id="{DEB3BA69-4BE1-2A38-44B3-59C11B5E2D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66788" y="2946264"/>
            <a:ext cx="2529471" cy="2574911"/>
          </a:xfrm>
          <a:prstGeom prst="rect">
            <a:avLst/>
          </a:prstGeom>
        </p:spPr>
      </p:pic>
    </p:spTree>
    <p:extLst>
      <p:ext uri="{BB962C8B-B14F-4D97-AF65-F5344CB8AC3E}">
        <p14:creationId xmlns:p14="http://schemas.microsoft.com/office/powerpoint/2010/main" val="311501798"/>
      </p:ext>
    </p:extLst>
  </p:cSld>
  <p:clrMapOvr>
    <a:masterClrMapping/>
  </p:clrMapOvr>
  <mc:AlternateContent xmlns:mc="http://schemas.openxmlformats.org/markup-compatibility/2006" xmlns:p14="http://schemas.microsoft.com/office/powerpoint/2010/main">
    <mc:Choice Requires="p14">
      <p:transition spd="slow" p14:dur="2000" advTm="122929"/>
    </mc:Choice>
    <mc:Fallback xmlns="">
      <p:transition spd="slow" advTm="1229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0" y="73010"/>
            <a:ext cx="10653623" cy="584775"/>
          </a:xfrm>
          <a:prstGeom prst="rect">
            <a:avLst/>
          </a:prstGeom>
          <a:noFill/>
        </p:spPr>
        <p:txBody>
          <a:bodyPr wrap="square" rtlCol="0">
            <a:spAutoFit/>
          </a:bodyPr>
          <a:lstStyle/>
          <a:p>
            <a:r>
              <a:rPr lang="en-US" sz="3200" b="1" dirty="0">
                <a:solidFill>
                  <a:srgbClr val="0070C0"/>
                </a:solidFill>
              </a:rPr>
              <a:t>BPS Benefits Administration System - </a:t>
            </a:r>
            <a:r>
              <a:rPr lang="en-US" sz="3200" b="1" u="sng" dirty="0">
                <a:solidFill>
                  <a:srgbClr val="0070C0"/>
                </a:solidFill>
                <a:effectLst/>
                <a:latin typeface="Trebuchet MS" panose="020B0603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Benefits Portal</a:t>
            </a:r>
            <a:endParaRPr lang="en-US" sz="3200" b="1" dirty="0">
              <a:solidFill>
                <a:srgbClr val="0070C0"/>
              </a:solidFill>
              <a:latin typeface="Trebuchet MS" panose="020B0603020202020204" pitchFamily="34" charset="0"/>
            </a:endParaRPr>
          </a:p>
        </p:txBody>
      </p:sp>
      <p:sp>
        <p:nvSpPr>
          <p:cNvPr id="11" name="TextBox 10"/>
          <p:cNvSpPr txBox="1"/>
          <p:nvPr/>
        </p:nvSpPr>
        <p:spPr>
          <a:xfrm>
            <a:off x="117012" y="644070"/>
            <a:ext cx="4971580" cy="1815882"/>
          </a:xfrm>
          <a:prstGeom prst="rect">
            <a:avLst/>
          </a:prstGeom>
          <a:noFill/>
        </p:spPr>
        <p:txBody>
          <a:bodyPr wrap="square" rtlCol="0">
            <a:spAutoFit/>
          </a:bodyPr>
          <a:lstStyle/>
          <a:p>
            <a:pPr lvl="0">
              <a:buClr>
                <a:schemeClr val="tx1"/>
              </a:buClr>
              <a:defRPr/>
            </a:pPr>
            <a:r>
              <a:rPr kumimoji="0" lang="en-US" sz="1600" b="0" i="0" u="none" strike="noStrike" kern="1200" cap="none" spc="0" normalizeH="0" baseline="0" noProof="0" dirty="0">
                <a:ln>
                  <a:noFill/>
                </a:ln>
                <a:solidFill>
                  <a:srgbClr val="0070C0"/>
                </a:solidFill>
                <a:effectLst/>
                <a:uLnTx/>
                <a:uFillTx/>
                <a:latin typeface="+mj-lt"/>
              </a:rPr>
              <a:t>Used for:</a:t>
            </a:r>
          </a:p>
          <a:p>
            <a:pPr marL="342900" lvl="0" indent="-342900">
              <a:buClr>
                <a:schemeClr val="tx1"/>
              </a:buClr>
              <a:buFont typeface="Arial" panose="020B0604020202020204" pitchFamily="34" charset="0"/>
              <a:buChar char="•"/>
              <a:defRPr/>
            </a:pPr>
            <a:r>
              <a:rPr lang="en-US" sz="1600" dirty="0">
                <a:solidFill>
                  <a:srgbClr val="0070C0"/>
                </a:solidFill>
                <a:latin typeface="+mj-lt"/>
              </a:rPr>
              <a:t>I</a:t>
            </a:r>
            <a:r>
              <a:rPr kumimoji="0" lang="en-US" sz="1600" b="0" i="0" u="none" strike="noStrike" kern="1200" cap="none" spc="0" normalizeH="0" baseline="0" noProof="0" dirty="0" err="1">
                <a:ln>
                  <a:noFill/>
                </a:ln>
                <a:solidFill>
                  <a:srgbClr val="0070C0"/>
                </a:solidFill>
                <a:effectLst/>
                <a:uLnTx/>
                <a:uFillTx/>
                <a:latin typeface="+mj-lt"/>
              </a:rPr>
              <a:t>nitial</a:t>
            </a:r>
            <a:r>
              <a:rPr kumimoji="0" lang="en-US" sz="1600" b="0" i="0" u="none" strike="noStrike" kern="1200" cap="none" spc="0" normalizeH="0" baseline="0" noProof="0" dirty="0">
                <a:ln>
                  <a:noFill/>
                </a:ln>
                <a:solidFill>
                  <a:srgbClr val="0070C0"/>
                </a:solidFill>
                <a:effectLst/>
                <a:uLnTx/>
                <a:uFillTx/>
                <a:latin typeface="+mj-lt"/>
              </a:rPr>
              <a:t> benefits </a:t>
            </a:r>
            <a:r>
              <a:rPr lang="en-US" sz="1600" dirty="0">
                <a:solidFill>
                  <a:srgbClr val="0070C0"/>
                </a:solidFill>
                <a:latin typeface="+mj-lt"/>
              </a:rPr>
              <a:t>enrollment at time of hire</a:t>
            </a:r>
            <a:r>
              <a:rPr kumimoji="0" lang="en-US" sz="1600" b="0" i="0" u="none" strike="noStrike" kern="1200" cap="none" spc="0" normalizeH="0" noProof="0" dirty="0">
                <a:ln>
                  <a:noFill/>
                </a:ln>
                <a:solidFill>
                  <a:srgbClr val="0070C0"/>
                </a:solidFill>
                <a:effectLst/>
                <a:uLnTx/>
                <a:uFillTx/>
                <a:latin typeface="+mj-lt"/>
              </a:rPr>
              <a:t> </a:t>
            </a:r>
          </a:p>
          <a:p>
            <a:pPr marL="342900" indent="-342900">
              <a:buClr>
                <a:schemeClr val="tx1"/>
              </a:buClr>
              <a:buFont typeface="Arial" panose="020B0604020202020204" pitchFamily="34" charset="0"/>
              <a:buChar char="•"/>
              <a:defRPr/>
            </a:pPr>
            <a:r>
              <a:rPr kumimoji="0" lang="en-US" sz="1600" b="0" i="0" u="none" strike="noStrike" kern="1200" cap="none" spc="0" normalizeH="0" baseline="0" noProof="0" dirty="0">
                <a:ln>
                  <a:noFill/>
                </a:ln>
                <a:solidFill>
                  <a:srgbClr val="0070C0"/>
                </a:solidFill>
                <a:effectLst/>
                <a:uLnTx/>
                <a:uFillTx/>
                <a:latin typeface="+mj-lt"/>
              </a:rPr>
              <a:t>Open Enrollment</a:t>
            </a:r>
          </a:p>
          <a:p>
            <a:pPr marL="342900" lvl="0" indent="-342900">
              <a:buClr>
                <a:schemeClr val="tx1"/>
              </a:buClr>
              <a:buFont typeface="Arial" panose="020B0604020202020204" pitchFamily="34" charset="0"/>
              <a:buChar char="•"/>
              <a:defRPr/>
            </a:pPr>
            <a:r>
              <a:rPr lang="en-US" sz="1600" dirty="0">
                <a:solidFill>
                  <a:srgbClr val="0070C0"/>
                </a:solidFill>
                <a:latin typeface="+mj-lt"/>
              </a:rPr>
              <a:t>24/7 access to:</a:t>
            </a:r>
          </a:p>
          <a:p>
            <a:pPr marL="800100" lvl="1" indent="-342900">
              <a:buClr>
                <a:schemeClr val="tx1"/>
              </a:buClr>
              <a:buFont typeface="Arial" panose="020B0604020202020204" pitchFamily="34" charset="0"/>
              <a:buChar char="•"/>
              <a:defRPr/>
            </a:pPr>
            <a:r>
              <a:rPr lang="en-US" sz="1600" dirty="0">
                <a:solidFill>
                  <a:srgbClr val="0070C0"/>
                </a:solidFill>
                <a:latin typeface="+mj-lt"/>
              </a:rPr>
              <a:t>A</a:t>
            </a:r>
            <a:r>
              <a:rPr kumimoji="0" lang="en-US" sz="1600" b="0" i="0" u="none" strike="noStrike" kern="1200" cap="none" spc="0" normalizeH="0" noProof="0" dirty="0">
                <a:ln>
                  <a:noFill/>
                </a:ln>
                <a:solidFill>
                  <a:srgbClr val="0070C0"/>
                </a:solidFill>
                <a:effectLst/>
                <a:uLnTx/>
                <a:uFillTx/>
                <a:latin typeface="+mj-lt"/>
              </a:rPr>
              <a:t>dd or change beneficiary information</a:t>
            </a:r>
          </a:p>
          <a:p>
            <a:pPr marL="800100" lvl="1" indent="-342900">
              <a:buClr>
                <a:schemeClr val="tx1"/>
              </a:buClr>
              <a:buFont typeface="Arial" panose="020B0604020202020204" pitchFamily="34" charset="0"/>
              <a:buChar char="•"/>
              <a:defRPr/>
            </a:pPr>
            <a:r>
              <a:rPr kumimoji="0" lang="en-US" sz="1600" b="0" i="0" u="none" strike="noStrike" kern="1200" cap="none" spc="0" normalizeH="0" noProof="0" dirty="0">
                <a:ln>
                  <a:noFill/>
                </a:ln>
                <a:solidFill>
                  <a:srgbClr val="0070C0"/>
                </a:solidFill>
                <a:effectLst/>
                <a:uLnTx/>
                <a:uFillTx/>
                <a:latin typeface="+mj-lt"/>
              </a:rPr>
              <a:t>Securely upload documents </a:t>
            </a:r>
          </a:p>
          <a:p>
            <a:pPr marL="800100" lvl="1" indent="-342900">
              <a:buClr>
                <a:schemeClr val="tx1"/>
              </a:buClr>
              <a:buFont typeface="Arial" panose="020B0604020202020204" pitchFamily="34" charset="0"/>
              <a:buChar char="•"/>
              <a:defRPr/>
            </a:pPr>
            <a:r>
              <a:rPr lang="en-US" sz="1600" dirty="0">
                <a:solidFill>
                  <a:srgbClr val="0070C0"/>
                </a:solidFill>
                <a:latin typeface="+mj-lt"/>
              </a:rPr>
              <a:t>V</a:t>
            </a:r>
            <a:r>
              <a:rPr kumimoji="0" lang="en-US" sz="1600" b="0" i="0" u="none" strike="noStrike" kern="1200" cap="none" spc="0" normalizeH="0" baseline="0" noProof="0" dirty="0" err="1">
                <a:ln>
                  <a:noFill/>
                </a:ln>
                <a:solidFill>
                  <a:srgbClr val="0070C0"/>
                </a:solidFill>
                <a:effectLst/>
                <a:uLnTx/>
                <a:uFillTx/>
                <a:latin typeface="+mj-lt"/>
              </a:rPr>
              <a:t>iew</a:t>
            </a:r>
            <a:r>
              <a:rPr kumimoji="0" lang="en-US" sz="1600" b="0" i="0" u="none" strike="noStrike" kern="1200" cap="none" spc="0" normalizeH="0" baseline="0" noProof="0" dirty="0">
                <a:ln>
                  <a:noFill/>
                </a:ln>
                <a:solidFill>
                  <a:srgbClr val="0070C0"/>
                </a:solidFill>
                <a:effectLst/>
                <a:uLnTx/>
                <a:uFillTx/>
                <a:latin typeface="+mj-lt"/>
              </a:rPr>
              <a:t> your coverage information </a:t>
            </a:r>
          </a:p>
        </p:txBody>
      </p:sp>
      <p:sp>
        <p:nvSpPr>
          <p:cNvPr id="4" name="Slide Number Placeholder 3"/>
          <p:cNvSpPr>
            <a:spLocks noGrp="1"/>
          </p:cNvSpPr>
          <p:nvPr>
            <p:ph type="sldNum" sz="quarter" idx="12"/>
          </p:nvPr>
        </p:nvSpPr>
        <p:spPr>
          <a:xfrm>
            <a:off x="11267361" y="6325985"/>
            <a:ext cx="683339" cy="328874"/>
          </a:xfrm>
        </p:spPr>
        <p:txBody>
          <a:bodyPr/>
          <a:lstStyle/>
          <a:p>
            <a:fld id="{D57F1E4F-1CFF-5643-939E-217C01CDF565}" type="slidenum">
              <a:rPr lang="en-US" smtClean="0">
                <a:solidFill>
                  <a:schemeClr val="tx1"/>
                </a:solidFill>
              </a:rPr>
              <a:pPr/>
              <a:t>18</a:t>
            </a:fld>
            <a:endParaRPr lang="en-US" dirty="0">
              <a:solidFill>
                <a:schemeClr val="tx1"/>
              </a:solidFill>
            </a:endParaRPr>
          </a:p>
        </p:txBody>
      </p:sp>
      <p:pic>
        <p:nvPicPr>
          <p:cNvPr id="6" name="Picture 5">
            <a:extLst>
              <a:ext uri="{FF2B5EF4-FFF2-40B4-BE49-F238E27FC236}">
                <a16:creationId xmlns:a16="http://schemas.microsoft.com/office/drawing/2014/main" id="{0C33B376-DBA8-F6F3-824B-51584073F64B}"/>
              </a:ext>
            </a:extLst>
          </p:cNvPr>
          <p:cNvPicPr>
            <a:picLocks noChangeAspect="1"/>
          </p:cNvPicPr>
          <p:nvPr/>
        </p:nvPicPr>
        <p:blipFill rotWithShape="1">
          <a:blip r:embed="rId4"/>
          <a:srcRect l="29053" t="13673" r="28790" b="32692"/>
          <a:stretch/>
        </p:blipFill>
        <p:spPr>
          <a:xfrm>
            <a:off x="259887" y="2867360"/>
            <a:ext cx="4080029" cy="2811706"/>
          </a:xfrm>
          <a:prstGeom prst="rect">
            <a:avLst/>
          </a:prstGeom>
        </p:spPr>
      </p:pic>
      <p:sp>
        <p:nvSpPr>
          <p:cNvPr id="12" name="Arrow: Right 11">
            <a:extLst>
              <a:ext uri="{FF2B5EF4-FFF2-40B4-BE49-F238E27FC236}">
                <a16:creationId xmlns:a16="http://schemas.microsoft.com/office/drawing/2014/main" id="{64EF1C1D-BBB4-99BD-049B-2CAC5DEA0313}"/>
              </a:ext>
            </a:extLst>
          </p:cNvPr>
          <p:cNvSpPr/>
          <p:nvPr/>
        </p:nvSpPr>
        <p:spPr>
          <a:xfrm rot="18987615">
            <a:off x="280340" y="5135264"/>
            <a:ext cx="1709465"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03A411-5681-B78D-F182-9A53AE4E8249}"/>
              </a:ext>
            </a:extLst>
          </p:cNvPr>
          <p:cNvPicPr>
            <a:picLocks noChangeAspect="1"/>
          </p:cNvPicPr>
          <p:nvPr/>
        </p:nvPicPr>
        <p:blipFill rotWithShape="1">
          <a:blip r:embed="rId5"/>
          <a:srcRect t="11424" r="25346"/>
          <a:stretch/>
        </p:blipFill>
        <p:spPr>
          <a:xfrm>
            <a:off x="4664244" y="1082137"/>
            <a:ext cx="7410744" cy="5004338"/>
          </a:xfrm>
          <a:prstGeom prst="rect">
            <a:avLst/>
          </a:prstGeom>
        </p:spPr>
      </p:pic>
    </p:spTree>
    <p:extLst>
      <p:ext uri="{BB962C8B-B14F-4D97-AF65-F5344CB8AC3E}">
        <p14:creationId xmlns:p14="http://schemas.microsoft.com/office/powerpoint/2010/main" val="2419804466"/>
      </p:ext>
    </p:extLst>
  </p:cSld>
  <p:clrMapOvr>
    <a:masterClrMapping/>
  </p:clrMapOvr>
  <mc:AlternateContent xmlns:mc="http://schemas.openxmlformats.org/markup-compatibility/2006" xmlns:p14="http://schemas.microsoft.com/office/powerpoint/2010/main">
    <mc:Choice Requires="p14">
      <p:transition spd="slow" p14:dur="2000" advTm="42293"/>
    </mc:Choice>
    <mc:Fallback xmlns="">
      <p:transition spd="slow" advTm="4229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252323"/>
            <a:ext cx="5971376" cy="798514"/>
          </a:xfrm>
        </p:spPr>
        <p:txBody>
          <a:bodyPr>
            <a:normAutofit/>
          </a:bodyPr>
          <a:lstStyle/>
          <a:p>
            <a:r>
              <a:rPr lang="en-US" b="1" dirty="0">
                <a:solidFill>
                  <a:srgbClr val="0070C0"/>
                </a:solidFill>
              </a:rPr>
              <a:t>Contacts</a:t>
            </a:r>
          </a:p>
        </p:txBody>
      </p:sp>
      <p:sp>
        <p:nvSpPr>
          <p:cNvPr id="3" name="Content Placeholder 2"/>
          <p:cNvSpPr>
            <a:spLocks noGrp="1"/>
          </p:cNvSpPr>
          <p:nvPr>
            <p:ph idx="1"/>
          </p:nvPr>
        </p:nvSpPr>
        <p:spPr>
          <a:xfrm>
            <a:off x="277282" y="968748"/>
            <a:ext cx="9415358" cy="5889252"/>
          </a:xfrm>
        </p:spPr>
        <p:txBody>
          <a:bodyPr>
            <a:normAutofit/>
          </a:bodyPr>
          <a:lstStyle/>
          <a:p>
            <a:pPr marL="0" indent="0" algn="ctr">
              <a:buNone/>
            </a:pPr>
            <a:endParaRPr lang="en-US" sz="1200" b="1" dirty="0"/>
          </a:p>
          <a:p>
            <a:pPr marL="0" indent="0">
              <a:buNone/>
            </a:pPr>
            <a:r>
              <a:rPr lang="en-US" sz="2600" b="1" dirty="0">
                <a:solidFill>
                  <a:srgbClr val="0070C0"/>
                </a:solidFill>
              </a:rPr>
              <a:t>  BPS Employee Benefits Office</a:t>
            </a:r>
          </a:p>
          <a:p>
            <a:pPr marL="0" indent="0" algn="ctr">
              <a:buNone/>
            </a:pPr>
            <a:r>
              <a:rPr lang="en-US" sz="2400" b="1" dirty="0"/>
              <a:t>(321) 633-1000, ext. 11216</a:t>
            </a:r>
          </a:p>
          <a:p>
            <a:pPr marL="0" indent="0" algn="ctr">
              <a:buNone/>
            </a:pPr>
            <a:r>
              <a:rPr lang="en-US" dirty="0"/>
              <a:t>Lisa Schmidt </a:t>
            </a:r>
            <a:r>
              <a:rPr lang="en-US" sz="2000" dirty="0"/>
              <a:t>– </a:t>
            </a:r>
            <a:r>
              <a:rPr lang="en-US" dirty="0"/>
              <a:t>Employee Benefits Manager</a:t>
            </a:r>
          </a:p>
          <a:p>
            <a:pPr marL="0" indent="0" algn="ctr">
              <a:buNone/>
            </a:pPr>
            <a:r>
              <a:rPr lang="en-US" dirty="0"/>
              <a:t>Debbie Lucas – Employee Benefits Coordinator</a:t>
            </a:r>
          </a:p>
          <a:p>
            <a:pPr marL="0" indent="0" algn="ctr">
              <a:buClr>
                <a:schemeClr val="tx1"/>
              </a:buClr>
              <a:buNone/>
            </a:pPr>
            <a:r>
              <a:rPr lang="en-US" dirty="0"/>
              <a:t>Charmaine Odom – Employee Benefits Coordinator</a:t>
            </a:r>
          </a:p>
          <a:p>
            <a:pPr marL="0" indent="0" algn="ctr">
              <a:buClr>
                <a:schemeClr val="tx1"/>
              </a:buClr>
              <a:buNone/>
            </a:pPr>
            <a:r>
              <a:rPr lang="en-US" dirty="0"/>
              <a:t>Amy Wiedenhoeft – Employment Specialist </a:t>
            </a:r>
          </a:p>
          <a:p>
            <a:pPr algn="ctr">
              <a:buClr>
                <a:schemeClr val="tx1"/>
              </a:buClr>
              <a:buFont typeface="Arial" panose="020B0604020202020204" pitchFamily="34" charset="0"/>
              <a:buChar char="•"/>
            </a:pPr>
            <a:endParaRPr lang="en-US" sz="900" dirty="0"/>
          </a:p>
          <a:p>
            <a:pPr>
              <a:buClr>
                <a:schemeClr val="tx1"/>
              </a:buClr>
              <a:buFont typeface="Arial" panose="020B0604020202020204" pitchFamily="34" charset="0"/>
              <a:buChar char="•"/>
            </a:pPr>
            <a:r>
              <a:rPr lang="en-US" dirty="0"/>
              <a:t>To reach us by email: </a:t>
            </a:r>
            <a:r>
              <a:rPr lang="en-US" b="1" dirty="0">
                <a:solidFill>
                  <a:schemeClr val="accent2">
                    <a:lumMod val="50000"/>
                  </a:schemeClr>
                </a:solidFill>
                <a:hlinkClick r:id="rId3"/>
              </a:rPr>
              <a:t>BPSBenefitsWellnessAndChoice@Brevardschools.org</a:t>
            </a:r>
            <a:r>
              <a:rPr lang="en-US" dirty="0">
                <a:solidFill>
                  <a:srgbClr val="0070C0"/>
                </a:solidFill>
              </a:rPr>
              <a:t> </a:t>
            </a:r>
          </a:p>
          <a:p>
            <a:pPr marL="0" indent="0">
              <a:buClr>
                <a:schemeClr val="tx1"/>
              </a:buClr>
              <a:buNone/>
            </a:pPr>
            <a:endParaRPr lang="en-US" dirty="0">
              <a:solidFill>
                <a:srgbClr val="0070C0"/>
              </a:solidFill>
            </a:endParaRPr>
          </a:p>
          <a:p>
            <a:pPr marR="0" lvl="0" algn="l" defTabSz="457200" rtl="0" eaLnBrk="1" fontAlgn="auto" latinLnBrk="0" hangingPunct="1">
              <a:lnSpc>
                <a:spcPct val="100000"/>
              </a:lnSpc>
              <a:spcBef>
                <a:spcPts val="1000"/>
              </a:spcBef>
              <a:spcAft>
                <a:spcPts val="0"/>
              </a:spcAft>
              <a:buClr>
                <a:schemeClr val="tx1"/>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Employee Benefits Education &amp; Call Center: 321-800-4490</a:t>
            </a:r>
          </a:p>
          <a:p>
            <a:pPr marR="0" lvl="5" algn="l" defTabSz="457200" rtl="0" eaLnBrk="1" fontAlgn="auto" latinLnBrk="0" hangingPunct="1">
              <a:lnSpc>
                <a:spcPct val="100000"/>
              </a:lnSpc>
              <a:spcBef>
                <a:spcPts val="1000"/>
              </a:spcBef>
              <a:spcAft>
                <a:spcPts val="0"/>
              </a:spcAft>
              <a:buClr>
                <a:schemeClr val="tx1"/>
              </a:buClr>
              <a:buSzPct val="80000"/>
              <a:buFont typeface="Arial" panose="020B0604020202020204" pitchFamily="34" charset="0"/>
              <a:buChar char="•"/>
              <a:tabLst/>
              <a:defRPr/>
            </a:pPr>
            <a:r>
              <a:rPr kumimoji="0" lang="en-US" sz="1500" b="1" i="0" u="none" strike="noStrike" kern="1200" cap="none" spc="0" normalizeH="0" baseline="0" noProof="0" dirty="0">
                <a:ln>
                  <a:noFill/>
                </a:ln>
                <a:solidFill>
                  <a:srgbClr val="0070C0"/>
                </a:solidFill>
                <a:effectLst/>
                <a:uLnTx/>
                <a:uFillTx/>
                <a:latin typeface="Trebuchet MS" panose="020B0603020202020204"/>
                <a:ea typeface="+mn-ea"/>
                <a:cs typeface="+mn-cs"/>
              </a:rPr>
              <a:t>Hours: M–F 9am to 9pm</a:t>
            </a:r>
          </a:p>
          <a:p>
            <a:pPr marR="0" lvl="5" algn="l" defTabSz="457200" rtl="0" eaLnBrk="1" fontAlgn="auto" latinLnBrk="0" hangingPunct="1">
              <a:lnSpc>
                <a:spcPct val="100000"/>
              </a:lnSpc>
              <a:spcBef>
                <a:spcPts val="1000"/>
              </a:spcBef>
              <a:spcAft>
                <a:spcPts val="0"/>
              </a:spcAft>
              <a:buClr>
                <a:schemeClr val="tx1"/>
              </a:buClr>
              <a:buSzPct val="80000"/>
              <a:buFont typeface="Arial" panose="020B0604020202020204" pitchFamily="34" charset="0"/>
              <a:buChar char="•"/>
              <a:tabLst/>
              <a:defRPr/>
            </a:pPr>
            <a:endParaRPr lang="en-US" dirty="0">
              <a:solidFill>
                <a:srgbClr val="0070C0"/>
              </a:solidFill>
            </a:endParaRPr>
          </a:p>
          <a:p>
            <a:pPr>
              <a:spcBef>
                <a:spcPts val="600"/>
              </a:spcBef>
              <a:buClr>
                <a:schemeClr val="tx1"/>
              </a:buClr>
              <a:buFont typeface="Arial" panose="020B0604020202020204" pitchFamily="34" charset="0"/>
              <a:buChar char="•"/>
            </a:pPr>
            <a:r>
              <a:rPr lang="en-US" dirty="0"/>
              <a:t>Benefits page on District website:   </a:t>
            </a:r>
            <a:r>
              <a:rPr lang="en-US" b="1" dirty="0">
                <a:solidFill>
                  <a:srgbClr val="0070C0"/>
                </a:solidFill>
                <a:hlinkClick r:id="rId4">
                  <a:extLst>
                    <a:ext uri="{A12FA001-AC4F-418D-AE19-62706E023703}">
                      <ahyp:hlinkClr xmlns:ahyp="http://schemas.microsoft.com/office/drawing/2018/hyperlinkcolor" val="tx"/>
                    </a:ext>
                  </a:extLst>
                </a:hlinkClick>
              </a:rPr>
              <a:t>https://www.brevardschools.org/Domain/1149</a:t>
            </a:r>
            <a:endParaRPr lang="en-US" b="1" dirty="0">
              <a:solidFill>
                <a:srgbClr val="0070C0"/>
              </a:solidFill>
            </a:endParaRPr>
          </a:p>
          <a:p>
            <a:pPr marL="0" indent="0">
              <a:spcBef>
                <a:spcPts val="0"/>
              </a:spcBef>
              <a:buClr>
                <a:schemeClr val="tx1"/>
              </a:buClr>
              <a:buNone/>
            </a:pPr>
            <a:r>
              <a:rPr lang="en-US" dirty="0">
                <a:solidFill>
                  <a:schemeClr val="accent1"/>
                </a:solidFill>
              </a:rPr>
              <a:t>     </a:t>
            </a:r>
            <a:endParaRPr lang="en-US" b="1" dirty="0">
              <a:solidFill>
                <a:schemeClr val="accent1"/>
              </a:solidFill>
            </a:endParaRPr>
          </a:p>
        </p:txBody>
      </p:sp>
      <p:sp>
        <p:nvSpPr>
          <p:cNvPr id="6" name="Slide Number Placeholder 5"/>
          <p:cNvSpPr>
            <a:spLocks noGrp="1"/>
          </p:cNvSpPr>
          <p:nvPr>
            <p:ph type="sldNum" sz="quarter" idx="12"/>
          </p:nvPr>
        </p:nvSpPr>
        <p:spPr>
          <a:xfrm>
            <a:off x="11267361" y="6274117"/>
            <a:ext cx="683339" cy="365125"/>
          </a:xfrm>
        </p:spPr>
        <p:txBody>
          <a:bodyPr/>
          <a:lstStyle/>
          <a:p>
            <a:fld id="{D57F1E4F-1CFF-5643-939E-217C01CDF565}"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4278464322"/>
      </p:ext>
    </p:extLst>
  </p:cSld>
  <p:clrMapOvr>
    <a:masterClrMapping/>
  </p:clrMapOvr>
  <mc:AlternateContent xmlns:mc="http://schemas.openxmlformats.org/markup-compatibility/2006" xmlns:p14="http://schemas.microsoft.com/office/powerpoint/2010/main">
    <mc:Choice Requires="p14">
      <p:transition spd="slow" p14:dur="2000" advTm="38094"/>
    </mc:Choice>
    <mc:Fallback xmlns="">
      <p:transition spd="slow" advTm="380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496" y="1272042"/>
            <a:ext cx="10368951" cy="5444683"/>
          </a:xfrm>
        </p:spPr>
        <p:txBody>
          <a:bodyPr>
            <a:noAutofit/>
          </a:bodyPr>
          <a:lstStyle/>
          <a:p>
            <a:pPr algn="l">
              <a:spcBef>
                <a:spcPts val="0"/>
              </a:spcBef>
              <a:buClr>
                <a:schemeClr val="tx1"/>
              </a:buClr>
            </a:pPr>
            <a:r>
              <a:rPr lang="en-US" dirty="0">
                <a:solidFill>
                  <a:schemeClr val="tx1"/>
                </a:solidFill>
              </a:rPr>
              <a:t>The BPS benefits program offers:</a:t>
            </a:r>
          </a:p>
          <a:p>
            <a:pPr algn="l">
              <a:spcBef>
                <a:spcPts val="0"/>
              </a:spcBef>
              <a:buClr>
                <a:schemeClr val="tx1"/>
              </a:buClr>
            </a:pPr>
            <a:endParaRPr lang="en-US" dirty="0">
              <a:solidFill>
                <a:schemeClr val="tx1"/>
              </a:solidFill>
            </a:endParaRPr>
          </a:p>
          <a:p>
            <a:pPr lvl="1" algn="l">
              <a:spcBef>
                <a:spcPts val="0"/>
              </a:spcBef>
              <a:buClr>
                <a:schemeClr val="tx1"/>
              </a:buClr>
            </a:pPr>
            <a:r>
              <a:rPr lang="en-US" dirty="0">
                <a:solidFill>
                  <a:schemeClr val="tx1"/>
                </a:solidFill>
              </a:rPr>
              <a:t>	Medical					Employee &amp; Dependent Life Insurance				</a:t>
            </a:r>
          </a:p>
          <a:p>
            <a:pPr lvl="1" algn="l">
              <a:spcBef>
                <a:spcPts val="0"/>
              </a:spcBef>
              <a:buClr>
                <a:schemeClr val="tx1"/>
              </a:buClr>
            </a:pPr>
            <a:r>
              <a:rPr lang="en-US" dirty="0">
                <a:solidFill>
                  <a:schemeClr val="tx1"/>
                </a:solidFill>
              </a:rPr>
              <a:t>	Dental					Accidental Death &amp; Dismemberment	</a:t>
            </a:r>
          </a:p>
          <a:p>
            <a:pPr lvl="1" algn="l">
              <a:spcBef>
                <a:spcPts val="0"/>
              </a:spcBef>
              <a:buClr>
                <a:schemeClr val="tx1"/>
              </a:buClr>
            </a:pPr>
            <a:r>
              <a:rPr lang="en-US" dirty="0">
                <a:solidFill>
                  <a:schemeClr val="tx1"/>
                </a:solidFill>
              </a:rPr>
              <a:t>	Vision					Employee Assistance Program</a:t>
            </a:r>
          </a:p>
          <a:p>
            <a:pPr lvl="1" algn="l">
              <a:spcBef>
                <a:spcPts val="0"/>
              </a:spcBef>
              <a:buClr>
                <a:schemeClr val="tx1"/>
              </a:buClr>
            </a:pPr>
            <a:r>
              <a:rPr lang="en-US" dirty="0">
                <a:solidFill>
                  <a:schemeClr val="tx1"/>
                </a:solidFill>
              </a:rPr>
              <a:t>	Disability					Supplemental Health Benefits (</a:t>
            </a:r>
            <a:r>
              <a:rPr lang="en-US" sz="1400" dirty="0">
                <a:solidFill>
                  <a:schemeClr val="tx1"/>
                </a:solidFill>
              </a:rPr>
              <a:t>Accident, Critical Illness, Hospital Indemnity)</a:t>
            </a:r>
          </a:p>
          <a:p>
            <a:pPr lvl="1" algn="l">
              <a:spcBef>
                <a:spcPts val="0"/>
              </a:spcBef>
              <a:buClr>
                <a:schemeClr val="tx1"/>
              </a:buClr>
            </a:pPr>
            <a:r>
              <a:rPr lang="en-US" dirty="0">
                <a:solidFill>
                  <a:schemeClr val="tx1"/>
                </a:solidFill>
              </a:rPr>
              <a:t>	Flexible Spending Accounts</a:t>
            </a:r>
          </a:p>
          <a:p>
            <a:pPr lvl="1" algn="l">
              <a:spcBef>
                <a:spcPts val="0"/>
              </a:spcBef>
              <a:buClr>
                <a:schemeClr val="tx1"/>
              </a:buClr>
            </a:pPr>
            <a:endParaRPr lang="en-US" dirty="0">
              <a:solidFill>
                <a:schemeClr val="tx1"/>
              </a:solidFill>
            </a:endParaRPr>
          </a:p>
          <a:p>
            <a:pPr marL="285750" marR="0" lvl="0" indent="-285750" algn="l" defTabSz="457200" rtl="0" eaLnBrk="1" fontAlgn="auto" latinLnBrk="0" hangingPunct="1">
              <a:lnSpc>
                <a:spcPct val="100000"/>
              </a:lnSpc>
              <a:spcBef>
                <a:spcPts val="0"/>
              </a:spcBef>
              <a:spcAft>
                <a:spcPts val="0"/>
              </a:spcAft>
              <a:buClr>
                <a:prstClr val="black"/>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Enrollment in any of the benefit plans is optional. </a:t>
            </a:r>
          </a:p>
          <a:p>
            <a:pPr marL="285750" marR="0" lvl="0" indent="-285750" algn="l" defTabSz="457200" rtl="0" eaLnBrk="1" fontAlgn="auto" latinLnBrk="0" hangingPunct="1">
              <a:lnSpc>
                <a:spcPct val="100000"/>
              </a:lnSpc>
              <a:spcBef>
                <a:spcPts val="0"/>
              </a:spcBef>
              <a:spcAft>
                <a:spcPts val="0"/>
              </a:spcAft>
              <a:buClr>
                <a:prstClr val="black"/>
              </a:buClr>
              <a:buSzPct val="80000"/>
              <a:buFont typeface="Arial" panose="020B0604020202020204" pitchFamily="34" charset="0"/>
              <a:buChar char="•"/>
              <a:tabLst/>
              <a:defRPr/>
            </a:pPr>
            <a:endParaRPr lang="en-US" dirty="0">
              <a:solidFill>
                <a:prstClr val="black"/>
              </a:solidFill>
              <a:latin typeface="Trebuchet MS" panose="020B0603020202020204"/>
            </a:endParaRPr>
          </a:p>
          <a:p>
            <a:pPr marL="285750" marR="0" lvl="0" indent="-285750" algn="l" defTabSz="457200" rtl="0" eaLnBrk="1" fontAlgn="auto" latinLnBrk="0" hangingPunct="1">
              <a:lnSpc>
                <a:spcPct val="100000"/>
              </a:lnSpc>
              <a:spcBef>
                <a:spcPts val="0"/>
              </a:spcBef>
              <a:spcAft>
                <a:spcPts val="0"/>
              </a:spcAft>
              <a:buClr>
                <a:prstClr val="black"/>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rPr>
              <a:t>BPS’s health plan is a cafeteria plan, which allows you to </a:t>
            </a:r>
            <a:r>
              <a:rPr kumimoji="0" lang="en-US" sz="1800" b="0" u="none" strike="noStrike" kern="1200" cap="none" spc="0" normalizeH="0" baseline="0" noProof="0" dirty="0">
                <a:ln>
                  <a:noFill/>
                </a:ln>
                <a:solidFill>
                  <a:schemeClr val="tx1"/>
                </a:solidFill>
                <a:effectLst/>
                <a:uLnTx/>
                <a:uFillTx/>
                <a:latin typeface="Trebuchet MS" panose="020B0603020202020204"/>
                <a:ea typeface="+mn-ea"/>
                <a:cs typeface="+mn-cs"/>
              </a:rPr>
              <a:t>choose </a:t>
            </a:r>
            <a:r>
              <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rPr>
              <a:t>what best meets your needs. Further, the cost of your medical, dental, vision, and flexible spending account elections are deducted from your pay </a:t>
            </a:r>
            <a:r>
              <a:rPr kumimoji="0" lang="en-US" sz="1800" b="0" i="1" u="none" strike="noStrike" kern="1200" cap="none" spc="0" normalizeH="0" baseline="0" noProof="0" dirty="0">
                <a:ln>
                  <a:noFill/>
                </a:ln>
                <a:solidFill>
                  <a:schemeClr val="tx1"/>
                </a:solidFill>
                <a:effectLst/>
                <a:uLnTx/>
                <a:uFillTx/>
                <a:latin typeface="Trebuchet MS" panose="020B0603020202020204"/>
                <a:ea typeface="+mn-ea"/>
                <a:cs typeface="+mn-cs"/>
              </a:rPr>
              <a:t>before</a:t>
            </a:r>
            <a:r>
              <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rPr>
              <a:t> taxes are applied.    </a:t>
            </a:r>
          </a:p>
          <a:p>
            <a:pPr algn="l">
              <a:spcBef>
                <a:spcPts val="0"/>
              </a:spcBef>
              <a:buClr>
                <a:schemeClr val="tx1"/>
              </a:buClr>
            </a:pPr>
            <a:endParaRPr lang="en-US" sz="2000" dirty="0">
              <a:solidFill>
                <a:schemeClr val="tx1"/>
              </a:solidFill>
            </a:endParaRPr>
          </a:p>
          <a:p>
            <a:pPr marL="285750" indent="-285750" algn="l">
              <a:spcBef>
                <a:spcPts val="0"/>
              </a:spcBef>
              <a:buClr>
                <a:schemeClr val="tx1"/>
              </a:buClr>
              <a:buFont typeface="Arial" panose="020B0604020202020204" pitchFamily="34" charset="0"/>
              <a:buChar char="•"/>
            </a:pPr>
            <a:r>
              <a:rPr lang="en-US" dirty="0">
                <a:solidFill>
                  <a:schemeClr val="tx1"/>
                </a:solidFill>
              </a:rPr>
              <a:t>This presentation is a highlight of coverage.  Comprehensive information can be found in the Employee Benefits Guide in your account at our </a:t>
            </a:r>
            <a:r>
              <a:rPr lang="en-US" dirty="0">
                <a:solidFill>
                  <a:srgbClr val="0070C0"/>
                </a:solidFill>
                <a:hlinkClick r:id="rId3"/>
              </a:rPr>
              <a:t>Benefits Portal</a:t>
            </a:r>
            <a:r>
              <a:rPr lang="en-US" dirty="0">
                <a:solidFill>
                  <a:schemeClr val="tx1"/>
                </a:solidFill>
                <a:hlinkClick r:id="rId3"/>
              </a:rPr>
              <a:t> </a:t>
            </a:r>
            <a:r>
              <a:rPr lang="en-US" dirty="0">
                <a:solidFill>
                  <a:schemeClr val="tx1"/>
                </a:solidFill>
              </a:rPr>
              <a:t>as well as the Benefits page of the district website. </a:t>
            </a:r>
          </a:p>
          <a:p>
            <a:pPr algn="l">
              <a:spcBef>
                <a:spcPts val="0"/>
              </a:spcBef>
              <a:buClr>
                <a:schemeClr val="tx1"/>
              </a:buClr>
            </a:pPr>
            <a:endParaRPr lang="en-US" sz="2000" dirty="0">
              <a:solidFill>
                <a:schemeClr val="tx1"/>
              </a:solidFill>
            </a:endParaRPr>
          </a:p>
          <a:p>
            <a:pPr marL="285750" indent="-285750" algn="l">
              <a:spcBef>
                <a:spcPts val="0"/>
              </a:spcBef>
              <a:buClr>
                <a:schemeClr val="tx1"/>
              </a:buClr>
              <a:buFont typeface="Arial" panose="020B0604020202020204" pitchFamily="34" charset="0"/>
              <a:buChar char="•"/>
            </a:pPr>
            <a:r>
              <a:rPr lang="en-US" dirty="0">
                <a:solidFill>
                  <a:schemeClr val="tx1"/>
                </a:solidFill>
              </a:rPr>
              <a:t>You will receive an email within a few days from your start date, which will contain your benefit enrollment instructions. </a:t>
            </a:r>
          </a:p>
          <a:p>
            <a:pPr algn="l">
              <a:spcBef>
                <a:spcPts val="0"/>
              </a:spcBef>
              <a:buClr>
                <a:schemeClr val="tx1"/>
              </a:buClr>
            </a:pPr>
            <a:endParaRPr lang="en-US" dirty="0">
              <a:solidFill>
                <a:schemeClr val="tx1"/>
              </a:solidFill>
            </a:endParaRPr>
          </a:p>
          <a:p>
            <a:pPr algn="l">
              <a:spcBef>
                <a:spcPts val="0"/>
              </a:spcBef>
              <a:buClr>
                <a:schemeClr val="tx1"/>
              </a:buClr>
            </a:pPr>
            <a:endParaRPr lang="en-US" dirty="0">
              <a:solidFill>
                <a:schemeClr val="tx1"/>
              </a:solidFill>
            </a:endParaRPr>
          </a:p>
          <a:p>
            <a:pPr algn="l">
              <a:spcBef>
                <a:spcPts val="0"/>
              </a:spcBef>
              <a:buClr>
                <a:schemeClr val="tx1"/>
              </a:buClr>
            </a:pPr>
            <a:endParaRPr lang="en-US" dirty="0">
              <a:solidFill>
                <a:schemeClr val="tx1"/>
              </a:solidFill>
            </a:endParaRPr>
          </a:p>
          <a:p>
            <a:pPr algn="l">
              <a:spcBef>
                <a:spcPts val="0"/>
              </a:spcBef>
              <a:buClr>
                <a:schemeClr val="tx1"/>
              </a:buClr>
            </a:pPr>
            <a:endParaRPr lang="en-US" sz="2000" dirty="0">
              <a:solidFill>
                <a:schemeClr val="tx1"/>
              </a:solidFill>
            </a:endParaRPr>
          </a:p>
          <a:p>
            <a:pPr algn="l">
              <a:buClr>
                <a:schemeClr val="tx1"/>
              </a:buClr>
            </a:pPr>
            <a:r>
              <a:rPr lang="en-US" dirty="0">
                <a:solidFill>
                  <a:schemeClr val="tx1"/>
                </a:solidFill>
              </a:rPr>
              <a:t> </a:t>
            </a:r>
          </a:p>
        </p:txBody>
      </p:sp>
      <p:sp>
        <p:nvSpPr>
          <p:cNvPr id="6" name="Slide Number Placeholder 5"/>
          <p:cNvSpPr>
            <a:spLocks noGrp="1"/>
          </p:cNvSpPr>
          <p:nvPr>
            <p:ph type="sldNum" sz="quarter" idx="12"/>
          </p:nvPr>
        </p:nvSpPr>
        <p:spPr>
          <a:xfrm>
            <a:off x="11225798" y="6166052"/>
            <a:ext cx="683339" cy="365125"/>
          </a:xfrm>
        </p:spPr>
        <p:txBody>
          <a:bodyPr/>
          <a:lstStyle/>
          <a:p>
            <a:fld id="{D57F1E4F-1CFF-5643-939E-217C01CDF565}" type="slidenum">
              <a:rPr lang="en-US" smtClean="0">
                <a:solidFill>
                  <a:schemeClr val="tx1"/>
                </a:solidFill>
              </a:rPr>
              <a:pPr/>
              <a:t>2</a:t>
            </a:fld>
            <a:endParaRPr lang="en-US" dirty="0">
              <a:solidFill>
                <a:schemeClr val="tx1"/>
              </a:solidFill>
            </a:endParaRPr>
          </a:p>
        </p:txBody>
      </p:sp>
      <p:sp>
        <p:nvSpPr>
          <p:cNvPr id="4" name="TextBox 3">
            <a:extLst>
              <a:ext uri="{FF2B5EF4-FFF2-40B4-BE49-F238E27FC236}">
                <a16:creationId xmlns:a16="http://schemas.microsoft.com/office/drawing/2014/main" id="{3DBCCA01-B400-4AD9-9726-C17E1DE71703}"/>
              </a:ext>
            </a:extLst>
          </p:cNvPr>
          <p:cNvSpPr txBox="1"/>
          <p:nvPr/>
        </p:nvSpPr>
        <p:spPr>
          <a:xfrm>
            <a:off x="683496" y="330144"/>
            <a:ext cx="3045125" cy="646331"/>
          </a:xfrm>
          <a:prstGeom prst="rect">
            <a:avLst/>
          </a:prstGeom>
          <a:noFill/>
        </p:spPr>
        <p:txBody>
          <a:bodyPr wrap="square" rtlCol="0">
            <a:spAutoFit/>
          </a:bodyPr>
          <a:lstStyle/>
          <a:p>
            <a:r>
              <a:rPr lang="en-US" sz="3600" b="1" dirty="0">
                <a:solidFill>
                  <a:srgbClr val="0070C0"/>
                </a:solidFill>
                <a:latin typeface="+mj-lt"/>
                <a:ea typeface="+mj-ea"/>
                <a:cs typeface="+mj-cs"/>
              </a:rPr>
              <a:t>Introduction</a:t>
            </a:r>
          </a:p>
        </p:txBody>
      </p:sp>
      <p:pic>
        <p:nvPicPr>
          <p:cNvPr id="8" name="Picture 7">
            <a:extLst>
              <a:ext uri="{FF2B5EF4-FFF2-40B4-BE49-F238E27FC236}">
                <a16:creationId xmlns:a16="http://schemas.microsoft.com/office/drawing/2014/main" id="{D4AF564D-DC64-B54C-41A0-952C54D322B9}"/>
              </a:ext>
            </a:extLst>
          </p:cNvPr>
          <p:cNvPicPr>
            <a:picLocks noChangeAspect="1"/>
          </p:cNvPicPr>
          <p:nvPr/>
        </p:nvPicPr>
        <p:blipFill>
          <a:blip r:embed="rId4"/>
          <a:stretch>
            <a:fillRect/>
          </a:stretch>
        </p:blipFill>
        <p:spPr>
          <a:xfrm>
            <a:off x="9560118" y="326823"/>
            <a:ext cx="2226397" cy="1537902"/>
          </a:xfrm>
          <a:prstGeom prst="rect">
            <a:avLst/>
          </a:prstGeom>
        </p:spPr>
      </p:pic>
    </p:spTree>
    <p:extLst>
      <p:ext uri="{BB962C8B-B14F-4D97-AF65-F5344CB8AC3E}">
        <p14:creationId xmlns:p14="http://schemas.microsoft.com/office/powerpoint/2010/main" val="112683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CE8112-02A4-D169-11CE-6EBF2F4679A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4" name="TextBox 3">
            <a:extLst>
              <a:ext uri="{FF2B5EF4-FFF2-40B4-BE49-F238E27FC236}">
                <a16:creationId xmlns:a16="http://schemas.microsoft.com/office/drawing/2014/main" id="{193BB096-2452-B68B-9B43-6BA79F1CD1FE}"/>
              </a:ext>
            </a:extLst>
          </p:cNvPr>
          <p:cNvSpPr txBox="1"/>
          <p:nvPr/>
        </p:nvSpPr>
        <p:spPr>
          <a:xfrm>
            <a:off x="1118587" y="1242874"/>
            <a:ext cx="3009530" cy="4401205"/>
          </a:xfrm>
          <a:prstGeom prst="rect">
            <a:avLst/>
          </a:prstGeom>
          <a:noFill/>
          <a:ln w="38100">
            <a:solidFill>
              <a:schemeClr val="accent2">
                <a:lumMod val="60000"/>
                <a:lumOff val="40000"/>
              </a:schemeClr>
            </a:solidFill>
          </a:ln>
        </p:spPr>
        <p:txBody>
          <a:bodyPr wrap="square" rtlCol="0">
            <a:spAutoFit/>
          </a:bodyPr>
          <a:lstStyle/>
          <a:p>
            <a:r>
              <a:rPr lang="en-US" sz="2000" dirty="0">
                <a:solidFill>
                  <a:srgbClr val="0070C0"/>
                </a:solidFill>
              </a:rPr>
              <a:t>BPS has a dedicated service representative, </a:t>
            </a:r>
            <a:r>
              <a:rPr lang="en-US" sz="2000" b="1" dirty="0">
                <a:solidFill>
                  <a:srgbClr val="0070C0"/>
                </a:solidFill>
              </a:rPr>
              <a:t>Laricia Eason</a:t>
            </a:r>
            <a:r>
              <a:rPr lang="en-US" sz="2000" dirty="0">
                <a:solidFill>
                  <a:srgbClr val="0070C0"/>
                </a:solidFill>
              </a:rPr>
              <a:t>, to help employees enrolled in a medical plan with any issues that may arise with their coverage.</a:t>
            </a:r>
          </a:p>
          <a:p>
            <a:endParaRPr lang="en-US" sz="2000" dirty="0">
              <a:solidFill>
                <a:srgbClr val="0070C0"/>
              </a:solidFill>
            </a:endParaRPr>
          </a:p>
          <a:p>
            <a:r>
              <a:rPr lang="en-US" sz="2000" dirty="0">
                <a:solidFill>
                  <a:srgbClr val="0070C0"/>
                </a:solidFill>
              </a:rPr>
              <a:t>The flyer shown here, with </a:t>
            </a:r>
            <a:r>
              <a:rPr lang="en-US" sz="2000" dirty="0" err="1">
                <a:solidFill>
                  <a:srgbClr val="0070C0"/>
                </a:solidFill>
              </a:rPr>
              <a:t>Laricia’s</a:t>
            </a:r>
            <a:r>
              <a:rPr lang="en-US" sz="2000" dirty="0">
                <a:solidFill>
                  <a:srgbClr val="0070C0"/>
                </a:solidFill>
              </a:rPr>
              <a:t> contact information, is also posted on the Benefits page of the BPS website.</a:t>
            </a:r>
          </a:p>
        </p:txBody>
      </p:sp>
      <p:pic>
        <p:nvPicPr>
          <p:cNvPr id="6" name="Picture 5">
            <a:extLst>
              <a:ext uri="{FF2B5EF4-FFF2-40B4-BE49-F238E27FC236}">
                <a16:creationId xmlns:a16="http://schemas.microsoft.com/office/drawing/2014/main" id="{4F7C9710-1CAE-A598-4B98-E4D02EF5460D}"/>
              </a:ext>
            </a:extLst>
          </p:cNvPr>
          <p:cNvPicPr>
            <a:picLocks noChangeAspect="1"/>
          </p:cNvPicPr>
          <p:nvPr/>
        </p:nvPicPr>
        <p:blipFill rotWithShape="1">
          <a:blip r:embed="rId2"/>
          <a:srcRect l="3636" t="5244" r="4386" b="1606"/>
          <a:stretch/>
        </p:blipFill>
        <p:spPr>
          <a:xfrm>
            <a:off x="4751463" y="151688"/>
            <a:ext cx="5354562" cy="6437119"/>
          </a:xfrm>
          <a:prstGeom prst="rect">
            <a:avLst/>
          </a:prstGeom>
        </p:spPr>
      </p:pic>
    </p:spTree>
    <p:extLst>
      <p:ext uri="{BB962C8B-B14F-4D97-AF65-F5344CB8AC3E}">
        <p14:creationId xmlns:p14="http://schemas.microsoft.com/office/powerpoint/2010/main" val="378354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11A6-9301-4025-BBA4-AD1A609B07E4}"/>
              </a:ext>
            </a:extLst>
          </p:cNvPr>
          <p:cNvSpPr>
            <a:spLocks noGrp="1"/>
          </p:cNvSpPr>
          <p:nvPr>
            <p:ph type="title"/>
          </p:nvPr>
        </p:nvSpPr>
        <p:spPr>
          <a:xfrm>
            <a:off x="552090" y="482138"/>
            <a:ext cx="9213012" cy="615142"/>
          </a:xfrm>
        </p:spPr>
        <p:txBody>
          <a:bodyPr>
            <a:noAutofit/>
          </a:bodyPr>
          <a:lstStyle/>
          <a:p>
            <a:r>
              <a:rPr lang="en-US" b="1" dirty="0">
                <a:solidFill>
                  <a:srgbClr val="0070C0"/>
                </a:solidFill>
              </a:rPr>
              <a:t>Common Benefit Terms for Medical Plans</a:t>
            </a:r>
          </a:p>
        </p:txBody>
      </p:sp>
      <p:sp>
        <p:nvSpPr>
          <p:cNvPr id="3" name="Content Placeholder 2">
            <a:extLst>
              <a:ext uri="{FF2B5EF4-FFF2-40B4-BE49-F238E27FC236}">
                <a16:creationId xmlns:a16="http://schemas.microsoft.com/office/drawing/2014/main" id="{361D8E29-3F7E-4596-A552-CB7980EFD07F}"/>
              </a:ext>
            </a:extLst>
          </p:cNvPr>
          <p:cNvSpPr>
            <a:spLocks noGrp="1"/>
          </p:cNvSpPr>
          <p:nvPr>
            <p:ph idx="1"/>
          </p:nvPr>
        </p:nvSpPr>
        <p:spPr>
          <a:xfrm>
            <a:off x="483079" y="1379913"/>
            <a:ext cx="9471804" cy="5151069"/>
          </a:xfrm>
        </p:spPr>
        <p:txBody>
          <a:bodyPr>
            <a:normAutofit lnSpcReduction="10000"/>
          </a:bodyPr>
          <a:lstStyle/>
          <a:p>
            <a:pPr>
              <a:buClr>
                <a:schemeClr val="tx1"/>
              </a:buClr>
              <a:buFont typeface="Arial" panose="020B0604020202020204" pitchFamily="34" charset="0"/>
              <a:buChar char="•"/>
            </a:pPr>
            <a:r>
              <a:rPr lang="en-US" b="1" dirty="0"/>
              <a:t>PPO Plan – </a:t>
            </a:r>
            <a:r>
              <a:rPr lang="en-US" dirty="0"/>
              <a:t>Stands for </a:t>
            </a:r>
            <a:r>
              <a:rPr lang="en-US" u="sng" dirty="0"/>
              <a:t>P</a:t>
            </a:r>
            <a:r>
              <a:rPr lang="en-US" dirty="0"/>
              <a:t>referred </a:t>
            </a:r>
            <a:r>
              <a:rPr lang="en-US" u="sng" dirty="0"/>
              <a:t>P</a:t>
            </a:r>
            <a:r>
              <a:rPr lang="en-US" dirty="0"/>
              <a:t>rovider </a:t>
            </a:r>
            <a:r>
              <a:rPr lang="en-US" u="sng" dirty="0"/>
              <a:t>O</a:t>
            </a:r>
            <a:r>
              <a:rPr lang="en-US" dirty="0"/>
              <a:t>ption. Typically, a plan with an IN-network and Out-of-Network pricing differential, with </a:t>
            </a:r>
            <a:r>
              <a:rPr lang="en-US" i="1" dirty="0"/>
              <a:t>lower</a:t>
            </a:r>
            <a:r>
              <a:rPr lang="en-US" dirty="0"/>
              <a:t> costs being assigned to IN-network (</a:t>
            </a:r>
            <a:r>
              <a:rPr lang="en-US" i="1" dirty="0"/>
              <a:t>Preferred)</a:t>
            </a:r>
            <a:r>
              <a:rPr lang="en-US" dirty="0"/>
              <a:t> providers. </a:t>
            </a:r>
          </a:p>
          <a:p>
            <a:pPr>
              <a:buClr>
                <a:schemeClr val="tx1"/>
              </a:buClr>
              <a:buFont typeface="Arial" panose="020B0604020202020204" pitchFamily="34" charset="0"/>
              <a:buChar char="•"/>
            </a:pPr>
            <a:r>
              <a:rPr lang="en-US" b="1" dirty="0"/>
              <a:t>Copay</a:t>
            </a:r>
            <a:r>
              <a:rPr lang="en-US" dirty="0"/>
              <a:t> – A set-dollar amount you pay at the time you receive a medical service. The remaining balance will be paid by the BPS Health Plan Trust Fund.</a:t>
            </a:r>
          </a:p>
          <a:p>
            <a:pPr>
              <a:buClr>
                <a:schemeClr val="tx1"/>
              </a:buClr>
              <a:buFont typeface="Arial" panose="020B0604020202020204" pitchFamily="34" charset="0"/>
              <a:buChar char="•"/>
            </a:pPr>
            <a:r>
              <a:rPr lang="en-US" b="1" dirty="0"/>
              <a:t>Deductible </a:t>
            </a:r>
            <a:r>
              <a:rPr lang="en-US" dirty="0"/>
              <a:t>– The amount you must pay </a:t>
            </a:r>
            <a:r>
              <a:rPr lang="en-US" i="1" dirty="0"/>
              <a:t>before</a:t>
            </a:r>
            <a:r>
              <a:rPr lang="en-US" dirty="0"/>
              <a:t> the BPS Health Plan Trust Fund begins to pay its portion of coinsurance for services you receive.  This is an amount you’ll pay once each calendar/plan year.</a:t>
            </a:r>
          </a:p>
          <a:p>
            <a:pPr>
              <a:buClr>
                <a:schemeClr val="tx1"/>
              </a:buClr>
              <a:buFont typeface="Arial" panose="020B0604020202020204" pitchFamily="34" charset="0"/>
              <a:buChar char="•"/>
            </a:pPr>
            <a:r>
              <a:rPr lang="en-US" b="1" dirty="0"/>
              <a:t>Coinsurance</a:t>
            </a:r>
            <a:r>
              <a:rPr lang="en-US" dirty="0"/>
              <a:t> – A percentage of the total Allowed Amount that you must pay. For example, if the Allowed Amount for a Silver plan, Schedule 2, office visit is $200 and your coinsurance is 40%, you’d pay $80, and the BPS Health Plan Trust Fund would pay the remaining 60% ($120) of the Allowed Amount, once the deductible has been met.</a:t>
            </a:r>
          </a:p>
          <a:p>
            <a:pPr>
              <a:buClr>
                <a:schemeClr val="tx1"/>
              </a:buClr>
              <a:buFont typeface="Arial" panose="020B0604020202020204" pitchFamily="34" charset="0"/>
              <a:buChar char="•"/>
            </a:pPr>
            <a:r>
              <a:rPr lang="en-US" b="1" dirty="0"/>
              <a:t>Out-of-Pocket Maximum </a:t>
            </a:r>
            <a:r>
              <a:rPr lang="en-US" dirty="0"/>
              <a:t>– The maximum amount of money you’re required to pay in copays, deductibles and coinsurance for covered medical services during each calendar/plan year. Once you reach this amount during a calendar/plan year, the BPS Health Plan Trust Fund will pay 100% of the Allowed Amount for covered services for the remainder of </a:t>
            </a:r>
            <a:r>
              <a:rPr lang="en-US" i="1" dirty="0"/>
              <a:t>that</a:t>
            </a:r>
            <a:r>
              <a:rPr lang="en-US" dirty="0"/>
              <a:t> calendar/plan year.</a:t>
            </a:r>
          </a:p>
        </p:txBody>
      </p:sp>
      <p:sp>
        <p:nvSpPr>
          <p:cNvPr id="6" name="Slide Number Placeholder 5"/>
          <p:cNvSpPr>
            <a:spLocks noGrp="1"/>
          </p:cNvSpPr>
          <p:nvPr>
            <p:ph type="sldNum" sz="quarter" idx="12"/>
          </p:nvPr>
        </p:nvSpPr>
        <p:spPr>
          <a:xfrm>
            <a:off x="11283986" y="6165857"/>
            <a:ext cx="683339" cy="365125"/>
          </a:xfrm>
        </p:spPr>
        <p:txBody>
          <a:bodyPr/>
          <a:lstStyle/>
          <a:p>
            <a:fld id="{D57F1E4F-1CFF-5643-939E-217C01CDF565}"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34677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AFE4-B827-498E-92AD-3198F4390C95}"/>
              </a:ext>
            </a:extLst>
          </p:cNvPr>
          <p:cNvSpPr>
            <a:spLocks noGrp="1"/>
          </p:cNvSpPr>
          <p:nvPr>
            <p:ph type="title"/>
          </p:nvPr>
        </p:nvSpPr>
        <p:spPr>
          <a:xfrm>
            <a:off x="379983" y="89732"/>
            <a:ext cx="8307844" cy="849745"/>
          </a:xfrm>
        </p:spPr>
        <p:txBody>
          <a:bodyPr>
            <a:normAutofit/>
          </a:bodyPr>
          <a:lstStyle/>
          <a:p>
            <a:r>
              <a:rPr lang="en-US" b="1" dirty="0">
                <a:solidFill>
                  <a:srgbClr val="0070C0"/>
                </a:solidFill>
              </a:rPr>
              <a:t>Enrollment Timeframe</a:t>
            </a:r>
          </a:p>
        </p:txBody>
      </p:sp>
      <p:sp>
        <p:nvSpPr>
          <p:cNvPr id="3" name="Content Placeholder 2">
            <a:extLst>
              <a:ext uri="{FF2B5EF4-FFF2-40B4-BE49-F238E27FC236}">
                <a16:creationId xmlns:a16="http://schemas.microsoft.com/office/drawing/2014/main" id="{AFBD36D6-6327-41FB-B96E-0CED58DA9212}"/>
              </a:ext>
            </a:extLst>
          </p:cNvPr>
          <p:cNvSpPr>
            <a:spLocks noGrp="1"/>
          </p:cNvSpPr>
          <p:nvPr>
            <p:ph idx="1"/>
          </p:nvPr>
        </p:nvSpPr>
        <p:spPr>
          <a:xfrm>
            <a:off x="257925" y="681062"/>
            <a:ext cx="10724400" cy="5988679"/>
          </a:xfrm>
        </p:spPr>
        <p:txBody>
          <a:bodyPr>
            <a:normAutofit/>
          </a:bodyPr>
          <a:lstStyle/>
          <a:p>
            <a:pPr>
              <a:spcBef>
                <a:spcPts val="0"/>
              </a:spcBef>
              <a:spcAft>
                <a:spcPts val="1200"/>
              </a:spcAft>
              <a:buClr>
                <a:schemeClr val="tx1"/>
              </a:buClr>
              <a:buFont typeface="Arial" panose="020B0604020202020204" pitchFamily="34" charset="0"/>
              <a:buChar char="•"/>
            </a:pPr>
            <a:r>
              <a:rPr lang="en-US" sz="2100" dirty="0">
                <a:solidFill>
                  <a:schemeClr val="tx1"/>
                </a:solidFill>
              </a:rPr>
              <a:t>Enrollment </a:t>
            </a:r>
            <a:r>
              <a:rPr lang="en-US" sz="2100" i="1" dirty="0">
                <a:solidFill>
                  <a:schemeClr val="tx1"/>
                </a:solidFill>
              </a:rPr>
              <a:t>deadlines </a:t>
            </a:r>
            <a:r>
              <a:rPr lang="en-US" sz="2100" dirty="0">
                <a:solidFill>
                  <a:schemeClr val="tx1"/>
                </a:solidFill>
              </a:rPr>
              <a:t>will be indicated in your new-hire benefits packet, which will be </a:t>
            </a:r>
            <a:r>
              <a:rPr lang="en-US" sz="2100" u="sng" dirty="0">
                <a:solidFill>
                  <a:schemeClr val="tx1"/>
                </a:solidFill>
              </a:rPr>
              <a:t>e-mailed</a:t>
            </a:r>
            <a:r>
              <a:rPr lang="en-US" sz="2100" dirty="0">
                <a:solidFill>
                  <a:schemeClr val="tx1"/>
                </a:solidFill>
              </a:rPr>
              <a:t> to you. </a:t>
            </a:r>
            <a:r>
              <a:rPr lang="en-US" sz="2100" i="1" dirty="0">
                <a:solidFill>
                  <a:schemeClr val="tx1"/>
                </a:solidFill>
              </a:rPr>
              <a:t>Please be sure to take note of them</a:t>
            </a:r>
            <a:r>
              <a:rPr lang="en-US" sz="2100" dirty="0">
                <a:solidFill>
                  <a:schemeClr val="tx1"/>
                </a:solidFill>
              </a:rPr>
              <a:t>.</a:t>
            </a:r>
          </a:p>
          <a:p>
            <a:pPr lvl="1">
              <a:spcBef>
                <a:spcPts val="0"/>
              </a:spcBef>
              <a:buClr>
                <a:schemeClr val="tx1"/>
              </a:buClr>
              <a:buFont typeface="Arial" panose="020B0604020202020204" pitchFamily="34" charset="0"/>
              <a:buChar char="•"/>
            </a:pPr>
            <a:r>
              <a:rPr lang="en-US" sz="1800" dirty="0">
                <a:solidFill>
                  <a:schemeClr val="tx1"/>
                </a:solidFill>
                <a:highlight>
                  <a:srgbClr val="FFFF00"/>
                </a:highlight>
              </a:rPr>
              <a:t>Be sure to complete all on-line forms/affidavits, e.g. Medical Plan Affidavit</a:t>
            </a:r>
            <a:endParaRPr lang="en-US" sz="1600" dirty="0">
              <a:solidFill>
                <a:schemeClr val="tx1"/>
              </a:solidFill>
              <a:highlight>
                <a:srgbClr val="FFFF00"/>
              </a:highlight>
            </a:endParaRPr>
          </a:p>
          <a:p>
            <a:pPr lvl="1">
              <a:spcBef>
                <a:spcPts val="0"/>
              </a:spcBef>
              <a:buClr>
                <a:schemeClr val="tx1"/>
              </a:buClr>
              <a:buFont typeface="Arial" panose="020B0604020202020204" pitchFamily="34" charset="0"/>
              <a:buChar char="•"/>
            </a:pPr>
            <a:r>
              <a:rPr lang="en-US" sz="1800" dirty="0">
                <a:solidFill>
                  <a:schemeClr val="tx1"/>
                </a:solidFill>
              </a:rPr>
              <a:t>Medical ID cards should arrive prior to the beginning of your medical coverage effective date </a:t>
            </a:r>
          </a:p>
          <a:p>
            <a:pPr marL="457200" lvl="1" indent="0">
              <a:lnSpc>
                <a:spcPts val="1200"/>
              </a:lnSpc>
              <a:spcBef>
                <a:spcPts val="0"/>
              </a:spcBef>
              <a:buClr>
                <a:schemeClr val="tx1"/>
              </a:buClr>
              <a:buNone/>
            </a:pPr>
            <a:endParaRPr lang="en-US" sz="1800" dirty="0">
              <a:solidFill>
                <a:schemeClr val="tx1"/>
              </a:solidFill>
            </a:endParaRPr>
          </a:p>
          <a:p>
            <a:pPr lvl="1">
              <a:lnSpc>
                <a:spcPts val="1200"/>
              </a:lnSpc>
              <a:spcBef>
                <a:spcPts val="0"/>
              </a:spcBef>
              <a:buClr>
                <a:schemeClr val="tx1"/>
              </a:buClr>
              <a:buFont typeface="Arial" panose="020B0604020202020204" pitchFamily="34" charset="0"/>
              <a:buChar char="•"/>
            </a:pPr>
            <a:r>
              <a:rPr lang="en-US" sz="1800" dirty="0">
                <a:solidFill>
                  <a:schemeClr val="tx1"/>
                </a:solidFill>
              </a:rPr>
              <a:t>Make sure your address is updated in My Information Center (MIC)</a:t>
            </a:r>
          </a:p>
          <a:p>
            <a:pPr marL="457200" lvl="1" indent="0">
              <a:lnSpc>
                <a:spcPts val="1200"/>
              </a:lnSpc>
              <a:spcBef>
                <a:spcPts val="600"/>
              </a:spcBef>
              <a:buClr>
                <a:schemeClr val="tx1"/>
              </a:buClr>
              <a:buNone/>
            </a:pPr>
            <a:endParaRPr lang="en-US" sz="1630" dirty="0">
              <a:solidFill>
                <a:schemeClr val="tx1"/>
              </a:solidFill>
            </a:endParaRPr>
          </a:p>
          <a:p>
            <a:pPr marL="457200" lvl="1" indent="0">
              <a:lnSpc>
                <a:spcPts val="1200"/>
              </a:lnSpc>
              <a:spcBef>
                <a:spcPts val="0"/>
              </a:spcBef>
              <a:buClr>
                <a:schemeClr val="tx1"/>
              </a:buClr>
              <a:buNone/>
            </a:pPr>
            <a:endParaRPr lang="en-US" dirty="0">
              <a:solidFill>
                <a:schemeClr val="tx1"/>
              </a:solidFill>
            </a:endParaRPr>
          </a:p>
          <a:p>
            <a:pPr>
              <a:spcBef>
                <a:spcPts val="0"/>
              </a:spcBef>
              <a:buClr>
                <a:schemeClr val="tx1"/>
              </a:buClr>
              <a:buFont typeface="Arial" panose="020B0604020202020204" pitchFamily="34" charset="0"/>
              <a:buChar char="•"/>
            </a:pPr>
            <a:r>
              <a:rPr lang="en-US" sz="2100" dirty="0">
                <a:solidFill>
                  <a:schemeClr val="tx1"/>
                </a:solidFill>
              </a:rPr>
              <a:t>If enrolling dependents, you MUST provide proof of eligibility by your benefit effective date. Proof includes:</a:t>
            </a:r>
          </a:p>
          <a:p>
            <a:pPr lvl="1">
              <a:spcBef>
                <a:spcPts val="0"/>
              </a:spcBef>
              <a:spcAft>
                <a:spcPts val="600"/>
              </a:spcAft>
              <a:buClr>
                <a:schemeClr val="tx1"/>
              </a:buClr>
              <a:buFont typeface="Arial" panose="020B0604020202020204" pitchFamily="34" charset="0"/>
              <a:buChar char="•"/>
            </a:pPr>
            <a:r>
              <a:rPr lang="en-US" sz="1800" dirty="0">
                <a:solidFill>
                  <a:schemeClr val="tx1"/>
                </a:solidFill>
              </a:rPr>
              <a:t>Marriage certificate for spouse</a:t>
            </a:r>
          </a:p>
          <a:p>
            <a:pPr lvl="1">
              <a:spcBef>
                <a:spcPts val="0"/>
              </a:spcBef>
              <a:spcAft>
                <a:spcPts val="600"/>
              </a:spcAft>
              <a:buClr>
                <a:schemeClr val="tx1"/>
              </a:buClr>
              <a:buFont typeface="Arial" panose="020B0604020202020204" pitchFamily="34" charset="0"/>
              <a:buChar char="•"/>
            </a:pPr>
            <a:r>
              <a:rPr lang="en-US" sz="1800" dirty="0">
                <a:solidFill>
                  <a:schemeClr val="tx1"/>
                </a:solidFill>
              </a:rPr>
              <a:t>Birth certificate or adoption documents for child(ren)</a:t>
            </a:r>
          </a:p>
          <a:p>
            <a:pPr marL="0" marR="0" lvl="0" indent="0" defTabSz="457200" rtl="0" eaLnBrk="1" fontAlgn="auto" latinLnBrk="0" hangingPunct="1">
              <a:lnSpc>
                <a:spcPct val="100000"/>
              </a:lnSpc>
              <a:spcBef>
                <a:spcPts val="1000"/>
              </a:spcBef>
              <a:spcAft>
                <a:spcPts val="0"/>
              </a:spcAft>
              <a:buClr>
                <a:srgbClr val="5FCBEF"/>
              </a:buClr>
              <a:buSzPct val="80000"/>
              <a:buNone/>
              <a:tabLst/>
              <a:defRPr/>
            </a:pPr>
            <a:r>
              <a:rPr kumimoji="0" lang="en-US" sz="2100" b="0"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Our benefit </a:t>
            </a:r>
            <a:r>
              <a:rPr kumimoji="0" lang="en-US" sz="2100" b="0" i="1"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plan </a:t>
            </a:r>
            <a:r>
              <a:rPr kumimoji="0" lang="en-US" sz="2100" b="0"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year</a:t>
            </a:r>
            <a:r>
              <a:rPr kumimoji="0" lang="en-US" sz="2100" b="0" i="1"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100" b="0"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is DIFFERENT than our </a:t>
            </a:r>
            <a:r>
              <a:rPr kumimoji="0" lang="en-US" sz="2100" b="0" i="1"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school</a:t>
            </a:r>
            <a:r>
              <a:rPr kumimoji="0" lang="en-US" sz="2100" b="0"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year</a:t>
            </a:r>
          </a:p>
          <a:p>
            <a:pPr>
              <a:buClr>
                <a:srgbClr val="5FCBEF"/>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rPr>
              <a:t>Benefit Plan year is on a </a:t>
            </a:r>
            <a:r>
              <a:rPr kumimoji="0" lang="en-US" b="1" i="1" u="sng" strike="noStrike" kern="1200" cap="none" spc="0" normalizeH="0" baseline="0" noProof="0" dirty="0">
                <a:ln>
                  <a:noFill/>
                </a:ln>
                <a:solidFill>
                  <a:srgbClr val="C00000"/>
                </a:solidFill>
                <a:effectLst/>
                <a:uLnTx/>
                <a:uFillTx/>
                <a:latin typeface="Trebuchet MS" panose="020B0603020202020204"/>
                <a:ea typeface="+mn-ea"/>
                <a:cs typeface="+mn-cs"/>
              </a:rPr>
              <a:t>calendar</a:t>
            </a:r>
            <a:r>
              <a:rPr kumimoji="0" lang="en-US" b="0" i="0" u="none" strike="noStrike" kern="1200" cap="none" spc="0" normalizeH="0" baseline="0" noProof="0" dirty="0">
                <a:ln>
                  <a:noFill/>
                </a:ln>
                <a:solidFill>
                  <a:srgbClr val="C00000"/>
                </a:solidFill>
                <a:effectLst/>
                <a:uLnTx/>
                <a:uFillTx/>
                <a:latin typeface="Trebuchet MS" panose="020B0603020202020204"/>
                <a:ea typeface="+mn-ea"/>
                <a:cs typeface="+mn-cs"/>
              </a:rPr>
              <a:t> year: January 1 to December 31</a:t>
            </a:r>
            <a:endParaRPr kumimoji="0" lang="en-US" b="0" i="0" u="none" strike="noStrike" kern="1200" cap="none" spc="0" normalizeH="0" baseline="0" noProof="0" dirty="0">
              <a:ln>
                <a:noFill/>
              </a:ln>
              <a:solidFill>
                <a:srgbClr val="FF0000"/>
              </a:solidFill>
              <a:effectLst/>
              <a:uLnTx/>
              <a:uFillTx/>
              <a:latin typeface="Trebuchet MS" panose="020B0603020202020204"/>
              <a:ea typeface="+mn-ea"/>
              <a:cs typeface="+mn-cs"/>
            </a:endParaRPr>
          </a:p>
          <a:p>
            <a:pPr marL="457200" lvl="1" indent="0">
              <a:buClr>
                <a:srgbClr val="5FCBEF"/>
              </a:buClr>
              <a:buNone/>
              <a:defRPr/>
            </a:pPr>
            <a:r>
              <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rPr>
              <a:t>*** Why it’s important to know this:</a:t>
            </a:r>
          </a:p>
          <a:p>
            <a:pPr marL="457200" lvl="1" indent="0">
              <a:spcBef>
                <a:spcPts val="0"/>
              </a:spcBef>
              <a:buClr>
                <a:srgbClr val="5FCBEF"/>
              </a:buClr>
              <a:buNone/>
              <a:defRPr/>
            </a:pPr>
            <a:r>
              <a:rPr kumimoji="0" lang="en-US" b="0" i="0" u="none" strike="noStrike" kern="1200" cap="none" spc="0" normalizeH="0" baseline="0" noProof="0" dirty="0">
                <a:ln>
                  <a:noFill/>
                </a:ln>
                <a:solidFill>
                  <a:srgbClr val="FF0000"/>
                </a:solidFill>
                <a:effectLst/>
                <a:uLnTx/>
                <a:uFillTx/>
                <a:latin typeface="Trebuchet MS" panose="020B0603020202020204"/>
                <a:ea typeface="+mn-ea"/>
                <a:cs typeface="+mn-cs"/>
              </a:rPr>
              <a:t>	</a:t>
            </a:r>
            <a:r>
              <a:rPr lang="en-US" dirty="0">
                <a:solidFill>
                  <a:srgbClr val="AC1823"/>
                </a:solidFill>
                <a:latin typeface="Trebuchet MS" panose="020B0603020202020204"/>
              </a:rPr>
              <a:t>A</a:t>
            </a:r>
            <a:r>
              <a:rPr kumimoji="0" lang="en-US" b="0" i="0" u="none" strike="noStrike" kern="1200" cap="none" spc="0" normalizeH="0" baseline="0" noProof="0" dirty="0">
                <a:ln>
                  <a:noFill/>
                </a:ln>
                <a:solidFill>
                  <a:srgbClr val="C00000"/>
                </a:solidFill>
                <a:effectLst/>
                <a:uLnTx/>
                <a:uFillTx/>
                <a:latin typeface="Trebuchet MS" panose="020B0603020202020204"/>
                <a:ea typeface="+mn-ea"/>
                <a:cs typeface="+mn-cs"/>
              </a:rPr>
              <a:t>s a new employee, you will need to </a:t>
            </a:r>
            <a:r>
              <a:rPr kumimoji="0" lang="en-US" b="0" i="1" u="none" strike="noStrike" kern="1200" cap="none" spc="0" normalizeH="0" baseline="0" noProof="0" dirty="0">
                <a:ln>
                  <a:noFill/>
                </a:ln>
                <a:solidFill>
                  <a:srgbClr val="C00000"/>
                </a:solidFill>
                <a:effectLst/>
                <a:uLnTx/>
                <a:uFillTx/>
                <a:latin typeface="Trebuchet MS" panose="020B0603020202020204"/>
                <a:ea typeface="+mn-ea"/>
                <a:cs typeface="+mn-cs"/>
              </a:rPr>
              <a:t>enroll for benefits </a:t>
            </a:r>
            <a:r>
              <a:rPr kumimoji="0" lang="en-US" b="0" i="0" u="none" strike="noStrike" kern="1200" cap="none" spc="0" normalizeH="0" baseline="0" noProof="0" dirty="0">
                <a:ln>
                  <a:noFill/>
                </a:ln>
                <a:solidFill>
                  <a:srgbClr val="C00000"/>
                </a:solidFill>
                <a:effectLst/>
                <a:uLnTx/>
                <a:uFillTx/>
                <a:latin typeface="Trebuchet MS" panose="020B0603020202020204"/>
                <a:ea typeface="+mn-ea"/>
                <a:cs typeface="+mn-cs"/>
              </a:rPr>
              <a:t>TWICE, sometimes within a short 	timeframe:</a:t>
            </a:r>
          </a:p>
          <a:p>
            <a:pPr lvl="3">
              <a:spcBef>
                <a:spcPts val="0"/>
              </a:spcBef>
              <a:buClr>
                <a:srgbClr val="5FCBEF"/>
              </a:buClr>
              <a:defRPr/>
            </a:pPr>
            <a:r>
              <a:rPr kumimoji="0" lang="en-US" sz="1600" b="0" i="0" u="none" strike="noStrike" kern="1200" cap="none" spc="0" normalizeH="0" baseline="0" noProof="0" dirty="0">
                <a:ln>
                  <a:noFill/>
                </a:ln>
                <a:solidFill>
                  <a:srgbClr val="2C3C43"/>
                </a:solidFill>
                <a:effectLst/>
                <a:uLnTx/>
                <a:uFillTx/>
                <a:latin typeface="Trebuchet MS" panose="020B0603020202020204"/>
                <a:ea typeface="+mn-ea"/>
                <a:cs typeface="+mn-cs"/>
              </a:rPr>
              <a:t>First, as a new employee, for benefits for the remainder of the year you’re</a:t>
            </a:r>
          </a:p>
          <a:p>
            <a:pPr marL="1371600" lvl="3" indent="0">
              <a:spcBef>
                <a:spcPts val="0"/>
              </a:spcBef>
              <a:buClr>
                <a:srgbClr val="5FCBEF"/>
              </a:buClr>
              <a:buNone/>
              <a:defRPr/>
            </a:pPr>
            <a:r>
              <a:rPr kumimoji="0" lang="en-US" sz="1600" b="0" i="0" u="none" strike="noStrike" kern="1200" cap="none" spc="0" normalizeH="0" baseline="0" noProof="0" dirty="0">
                <a:ln>
                  <a:noFill/>
                </a:ln>
                <a:solidFill>
                  <a:srgbClr val="2C3C43"/>
                </a:solidFill>
                <a:effectLst/>
                <a:uLnTx/>
                <a:uFillTx/>
                <a:latin typeface="Trebuchet MS" panose="020B0603020202020204"/>
                <a:ea typeface="+mn-ea"/>
                <a:cs typeface="+mn-cs"/>
              </a:rPr>
              <a:t>    hired. (Your individual deadlines will be in your new-hire benefits packet.)</a:t>
            </a:r>
          </a:p>
          <a:p>
            <a:pPr lvl="3">
              <a:spcBef>
                <a:spcPts val="0"/>
              </a:spcBef>
              <a:buClr>
                <a:srgbClr val="5FCBEF"/>
              </a:buClr>
              <a:defRPr/>
            </a:pPr>
            <a:r>
              <a:rPr kumimoji="0" lang="en-US" sz="1600" b="0" i="0" u="none" strike="noStrike" kern="1200" cap="none" spc="0" normalizeH="0" baseline="0" noProof="0" dirty="0">
                <a:ln>
                  <a:noFill/>
                </a:ln>
                <a:solidFill>
                  <a:srgbClr val="2C3C43"/>
                </a:solidFill>
                <a:effectLst/>
                <a:uLnTx/>
                <a:uFillTx/>
                <a:latin typeface="Trebuchet MS" panose="020B0603020202020204"/>
                <a:ea typeface="+mn-ea"/>
                <a:cs typeface="+mn-cs"/>
              </a:rPr>
              <a:t>Second, during Open Enrollment in October for the </a:t>
            </a:r>
            <a:r>
              <a:rPr kumimoji="0" lang="en-US" sz="1600" b="0" i="0" u="sng" strike="noStrike" kern="1200" cap="none" spc="0" normalizeH="0" baseline="0" noProof="0" dirty="0">
                <a:ln>
                  <a:noFill/>
                </a:ln>
                <a:solidFill>
                  <a:srgbClr val="2C3C43"/>
                </a:solidFill>
                <a:effectLst/>
                <a:uLnTx/>
                <a:uFillTx/>
                <a:latin typeface="Trebuchet MS" panose="020B0603020202020204"/>
                <a:ea typeface="+mn-ea"/>
                <a:cs typeface="+mn-cs"/>
              </a:rPr>
              <a:t>next</a:t>
            </a:r>
            <a:r>
              <a:rPr kumimoji="0" lang="en-US" sz="1600" b="0" i="0" u="none" strike="noStrike" kern="1200" cap="none" spc="0" normalizeH="0" baseline="0" noProof="0" dirty="0">
                <a:ln>
                  <a:noFill/>
                </a:ln>
                <a:solidFill>
                  <a:srgbClr val="2C3C43"/>
                </a:solidFill>
                <a:effectLst/>
                <a:uLnTx/>
                <a:uFillTx/>
                <a:latin typeface="Trebuchet MS" panose="020B0603020202020204"/>
                <a:ea typeface="+mn-ea"/>
                <a:cs typeface="+mn-cs"/>
              </a:rPr>
              <a:t> year’s benefits </a:t>
            </a:r>
          </a:p>
          <a:p>
            <a:pPr marL="2286000" marR="0" lvl="5" indent="0" algn="l" defTabSz="457200" rtl="0" eaLnBrk="1" fontAlgn="auto" latinLnBrk="0" hangingPunct="1">
              <a:lnSpc>
                <a:spcPct val="100000"/>
              </a:lnSpc>
              <a:spcBef>
                <a:spcPts val="0"/>
              </a:spcBef>
              <a:spcAft>
                <a:spcPts val="0"/>
              </a:spcAft>
              <a:buClr>
                <a:srgbClr val="5FCBEF"/>
              </a:buClr>
              <a:buSzPct val="80000"/>
              <a:buFont typeface="Wingdings 3" charset="2"/>
              <a:buNone/>
              <a:tabLst/>
              <a:defRPr/>
            </a:pPr>
            <a:endParaRPr kumimoji="0" lang="en-US" sz="2000" b="0" i="0" u="none" strike="noStrike" kern="1200" cap="none" spc="0" normalizeH="0" baseline="0" noProof="0" dirty="0">
              <a:ln>
                <a:noFill/>
              </a:ln>
              <a:solidFill>
                <a:srgbClr val="2C3C43"/>
              </a:solidFill>
              <a:effectLst/>
              <a:uLnTx/>
              <a:uFillTx/>
              <a:latin typeface="Trebuchet MS" panose="020B0603020202020204"/>
              <a:ea typeface="+mn-ea"/>
              <a:cs typeface="+mn-cs"/>
            </a:endParaRPr>
          </a:p>
          <a:p>
            <a:pPr>
              <a:spcBef>
                <a:spcPts val="0"/>
              </a:spcBef>
              <a:spcAft>
                <a:spcPts val="600"/>
              </a:spcAft>
              <a:buClr>
                <a:schemeClr val="tx1"/>
              </a:buClr>
              <a:buFont typeface="Arial" panose="020B0604020202020204" pitchFamily="34" charset="0"/>
              <a:buChar char="•"/>
            </a:pPr>
            <a:endParaRPr lang="en-US" sz="2000" dirty="0">
              <a:solidFill>
                <a:schemeClr val="tx1"/>
              </a:solidFill>
            </a:endParaRPr>
          </a:p>
          <a:p>
            <a:pPr marL="0" indent="0">
              <a:buNone/>
            </a:pPr>
            <a:endParaRPr lang="en-US" dirty="0"/>
          </a:p>
        </p:txBody>
      </p:sp>
      <p:sp>
        <p:nvSpPr>
          <p:cNvPr id="6" name="Slide Number Placeholder 5"/>
          <p:cNvSpPr>
            <a:spLocks noGrp="1"/>
          </p:cNvSpPr>
          <p:nvPr>
            <p:ph type="sldNum" sz="quarter" idx="12"/>
          </p:nvPr>
        </p:nvSpPr>
        <p:spPr>
          <a:xfrm>
            <a:off x="11250736" y="6190992"/>
            <a:ext cx="683339" cy="365125"/>
          </a:xfrm>
        </p:spPr>
        <p:txBody>
          <a:bodyPr/>
          <a:lstStyle/>
          <a:p>
            <a:fld id="{D57F1E4F-1CFF-5643-939E-217C01CDF565}" type="slidenum">
              <a:rPr lang="en-US" smtClean="0">
                <a:solidFill>
                  <a:schemeClr val="tx1"/>
                </a:solidFill>
              </a:rPr>
              <a:pPr/>
              <a:t>3</a:t>
            </a:fld>
            <a:endParaRPr lang="en-US" dirty="0">
              <a:solidFill>
                <a:schemeClr val="tx1"/>
              </a:solidFill>
            </a:endParaRPr>
          </a:p>
        </p:txBody>
      </p:sp>
      <p:pic>
        <p:nvPicPr>
          <p:cNvPr id="5" name="Picture 4" descr="A chalkboard with writing on it&#10;&#10;Description automatically generated with medium confidence">
            <a:extLst>
              <a:ext uri="{FF2B5EF4-FFF2-40B4-BE49-F238E27FC236}">
                <a16:creationId xmlns:a16="http://schemas.microsoft.com/office/drawing/2014/main" id="{CF3B6B47-C003-98A5-F15A-901BD8E5B5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87827" y="3165597"/>
            <a:ext cx="2681910" cy="2032605"/>
          </a:xfrm>
          <a:prstGeom prst="rect">
            <a:avLst/>
          </a:prstGeom>
        </p:spPr>
      </p:pic>
    </p:spTree>
    <p:extLst>
      <p:ext uri="{BB962C8B-B14F-4D97-AF65-F5344CB8AC3E}">
        <p14:creationId xmlns:p14="http://schemas.microsoft.com/office/powerpoint/2010/main" val="119584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F183-0194-4781-8160-8EC860DF9F7D}"/>
              </a:ext>
            </a:extLst>
          </p:cNvPr>
          <p:cNvSpPr>
            <a:spLocks noGrp="1"/>
          </p:cNvSpPr>
          <p:nvPr>
            <p:ph type="title"/>
          </p:nvPr>
        </p:nvSpPr>
        <p:spPr>
          <a:xfrm>
            <a:off x="759125" y="609600"/>
            <a:ext cx="8514877" cy="683491"/>
          </a:xfrm>
        </p:spPr>
        <p:txBody>
          <a:bodyPr>
            <a:normAutofit/>
          </a:bodyPr>
          <a:lstStyle/>
          <a:p>
            <a:r>
              <a:rPr lang="en-US" b="1" dirty="0">
                <a:solidFill>
                  <a:srgbClr val="0070C0"/>
                </a:solidFill>
              </a:rPr>
              <a:t>When can I change my benefits ?</a:t>
            </a:r>
          </a:p>
        </p:txBody>
      </p:sp>
      <p:sp>
        <p:nvSpPr>
          <p:cNvPr id="3" name="Content Placeholder 2">
            <a:extLst>
              <a:ext uri="{FF2B5EF4-FFF2-40B4-BE49-F238E27FC236}">
                <a16:creationId xmlns:a16="http://schemas.microsoft.com/office/drawing/2014/main" id="{10105F1F-6161-4B99-B653-021AF59A6235}"/>
              </a:ext>
            </a:extLst>
          </p:cNvPr>
          <p:cNvSpPr>
            <a:spLocks noGrp="1"/>
          </p:cNvSpPr>
          <p:nvPr>
            <p:ph idx="1"/>
          </p:nvPr>
        </p:nvSpPr>
        <p:spPr>
          <a:xfrm>
            <a:off x="677334" y="1293091"/>
            <a:ext cx="8596668" cy="4748271"/>
          </a:xfrm>
        </p:spPr>
        <p:txBody>
          <a:bodyPr>
            <a:normAutofit/>
          </a:bodyPr>
          <a:lstStyle/>
          <a:p>
            <a:pPr marL="114300" indent="0">
              <a:spcBef>
                <a:spcPts val="0"/>
              </a:spcBef>
              <a:buClr>
                <a:schemeClr val="tx1"/>
              </a:buClr>
              <a:buNone/>
            </a:pPr>
            <a:endParaRPr lang="en-US" dirty="0">
              <a:solidFill>
                <a:schemeClr val="tx1"/>
              </a:solidFill>
            </a:endParaRPr>
          </a:p>
          <a:p>
            <a:pPr marL="114300" indent="0">
              <a:spcBef>
                <a:spcPts val="0"/>
              </a:spcBef>
              <a:buClr>
                <a:schemeClr val="tx1"/>
              </a:buClr>
              <a:buNone/>
            </a:pPr>
            <a:r>
              <a:rPr lang="en-US" sz="2000" dirty="0">
                <a:solidFill>
                  <a:srgbClr val="0070C0"/>
                </a:solidFill>
              </a:rPr>
              <a:t>Qualifying Event vs. Open Enrollment </a:t>
            </a:r>
          </a:p>
          <a:p>
            <a:pPr marL="114300" indent="0">
              <a:spcBef>
                <a:spcPts val="0"/>
              </a:spcBef>
              <a:buClr>
                <a:schemeClr val="tx1"/>
              </a:buClr>
              <a:buNone/>
            </a:pPr>
            <a:endParaRPr lang="en-US" dirty="0">
              <a:solidFill>
                <a:schemeClr val="tx1"/>
              </a:solidFill>
            </a:endParaRPr>
          </a:p>
          <a:p>
            <a:pPr marL="400050" indent="-285750">
              <a:spcBef>
                <a:spcPts val="0"/>
              </a:spcBef>
              <a:buClr>
                <a:schemeClr val="tx1"/>
              </a:buClr>
              <a:buFont typeface="Arial" panose="020B0604020202020204" pitchFamily="34" charset="0"/>
              <a:buChar char="•"/>
            </a:pPr>
            <a:r>
              <a:rPr lang="en-US" dirty="0">
                <a:solidFill>
                  <a:schemeClr val="tx1"/>
                </a:solidFill>
              </a:rPr>
              <a:t>The benefits you elect as a new hire are irrevocable and may not be changed until the next annual open enrollment UNLESS you experience a Qualifying Life Event (QE), e.g., birth/adoption, marriage, divorce, death, loss or gain of coverage.</a:t>
            </a:r>
          </a:p>
          <a:p>
            <a:pPr marL="571500" indent="-457200">
              <a:spcBef>
                <a:spcPts val="0"/>
              </a:spcBef>
              <a:buClr>
                <a:schemeClr val="tx1"/>
              </a:buClr>
              <a:buFont typeface="Arial" panose="020B0604020202020204" pitchFamily="34" charset="0"/>
              <a:buChar char="•"/>
            </a:pPr>
            <a:endParaRPr lang="en-US" dirty="0">
              <a:solidFill>
                <a:schemeClr val="tx1"/>
              </a:solidFill>
            </a:endParaRPr>
          </a:p>
          <a:p>
            <a:pPr marL="400050" indent="-285750">
              <a:spcBef>
                <a:spcPts val="0"/>
              </a:spcBef>
              <a:buClr>
                <a:schemeClr val="tx1"/>
              </a:buClr>
              <a:buFont typeface="Arial" panose="020B0604020202020204" pitchFamily="34" charset="0"/>
              <a:buChar char="•"/>
            </a:pPr>
            <a:r>
              <a:rPr lang="en-US" dirty="0">
                <a:solidFill>
                  <a:schemeClr val="tx1"/>
                </a:solidFill>
              </a:rPr>
              <a:t>If you experience a QE, and wish to change any of your benefits, </a:t>
            </a:r>
            <a:r>
              <a:rPr lang="en-US" u="sng" dirty="0">
                <a:solidFill>
                  <a:srgbClr val="C00000"/>
                </a:solidFill>
              </a:rPr>
              <a:t>you must notify the Employee Benefits department </a:t>
            </a:r>
            <a:r>
              <a:rPr lang="en-US" i="1" u="sng" dirty="0">
                <a:solidFill>
                  <a:srgbClr val="C00000"/>
                </a:solidFill>
              </a:rPr>
              <a:t>within 30 days from the date of that qualifying event and provide documentation</a:t>
            </a:r>
            <a:r>
              <a:rPr lang="en-US" dirty="0">
                <a:solidFill>
                  <a:srgbClr val="C00000"/>
                </a:solidFill>
              </a:rPr>
              <a:t>.  </a:t>
            </a:r>
            <a:r>
              <a:rPr lang="en-US" dirty="0">
                <a:solidFill>
                  <a:schemeClr val="tx1"/>
                </a:solidFill>
              </a:rPr>
              <a:t>If you don’t, then you must wait until the next Open Enrollment period (or until another QE occurs.)</a:t>
            </a:r>
          </a:p>
          <a:p>
            <a:pPr marL="400050" indent="-285750">
              <a:spcBef>
                <a:spcPts val="0"/>
              </a:spcBef>
              <a:buClr>
                <a:schemeClr val="tx1"/>
              </a:buClr>
              <a:buFont typeface="Arial" panose="020B0604020202020204" pitchFamily="34" charset="0"/>
              <a:buChar char="•"/>
            </a:pPr>
            <a:endParaRPr lang="en-US" dirty="0">
              <a:solidFill>
                <a:schemeClr val="tx1"/>
              </a:solidFill>
            </a:endParaRPr>
          </a:p>
          <a:p>
            <a:pPr marL="400050" indent="-285750">
              <a:spcBef>
                <a:spcPts val="0"/>
              </a:spcBef>
              <a:buClr>
                <a:schemeClr val="tx1"/>
              </a:buClr>
              <a:buFont typeface="Arial" panose="020B0604020202020204" pitchFamily="34" charset="0"/>
              <a:buChar char="•"/>
            </a:pPr>
            <a:r>
              <a:rPr lang="en-US" dirty="0">
                <a:solidFill>
                  <a:schemeClr val="tx1"/>
                </a:solidFill>
              </a:rPr>
              <a:t>You may make </a:t>
            </a:r>
            <a:r>
              <a:rPr lang="en-US" dirty="0">
                <a:solidFill>
                  <a:schemeClr val="tx1"/>
                </a:solidFill>
                <a:highlight>
                  <a:srgbClr val="FFFF00"/>
                </a:highlight>
              </a:rPr>
              <a:t>coverage</a:t>
            </a:r>
            <a:r>
              <a:rPr lang="en-US" dirty="0">
                <a:solidFill>
                  <a:schemeClr val="tx1"/>
                </a:solidFill>
              </a:rPr>
              <a:t> changes without documentation only during Open Enrollment.  The changes made will be in effect as of January 1 of the following year.  </a:t>
            </a:r>
            <a:endParaRPr lang="en-US" dirty="0"/>
          </a:p>
          <a:p>
            <a:endParaRPr lang="en-US" dirty="0"/>
          </a:p>
        </p:txBody>
      </p:sp>
      <p:sp>
        <p:nvSpPr>
          <p:cNvPr id="6" name="Slide Number Placeholder 5"/>
          <p:cNvSpPr>
            <a:spLocks noGrp="1"/>
          </p:cNvSpPr>
          <p:nvPr>
            <p:ph type="sldNum" sz="quarter" idx="12"/>
          </p:nvPr>
        </p:nvSpPr>
        <p:spPr>
          <a:xfrm>
            <a:off x="11267361" y="6240867"/>
            <a:ext cx="683339" cy="365125"/>
          </a:xfrm>
        </p:spPr>
        <p:txBody>
          <a:bodyPr/>
          <a:lstStyle/>
          <a:p>
            <a:fld id="{D57F1E4F-1CFF-5643-939E-217C01CDF565}" type="slidenum">
              <a:rPr lang="en-US" smtClean="0">
                <a:solidFill>
                  <a:schemeClr val="tx1"/>
                </a:solidFill>
              </a:rPr>
              <a:pPr/>
              <a:t>4</a:t>
            </a:fld>
            <a:endParaRPr lang="en-US" dirty="0">
              <a:solidFill>
                <a:schemeClr val="tx1"/>
              </a:solidFill>
            </a:endParaRPr>
          </a:p>
        </p:txBody>
      </p:sp>
      <p:pic>
        <p:nvPicPr>
          <p:cNvPr id="5" name="Picture 4" descr="Whiteboard&#10;&#10;Description automatically generated with medium confidence">
            <a:extLst>
              <a:ext uri="{FF2B5EF4-FFF2-40B4-BE49-F238E27FC236}">
                <a16:creationId xmlns:a16="http://schemas.microsoft.com/office/drawing/2014/main" id="{F2A0235F-06C4-B8E1-3F1D-408D59F074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70418" y="291966"/>
            <a:ext cx="2170749" cy="1546659"/>
          </a:xfrm>
          <a:prstGeom prst="rect">
            <a:avLst/>
          </a:prstGeom>
        </p:spPr>
      </p:pic>
    </p:spTree>
    <p:extLst>
      <p:ext uri="{BB962C8B-B14F-4D97-AF65-F5344CB8AC3E}">
        <p14:creationId xmlns:p14="http://schemas.microsoft.com/office/powerpoint/2010/main" val="358882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5322" y="1651316"/>
            <a:ext cx="4359714" cy="3555367"/>
          </a:xfrm>
          <a:solidFill>
            <a:schemeClr val="accent1">
              <a:lumMod val="20000"/>
              <a:lumOff val="80000"/>
            </a:schemeClr>
          </a:solidFill>
        </p:spPr>
        <p:txBody>
          <a:bodyPr>
            <a:normAutofit lnSpcReduction="10000"/>
          </a:bodyPr>
          <a:lstStyle/>
          <a:p>
            <a:pPr marL="0" indent="0">
              <a:spcBef>
                <a:spcPts val="0"/>
              </a:spcBef>
              <a:buNone/>
            </a:pPr>
            <a:endParaRPr lang="en-US" dirty="0"/>
          </a:p>
          <a:p>
            <a:pPr marL="0" indent="0">
              <a:spcBef>
                <a:spcPts val="0"/>
              </a:spcBef>
              <a:buNone/>
            </a:pPr>
            <a:r>
              <a:rPr lang="en-US" dirty="0"/>
              <a:t>The </a:t>
            </a:r>
            <a:r>
              <a:rPr lang="en-US" b="1" u="sng" dirty="0"/>
              <a:t>Gold</a:t>
            </a:r>
            <a:r>
              <a:rPr lang="en-US" dirty="0"/>
              <a:t> plan is a traditional In-and Out-of-network PPO plan. </a:t>
            </a:r>
          </a:p>
          <a:p>
            <a:pPr marL="0" indent="0">
              <a:spcBef>
                <a:spcPts val="0"/>
              </a:spcBef>
              <a:buNone/>
            </a:pPr>
            <a:endParaRPr lang="en-US" dirty="0"/>
          </a:p>
          <a:p>
            <a:pPr>
              <a:spcBef>
                <a:spcPts val="0"/>
              </a:spcBef>
              <a:buFont typeface="Arial" panose="020B0604020202020204" pitchFamily="34" charset="0"/>
              <a:buChar char="•"/>
            </a:pPr>
            <a:r>
              <a:rPr lang="en-US" dirty="0"/>
              <a:t>For a lower In-network office visit copay, look for physicians with the “Tier 1 Provider” logo -                 -           in Cigna’s on-line provider 	directory at </a:t>
            </a:r>
            <a:r>
              <a:rPr lang="en-US" i="1" dirty="0">
                <a:hlinkClick r:id="rId3"/>
              </a:rPr>
              <a:t>www.Cigna.com</a:t>
            </a:r>
            <a:endParaRPr lang="en-US" i="1" dirty="0"/>
          </a:p>
          <a:p>
            <a:pPr marL="0" indent="0">
              <a:spcBef>
                <a:spcPts val="0"/>
              </a:spcBef>
              <a:buNone/>
            </a:pPr>
            <a:endParaRPr lang="en-US" i="1" dirty="0"/>
          </a:p>
          <a:p>
            <a:pPr>
              <a:spcBef>
                <a:spcPts val="0"/>
              </a:spcBef>
              <a:buFont typeface="Arial" panose="020B0604020202020204" pitchFamily="34" charset="0"/>
              <a:buChar char="•"/>
            </a:pPr>
            <a:r>
              <a:rPr lang="en-US" dirty="0"/>
              <a:t>This plan provides coverage for services from Cigna’s nationwide network of providers. </a:t>
            </a:r>
          </a:p>
          <a:p>
            <a:pPr marL="0" indent="0">
              <a:spcBef>
                <a:spcPts val="0"/>
              </a:spcBef>
              <a:buNone/>
            </a:pPr>
            <a:endParaRPr lang="en-US" dirty="0"/>
          </a:p>
          <a:p>
            <a:pPr marL="0" indent="0">
              <a:spcBef>
                <a:spcPts val="0"/>
              </a:spcBef>
              <a:buNone/>
            </a:pPr>
            <a:endParaRPr lang="en-US" dirty="0"/>
          </a:p>
        </p:txBody>
      </p:sp>
      <p:sp>
        <p:nvSpPr>
          <p:cNvPr id="9" name="AutoShape 2">
            <a:extLst>
              <a:ext uri="{FF2B5EF4-FFF2-40B4-BE49-F238E27FC236}">
                <a16:creationId xmlns:a16="http://schemas.microsoft.com/office/drawing/2014/main" id="{07CA7DB9-43F4-4095-B12D-8AAAE8E39DE2}"/>
              </a:ext>
            </a:extLst>
          </p:cNvPr>
          <p:cNvSpPr>
            <a:spLocks noChangeAspect="1" noChangeArrowheads="1"/>
          </p:cNvSpPr>
          <p:nvPr/>
        </p:nvSpPr>
        <p:spPr bwMode="auto">
          <a:xfrm>
            <a:off x="5159236" y="111025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E6CC49F6-E591-4D9D-AD5D-02DA41C7A7EA}"/>
              </a:ext>
            </a:extLst>
          </p:cNvPr>
          <p:cNvPicPr>
            <a:picLocks noChangeAspect="1"/>
          </p:cNvPicPr>
          <p:nvPr/>
        </p:nvPicPr>
        <p:blipFill>
          <a:blip r:embed="rId4"/>
          <a:stretch>
            <a:fillRect/>
          </a:stretch>
        </p:blipFill>
        <p:spPr>
          <a:xfrm>
            <a:off x="9856324" y="3154679"/>
            <a:ext cx="1163781" cy="274320"/>
          </a:xfrm>
          <a:prstGeom prst="rect">
            <a:avLst/>
          </a:prstGeom>
        </p:spPr>
      </p:pic>
      <p:sp>
        <p:nvSpPr>
          <p:cNvPr id="8" name="TextBox 7">
            <a:extLst>
              <a:ext uri="{FF2B5EF4-FFF2-40B4-BE49-F238E27FC236}">
                <a16:creationId xmlns:a16="http://schemas.microsoft.com/office/drawing/2014/main" id="{D83FB3FE-059C-407B-A3FC-0A561E1E2E17}"/>
              </a:ext>
            </a:extLst>
          </p:cNvPr>
          <p:cNvSpPr txBox="1"/>
          <p:nvPr/>
        </p:nvSpPr>
        <p:spPr>
          <a:xfrm>
            <a:off x="6895322" y="462001"/>
            <a:ext cx="4359714" cy="677108"/>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5FCBEF"/>
              </a:buClr>
              <a:buSzPct val="80000"/>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Two medical plans to choose from: </a:t>
            </a:r>
          </a:p>
          <a:p>
            <a:pPr marL="0" marR="0" lvl="0" indent="0" algn="l"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Gold </a:t>
            </a:r>
            <a:r>
              <a:rPr kumimoji="0" lang="en-US" sz="20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and</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Silver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plan</a:t>
            </a:r>
          </a:p>
        </p:txBody>
      </p:sp>
      <p:sp>
        <p:nvSpPr>
          <p:cNvPr id="10" name="Slide Number Placeholder 9"/>
          <p:cNvSpPr>
            <a:spLocks noGrp="1"/>
          </p:cNvSpPr>
          <p:nvPr>
            <p:ph type="sldNum" sz="quarter" idx="12"/>
          </p:nvPr>
        </p:nvSpPr>
        <p:spPr>
          <a:xfrm>
            <a:off x="11262897" y="6264534"/>
            <a:ext cx="683339" cy="365125"/>
          </a:xfrm>
        </p:spPr>
        <p:txBody>
          <a:bodyPr/>
          <a:lstStyle/>
          <a:p>
            <a:fld id="{D57F1E4F-1CFF-5643-939E-217C01CDF565}" type="slidenum">
              <a:rPr lang="en-US" smtClean="0">
                <a:solidFill>
                  <a:schemeClr val="tx1"/>
                </a:solidFill>
              </a:rPr>
              <a:pPr/>
              <a:t>5</a:t>
            </a:fld>
            <a:endParaRPr lang="en-US" dirty="0">
              <a:solidFill>
                <a:schemeClr val="tx1"/>
              </a:solidFill>
            </a:endParaRPr>
          </a:p>
        </p:txBody>
      </p:sp>
      <p:pic>
        <p:nvPicPr>
          <p:cNvPr id="4" name="Picture 3">
            <a:extLst>
              <a:ext uri="{FF2B5EF4-FFF2-40B4-BE49-F238E27FC236}">
                <a16:creationId xmlns:a16="http://schemas.microsoft.com/office/drawing/2014/main" id="{BB683407-EC7E-33BC-0D0D-66F85CB13AE4}"/>
              </a:ext>
            </a:extLst>
          </p:cNvPr>
          <p:cNvPicPr>
            <a:picLocks noChangeAspect="1"/>
          </p:cNvPicPr>
          <p:nvPr/>
        </p:nvPicPr>
        <p:blipFill>
          <a:blip r:embed="rId5"/>
          <a:stretch>
            <a:fillRect/>
          </a:stretch>
        </p:blipFill>
        <p:spPr>
          <a:xfrm>
            <a:off x="150874" y="78062"/>
            <a:ext cx="5809980" cy="5408338"/>
          </a:xfrm>
          <a:prstGeom prst="rect">
            <a:avLst/>
          </a:prstGeom>
        </p:spPr>
      </p:pic>
      <p:pic>
        <p:nvPicPr>
          <p:cNvPr id="13" name="Picture 12">
            <a:extLst>
              <a:ext uri="{FF2B5EF4-FFF2-40B4-BE49-F238E27FC236}">
                <a16:creationId xmlns:a16="http://schemas.microsoft.com/office/drawing/2014/main" id="{FC2BF31C-5B29-FFD3-A345-FA94DEDCB45C}"/>
              </a:ext>
            </a:extLst>
          </p:cNvPr>
          <p:cNvPicPr>
            <a:picLocks noChangeAspect="1"/>
          </p:cNvPicPr>
          <p:nvPr/>
        </p:nvPicPr>
        <p:blipFill>
          <a:blip r:embed="rId6"/>
          <a:stretch>
            <a:fillRect/>
          </a:stretch>
        </p:blipFill>
        <p:spPr>
          <a:xfrm>
            <a:off x="521811" y="5684809"/>
            <a:ext cx="5809980" cy="1095129"/>
          </a:xfrm>
          <a:prstGeom prst="rect">
            <a:avLst/>
          </a:prstGeom>
        </p:spPr>
      </p:pic>
    </p:spTree>
    <p:extLst>
      <p:ext uri="{BB962C8B-B14F-4D97-AF65-F5344CB8AC3E}">
        <p14:creationId xmlns:p14="http://schemas.microsoft.com/office/powerpoint/2010/main" val="1915208597"/>
      </p:ext>
    </p:extLst>
  </p:cSld>
  <p:clrMapOvr>
    <a:masterClrMapping/>
  </p:clrMapOvr>
  <mc:AlternateContent xmlns:mc="http://schemas.openxmlformats.org/markup-compatibility/2006" xmlns:p14="http://schemas.microsoft.com/office/powerpoint/2010/main">
    <mc:Choice Requires="p14">
      <p:transition spd="slow" p14:dur="2000" advTm="68104"/>
    </mc:Choice>
    <mc:Fallback xmlns="">
      <p:transition spd="slow" advTm="681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7CA7DB9-43F4-4095-B12D-8AAAE8E39DE2}"/>
              </a:ext>
            </a:extLst>
          </p:cNvPr>
          <p:cNvSpPr>
            <a:spLocks noChangeAspect="1" noChangeArrowheads="1"/>
          </p:cNvSpPr>
          <p:nvPr/>
        </p:nvSpPr>
        <p:spPr bwMode="auto">
          <a:xfrm>
            <a:off x="11027376" y="115139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D192BFAA-6357-4A30-8EF0-7915EE7AEA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2563" y="11066319"/>
            <a:ext cx="173038" cy="166687"/>
          </a:xfrm>
          <a:prstGeom prst="rect">
            <a:avLst/>
          </a:prstGeom>
          <a:noFill/>
          <a:ln>
            <a:noFill/>
          </a:ln>
        </p:spPr>
      </p:pic>
      <p:sp>
        <p:nvSpPr>
          <p:cNvPr id="12" name="TextBox 11">
            <a:extLst>
              <a:ext uri="{FF2B5EF4-FFF2-40B4-BE49-F238E27FC236}">
                <a16:creationId xmlns:a16="http://schemas.microsoft.com/office/drawing/2014/main" id="{BB7C699D-1D2C-420D-80F8-75082A8CD1A7}"/>
              </a:ext>
            </a:extLst>
          </p:cNvPr>
          <p:cNvSpPr txBox="1"/>
          <p:nvPr/>
        </p:nvSpPr>
        <p:spPr>
          <a:xfrm>
            <a:off x="6317413" y="243074"/>
            <a:ext cx="4709963" cy="5078313"/>
          </a:xfrm>
          <a:prstGeom prst="rect">
            <a:avLst/>
          </a:prstGeom>
          <a:solidFill>
            <a:schemeClr val="accent1">
              <a:lumMod val="20000"/>
              <a:lumOff val="80000"/>
            </a:schemeClr>
          </a:solid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a:t>
            </a:r>
            <a:r>
              <a:rPr kumimoji="0" lang="en-US" sz="18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Silver</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plan has two pricing schedules.</a:t>
            </a:r>
          </a:p>
          <a:p>
            <a:pPr marR="0" lvl="0" algn="l" defTabSz="457200" rtl="0" eaLnBrk="1" fontAlgn="auto" latinLnBrk="0" hangingPunct="1">
              <a:lnSpc>
                <a:spcPct val="100000"/>
              </a:lnSpc>
              <a:spcBef>
                <a:spcPts val="0"/>
              </a:spcBef>
              <a:spcAft>
                <a:spcPts val="0"/>
              </a:spcAft>
              <a:buClr>
                <a:srgbClr val="5FCBEF"/>
              </a:buClr>
              <a:buSzPct val="80000"/>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lower </a:t>
            </a:r>
            <a:r>
              <a:rPr kumimoji="0" lang="en-US" sz="1800" b="0"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Schedule 1</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pricing is limited to Parrish &amp; Steward Hospital Systems and their Affiliates </a:t>
            </a:r>
            <a:r>
              <a:rPr kumimoji="0" lang="en-US"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plus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independent physicians in Brevard County </a:t>
            </a:r>
            <a:r>
              <a:rPr kumimoji="0" lang="en-US"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and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Cigna Ancillary providers. </a:t>
            </a:r>
          </a:p>
          <a:p>
            <a:pPr marL="0" marR="0" lvl="0" indent="0" algn="l" defTabSz="457200" rtl="0" eaLnBrk="1" fontAlgn="auto" latinLnBrk="0" hangingPunct="1">
              <a:lnSpc>
                <a:spcPct val="100000"/>
              </a:lnSpc>
              <a:spcBef>
                <a:spcPts val="0"/>
              </a:spcBef>
              <a:spcAft>
                <a:spcPts val="0"/>
              </a:spcAft>
              <a:buClr>
                <a:srgbClr val="5FCBEF"/>
              </a:buClr>
              <a:buSzPct val="80000"/>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higher </a:t>
            </a:r>
            <a:r>
              <a:rPr kumimoji="0" lang="en-US" sz="1800" b="0"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Schedule 2</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pricing applies to Health First providers, providers outside of Brevard County, and to non-contracted/out-of-network providers.       </a:t>
            </a:r>
            <a:r>
              <a:rPr kumimoji="0" lang="en-US" sz="1800" b="0" i="0" u="none" strike="noStrike" kern="1200" cap="none" spc="0" normalizeH="0" baseline="0" noProof="0" dirty="0">
                <a:ln>
                  <a:noFill/>
                </a:ln>
                <a:solidFill>
                  <a:srgbClr val="FF0000"/>
                </a:solidFill>
                <a:effectLst/>
                <a:uLnTx/>
                <a:uFillTx/>
                <a:latin typeface="Trebuchet MS" panose="020B0603020202020204"/>
                <a:ea typeface="+mn-ea"/>
                <a:cs typeface="+mn-cs"/>
              </a:rPr>
              <a:t>Note: </a:t>
            </a:r>
            <a:r>
              <a:rPr kumimoji="0" lang="en-US" sz="1800" b="0" i="1" u="none" strike="noStrike" kern="1200" cap="none" spc="0" normalizeH="0" baseline="0" noProof="0" dirty="0">
                <a:ln>
                  <a:noFill/>
                </a:ln>
                <a:solidFill>
                  <a:srgbClr val="FF0000"/>
                </a:solidFill>
                <a:effectLst/>
                <a:uLnTx/>
                <a:uFillTx/>
                <a:latin typeface="Trebuchet MS" panose="020B0603020202020204"/>
                <a:ea typeface="+mn-ea"/>
                <a:cs typeface="+mn-cs"/>
              </a:rPr>
              <a:t>Schedule 2</a:t>
            </a:r>
            <a:r>
              <a:rPr kumimoji="0" lang="en-US" sz="1800" b="0" i="0" u="none" strike="noStrike" kern="1200" cap="none" spc="0" normalizeH="0" baseline="0" noProof="0" dirty="0">
                <a:ln>
                  <a:noFill/>
                </a:ln>
                <a:solidFill>
                  <a:srgbClr val="FF0000"/>
                </a:solidFill>
                <a:effectLst/>
                <a:uLnTx/>
                <a:uFillTx/>
                <a:latin typeface="Trebuchet MS" panose="020B0603020202020204"/>
                <a:ea typeface="+mn-ea"/>
                <a:cs typeface="+mn-cs"/>
              </a:rPr>
              <a:t> includes coverage for services from Cigna’s nationwide network of providers.</a:t>
            </a:r>
            <a:r>
              <a:rPr kumimoji="0" lang="en-US" sz="1800" b="0" i="0" u="none" strike="noStrike" kern="1200" cap="none" spc="0" normalizeH="0" noProof="0" dirty="0">
                <a:ln>
                  <a:noFill/>
                </a:ln>
                <a:solidFill>
                  <a:srgbClr val="FF0000"/>
                </a:solidFill>
                <a:effectLst/>
                <a:uLnTx/>
                <a:uFillTx/>
                <a:latin typeface="Trebuchet MS" panose="020B0603020202020204"/>
              </a:rPr>
              <a:t>  </a:t>
            </a:r>
            <a:endParaRPr lang="en-US" dirty="0">
              <a:solidFill>
                <a:srgbClr val="FF0000"/>
              </a:solidFill>
              <a:latin typeface="Trebuchet MS" panose="020B0603020202020204"/>
            </a:endParaRPr>
          </a:p>
          <a:p>
            <a:pPr marR="0" lvl="0" algn="l" defTabSz="457200" rtl="0" eaLnBrk="1" fontAlgn="auto" latinLnBrk="0" hangingPunct="1">
              <a:lnSpc>
                <a:spcPct val="100000"/>
              </a:lnSpc>
              <a:spcBef>
                <a:spcPts val="0"/>
              </a:spcBef>
              <a:spcAft>
                <a:spcPts val="0"/>
              </a:spcAft>
              <a:buClr>
                <a:srgbClr val="5FCBEF"/>
              </a:buClr>
              <a:buSzPct val="80000"/>
              <a:tabLst/>
              <a:defRPr/>
            </a:pPr>
            <a:r>
              <a:rPr kumimoji="0" lang="en-US" sz="1800" b="0" i="0" u="none" strike="noStrike" kern="1200" cap="none" spc="0" normalizeH="0" noProof="0" dirty="0">
                <a:ln>
                  <a:noFill/>
                </a:ln>
                <a:solidFill>
                  <a:prstClr val="black">
                    <a:lumMod val="75000"/>
                    <a:lumOff val="25000"/>
                  </a:prstClr>
                </a:solidFill>
                <a:effectLst/>
                <a:uLnTx/>
                <a:uFillTx/>
                <a:latin typeface="Trebuchet MS" panose="020B0603020202020204"/>
                <a:ea typeface="+mn-ea"/>
                <a:cs typeface="+mn-cs"/>
              </a:rPr>
              <a:t> </a:t>
            </a:r>
            <a:endParaRPr kumimoji="0" lang="en-US" sz="23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5B9145EF-D8A9-4894-8DD5-B3EC61A55F11}"/>
              </a:ext>
            </a:extLst>
          </p:cNvPr>
          <p:cNvPicPr>
            <a:picLocks noChangeAspect="1"/>
          </p:cNvPicPr>
          <p:nvPr/>
        </p:nvPicPr>
        <p:blipFill rotWithShape="1">
          <a:blip r:embed="rId4"/>
          <a:srcRect b="15683"/>
          <a:stretch/>
        </p:blipFill>
        <p:spPr>
          <a:xfrm>
            <a:off x="465826" y="5727940"/>
            <a:ext cx="6304753" cy="975471"/>
          </a:xfrm>
          <a:prstGeom prst="rect">
            <a:avLst/>
          </a:prstGeom>
        </p:spPr>
      </p:pic>
      <p:sp>
        <p:nvSpPr>
          <p:cNvPr id="4" name="Slide Number Placeholder 3"/>
          <p:cNvSpPr>
            <a:spLocks noGrp="1"/>
          </p:cNvSpPr>
          <p:nvPr>
            <p:ph type="sldNum" sz="quarter" idx="12"/>
          </p:nvPr>
        </p:nvSpPr>
        <p:spPr>
          <a:xfrm>
            <a:off x="11291012" y="6338286"/>
            <a:ext cx="683339" cy="365125"/>
          </a:xfrm>
        </p:spPr>
        <p:txBody>
          <a:bodyPr/>
          <a:lstStyle/>
          <a:p>
            <a:fld id="{D57F1E4F-1CFF-5643-939E-217C01CDF565}" type="slidenum">
              <a:rPr lang="en-US" smtClean="0">
                <a:solidFill>
                  <a:schemeClr val="tx1"/>
                </a:solidFill>
              </a:rPr>
              <a:pPr/>
              <a:t>6</a:t>
            </a:fld>
            <a:endParaRPr lang="en-US" dirty="0">
              <a:solidFill>
                <a:schemeClr val="tx1"/>
              </a:solidFill>
            </a:endParaRPr>
          </a:p>
        </p:txBody>
      </p:sp>
      <p:pic>
        <p:nvPicPr>
          <p:cNvPr id="2" name="Picture 1">
            <a:extLst>
              <a:ext uri="{FF2B5EF4-FFF2-40B4-BE49-F238E27FC236}">
                <a16:creationId xmlns:a16="http://schemas.microsoft.com/office/drawing/2014/main" id="{AFBED109-F1DA-44E2-1219-F2E43D9199A6}"/>
              </a:ext>
            </a:extLst>
          </p:cNvPr>
          <p:cNvPicPr>
            <a:picLocks noChangeAspect="1"/>
          </p:cNvPicPr>
          <p:nvPr/>
        </p:nvPicPr>
        <p:blipFill>
          <a:blip r:embed="rId5"/>
          <a:stretch>
            <a:fillRect/>
          </a:stretch>
        </p:blipFill>
        <p:spPr>
          <a:xfrm>
            <a:off x="150874" y="78062"/>
            <a:ext cx="5809980" cy="5408338"/>
          </a:xfrm>
          <a:prstGeom prst="rect">
            <a:avLst/>
          </a:prstGeom>
        </p:spPr>
      </p:pic>
    </p:spTree>
    <p:extLst>
      <p:ext uri="{BB962C8B-B14F-4D97-AF65-F5344CB8AC3E}">
        <p14:creationId xmlns:p14="http://schemas.microsoft.com/office/powerpoint/2010/main" val="748616660"/>
      </p:ext>
    </p:extLst>
  </p:cSld>
  <p:clrMapOvr>
    <a:masterClrMapping/>
  </p:clrMapOvr>
  <mc:AlternateContent xmlns:mc="http://schemas.openxmlformats.org/markup-compatibility/2006" xmlns:p14="http://schemas.microsoft.com/office/powerpoint/2010/main">
    <mc:Choice Requires="p14">
      <p:transition spd="slow" p14:dur="2000" advTm="117864"/>
    </mc:Choice>
    <mc:Fallback xmlns="">
      <p:transition spd="slow" advTm="1178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67D-51BB-44E2-B352-75BCF8E35675}"/>
              </a:ext>
            </a:extLst>
          </p:cNvPr>
          <p:cNvSpPr>
            <a:spLocks noGrp="1"/>
          </p:cNvSpPr>
          <p:nvPr>
            <p:ph type="title"/>
          </p:nvPr>
        </p:nvSpPr>
        <p:spPr>
          <a:xfrm>
            <a:off x="223061" y="180573"/>
            <a:ext cx="8773158" cy="497068"/>
          </a:xfrm>
        </p:spPr>
        <p:txBody>
          <a:bodyPr>
            <a:noAutofit/>
          </a:bodyPr>
          <a:lstStyle/>
          <a:p>
            <a:r>
              <a:rPr lang="en-US" sz="3200" b="1" dirty="0">
                <a:solidFill>
                  <a:srgbClr val="0070C0"/>
                </a:solidFill>
              </a:rPr>
              <a:t>Both Medical Plans Offer Access to:</a:t>
            </a:r>
          </a:p>
        </p:txBody>
      </p:sp>
      <p:pic>
        <p:nvPicPr>
          <p:cNvPr id="5" name="Content Placeholder 4">
            <a:extLst>
              <a:ext uri="{FF2B5EF4-FFF2-40B4-BE49-F238E27FC236}">
                <a16:creationId xmlns:a16="http://schemas.microsoft.com/office/drawing/2014/main" id="{0B7E8163-E027-4F57-9CA6-2A55AD09E8D0}"/>
              </a:ext>
            </a:extLst>
          </p:cNvPr>
          <p:cNvPicPr>
            <a:picLocks noGrp="1" noChangeAspect="1"/>
          </p:cNvPicPr>
          <p:nvPr>
            <p:ph idx="1"/>
          </p:nvPr>
        </p:nvPicPr>
        <p:blipFill rotWithShape="1">
          <a:blip r:embed="rId3"/>
          <a:srcRect r="40526"/>
          <a:stretch/>
        </p:blipFill>
        <p:spPr>
          <a:xfrm>
            <a:off x="223060" y="889091"/>
            <a:ext cx="8397238" cy="2219103"/>
          </a:xfrm>
        </p:spPr>
      </p:pic>
      <p:sp>
        <p:nvSpPr>
          <p:cNvPr id="6" name="TextBox 5">
            <a:extLst>
              <a:ext uri="{FF2B5EF4-FFF2-40B4-BE49-F238E27FC236}">
                <a16:creationId xmlns:a16="http://schemas.microsoft.com/office/drawing/2014/main" id="{C7B77E97-5847-45EA-82EA-211F0D7FAC22}"/>
              </a:ext>
            </a:extLst>
          </p:cNvPr>
          <p:cNvSpPr txBox="1"/>
          <p:nvPr/>
        </p:nvSpPr>
        <p:spPr>
          <a:xfrm>
            <a:off x="4182045" y="735202"/>
            <a:ext cx="6849035" cy="307777"/>
          </a:xfrm>
          <a:prstGeom prst="rect">
            <a:avLst/>
          </a:prstGeom>
          <a:noFill/>
        </p:spPr>
        <p:txBody>
          <a:bodyPr wrap="square" rtlCol="0">
            <a:spAutoFit/>
          </a:bodyPr>
          <a:lstStyle/>
          <a:p>
            <a:r>
              <a:rPr lang="en-US" sz="1400" dirty="0">
                <a:solidFill>
                  <a:srgbClr val="0070C0"/>
                </a:solidFill>
              </a:rPr>
              <a:t>In- and Out-of-Network refers to Cigna’s </a:t>
            </a:r>
            <a:r>
              <a:rPr lang="en-US" sz="1400" i="1" u="sng" dirty="0">
                <a:solidFill>
                  <a:srgbClr val="0070C0"/>
                </a:solidFill>
              </a:rPr>
              <a:t>pharmacy</a:t>
            </a:r>
            <a:r>
              <a:rPr lang="en-US" sz="1400" i="1" dirty="0">
                <a:solidFill>
                  <a:srgbClr val="0070C0"/>
                </a:solidFill>
              </a:rPr>
              <a:t> </a:t>
            </a:r>
            <a:r>
              <a:rPr lang="en-US" sz="1400" dirty="0">
                <a:solidFill>
                  <a:srgbClr val="0070C0"/>
                </a:solidFill>
              </a:rPr>
              <a:t>network</a:t>
            </a:r>
          </a:p>
        </p:txBody>
      </p:sp>
      <p:sp>
        <p:nvSpPr>
          <p:cNvPr id="3" name="TextBox 2">
            <a:extLst>
              <a:ext uri="{FF2B5EF4-FFF2-40B4-BE49-F238E27FC236}">
                <a16:creationId xmlns:a16="http://schemas.microsoft.com/office/drawing/2014/main" id="{898B4EDF-8B4D-4880-B61E-BB89E4FC105A}"/>
              </a:ext>
            </a:extLst>
          </p:cNvPr>
          <p:cNvSpPr txBox="1"/>
          <p:nvPr/>
        </p:nvSpPr>
        <p:spPr>
          <a:xfrm>
            <a:off x="93916" y="677640"/>
            <a:ext cx="3382181" cy="400110"/>
          </a:xfrm>
          <a:prstGeom prst="rect">
            <a:avLst/>
          </a:prstGeom>
          <a:noFill/>
        </p:spPr>
        <p:txBody>
          <a:bodyPr wrap="square" rtlCol="0">
            <a:spAutoFit/>
          </a:bodyPr>
          <a:lstStyle/>
          <a:p>
            <a:r>
              <a:rPr lang="en-US" sz="2000" b="1" dirty="0">
                <a:solidFill>
                  <a:srgbClr val="7030A0"/>
                </a:solidFill>
              </a:rPr>
              <a:t>  </a:t>
            </a:r>
            <a:r>
              <a:rPr lang="en-US" b="1" dirty="0">
                <a:solidFill>
                  <a:srgbClr val="7030A0"/>
                </a:solidFill>
              </a:rPr>
              <a:t>Pharmacy Benefits</a:t>
            </a:r>
          </a:p>
        </p:txBody>
      </p:sp>
      <p:sp>
        <p:nvSpPr>
          <p:cNvPr id="4" name="TextBox 3">
            <a:extLst>
              <a:ext uri="{FF2B5EF4-FFF2-40B4-BE49-F238E27FC236}">
                <a16:creationId xmlns:a16="http://schemas.microsoft.com/office/drawing/2014/main" id="{F4549950-6C2E-4F32-B955-1D312170D0CC}"/>
              </a:ext>
            </a:extLst>
          </p:cNvPr>
          <p:cNvSpPr txBox="1"/>
          <p:nvPr/>
        </p:nvSpPr>
        <p:spPr>
          <a:xfrm>
            <a:off x="223060" y="3108194"/>
            <a:ext cx="10625049" cy="2831544"/>
          </a:xfrm>
          <a:prstGeom prst="rect">
            <a:avLst/>
          </a:prstGeom>
          <a:noFill/>
        </p:spPr>
        <p:txBody>
          <a:bodyPr wrap="square" rtlCol="0">
            <a:spAutoFit/>
          </a:bodyPr>
          <a:lstStyle/>
          <a:p>
            <a:r>
              <a:rPr lang="en-US" b="1" dirty="0">
                <a:solidFill>
                  <a:srgbClr val="7030A0"/>
                </a:solidFill>
              </a:rPr>
              <a:t>The following programs are FREE to employees and eligible dependents enrolled in a BPS medical plan and there are no out-of-pocket costs to use the programs:</a:t>
            </a:r>
          </a:p>
          <a:p>
            <a:endParaRPr lang="en-US" sz="2000" b="1" dirty="0"/>
          </a:p>
          <a:p>
            <a:r>
              <a:rPr lang="en-US" b="1" dirty="0">
                <a:solidFill>
                  <a:srgbClr val="7030A0"/>
                </a:solidFill>
              </a:rPr>
              <a:t>Hinge Health</a:t>
            </a:r>
          </a:p>
          <a:p>
            <a:r>
              <a:rPr lang="en-US" sz="1400" dirty="0">
                <a:solidFill>
                  <a:schemeClr val="tx1">
                    <a:lumMod val="85000"/>
                    <a:lumOff val="15000"/>
                  </a:schemeClr>
                </a:solidFill>
              </a:rPr>
              <a:t>Is a virtual physical therapy program.  With the help of coaches, therapists, and/or wearable sensors, participants conquer back and joint pain, recover from injuries, prepare for surgery or stay healthy and pain free.  For questions: 855.902.2777</a:t>
            </a:r>
          </a:p>
          <a:p>
            <a:endParaRPr lang="en-US" sz="1600" dirty="0"/>
          </a:p>
          <a:p>
            <a:r>
              <a:rPr lang="en-US" b="1" dirty="0">
                <a:solidFill>
                  <a:srgbClr val="7030A0"/>
                </a:solidFill>
              </a:rPr>
              <a:t>Surgery Plus</a:t>
            </a:r>
          </a:p>
          <a:p>
            <a:r>
              <a:rPr lang="en-US" sz="1400" dirty="0">
                <a:solidFill>
                  <a:schemeClr val="tx1">
                    <a:lumMod val="85000"/>
                    <a:lumOff val="15000"/>
                  </a:schemeClr>
                </a:solidFill>
              </a:rPr>
              <a:t>Is a supplemental benefit program which covers eligible </a:t>
            </a:r>
            <a:r>
              <a:rPr lang="en-US" sz="1400" u="sng" dirty="0">
                <a:solidFill>
                  <a:schemeClr val="tx1">
                    <a:lumMod val="85000"/>
                    <a:lumOff val="15000"/>
                  </a:schemeClr>
                </a:solidFill>
              </a:rPr>
              <a:t>planned, non-emergency </a:t>
            </a:r>
            <a:r>
              <a:rPr lang="en-US" sz="1400" dirty="0">
                <a:solidFill>
                  <a:schemeClr val="tx1">
                    <a:lumMod val="85000"/>
                    <a:lumOff val="15000"/>
                  </a:schemeClr>
                </a:solidFill>
              </a:rPr>
              <a:t>surgeries and offers a personalized concierge experience through dedicated Care Advocates. Covered categories include orthopedics, spine, general surgery, gynecology, ear/nose/throat, GI and cardiac. For questions: 833.709.2441</a:t>
            </a:r>
          </a:p>
        </p:txBody>
      </p:sp>
      <p:sp>
        <p:nvSpPr>
          <p:cNvPr id="9" name="Slide Number Placeholder 8"/>
          <p:cNvSpPr>
            <a:spLocks noGrp="1"/>
          </p:cNvSpPr>
          <p:nvPr>
            <p:ph type="sldNum" sz="quarter" idx="12"/>
          </p:nvPr>
        </p:nvSpPr>
        <p:spPr>
          <a:xfrm>
            <a:off x="11250735" y="6291332"/>
            <a:ext cx="683339" cy="365125"/>
          </a:xfrm>
        </p:spPr>
        <p:txBody>
          <a:bodyPr/>
          <a:lstStyle/>
          <a:p>
            <a:fld id="{D57F1E4F-1CFF-5643-939E-217C01CDF565}"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372343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215207"/>
            <a:ext cx="9487350" cy="1043957"/>
          </a:xfrm>
        </p:spPr>
        <p:txBody>
          <a:bodyPr>
            <a:normAutofit fontScale="90000"/>
          </a:bodyPr>
          <a:lstStyle/>
          <a:p>
            <a:r>
              <a:rPr lang="en-US" dirty="0">
                <a:solidFill>
                  <a:srgbClr val="0070C0"/>
                </a:solidFill>
              </a:rPr>
              <a:t> </a:t>
            </a:r>
            <a:r>
              <a:rPr kumimoji="0" lang="en-US" sz="4000" b="1" i="0" u="none" strike="noStrike" kern="1200" cap="none" spc="0" normalizeH="0" baseline="0" noProof="0" dirty="0">
                <a:ln>
                  <a:noFill/>
                </a:ln>
                <a:solidFill>
                  <a:srgbClr val="0070C0"/>
                </a:solidFill>
                <a:effectLst/>
                <a:uLnTx/>
                <a:uFillTx/>
                <a:latin typeface="Trebuchet MS" panose="020B0603020202020204"/>
                <a:ea typeface="+mj-ea"/>
                <a:cs typeface="+mj-cs"/>
              </a:rPr>
              <a:t>Both Medical Plans Also Offer Access to:</a:t>
            </a:r>
            <a:br>
              <a:rPr kumimoji="0" lang="en-US" sz="2000" b="1" i="0" u="none" strike="noStrike" kern="1200" cap="none" spc="0" normalizeH="0" baseline="0" noProof="0" dirty="0">
                <a:ln>
                  <a:noFill/>
                </a:ln>
                <a:solidFill>
                  <a:srgbClr val="0070C0"/>
                </a:solidFill>
                <a:effectLst/>
                <a:uLnTx/>
                <a:uFillTx/>
                <a:latin typeface="Trebuchet MS" panose="020B0603020202020204"/>
                <a:ea typeface="+mj-ea"/>
                <a:cs typeface="+mj-cs"/>
              </a:rPr>
            </a:br>
            <a:r>
              <a:rPr kumimoji="0" lang="en-US" sz="2000" b="1" i="0" u="none" strike="noStrike" kern="1200" cap="none" spc="0" normalizeH="0" baseline="0" noProof="0" dirty="0">
                <a:ln>
                  <a:noFill/>
                </a:ln>
                <a:solidFill>
                  <a:srgbClr val="0070C0"/>
                </a:solidFill>
                <a:effectLst/>
                <a:uLnTx/>
                <a:uFillTx/>
                <a:latin typeface="Trebuchet MS" panose="020B0603020202020204"/>
                <a:ea typeface="+mj-ea"/>
                <a:cs typeface="+mj-cs"/>
              </a:rPr>
              <a:t>  </a:t>
            </a:r>
            <a:r>
              <a:rPr lang="en-US" sz="2700" b="1" dirty="0">
                <a:solidFill>
                  <a:srgbClr val="7030A0"/>
                </a:solidFill>
              </a:rPr>
              <a:t>Telehealth with no out-of-pocket cost</a:t>
            </a:r>
          </a:p>
        </p:txBody>
      </p:sp>
      <p:sp>
        <p:nvSpPr>
          <p:cNvPr id="3" name="Content Placeholder 2"/>
          <p:cNvSpPr>
            <a:spLocks noGrp="1"/>
          </p:cNvSpPr>
          <p:nvPr>
            <p:ph idx="1"/>
          </p:nvPr>
        </p:nvSpPr>
        <p:spPr>
          <a:xfrm>
            <a:off x="897772" y="1388618"/>
            <a:ext cx="8622745" cy="677024"/>
          </a:xfrm>
        </p:spPr>
        <p:txBody>
          <a:bodyPr>
            <a:normAutofit fontScale="92500"/>
          </a:bodyPr>
          <a:lstStyle/>
          <a:p>
            <a:pPr marL="0" indent="0">
              <a:buNone/>
            </a:pPr>
            <a:r>
              <a:rPr lang="en-US" sz="3200" b="1" dirty="0" err="1">
                <a:solidFill>
                  <a:schemeClr val="tx1"/>
                </a:solidFill>
              </a:rPr>
              <a:t>MD</a:t>
            </a:r>
            <a:r>
              <a:rPr lang="en-US" sz="3200" b="1" dirty="0" err="1">
                <a:solidFill>
                  <a:srgbClr val="FF0000"/>
                </a:solidFill>
              </a:rPr>
              <a:t>Live</a:t>
            </a:r>
            <a:r>
              <a:rPr lang="en-US" sz="3200" dirty="0">
                <a:solidFill>
                  <a:srgbClr val="FF0000"/>
                </a:solidFill>
              </a:rPr>
              <a:t> </a:t>
            </a:r>
            <a:r>
              <a:rPr lang="en-US" b="1" dirty="0"/>
              <a:t>            </a:t>
            </a:r>
            <a:r>
              <a:rPr lang="en-US" sz="2400" b="1" dirty="0"/>
              <a:t>Using MDLIVE is as easy as one, two, three.</a:t>
            </a:r>
          </a:p>
          <a:p>
            <a:pPr marL="0" indent="0">
              <a:buNone/>
            </a:pPr>
            <a:endParaRPr lang="en-US" b="1" dirty="0"/>
          </a:p>
          <a:p>
            <a:pPr marL="0" indent="0">
              <a:buNone/>
            </a:pPr>
            <a:endParaRPr lang="en-US" sz="3200" dirty="0">
              <a:solidFill>
                <a:srgbClr val="FF0000"/>
              </a:solidFill>
            </a:endParaRPr>
          </a:p>
          <a:p>
            <a:pPr lvl="1">
              <a:buClr>
                <a:schemeClr val="tx1"/>
              </a:buClr>
              <a:buFont typeface="Arial" panose="020B0604020202020204" pitchFamily="34" charset="0"/>
              <a:buChar char="•"/>
            </a:pPr>
            <a:endParaRPr lang="en-US" dirty="0">
              <a:solidFill>
                <a:schemeClr val="tx1"/>
              </a:solidFill>
            </a:endParaRPr>
          </a:p>
          <a:p>
            <a:pPr marL="914400" lvl="2" indent="0">
              <a:buClr>
                <a:schemeClr val="tx1"/>
              </a:buClr>
              <a:buNone/>
            </a:pP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61394092"/>
              </p:ext>
            </p:extLst>
          </p:nvPr>
        </p:nvGraphicFramePr>
        <p:xfrm>
          <a:off x="897773" y="5179752"/>
          <a:ext cx="8376227" cy="1463040"/>
        </p:xfrm>
        <a:graphic>
          <a:graphicData uri="http://schemas.openxmlformats.org/drawingml/2006/table">
            <a:tbl>
              <a:tblPr firstRow="1" bandRow="1">
                <a:tableStyleId>{5C22544A-7EE6-4342-B048-85BDC9FD1C3A}</a:tableStyleId>
              </a:tblPr>
              <a:tblGrid>
                <a:gridCol w="8376227">
                  <a:extLst>
                    <a:ext uri="{9D8B030D-6E8A-4147-A177-3AD203B41FA5}">
                      <a16:colId xmlns:a16="http://schemas.microsoft.com/office/drawing/2014/main" val="744682525"/>
                    </a:ext>
                  </a:extLst>
                </a:gridCol>
              </a:tblGrid>
              <a:tr h="1013230">
                <a:tc>
                  <a:txBody>
                    <a:bodyPr/>
                    <a:lstStyle/>
                    <a:p>
                      <a:r>
                        <a:rPr lang="en-US" b="0" baseline="0" dirty="0">
                          <a:solidFill>
                            <a:schemeClr val="tx1"/>
                          </a:solidFill>
                        </a:rPr>
                        <a:t>To Schedule:</a:t>
                      </a:r>
                    </a:p>
                    <a:p>
                      <a:r>
                        <a:rPr lang="en-US" b="0" baseline="0" dirty="0">
                          <a:solidFill>
                            <a:schemeClr val="tx1"/>
                          </a:solidFill>
                        </a:rPr>
                        <a:t>MyCigna.com</a:t>
                      </a:r>
                    </a:p>
                    <a:p>
                      <a:r>
                        <a:rPr lang="en-US" b="0" baseline="0" dirty="0">
                          <a:solidFill>
                            <a:schemeClr val="tx1"/>
                          </a:solidFill>
                        </a:rPr>
                        <a:t>MDLIVEforCigna.com</a:t>
                      </a:r>
                    </a:p>
                    <a:p>
                      <a:r>
                        <a:rPr lang="en-US" b="0" baseline="0" dirty="0">
                          <a:solidFill>
                            <a:schemeClr val="tx1"/>
                          </a:solidFill>
                        </a:rPr>
                        <a:t>888-726-3171</a:t>
                      </a:r>
                    </a:p>
                    <a:p>
                      <a:r>
                        <a:rPr lang="en-US" b="0" baseline="0" dirty="0">
                          <a:solidFill>
                            <a:schemeClr val="tx1"/>
                          </a:solidFill>
                        </a:rPr>
                        <a:t>Or download app</a:t>
                      </a:r>
                      <a:endParaRPr lang="en-US" b="0" dirty="0">
                        <a:solidFill>
                          <a:schemeClr val="tx1"/>
                        </a:solidFill>
                      </a:endParaRPr>
                    </a:p>
                  </a:txBody>
                  <a:tcPr>
                    <a:noFill/>
                  </a:tcPr>
                </a:tc>
                <a:extLst>
                  <a:ext uri="{0D108BD9-81ED-4DB2-BD59-A6C34878D82A}">
                    <a16:rowId xmlns:a16="http://schemas.microsoft.com/office/drawing/2014/main" val="360916478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808877711"/>
              </p:ext>
            </p:extLst>
          </p:nvPr>
        </p:nvGraphicFramePr>
        <p:xfrm>
          <a:off x="897773" y="2029812"/>
          <a:ext cx="8376225" cy="3020487"/>
        </p:xfrm>
        <a:graphic>
          <a:graphicData uri="http://schemas.openxmlformats.org/drawingml/2006/table">
            <a:tbl>
              <a:tblPr firstRow="1" bandRow="1">
                <a:tableStyleId>{5C22544A-7EE6-4342-B048-85BDC9FD1C3A}</a:tableStyleId>
              </a:tblPr>
              <a:tblGrid>
                <a:gridCol w="2792075">
                  <a:extLst>
                    <a:ext uri="{9D8B030D-6E8A-4147-A177-3AD203B41FA5}">
                      <a16:colId xmlns:a16="http://schemas.microsoft.com/office/drawing/2014/main" val="2994533021"/>
                    </a:ext>
                  </a:extLst>
                </a:gridCol>
                <a:gridCol w="2777451">
                  <a:extLst>
                    <a:ext uri="{9D8B030D-6E8A-4147-A177-3AD203B41FA5}">
                      <a16:colId xmlns:a16="http://schemas.microsoft.com/office/drawing/2014/main" val="3359609975"/>
                    </a:ext>
                  </a:extLst>
                </a:gridCol>
                <a:gridCol w="2806699">
                  <a:extLst>
                    <a:ext uri="{9D8B030D-6E8A-4147-A177-3AD203B41FA5}">
                      <a16:colId xmlns:a16="http://schemas.microsoft.com/office/drawing/2014/main" val="2496932365"/>
                    </a:ext>
                  </a:extLst>
                </a:gridCol>
              </a:tblGrid>
              <a:tr h="340743">
                <a:tc>
                  <a:txBody>
                    <a:bodyPr/>
                    <a:lstStyle/>
                    <a:p>
                      <a:pPr algn="ctr"/>
                      <a:r>
                        <a:rPr lang="en-US" dirty="0">
                          <a:solidFill>
                            <a:schemeClr val="tx1"/>
                          </a:solidFill>
                        </a:rPr>
                        <a:t>Step 1</a:t>
                      </a:r>
                    </a:p>
                  </a:txBody>
                  <a:tcPr/>
                </a:tc>
                <a:tc>
                  <a:txBody>
                    <a:bodyPr/>
                    <a:lstStyle/>
                    <a:p>
                      <a:pPr algn="ctr"/>
                      <a:r>
                        <a:rPr lang="en-US" dirty="0">
                          <a:solidFill>
                            <a:schemeClr val="tx1"/>
                          </a:solidFill>
                        </a:rPr>
                        <a:t>Step 2</a:t>
                      </a:r>
                    </a:p>
                  </a:txBody>
                  <a:tcPr/>
                </a:tc>
                <a:tc>
                  <a:txBody>
                    <a:bodyPr/>
                    <a:lstStyle/>
                    <a:p>
                      <a:pPr algn="ctr"/>
                      <a:r>
                        <a:rPr lang="en-US" dirty="0">
                          <a:solidFill>
                            <a:schemeClr val="tx1"/>
                          </a:solidFill>
                        </a:rPr>
                        <a:t>Step 3</a:t>
                      </a:r>
                    </a:p>
                  </a:txBody>
                  <a:tcPr/>
                </a:tc>
                <a:extLst>
                  <a:ext uri="{0D108BD9-81ED-4DB2-BD59-A6C34878D82A}">
                    <a16:rowId xmlns:a16="http://schemas.microsoft.com/office/drawing/2014/main" val="3202227294"/>
                  </a:ext>
                </a:extLst>
              </a:tr>
              <a:tr h="118322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7365984"/>
                  </a:ext>
                </a:extLst>
              </a:tr>
              <a:tr h="1471504">
                <a:tc>
                  <a:txBody>
                    <a:bodyPr/>
                    <a:lstStyle/>
                    <a:p>
                      <a:pPr algn="l" fontAlgn="base"/>
                      <a:r>
                        <a:rPr lang="en-US" sz="1600" b="1" i="0" kern="1200" dirty="0">
                          <a:solidFill>
                            <a:schemeClr val="dk1"/>
                          </a:solidFill>
                          <a:effectLst/>
                          <a:latin typeface="+mn-lt"/>
                          <a:ea typeface="+mn-ea"/>
                          <a:cs typeface="+mn-cs"/>
                        </a:rPr>
                        <a:t>Create an account.</a:t>
                      </a:r>
                    </a:p>
                    <a:p>
                      <a:pPr algn="l" fontAlgn="base"/>
                      <a:r>
                        <a:rPr lang="en-US" sz="1600" b="0" i="0" kern="1200" dirty="0">
                          <a:solidFill>
                            <a:schemeClr val="dk1"/>
                          </a:solidFill>
                          <a:effectLst/>
                          <a:latin typeface="+mn-lt"/>
                          <a:ea typeface="+mn-ea"/>
                          <a:cs typeface="+mn-cs"/>
                        </a:rPr>
                        <a:t>Setting up your secure account only takes minutes.</a:t>
                      </a:r>
                    </a:p>
                  </a:txBody>
                  <a:tcPr/>
                </a:tc>
                <a:tc>
                  <a:txBody>
                    <a:bodyPr/>
                    <a:lstStyle/>
                    <a:p>
                      <a:pPr fontAlgn="base"/>
                      <a:r>
                        <a:rPr lang="en-US" sz="1600" b="1" i="0" kern="1200" dirty="0">
                          <a:solidFill>
                            <a:schemeClr val="dk1"/>
                          </a:solidFill>
                          <a:effectLst/>
                          <a:latin typeface="+mn-lt"/>
                          <a:ea typeface="+mn-ea"/>
                          <a:cs typeface="+mn-cs"/>
                        </a:rPr>
                        <a:t>Schedule an appointment.</a:t>
                      </a:r>
                    </a:p>
                    <a:p>
                      <a:pPr fontAlgn="base"/>
                      <a:r>
                        <a:rPr lang="en-US" sz="1600" b="0" i="0" kern="1200" dirty="0">
                          <a:solidFill>
                            <a:schemeClr val="dk1"/>
                          </a:solidFill>
                          <a:effectLst/>
                          <a:latin typeface="+mn-lt"/>
                          <a:ea typeface="+mn-ea"/>
                          <a:cs typeface="+mn-cs"/>
                        </a:rPr>
                        <a:t>You can have a doctor visit right away or schedule an appointment – all by phone, computer, or our app</a:t>
                      </a:r>
                      <a:r>
                        <a:rPr lang="en-US" sz="1800" b="0" i="0" kern="1200" dirty="0">
                          <a:solidFill>
                            <a:schemeClr val="dk1"/>
                          </a:solidFill>
                          <a:effectLst/>
                          <a:latin typeface="+mn-lt"/>
                          <a:ea typeface="+mn-ea"/>
                          <a:cs typeface="+mn-cs"/>
                        </a:rPr>
                        <a:t>.</a:t>
                      </a:r>
                      <a:endParaRPr lang="en-US" dirty="0"/>
                    </a:p>
                  </a:txBody>
                  <a:tcPr/>
                </a:tc>
                <a:tc>
                  <a:txBody>
                    <a:bodyPr/>
                    <a:lstStyle/>
                    <a:p>
                      <a:pPr fontAlgn="base"/>
                      <a:r>
                        <a:rPr lang="en-US" sz="1600" b="1" i="0" kern="1200" dirty="0">
                          <a:solidFill>
                            <a:schemeClr val="dk1"/>
                          </a:solidFill>
                          <a:effectLst/>
                          <a:latin typeface="+mn-lt"/>
                          <a:ea typeface="+mn-ea"/>
                          <a:cs typeface="+mn-cs"/>
                        </a:rPr>
                        <a:t>Feel better.</a:t>
                      </a:r>
                    </a:p>
                    <a:p>
                      <a:pPr fontAlgn="base"/>
                      <a:r>
                        <a:rPr lang="en-US" sz="1600" b="0" i="0" kern="1200" dirty="0">
                          <a:solidFill>
                            <a:schemeClr val="dk1"/>
                          </a:solidFill>
                          <a:effectLst/>
                          <a:latin typeface="+mn-lt"/>
                          <a:ea typeface="+mn-ea"/>
                          <a:cs typeface="+mn-cs"/>
                        </a:rPr>
                        <a:t>Get reliable care from board-certified doctors and licensed therapists.</a:t>
                      </a:r>
                    </a:p>
                    <a:p>
                      <a:endParaRPr lang="en-US" dirty="0"/>
                    </a:p>
                  </a:txBody>
                  <a:tcPr/>
                </a:tc>
                <a:extLst>
                  <a:ext uri="{0D108BD9-81ED-4DB2-BD59-A6C34878D82A}">
                    <a16:rowId xmlns:a16="http://schemas.microsoft.com/office/drawing/2014/main" val="95470587"/>
                  </a:ext>
                </a:extLst>
              </a:tr>
            </a:tbl>
          </a:graphicData>
        </a:graphic>
      </p:graphicFrame>
      <p:pic>
        <p:nvPicPr>
          <p:cNvPr id="22" name="Picture 21" descr="icon"/>
          <p:cNvPicPr/>
          <p:nvPr/>
        </p:nvPicPr>
        <p:blipFill>
          <a:blip r:embed="rId2">
            <a:extLst>
              <a:ext uri="{28A0092B-C50C-407E-A947-70E740481C1C}">
                <a14:useLocalDpi xmlns:a14="http://schemas.microsoft.com/office/drawing/2010/main" val="0"/>
              </a:ext>
            </a:extLst>
          </a:blip>
          <a:srcRect/>
          <a:stretch>
            <a:fillRect/>
          </a:stretch>
        </p:blipFill>
        <p:spPr bwMode="auto">
          <a:xfrm>
            <a:off x="1865601" y="2468880"/>
            <a:ext cx="838200" cy="960294"/>
          </a:xfrm>
          <a:prstGeom prst="rect">
            <a:avLst/>
          </a:prstGeom>
          <a:solidFill>
            <a:schemeClr val="bg1"/>
          </a:solidFill>
          <a:ln>
            <a:noFill/>
          </a:ln>
        </p:spPr>
      </p:pic>
      <p:pic>
        <p:nvPicPr>
          <p:cNvPr id="23" name="Picture 22" descr="icon"/>
          <p:cNvPicPr/>
          <p:nvPr/>
        </p:nvPicPr>
        <p:blipFill>
          <a:blip r:embed="rId3">
            <a:extLst>
              <a:ext uri="{28A0092B-C50C-407E-A947-70E740481C1C}">
                <a14:useLocalDpi xmlns:a14="http://schemas.microsoft.com/office/drawing/2010/main" val="0"/>
              </a:ext>
            </a:extLst>
          </a:blip>
          <a:srcRect/>
          <a:stretch>
            <a:fillRect/>
          </a:stretch>
        </p:blipFill>
        <p:spPr bwMode="auto">
          <a:xfrm>
            <a:off x="4509827" y="2468880"/>
            <a:ext cx="1047750" cy="960294"/>
          </a:xfrm>
          <a:prstGeom prst="rect">
            <a:avLst/>
          </a:prstGeom>
          <a:solidFill>
            <a:schemeClr val="bg1"/>
          </a:solidFill>
          <a:ln>
            <a:noFill/>
          </a:ln>
        </p:spPr>
      </p:pic>
      <p:pic>
        <p:nvPicPr>
          <p:cNvPr id="24" name="Picture 23" descr="icon"/>
          <p:cNvPicPr/>
          <p:nvPr/>
        </p:nvPicPr>
        <p:blipFill>
          <a:blip r:embed="rId4">
            <a:extLst>
              <a:ext uri="{28A0092B-C50C-407E-A947-70E740481C1C}">
                <a14:useLocalDpi xmlns:a14="http://schemas.microsoft.com/office/drawing/2010/main" val="0"/>
              </a:ext>
            </a:extLst>
          </a:blip>
          <a:srcRect/>
          <a:stretch>
            <a:fillRect/>
          </a:stretch>
        </p:blipFill>
        <p:spPr bwMode="auto">
          <a:xfrm>
            <a:off x="7461798" y="2468880"/>
            <a:ext cx="809625" cy="960294"/>
          </a:xfrm>
          <a:prstGeom prst="rect">
            <a:avLst/>
          </a:prstGeom>
          <a:noFill/>
          <a:ln>
            <a:noFill/>
          </a:ln>
        </p:spPr>
      </p:pic>
      <p:sp>
        <p:nvSpPr>
          <p:cNvPr id="7" name="Slide Number Placeholder 6"/>
          <p:cNvSpPr>
            <a:spLocks noGrp="1"/>
          </p:cNvSpPr>
          <p:nvPr>
            <p:ph type="sldNum" sz="quarter" idx="12"/>
          </p:nvPr>
        </p:nvSpPr>
        <p:spPr>
          <a:xfrm>
            <a:off x="11234111" y="6277667"/>
            <a:ext cx="683339" cy="365125"/>
          </a:xfrm>
        </p:spPr>
        <p:txBody>
          <a:bodyPr/>
          <a:lstStyle/>
          <a:p>
            <a:fld id="{D57F1E4F-1CFF-5643-939E-217C01CDF565}"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364341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470E-7A1E-4348-849E-2415265037CC}"/>
              </a:ext>
            </a:extLst>
          </p:cNvPr>
          <p:cNvSpPr>
            <a:spLocks noGrp="1"/>
          </p:cNvSpPr>
          <p:nvPr>
            <p:ph type="title"/>
          </p:nvPr>
        </p:nvSpPr>
        <p:spPr>
          <a:xfrm>
            <a:off x="152399" y="301628"/>
            <a:ext cx="10529843" cy="655782"/>
          </a:xfrm>
        </p:spPr>
        <p:txBody>
          <a:bodyPr>
            <a:noAutofit/>
          </a:bodyPr>
          <a:lstStyle/>
          <a:p>
            <a:r>
              <a:rPr lang="en-US" b="1" dirty="0">
                <a:solidFill>
                  <a:srgbClr val="0070C0"/>
                </a:solidFill>
              </a:rPr>
              <a:t> How to Reduce your Medical Plan Deductible</a:t>
            </a:r>
          </a:p>
        </p:txBody>
      </p:sp>
      <p:sp>
        <p:nvSpPr>
          <p:cNvPr id="5" name="TextBox 4">
            <a:extLst>
              <a:ext uri="{FF2B5EF4-FFF2-40B4-BE49-F238E27FC236}">
                <a16:creationId xmlns:a16="http://schemas.microsoft.com/office/drawing/2014/main" id="{09C8BC38-E270-41BF-B0EB-FF25D3F8935C}"/>
              </a:ext>
            </a:extLst>
          </p:cNvPr>
          <p:cNvSpPr txBox="1"/>
          <p:nvPr/>
        </p:nvSpPr>
        <p:spPr>
          <a:xfrm>
            <a:off x="-1" y="2259647"/>
            <a:ext cx="11093185" cy="4462760"/>
          </a:xfrm>
          <a:prstGeom prst="rect">
            <a:avLst/>
          </a:prstGeom>
          <a:noFill/>
          <a:ln>
            <a:noFill/>
          </a:ln>
        </p:spPr>
        <p:txBody>
          <a:bodyPr wrap="square" rtlCol="0">
            <a:spAutoFit/>
          </a:bodyPr>
          <a:lstStyle/>
          <a:p>
            <a:pPr marL="914400" lvl="1" indent="-457200">
              <a:buAutoNum type="arabicPeriod"/>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914400" lvl="1" indent="-457200">
              <a:buAutoNum type="arabicPeriod"/>
              <a:defRPr/>
            </a:pPr>
            <a:r>
              <a:rPr lang="en-US" sz="2000" b="1" dirty="0">
                <a:solidFill>
                  <a:prstClr val="black"/>
                </a:solidFill>
                <a:latin typeface="Trebuchet MS" panose="020B0603020202020204"/>
              </a:rPr>
              <a:t>Annual Physical</a:t>
            </a: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lvl="2">
              <a:defRPr/>
            </a:pPr>
            <a:r>
              <a:rPr lang="en-US" dirty="0">
                <a:solidFill>
                  <a:prstClr val="black"/>
                </a:solidFill>
                <a:latin typeface="Trebuchet MS" panose="020B0603020202020204"/>
              </a:rPr>
              <a:t>Performed free to you and your covered spouse at any BPS Well-Care Center (WCC)</a:t>
            </a:r>
          </a:p>
          <a:p>
            <a:pPr lvl="2">
              <a:defRPr/>
            </a:pPr>
            <a:r>
              <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rPr>
              <a:t>Perform</a:t>
            </a:r>
            <a:r>
              <a:rPr lang="en-US" dirty="0">
                <a:solidFill>
                  <a:prstClr val="black"/>
                </a:solidFill>
                <a:latin typeface="Trebuchet MS" panose="020B0603020202020204"/>
              </a:rPr>
              <a:t>ed free to you and your covered spouse with your In-network primary care physician</a:t>
            </a:r>
            <a:endPar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lvl="3">
              <a:defRPr/>
            </a:pPr>
            <a:endPar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914400" lvl="1" indent="-457200">
              <a:buAutoNum type="arabicPeriod" startAt="2"/>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Online Health Assessment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lvl="2">
              <a:defRPr/>
            </a:pPr>
            <a:r>
              <a:rPr lang="en-US" dirty="0">
                <a:solidFill>
                  <a:prstClr val="black"/>
                </a:solidFill>
                <a:latin typeface="Trebuchet MS" panose="020B0603020202020204"/>
              </a:rPr>
              <a:t>After completion of your annual physical, you</a:t>
            </a:r>
            <a:r>
              <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rPr>
              <a:t> and your covered spouse will visit </a:t>
            </a:r>
            <a:r>
              <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www.mycigna.com</a:t>
            </a:r>
            <a:r>
              <a:rPr kumimoji="0" lang="en-US" b="0" i="0" u="none" strike="noStrike" kern="1200" cap="none" spc="0" normalizeH="0" baseline="0" noProof="0" dirty="0">
                <a:ln>
                  <a:noFill/>
                </a:ln>
                <a:solidFill>
                  <a:prstClr val="black"/>
                </a:solidFill>
                <a:effectLst/>
                <a:uLnTx/>
                <a:uFillTx/>
                <a:latin typeface="Trebuchet MS" panose="020B0603020202020204"/>
                <a:ea typeface="+mn-ea"/>
                <a:cs typeface="+mn-cs"/>
              </a:rPr>
              <a:t> to register for individual accounts. Once registered, go to the Wellness tab to access to the Health Assessment.  For assistance, contact Cigna’s HA helpline at 800.853.2713 or 800.569.5242. </a:t>
            </a:r>
            <a:endParaRPr lang="en-US" b="1" dirty="0">
              <a:latin typeface="Trebuchet MS" panose="020B0603020202020204"/>
            </a:endParaRP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solidFill>
                <a:prstClr val="black"/>
              </a:solidFill>
              <a:latin typeface="Trebuchet MS" panose="020B0603020202020204"/>
            </a:endParaRPr>
          </a:p>
          <a:p>
            <a:pPr algn="ctr"/>
            <a:r>
              <a:rPr lang="en-US" b="1" dirty="0">
                <a:solidFill>
                  <a:srgbClr val="FF0000"/>
                </a:solidFill>
                <a:latin typeface="Trebuchet MS" panose="020B0603020202020204"/>
              </a:rPr>
              <a:t>	</a:t>
            </a:r>
            <a:r>
              <a:rPr lang="en-US" sz="2000" b="1" u="sng" dirty="0">
                <a:latin typeface="Trebuchet MS" panose="020B0603020202020204"/>
              </a:rPr>
              <a:t>Completing both wellness activities will reduce your In-network </a:t>
            </a:r>
          </a:p>
          <a:p>
            <a:pPr algn="ctr"/>
            <a:r>
              <a:rPr lang="en-US" sz="2000" b="1" u="sng" dirty="0">
                <a:latin typeface="Trebuchet MS" panose="020B0603020202020204"/>
              </a:rPr>
              <a:t>medical plan deductible.</a:t>
            </a:r>
          </a:p>
          <a:p>
            <a:pPr algn="ctr"/>
            <a:endParaRPr lang="en-US" sz="2000" b="1" u="sng" dirty="0">
              <a:latin typeface="Trebuchet MS" panose="020B0603020202020204"/>
            </a:endParaRPr>
          </a:p>
          <a:p>
            <a:endParaRPr lang="en-US" sz="2000" b="1" u="sng" dirty="0">
              <a:latin typeface="Trebuchet MS" panose="020B0603020202020204"/>
            </a:endParaRPr>
          </a:p>
        </p:txBody>
      </p:sp>
      <p:sp>
        <p:nvSpPr>
          <p:cNvPr id="10" name="TextBox 9">
            <a:extLst>
              <a:ext uri="{FF2B5EF4-FFF2-40B4-BE49-F238E27FC236}">
                <a16:creationId xmlns:a16="http://schemas.microsoft.com/office/drawing/2014/main" id="{4498F27D-4875-40ED-9AAD-EAB843FF99BE}"/>
              </a:ext>
            </a:extLst>
          </p:cNvPr>
          <p:cNvSpPr txBox="1"/>
          <p:nvPr/>
        </p:nvSpPr>
        <p:spPr>
          <a:xfrm>
            <a:off x="152399" y="1037326"/>
            <a:ext cx="8754869" cy="923330"/>
          </a:xfrm>
          <a:prstGeom prst="rect">
            <a:avLst/>
          </a:prstGeom>
          <a:noFill/>
        </p:spPr>
        <p:txBody>
          <a:bodyPr wrap="square" rtlCol="0">
            <a:spAutoFit/>
          </a:bodyPr>
          <a:lstStyle/>
          <a:p>
            <a:endParaRPr lang="en-US" b="1" dirty="0">
              <a:solidFill>
                <a:schemeClr val="accent2">
                  <a:lumMod val="75000"/>
                </a:schemeClr>
              </a:solidFill>
            </a:endParaRPr>
          </a:p>
          <a:p>
            <a:r>
              <a:rPr lang="en-US" b="1" dirty="0">
                <a:solidFill>
                  <a:schemeClr val="accent2">
                    <a:lumMod val="75000"/>
                  </a:schemeClr>
                </a:solidFill>
              </a:rPr>
              <a:t>Complete these </a:t>
            </a:r>
            <a:r>
              <a:rPr lang="en-US" b="1" u="sng" dirty="0">
                <a:solidFill>
                  <a:schemeClr val="accent2">
                    <a:lumMod val="75000"/>
                  </a:schemeClr>
                </a:solidFill>
              </a:rPr>
              <a:t>two </a:t>
            </a:r>
            <a:r>
              <a:rPr lang="en-US" b="1" dirty="0">
                <a:solidFill>
                  <a:schemeClr val="accent2">
                    <a:lumMod val="75000"/>
                  </a:schemeClr>
                </a:solidFill>
              </a:rPr>
              <a:t>wellness activities by the deadline noted in your benefit enrollment materials:</a:t>
            </a:r>
          </a:p>
        </p:txBody>
      </p:sp>
      <p:sp>
        <p:nvSpPr>
          <p:cNvPr id="6" name="Slide Number Placeholder 5"/>
          <p:cNvSpPr>
            <a:spLocks noGrp="1"/>
          </p:cNvSpPr>
          <p:nvPr>
            <p:ph type="sldNum" sz="quarter" idx="12"/>
          </p:nvPr>
        </p:nvSpPr>
        <p:spPr>
          <a:xfrm>
            <a:off x="11267360" y="6166562"/>
            <a:ext cx="683339" cy="365125"/>
          </a:xfrm>
        </p:spPr>
        <p:txBody>
          <a:bodyPr/>
          <a:lstStyle/>
          <a:p>
            <a:fld id="{D57F1E4F-1CFF-5643-939E-217C01CDF565}" type="slidenum">
              <a:rPr lang="en-US" smtClean="0">
                <a:solidFill>
                  <a:schemeClr val="tx1"/>
                </a:solidFill>
              </a:rPr>
              <a:pPr/>
              <a:t>9</a:t>
            </a:fld>
            <a:endParaRPr lang="en-US" dirty="0">
              <a:solidFill>
                <a:schemeClr val="tx1"/>
              </a:solidFill>
            </a:endParaRPr>
          </a:p>
        </p:txBody>
      </p:sp>
      <p:pic>
        <p:nvPicPr>
          <p:cNvPr id="4" name="Picture 3" descr="A picture containing shape&#10;&#10;Description automatically generated">
            <a:extLst>
              <a:ext uri="{FF2B5EF4-FFF2-40B4-BE49-F238E27FC236}">
                <a16:creationId xmlns:a16="http://schemas.microsoft.com/office/drawing/2014/main" id="{ACCF99B6-D50A-B3BA-2B00-48AB388CE8D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5393" r="19909"/>
          <a:stretch/>
        </p:blipFill>
        <p:spPr>
          <a:xfrm>
            <a:off x="9100437" y="957410"/>
            <a:ext cx="1992747" cy="1737664"/>
          </a:xfrm>
          <a:prstGeom prst="rect">
            <a:avLst/>
          </a:prstGeom>
        </p:spPr>
      </p:pic>
    </p:spTree>
    <p:extLst>
      <p:ext uri="{BB962C8B-B14F-4D97-AF65-F5344CB8AC3E}">
        <p14:creationId xmlns:p14="http://schemas.microsoft.com/office/powerpoint/2010/main" val="3834431148"/>
      </p:ext>
    </p:extLst>
  </p:cSld>
  <p:clrMapOvr>
    <a:masterClrMapping/>
  </p:clrMapOvr>
  <mc:AlternateContent xmlns:mc="http://schemas.openxmlformats.org/markup-compatibility/2006" xmlns:p14="http://schemas.microsoft.com/office/powerpoint/2010/main">
    <mc:Choice Requires="p14">
      <p:transition spd="slow" p14:dur="2000" advTm="27031"/>
    </mc:Choice>
    <mc:Fallback xmlns="">
      <p:transition spd="slow" advTm="27031"/>
    </mc:Fallback>
  </mc:AlternateContent>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15643</TotalTime>
  <Words>4875</Words>
  <Application>Microsoft Office PowerPoint</Application>
  <PresentationFormat>Widescreen</PresentationFormat>
  <Paragraphs>403</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Wingdings</vt:lpstr>
      <vt:lpstr>Wingdings 3</vt:lpstr>
      <vt:lpstr>1_Facet</vt:lpstr>
      <vt:lpstr>PowerPoint Presentation</vt:lpstr>
      <vt:lpstr>PowerPoint Presentation</vt:lpstr>
      <vt:lpstr>Enrollment Timeframe</vt:lpstr>
      <vt:lpstr>When can I change my benefits ?</vt:lpstr>
      <vt:lpstr>PowerPoint Presentation</vt:lpstr>
      <vt:lpstr>PowerPoint Presentation</vt:lpstr>
      <vt:lpstr>Both Medical Plans Offer Access to:</vt:lpstr>
      <vt:lpstr> Both Medical Plans Also Offer Access to:   Telehealth with no out-of-pocket cost</vt:lpstr>
      <vt:lpstr> How to Reduce your Medical Plan Deductible</vt:lpstr>
      <vt:lpstr>Reduced Deductibles</vt:lpstr>
      <vt:lpstr>BPS Employee Well-Care Centers No out-of-pocket cost  </vt:lpstr>
      <vt:lpstr>Tobacco-use Surcharge Program</vt:lpstr>
      <vt:lpstr>BPS Benefits Program - 2023</vt:lpstr>
      <vt:lpstr>BPS Benefits Program – 2023 (cont.)</vt:lpstr>
      <vt:lpstr>BPS Benefits Program – 2023 (cont.)</vt:lpstr>
      <vt:lpstr>Employee Assistance Program (EAP)</vt:lpstr>
      <vt:lpstr>Additional Benefits sponsored by  BPS, Cigna, and Marathon Health   </vt:lpstr>
      <vt:lpstr>BPS Benefits Administration System - Benefits Portal</vt:lpstr>
      <vt:lpstr>Contacts</vt:lpstr>
      <vt:lpstr>PowerPoint Presentation</vt:lpstr>
      <vt:lpstr>Common Benefit Terms for Medical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Schmidt.Lisa@BrevardSchools.org</dc:creator>
  <cp:lastModifiedBy>Odom.Charmaine@Self-Insured Employee Benefits</cp:lastModifiedBy>
  <cp:revision>309</cp:revision>
  <cp:lastPrinted>2023-02-21T13:47:01Z</cp:lastPrinted>
  <dcterms:created xsi:type="dcterms:W3CDTF">2019-07-22T14:15:27Z</dcterms:created>
  <dcterms:modified xsi:type="dcterms:W3CDTF">2023-09-08T14:25:40Z</dcterms:modified>
</cp:coreProperties>
</file>