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73" r:id="rId2"/>
    <p:sldId id="310" r:id="rId3"/>
    <p:sldId id="318" r:id="rId4"/>
    <p:sldId id="281" r:id="rId5"/>
    <p:sldId id="282" r:id="rId6"/>
    <p:sldId id="320" r:id="rId7"/>
    <p:sldId id="284" r:id="rId8"/>
    <p:sldId id="285" r:id="rId9"/>
    <p:sldId id="286" r:id="rId10"/>
    <p:sldId id="287" r:id="rId11"/>
    <p:sldId id="317" r:id="rId12"/>
    <p:sldId id="329" r:id="rId13"/>
    <p:sldId id="288" r:id="rId14"/>
    <p:sldId id="348" r:id="rId15"/>
    <p:sldId id="313" r:id="rId16"/>
    <p:sldId id="307" r:id="rId17"/>
    <p:sldId id="340" r:id="rId18"/>
    <p:sldId id="341" r:id="rId19"/>
    <p:sldId id="294" r:id="rId20"/>
    <p:sldId id="314" r:id="rId21"/>
    <p:sldId id="296" r:id="rId22"/>
    <p:sldId id="321" r:id="rId23"/>
    <p:sldId id="328" r:id="rId24"/>
    <p:sldId id="298" r:id="rId25"/>
    <p:sldId id="315" r:id="rId26"/>
    <p:sldId id="299" r:id="rId27"/>
    <p:sldId id="305" r:id="rId28"/>
    <p:sldId id="342" r:id="rId29"/>
    <p:sldId id="322" r:id="rId30"/>
    <p:sldId id="312" r:id="rId31"/>
    <p:sldId id="283" r:id="rId32"/>
    <p:sldId id="323" r:id="rId33"/>
    <p:sldId id="324" r:id="rId34"/>
    <p:sldId id="334" r:id="rId35"/>
    <p:sldId id="325" r:id="rId36"/>
    <p:sldId id="326" r:id="rId37"/>
    <p:sldId id="335" r:id="rId38"/>
    <p:sldId id="327" r:id="rId39"/>
    <p:sldId id="330" r:id="rId40"/>
    <p:sldId id="349" r:id="rId41"/>
    <p:sldId id="331" r:id="rId42"/>
    <p:sldId id="350" r:id="rId43"/>
    <p:sldId id="332" r:id="rId44"/>
    <p:sldId id="333" r:id="rId45"/>
    <p:sldId id="336" r:id="rId46"/>
    <p:sldId id="337" r:id="rId47"/>
    <p:sldId id="339" r:id="rId48"/>
    <p:sldId id="338" r:id="rId49"/>
    <p:sldId id="306" r:id="rId50"/>
    <p:sldId id="347" r:id="rId5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D9D2C"/>
    <a:srgbClr val="00689B"/>
    <a:srgbClr val="262A63"/>
    <a:srgbClr val="9CB63C"/>
    <a:srgbClr val="00A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3372" autoAdjust="0"/>
  </p:normalViewPr>
  <p:slideViewPr>
    <p:cSldViewPr snapToGrid="0">
      <p:cViewPr varScale="1">
        <p:scale>
          <a:sx n="75" d="100"/>
          <a:sy n="75" d="100"/>
        </p:scale>
        <p:origin x="140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0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ajole.Julie@Brevard Virtual School" userId="3ade0e40-cd87-483c-9f42-c17af806bd2f" providerId="ADAL" clId="{2FDB7CFC-BAAE-4C6C-B215-F4778F4C2537}"/>
    <pc:docChg chg="modShowInfo">
      <pc:chgData name="Flajole.Julie@Brevard Virtual School" userId="3ade0e40-cd87-483c-9f42-c17af806bd2f" providerId="ADAL" clId="{2FDB7CFC-BAAE-4C6C-B215-F4778F4C2537}" dt="2021-10-04T14:13:30.219" v="0" actId="2744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115479-36D0-4CC5-B37C-4459A1EEF9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3B178-82DC-4FD9-8E43-32C0791826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A9472-E04F-42C6-955C-40E929E8C8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31E42-E358-4240-AFB6-BFC1F0FAAF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CCB56CE-77AF-4BF7-BC77-88AD9F82F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5476E-D42A-4E31-A6FC-19C91E1BDF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64C0D-FFDA-485D-A4F1-68E9CB363D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61829E0-7363-4361-8324-CA6974B4E2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8D94C9E-1549-48EA-B953-B5330519A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2A2BA-DEFE-40CB-869A-749E0FCC50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F74A9-9D79-452B-91A1-7F7300ED90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8BE689-7F03-4FED-8875-7A52FC417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8F47B81-762C-4B0B-9FD5-83BC1972F1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5E16216-0CB4-437D-9A84-3C15EE29A1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id="{CF165915-038C-41A0-8212-2E74C6FC6B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97E6D2C4-5CCC-4852-9885-F21CE87A5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A3542C1-8A66-4874-B42D-7B58C3F2906D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D6A53700-BA19-4F1A-BC80-9BCAA06622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3362557-8AA6-42E0-B52A-599C5BD627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3FAF17C2-92B1-4450-880F-41D2714C4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E6E2A5F-3708-4D06-8A77-6BBFCE0636A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5845" name="Date Placeholder 1">
            <a:extLst>
              <a:ext uri="{FF2B5EF4-FFF2-40B4-BE49-F238E27FC236}">
                <a16:creationId xmlns:a16="http://schemas.microsoft.com/office/drawing/2014/main" id="{553963A7-88E2-4169-B354-3AD83FB2EF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F5806256-EA84-4F3B-A5B2-D775BB4744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B1A381D-3644-4745-9DF9-2F598C2EC0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Date Placeholder 3">
            <a:extLst>
              <a:ext uri="{FF2B5EF4-FFF2-40B4-BE49-F238E27FC236}">
                <a16:creationId xmlns:a16="http://schemas.microsoft.com/office/drawing/2014/main" id="{159B9F4A-8D4F-45B6-9C31-58668F9B6E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3" name="Slide Number Placeholder 4">
            <a:extLst>
              <a:ext uri="{FF2B5EF4-FFF2-40B4-BE49-F238E27FC236}">
                <a16:creationId xmlns:a16="http://schemas.microsoft.com/office/drawing/2014/main" id="{DB896835-8716-49BE-ACB7-E6555206E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0716EE0-BCC2-4140-8A09-2E87D91BE313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01DBA002-323B-4F37-9DF5-850FD1C38C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FFFE8EA4-ABFF-4F1A-B92E-677060DEBC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Date Placeholder 3">
            <a:extLst>
              <a:ext uri="{FF2B5EF4-FFF2-40B4-BE49-F238E27FC236}">
                <a16:creationId xmlns:a16="http://schemas.microsoft.com/office/drawing/2014/main" id="{727CA795-2207-4194-B8A7-615ECFD3DB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1" name="Slide Number Placeholder 4">
            <a:extLst>
              <a:ext uri="{FF2B5EF4-FFF2-40B4-BE49-F238E27FC236}">
                <a16:creationId xmlns:a16="http://schemas.microsoft.com/office/drawing/2014/main" id="{BF56DF13-F616-4F9E-BEEB-000AE9EAF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8A7D0A7-4F20-4B85-B1B7-5954F70E4DB9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8FAD20EA-C685-4977-A557-107051B2A4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60C0E8A3-C5E7-47ED-8899-944F781899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Date Placeholder 3">
            <a:extLst>
              <a:ext uri="{FF2B5EF4-FFF2-40B4-BE49-F238E27FC236}">
                <a16:creationId xmlns:a16="http://schemas.microsoft.com/office/drawing/2014/main" id="{A2708336-5448-434E-960D-336183FF57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89" name="Slide Number Placeholder 4">
            <a:extLst>
              <a:ext uri="{FF2B5EF4-FFF2-40B4-BE49-F238E27FC236}">
                <a16:creationId xmlns:a16="http://schemas.microsoft.com/office/drawing/2014/main" id="{883C2E00-BBAF-4B59-9BC5-CF96A1171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FFA1F24-DA9E-481B-A3E8-2ACAAC9807BC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3248A87D-A25D-4C0A-A58E-261FF4041E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A3E89FE6-AA90-4237-BE63-B1DC50E1B0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Date Placeholder 3">
            <a:extLst>
              <a:ext uri="{FF2B5EF4-FFF2-40B4-BE49-F238E27FC236}">
                <a16:creationId xmlns:a16="http://schemas.microsoft.com/office/drawing/2014/main" id="{D614187E-93C1-480B-87D9-06C2E604EE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46D2728C-2362-4A5F-9DA2-DE85D0BD8F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80C340B-91C4-4E23-914C-663BBEAD41AA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D608FED0-756D-4B4F-A60F-CC918E500F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C1CAED65-1B27-4A3F-83F0-190ADA16A8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Date Placeholder 3">
            <a:extLst>
              <a:ext uri="{FF2B5EF4-FFF2-40B4-BE49-F238E27FC236}">
                <a16:creationId xmlns:a16="http://schemas.microsoft.com/office/drawing/2014/main" id="{F3109F39-23B8-4B77-8B54-DC8FF6097A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085" name="Slide Number Placeholder 4">
            <a:extLst>
              <a:ext uri="{FF2B5EF4-FFF2-40B4-BE49-F238E27FC236}">
                <a16:creationId xmlns:a16="http://schemas.microsoft.com/office/drawing/2014/main" id="{E06F2A7D-5EFB-4888-8266-3181C4A72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7BB6AFA-DC0A-4F14-8890-67CCFCB18384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9574C705-FAC0-4D85-80F4-4C5A55AE9D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62C7486C-210E-4475-B5CF-3531B721B3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B3AB8A71-FBF0-4BAB-9490-9AE6D498C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34C03A0-88D0-4AB7-A9DB-0FEEB26F2C4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8133" name="Date Placeholder 1">
            <a:extLst>
              <a:ext uri="{FF2B5EF4-FFF2-40B4-BE49-F238E27FC236}">
                <a16:creationId xmlns:a16="http://schemas.microsoft.com/office/drawing/2014/main" id="{680CFD77-6C11-4402-9F64-2BC4E0DBA6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91AA00F-34A5-43AA-9999-5ADACC4F0B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8F2CB54E-0116-43D7-9F0A-2472C8F227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80" name="Date Placeholder 3">
            <a:extLst>
              <a:ext uri="{FF2B5EF4-FFF2-40B4-BE49-F238E27FC236}">
                <a16:creationId xmlns:a16="http://schemas.microsoft.com/office/drawing/2014/main" id="{62895825-FB3C-4B91-ABB1-BD6D1A5A2D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81" name="Slide Number Placeholder 4">
            <a:extLst>
              <a:ext uri="{FF2B5EF4-FFF2-40B4-BE49-F238E27FC236}">
                <a16:creationId xmlns:a16="http://schemas.microsoft.com/office/drawing/2014/main" id="{F374FD7E-B3FC-4E32-957E-71386A500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C1046C8-5B99-4F13-AB08-B7C778284CD8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F00762E4-D897-49AE-B8DF-FB53A68751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6D3A9CA1-4ED6-4304-9583-C79592C8D0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Date Placeholder 3">
            <a:extLst>
              <a:ext uri="{FF2B5EF4-FFF2-40B4-BE49-F238E27FC236}">
                <a16:creationId xmlns:a16="http://schemas.microsoft.com/office/drawing/2014/main" id="{D3952D4B-E520-4E88-8947-92B4DDDCC6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229" name="Slide Number Placeholder 4">
            <a:extLst>
              <a:ext uri="{FF2B5EF4-FFF2-40B4-BE49-F238E27FC236}">
                <a16:creationId xmlns:a16="http://schemas.microsoft.com/office/drawing/2014/main" id="{F9F8DF93-5F1A-4C79-822D-0DF2A3F4B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96BAE3-CE28-4181-A2C9-209229AE5CDB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DAAE920C-041F-4805-824E-4839C82D75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47EE0FFE-2702-42F9-8917-D86433D988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Date Placeholder 3">
            <a:extLst>
              <a:ext uri="{FF2B5EF4-FFF2-40B4-BE49-F238E27FC236}">
                <a16:creationId xmlns:a16="http://schemas.microsoft.com/office/drawing/2014/main" id="{DCF0D120-5D00-4472-9D69-2CEE48028A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77" name="Slide Number Placeholder 4">
            <a:extLst>
              <a:ext uri="{FF2B5EF4-FFF2-40B4-BE49-F238E27FC236}">
                <a16:creationId xmlns:a16="http://schemas.microsoft.com/office/drawing/2014/main" id="{767AC201-D590-441A-A2CE-87BC31524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A22CD4E-DB28-46B5-B66A-062F5F1913D8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C1D816E-5DDC-4393-A6DE-15421C207D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41BDA0E-CE34-4746-8869-39D1A31C10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333E053C-61CE-43CB-A629-297AE28B17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6638C2E5-6923-4451-8FDF-572F2DEFA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D35A97-66BE-49A2-BC38-4EC31FFC8EB7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7BFBCA41-47DA-4882-B0BD-D99764D0E9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5D36F611-690A-44BA-BC5B-21B4BD7FA7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4" name="Date Placeholder 3">
            <a:extLst>
              <a:ext uri="{FF2B5EF4-FFF2-40B4-BE49-F238E27FC236}">
                <a16:creationId xmlns:a16="http://schemas.microsoft.com/office/drawing/2014/main" id="{E2D82449-5D40-4BCB-BC98-B3FEBCD182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25" name="Slide Number Placeholder 4">
            <a:extLst>
              <a:ext uri="{FF2B5EF4-FFF2-40B4-BE49-F238E27FC236}">
                <a16:creationId xmlns:a16="http://schemas.microsoft.com/office/drawing/2014/main" id="{6567AED9-F367-437A-AF04-7CAE7A4E2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04B2D27-1B83-4459-BD4F-2A512079C3D9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2BD0959B-3577-4034-883D-46BBF4EFAB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9DDDD69C-A68F-4A0C-9CE4-B68531E911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2" name="Date Placeholder 3">
            <a:extLst>
              <a:ext uri="{FF2B5EF4-FFF2-40B4-BE49-F238E27FC236}">
                <a16:creationId xmlns:a16="http://schemas.microsoft.com/office/drawing/2014/main" id="{6D8FB67D-F787-42E8-BBD4-20BDCB12B6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73" name="Slide Number Placeholder 4">
            <a:extLst>
              <a:ext uri="{FF2B5EF4-FFF2-40B4-BE49-F238E27FC236}">
                <a16:creationId xmlns:a16="http://schemas.microsoft.com/office/drawing/2014/main" id="{B8034FBE-9BB9-4705-BEB3-F0E3CFAAEB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1DE25DB-B65C-4A90-92D9-4948DF47A960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0DC6E595-54B1-49A7-81CF-1900424A15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6E3EA401-56E0-4B80-963C-E7DD4BBFEF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C1A17B77-8DB7-45DB-9C67-AF4AB7D3F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4550555-90EC-45AC-A8DC-664204EBF1BB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0421" name="Date Placeholder 1">
            <a:extLst>
              <a:ext uri="{FF2B5EF4-FFF2-40B4-BE49-F238E27FC236}">
                <a16:creationId xmlns:a16="http://schemas.microsoft.com/office/drawing/2014/main" id="{760DCC47-81A4-4F59-B473-A889B2DF0C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98E569C-78AB-4478-A18D-868498A449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C4B93513-109F-4FBA-A891-B3C4691449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8" name="Date Placeholder 3">
            <a:extLst>
              <a:ext uri="{FF2B5EF4-FFF2-40B4-BE49-F238E27FC236}">
                <a16:creationId xmlns:a16="http://schemas.microsoft.com/office/drawing/2014/main" id="{C2D83E1D-AD60-4023-9451-DEFFD52962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69" name="Slide Number Placeholder 4">
            <a:extLst>
              <a:ext uri="{FF2B5EF4-FFF2-40B4-BE49-F238E27FC236}">
                <a16:creationId xmlns:a16="http://schemas.microsoft.com/office/drawing/2014/main" id="{4829AB0E-0C28-4D81-B56F-C14A5CBBF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ED2078C-81B2-4EBF-B184-CC54CFC00080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EEC9131B-0C5D-4A7E-A806-0A945507B1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F441F116-B56E-477E-8A56-53217CE063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276D127F-42A0-4D80-9CD1-7FCEFB486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9A62571-0307-4F7A-9BF4-CDF440C5B35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4517" name="Date Placeholder 1">
            <a:extLst>
              <a:ext uri="{FF2B5EF4-FFF2-40B4-BE49-F238E27FC236}">
                <a16:creationId xmlns:a16="http://schemas.microsoft.com/office/drawing/2014/main" id="{2BDCAE23-9ADC-4152-8C46-B327A834FA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66DD7B6F-8B9B-455F-9A33-4B1902278C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01BA3DDA-90C0-46BE-9E69-837C965EA9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4" name="Date Placeholder 3">
            <a:extLst>
              <a:ext uri="{FF2B5EF4-FFF2-40B4-BE49-F238E27FC236}">
                <a16:creationId xmlns:a16="http://schemas.microsoft.com/office/drawing/2014/main" id="{3BC0459A-B61D-45CE-8362-F36D122577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565" name="Slide Number Placeholder 4">
            <a:extLst>
              <a:ext uri="{FF2B5EF4-FFF2-40B4-BE49-F238E27FC236}">
                <a16:creationId xmlns:a16="http://schemas.microsoft.com/office/drawing/2014/main" id="{78D9E0D9-CF9B-49EF-BFF3-716D7CE7D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D0118BD-8C50-4F97-AA4A-01B804165508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DF6455AE-00FF-4383-974C-6C3BAB54D1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D3AAFB75-6D9E-4033-827C-FFC3161C27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8612" name="Date Placeholder 3">
            <a:extLst>
              <a:ext uri="{FF2B5EF4-FFF2-40B4-BE49-F238E27FC236}">
                <a16:creationId xmlns:a16="http://schemas.microsoft.com/office/drawing/2014/main" id="{41B5355A-6345-4488-BCAC-DAC62FDEB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3" name="Slide Number Placeholder 4">
            <a:extLst>
              <a:ext uri="{FF2B5EF4-FFF2-40B4-BE49-F238E27FC236}">
                <a16:creationId xmlns:a16="http://schemas.microsoft.com/office/drawing/2014/main" id="{1F8667B4-9E5D-4C58-BE62-EBA57D007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F36D3E-0DCB-4FFB-AEE9-5F5F01E1EDA6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B4D71CF0-D957-45ED-9D1B-8A59025F98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A9F4C32B-83CA-4685-838A-7943F49F5F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0660" name="Date Placeholder 3">
            <a:extLst>
              <a:ext uri="{FF2B5EF4-FFF2-40B4-BE49-F238E27FC236}">
                <a16:creationId xmlns:a16="http://schemas.microsoft.com/office/drawing/2014/main" id="{03B5EBF9-F457-4D84-AA05-B625A10E35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661" name="Slide Number Placeholder 4">
            <a:extLst>
              <a:ext uri="{FF2B5EF4-FFF2-40B4-BE49-F238E27FC236}">
                <a16:creationId xmlns:a16="http://schemas.microsoft.com/office/drawing/2014/main" id="{E3767E06-9BED-4443-BCFF-BCED596A5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B3646FD-9F51-4117-AFA0-D77DA717D2C2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928F85DF-F064-4438-A9CF-43EA38090A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3AE73D56-4DDA-4074-8B21-F9A7C14DFD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2708" name="Date Placeholder 3">
            <a:extLst>
              <a:ext uri="{FF2B5EF4-FFF2-40B4-BE49-F238E27FC236}">
                <a16:creationId xmlns:a16="http://schemas.microsoft.com/office/drawing/2014/main" id="{51B00867-1C4F-4DE0-8B09-BC83A6BC71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2709" name="Slide Number Placeholder 4">
            <a:extLst>
              <a:ext uri="{FF2B5EF4-FFF2-40B4-BE49-F238E27FC236}">
                <a16:creationId xmlns:a16="http://schemas.microsoft.com/office/drawing/2014/main" id="{D9D739F9-0C98-4E17-8281-9273F4B3B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858D51A-81BA-4638-9ED1-D28EAEDEE4A7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7732964E-E6D8-4EFE-95D0-838A5B7D01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D06B2DC1-3C5C-44C9-9040-538BB4DF19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4756" name="Date Placeholder 3">
            <a:extLst>
              <a:ext uri="{FF2B5EF4-FFF2-40B4-BE49-F238E27FC236}">
                <a16:creationId xmlns:a16="http://schemas.microsoft.com/office/drawing/2014/main" id="{2828FCB5-A3CD-4192-B0D5-C74D6049AE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4757" name="Slide Number Placeholder 4">
            <a:extLst>
              <a:ext uri="{FF2B5EF4-FFF2-40B4-BE49-F238E27FC236}">
                <a16:creationId xmlns:a16="http://schemas.microsoft.com/office/drawing/2014/main" id="{84F6CF4B-F284-4779-BE7F-A1D70C522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792147-9A64-4B21-ADAF-6A1185842C2A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733A5FD-017F-4FA9-8CD6-853F983B4D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2FC70193-27DE-47EE-9510-84879D8B8B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Date Placeholder 3">
            <a:extLst>
              <a:ext uri="{FF2B5EF4-FFF2-40B4-BE49-F238E27FC236}">
                <a16:creationId xmlns:a16="http://schemas.microsoft.com/office/drawing/2014/main" id="{D3D323CE-C086-4879-A4EB-0E0846DF0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74CF87E7-236C-4132-9250-96412AB41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07022B6-8CF6-4360-9C6A-09D4A05069D4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9D34BBD7-626A-4CD4-8BEA-D2EAFD7ED7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FA3007B8-95DD-47AD-AB5A-B7A25EA433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6804" name="Date Placeholder 3">
            <a:extLst>
              <a:ext uri="{FF2B5EF4-FFF2-40B4-BE49-F238E27FC236}">
                <a16:creationId xmlns:a16="http://schemas.microsoft.com/office/drawing/2014/main" id="{ABFA2212-4F3A-407B-AD51-D7E0D29BAB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5" name="Slide Number Placeholder 4">
            <a:extLst>
              <a:ext uri="{FF2B5EF4-FFF2-40B4-BE49-F238E27FC236}">
                <a16:creationId xmlns:a16="http://schemas.microsoft.com/office/drawing/2014/main" id="{F8FE8A4A-1FBC-4C4B-B4F7-431CA84EF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98521D0-E3AC-4757-9271-231F260054A6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2A3918A3-8E8E-470C-A1F8-8917CA2611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FCE1E85D-60D0-4C25-A257-F64D5A0D75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8852" name="Date Placeholder 3">
            <a:extLst>
              <a:ext uri="{FF2B5EF4-FFF2-40B4-BE49-F238E27FC236}">
                <a16:creationId xmlns:a16="http://schemas.microsoft.com/office/drawing/2014/main" id="{FE31DCE4-58D5-442D-AD53-0B8340C6F3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3" name="Slide Number Placeholder 4">
            <a:extLst>
              <a:ext uri="{FF2B5EF4-FFF2-40B4-BE49-F238E27FC236}">
                <a16:creationId xmlns:a16="http://schemas.microsoft.com/office/drawing/2014/main" id="{5F456DE5-1FC6-4C22-8437-D04BED4780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F3BD15A-AF9F-4083-84C5-C45A7175F969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D27FFEBF-D9DB-4897-8FF4-890D124F3A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3E615445-135B-4FA1-81BD-043FABBDC2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0900" name="Date Placeholder 3">
            <a:extLst>
              <a:ext uri="{FF2B5EF4-FFF2-40B4-BE49-F238E27FC236}">
                <a16:creationId xmlns:a16="http://schemas.microsoft.com/office/drawing/2014/main" id="{354B89D0-CF92-4EBA-A868-53318EBD56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01" name="Slide Number Placeholder 4">
            <a:extLst>
              <a:ext uri="{FF2B5EF4-FFF2-40B4-BE49-F238E27FC236}">
                <a16:creationId xmlns:a16="http://schemas.microsoft.com/office/drawing/2014/main" id="{FB22F777-F803-49B1-8FB8-6F2D4DDA3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049082-A1E9-4835-B9EB-D91EB0DEA3B2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92EC6F5B-A1A6-4942-971C-B4C7B36883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54D4B5EC-D763-41BD-8816-6036B10B1D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2948" name="Date Placeholder 3">
            <a:extLst>
              <a:ext uri="{FF2B5EF4-FFF2-40B4-BE49-F238E27FC236}">
                <a16:creationId xmlns:a16="http://schemas.microsoft.com/office/drawing/2014/main" id="{81882CCD-41A4-4855-8C42-17120CC2F9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49" name="Slide Number Placeholder 4">
            <a:extLst>
              <a:ext uri="{FF2B5EF4-FFF2-40B4-BE49-F238E27FC236}">
                <a16:creationId xmlns:a16="http://schemas.microsoft.com/office/drawing/2014/main" id="{A93F2FD4-20D1-473C-A49A-D0B1A2B01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E1E00CB-AF40-421A-A2C9-D6E825B5CD3A}" type="slidenum">
              <a:rPr lang="en-US" altLang="en-US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86EABF05-220D-405E-B8DB-C96C135F55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56F022F4-DFDA-4C21-A9F4-AE378FBEE6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4996" name="Date Placeholder 3">
            <a:extLst>
              <a:ext uri="{FF2B5EF4-FFF2-40B4-BE49-F238E27FC236}">
                <a16:creationId xmlns:a16="http://schemas.microsoft.com/office/drawing/2014/main" id="{0159D74B-F2CB-42D7-8A48-B3BDDA57C4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997" name="Slide Number Placeholder 4">
            <a:extLst>
              <a:ext uri="{FF2B5EF4-FFF2-40B4-BE49-F238E27FC236}">
                <a16:creationId xmlns:a16="http://schemas.microsoft.com/office/drawing/2014/main" id="{F1899681-9E90-4578-BC3F-4DE552794D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8E91A43-7F87-49C1-A042-76D12C9728CA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C7DBC8B4-F9B3-491F-8700-E2BD1AD195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A0E96B22-72D1-4516-B2E9-1D68DD8305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7044" name="Date Placeholder 3">
            <a:extLst>
              <a:ext uri="{FF2B5EF4-FFF2-40B4-BE49-F238E27FC236}">
                <a16:creationId xmlns:a16="http://schemas.microsoft.com/office/drawing/2014/main" id="{A8DB526D-691B-4C20-A103-B8ABBF0DAE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7045" name="Slide Number Placeholder 4">
            <a:extLst>
              <a:ext uri="{FF2B5EF4-FFF2-40B4-BE49-F238E27FC236}">
                <a16:creationId xmlns:a16="http://schemas.microsoft.com/office/drawing/2014/main" id="{0805312B-12CC-4A25-BCBF-3394B70BB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0D9C979-0D2F-4187-870A-6DAEBFF9BD50}" type="slidenum">
              <a:rPr lang="en-US" altLang="en-US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A468F911-4EFC-4143-A83B-5AE5E55B22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F346D58A-28A2-40C3-895E-408BB5D37E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9092" name="Date Placeholder 3">
            <a:extLst>
              <a:ext uri="{FF2B5EF4-FFF2-40B4-BE49-F238E27FC236}">
                <a16:creationId xmlns:a16="http://schemas.microsoft.com/office/drawing/2014/main" id="{377F0A7E-E794-4604-9A53-06B6EB8ABB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9093" name="Slide Number Placeholder 4">
            <a:extLst>
              <a:ext uri="{FF2B5EF4-FFF2-40B4-BE49-F238E27FC236}">
                <a16:creationId xmlns:a16="http://schemas.microsoft.com/office/drawing/2014/main" id="{C8959F70-84A7-446E-9B17-4641674B3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8CCDD4E-CAC2-49E2-9F83-2D962490CE86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435978D0-32C5-4057-B0B6-9896FF7D9F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532EF7DA-E790-448E-A9B5-9C8EBD4DF7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1140" name="Date Placeholder 3">
            <a:extLst>
              <a:ext uri="{FF2B5EF4-FFF2-40B4-BE49-F238E27FC236}">
                <a16:creationId xmlns:a16="http://schemas.microsoft.com/office/drawing/2014/main" id="{E0DD9ABE-A89D-444D-B1ED-BAAAAF1AD8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1141" name="Slide Number Placeholder 4">
            <a:extLst>
              <a:ext uri="{FF2B5EF4-FFF2-40B4-BE49-F238E27FC236}">
                <a16:creationId xmlns:a16="http://schemas.microsoft.com/office/drawing/2014/main" id="{E3887F4C-0051-4422-A155-5997F16C6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F2F3432-DA04-4644-89AC-213CAEA020ED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71BC879F-0593-4A2D-8956-BEF1296502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EF038A98-F28D-41CF-99F0-9082C8D2B7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3188" name="Date Placeholder 3">
            <a:extLst>
              <a:ext uri="{FF2B5EF4-FFF2-40B4-BE49-F238E27FC236}">
                <a16:creationId xmlns:a16="http://schemas.microsoft.com/office/drawing/2014/main" id="{A37C15F3-778F-440C-83C7-3821924FD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189" name="Slide Number Placeholder 4">
            <a:extLst>
              <a:ext uri="{FF2B5EF4-FFF2-40B4-BE49-F238E27FC236}">
                <a16:creationId xmlns:a16="http://schemas.microsoft.com/office/drawing/2014/main" id="{776808F8-DD3A-464A-B777-EA83C7F1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D0A9979-5CB2-41DE-8278-C63E2D65B5EC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E599D81B-D833-40BC-A7D4-3DC092C8B9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1C755931-9D64-4569-8895-7534B068E0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5236" name="Date Placeholder 3">
            <a:extLst>
              <a:ext uri="{FF2B5EF4-FFF2-40B4-BE49-F238E27FC236}">
                <a16:creationId xmlns:a16="http://schemas.microsoft.com/office/drawing/2014/main" id="{B7AC7BAE-EA95-48FC-BBE9-39064B45BB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5237" name="Slide Number Placeholder 4">
            <a:extLst>
              <a:ext uri="{FF2B5EF4-FFF2-40B4-BE49-F238E27FC236}">
                <a16:creationId xmlns:a16="http://schemas.microsoft.com/office/drawing/2014/main" id="{B58A54FE-1550-4EF0-9516-27BD2A933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09F60F4-F60D-46FC-9DC3-0D3520D5F0C9}" type="slidenum">
              <a:rPr lang="en-US" altLang="en-US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97F338F-391D-4089-A45B-7A24F86B30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20CB30A-CA56-46CD-8AA3-5A66638DDA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9BDD5EE8-3A67-40A3-B72E-9A450FD77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FEB6009F-1CC0-44DD-B152-BB9C8E7433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344611-3806-4266-859C-A54AA71A06CA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8353DFFD-2C03-4D45-BF4A-5C1B8A7ED3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FC4A2D8E-E488-455A-A9A1-EF2D8703C6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7284" name="Date Placeholder 3">
            <a:extLst>
              <a:ext uri="{FF2B5EF4-FFF2-40B4-BE49-F238E27FC236}">
                <a16:creationId xmlns:a16="http://schemas.microsoft.com/office/drawing/2014/main" id="{AD8FE3B2-3E9F-49FD-B48F-EC1C8C796A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7285" name="Slide Number Placeholder 4">
            <a:extLst>
              <a:ext uri="{FF2B5EF4-FFF2-40B4-BE49-F238E27FC236}">
                <a16:creationId xmlns:a16="http://schemas.microsoft.com/office/drawing/2014/main" id="{B69793C3-3FE0-4427-95D4-CE357F375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7009F9F-28B5-45A6-A1E8-8481F75ABDBD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9C833DCE-2B4C-4968-9FE6-9EDE4F7940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86427733-046E-4F22-BF8B-E55EDAFB6B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9332" name="Date Placeholder 3">
            <a:extLst>
              <a:ext uri="{FF2B5EF4-FFF2-40B4-BE49-F238E27FC236}">
                <a16:creationId xmlns:a16="http://schemas.microsoft.com/office/drawing/2014/main" id="{F60F8CAE-C9E6-4AA9-9CA1-EBB659604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9333" name="Slide Number Placeholder 4">
            <a:extLst>
              <a:ext uri="{FF2B5EF4-FFF2-40B4-BE49-F238E27FC236}">
                <a16:creationId xmlns:a16="http://schemas.microsoft.com/office/drawing/2014/main" id="{70805D72-0A14-4810-99F1-F641BA72A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3691CE3-F466-4747-8925-C1E4BCA177FF}" type="slidenum">
              <a:rPr lang="en-US" altLang="en-US"/>
              <a:pPr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6377B98B-B856-4258-BE48-077EBEE225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50BC34F2-7697-479B-9FEC-54DB607EF1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The final three questions are optional; however, data provided here allows the 3</a:t>
            </a:r>
            <a:r>
              <a:rPr lang="en-US" altLang="en-US" baseline="30000">
                <a:solidFill>
                  <a:srgbClr val="FF0000"/>
                </a:solidFill>
              </a:rPr>
              <a:t>rd</a:t>
            </a:r>
            <a:r>
              <a:rPr lang="en-US" altLang="en-US">
                <a:solidFill>
                  <a:srgbClr val="FF0000"/>
                </a:solidFill>
              </a:rPr>
              <a:t> party certifier to expedite the certification process.</a:t>
            </a:r>
          </a:p>
        </p:txBody>
      </p:sp>
      <p:sp>
        <p:nvSpPr>
          <p:cNvPr id="101380" name="Date Placeholder 3">
            <a:extLst>
              <a:ext uri="{FF2B5EF4-FFF2-40B4-BE49-F238E27FC236}">
                <a16:creationId xmlns:a16="http://schemas.microsoft.com/office/drawing/2014/main" id="{B463C6BC-7CCD-4FE1-92A7-BC50E29F83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1381" name="Slide Number Placeholder 4">
            <a:extLst>
              <a:ext uri="{FF2B5EF4-FFF2-40B4-BE49-F238E27FC236}">
                <a16:creationId xmlns:a16="http://schemas.microsoft.com/office/drawing/2014/main" id="{263E2326-0173-4409-9A57-AD13E4CD6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075DC03-EB94-4D29-8A3E-CDCAD79FAC19}" type="slidenum">
              <a:rPr lang="en-US" altLang="en-US"/>
              <a:pPr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FD81B29D-D4B3-4C5B-9ABD-2516E1C6F4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6DD811D5-3B72-4312-B2FC-56FCD3211F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3428" name="Date Placeholder 3">
            <a:extLst>
              <a:ext uri="{FF2B5EF4-FFF2-40B4-BE49-F238E27FC236}">
                <a16:creationId xmlns:a16="http://schemas.microsoft.com/office/drawing/2014/main" id="{BFD13E99-117D-476C-B6A2-D1DBAB38FC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3429" name="Slide Number Placeholder 4">
            <a:extLst>
              <a:ext uri="{FF2B5EF4-FFF2-40B4-BE49-F238E27FC236}">
                <a16:creationId xmlns:a16="http://schemas.microsoft.com/office/drawing/2014/main" id="{24AA0D55-CF4B-4D71-9A10-B276EC6C2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9B1D863-539B-4541-BF60-5CE3E0FDC33C}" type="slidenum">
              <a:rPr lang="en-US" altLang="en-US"/>
              <a:pPr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A2F27EA8-3B65-4F15-9A07-ADE7F1BAFF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A7E6E2E2-C861-463A-9065-CCF51C8480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5476" name="Date Placeholder 3">
            <a:extLst>
              <a:ext uri="{FF2B5EF4-FFF2-40B4-BE49-F238E27FC236}">
                <a16:creationId xmlns:a16="http://schemas.microsoft.com/office/drawing/2014/main" id="{938D1F82-B25C-4B32-8848-0EFC747B66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5477" name="Slide Number Placeholder 4">
            <a:extLst>
              <a:ext uri="{FF2B5EF4-FFF2-40B4-BE49-F238E27FC236}">
                <a16:creationId xmlns:a16="http://schemas.microsoft.com/office/drawing/2014/main" id="{2675D44C-10C2-44AF-9BEE-5ABB2D842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8E3ED6E-4B14-44A2-B4AF-E743B2B9300F}" type="slidenum">
              <a:rPr lang="en-US" altLang="en-US"/>
              <a:pPr/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09AE289A-0D5E-40F3-968F-8B8E2838DE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5EB6FE55-8824-4339-8FD4-98FB71A8EC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7524" name="Date Placeholder 3">
            <a:extLst>
              <a:ext uri="{FF2B5EF4-FFF2-40B4-BE49-F238E27FC236}">
                <a16:creationId xmlns:a16="http://schemas.microsoft.com/office/drawing/2014/main" id="{3CC778A3-3378-478E-BD39-10B3B4AB48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7525" name="Slide Number Placeholder 4">
            <a:extLst>
              <a:ext uri="{FF2B5EF4-FFF2-40B4-BE49-F238E27FC236}">
                <a16:creationId xmlns:a16="http://schemas.microsoft.com/office/drawing/2014/main" id="{D9EF1A22-8825-4B1A-BAB4-B7B0614AD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CD81C13-C8D0-46C1-9543-A419045D9456}" type="slidenum">
              <a:rPr lang="en-US" altLang="en-US"/>
              <a:pPr/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82C0365D-769B-42C9-A53C-584B98A7C0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9AE65B0A-1D68-47BA-AFFD-C2738FCB1E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9572" name="Date Placeholder 3">
            <a:extLst>
              <a:ext uri="{FF2B5EF4-FFF2-40B4-BE49-F238E27FC236}">
                <a16:creationId xmlns:a16="http://schemas.microsoft.com/office/drawing/2014/main" id="{E06F19FC-FA09-4D88-9E7F-2EAA1ADE0A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9573" name="Slide Number Placeholder 4">
            <a:extLst>
              <a:ext uri="{FF2B5EF4-FFF2-40B4-BE49-F238E27FC236}">
                <a16:creationId xmlns:a16="http://schemas.microsoft.com/office/drawing/2014/main" id="{B23C52A4-A0F2-4D2B-91D2-C9C5EE510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43BF76F-51E2-4E4A-8A82-1B8B50DAA702}" type="slidenum">
              <a:rPr lang="en-US" altLang="en-US"/>
              <a:pPr/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483CBDA6-E5E9-4D52-A1DA-87066FF8E4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1D196C46-1812-4189-8C47-98107B609E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1620" name="Date Placeholder 3">
            <a:extLst>
              <a:ext uri="{FF2B5EF4-FFF2-40B4-BE49-F238E27FC236}">
                <a16:creationId xmlns:a16="http://schemas.microsoft.com/office/drawing/2014/main" id="{8024F126-5D73-4B47-AEA5-BE0BA26C07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1621" name="Slide Number Placeholder 4">
            <a:extLst>
              <a:ext uri="{FF2B5EF4-FFF2-40B4-BE49-F238E27FC236}">
                <a16:creationId xmlns:a16="http://schemas.microsoft.com/office/drawing/2014/main" id="{39E886AD-AF72-4C1F-9F42-19477308A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6A35C6C-E93E-4101-AF43-BE10E1C66295}" type="slidenum">
              <a:rPr lang="en-US" altLang="en-US"/>
              <a:pPr/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22DD60CE-A8DD-4439-A7DC-1366CEE492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8B2D08F5-457F-418E-B91B-6F45E30018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3668" name="Date Placeholder 3">
            <a:extLst>
              <a:ext uri="{FF2B5EF4-FFF2-40B4-BE49-F238E27FC236}">
                <a16:creationId xmlns:a16="http://schemas.microsoft.com/office/drawing/2014/main" id="{7B082B17-2843-4BF3-A204-DB2637DA30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669" name="Slide Number Placeholder 4">
            <a:extLst>
              <a:ext uri="{FF2B5EF4-FFF2-40B4-BE49-F238E27FC236}">
                <a16:creationId xmlns:a16="http://schemas.microsoft.com/office/drawing/2014/main" id="{F1B92B86-FB04-4FE6-8A0C-494B4C480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3C85DA5-8C73-4804-8F3F-11F770D04C06}" type="slidenum">
              <a:rPr lang="en-US" altLang="en-US"/>
              <a:pPr/>
              <a:t>48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130B16A1-39BF-442C-B0D2-1CA21C55A4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E90F6163-70BA-446E-9F5A-52C65C144D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5716" name="Date Placeholder 3">
            <a:extLst>
              <a:ext uri="{FF2B5EF4-FFF2-40B4-BE49-F238E27FC236}">
                <a16:creationId xmlns:a16="http://schemas.microsoft.com/office/drawing/2014/main" id="{58470F1C-E14F-43A1-9C0D-81A14CDE6A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5717" name="Slide Number Placeholder 4">
            <a:extLst>
              <a:ext uri="{FF2B5EF4-FFF2-40B4-BE49-F238E27FC236}">
                <a16:creationId xmlns:a16="http://schemas.microsoft.com/office/drawing/2014/main" id="{D3716C01-A964-41EF-856C-3541E6F47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46063B-6609-4618-BF14-7E6766A24EE9}" type="slidenum">
              <a:rPr lang="en-US" altLang="en-US"/>
              <a:pPr/>
              <a:t>49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FAA0FFA-29AF-4BBE-B8C7-0D74CE64DE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9BFAE82-83A8-4921-B6FA-966839EC8A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***PENDING UPDATE***</a:t>
            </a:r>
          </a:p>
        </p:txBody>
      </p:sp>
      <p:sp>
        <p:nvSpPr>
          <p:cNvPr id="25604" name="Date Placeholder 3">
            <a:extLst>
              <a:ext uri="{FF2B5EF4-FFF2-40B4-BE49-F238E27FC236}">
                <a16:creationId xmlns:a16="http://schemas.microsoft.com/office/drawing/2014/main" id="{850571BB-43CC-4C15-A9A9-8A18EC1009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887DA97C-D30D-484E-829C-B280719AC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DB72D68-A20F-4F24-8344-09688ABB7DFB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8B9736DF-B925-4375-8628-F89AC8F194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71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D6C6A2CC-D19B-4154-B275-F7CEA0BF2E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7764" name="Date Placeholder 3">
            <a:extLst>
              <a:ext uri="{FF2B5EF4-FFF2-40B4-BE49-F238E27FC236}">
                <a16:creationId xmlns:a16="http://schemas.microsoft.com/office/drawing/2014/main" id="{E17FEDAA-0A11-49C5-875B-920868D244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7765" name="Slide Number Placeholder 4">
            <a:extLst>
              <a:ext uri="{FF2B5EF4-FFF2-40B4-BE49-F238E27FC236}">
                <a16:creationId xmlns:a16="http://schemas.microsoft.com/office/drawing/2014/main" id="{B10AC7FC-3046-4179-89FE-6680AA27F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E235A95-781B-4356-BD0F-328453E5D855}" type="slidenum">
              <a:rPr lang="en-US" altLang="en-US"/>
              <a:pPr/>
              <a:t>50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9DCD71D4-64BD-48A7-96F5-BE0AB194D7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5FB245B2-5E2E-4589-B60B-D84659DD51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id="{AB9FF087-965C-46FC-AA6E-EC91FC2DFE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63DD001B-943B-470E-BCE5-3183E141E0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306771-A7F7-4AA7-8CCC-6AC3796DEE71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D6B5248E-C1D5-4843-801C-3AF6C656AD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6457F08-9175-4448-80BC-239E3957FF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Date Placeholder 3">
            <a:extLst>
              <a:ext uri="{FF2B5EF4-FFF2-40B4-BE49-F238E27FC236}">
                <a16:creationId xmlns:a16="http://schemas.microsoft.com/office/drawing/2014/main" id="{9ED21DFB-F0D0-4717-A65E-9C7D89186D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CCDFDF10-43CD-4A26-9C66-8A11B56BB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7DE2312-1B23-4433-9B83-5AAE0D2A7A8C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1DB06D6-4AB3-477F-8943-D7A282D376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49B9BF48-6220-48B6-B17B-41D434A288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Date Placeholder 3">
            <a:extLst>
              <a:ext uri="{FF2B5EF4-FFF2-40B4-BE49-F238E27FC236}">
                <a16:creationId xmlns:a16="http://schemas.microsoft.com/office/drawing/2014/main" id="{4E484E3E-4B82-4C5D-A466-BCC0005EE9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16845F25-495B-4A2E-9FCF-79B2C4BA1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9E5B446-ACAE-48BF-8D45-48F3A1BB3049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EC9F5FA5-9303-4A0C-8E6F-495DFC4BB9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6759C89-964B-48AE-9EF2-AE8885477D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Date Placeholder 3">
            <a:extLst>
              <a:ext uri="{FF2B5EF4-FFF2-40B4-BE49-F238E27FC236}">
                <a16:creationId xmlns:a16="http://schemas.microsoft.com/office/drawing/2014/main" id="{B23970FF-72C1-4BB0-A929-49D3256F0F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97" name="Slide Number Placeholder 4">
            <a:extLst>
              <a:ext uri="{FF2B5EF4-FFF2-40B4-BE49-F238E27FC236}">
                <a16:creationId xmlns:a16="http://schemas.microsoft.com/office/drawing/2014/main" id="{0818D4B2-793D-40C1-AF6B-9EB537C64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14778C2-DEEC-4057-B9FF-5DDE5C4A6E7D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floridado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twitter.com/EducationFL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EducationFL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hyperlink" Target="https://www.facebook.com/EducationFL" TargetMode="Externa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20BB1051-AD01-4955-AACD-6E24C5ABC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5329238"/>
            <a:ext cx="346075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5949D787-3CAB-41DF-A265-243B9D6BE5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F47BE2-E431-4441-96CE-CA98A28DA331}"/>
              </a:ext>
            </a:extLst>
          </p:cNvPr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B1E53-9B64-4E36-AFE8-13E32BB29307}"/>
              </a:ext>
            </a:extLst>
          </p:cNvPr>
          <p:cNvSpPr/>
          <p:nvPr userDrawn="1"/>
        </p:nvSpPr>
        <p:spPr>
          <a:xfrm>
            <a:off x="482600" y="3100388"/>
            <a:ext cx="8178800" cy="1166812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35363" y="4937952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21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75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1E9F91-2A96-4951-8ACC-0F0A03AE346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B8CBE5B-3ECA-4FEA-A7BD-6ECAE204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1BD4366-AEF2-45C0-8549-60389792E5AC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A825EBC-93D8-4AF5-92B1-1D29AAB3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17CFB2F-AE6E-4A8D-8E70-E57748A2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CCAD32A-992C-4285-9D5F-A78B61284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01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713EC6-C2E2-44F9-8111-549D1921CBE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4A6C69C-2B5D-4D0C-9BB7-8956FF3F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D13B6F-69EB-47DE-B530-061655FB300E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94372AD-AB3C-4B05-A1BC-5AD34164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135F39B-D813-40CE-B175-2859A551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AC29E72-7F97-4839-B1A1-5C51B68DA7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995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CE3D8B-0B26-46DF-9192-C36E4F27DF2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CCD1A0A7-E0AB-480C-95F5-D5177C24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68A19C-1BC1-450B-8B9D-84755C9D861D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9D69C1D-0617-497B-87D6-7BD8FCA2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DE671C6-4114-4F90-BB4B-1C4697B6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4BEAD24-5D0E-4C36-B4E9-BBE7A30D5E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143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70D0EC-9BF7-4AB3-B361-0D0815F1BF0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2E02DA9-24D0-47AF-9A95-0942AAEC0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5C9DB1-58D6-4819-BEEC-60FF165FBC56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6AA2880-8120-4525-BCC1-70B882FC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D873998-85EB-485E-BA08-A0395D85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F6B79CF-5A89-477C-8AED-AB28BA21E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98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0DE0D3-557B-4DD7-AC04-875873E4B0C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2ADD77A-C315-4F25-A32F-B233CE20F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AEF0E7-3FB2-48DB-B5DF-4B48952725A1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23D65FA-66A8-49A2-B01C-B8E601FFF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8D097B7-FE88-45C1-82BD-BA897458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844E0EC-BA1A-49E3-949D-17F90E0E1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852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F0F4B0-376D-4F6E-B35B-1A20BA6752D8}"/>
              </a:ext>
            </a:extLst>
          </p:cNvPr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35FBF-EBA4-4EBC-B491-2247417DA2DD}"/>
              </a:ext>
            </a:extLst>
          </p:cNvPr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00FE6D-99AB-489E-ABB5-06A5766B6D3D}"/>
              </a:ext>
            </a:extLst>
          </p:cNvPr>
          <p:cNvSpPr/>
          <p:nvPr userDrawn="1"/>
        </p:nvSpPr>
        <p:spPr>
          <a:xfrm>
            <a:off x="1798638" y="3340100"/>
            <a:ext cx="5546725" cy="107632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96FF4DCB-66B2-4CDC-A896-E36935F63F4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717925" y="5872163"/>
            <a:ext cx="1708150" cy="395287"/>
            <a:chOff x="3718117" y="5713390"/>
            <a:chExt cx="1707767" cy="525628"/>
          </a:xfrm>
        </p:grpSpPr>
        <p:pic>
          <p:nvPicPr>
            <p:cNvPr id="8" name="Picture 18">
              <a:hlinkClick r:id="rId2"/>
              <a:extLst>
                <a:ext uri="{FF2B5EF4-FFF2-40B4-BE49-F238E27FC236}">
                  <a16:creationId xmlns:a16="http://schemas.microsoft.com/office/drawing/2014/main" id="{E380B575-BED2-4F31-B490-5072D227B3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636" y="5713390"/>
              <a:ext cx="386829" cy="52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>
              <a:hlinkClick r:id="rId4"/>
              <a:extLst>
                <a:ext uri="{FF2B5EF4-FFF2-40B4-BE49-F238E27FC236}">
                  <a16:creationId xmlns:a16="http://schemas.microsoft.com/office/drawing/2014/main" id="{1F95CEFF-0AF0-4C6E-A338-2D4D0BA6F7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117" y="5713390"/>
              <a:ext cx="386829" cy="52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0">
              <a:hlinkClick r:id="rId6"/>
              <a:extLst>
                <a:ext uri="{FF2B5EF4-FFF2-40B4-BE49-F238E27FC236}">
                  <a16:creationId xmlns:a16="http://schemas.microsoft.com/office/drawing/2014/main" id="{AAA5A848-A09E-4E01-A9C9-B75A3F9193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111" y="5732714"/>
              <a:ext cx="362926" cy="48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>
              <a:hlinkClick r:id="rId8"/>
              <a:extLst>
                <a:ext uri="{FF2B5EF4-FFF2-40B4-BE49-F238E27FC236}">
                  <a16:creationId xmlns:a16="http://schemas.microsoft.com/office/drawing/2014/main" id="{792E3631-3802-417D-892F-E163EB6533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683" y="5721608"/>
              <a:ext cx="371201" cy="49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22">
            <a:extLst>
              <a:ext uri="{FF2B5EF4-FFF2-40B4-BE49-F238E27FC236}">
                <a16:creationId xmlns:a16="http://schemas.microsoft.com/office/drawing/2014/main" id="{23014C73-F013-4157-BEBC-3B5B4FB675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90738" y="3429000"/>
            <a:ext cx="4962525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0" b="1">
                <a:solidFill>
                  <a:schemeClr val="bg1"/>
                </a:solidFill>
                <a:cs typeface="Arial" charset="0"/>
              </a:rPr>
              <a:t>www.FLDOE.org</a:t>
            </a:r>
          </a:p>
        </p:txBody>
      </p:sp>
      <p:pic>
        <p:nvPicPr>
          <p:cNvPr id="13" name="Picture 23">
            <a:extLst>
              <a:ext uri="{FF2B5EF4-FFF2-40B4-BE49-F238E27FC236}">
                <a16:creationId xmlns:a16="http://schemas.microsoft.com/office/drawing/2014/main" id="{899DFC58-B607-4548-8D11-CFBEFC82A3E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69888"/>
            <a:ext cx="27114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4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6398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385046-B482-4014-8214-9082CA494321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048AF6-9865-4637-B675-CC7BC82FD9CF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44A197-3004-4525-8E04-81C87129C865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5FEFF067-4B05-46EE-9CE9-3F9C3E23CD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9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65C331-1A51-44DB-A99A-64A9DAD3EABE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1191684-75E1-4417-8C25-1F366C416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5B1D29-B6F7-4C78-9258-35EEC0B04DC4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3D38B-A611-414C-9B66-C28D283ECE80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46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382A8B-4E23-4E9C-BF0E-1A69E2B88E17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5BF9F31D-7A0B-465B-8AED-E2E30DB2E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790A76-8A45-41AD-AAC8-1451B419A7E5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F7B343-29E3-4B03-8253-64B57B88AB62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48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A4D8D0-3BCA-405D-9FC1-4D4FA53961B5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D34BAD55-70A9-4CBE-B402-53C74597F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F9905A-E385-4826-9A28-1A52BD4EE734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301A3A-E390-403B-AAC8-B88DAE654599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77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B63023-4598-47A9-BA95-ED201DAECEED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9825A6C3-964A-43A8-89C5-561D4D428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462E59-2C9C-4628-B4C0-F236EE8F2545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9DA32C-B5AA-4666-AE36-D49FDC46B700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74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92384"/>
            <a:ext cx="3868340" cy="4366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44685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92384"/>
            <a:ext cx="3887391" cy="4366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5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4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fldoe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B758BD-0C9D-4BED-99F4-32046E4C83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3E1BB3A-2BDE-434D-88E7-B2E759DA73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906588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5D1782E-CD7D-4F8A-A046-90C29CC38909}"/>
              </a:ext>
            </a:extLst>
          </p:cNvPr>
          <p:cNvSpPr txBox="1">
            <a:spLocks/>
          </p:cNvSpPr>
          <p:nvPr userDrawn="1"/>
        </p:nvSpPr>
        <p:spPr>
          <a:xfrm>
            <a:off x="628650" y="6456363"/>
            <a:ext cx="7886700" cy="388937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>
                <a:solidFill>
                  <a:srgbClr val="262A63"/>
                </a:solidFill>
                <a:latin typeface="Arial" panose="020B0604020202020204" pitchFamily="34" charset="0"/>
                <a:hlinkClick r:id="rId18"/>
              </a:rPr>
              <a:t>www.FLDOE.org</a:t>
            </a:r>
            <a:endParaRPr lang="en-US" sz="1200" b="1" dirty="0">
              <a:solidFill>
                <a:srgbClr val="262A63"/>
              </a:solidFill>
              <a:latin typeface="Arial" panose="020B0604020202020204" pitchFamily="34" charset="0"/>
            </a:endParaRP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© 2021, Florida Department of Education. All Rights Reserved.</a:t>
            </a:r>
            <a:endParaRPr lang="en-US" sz="1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579869-9A1E-40AC-A11C-1226573DA009}"/>
              </a:ext>
            </a:extLst>
          </p:cNvPr>
          <p:cNvCxnSpPr/>
          <p:nvPr userDrawn="1"/>
        </p:nvCxnSpPr>
        <p:spPr>
          <a:xfrm flipH="1">
            <a:off x="0" y="6711950"/>
            <a:ext cx="2706688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3">
            <a:extLst>
              <a:ext uri="{FF2B5EF4-FFF2-40B4-BE49-F238E27FC236}">
                <a16:creationId xmlns:a16="http://schemas.microsoft.com/office/drawing/2014/main" id="{C4EACE5A-3134-4001-A431-96930D0ED54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19050"/>
            <a:ext cx="2574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A8677-67FD-4049-8FB6-2F46CD828EA8}"/>
              </a:ext>
            </a:extLst>
          </p:cNvPr>
          <p:cNvCxnSpPr/>
          <p:nvPr userDrawn="1"/>
        </p:nvCxnSpPr>
        <p:spPr>
          <a:xfrm flipH="1">
            <a:off x="0" y="442913"/>
            <a:ext cx="3101975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FC68F0-ABEE-4150-A700-2B7716D3733F}"/>
              </a:ext>
            </a:extLst>
          </p:cNvPr>
          <p:cNvCxnSpPr/>
          <p:nvPr userDrawn="1"/>
        </p:nvCxnSpPr>
        <p:spPr>
          <a:xfrm flipH="1">
            <a:off x="6038850" y="442913"/>
            <a:ext cx="3105150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88B257-BBD3-4F2F-AE2D-FF5F70619B3A}"/>
              </a:ext>
            </a:extLst>
          </p:cNvPr>
          <p:cNvCxnSpPr/>
          <p:nvPr userDrawn="1"/>
        </p:nvCxnSpPr>
        <p:spPr>
          <a:xfrm flipH="1">
            <a:off x="6437313" y="6711950"/>
            <a:ext cx="2706687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1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32" r:id="rId8"/>
    <p:sldLayoutId id="2147484633" r:id="rId9"/>
    <p:sldLayoutId id="2147484634" r:id="rId10"/>
    <p:sldLayoutId id="2147484641" r:id="rId11"/>
    <p:sldLayoutId id="2147484642" r:id="rId12"/>
    <p:sldLayoutId id="2147484643" r:id="rId13"/>
    <p:sldLayoutId id="2147484644" r:id="rId14"/>
    <p:sldLayoutId id="2147484645" r:id="rId15"/>
    <p:sldLayoutId id="2147484646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kern="1200">
          <a:solidFill>
            <a:srgbClr val="262A63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panose="020B0604020202020204" pitchFamily="34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studentfinancialaidsg.org/PDF/BFHandbookChapter2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oridastudentfinancialaidsg.org/SAPBFMAIN/SAPBFMAIN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studentfinancialaid.org/" TargetMode="External"/><Relationship Id="rId7" Type="http://schemas.openxmlformats.org/officeDocument/2006/relationships/hyperlink" Target="mailto:Pedro.Hernandez@fldoe.org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STR@fldoe.org" TargetMode="External"/><Relationship Id="rId5" Type="http://schemas.openxmlformats.org/officeDocument/2006/relationships/hyperlink" Target="http://www.floridastudentfinancailaid.org/FASTER/" TargetMode="External"/><Relationship Id="rId4" Type="http://schemas.openxmlformats.org/officeDocument/2006/relationships/hyperlink" Target="mailto:OSFA@fldoe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6B672A5-0987-4981-8A8C-97D110916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519363"/>
            <a:ext cx="7013575" cy="1449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altLang="en-US" dirty="0"/>
              <a:t>Florida Bright Futures </a:t>
            </a:r>
            <a:br>
              <a:rPr altLang="en-US" dirty="0"/>
            </a:br>
            <a:r>
              <a:rPr altLang="en-US" dirty="0"/>
              <a:t>Scholarship Program</a:t>
            </a:r>
            <a:br>
              <a:rPr altLang="en-US" dirty="0"/>
            </a:br>
            <a:r>
              <a:rPr altLang="en-US" dirty="0"/>
              <a:t>Initial Eligibility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C13B5423-7E96-46BB-8BDD-20930AD57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325" y="4227513"/>
            <a:ext cx="7013575" cy="1862137"/>
          </a:xfrm>
        </p:spPr>
        <p:txBody>
          <a:bodyPr/>
          <a:lstStyle/>
          <a:p>
            <a:pPr algn="ctr"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55D32D6C-B5DF-41EF-8792-0FBA2127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98588"/>
            <a:ext cx="7886700" cy="793750"/>
          </a:xfrm>
        </p:spPr>
        <p:txBody>
          <a:bodyPr/>
          <a:lstStyle/>
          <a:p>
            <a:r>
              <a:rPr altLang="en-US"/>
              <a:t>Florida Academic Scholars (FAS) and </a:t>
            </a:r>
            <a:br>
              <a:rPr altLang="en-US"/>
            </a:br>
            <a:r>
              <a:rPr altLang="en-US"/>
              <a:t>Florida Medallion Scholars (FMS) </a:t>
            </a:r>
            <a:br>
              <a:rPr altLang="en-US"/>
            </a:br>
            <a:r>
              <a:rPr altLang="en-US"/>
              <a:t>Award Requirements</a:t>
            </a:r>
          </a:p>
        </p:txBody>
      </p:sp>
      <p:pic>
        <p:nvPicPr>
          <p:cNvPr id="34819" name="Picture 1">
            <a:extLst>
              <a:ext uri="{FF2B5EF4-FFF2-40B4-BE49-F238E27FC236}">
                <a16:creationId xmlns:a16="http://schemas.microsoft.com/office/drawing/2014/main" id="{DDAE1E69-ADFB-4EB9-A7BC-FD1A99A76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92338"/>
            <a:ext cx="76390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0A35CE32-9736-4545-B5D1-C5E6B4684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Student Report Cards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BC275919-A85A-4326-9BB6-80F3D8B47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88" y="1906588"/>
            <a:ext cx="4429125" cy="43545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600"/>
              <a:t>Section 1009.531 (4), Florida Statutes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600"/>
              <a:t>Public high school student report cards for 11 and 12 grades must contain a disclosure that the Grade Point Average (GPA) calculated for purposes of the Florida Bright Futures Scholarship Program may differ from the GPA on the report card. </a:t>
            </a:r>
          </a:p>
        </p:txBody>
      </p:sp>
      <p:grpSp>
        <p:nvGrpSpPr>
          <p:cNvPr id="36868" name="Group 5">
            <a:extLst>
              <a:ext uri="{FF2B5EF4-FFF2-40B4-BE49-F238E27FC236}">
                <a16:creationId xmlns:a16="http://schemas.microsoft.com/office/drawing/2014/main" id="{64F82A4D-35A9-4A6A-A43D-BE5CF7B12CC4}"/>
              </a:ext>
            </a:extLst>
          </p:cNvPr>
          <p:cNvGrpSpPr>
            <a:grpSpLocks/>
          </p:cNvGrpSpPr>
          <p:nvPr/>
        </p:nvGrpSpPr>
        <p:grpSpPr bwMode="auto">
          <a:xfrm>
            <a:off x="5041900" y="2224088"/>
            <a:ext cx="3717925" cy="3719512"/>
            <a:chOff x="2272686" y="1412844"/>
            <a:chExt cx="3717985" cy="371798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19AC78E-4EA3-4320-A913-A49C97B66BCF}"/>
                </a:ext>
              </a:extLst>
            </p:cNvPr>
            <p:cNvSpPr/>
            <p:nvPr/>
          </p:nvSpPr>
          <p:spPr>
            <a:xfrm>
              <a:off x="2272686" y="1412844"/>
              <a:ext cx="3717985" cy="3717985"/>
            </a:xfrm>
            <a:prstGeom prst="ellipse">
              <a:avLst/>
            </a:prstGeom>
            <a:solidFill>
              <a:srgbClr val="12155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D536DA-7F30-47FE-88A0-97EED55C7161}"/>
                </a:ext>
              </a:extLst>
            </p:cNvPr>
            <p:cNvSpPr/>
            <p:nvPr/>
          </p:nvSpPr>
          <p:spPr>
            <a:xfrm>
              <a:off x="3349028" y="1700063"/>
              <a:ext cx="1212870" cy="121076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Delay 7">
              <a:extLst>
                <a:ext uri="{FF2B5EF4-FFF2-40B4-BE49-F238E27FC236}">
                  <a16:creationId xmlns:a16="http://schemas.microsoft.com/office/drawing/2014/main" id="{88EE64F6-CA0F-41A5-957E-13F72CEBD0AE}"/>
                </a:ext>
              </a:extLst>
            </p:cNvPr>
            <p:cNvSpPr/>
            <p:nvPr/>
          </p:nvSpPr>
          <p:spPr>
            <a:xfrm rot="16200000">
              <a:off x="3170774" y="2747799"/>
              <a:ext cx="1604304" cy="1768504"/>
            </a:xfrm>
            <a:custGeom>
              <a:avLst/>
              <a:gdLst>
                <a:gd name="connsiteX0" fmla="*/ 0 w 1578634"/>
                <a:gd name="connsiteY0" fmla="*/ 0 h 1578634"/>
                <a:gd name="connsiteX1" fmla="*/ 789317 w 1578634"/>
                <a:gd name="connsiteY1" fmla="*/ 0 h 1578634"/>
                <a:gd name="connsiteX2" fmla="*/ 1578634 w 1578634"/>
                <a:gd name="connsiteY2" fmla="*/ 789317 h 1578634"/>
                <a:gd name="connsiteX3" fmla="*/ 789317 w 1578634"/>
                <a:gd name="connsiteY3" fmla="*/ 1578634 h 1578634"/>
                <a:gd name="connsiteX4" fmla="*/ 0 w 1578634"/>
                <a:gd name="connsiteY4" fmla="*/ 1578634 h 1578634"/>
                <a:gd name="connsiteX5" fmla="*/ 0 w 1578634"/>
                <a:gd name="connsiteY5" fmla="*/ 0 h 1578634"/>
                <a:gd name="connsiteX0" fmla="*/ 0 w 1578634"/>
                <a:gd name="connsiteY0" fmla="*/ 0 h 1656271"/>
                <a:gd name="connsiteX1" fmla="*/ 789317 w 1578634"/>
                <a:gd name="connsiteY1" fmla="*/ 77637 h 1656271"/>
                <a:gd name="connsiteX2" fmla="*/ 1578634 w 1578634"/>
                <a:gd name="connsiteY2" fmla="*/ 866954 h 1656271"/>
                <a:gd name="connsiteX3" fmla="*/ 789317 w 1578634"/>
                <a:gd name="connsiteY3" fmla="*/ 1656271 h 1656271"/>
                <a:gd name="connsiteX4" fmla="*/ 0 w 1578634"/>
                <a:gd name="connsiteY4" fmla="*/ 1656271 h 1656271"/>
                <a:gd name="connsiteX5" fmla="*/ 0 w 1578634"/>
                <a:gd name="connsiteY5" fmla="*/ 0 h 1656271"/>
                <a:gd name="connsiteX0" fmla="*/ 25880 w 1604514"/>
                <a:gd name="connsiteY0" fmla="*/ 0 h 1768418"/>
                <a:gd name="connsiteX1" fmla="*/ 815197 w 1604514"/>
                <a:gd name="connsiteY1" fmla="*/ 77637 h 1768418"/>
                <a:gd name="connsiteX2" fmla="*/ 1604514 w 1604514"/>
                <a:gd name="connsiteY2" fmla="*/ 866954 h 1768418"/>
                <a:gd name="connsiteX3" fmla="*/ 815197 w 1604514"/>
                <a:gd name="connsiteY3" fmla="*/ 1656271 h 1768418"/>
                <a:gd name="connsiteX4" fmla="*/ 0 w 1604514"/>
                <a:gd name="connsiteY4" fmla="*/ 1768418 h 1768418"/>
                <a:gd name="connsiteX5" fmla="*/ 25880 w 1604514"/>
                <a:gd name="connsiteY5" fmla="*/ 0 h 1768418"/>
                <a:gd name="connsiteX0" fmla="*/ 25880 w 1604837"/>
                <a:gd name="connsiteY0" fmla="*/ 0 h 1768418"/>
                <a:gd name="connsiteX1" fmla="*/ 884209 w 1604837"/>
                <a:gd name="connsiteY1" fmla="*/ 60385 h 1768418"/>
                <a:gd name="connsiteX2" fmla="*/ 1604514 w 1604837"/>
                <a:gd name="connsiteY2" fmla="*/ 866954 h 1768418"/>
                <a:gd name="connsiteX3" fmla="*/ 815197 w 1604837"/>
                <a:gd name="connsiteY3" fmla="*/ 1656271 h 1768418"/>
                <a:gd name="connsiteX4" fmla="*/ 0 w 1604837"/>
                <a:gd name="connsiteY4" fmla="*/ 1768418 h 1768418"/>
                <a:gd name="connsiteX5" fmla="*/ 25880 w 1604837"/>
                <a:gd name="connsiteY5" fmla="*/ 0 h 176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4837" h="1768418">
                  <a:moveTo>
                    <a:pt x="25880" y="0"/>
                  </a:moveTo>
                  <a:cubicBezTo>
                    <a:pt x="288986" y="0"/>
                    <a:pt x="621103" y="60385"/>
                    <a:pt x="884209" y="60385"/>
                  </a:cubicBezTo>
                  <a:cubicBezTo>
                    <a:pt x="1320137" y="60385"/>
                    <a:pt x="1616016" y="600973"/>
                    <a:pt x="1604514" y="866954"/>
                  </a:cubicBezTo>
                  <a:cubicBezTo>
                    <a:pt x="1593012" y="1132935"/>
                    <a:pt x="1251125" y="1656271"/>
                    <a:pt x="815197" y="1656271"/>
                  </a:cubicBezTo>
                  <a:lnTo>
                    <a:pt x="0" y="1768418"/>
                  </a:lnTo>
                  <a:lnTo>
                    <a:pt x="2588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CDDBBA8-6968-4C23-A3BD-3897B2335D5A}"/>
                </a:ext>
              </a:extLst>
            </p:cNvPr>
            <p:cNvSpPr/>
            <p:nvPr/>
          </p:nvSpPr>
          <p:spPr>
            <a:xfrm>
              <a:off x="4365045" y="3445596"/>
              <a:ext cx="854089" cy="114729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423FBF7-08AC-4CC1-B27B-425C7722A26C}"/>
                </a:ext>
              </a:extLst>
            </p:cNvPr>
            <p:cNvCxnSpPr/>
            <p:nvPr/>
          </p:nvCxnSpPr>
          <p:spPr>
            <a:xfrm>
              <a:off x="4525385" y="3643953"/>
              <a:ext cx="528646" cy="11107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E2DB0D2-66D4-4C2C-809C-4D3173DBB9EF}"/>
                </a:ext>
              </a:extLst>
            </p:cNvPr>
            <p:cNvCxnSpPr/>
            <p:nvPr/>
          </p:nvCxnSpPr>
          <p:spPr>
            <a:xfrm>
              <a:off x="4525385" y="3785182"/>
              <a:ext cx="528646" cy="9521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0886AA8-11AA-4116-AC2D-A9C7756F986B}"/>
                </a:ext>
              </a:extLst>
            </p:cNvPr>
            <p:cNvCxnSpPr/>
            <p:nvPr/>
          </p:nvCxnSpPr>
          <p:spPr>
            <a:xfrm>
              <a:off x="4525385" y="3927998"/>
              <a:ext cx="528646" cy="9521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98FB546-6162-416E-837E-9B80B250FF3F}"/>
                </a:ext>
              </a:extLst>
            </p:cNvPr>
            <p:cNvCxnSpPr/>
            <p:nvPr/>
          </p:nvCxnSpPr>
          <p:spPr>
            <a:xfrm>
              <a:off x="4525385" y="4064467"/>
              <a:ext cx="528646" cy="9521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3276A4-DE19-4298-AEFE-1BF6685DA7B6}"/>
                </a:ext>
              </a:extLst>
            </p:cNvPr>
            <p:cNvSpPr txBox="1"/>
            <p:nvPr/>
          </p:nvSpPr>
          <p:spPr>
            <a:xfrm>
              <a:off x="4700013" y="4064467"/>
              <a:ext cx="635010" cy="461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2">
                      <a:lumMod val="25000"/>
                    </a:schemeClr>
                  </a:solidFill>
                </a:rPr>
                <a:t>A+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42D622A-C102-45AA-910B-5F364454C835}"/>
                </a:ext>
              </a:extLst>
            </p:cNvPr>
            <p:cNvSpPr/>
            <p:nvPr/>
          </p:nvSpPr>
          <p:spPr>
            <a:xfrm>
              <a:off x="4619049" y="3272630"/>
              <a:ext cx="331793" cy="24596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E6955C40-2CAE-438F-BAAA-91E6D229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6900"/>
            <a:ext cx="7886700" cy="793750"/>
          </a:xfrm>
        </p:spPr>
        <p:txBody>
          <a:bodyPr/>
          <a:lstStyle/>
          <a:p>
            <a:r>
              <a:rPr altLang="en-US"/>
              <a:t>Grade Point Average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1801E2D6-D00A-491C-9AF6-3FFD5953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0650"/>
            <a:ext cx="7964488" cy="5438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Evaluation for Bright Futures includes an unrounded, weighted high school Grade Point Average (GPA) (calculated to two decimal places) in the 16 college-preparatory credits.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The following courses are weighted .25 per semester course or .50 per year course in calculation of the GPA:</a:t>
            </a:r>
          </a:p>
          <a:p>
            <a:pPr>
              <a:defRPr/>
            </a:pPr>
            <a:r>
              <a:rPr lang="en-US" sz="2400" dirty="0"/>
              <a:t>Honors</a:t>
            </a:r>
          </a:p>
          <a:p>
            <a:pPr>
              <a:defRPr/>
            </a:pPr>
            <a:r>
              <a:rPr lang="en-US" sz="2400" dirty="0"/>
              <a:t>Dual Enrollment</a:t>
            </a:r>
          </a:p>
          <a:p>
            <a:pPr>
              <a:defRPr/>
            </a:pPr>
            <a:r>
              <a:rPr lang="en-US" sz="2400" dirty="0"/>
              <a:t>Advanced Placement (AP)</a:t>
            </a:r>
          </a:p>
          <a:p>
            <a:pPr>
              <a:defRPr/>
            </a:pPr>
            <a:r>
              <a:rPr lang="en-US" sz="2400" dirty="0"/>
              <a:t>Pre-International Baccalaureate (Pre-IB)</a:t>
            </a:r>
          </a:p>
          <a:p>
            <a:pPr>
              <a:defRPr/>
            </a:pPr>
            <a:r>
              <a:rPr lang="en-US" sz="2400" dirty="0"/>
              <a:t>International Baccalaureate (IB)</a:t>
            </a:r>
          </a:p>
          <a:p>
            <a:pPr>
              <a:defRPr/>
            </a:pPr>
            <a:r>
              <a:rPr lang="en-US" sz="2400" dirty="0"/>
              <a:t>Pre-Advance International Certificate of Education (Pre-AICE)</a:t>
            </a:r>
          </a:p>
          <a:p>
            <a:pPr>
              <a:defRPr/>
            </a:pPr>
            <a:r>
              <a:rPr lang="en-US" sz="2400" dirty="0"/>
              <a:t>Advance International Certificate of Education (AICE)</a:t>
            </a:r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9C445FB-685A-4E44-B7A5-ED877D5B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809625"/>
            <a:ext cx="7886700" cy="793750"/>
          </a:xfrm>
        </p:spPr>
        <p:txBody>
          <a:bodyPr/>
          <a:lstStyle/>
          <a:p>
            <a:r>
              <a:rPr altLang="en-US"/>
              <a:t>College Entrance Exams (ACT/SAT)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E8EDA470-9016-4D10-A8B7-4411E6E63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1603375"/>
            <a:ext cx="7886700" cy="43545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Students must meet the requirements outlined in statute for either the SAT or ACT.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Per s. 1009.531(6)(c), Florida Statutes, the department shall develop a method for determining the required examination scores which incorporates all of the following:</a:t>
            </a:r>
          </a:p>
          <a:p>
            <a:pPr marL="971550" lvl="1" indent="-514350">
              <a:buFont typeface="Calibri Light" panose="020F0302020204030204" pitchFamily="34" charset="0"/>
              <a:buAutoNum type="alphaLcParenR"/>
            </a:pPr>
            <a:r>
              <a:rPr lang="en-US" altLang="en-US"/>
              <a:t>FAS scholars – 89</a:t>
            </a:r>
            <a:r>
              <a:rPr lang="en-US" altLang="en-US" baseline="30000"/>
              <a:t>th</a:t>
            </a:r>
            <a:r>
              <a:rPr lang="en-US" altLang="en-US"/>
              <a:t> national percentile</a:t>
            </a:r>
          </a:p>
          <a:p>
            <a:pPr marL="971550" lvl="1" indent="-514350">
              <a:buFont typeface="Calibri Light" panose="020F0302020204030204" pitchFamily="34" charset="0"/>
              <a:buAutoNum type="alphaLcParenR"/>
            </a:pPr>
            <a:r>
              <a:rPr lang="en-US" altLang="en-US"/>
              <a:t>FMS scholars – 75</a:t>
            </a:r>
            <a:r>
              <a:rPr lang="en-US" altLang="en-US" baseline="30000"/>
              <a:t>th</a:t>
            </a:r>
            <a:r>
              <a:rPr lang="en-US" altLang="en-US"/>
              <a:t> national percentile</a:t>
            </a:r>
          </a:p>
          <a:p>
            <a:pPr marL="971550" lvl="1" indent="-514350">
              <a:buFont typeface="Calibri Light" panose="020F0302020204030204" pitchFamily="34" charset="0"/>
              <a:buAutoNum type="alphaLcParenR"/>
            </a:pPr>
            <a:r>
              <a:rPr lang="en-US" altLang="en-US"/>
              <a:t>Scores must be concordant between ACT and SAT</a:t>
            </a:r>
          </a:p>
          <a:p>
            <a:pPr marL="971550" lvl="1" indent="-514350">
              <a:buFont typeface="Calibri Light" panose="020F0302020204030204" pitchFamily="34" charset="0"/>
              <a:buAutoNum type="alphaLcParenR"/>
            </a:pPr>
            <a:r>
              <a:rPr lang="en-US" altLang="en-US"/>
              <a:t>Publish scores for the rising junior class each year.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0D8F666-B3C9-435F-9115-18CE6CD4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809625"/>
            <a:ext cx="7886700" cy="793750"/>
          </a:xfrm>
        </p:spPr>
        <p:txBody>
          <a:bodyPr/>
          <a:lstStyle/>
          <a:p>
            <a:r>
              <a:rPr altLang="en-US"/>
              <a:t>College Entrance Exams (ACT/SAT)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F2AF0-89E3-48C5-A632-023D5F754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1603375"/>
            <a:ext cx="7886700" cy="43545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/>
              <a:t>Tests taken through June 30 of high school graduation year are accepted for evaluation purposes.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Students will be evaluated based on official test scores from the Florida Department of Education (FDOE) repository. To ensure OSFA obtains official test scores:</a:t>
            </a:r>
          </a:p>
          <a:p>
            <a:pPr>
              <a:defRPr/>
            </a:pPr>
            <a:r>
              <a:rPr lang="en-US" sz="2400" dirty="0"/>
              <a:t>Ensure demographics on test registration and high school transcript match; and</a:t>
            </a:r>
          </a:p>
          <a:p>
            <a:pPr>
              <a:defRPr/>
            </a:pPr>
            <a:r>
              <a:rPr lang="en-US" sz="2400" dirty="0"/>
              <a:t>Request official single-sitting test scores (not </a:t>
            </a:r>
            <a:r>
              <a:rPr lang="en-US" sz="2400" dirty="0" err="1"/>
              <a:t>superscore</a:t>
            </a:r>
            <a:r>
              <a:rPr lang="en-US" sz="2400" dirty="0"/>
              <a:t>) be sent to one of Florida’s 12 state universities, when registering for the ACT/SAT, even if the student plans to attend an institution which is not a state university.  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5A99CB27-11F1-4B8C-A366-CC487973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809625"/>
            <a:ext cx="7886700" cy="793750"/>
          </a:xfrm>
        </p:spPr>
        <p:txBody>
          <a:bodyPr/>
          <a:lstStyle/>
          <a:p>
            <a:r>
              <a:rPr altLang="en-US"/>
              <a:t>Service Hours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C45094D7-AA4B-44AF-80D4-FAFB7C57B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1603375"/>
            <a:ext cx="7886700" cy="4354513"/>
          </a:xfrm>
        </p:spPr>
        <p:txBody>
          <a:bodyPr/>
          <a:lstStyle/>
          <a:p>
            <a:r>
              <a:rPr lang="en-US" altLang="en-US"/>
              <a:t>Each district school board and the administration of a nonpublic school must establish approved activities, the process for documentation of service hours and the established deadline to complete and turn in service hours.</a:t>
            </a:r>
          </a:p>
          <a:p>
            <a:r>
              <a:rPr lang="en-US" altLang="en-US"/>
              <a:t>Total service hours completed must be reflected on student transcript submission to OSFA.</a:t>
            </a:r>
          </a:p>
        </p:txBody>
      </p:sp>
      <p:grpSp>
        <p:nvGrpSpPr>
          <p:cNvPr id="45060" name="Group 2">
            <a:extLst>
              <a:ext uri="{FF2B5EF4-FFF2-40B4-BE49-F238E27FC236}">
                <a16:creationId xmlns:a16="http://schemas.microsoft.com/office/drawing/2014/main" id="{B87FCAC6-021C-49E1-881F-442D33B9A55E}"/>
              </a:ext>
            </a:extLst>
          </p:cNvPr>
          <p:cNvGrpSpPr>
            <a:grpSpLocks/>
          </p:cNvGrpSpPr>
          <p:nvPr/>
        </p:nvGrpSpPr>
        <p:grpSpPr bwMode="auto">
          <a:xfrm>
            <a:off x="0" y="5067300"/>
            <a:ext cx="9144000" cy="1343025"/>
            <a:chOff x="0" y="5039038"/>
            <a:chExt cx="9144000" cy="134313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E6EB952-7A28-4BC1-A62C-7A35493CE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5039038"/>
              <a:ext cx="4995080" cy="134313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3A4C04-E35C-49FA-960B-0DC2D52D62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r="16940"/>
            <a:stretch/>
          </p:blipFill>
          <p:spPr>
            <a:xfrm>
              <a:off x="4995080" y="5039038"/>
              <a:ext cx="4148920" cy="134313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803609-818E-45E5-839A-F2EAC859C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29578" r="36269"/>
            <a:stretch/>
          </p:blipFill>
          <p:spPr>
            <a:xfrm>
              <a:off x="3998793" y="5039038"/>
              <a:ext cx="1705971" cy="13431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0AC9A441-7FA3-470B-83FE-8B634C540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8975"/>
            <a:ext cx="7886700" cy="793750"/>
          </a:xfrm>
        </p:spPr>
        <p:txBody>
          <a:bodyPr/>
          <a:lstStyle/>
          <a:p>
            <a:r>
              <a:rPr altLang="en-US"/>
              <a:t>Other Ways to Qualify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F31745D0-4BAF-484D-9AA4-15DD67D99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750"/>
            <a:ext cx="7886700" cy="43545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Students who have demonstrated academic merit through a recognition program may be eligible for Bright Futures without having to meet one or more of the requirements.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/>
              <a:t>Note: Both AICE and IB Diplomas must be earned prior to high school graduation.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47108" name="Picture 1">
            <a:extLst>
              <a:ext uri="{FF2B5EF4-FFF2-40B4-BE49-F238E27FC236}">
                <a16:creationId xmlns:a16="http://schemas.microsoft.com/office/drawing/2014/main" id="{BE38EAE2-E411-4021-8C0E-200C174BC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967038"/>
            <a:ext cx="761365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3DAAB05D-CBB6-43AB-9C14-8C6399BB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Gold Seal CAPE Scholars (GSC)</a:t>
            </a:r>
            <a:br>
              <a:rPr altLang="en-US"/>
            </a:br>
            <a:r>
              <a:rPr altLang="en-US"/>
              <a:t>Award Requirements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37DBE6-BBBF-46FD-AA27-951F1FEF6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/>
              <a:t>Florida high school students who wish to qualify for the Florida Gold Seal CAPE (GSC) award must meet the following initial eligibility requirements: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Earn a minimum of 5 postsecondary credit hours through CAPE industry certifications which articulate for college credit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Complete 30 service hours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97387879-7533-44E0-8E40-A8E6D88A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Gold Seal CAPE Scholars (GSC)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688B0849-7262-4872-8F6A-BBE6CB185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857375"/>
            <a:ext cx="7886700" cy="43545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GSC may be funded if enrolled in a career education or certificate program.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Upon completion of an associate in science degree program that articulates to a bachelor of science degree, a GSC Scholar may also receive an award for a maximum of 60 credit hours toward a bachelor of science degree program.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Upon completion of an associate in applied science program, a GSC Scholar may also receive an award for a maximum of 60 credit hours toward a bachelor of applied science degree program.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1AFE7ED2-AB62-469C-862F-2113B4AC6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984250"/>
            <a:ext cx="7886700" cy="793750"/>
          </a:xfrm>
        </p:spPr>
        <p:txBody>
          <a:bodyPr/>
          <a:lstStyle/>
          <a:p>
            <a:r>
              <a:rPr altLang="en-US"/>
              <a:t>Gold Seal Vocational Scholars (GSV)</a:t>
            </a:r>
            <a:br>
              <a:rPr altLang="en-US"/>
            </a:br>
            <a:r>
              <a:rPr altLang="en-US"/>
              <a:t> Award Requirements</a:t>
            </a:r>
          </a:p>
        </p:txBody>
      </p:sp>
      <p:sp>
        <p:nvSpPr>
          <p:cNvPr id="53251" name="Content Placeholder 1">
            <a:extLst>
              <a:ext uri="{FF2B5EF4-FFF2-40B4-BE49-F238E27FC236}">
                <a16:creationId xmlns:a16="http://schemas.microsoft.com/office/drawing/2014/main" id="{D5E5A8A3-4316-4962-AAE9-821DAC61E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3" y="1946275"/>
            <a:ext cx="7886700" cy="3859213"/>
          </a:xfrm>
        </p:spPr>
        <p:txBody>
          <a:bodyPr/>
          <a:lstStyle/>
          <a:p>
            <a:r>
              <a:rPr lang="en-US" altLang="en-US" sz="2700"/>
              <a:t>Achieve the required weighted minimum 3.0 GPA in the non-elective high school courses </a:t>
            </a:r>
          </a:p>
          <a:p>
            <a:r>
              <a:rPr lang="en-US" altLang="en-US" sz="2700"/>
              <a:t>Take at least 3 full credits in a single Career and Technical Education program</a:t>
            </a:r>
          </a:p>
          <a:p>
            <a:r>
              <a:rPr lang="en-US" altLang="en-US" sz="2700"/>
              <a:t>Achieve the required minimum 3.5 unweighted GPA in the career education courses</a:t>
            </a:r>
          </a:p>
          <a:p>
            <a:r>
              <a:rPr lang="en-US" altLang="en-US" sz="2700"/>
              <a:t>Achieve the required minimum score on the ACT®, SAT® or Florida Postsecondary Education Readiness Test (P.E.R.T.) exams </a:t>
            </a:r>
          </a:p>
          <a:p>
            <a:r>
              <a:rPr lang="en-US" altLang="en-US" sz="2700"/>
              <a:t>Complete 30 service hours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57D8A02-7E19-40E1-98BB-E2BEF78D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Agenda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B3898638-A361-4317-8284-1C51B5B89C1A}"/>
              </a:ext>
            </a:extLst>
          </p:cNvPr>
          <p:cNvSpPr txBox="1">
            <a:spLocks/>
          </p:cNvSpPr>
          <p:nvPr/>
        </p:nvSpPr>
        <p:spPr bwMode="auto">
          <a:xfrm>
            <a:off x="628650" y="1906588"/>
            <a:ext cx="7886700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947669-BBBF-4237-A8B9-B146B8FE7A9B}"/>
              </a:ext>
            </a:extLst>
          </p:cNvPr>
          <p:cNvSpPr txBox="1">
            <a:spLocks/>
          </p:cNvSpPr>
          <p:nvPr/>
        </p:nvSpPr>
        <p:spPr>
          <a:xfrm>
            <a:off x="781050" y="2058988"/>
            <a:ext cx="7886700" cy="435451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2A6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89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88D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CB63C"/>
              </a:buClr>
              <a:buFont typeface="Arial" panose="020B0604020202020204" pitchFamily="34" charset="0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defRPr/>
            </a:pPr>
            <a:r>
              <a:rPr lang="en-US" dirty="0"/>
              <a:t>Bright Futures:</a:t>
            </a:r>
          </a:p>
          <a:p>
            <a:pPr marL="742950" lvl="1" indent="-285750">
              <a:defRPr/>
            </a:pPr>
            <a:r>
              <a:rPr lang="en-US" sz="2800" dirty="0"/>
              <a:t>Home Screen</a:t>
            </a:r>
          </a:p>
          <a:p>
            <a:pPr marL="742950" lvl="1" indent="-285750">
              <a:defRPr/>
            </a:pPr>
            <a:r>
              <a:rPr lang="en-US" sz="2800" dirty="0"/>
              <a:t>Initial Eligibility Requirements</a:t>
            </a:r>
          </a:p>
          <a:p>
            <a:pPr marL="742950" lvl="1" indent="-285750">
              <a:defRPr/>
            </a:pPr>
            <a:r>
              <a:rPr lang="en-US" sz="2800" dirty="0"/>
              <a:t>Evaluation Process and Award Notifications</a:t>
            </a:r>
          </a:p>
          <a:p>
            <a:pPr marL="285750" indent="-285750">
              <a:defRPr/>
            </a:pPr>
            <a:r>
              <a:rPr lang="en-US" dirty="0"/>
              <a:t>Florida Financial Aid Application (FFAA) 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963A8FA1-3216-4194-9585-D0881EF4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974725"/>
            <a:ext cx="7886700" cy="793750"/>
          </a:xfrm>
        </p:spPr>
        <p:txBody>
          <a:bodyPr/>
          <a:lstStyle/>
          <a:p>
            <a:r>
              <a:rPr altLang="en-US"/>
              <a:t>Gold Seal Vocational Scholars (GSV)</a:t>
            </a:r>
            <a:br>
              <a:rPr altLang="en-US"/>
            </a:br>
            <a:r>
              <a:rPr altLang="en-US"/>
              <a:t> Award Requirements (Continued)</a:t>
            </a:r>
          </a:p>
        </p:txBody>
      </p:sp>
      <p:sp>
        <p:nvSpPr>
          <p:cNvPr id="55299" name="Content Placeholder 1">
            <a:extLst>
              <a:ext uri="{FF2B5EF4-FFF2-40B4-BE49-F238E27FC236}">
                <a16:creationId xmlns:a16="http://schemas.microsoft.com/office/drawing/2014/main" id="{664BDBE1-3F6D-407E-9C72-B6A9D4939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890713"/>
            <a:ext cx="7886700" cy="40195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Required minimum score table:</a:t>
            </a:r>
          </a:p>
        </p:txBody>
      </p:sp>
      <p:pic>
        <p:nvPicPr>
          <p:cNvPr id="55300" name="Picture 1">
            <a:extLst>
              <a:ext uri="{FF2B5EF4-FFF2-40B4-BE49-F238E27FC236}">
                <a16:creationId xmlns:a16="http://schemas.microsoft.com/office/drawing/2014/main" id="{6C95A45E-0EA9-4FB1-983A-79C106BB2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538413"/>
            <a:ext cx="813593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5E81C0E0-35D3-4A4A-AC9D-86DE0BE4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Gold Seal Vocational Scholars (GSV)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3AC34-FCEE-451F-93BC-7CB4DD5F3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GSV Scholars awards may only be used at postsecondary institutions that offer: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Applied Technology Diploma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Technical Degree Education Program (associate in applied science or associate in science)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Career Education Certificate Program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2C45-183A-4180-8B18-6B963746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dirty="0"/>
              <a:t>Bright Futures Evaluation Process and </a:t>
            </a:r>
            <a:br>
              <a:rPr dirty="0"/>
            </a:br>
            <a:r>
              <a:rPr dirty="0"/>
              <a:t>Award Notification</a:t>
            </a:r>
          </a:p>
        </p:txBody>
      </p:sp>
      <p:sp>
        <p:nvSpPr>
          <p:cNvPr id="59395" name="Text Placeholder 2">
            <a:extLst>
              <a:ext uri="{FF2B5EF4-FFF2-40B4-BE49-F238E27FC236}">
                <a16:creationId xmlns:a16="http://schemas.microsoft.com/office/drawing/2014/main" id="{E0B9DAB9-8C9A-430D-8BB5-9953E8B96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4227513"/>
            <a:ext cx="7013575" cy="186213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DDC4755E-FD7C-4A7E-9A92-FC7EAC74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1688"/>
            <a:ext cx="7886700" cy="793750"/>
          </a:xfrm>
        </p:spPr>
        <p:txBody>
          <a:bodyPr/>
          <a:lstStyle/>
          <a:p>
            <a:r>
              <a:rPr altLang="en-US"/>
              <a:t>Evaluation Periods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D4FEC7BE-7728-4D29-9204-5A175112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4200"/>
            <a:ext cx="7886700" cy="4356100"/>
          </a:xfrm>
        </p:spPr>
        <p:txBody>
          <a:bodyPr/>
          <a:lstStyle/>
          <a:p>
            <a:r>
              <a:rPr lang="en-US" altLang="en-US"/>
              <a:t>There are two evaluation periods:</a:t>
            </a:r>
          </a:p>
          <a:p>
            <a:pPr lvl="1"/>
            <a:r>
              <a:rPr lang="en-US" altLang="en-US" sz="2800"/>
              <a:t>Early Evaluation </a:t>
            </a:r>
          </a:p>
          <a:p>
            <a:pPr lvl="1"/>
            <a:r>
              <a:rPr lang="en-US" altLang="en-US" sz="2800"/>
              <a:t>Final Evaluation</a:t>
            </a:r>
            <a:endParaRPr lang="en-US" altLang="en-US"/>
          </a:p>
          <a:p>
            <a:r>
              <a:rPr lang="en-US" altLang="en-US"/>
              <a:t>Transcripts should be submitted within 30 days of the end of each semester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637BDB40-7366-44FA-B4A0-DB3CF382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592138"/>
            <a:ext cx="7886700" cy="793750"/>
          </a:xfrm>
        </p:spPr>
        <p:txBody>
          <a:bodyPr/>
          <a:lstStyle/>
          <a:p>
            <a:r>
              <a:rPr altLang="en-US"/>
              <a:t>Early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3D36-9E75-49BC-BEDD-7DFBADD7C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1509713"/>
            <a:ext cx="7886700" cy="43545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Students cannot lose an award based on early evaluation unless they fail to earn a standard Florida high school diploma from a Florida public or </a:t>
            </a:r>
            <a:br>
              <a:rPr lang="en-US" dirty="0"/>
            </a:br>
            <a:r>
              <a:rPr lang="en-US" dirty="0"/>
              <a:t>FDOE-registered private high school.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Early Evaluation is based on: </a:t>
            </a:r>
          </a:p>
          <a:p>
            <a:pPr>
              <a:defRPr/>
            </a:pPr>
            <a:r>
              <a:rPr lang="en-US" dirty="0"/>
              <a:t>Required coursework and GPA through 7</a:t>
            </a:r>
            <a:r>
              <a:rPr lang="en-US" baseline="30000" dirty="0"/>
              <a:t>th</a:t>
            </a:r>
            <a:r>
              <a:rPr lang="en-US" dirty="0"/>
              <a:t> semester</a:t>
            </a:r>
          </a:p>
          <a:p>
            <a:pPr>
              <a:defRPr/>
            </a:pPr>
            <a:r>
              <a:rPr lang="en-US" dirty="0"/>
              <a:t>Coursework in progress for 8</a:t>
            </a:r>
            <a:r>
              <a:rPr lang="en-US" baseline="30000" dirty="0"/>
              <a:t>th</a:t>
            </a:r>
            <a:r>
              <a:rPr lang="en-US" dirty="0"/>
              <a:t> semester </a:t>
            </a:r>
          </a:p>
          <a:p>
            <a:pPr>
              <a:defRPr/>
            </a:pPr>
            <a:r>
              <a:rPr lang="en-US" dirty="0"/>
              <a:t>Service hours earned through January 31</a:t>
            </a:r>
          </a:p>
          <a:p>
            <a:pPr>
              <a:defRPr/>
            </a:pPr>
            <a:r>
              <a:rPr lang="en-US" dirty="0"/>
              <a:t>Test scores for tests taken through January 31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9F3E8582-BF90-49A0-88C2-BB933E44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592138"/>
            <a:ext cx="7886700" cy="793750"/>
          </a:xfrm>
        </p:spPr>
        <p:txBody>
          <a:bodyPr/>
          <a:lstStyle/>
          <a:p>
            <a:r>
              <a:rPr altLang="en-US"/>
              <a:t>Final Evaluation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BD272E61-866D-4CC0-AA77-56657CE1D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1509713"/>
            <a:ext cx="7886700" cy="43545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Final Evaluation is based on: </a:t>
            </a:r>
          </a:p>
          <a:p>
            <a:pPr>
              <a:defRPr/>
            </a:pPr>
            <a:r>
              <a:rPr lang="en-US" altLang="en-US" dirty="0"/>
              <a:t>All required coursework and GPA completed by high school graduation</a:t>
            </a:r>
          </a:p>
          <a:p>
            <a:pPr>
              <a:defRPr/>
            </a:pPr>
            <a:r>
              <a:rPr lang="en-US" altLang="en-US" dirty="0"/>
              <a:t>Service hours completed by a date established by the public school district/nonpublic school administrators</a:t>
            </a:r>
          </a:p>
          <a:p>
            <a:pPr>
              <a:defRPr/>
            </a:pPr>
            <a:r>
              <a:rPr lang="en-US" altLang="en-US" dirty="0"/>
              <a:t>Test scores for all tests taken through June 30 of high school graduation year</a:t>
            </a:r>
          </a:p>
          <a:p>
            <a:pPr>
              <a:defRPr/>
            </a:pPr>
            <a:r>
              <a:rPr lang="en-US" altLang="en-US" dirty="0"/>
              <a:t>High school graduation date associated with earning a standard high school diploma</a:t>
            </a:r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51AB0A0D-E47D-43A9-B755-C43C3F0F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Eligibility Notifications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4FD0C95F-644B-4DBF-B28D-C0F38EF9D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6900"/>
            <a:ext cx="7886700" cy="4354513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Upon creation of a Student Account, students will receive a User Name and Password.</a:t>
            </a:r>
          </a:p>
          <a:p>
            <a:pPr>
              <a:defRPr/>
            </a:pPr>
            <a:r>
              <a:rPr lang="en-US" altLang="en-US" sz="2000" dirty="0"/>
              <a:t>Students must check their online account for award notices – </a:t>
            </a:r>
            <a:r>
              <a:rPr lang="en-US" altLang="en-US" sz="2000" b="1" dirty="0"/>
              <a:t>students are responsible for keeping their demographic information updated and tracking their application and award status.</a:t>
            </a: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OSFA will post official award eligibility or ineligibility determinations to student online accounts.</a:t>
            </a:r>
          </a:p>
          <a:p>
            <a:pPr>
              <a:defRPr/>
            </a:pPr>
            <a:r>
              <a:rPr lang="en-US" altLang="en-US" sz="2000" dirty="0"/>
              <a:t>Students awarded IB or AICE Diplomas will receive notifications of eligibility determination in early fall after a list of AICE and IB Diploma recipients has been received. </a:t>
            </a:r>
            <a:r>
              <a:rPr lang="en-US" altLang="en-US" sz="2000" b="1" dirty="0"/>
              <a:t>These students must have filled out a FFAA prior to August 31 to receive the award.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5DC438EB-F9CC-46C3-B1BA-2CB8D212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Award Amounts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0F9ED877-B49F-42FC-B725-EB13226A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>
              <a:defRPr/>
            </a:pPr>
            <a:r>
              <a:rPr lang="en-US" altLang="en-US" sz="2600" dirty="0"/>
              <a:t>FAS scholars attending a public institution will receive an award to cover 100% of tuition and specific fees. </a:t>
            </a:r>
          </a:p>
          <a:p>
            <a:pPr>
              <a:defRPr/>
            </a:pPr>
            <a:r>
              <a:rPr lang="en-US" altLang="en-US" sz="2600" dirty="0"/>
              <a:t>FMS scholars attending a public institution will receive an award to cover 75% of tuition and specific fees. </a:t>
            </a:r>
          </a:p>
          <a:p>
            <a:pPr lvl="1">
              <a:defRPr/>
            </a:pPr>
            <a:r>
              <a:rPr lang="en-US" altLang="en-US" sz="2200" b="1" dirty="0"/>
              <a:t>(New) </a:t>
            </a:r>
            <a:r>
              <a:rPr lang="en-US" altLang="en-US" sz="2200" dirty="0"/>
              <a:t>Beginning with the fall 2021 term, FMS students attending a Florida College System institution (28 State/Community Colleges) who enroll in an associate degree program will receive an award to cover 100% of tuition and specific fees.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31BB3F7B-D675-4F56-A2E6-666C3687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Award Amounts (Continued)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4FC13849-8745-4D16-A862-5A36A937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r>
              <a:rPr lang="en-US" altLang="en-US" sz="2400"/>
              <a:t>FAS and FMS students attending a nonpublic institution will receive a comparable amount as noted in the Private Award Chart accessible through the Bright Futures Student Handbook, Chapter 2, page 4 </a:t>
            </a:r>
            <a:r>
              <a:rPr lang="en-US" altLang="en-US" sz="2400">
                <a:hlinkClick r:id="rId3"/>
              </a:rPr>
              <a:t>https://www.FloridaStudentFinancialAidsg.org/PDF/BFHandbookChapter2.pdf</a:t>
            </a:r>
            <a:endParaRPr lang="en-US" altLang="en-US" sz="2400"/>
          </a:p>
          <a:p>
            <a:r>
              <a:rPr lang="en-US" altLang="en-US" sz="2400"/>
              <a:t>For the GSC and GSV awards, students will receive the specified award amounts established annually by the Florida Legislature in the General Appropriations Act.</a:t>
            </a:r>
          </a:p>
          <a:p>
            <a:r>
              <a:rPr lang="en-US" altLang="en-US" sz="2400"/>
              <a:t>For current year award amounts, visit </a:t>
            </a:r>
            <a:r>
              <a:rPr lang="en-US" altLang="en-US" sz="2400">
                <a:hlinkClick r:id="rId4"/>
              </a:rPr>
              <a:t>https://www.FloridaStudentFinancialAidsg.org/SAPBFMAIN/SAPBFMAIN</a:t>
            </a:r>
            <a:endParaRPr lang="en-US" altLang="en-US" sz="2400"/>
          </a:p>
          <a:p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FC25-2CED-42DE-8A66-75A4DD273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dirty="0"/>
              <a:t>Florida Financial Aid Application (FFAA)</a:t>
            </a:r>
          </a:p>
        </p:txBody>
      </p:sp>
      <p:sp>
        <p:nvSpPr>
          <p:cNvPr id="73731" name="Text Placeholder 2">
            <a:extLst>
              <a:ext uri="{FF2B5EF4-FFF2-40B4-BE49-F238E27FC236}">
                <a16:creationId xmlns:a16="http://schemas.microsoft.com/office/drawing/2014/main" id="{6FCF6166-04CB-4AA0-96BA-B99AB68BE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4227513"/>
            <a:ext cx="7013575" cy="1862137"/>
          </a:xfrm>
        </p:spPr>
        <p:txBody>
          <a:bodyPr/>
          <a:lstStyle/>
          <a:p>
            <a:pPr algn="ctr"/>
            <a:endParaRPr lang="en-US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1E0132B-5B35-47D5-B6EB-CAA30B9A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/>
          <a:lstStyle/>
          <a:p>
            <a:r>
              <a:rPr altLang="en-US"/>
              <a:t>Bright Futures Home Screen</a:t>
            </a: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E4C4FCB8-4534-4BE1-AFD7-6FD7827FC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4227513"/>
            <a:ext cx="7013575" cy="186213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E97E68EE-433F-4723-A98E-B305E808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706438"/>
            <a:ext cx="7886700" cy="793750"/>
          </a:xfrm>
        </p:spPr>
        <p:txBody>
          <a:bodyPr/>
          <a:lstStyle/>
          <a:p>
            <a:r>
              <a:rPr altLang="en-US"/>
              <a:t>Application Dates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45D22946-76CB-4103-B9CE-C2DCF675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1566863"/>
            <a:ext cx="7886700" cy="4841875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The </a:t>
            </a:r>
            <a:r>
              <a:rPr lang="en-US" altLang="en-US" sz="2400" i="1" dirty="0"/>
              <a:t>Florida Financial Aid Application </a:t>
            </a:r>
            <a:r>
              <a:rPr lang="en-US" altLang="en-US" sz="2400" dirty="0"/>
              <a:t>(FFAA) for current high school seniors seeking funding for the 2022-23 academic year is open from </a:t>
            </a:r>
            <a:r>
              <a:rPr lang="en-US" altLang="en-US" sz="2400" dirty="0">
                <a:solidFill>
                  <a:srgbClr val="FF0000"/>
                </a:solidFill>
              </a:rPr>
              <a:t>October 1, 2021 </a:t>
            </a:r>
            <a:r>
              <a:rPr lang="en-US" altLang="en-US" sz="2400" dirty="0"/>
              <a:t>through </a:t>
            </a:r>
            <a:r>
              <a:rPr lang="en-US" altLang="en-US" sz="2400" dirty="0">
                <a:solidFill>
                  <a:srgbClr val="FF0000"/>
                </a:solidFill>
              </a:rPr>
              <a:t>August 31, 2022</a:t>
            </a:r>
          </a:p>
          <a:p>
            <a:pPr>
              <a:defRPr/>
            </a:pPr>
            <a:r>
              <a:rPr lang="en-US" altLang="en-US" sz="2400" dirty="0"/>
              <a:t>For Bright Futures eligibility consideration, students must complete the FFAA no later than </a:t>
            </a:r>
            <a:r>
              <a:rPr lang="en-US" altLang="en-US" sz="2400" dirty="0">
                <a:solidFill>
                  <a:srgbClr val="FF0000"/>
                </a:solidFill>
              </a:rPr>
              <a:t>August 31 </a:t>
            </a:r>
            <a:r>
              <a:rPr lang="en-US" altLang="en-US" sz="2400" dirty="0"/>
              <a:t>after graduation </a:t>
            </a:r>
          </a:p>
          <a:p>
            <a:pPr>
              <a:defRPr/>
            </a:pPr>
            <a:r>
              <a:rPr lang="en-US" altLang="en-US" sz="2400" dirty="0"/>
              <a:t>Students must complete the FFAA no later than </a:t>
            </a:r>
            <a:r>
              <a:rPr lang="en-US" altLang="en-US" sz="2400" dirty="0">
                <a:solidFill>
                  <a:srgbClr val="FF0000"/>
                </a:solidFill>
              </a:rPr>
              <a:t>April 1 </a:t>
            </a:r>
            <a:r>
              <a:rPr lang="en-US" altLang="en-US" sz="2400" dirty="0"/>
              <a:t>before graduation for:</a:t>
            </a:r>
          </a:p>
          <a:p>
            <a:pPr lvl="1">
              <a:defRPr/>
            </a:pPr>
            <a:r>
              <a:rPr lang="en-US" altLang="en-US" sz="2000" dirty="0"/>
              <a:t>José </a:t>
            </a:r>
            <a:r>
              <a:rPr lang="en-US" altLang="en-US" sz="2000" dirty="0" err="1"/>
              <a:t>Martí</a:t>
            </a:r>
            <a:r>
              <a:rPr lang="en-US" altLang="en-US" sz="2000" dirty="0"/>
              <a:t> Scholarship Challenge Grant (JM)</a:t>
            </a:r>
          </a:p>
          <a:p>
            <a:pPr lvl="1">
              <a:defRPr/>
            </a:pPr>
            <a:r>
              <a:rPr lang="en-US" altLang="en-US" sz="2000" dirty="0"/>
              <a:t>Rosewood Family Scholarship (RFS)</a:t>
            </a:r>
          </a:p>
          <a:p>
            <a:pPr lvl="1">
              <a:defRPr/>
            </a:pPr>
            <a:r>
              <a:rPr lang="en-US" altLang="en-US" sz="2000" dirty="0"/>
              <a:t>Scholarships for Children and Spouses of Deceased of Disabled Veterans (CSDDV)*</a:t>
            </a:r>
          </a:p>
          <a:p>
            <a:pPr lvl="1">
              <a:defRPr/>
            </a:pPr>
            <a:r>
              <a:rPr lang="en-US" altLang="en-US" sz="2000" dirty="0"/>
              <a:t>Florida Farmworker Student Scholarship (FFSS)</a:t>
            </a:r>
          </a:p>
          <a:p>
            <a:pPr lvl="1">
              <a:defRPr/>
            </a:pPr>
            <a:r>
              <a:rPr lang="en-US" altLang="en-US" sz="2000" dirty="0"/>
              <a:t>Randolph Bracy Ocoee Scholarship Program (OCOE)</a:t>
            </a:r>
          </a:p>
          <a:p>
            <a:pPr marL="114300" indent="-114300">
              <a:buFont typeface="Arial" panose="020B0604020202020204" pitchFamily="34" charset="0"/>
              <a:buNone/>
              <a:defRPr/>
            </a:pPr>
            <a:r>
              <a:rPr lang="en-US" altLang="en-US" sz="1200" i="1" dirty="0"/>
              <a:t>*CSDDV applications will be accepted after April 1; however, may not receive priority funding due to being a late applicant</a:t>
            </a:r>
            <a:endParaRPr lang="en-US" altLang="en-US" sz="1600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BE52DA68-C2C1-4C69-905C-D1B1543D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706438"/>
            <a:ext cx="7886700" cy="793750"/>
          </a:xfrm>
        </p:spPr>
        <p:txBody>
          <a:bodyPr/>
          <a:lstStyle/>
          <a:p>
            <a:r>
              <a:rPr altLang="en-US"/>
              <a:t>Application Two-Step Process 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9750EBAE-3AFE-4BD4-87E3-8CD8D2CF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1566863"/>
            <a:ext cx="7886700" cy="47990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Completing the FFAA is a two-step process: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dirty="0"/>
              <a:t>Create a Student Account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dirty="0"/>
              <a:t>Complete the FFAA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06FE3C81-A4D1-4A86-9EB6-C93B65F2C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Step 1. Create Student Account</a:t>
            </a:r>
          </a:p>
        </p:txBody>
      </p:sp>
      <p:pic>
        <p:nvPicPr>
          <p:cNvPr id="79875" name="Picture 1">
            <a:extLst>
              <a:ext uri="{FF2B5EF4-FFF2-40B4-BE49-F238E27FC236}">
                <a16:creationId xmlns:a16="http://schemas.microsoft.com/office/drawing/2014/main" id="{D60F7FED-E0E5-404C-87F2-DC8483A7D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882775"/>
            <a:ext cx="741997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F0D3E151-5EE2-4A1B-A4A9-60FA0769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1688"/>
            <a:ext cx="7886700" cy="793750"/>
          </a:xfrm>
        </p:spPr>
        <p:txBody>
          <a:bodyPr/>
          <a:lstStyle/>
          <a:p>
            <a:r>
              <a:rPr altLang="en-US"/>
              <a:t>Create Student Account (Continued)</a:t>
            </a:r>
          </a:p>
        </p:txBody>
      </p:sp>
      <p:pic>
        <p:nvPicPr>
          <p:cNvPr id="49156" name="Picture 4" descr="1">
            <a:extLst>
              <a:ext uri="{FF2B5EF4-FFF2-40B4-BE49-F238E27FC236}">
                <a16:creationId xmlns:a16="http://schemas.microsoft.com/office/drawing/2014/main" id="{2CF8F2D6-6099-42E9-B679-0246AFFA7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063" y="1595438"/>
            <a:ext cx="7127875" cy="43926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CA016F1B-92FC-43E6-B20B-B76548A1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Twin Profiles</a:t>
            </a:r>
          </a:p>
        </p:txBody>
      </p:sp>
      <p:pic>
        <p:nvPicPr>
          <p:cNvPr id="74754" name="Picture 2">
            <a:extLst>
              <a:ext uri="{FF2B5EF4-FFF2-40B4-BE49-F238E27FC236}">
                <a16:creationId xmlns:a16="http://schemas.microsoft.com/office/drawing/2014/main" id="{F58F5E8E-EEF5-4BBD-B32F-E43E40EB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2478088"/>
            <a:ext cx="2955925" cy="22510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</p:spPr>
      </p:pic>
      <p:pic>
        <p:nvPicPr>
          <p:cNvPr id="74755" name="Picture 3">
            <a:extLst>
              <a:ext uri="{FF2B5EF4-FFF2-40B4-BE49-F238E27FC236}">
                <a16:creationId xmlns:a16="http://schemas.microsoft.com/office/drawing/2014/main" id="{38032162-B26B-4CBF-8C2F-9AD949605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966788"/>
            <a:ext cx="4171950" cy="34305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</p:spPr>
      </p:pic>
      <p:pic>
        <p:nvPicPr>
          <p:cNvPr id="74756" name="Picture 4">
            <a:extLst>
              <a:ext uri="{FF2B5EF4-FFF2-40B4-BE49-F238E27FC236}">
                <a16:creationId xmlns:a16="http://schemas.microsoft.com/office/drawing/2014/main" id="{A8DE67B8-0E4B-4869-BDB3-EB9A83D40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4594" t="81602" r="43417" b="-671"/>
          <a:stretch>
            <a:fillRect/>
          </a:stretch>
        </p:blipFill>
        <p:spPr bwMode="auto">
          <a:xfrm>
            <a:off x="4006850" y="4575175"/>
            <a:ext cx="2789238" cy="949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</p:spPr>
      </p:pic>
      <p:pic>
        <p:nvPicPr>
          <p:cNvPr id="74757" name="Picture 5">
            <a:extLst>
              <a:ext uri="{FF2B5EF4-FFF2-40B4-BE49-F238E27FC236}">
                <a16:creationId xmlns:a16="http://schemas.microsoft.com/office/drawing/2014/main" id="{279D2939-8627-4D00-859F-AE72FC8D6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14742" r="7866"/>
          <a:stretch>
            <a:fillRect/>
          </a:stretch>
        </p:blipFill>
        <p:spPr bwMode="auto">
          <a:xfrm>
            <a:off x="6389688" y="5549900"/>
            <a:ext cx="2484437" cy="9191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43997B3-BECB-4E41-A2B2-6DE44C050D3C}"/>
              </a:ext>
            </a:extLst>
          </p:cNvPr>
          <p:cNvSpPr/>
          <p:nvPr/>
        </p:nvSpPr>
        <p:spPr>
          <a:xfrm>
            <a:off x="4830763" y="3698875"/>
            <a:ext cx="1965325" cy="35401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3976" name="AutoShape 6">
            <a:extLst>
              <a:ext uri="{FF2B5EF4-FFF2-40B4-BE49-F238E27FC236}">
                <a16:creationId xmlns:a16="http://schemas.microsoft.com/office/drawing/2014/main" id="{984C2739-C689-42AB-9610-36700388582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48288" y="4049713"/>
            <a:ext cx="355600" cy="69215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83977" name="AutoShape 7">
            <a:extLst>
              <a:ext uri="{FF2B5EF4-FFF2-40B4-BE49-F238E27FC236}">
                <a16:creationId xmlns:a16="http://schemas.microsoft.com/office/drawing/2014/main" id="{548E8FBC-66CA-47D1-831A-71462BF082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86475" y="4052888"/>
            <a:ext cx="1198563" cy="1679575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CBB4BCBA-AA6D-4C2A-8283-EDBB3C5BB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2325"/>
            <a:ext cx="7886700" cy="793750"/>
          </a:xfrm>
        </p:spPr>
        <p:txBody>
          <a:bodyPr/>
          <a:lstStyle/>
          <a:p>
            <a:r>
              <a:rPr altLang="en-US"/>
              <a:t>Login Credentials</a:t>
            </a:r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id="{D7AC2EDD-3E90-4FC8-AFC6-12FE7F1F1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1846263"/>
            <a:ext cx="8083550" cy="38687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AA5B9AF1-1814-49EB-B612-FCB4E58A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3150"/>
            <a:ext cx="7886700" cy="793750"/>
          </a:xfrm>
        </p:spPr>
        <p:txBody>
          <a:bodyPr/>
          <a:lstStyle/>
          <a:p>
            <a:r>
              <a:rPr altLang="en-US"/>
              <a:t>Step 2. Complete and Submit</a:t>
            </a:r>
            <a:br>
              <a:rPr altLang="en-US"/>
            </a:br>
            <a:r>
              <a:rPr altLang="en-US"/>
              <a:t>Florida Financial Aid Application (FFAA)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BA72C2E-3C57-4B85-AFCB-971716C15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866900"/>
            <a:ext cx="8083550" cy="38687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A289A13E-012D-44F1-86F9-908FC350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8363"/>
            <a:ext cx="7886700" cy="793750"/>
          </a:xfrm>
        </p:spPr>
        <p:txBody>
          <a:bodyPr/>
          <a:lstStyle/>
          <a:p>
            <a:r>
              <a:rPr altLang="en-US"/>
              <a:t>Demographic Information</a:t>
            </a:r>
          </a:p>
        </p:txBody>
      </p:sp>
      <p:pic>
        <p:nvPicPr>
          <p:cNvPr id="51208" name="Picture 8">
            <a:extLst>
              <a:ext uri="{FF2B5EF4-FFF2-40B4-BE49-F238E27FC236}">
                <a16:creationId xmlns:a16="http://schemas.microsoft.com/office/drawing/2014/main" id="{511404B9-8A7D-4F98-AA6E-4E361A621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" y="2057400"/>
            <a:ext cx="8164513" cy="40417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FFB63BB-232D-4C3D-B97E-7F7EB49D5F07}"/>
              </a:ext>
            </a:extLst>
          </p:cNvPr>
          <p:cNvSpPr/>
          <p:nvPr/>
        </p:nvSpPr>
        <p:spPr>
          <a:xfrm>
            <a:off x="501650" y="2066925"/>
            <a:ext cx="5394325" cy="3381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0AC0A2F2-8502-42C4-B85F-378D97BA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5988"/>
            <a:ext cx="7886700" cy="793750"/>
          </a:xfrm>
        </p:spPr>
        <p:txBody>
          <a:bodyPr/>
          <a:lstStyle/>
          <a:p>
            <a:r>
              <a:rPr altLang="en-US"/>
              <a:t>Demographic Information (Continued)</a:t>
            </a:r>
          </a:p>
        </p:txBody>
      </p:sp>
      <p:pic>
        <p:nvPicPr>
          <p:cNvPr id="92163" name="Picture 1" descr="Screen Clipping">
            <a:extLst>
              <a:ext uri="{FF2B5EF4-FFF2-40B4-BE49-F238E27FC236}">
                <a16:creationId xmlns:a16="http://schemas.microsoft.com/office/drawing/2014/main" id="{5663AA2F-98D0-4424-AD67-365F3CD7A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09738"/>
            <a:ext cx="7886700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>
            <a:extLst>
              <a:ext uri="{FF2B5EF4-FFF2-40B4-BE49-F238E27FC236}">
                <a16:creationId xmlns:a16="http://schemas.microsoft.com/office/drawing/2014/main" id="{98F398DF-5FE3-4CAA-B4C7-CA012EC16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Academic Background</a:t>
            </a:r>
          </a:p>
        </p:txBody>
      </p:sp>
      <p:pic>
        <p:nvPicPr>
          <p:cNvPr id="59397" name="Picture 5">
            <a:extLst>
              <a:ext uri="{FF2B5EF4-FFF2-40B4-BE49-F238E27FC236}">
                <a16:creationId xmlns:a16="http://schemas.microsoft.com/office/drawing/2014/main" id="{1FB8F702-FBDB-4E97-9CC2-1B907DFEB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1876425"/>
            <a:ext cx="8551862" cy="43338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C6AF8E86-E184-40D1-9634-5F4CFD2C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55650"/>
            <a:ext cx="7886700" cy="841375"/>
          </a:xfrm>
        </p:spPr>
        <p:txBody>
          <a:bodyPr/>
          <a:lstStyle/>
          <a:p>
            <a:pPr eaLnBrk="1" hangingPunct="1"/>
            <a:r>
              <a:rPr altLang="en-US"/>
              <a:t>State Scholarship and Grant Programs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E63FDCF-2488-4431-9FD4-DDCCED127B86}"/>
              </a:ext>
            </a:extLst>
          </p:cNvPr>
          <p:cNvSpPr/>
          <p:nvPr/>
        </p:nvSpPr>
        <p:spPr>
          <a:xfrm>
            <a:off x="5921375" y="2789238"/>
            <a:ext cx="1214438" cy="2047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F9CE8A1-FFD3-403A-8117-C4644CA2459E}"/>
              </a:ext>
            </a:extLst>
          </p:cNvPr>
          <p:cNvSpPr/>
          <p:nvPr/>
        </p:nvSpPr>
        <p:spPr>
          <a:xfrm>
            <a:off x="6513513" y="5770563"/>
            <a:ext cx="869950" cy="150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2533" name="Picture 1">
            <a:extLst>
              <a:ext uri="{FF2B5EF4-FFF2-40B4-BE49-F238E27FC236}">
                <a16:creationId xmlns:a16="http://schemas.microsoft.com/office/drawing/2014/main" id="{7922FD49-98B7-47AB-8FBC-6098DB011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597025"/>
            <a:ext cx="7418387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4E39FCE1-B7B5-4AB0-B36F-782FB828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Academic Background</a:t>
            </a:r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28D16BAB-B7C2-4C01-A94A-A3E6D9FEF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" y="1838325"/>
            <a:ext cx="8909050" cy="438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D880BB3E-AE69-47E2-9B94-FCFE54FA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750888"/>
            <a:ext cx="7886700" cy="793750"/>
          </a:xfrm>
        </p:spPr>
        <p:txBody>
          <a:bodyPr/>
          <a:lstStyle/>
          <a:p>
            <a:r>
              <a:rPr altLang="en-US" sz="2800"/>
              <a:t>Scholarships for Children and Spouses of Deceased or Disabled Veterans (CSDDV) 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C11C779C-DC41-4BF9-93FC-5C199D34E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544638"/>
            <a:ext cx="7264400" cy="456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D96998-B4E0-47DD-96B7-BDC775ABD1B9}"/>
              </a:ext>
            </a:extLst>
          </p:cNvPr>
          <p:cNvSpPr txBox="1"/>
          <p:nvPr/>
        </p:nvSpPr>
        <p:spPr>
          <a:xfrm>
            <a:off x="7864475" y="4064000"/>
            <a:ext cx="1279525" cy="923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Questions requiring a response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0E6776ED-DF16-4E2D-8CD0-F1F61B46A01D}"/>
              </a:ext>
            </a:extLst>
          </p:cNvPr>
          <p:cNvSpPr/>
          <p:nvPr/>
        </p:nvSpPr>
        <p:spPr>
          <a:xfrm>
            <a:off x="6718300" y="3149600"/>
            <a:ext cx="1041400" cy="296068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A758C1A7-C54E-4294-A0A4-E3E7AF9DD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750888"/>
            <a:ext cx="7886700" cy="793750"/>
          </a:xfrm>
        </p:spPr>
        <p:txBody>
          <a:bodyPr/>
          <a:lstStyle/>
          <a:p>
            <a:r>
              <a:rPr altLang="en-US" sz="2800"/>
              <a:t>Scholarships for Children and Spouses of Deceased or Disabled Veterans (CSDDV) </a:t>
            </a: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44065AC2-A50C-4EB6-A352-E33435202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2312988"/>
            <a:ext cx="8458200" cy="227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B24F1415-C5B1-4447-8FCF-A7D1CF04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José Martí Scholarship Challenge Grant</a:t>
            </a:r>
          </a:p>
        </p:txBody>
      </p:sp>
      <p:pic>
        <p:nvPicPr>
          <p:cNvPr id="102403" name="Picture 1">
            <a:extLst>
              <a:ext uri="{FF2B5EF4-FFF2-40B4-BE49-F238E27FC236}">
                <a16:creationId xmlns:a16="http://schemas.microsoft.com/office/drawing/2014/main" id="{645B29A2-D729-4D6A-ACFA-DFAB982FC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19275"/>
            <a:ext cx="8763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D24B82D4-D94C-43E3-98EA-8C762548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0088"/>
            <a:ext cx="7886700" cy="793750"/>
          </a:xfrm>
        </p:spPr>
        <p:txBody>
          <a:bodyPr/>
          <a:lstStyle/>
          <a:p>
            <a:r>
              <a:rPr altLang="en-US"/>
              <a:t>Rosewood Family Scholarship</a:t>
            </a:r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D439C326-DF58-4F5E-962F-BF655523D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1655763"/>
            <a:ext cx="8350250" cy="460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C49219DF-4C2E-47D1-897D-6CC2CE19D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Florida Farmworker Student Scholarship</a:t>
            </a:r>
          </a:p>
        </p:txBody>
      </p:sp>
      <p:pic>
        <p:nvPicPr>
          <p:cNvPr id="106499" name="Picture 1">
            <a:extLst>
              <a:ext uri="{FF2B5EF4-FFF2-40B4-BE49-F238E27FC236}">
                <a16:creationId xmlns:a16="http://schemas.microsoft.com/office/drawing/2014/main" id="{CC1E1985-1CAC-45A4-BF7F-32200564B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052513"/>
            <a:ext cx="86487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>
            <a:extLst>
              <a:ext uri="{FF2B5EF4-FFF2-40B4-BE49-F238E27FC236}">
                <a16:creationId xmlns:a16="http://schemas.microsoft.com/office/drawing/2014/main" id="{111B6827-7199-40E6-86E6-7144DAE2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Submit/Acknowledgement</a:t>
            </a:r>
          </a:p>
        </p:txBody>
      </p:sp>
      <p:pic>
        <p:nvPicPr>
          <p:cNvPr id="76802" name="Picture 2" descr="Results">
            <a:extLst>
              <a:ext uri="{FF2B5EF4-FFF2-40B4-BE49-F238E27FC236}">
                <a16:creationId xmlns:a16="http://schemas.microsoft.com/office/drawing/2014/main" id="{0621DE50-EDA1-4158-AFBF-3AB30C139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2000250"/>
            <a:ext cx="8356600" cy="35925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>
            <a:extLst>
              <a:ext uri="{FF2B5EF4-FFF2-40B4-BE49-F238E27FC236}">
                <a16:creationId xmlns:a16="http://schemas.microsoft.com/office/drawing/2014/main" id="{31EACECD-27F7-40F0-9E72-07E9EF8E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Successful Submission</a:t>
            </a:r>
          </a:p>
        </p:txBody>
      </p:sp>
      <p:pic>
        <p:nvPicPr>
          <p:cNvPr id="110595" name="Picture 1" descr="Screen Clipping">
            <a:extLst>
              <a:ext uri="{FF2B5EF4-FFF2-40B4-BE49-F238E27FC236}">
                <a16:creationId xmlns:a16="http://schemas.microsoft.com/office/drawing/2014/main" id="{0455D37A-A637-4BB4-8AF1-C948F100C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860550"/>
            <a:ext cx="815975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2" descr="Screen Clipping">
            <a:extLst>
              <a:ext uri="{FF2B5EF4-FFF2-40B4-BE49-F238E27FC236}">
                <a16:creationId xmlns:a16="http://schemas.microsoft.com/office/drawing/2014/main" id="{C411E1D7-0C32-4ED4-8152-7287C7E3A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2305050"/>
            <a:ext cx="2895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>
            <a:extLst>
              <a:ext uri="{FF2B5EF4-FFF2-40B4-BE49-F238E27FC236}">
                <a16:creationId xmlns:a16="http://schemas.microsoft.com/office/drawing/2014/main" id="{64A7006D-4258-43DB-B22D-50452834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0388"/>
            <a:ext cx="7886700" cy="793750"/>
          </a:xfrm>
        </p:spPr>
        <p:txBody>
          <a:bodyPr/>
          <a:lstStyle/>
          <a:p>
            <a:r>
              <a:rPr altLang="en-US"/>
              <a:t>Results</a:t>
            </a:r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5B6B1DA7-8ABD-49C3-AB6D-524F0CA73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1354138"/>
            <a:ext cx="8201025" cy="487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>
            <a:extLst>
              <a:ext uri="{FF2B5EF4-FFF2-40B4-BE49-F238E27FC236}">
                <a16:creationId xmlns:a16="http://schemas.microsoft.com/office/drawing/2014/main" id="{661DD172-3B9F-4F21-862C-E1DBBAF2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For More Information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BC089433-5836-47EF-9E47-4908EA0B6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Visit </a:t>
            </a:r>
            <a:r>
              <a:rPr lang="en-US" altLang="en-US" dirty="0">
                <a:hlinkClick r:id="rId3"/>
              </a:rPr>
              <a:t>www.FloridaStudentFinancialAidsg.org</a:t>
            </a:r>
            <a:r>
              <a:rPr lang="en-US" altLang="en-US" dirty="0"/>
              <a:t> </a:t>
            </a:r>
          </a:p>
          <a:p>
            <a:pPr>
              <a:defRPr/>
            </a:pPr>
            <a:r>
              <a:rPr lang="en-US" altLang="en-US" dirty="0"/>
              <a:t>Contact Customer Service at 888-827-2004</a:t>
            </a:r>
          </a:p>
          <a:p>
            <a:pPr>
              <a:defRPr/>
            </a:pPr>
            <a:r>
              <a:rPr lang="en-US" altLang="en-US" dirty="0"/>
              <a:t>Email </a:t>
            </a:r>
            <a:r>
              <a:rPr lang="en-US" altLang="en-US" dirty="0">
                <a:hlinkClick r:id="rId4"/>
              </a:rPr>
              <a:t>OSFA@fldoe.org</a:t>
            </a:r>
            <a:r>
              <a:rPr lang="en-US" altLang="en-US" dirty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hlinkClick r:id="rId5"/>
              </a:rPr>
              <a:t>www.FloridaStudentFinancailAid.org/FASTER/</a:t>
            </a:r>
            <a:endParaRPr lang="en-US" altLang="en-US" dirty="0"/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hlinkClick r:id="rId6"/>
              </a:rPr>
              <a:t>FSTR@fldoe.org</a:t>
            </a: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Pedro Hernandez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Outreach Director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850-245-1821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hlinkClick r:id="rId7"/>
              </a:rPr>
              <a:t>Pedro.Hernandez@fldoe.org</a:t>
            </a:r>
            <a:r>
              <a:rPr lang="en-US" altLang="en-US" sz="2000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495EA3E-F383-44FB-9976-967B76C3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811213"/>
            <a:ext cx="7886700" cy="793750"/>
          </a:xfrm>
        </p:spPr>
        <p:txBody>
          <a:bodyPr/>
          <a:lstStyle/>
          <a:p>
            <a:pPr eaLnBrk="1" hangingPunct="1"/>
            <a:r>
              <a:rPr altLang="en-US"/>
              <a:t>Florida Bright Futures Scholarship Program </a:t>
            </a:r>
          </a:p>
        </p:txBody>
      </p:sp>
      <p:pic>
        <p:nvPicPr>
          <p:cNvPr id="24579" name="Picture 1" descr="Screen Clipping">
            <a:extLst>
              <a:ext uri="{FF2B5EF4-FFF2-40B4-BE49-F238E27FC236}">
                <a16:creationId xmlns:a16="http://schemas.microsoft.com/office/drawing/2014/main" id="{49597EC9-DBAD-4A62-A1E7-7AE656016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543050"/>
            <a:ext cx="7977187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9F6F2A71-6E7E-44E0-AA2E-30A7884E4F63}"/>
              </a:ext>
            </a:extLst>
          </p:cNvPr>
          <p:cNvSpPr/>
          <p:nvPr/>
        </p:nvSpPr>
        <p:spPr>
          <a:xfrm>
            <a:off x="279400" y="3178175"/>
            <a:ext cx="854075" cy="4492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9048F2A-F67B-4B6A-B753-085E6BDF1DB3}"/>
              </a:ext>
            </a:extLst>
          </p:cNvPr>
          <p:cNvSpPr/>
          <p:nvPr/>
        </p:nvSpPr>
        <p:spPr>
          <a:xfrm>
            <a:off x="952500" y="4421188"/>
            <a:ext cx="854075" cy="4476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6F4F184-64CB-4496-A04B-719C1055F10B}"/>
              </a:ext>
            </a:extLst>
          </p:cNvPr>
          <p:cNvSpPr/>
          <p:nvPr/>
        </p:nvSpPr>
        <p:spPr>
          <a:xfrm>
            <a:off x="4019550" y="4419600"/>
            <a:ext cx="854075" cy="4492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ubtitle 1">
            <a:extLst>
              <a:ext uri="{FF2B5EF4-FFF2-40B4-BE49-F238E27FC236}">
                <a16:creationId xmlns:a16="http://schemas.microsoft.com/office/drawing/2014/main" id="{EA136334-7D3E-459D-9400-71478BE33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227638"/>
            <a:ext cx="6858000" cy="3873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01979F7-99A2-48A3-AC7B-51B9F050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506663"/>
            <a:ext cx="7013575" cy="1438275"/>
          </a:xfrm>
        </p:spPr>
        <p:txBody>
          <a:bodyPr/>
          <a:lstStyle/>
          <a:p>
            <a:r>
              <a:rPr altLang="en-US"/>
              <a:t>Bright Futures </a:t>
            </a:r>
            <a:br>
              <a:rPr altLang="en-US"/>
            </a:br>
            <a:r>
              <a:rPr altLang="en-US"/>
              <a:t>Initial Eligibility Requirements</a:t>
            </a:r>
          </a:p>
        </p:txBody>
      </p:sp>
      <p:sp>
        <p:nvSpPr>
          <p:cNvPr id="26627" name="Text Placeholder 2">
            <a:extLst>
              <a:ext uri="{FF2B5EF4-FFF2-40B4-BE49-F238E27FC236}">
                <a16:creationId xmlns:a16="http://schemas.microsoft.com/office/drawing/2014/main" id="{3CB4E7C3-907D-4FDD-8A93-596136270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4227513"/>
            <a:ext cx="7013575" cy="186213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AD56C09-05DE-4032-9A90-5D36A24F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2800"/>
            <a:ext cx="7886700" cy="793750"/>
          </a:xfrm>
        </p:spPr>
        <p:txBody>
          <a:bodyPr/>
          <a:lstStyle/>
          <a:p>
            <a:r>
              <a:rPr altLang="en-US"/>
              <a:t>General Requirements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4FE4B458-913B-479A-8EAE-83D6B9BF7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r>
              <a:rPr lang="en-US" altLang="en-US"/>
              <a:t>Be a Florida resident and a U. S. citizen or eligible noncitizen, as determined by the student’s postsecondary institution</a:t>
            </a:r>
          </a:p>
          <a:p>
            <a:r>
              <a:rPr lang="en-US" altLang="en-US"/>
              <a:t>Complete the Florida Financial Aid Application (FFAA) during senior year of high school beginning October 1, but no later than August 31 after high school graduation</a:t>
            </a:r>
          </a:p>
          <a:p>
            <a:r>
              <a:rPr lang="en-US" altLang="en-US"/>
              <a:t>Earn a standard Florida high school diploma, or its equivalent, from a Florida public high school or a registered private high school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2DC96B64-A5DC-470E-9D84-A941CD1D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2800"/>
            <a:ext cx="7886700" cy="793750"/>
          </a:xfrm>
        </p:spPr>
        <p:txBody>
          <a:bodyPr/>
          <a:lstStyle/>
          <a:p>
            <a:r>
              <a:rPr altLang="en-US"/>
              <a:t>General Requirements (Continued)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8D258B57-CFDB-4FC6-B169-8279D167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r>
              <a:rPr lang="en-US" altLang="en-US"/>
              <a:t>Not have been found guilty of, or pled </a:t>
            </a:r>
            <a:r>
              <a:rPr lang="en-US" altLang="en-US" i="1"/>
              <a:t>nolo contendere</a:t>
            </a:r>
            <a:r>
              <a:rPr lang="en-US" altLang="en-US"/>
              <a:t> to, a felony charge</a:t>
            </a:r>
          </a:p>
          <a:p>
            <a:r>
              <a:rPr lang="en-US" altLang="en-US"/>
              <a:t>Be accepted by and enroll as a degree- or certificate-seeking student at an eligible Florida public or independent postsecondary institution within five years of high school graduation</a:t>
            </a:r>
          </a:p>
          <a:p>
            <a:r>
              <a:rPr lang="en-US" altLang="en-US"/>
              <a:t>Enroll in at least six non-remedial semester hours (or the equivalent in quarter or clock hours) per term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33EDB1F-2D68-4D76-BF7F-26783742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2800"/>
            <a:ext cx="7886700" cy="793750"/>
          </a:xfrm>
        </p:spPr>
        <p:txBody>
          <a:bodyPr/>
          <a:lstStyle/>
          <a:p>
            <a:r>
              <a:rPr altLang="en-US"/>
              <a:t>Bright Futures Scholarship Program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2AFB-A53A-4920-9C49-CCA38A4EA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Students may receive funding for ONE of the award levels: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Florida Academic Scholars Award (FAS)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Florida Medallion Scholars Award (FMS)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Florida Gold Seal CAPE Scholars (GSC)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Florida Gold Seal Vocational Scholars (GSV)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idaDOE_PPT_template_Standard [Read-Only]" id="{AE86ED62-49C8-40D2-A5C0-3567D0D61C16}" vid="{359B3EA7-DE13-454F-B3C4-65853C7A2C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</TotalTime>
  <Words>1796</Words>
  <Application>Microsoft Office PowerPoint</Application>
  <PresentationFormat>On-screen Show (4:3)</PresentationFormat>
  <Paragraphs>207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Calibri</vt:lpstr>
      <vt:lpstr>Arial</vt:lpstr>
      <vt:lpstr>Calibri Light</vt:lpstr>
      <vt:lpstr>Office Theme</vt:lpstr>
      <vt:lpstr>Florida Bright Futures  Scholarship Program Initial Eligibility</vt:lpstr>
      <vt:lpstr>Agenda</vt:lpstr>
      <vt:lpstr>Bright Futures Home Screen</vt:lpstr>
      <vt:lpstr>State Scholarship and Grant Programs </vt:lpstr>
      <vt:lpstr>Florida Bright Futures Scholarship Program </vt:lpstr>
      <vt:lpstr>Bright Futures  Initial Eligibility Requirements</vt:lpstr>
      <vt:lpstr>General Requirements</vt:lpstr>
      <vt:lpstr>General Requirements (Continued)</vt:lpstr>
      <vt:lpstr>Bright Futures Scholarship Program Awards</vt:lpstr>
      <vt:lpstr>Florida Academic Scholars (FAS) and  Florida Medallion Scholars (FMS)  Award Requirements</vt:lpstr>
      <vt:lpstr>Student Report Cards</vt:lpstr>
      <vt:lpstr>Grade Point Average</vt:lpstr>
      <vt:lpstr>College Entrance Exams (ACT/SAT)</vt:lpstr>
      <vt:lpstr>College Entrance Exams (ACT/SAT)</vt:lpstr>
      <vt:lpstr>Service Hours</vt:lpstr>
      <vt:lpstr>Other Ways to Qualify</vt:lpstr>
      <vt:lpstr>Gold Seal CAPE Scholars (GSC) Award Requirements</vt:lpstr>
      <vt:lpstr>Gold Seal CAPE Scholars (GSC)</vt:lpstr>
      <vt:lpstr>Gold Seal Vocational Scholars (GSV)  Award Requirements</vt:lpstr>
      <vt:lpstr>Gold Seal Vocational Scholars (GSV)  Award Requirements (Continued)</vt:lpstr>
      <vt:lpstr>Gold Seal Vocational Scholars (GSV)</vt:lpstr>
      <vt:lpstr>Bright Futures Evaluation Process and  Award Notification</vt:lpstr>
      <vt:lpstr>Evaluation Periods</vt:lpstr>
      <vt:lpstr>Early Evaluation</vt:lpstr>
      <vt:lpstr>Final Evaluation</vt:lpstr>
      <vt:lpstr>Eligibility Notifications</vt:lpstr>
      <vt:lpstr>Award Amounts</vt:lpstr>
      <vt:lpstr>Award Amounts (Continued)</vt:lpstr>
      <vt:lpstr>Florida Financial Aid Application (FFAA)</vt:lpstr>
      <vt:lpstr>Application Dates</vt:lpstr>
      <vt:lpstr>Application Two-Step Process </vt:lpstr>
      <vt:lpstr>Step 1. Create Student Account</vt:lpstr>
      <vt:lpstr>Create Student Account (Continued)</vt:lpstr>
      <vt:lpstr>Twin Profiles</vt:lpstr>
      <vt:lpstr>Login Credentials</vt:lpstr>
      <vt:lpstr>Step 2. Complete and Submit Florida Financial Aid Application (FFAA)</vt:lpstr>
      <vt:lpstr>Demographic Information</vt:lpstr>
      <vt:lpstr>Demographic Information (Continued)</vt:lpstr>
      <vt:lpstr>Academic Background</vt:lpstr>
      <vt:lpstr>Academic Background</vt:lpstr>
      <vt:lpstr>Scholarships for Children and Spouses of Deceased or Disabled Veterans (CSDDV) </vt:lpstr>
      <vt:lpstr>Scholarships for Children and Spouses of Deceased or Disabled Veterans (CSDDV) </vt:lpstr>
      <vt:lpstr>José Martí Scholarship Challenge Grant</vt:lpstr>
      <vt:lpstr>Rosewood Family Scholarship</vt:lpstr>
      <vt:lpstr>Florida Farmworker Student Scholarship</vt:lpstr>
      <vt:lpstr>Submit/Acknowledgement</vt:lpstr>
      <vt:lpstr>Successful Submission</vt:lpstr>
      <vt:lpstr>Results</vt:lpstr>
      <vt:lpstr>For More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Malloy</dc:creator>
  <cp:lastModifiedBy>Flajole.Julie@Brevard Virtual School</cp:lastModifiedBy>
  <cp:revision>191</cp:revision>
  <cp:lastPrinted>2019-10-09T14:22:09Z</cp:lastPrinted>
  <dcterms:created xsi:type="dcterms:W3CDTF">2014-05-08T13:36:48Z</dcterms:created>
  <dcterms:modified xsi:type="dcterms:W3CDTF">2021-10-04T14:13:45Z</dcterms:modified>
</cp:coreProperties>
</file>