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6" r:id="rId5"/>
    <p:sldId id="262" r:id="rId6"/>
    <p:sldId id="263" r:id="rId7"/>
    <p:sldId id="268" r:id="rId8"/>
    <p:sldId id="269" r:id="rId9"/>
    <p:sldId id="271" r:id="rId10"/>
    <p:sldId id="288" r:id="rId11"/>
    <p:sldId id="289" r:id="rId12"/>
    <p:sldId id="290" r:id="rId13"/>
    <p:sldId id="270" r:id="rId14"/>
    <p:sldId id="272" r:id="rId15"/>
    <p:sldId id="282" r:id="rId16"/>
    <p:sldId id="281" r:id="rId17"/>
    <p:sldId id="280" r:id="rId18"/>
    <p:sldId id="273" r:id="rId19"/>
    <p:sldId id="274" r:id="rId20"/>
    <p:sldId id="264" r:id="rId21"/>
    <p:sldId id="266" r:id="rId22"/>
    <p:sldId id="291" r:id="rId2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4660"/>
  </p:normalViewPr>
  <p:slideViewPr>
    <p:cSldViewPr snapToGrid="0">
      <p:cViewPr varScale="1">
        <p:scale>
          <a:sx n="110" d="100"/>
          <a:sy n="110" d="100"/>
        </p:scale>
        <p:origin x="258" y="108"/>
      </p:cViewPr>
      <p:guideLst/>
    </p:cSldViewPr>
  </p:slideViewPr>
  <p:notesTextViewPr>
    <p:cViewPr>
      <p:scale>
        <a:sx n="1" d="1"/>
        <a:sy n="1" d="1"/>
      </p:scale>
      <p:origin x="0" y="0"/>
    </p:cViewPr>
  </p:notesTextViewPr>
  <p:notesViewPr>
    <p:cSldViewPr snapToGrid="0">
      <p:cViewPr varScale="1">
        <p:scale>
          <a:sx n="67" d="100"/>
          <a:sy n="67" d="100"/>
        </p:scale>
        <p:origin x="361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383" cy="471348"/>
          </a:xfrm>
          <a:prstGeom prst="rect">
            <a:avLst/>
          </a:prstGeom>
        </p:spPr>
        <p:txBody>
          <a:bodyPr vert="horz" lIns="92464" tIns="46232" rIns="92464" bIns="46232" rtlCol="0"/>
          <a:lstStyle>
            <a:lvl1pPr algn="l">
              <a:defRPr sz="1200"/>
            </a:lvl1pPr>
          </a:lstStyle>
          <a:p>
            <a:endParaRPr lang="en-US"/>
          </a:p>
        </p:txBody>
      </p:sp>
      <p:sp>
        <p:nvSpPr>
          <p:cNvPr id="3" name="Date Placeholder 2"/>
          <p:cNvSpPr>
            <a:spLocks noGrp="1"/>
          </p:cNvSpPr>
          <p:nvPr>
            <p:ph type="dt" idx="1"/>
          </p:nvPr>
        </p:nvSpPr>
        <p:spPr>
          <a:xfrm>
            <a:off x="4022485" y="0"/>
            <a:ext cx="3078383" cy="471348"/>
          </a:xfrm>
          <a:prstGeom prst="rect">
            <a:avLst/>
          </a:prstGeom>
        </p:spPr>
        <p:txBody>
          <a:bodyPr vert="horz" lIns="92464" tIns="46232" rIns="92464" bIns="46232" rtlCol="0"/>
          <a:lstStyle>
            <a:lvl1pPr algn="r">
              <a:defRPr sz="1200"/>
            </a:lvl1pPr>
          </a:lstStyle>
          <a:p>
            <a:fld id="{BBA91881-1ED6-449E-B1C3-5981BED36DD5}" type="datetimeFigureOut">
              <a:rPr lang="en-US" smtClean="0"/>
              <a:t>5/9/2022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2464" tIns="46232" rIns="92464" bIns="46232" rtlCol="0" anchor="ctr"/>
          <a:lstStyle/>
          <a:p>
            <a:endParaRPr lang="en-US"/>
          </a:p>
        </p:txBody>
      </p:sp>
      <p:sp>
        <p:nvSpPr>
          <p:cNvPr id="5" name="Notes Placeholder 4"/>
          <p:cNvSpPr>
            <a:spLocks noGrp="1"/>
          </p:cNvSpPr>
          <p:nvPr>
            <p:ph type="body" sz="quarter" idx="3"/>
          </p:nvPr>
        </p:nvSpPr>
        <p:spPr>
          <a:xfrm>
            <a:off x="710891" y="4517883"/>
            <a:ext cx="5680693" cy="3697033"/>
          </a:xfrm>
          <a:prstGeom prst="rect">
            <a:avLst/>
          </a:prstGeom>
        </p:spPr>
        <p:txBody>
          <a:bodyPr vert="horz" lIns="92464" tIns="46232" rIns="92464" bIns="462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128"/>
            <a:ext cx="3078383" cy="471348"/>
          </a:xfrm>
          <a:prstGeom prst="rect">
            <a:avLst/>
          </a:prstGeom>
        </p:spPr>
        <p:txBody>
          <a:bodyPr vert="horz" lIns="92464" tIns="46232" rIns="92464" bIns="46232" rtlCol="0" anchor="b"/>
          <a:lstStyle>
            <a:lvl1pPr algn="l">
              <a:defRPr sz="1200"/>
            </a:lvl1pPr>
          </a:lstStyle>
          <a:p>
            <a:endParaRPr lang="en-US"/>
          </a:p>
        </p:txBody>
      </p:sp>
      <p:sp>
        <p:nvSpPr>
          <p:cNvPr id="7" name="Slide Number Placeholder 6"/>
          <p:cNvSpPr>
            <a:spLocks noGrp="1"/>
          </p:cNvSpPr>
          <p:nvPr>
            <p:ph type="sldNum" sz="quarter" idx="5"/>
          </p:nvPr>
        </p:nvSpPr>
        <p:spPr>
          <a:xfrm>
            <a:off x="4022485" y="8917128"/>
            <a:ext cx="3078383" cy="471348"/>
          </a:xfrm>
          <a:prstGeom prst="rect">
            <a:avLst/>
          </a:prstGeom>
        </p:spPr>
        <p:txBody>
          <a:bodyPr vert="horz" lIns="92464" tIns="46232" rIns="92464" bIns="46232" rtlCol="0" anchor="b"/>
          <a:lstStyle>
            <a:lvl1pPr algn="r">
              <a:defRPr sz="1200"/>
            </a:lvl1pPr>
          </a:lstStyle>
          <a:p>
            <a:fld id="{B524D718-EAC5-404F-B535-3F7B2748D9A0}" type="slidenum">
              <a:rPr lang="en-US" smtClean="0"/>
              <a:t>‹#›</a:t>
            </a:fld>
            <a:endParaRPr lang="en-US"/>
          </a:p>
        </p:txBody>
      </p:sp>
    </p:spTree>
    <p:extLst>
      <p:ext uri="{BB962C8B-B14F-4D97-AF65-F5344CB8AC3E}">
        <p14:creationId xmlns:p14="http://schemas.microsoft.com/office/powerpoint/2010/main" val="209759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using the title </a:t>
            </a:r>
            <a:r>
              <a:rPr lang="en-US" i="1" dirty="0"/>
              <a:t>Framework Evaluation </a:t>
            </a:r>
            <a:r>
              <a:rPr lang="en-US" dirty="0"/>
              <a:t>with stakeholders, please use something that is more transparent like </a:t>
            </a:r>
            <a:r>
              <a:rPr lang="en-US" i="1" dirty="0"/>
              <a:t>Evaluation of our FY21 Title I Program</a:t>
            </a:r>
            <a:r>
              <a:rPr lang="en-US" dirty="0"/>
              <a:t>. </a:t>
            </a:r>
          </a:p>
          <a:p>
            <a:endParaRPr lang="en-US" dirty="0"/>
          </a:p>
          <a:p>
            <a:r>
              <a:rPr lang="en-US" dirty="0"/>
              <a:t>This sample PPT is just one way a presentation could be designed.  Your school data and how you present it is an individual school decision.  As you create it, always put yourself in the place of the least informed person that would be viewing it to ensure you do not use confusing language or acronyms without explanation.  I have not written a script in the notes section on these slides since this is just a sample, if you are recording the presentation and will have audio available, then notes are not necessary.  If you are not recording it and just posting it on your school website, I would post it with a script in the notes and the notes pages visible when it opens.</a:t>
            </a:r>
          </a:p>
        </p:txBody>
      </p:sp>
      <p:sp>
        <p:nvSpPr>
          <p:cNvPr id="4" name="Slide Number Placeholder 3"/>
          <p:cNvSpPr>
            <a:spLocks noGrp="1"/>
          </p:cNvSpPr>
          <p:nvPr>
            <p:ph type="sldNum" sz="quarter" idx="5"/>
          </p:nvPr>
        </p:nvSpPr>
        <p:spPr/>
        <p:txBody>
          <a:bodyPr/>
          <a:lstStyle/>
          <a:p>
            <a:fld id="{B524D718-EAC5-404F-B535-3F7B2748D9A0}" type="slidenum">
              <a:rPr lang="en-US" smtClean="0"/>
              <a:t>1</a:t>
            </a:fld>
            <a:endParaRPr lang="en-US"/>
          </a:p>
        </p:txBody>
      </p:sp>
    </p:spTree>
    <p:extLst>
      <p:ext uri="{BB962C8B-B14F-4D97-AF65-F5344CB8AC3E}">
        <p14:creationId xmlns:p14="http://schemas.microsoft.com/office/powerpoint/2010/main" val="1532101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the district parent survey results is a great way to let parents see what other parents think about the various questions asked.</a:t>
            </a:r>
          </a:p>
        </p:txBody>
      </p:sp>
      <p:sp>
        <p:nvSpPr>
          <p:cNvPr id="4" name="Slide Number Placeholder 3"/>
          <p:cNvSpPr>
            <a:spLocks noGrp="1"/>
          </p:cNvSpPr>
          <p:nvPr>
            <p:ph type="sldNum" sz="quarter" idx="5"/>
          </p:nvPr>
        </p:nvSpPr>
        <p:spPr/>
        <p:txBody>
          <a:bodyPr/>
          <a:lstStyle/>
          <a:p>
            <a:fld id="{B524D718-EAC5-404F-B535-3F7B2748D9A0}" type="slidenum">
              <a:rPr lang="en-US" smtClean="0"/>
              <a:t>13</a:t>
            </a:fld>
            <a:endParaRPr lang="en-US"/>
          </a:p>
        </p:txBody>
      </p:sp>
    </p:spTree>
    <p:extLst>
      <p:ext uri="{BB962C8B-B14F-4D97-AF65-F5344CB8AC3E}">
        <p14:creationId xmlns:p14="http://schemas.microsoft.com/office/powerpoint/2010/main" val="3785669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14</a:t>
            </a:fld>
            <a:endParaRPr lang="en-US"/>
          </a:p>
        </p:txBody>
      </p:sp>
    </p:spTree>
    <p:extLst>
      <p:ext uri="{BB962C8B-B14F-4D97-AF65-F5344CB8AC3E}">
        <p14:creationId xmlns:p14="http://schemas.microsoft.com/office/powerpoint/2010/main" val="2282283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colored-coded this to try to show the same information for each event, I shared the attendance, why the event was planned in the first place, and what general feedback was received from the participants.  You may have a better idea of what you want to share and how to do it.  I think sometimes parents need to see if an event was requested by parents and what kind of turn out the school experienced.  If they see dollars attached, maybe that will inspire change.  Some of you may want to include RSVLP numbers versus actual attendance if you have a consistent problem in that area.  There is a fine line to walk with wanting to inspire but not irritate. If you are buying materials in large quantities and then not many parents show up for the activity, that isn’t fiscally responsible.  Maybe that is a great kickstart to a  bit of brainstorming on how to get more parents participating.</a:t>
            </a:r>
          </a:p>
        </p:txBody>
      </p:sp>
      <p:sp>
        <p:nvSpPr>
          <p:cNvPr id="4" name="Slide Number Placeholder 3"/>
          <p:cNvSpPr>
            <a:spLocks noGrp="1"/>
          </p:cNvSpPr>
          <p:nvPr>
            <p:ph type="sldNum" sz="quarter" idx="5"/>
          </p:nvPr>
        </p:nvSpPr>
        <p:spPr/>
        <p:txBody>
          <a:bodyPr/>
          <a:lstStyle/>
          <a:p>
            <a:fld id="{B524D718-EAC5-404F-B535-3F7B2748D9A0}" type="slidenum">
              <a:rPr lang="en-US" smtClean="0"/>
              <a:t>15</a:t>
            </a:fld>
            <a:endParaRPr lang="en-US"/>
          </a:p>
        </p:txBody>
      </p:sp>
    </p:spTree>
    <p:extLst>
      <p:ext uri="{BB962C8B-B14F-4D97-AF65-F5344CB8AC3E}">
        <p14:creationId xmlns:p14="http://schemas.microsoft.com/office/powerpoint/2010/main" val="413396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16</a:t>
            </a:fld>
            <a:endParaRPr lang="en-US"/>
          </a:p>
        </p:txBody>
      </p:sp>
    </p:spTree>
    <p:extLst>
      <p:ext uri="{BB962C8B-B14F-4D97-AF65-F5344CB8AC3E}">
        <p14:creationId xmlns:p14="http://schemas.microsoft.com/office/powerpoint/2010/main" val="1605961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appeal for input.</a:t>
            </a:r>
          </a:p>
        </p:txBody>
      </p:sp>
      <p:sp>
        <p:nvSpPr>
          <p:cNvPr id="4" name="Slide Number Placeholder 3"/>
          <p:cNvSpPr>
            <a:spLocks noGrp="1"/>
          </p:cNvSpPr>
          <p:nvPr>
            <p:ph type="sldNum" sz="quarter" idx="5"/>
          </p:nvPr>
        </p:nvSpPr>
        <p:spPr/>
        <p:txBody>
          <a:bodyPr/>
          <a:lstStyle/>
          <a:p>
            <a:fld id="{B524D718-EAC5-404F-B535-3F7B2748D9A0}" type="slidenum">
              <a:rPr lang="en-US" smtClean="0"/>
              <a:t>17</a:t>
            </a:fld>
            <a:endParaRPr lang="en-US"/>
          </a:p>
        </p:txBody>
      </p:sp>
    </p:spTree>
    <p:extLst>
      <p:ext uri="{BB962C8B-B14F-4D97-AF65-F5344CB8AC3E}">
        <p14:creationId xmlns:p14="http://schemas.microsoft.com/office/powerpoint/2010/main" val="710994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18</a:t>
            </a:fld>
            <a:endParaRPr lang="en-US"/>
          </a:p>
        </p:txBody>
      </p:sp>
    </p:spTree>
    <p:extLst>
      <p:ext uri="{BB962C8B-B14F-4D97-AF65-F5344CB8AC3E}">
        <p14:creationId xmlns:p14="http://schemas.microsoft.com/office/powerpoint/2010/main" val="397745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2</a:t>
            </a:fld>
            <a:endParaRPr lang="en-US"/>
          </a:p>
        </p:txBody>
      </p:sp>
    </p:spTree>
    <p:extLst>
      <p:ext uri="{BB962C8B-B14F-4D97-AF65-F5344CB8AC3E}">
        <p14:creationId xmlns:p14="http://schemas.microsoft.com/office/powerpoint/2010/main" val="2437927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3</a:t>
            </a:fld>
            <a:endParaRPr lang="en-US"/>
          </a:p>
        </p:txBody>
      </p:sp>
    </p:spTree>
    <p:extLst>
      <p:ext uri="{BB962C8B-B14F-4D97-AF65-F5344CB8AC3E}">
        <p14:creationId xmlns:p14="http://schemas.microsoft.com/office/powerpoint/2010/main" val="269419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4</a:t>
            </a:fld>
            <a:endParaRPr lang="en-US"/>
          </a:p>
        </p:txBody>
      </p:sp>
    </p:spTree>
    <p:extLst>
      <p:ext uri="{BB962C8B-B14F-4D97-AF65-F5344CB8AC3E}">
        <p14:creationId xmlns:p14="http://schemas.microsoft.com/office/powerpoint/2010/main" val="93960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take several slides but this is just an example.  I would simply bundle the costs for employees.</a:t>
            </a:r>
          </a:p>
        </p:txBody>
      </p:sp>
      <p:sp>
        <p:nvSpPr>
          <p:cNvPr id="4" name="Slide Number Placeholder 3"/>
          <p:cNvSpPr>
            <a:spLocks noGrp="1"/>
          </p:cNvSpPr>
          <p:nvPr>
            <p:ph type="sldNum" sz="quarter" idx="5"/>
          </p:nvPr>
        </p:nvSpPr>
        <p:spPr/>
        <p:txBody>
          <a:bodyPr/>
          <a:lstStyle/>
          <a:p>
            <a:fld id="{B524D718-EAC5-404F-B535-3F7B2748D9A0}" type="slidenum">
              <a:rPr lang="en-US" smtClean="0"/>
              <a:t>5</a:t>
            </a:fld>
            <a:endParaRPr lang="en-US"/>
          </a:p>
        </p:txBody>
      </p:sp>
    </p:spTree>
    <p:extLst>
      <p:ext uri="{BB962C8B-B14F-4D97-AF65-F5344CB8AC3E}">
        <p14:creationId xmlns:p14="http://schemas.microsoft.com/office/powerpoint/2010/main" val="391612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can be presented many different ways.  Choose a method that is easily understood by your stakeholders.  You may want to add data slides when speaking to teachers in order to add more detail.  Graphs are easily understood and that may be the best way to display data.  </a:t>
            </a:r>
          </a:p>
        </p:txBody>
      </p:sp>
      <p:sp>
        <p:nvSpPr>
          <p:cNvPr id="4" name="Slide Number Placeholder 3"/>
          <p:cNvSpPr>
            <a:spLocks noGrp="1"/>
          </p:cNvSpPr>
          <p:nvPr>
            <p:ph type="sldNum" sz="quarter" idx="5"/>
          </p:nvPr>
        </p:nvSpPr>
        <p:spPr/>
        <p:txBody>
          <a:bodyPr/>
          <a:lstStyle/>
          <a:p>
            <a:fld id="{B524D718-EAC5-404F-B535-3F7B2748D9A0}" type="slidenum">
              <a:rPr lang="en-US" smtClean="0"/>
              <a:t>6</a:t>
            </a:fld>
            <a:endParaRPr lang="en-US"/>
          </a:p>
        </p:txBody>
      </p:sp>
    </p:spTree>
    <p:extLst>
      <p:ext uri="{BB962C8B-B14F-4D97-AF65-F5344CB8AC3E}">
        <p14:creationId xmlns:p14="http://schemas.microsoft.com/office/powerpoint/2010/main" val="1276529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steer them back to previously presented data or when presenting the data initially, tell parents or teachers which areas the data was used as evidence of growth.</a:t>
            </a:r>
          </a:p>
        </p:txBody>
      </p:sp>
      <p:sp>
        <p:nvSpPr>
          <p:cNvPr id="4" name="Slide Number Placeholder 3"/>
          <p:cNvSpPr>
            <a:spLocks noGrp="1"/>
          </p:cNvSpPr>
          <p:nvPr>
            <p:ph type="sldNum" sz="quarter" idx="5"/>
          </p:nvPr>
        </p:nvSpPr>
        <p:spPr/>
        <p:txBody>
          <a:bodyPr/>
          <a:lstStyle/>
          <a:p>
            <a:fld id="{B524D718-EAC5-404F-B535-3F7B2748D9A0}" type="slidenum">
              <a:rPr lang="en-US" smtClean="0"/>
              <a:t>10</a:t>
            </a:fld>
            <a:endParaRPr lang="en-US"/>
          </a:p>
        </p:txBody>
      </p:sp>
    </p:spTree>
    <p:extLst>
      <p:ext uri="{BB962C8B-B14F-4D97-AF65-F5344CB8AC3E}">
        <p14:creationId xmlns:p14="http://schemas.microsoft.com/office/powerpoint/2010/main" val="355122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need to further explain details if you use acronyms or talk about certain curriculum.  In this slide we present the PATH curriculum and when presenting you may want to just briefly explain how the curriculum is used (e.g. grades, time during the day, etc.)</a:t>
            </a:r>
          </a:p>
        </p:txBody>
      </p:sp>
      <p:sp>
        <p:nvSpPr>
          <p:cNvPr id="4" name="Slide Number Placeholder 3"/>
          <p:cNvSpPr>
            <a:spLocks noGrp="1"/>
          </p:cNvSpPr>
          <p:nvPr>
            <p:ph type="sldNum" sz="quarter" idx="5"/>
          </p:nvPr>
        </p:nvSpPr>
        <p:spPr/>
        <p:txBody>
          <a:bodyPr/>
          <a:lstStyle/>
          <a:p>
            <a:fld id="{B524D718-EAC5-404F-B535-3F7B2748D9A0}" type="slidenum">
              <a:rPr lang="en-US" smtClean="0"/>
              <a:t>11</a:t>
            </a:fld>
            <a:endParaRPr lang="en-US"/>
          </a:p>
        </p:txBody>
      </p:sp>
    </p:spTree>
    <p:extLst>
      <p:ext uri="{BB962C8B-B14F-4D97-AF65-F5344CB8AC3E}">
        <p14:creationId xmlns:p14="http://schemas.microsoft.com/office/powerpoint/2010/main" val="2616315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Informing parents and staff what data sources the school used to inform decision making is important.  Again, if I’m a parent and am always receiving opportunities to complete yet another survey, I really want to know it gets reviewed and considered.  This may encourage more parents to participate in future feedback opportunities.</a:t>
            </a:r>
          </a:p>
        </p:txBody>
      </p:sp>
      <p:sp>
        <p:nvSpPr>
          <p:cNvPr id="4" name="Slide Number Placeholder 3"/>
          <p:cNvSpPr>
            <a:spLocks noGrp="1"/>
          </p:cNvSpPr>
          <p:nvPr>
            <p:ph type="sldNum" sz="quarter" idx="5"/>
          </p:nvPr>
        </p:nvSpPr>
        <p:spPr/>
        <p:txBody>
          <a:bodyPr/>
          <a:lstStyle/>
          <a:p>
            <a:fld id="{B524D718-EAC5-404F-B535-3F7B2748D9A0}" type="slidenum">
              <a:rPr lang="en-US" smtClean="0"/>
              <a:t>12</a:t>
            </a:fld>
            <a:endParaRPr lang="en-US"/>
          </a:p>
        </p:txBody>
      </p:sp>
    </p:spTree>
    <p:extLst>
      <p:ext uri="{BB962C8B-B14F-4D97-AF65-F5344CB8AC3E}">
        <p14:creationId xmlns:p14="http://schemas.microsoft.com/office/powerpoint/2010/main" val="3206723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684641E-389A-43E3-816D-E142A24B0873}" type="datetimeFigureOut">
              <a:rPr lang="en-US" smtClean="0"/>
              <a:t>5/9/2022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83A68870-7F2C-447E-B3CC-139BB891F1EE}"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77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375193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033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9280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3538373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2782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448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684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93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3967843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55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29981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3A68870-7F2C-447E-B3CC-139BB891F1EE}"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34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A68870-7F2C-447E-B3CC-139BB891F1EE}"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0602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173433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9041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57312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684641E-389A-43E3-816D-E142A24B0873}" type="datetimeFigureOut">
              <a:rPr lang="en-US" smtClean="0"/>
              <a:t>5/9/2022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3A68870-7F2C-447E-B3CC-139BB891F1EE}" type="slidenum">
              <a:rPr lang="en-US" smtClean="0"/>
              <a:t>‹#›</a:t>
            </a:fld>
            <a:endParaRPr lang="en-US" dirty="0"/>
          </a:p>
        </p:txBody>
      </p:sp>
    </p:spTree>
    <p:extLst>
      <p:ext uri="{BB962C8B-B14F-4D97-AF65-F5344CB8AC3E}">
        <p14:creationId xmlns:p14="http://schemas.microsoft.com/office/powerpoint/2010/main" val="3659587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2" Type="http://schemas.openxmlformats.org/officeDocument/2006/relationships/hyperlink" Target="https://forms.gle/gYw8Dn7bw5nkbWDb8"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0E6A-7014-44BB-91EA-ED507F78EA48}"/>
              </a:ext>
            </a:extLst>
          </p:cNvPr>
          <p:cNvSpPr>
            <a:spLocks noGrp="1"/>
          </p:cNvSpPr>
          <p:nvPr>
            <p:ph type="ctrTitle"/>
          </p:nvPr>
        </p:nvSpPr>
        <p:spPr>
          <a:xfrm>
            <a:off x="2692398" y="1871131"/>
            <a:ext cx="6815669" cy="1786466"/>
          </a:xfrm>
        </p:spPr>
        <p:txBody>
          <a:bodyPr/>
          <a:lstStyle/>
          <a:p>
            <a:r>
              <a:rPr lang="en-US" sz="3600" b="1" dirty="0"/>
              <a:t>Evaluation of </a:t>
            </a:r>
            <a:br>
              <a:rPr lang="en-US" sz="3600" b="1" dirty="0"/>
            </a:br>
            <a:r>
              <a:rPr lang="en-US" sz="3600" b="1" dirty="0"/>
              <a:t>Challenger </a:t>
            </a:r>
            <a:r>
              <a:rPr lang="en-US" sz="3600" b="1"/>
              <a:t>7 Elementary </a:t>
            </a:r>
            <a:r>
              <a:rPr lang="en-US" sz="3600" b="1" dirty="0"/>
              <a:t>School’s Title I Program for FY22</a:t>
            </a:r>
          </a:p>
        </p:txBody>
      </p:sp>
      <p:sp>
        <p:nvSpPr>
          <p:cNvPr id="3" name="Subtitle 2">
            <a:extLst>
              <a:ext uri="{FF2B5EF4-FFF2-40B4-BE49-F238E27FC236}">
                <a16:creationId xmlns:a16="http://schemas.microsoft.com/office/drawing/2014/main" id="{0107E3BE-DBF1-4DA2-BD3F-640A9EDE6CD3}"/>
              </a:ext>
            </a:extLst>
          </p:cNvPr>
          <p:cNvSpPr>
            <a:spLocks noGrp="1"/>
          </p:cNvSpPr>
          <p:nvPr>
            <p:ph type="subTitle" idx="1"/>
          </p:nvPr>
        </p:nvSpPr>
        <p:spPr>
          <a:xfrm>
            <a:off x="2692398" y="3914077"/>
            <a:ext cx="6815669" cy="1064321"/>
          </a:xfrm>
        </p:spPr>
        <p:txBody>
          <a:bodyPr/>
          <a:lstStyle/>
          <a:p>
            <a:r>
              <a:rPr lang="en-US" dirty="0"/>
              <a:t>Presented by:  Jessica Farner, Title I Teacher and</a:t>
            </a:r>
          </a:p>
          <a:p>
            <a:r>
              <a:rPr lang="en-US" dirty="0"/>
              <a:t> Courtney </a:t>
            </a:r>
            <a:r>
              <a:rPr lang="en-US" dirty="0" err="1"/>
              <a:t>Maynor</a:t>
            </a:r>
            <a:r>
              <a:rPr lang="en-US" dirty="0"/>
              <a:t>, Principal</a:t>
            </a:r>
          </a:p>
        </p:txBody>
      </p:sp>
      <p:pic>
        <p:nvPicPr>
          <p:cNvPr id="6" name="Audio 5">
            <a:hlinkClick r:id="" action="ppaction://media"/>
            <a:extLst>
              <a:ext uri="{FF2B5EF4-FFF2-40B4-BE49-F238E27FC236}">
                <a16:creationId xmlns:a16="http://schemas.microsoft.com/office/drawing/2014/main" id="{F5EFBAE1-D0BF-444C-805D-815CDDBB62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5346031"/>
      </p:ext>
    </p:extLst>
  </p:cSld>
  <p:clrMapOvr>
    <a:masterClrMapping/>
  </p:clrMapOvr>
  <mc:AlternateContent xmlns:mc="http://schemas.openxmlformats.org/markup-compatibility/2006">
    <mc:Choice xmlns:p14="http://schemas.microsoft.com/office/powerpoint/2010/main" Requires="p14">
      <p:transition spd="slow" p14:dur="2000" advTm="20742"/>
    </mc:Choice>
    <mc:Fallback>
      <p:transition spd="slow" advTm="2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A41E-F401-419D-9371-4676D84932F1}"/>
              </a:ext>
            </a:extLst>
          </p:cNvPr>
          <p:cNvSpPr>
            <a:spLocks noGrp="1"/>
          </p:cNvSpPr>
          <p:nvPr>
            <p:ph type="title"/>
          </p:nvPr>
        </p:nvSpPr>
        <p:spPr>
          <a:xfrm>
            <a:off x="1295402" y="982132"/>
            <a:ext cx="9601196" cy="1249339"/>
          </a:xfrm>
        </p:spPr>
        <p:txBody>
          <a:bodyPr>
            <a:normAutofit fontScale="90000"/>
          </a:bodyPr>
          <a:lstStyle/>
          <a:p>
            <a:r>
              <a:rPr lang="en-US" b="1" dirty="0"/>
              <a:t>Supplemental Resources </a:t>
            </a:r>
            <a:br>
              <a:rPr lang="en-US" b="1" dirty="0"/>
            </a:br>
            <a:r>
              <a:rPr lang="en-US" sz="2000" dirty="0"/>
              <a:t>(These are extra items purchased to help students and teachers be more successful in the areas the school identified as weak.  This is in addition to materials provided by the district to all schools.)</a:t>
            </a:r>
            <a:endParaRPr lang="en-US" b="1" dirty="0"/>
          </a:p>
        </p:txBody>
      </p:sp>
      <p:sp>
        <p:nvSpPr>
          <p:cNvPr id="3" name="Content Placeholder 2">
            <a:extLst>
              <a:ext uri="{FF2B5EF4-FFF2-40B4-BE49-F238E27FC236}">
                <a16:creationId xmlns:a16="http://schemas.microsoft.com/office/drawing/2014/main" id="{0DBB7D3A-320A-496C-A9D7-855A3EB04623}"/>
              </a:ext>
            </a:extLst>
          </p:cNvPr>
          <p:cNvSpPr>
            <a:spLocks noGrp="1"/>
          </p:cNvSpPr>
          <p:nvPr>
            <p:ph idx="1"/>
          </p:nvPr>
        </p:nvSpPr>
        <p:spPr/>
        <p:txBody>
          <a:bodyPr>
            <a:normAutofit fontScale="70000" lnSpcReduction="20000"/>
          </a:bodyPr>
          <a:lstStyle/>
          <a:p>
            <a:pPr marL="0" indent="0">
              <a:buNone/>
            </a:pPr>
            <a:r>
              <a:rPr lang="en-US" sz="4200" b="1" dirty="0"/>
              <a:t>Total Funds Spent:  $38,079.00</a:t>
            </a:r>
          </a:p>
          <a:p>
            <a:r>
              <a:rPr lang="en-US" sz="2300" b="1" dirty="0"/>
              <a:t>$16,600.00:  iReady Reading-instruction-online instructional component: Individualized lessons based on each student's diagnostic test.  Challenger did not have to purchase this because the district provided.  We transferred this money to supplies and PD.</a:t>
            </a:r>
          </a:p>
          <a:p>
            <a:r>
              <a:rPr lang="en-US" sz="2300" b="1" dirty="0"/>
              <a:t>$900.00 Lexia Learning Software:  Reading software focused on phonics as well as lesson for teacher use.</a:t>
            </a:r>
          </a:p>
          <a:p>
            <a:r>
              <a:rPr lang="en-US" sz="2300" b="1" dirty="0"/>
              <a:t>$3,295.00 Reflex Math Software:  Math program to help students gain math fact fluency through games.</a:t>
            </a:r>
          </a:p>
          <a:p>
            <a:r>
              <a:rPr lang="en-US" sz="2300" b="1" dirty="0"/>
              <a:t>$2384 Write Score: Writing program that provides students with assessments.  Teachers utilize data and lessons to close gaps in writing.</a:t>
            </a:r>
          </a:p>
          <a:p>
            <a:r>
              <a:rPr lang="en-US" sz="2300" b="1" dirty="0"/>
              <a:t>$8600: Intervention materials such as, Rewards program, Read Naturally program, etc.</a:t>
            </a:r>
          </a:p>
          <a:p>
            <a:r>
              <a:rPr lang="en-US" sz="2300" b="1" dirty="0"/>
              <a:t>$6300: Supplies for teachers and students such as, dry erase markers, pencils, chart paper, etc.</a:t>
            </a:r>
          </a:p>
          <a:p>
            <a:endParaRPr lang="en-US" dirty="0"/>
          </a:p>
        </p:txBody>
      </p:sp>
      <p:pic>
        <p:nvPicPr>
          <p:cNvPr id="6" name="Audio 5">
            <a:hlinkClick r:id="" action="ppaction://media"/>
            <a:extLst>
              <a:ext uri="{FF2B5EF4-FFF2-40B4-BE49-F238E27FC236}">
                <a16:creationId xmlns:a16="http://schemas.microsoft.com/office/drawing/2014/main" id="{EE13D93A-987E-4AD5-B14F-A0FD4FDB7C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8348604"/>
      </p:ext>
    </p:extLst>
  </p:cSld>
  <p:clrMapOvr>
    <a:masterClrMapping/>
  </p:clrMapOvr>
  <mc:AlternateContent xmlns:mc="http://schemas.openxmlformats.org/markup-compatibility/2006">
    <mc:Choice xmlns:p14="http://schemas.microsoft.com/office/powerpoint/2010/main" Requires="p14">
      <p:transition spd="slow" p14:dur="2000" advTm="83730"/>
    </mc:Choice>
    <mc:Fallback>
      <p:transition spd="slow" advTm="83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C2F1-14ED-4C91-BAEC-3AB2524ADCD7}"/>
              </a:ext>
            </a:extLst>
          </p:cNvPr>
          <p:cNvSpPr>
            <a:spLocks noGrp="1"/>
          </p:cNvSpPr>
          <p:nvPr>
            <p:ph type="title"/>
          </p:nvPr>
        </p:nvSpPr>
        <p:spPr/>
        <p:txBody>
          <a:bodyPr>
            <a:normAutofit fontScale="90000"/>
          </a:bodyPr>
          <a:lstStyle/>
          <a:p>
            <a:r>
              <a:rPr lang="en-US" b="1" dirty="0"/>
              <a:t>Professional Development</a:t>
            </a:r>
            <a:br>
              <a:rPr lang="en-US" dirty="0"/>
            </a:br>
            <a:r>
              <a:rPr lang="en-US" sz="2700" dirty="0"/>
              <a:t>(These dollars are spent to improve teaching skills at the school which in turn should increase student success.)</a:t>
            </a:r>
          </a:p>
        </p:txBody>
      </p:sp>
      <p:sp>
        <p:nvSpPr>
          <p:cNvPr id="3" name="Content Placeholder 2">
            <a:extLst>
              <a:ext uri="{FF2B5EF4-FFF2-40B4-BE49-F238E27FC236}">
                <a16:creationId xmlns:a16="http://schemas.microsoft.com/office/drawing/2014/main" id="{7C6ECA34-9A26-4E43-94F8-470675564689}"/>
              </a:ext>
            </a:extLst>
          </p:cNvPr>
          <p:cNvSpPr>
            <a:spLocks noGrp="1"/>
          </p:cNvSpPr>
          <p:nvPr>
            <p:ph idx="1"/>
          </p:nvPr>
        </p:nvSpPr>
        <p:spPr>
          <a:xfrm>
            <a:off x="1295401" y="2556931"/>
            <a:ext cx="9601196" cy="3634143"/>
          </a:xfrm>
        </p:spPr>
        <p:txBody>
          <a:bodyPr>
            <a:normAutofit/>
          </a:bodyPr>
          <a:lstStyle/>
          <a:p>
            <a:pPr marL="0" indent="0">
              <a:buNone/>
            </a:pPr>
            <a:r>
              <a:rPr lang="en-US" sz="4400" b="1" dirty="0"/>
              <a:t>Total Spent:  $8,691</a:t>
            </a:r>
          </a:p>
          <a:p>
            <a:r>
              <a:rPr lang="en-US" sz="2400" u="sng" dirty="0"/>
              <a:t>Kagan: </a:t>
            </a:r>
            <a:r>
              <a:rPr lang="en-US" sz="2400" dirty="0"/>
              <a:t> This year we focused on teaching our staff Kagan Cooperative Learning Structures.  This money provided supplies and training to our staff.</a:t>
            </a:r>
            <a:endParaRPr lang="en-US" sz="2400" u="sng" dirty="0"/>
          </a:p>
          <a:p>
            <a:endParaRPr lang="en-US" sz="2400"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BE540710-4FB8-4122-9EFE-42C5101EF4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2190810"/>
      </p:ext>
    </p:extLst>
  </p:cSld>
  <p:clrMapOvr>
    <a:masterClrMapping/>
  </p:clrMapOvr>
  <mc:AlternateContent xmlns:mc="http://schemas.openxmlformats.org/markup-compatibility/2006">
    <mc:Choice xmlns:p14="http://schemas.microsoft.com/office/powerpoint/2010/main" Requires="p14">
      <p:transition spd="slow" p14:dur="2000" advTm="22027"/>
    </mc:Choice>
    <mc:Fallback>
      <p:transition spd="slow" advTm="22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7261-5A52-4A0C-9052-07F3926FF74B}"/>
              </a:ext>
            </a:extLst>
          </p:cNvPr>
          <p:cNvSpPr>
            <a:spLocks noGrp="1"/>
          </p:cNvSpPr>
          <p:nvPr>
            <p:ph type="title"/>
          </p:nvPr>
        </p:nvSpPr>
        <p:spPr/>
        <p:txBody>
          <a:bodyPr>
            <a:normAutofit/>
          </a:bodyPr>
          <a:lstStyle/>
          <a:p>
            <a:r>
              <a:rPr lang="en-US" sz="3600" b="1" dirty="0"/>
              <a:t>How does the school decide what to purchase with parent and family engagement funds?</a:t>
            </a:r>
          </a:p>
        </p:txBody>
      </p:sp>
      <p:sp>
        <p:nvSpPr>
          <p:cNvPr id="3" name="Content Placeholder 2">
            <a:extLst>
              <a:ext uri="{FF2B5EF4-FFF2-40B4-BE49-F238E27FC236}">
                <a16:creationId xmlns:a16="http://schemas.microsoft.com/office/drawing/2014/main" id="{6556A8AB-AC1E-43B0-B75A-EF0315954B25}"/>
              </a:ext>
            </a:extLst>
          </p:cNvPr>
          <p:cNvSpPr>
            <a:spLocks noGrp="1"/>
          </p:cNvSpPr>
          <p:nvPr>
            <p:ph idx="1"/>
          </p:nvPr>
        </p:nvSpPr>
        <p:spPr>
          <a:xfrm>
            <a:off x="1295401" y="2556932"/>
            <a:ext cx="9601196" cy="3525086"/>
          </a:xfrm>
        </p:spPr>
        <p:txBody>
          <a:bodyPr>
            <a:normAutofit fontScale="92500" lnSpcReduction="10000"/>
          </a:bodyPr>
          <a:lstStyle/>
          <a:p>
            <a:r>
              <a:rPr lang="en-US" sz="2000" dirty="0"/>
              <a:t>The focus is to provide families with adult learning opportunities </a:t>
            </a:r>
            <a:r>
              <a:rPr lang="en-US" sz="2000" b="1" dirty="0"/>
              <a:t>and</a:t>
            </a:r>
            <a:r>
              <a:rPr lang="en-US" sz="2000" dirty="0"/>
              <a:t> materials focused on helping them help their children learn/practice at home.  Funds must link to parent/family needs </a:t>
            </a:r>
            <a:r>
              <a:rPr lang="en-US" sz="2000" b="1" dirty="0"/>
              <a:t>identified through the comprehensive needs assessment process (like this one)</a:t>
            </a:r>
            <a:r>
              <a:rPr lang="en-US" sz="2000" dirty="0"/>
              <a:t>.  This is one of the areas that </a:t>
            </a:r>
            <a:r>
              <a:rPr lang="en-US" sz="2000" b="1" dirty="0">
                <a:solidFill>
                  <a:srgbClr val="FF0000"/>
                </a:solidFill>
              </a:rPr>
              <a:t>parent/family input is so important</a:t>
            </a:r>
            <a:r>
              <a:rPr lang="en-US" sz="2000" dirty="0"/>
              <a:t>. </a:t>
            </a:r>
          </a:p>
          <a:p>
            <a:r>
              <a:rPr lang="en-US" sz="2000" dirty="0"/>
              <a:t>Examples of where the school gets their data from:</a:t>
            </a:r>
          </a:p>
          <a:p>
            <a:pPr lvl="1"/>
            <a:r>
              <a:rPr lang="en-US" sz="1600" dirty="0"/>
              <a:t>BPS District Parent Survey Results</a:t>
            </a:r>
          </a:p>
          <a:p>
            <a:pPr lvl="1"/>
            <a:r>
              <a:rPr lang="en-US" sz="1600" dirty="0"/>
              <a:t>Exit slips from parent/family events</a:t>
            </a:r>
          </a:p>
          <a:p>
            <a:pPr lvl="1"/>
            <a:r>
              <a:rPr lang="en-US" sz="1600" dirty="0"/>
              <a:t>Title I survey results</a:t>
            </a:r>
          </a:p>
          <a:p>
            <a:pPr lvl="1"/>
            <a:r>
              <a:rPr lang="en-US" sz="1600" dirty="0"/>
              <a:t>Input from parents that attended special meetings like this one (other input opportunities include School Advisory Council, Annual Title I meeting … )</a:t>
            </a:r>
          </a:p>
          <a:p>
            <a:pPr lvl="1"/>
            <a:r>
              <a:rPr lang="en-US" sz="1600" dirty="0"/>
              <a:t>The following slides are examples of input from parents that we used to plan this year’s parent/family events.</a:t>
            </a:r>
          </a:p>
          <a:p>
            <a:pPr marL="457200" lvl="1" indent="0">
              <a:buNone/>
            </a:pPr>
            <a:endParaRPr lang="en-US" sz="1600" dirty="0"/>
          </a:p>
        </p:txBody>
      </p:sp>
      <p:pic>
        <p:nvPicPr>
          <p:cNvPr id="4" name="Audio 3">
            <a:hlinkClick r:id="" action="ppaction://media"/>
            <a:extLst>
              <a:ext uri="{FF2B5EF4-FFF2-40B4-BE49-F238E27FC236}">
                <a16:creationId xmlns:a16="http://schemas.microsoft.com/office/drawing/2014/main" id="{2371797D-855D-4382-8B56-56065B777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2827997"/>
      </p:ext>
    </p:extLst>
  </p:cSld>
  <p:clrMapOvr>
    <a:masterClrMapping/>
  </p:clrMapOvr>
  <mc:AlternateContent xmlns:mc="http://schemas.openxmlformats.org/markup-compatibility/2006">
    <mc:Choice xmlns:p14="http://schemas.microsoft.com/office/powerpoint/2010/main" Requires="p14">
      <p:transition spd="slow" p14:dur="2000" advTm="62945"/>
    </mc:Choice>
    <mc:Fallback>
      <p:transition spd="slow" advTm="62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A14E-8048-43F8-B02F-DB3BF4DDA659}"/>
              </a:ext>
            </a:extLst>
          </p:cNvPr>
          <p:cNvSpPr>
            <a:spLocks noGrp="1"/>
          </p:cNvSpPr>
          <p:nvPr>
            <p:ph type="title"/>
          </p:nvPr>
        </p:nvSpPr>
        <p:spPr>
          <a:xfrm>
            <a:off x="1207853" y="233102"/>
            <a:ext cx="9601196" cy="1303867"/>
          </a:xfrm>
        </p:spPr>
        <p:txBody>
          <a:bodyPr/>
          <a:lstStyle/>
          <a:p>
            <a:r>
              <a:rPr lang="en-US" dirty="0">
                <a:highlight>
                  <a:srgbClr val="FFFF00"/>
                </a:highlight>
              </a:rPr>
              <a:t>Parent Survey Data</a:t>
            </a:r>
          </a:p>
        </p:txBody>
      </p:sp>
      <p:pic>
        <p:nvPicPr>
          <p:cNvPr id="6" name="Content Placeholder 5">
            <a:extLst>
              <a:ext uri="{FF2B5EF4-FFF2-40B4-BE49-F238E27FC236}">
                <a16:creationId xmlns:a16="http://schemas.microsoft.com/office/drawing/2014/main" id="{FEC68904-23C0-4875-80E1-8F7B3E285BBB}"/>
              </a:ext>
            </a:extLst>
          </p:cNvPr>
          <p:cNvPicPr>
            <a:picLocks noGrp="1" noChangeAspect="1"/>
          </p:cNvPicPr>
          <p:nvPr>
            <p:ph idx="1"/>
          </p:nvPr>
        </p:nvPicPr>
        <p:blipFill>
          <a:blip r:embed="rId5"/>
          <a:stretch>
            <a:fillRect/>
          </a:stretch>
        </p:blipFill>
        <p:spPr>
          <a:xfrm>
            <a:off x="1037063" y="1048215"/>
            <a:ext cx="4435353" cy="5018048"/>
          </a:xfrm>
          <a:prstGeom prst="rect">
            <a:avLst/>
          </a:prstGeom>
        </p:spPr>
      </p:pic>
      <p:pic>
        <p:nvPicPr>
          <p:cNvPr id="9" name="Picture 8">
            <a:extLst>
              <a:ext uri="{FF2B5EF4-FFF2-40B4-BE49-F238E27FC236}">
                <a16:creationId xmlns:a16="http://schemas.microsoft.com/office/drawing/2014/main" id="{6D714544-F70C-4C3A-831E-418257E1A75C}"/>
              </a:ext>
            </a:extLst>
          </p:cNvPr>
          <p:cNvPicPr>
            <a:picLocks noChangeAspect="1"/>
          </p:cNvPicPr>
          <p:nvPr/>
        </p:nvPicPr>
        <p:blipFill>
          <a:blip r:embed="rId6"/>
          <a:stretch>
            <a:fillRect/>
          </a:stretch>
        </p:blipFill>
        <p:spPr>
          <a:xfrm>
            <a:off x="5220913" y="1942525"/>
            <a:ext cx="5839640" cy="4012225"/>
          </a:xfrm>
          <a:prstGeom prst="rect">
            <a:avLst/>
          </a:prstGeom>
        </p:spPr>
      </p:pic>
      <p:pic>
        <p:nvPicPr>
          <p:cNvPr id="4" name="Audio 3">
            <a:hlinkClick r:id="" action="ppaction://media"/>
            <a:extLst>
              <a:ext uri="{FF2B5EF4-FFF2-40B4-BE49-F238E27FC236}">
                <a16:creationId xmlns:a16="http://schemas.microsoft.com/office/drawing/2014/main" id="{D4037E08-8E0F-4BAD-B626-9388759A69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0748226"/>
      </p:ext>
    </p:extLst>
  </p:cSld>
  <p:clrMapOvr>
    <a:masterClrMapping/>
  </p:clrMapOvr>
  <mc:AlternateContent xmlns:mc="http://schemas.openxmlformats.org/markup-compatibility/2006">
    <mc:Choice xmlns:p14="http://schemas.microsoft.com/office/powerpoint/2010/main" Requires="p14">
      <p:transition spd="slow" p14:dur="2000" advTm="35791"/>
    </mc:Choice>
    <mc:Fallback>
      <p:transition spd="slow" advTm="3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D472E-F872-41B6-914F-35538DEE6A13}"/>
              </a:ext>
            </a:extLst>
          </p:cNvPr>
          <p:cNvSpPr>
            <a:spLocks noGrp="1"/>
          </p:cNvSpPr>
          <p:nvPr>
            <p:ph type="title"/>
          </p:nvPr>
        </p:nvSpPr>
        <p:spPr/>
        <p:txBody>
          <a:bodyPr/>
          <a:lstStyle/>
          <a:p>
            <a:r>
              <a:rPr lang="en-US" dirty="0">
                <a:highlight>
                  <a:srgbClr val="FFFF00"/>
                </a:highlight>
              </a:rPr>
              <a:t>Parent Survey Data</a:t>
            </a:r>
          </a:p>
        </p:txBody>
      </p:sp>
      <p:pic>
        <p:nvPicPr>
          <p:cNvPr id="6" name="Content Placeholder 5">
            <a:extLst>
              <a:ext uri="{FF2B5EF4-FFF2-40B4-BE49-F238E27FC236}">
                <a16:creationId xmlns:a16="http://schemas.microsoft.com/office/drawing/2014/main" id="{28CF90F3-DF2F-4C6A-A930-D4C8C6A9E2BE}"/>
              </a:ext>
            </a:extLst>
          </p:cNvPr>
          <p:cNvPicPr>
            <a:picLocks noGrp="1" noChangeAspect="1"/>
          </p:cNvPicPr>
          <p:nvPr>
            <p:ph idx="1"/>
          </p:nvPr>
        </p:nvPicPr>
        <p:blipFill>
          <a:blip r:embed="rId5"/>
          <a:stretch>
            <a:fillRect/>
          </a:stretch>
        </p:blipFill>
        <p:spPr>
          <a:xfrm>
            <a:off x="856519" y="2141034"/>
            <a:ext cx="4834845" cy="3734834"/>
          </a:xfrm>
          <a:prstGeom prst="rect">
            <a:avLst/>
          </a:prstGeom>
        </p:spPr>
      </p:pic>
      <p:pic>
        <p:nvPicPr>
          <p:cNvPr id="9" name="Picture 8">
            <a:extLst>
              <a:ext uri="{FF2B5EF4-FFF2-40B4-BE49-F238E27FC236}">
                <a16:creationId xmlns:a16="http://schemas.microsoft.com/office/drawing/2014/main" id="{F010FD86-83B5-43EF-BF06-AD6E598683BE}"/>
              </a:ext>
            </a:extLst>
          </p:cNvPr>
          <p:cNvPicPr>
            <a:picLocks noChangeAspect="1"/>
          </p:cNvPicPr>
          <p:nvPr/>
        </p:nvPicPr>
        <p:blipFill>
          <a:blip r:embed="rId6"/>
          <a:stretch>
            <a:fillRect/>
          </a:stretch>
        </p:blipFill>
        <p:spPr>
          <a:xfrm>
            <a:off x="5691364" y="2141034"/>
            <a:ext cx="5792008" cy="3579542"/>
          </a:xfrm>
          <a:prstGeom prst="rect">
            <a:avLst/>
          </a:prstGeom>
        </p:spPr>
      </p:pic>
      <p:pic>
        <p:nvPicPr>
          <p:cNvPr id="3" name="Audio 2">
            <a:hlinkClick r:id="" action="ppaction://media"/>
            <a:extLst>
              <a:ext uri="{FF2B5EF4-FFF2-40B4-BE49-F238E27FC236}">
                <a16:creationId xmlns:a16="http://schemas.microsoft.com/office/drawing/2014/main" id="{4B93125F-DCDB-4F29-B853-D9FD0CB872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6616016"/>
      </p:ext>
    </p:extLst>
  </p:cSld>
  <p:clrMapOvr>
    <a:masterClrMapping/>
  </p:clrMapOvr>
  <mc:AlternateContent xmlns:mc="http://schemas.openxmlformats.org/markup-compatibility/2006">
    <mc:Choice xmlns:p14="http://schemas.microsoft.com/office/powerpoint/2010/main" Requires="p14">
      <p:transition spd="slow" p14:dur="2000" advTm="34357"/>
    </mc:Choice>
    <mc:Fallback>
      <p:transition spd="slow" advTm="34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0BA3-C5F1-46CB-8D40-7DC9882DAFE7}"/>
              </a:ext>
            </a:extLst>
          </p:cNvPr>
          <p:cNvSpPr>
            <a:spLocks noGrp="1"/>
          </p:cNvSpPr>
          <p:nvPr>
            <p:ph type="title"/>
          </p:nvPr>
        </p:nvSpPr>
        <p:spPr>
          <a:xfrm>
            <a:off x="587229" y="1007299"/>
            <a:ext cx="10561740" cy="888613"/>
          </a:xfrm>
        </p:spPr>
        <p:txBody>
          <a:bodyPr>
            <a:normAutofit fontScale="90000"/>
          </a:bodyPr>
          <a:lstStyle/>
          <a:p>
            <a:r>
              <a:rPr lang="en-US" b="1" dirty="0"/>
              <a:t>Parent and Family Engagement </a:t>
            </a:r>
            <a:br>
              <a:rPr lang="en-US" dirty="0"/>
            </a:br>
            <a:endParaRPr lang="en-US" sz="2400" dirty="0"/>
          </a:p>
        </p:txBody>
      </p:sp>
      <p:sp>
        <p:nvSpPr>
          <p:cNvPr id="3" name="Content Placeholder 2">
            <a:extLst>
              <a:ext uri="{FF2B5EF4-FFF2-40B4-BE49-F238E27FC236}">
                <a16:creationId xmlns:a16="http://schemas.microsoft.com/office/drawing/2014/main" id="{18760AF9-26C0-491D-B849-8080067B48B4}"/>
              </a:ext>
            </a:extLst>
          </p:cNvPr>
          <p:cNvSpPr>
            <a:spLocks noGrp="1"/>
          </p:cNvSpPr>
          <p:nvPr>
            <p:ph idx="1"/>
          </p:nvPr>
        </p:nvSpPr>
        <p:spPr>
          <a:xfrm>
            <a:off x="1295402" y="2162649"/>
            <a:ext cx="9601196" cy="4028425"/>
          </a:xfrm>
        </p:spPr>
        <p:txBody>
          <a:bodyPr>
            <a:normAutofit fontScale="55000" lnSpcReduction="20000"/>
          </a:bodyPr>
          <a:lstStyle/>
          <a:p>
            <a:pPr marL="0" indent="0">
              <a:buNone/>
            </a:pPr>
            <a:r>
              <a:rPr lang="en-US" sz="3800" b="1" dirty="0"/>
              <a:t>Total Spent: 13,867.22</a:t>
            </a:r>
          </a:p>
          <a:p>
            <a:r>
              <a:rPr lang="en-US" b="1" u="sng" dirty="0"/>
              <a:t>Science Fair Night</a:t>
            </a:r>
            <a:r>
              <a:rPr lang="en-US" dirty="0"/>
              <a:t> ($390) This event was virtual for grades 3-6.  Families were shown a presentation about Science Fair and the rules for conducting a science experiment at home safely.  Students were also provided supplies to do complete various experiments at home with their families. 94 families attended. Majority of families gave positive feedback and felt the information provided was valuable. </a:t>
            </a:r>
          </a:p>
          <a:p>
            <a:r>
              <a:rPr lang="en-US" b="1" u="sng" dirty="0"/>
              <a:t>Literacy Night</a:t>
            </a:r>
            <a:r>
              <a:rPr lang="en-US" dirty="0"/>
              <a:t> ($100) This was our first live event this year.  Families were shown various activities to support literacy at home.  103 families attended.  Majority of feedback was positive.  There were requests for more stations and more events like this in the future.</a:t>
            </a:r>
          </a:p>
          <a:p>
            <a:r>
              <a:rPr lang="en-US" b="1" u="sng" dirty="0"/>
              <a:t>Math Night</a:t>
            </a:r>
            <a:r>
              <a:rPr lang="en-US" dirty="0"/>
              <a:t> ($1250.00) This event provided families with various math stations to practice math concepts.  Families went home with a Math literature book as well as a math a game.  59 families attended. The majority of the feedback was positive.  Some feedback suggested more stations and different location, as this event was held in the cafeteria and it became crowded.</a:t>
            </a:r>
          </a:p>
          <a:p>
            <a:r>
              <a:rPr lang="en-US" b="1" u="sng" dirty="0"/>
              <a:t>Summer Literacy/Math Night</a:t>
            </a:r>
            <a:r>
              <a:rPr lang="en-US" dirty="0"/>
              <a:t> ($4,556.00) This event provided families with information about how to prevent the summer slide.  Families were able to rotate through various stations that turned regular summer games into academic review games.  Families who attended received a summer packet which provided them with multiple books and activities to keep their child engaged throughout the summer.  </a:t>
            </a:r>
            <a:endParaRPr lang="en-US" b="1" u="sng" dirty="0"/>
          </a:p>
          <a:p>
            <a:r>
              <a:rPr lang="en-US" b="1" u="sng" dirty="0"/>
              <a:t>Kindergarten Orientation:</a:t>
            </a:r>
            <a:r>
              <a:rPr lang="en-US" dirty="0"/>
              <a:t>  ($470)  Families were invited to rotate through stations around the school highlighting school readiness skills for their incoming kindergarten student; practice materials were provided to each family along with 2 books.  42 families attended.  Event is required by the Title I program.   </a:t>
            </a:r>
            <a:endParaRPr lang="en-US" b="1" u="sng" dirty="0"/>
          </a:p>
          <a:p>
            <a:endParaRPr lang="en-US" dirty="0">
              <a:highlight>
                <a:srgbClr val="00FF00"/>
              </a:highlight>
            </a:endParaRPr>
          </a:p>
          <a:p>
            <a:pPr marL="0" indent="0">
              <a:buNone/>
            </a:pPr>
            <a:r>
              <a:rPr lang="en-US" sz="3500" b="1" u="sng" dirty="0">
                <a:solidFill>
                  <a:srgbClr val="FF0000"/>
                </a:solidFill>
              </a:rPr>
              <a:t>All the input collected after each of these events is used along with the other input sources to decide what to do with the funds in the following year.  Your input matters!</a:t>
            </a:r>
          </a:p>
        </p:txBody>
      </p:sp>
      <p:pic>
        <p:nvPicPr>
          <p:cNvPr id="8" name="Audio 7">
            <a:hlinkClick r:id="" action="ppaction://media"/>
            <a:extLst>
              <a:ext uri="{FF2B5EF4-FFF2-40B4-BE49-F238E27FC236}">
                <a16:creationId xmlns:a16="http://schemas.microsoft.com/office/drawing/2014/main" id="{71331C10-76F8-4309-B78D-5DD1A38F65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0799578"/>
      </p:ext>
    </p:extLst>
  </p:cSld>
  <p:clrMapOvr>
    <a:masterClrMapping/>
  </p:clrMapOvr>
  <mc:AlternateContent xmlns:mc="http://schemas.openxmlformats.org/markup-compatibility/2006">
    <mc:Choice xmlns:p14="http://schemas.microsoft.com/office/powerpoint/2010/main" Requires="p14">
      <p:transition spd="slow" p14:dur="2000" advTm="127010"/>
    </mc:Choice>
    <mc:Fallback>
      <p:transition spd="slow" advTm="12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C20C-FB72-45BD-9587-E312C24A185C}"/>
              </a:ext>
            </a:extLst>
          </p:cNvPr>
          <p:cNvSpPr>
            <a:spLocks noGrp="1"/>
          </p:cNvSpPr>
          <p:nvPr>
            <p:ph type="title"/>
          </p:nvPr>
        </p:nvSpPr>
        <p:spPr/>
        <p:txBody>
          <a:bodyPr>
            <a:normAutofit fontScale="90000"/>
          </a:bodyPr>
          <a:lstStyle/>
          <a:p>
            <a:r>
              <a:rPr lang="en-US" dirty="0"/>
              <a:t>Technology</a:t>
            </a:r>
            <a:br>
              <a:rPr lang="en-US" dirty="0"/>
            </a:br>
            <a:r>
              <a:rPr lang="en-US" sz="2200" dirty="0"/>
              <a:t>(This money is in addition to any technology the district may provide to schools and is used to increase success in the areas of focus the school identified.)</a:t>
            </a:r>
          </a:p>
        </p:txBody>
      </p:sp>
      <p:sp>
        <p:nvSpPr>
          <p:cNvPr id="3" name="Content Placeholder 2">
            <a:extLst>
              <a:ext uri="{FF2B5EF4-FFF2-40B4-BE49-F238E27FC236}">
                <a16:creationId xmlns:a16="http://schemas.microsoft.com/office/drawing/2014/main" id="{4E55BCCC-0154-4163-B2A0-B1B3ABD59562}"/>
              </a:ext>
            </a:extLst>
          </p:cNvPr>
          <p:cNvSpPr>
            <a:spLocks noGrp="1"/>
          </p:cNvSpPr>
          <p:nvPr>
            <p:ph idx="1"/>
          </p:nvPr>
        </p:nvSpPr>
        <p:spPr>
          <a:xfrm>
            <a:off x="1295401" y="2556931"/>
            <a:ext cx="9601196" cy="3600587"/>
          </a:xfrm>
        </p:spPr>
        <p:txBody>
          <a:bodyPr>
            <a:normAutofit/>
          </a:bodyPr>
          <a:lstStyle/>
          <a:p>
            <a:pPr marL="0" indent="0">
              <a:buNone/>
            </a:pPr>
            <a:r>
              <a:rPr lang="en-US" sz="1400" b="1" i="1" u="sng" dirty="0"/>
              <a:t>All technology except the purchase of Title 1 tools were to support  teacher instruction and the use of the iReady program in all classrooms. The iReady program supports all students in grades Kindergarten through sixth in reading and math. </a:t>
            </a:r>
          </a:p>
          <a:p>
            <a:pPr marL="0" indent="0">
              <a:buNone/>
            </a:pPr>
            <a:r>
              <a:rPr lang="en-US" sz="1700" b="1" dirty="0"/>
              <a:t>Technology purchases: $4,745</a:t>
            </a:r>
          </a:p>
          <a:p>
            <a:r>
              <a:rPr lang="en-US" sz="1200" dirty="0"/>
              <a:t>606 Headphones: $1,000   (Headphones are constantly in need of replacement due to breakage.) </a:t>
            </a:r>
          </a:p>
          <a:p>
            <a:r>
              <a:rPr lang="en-US" sz="1200" dirty="0"/>
              <a:t>15 Document Cameras: $3,146</a:t>
            </a:r>
          </a:p>
          <a:p>
            <a:r>
              <a:rPr lang="en-US" sz="1200" dirty="0"/>
              <a:t>Title 1 Tools: $599.99  On-line program for compliance documentation.</a:t>
            </a:r>
          </a:p>
          <a:p>
            <a:endParaRPr lang="en-US" sz="1200" b="1" i="1" dirty="0">
              <a:latin typeface="Arial Black" panose="020B0A04020102020204" pitchFamily="34" charset="0"/>
            </a:endParaRPr>
          </a:p>
          <a:p>
            <a:endParaRPr lang="en-US" sz="1200" b="1" i="1" dirty="0">
              <a:latin typeface="Arial Black" panose="020B0A04020102020204" pitchFamily="34" charset="0"/>
            </a:endParaRPr>
          </a:p>
          <a:p>
            <a:pPr marL="0" indent="0">
              <a:buNone/>
            </a:pPr>
            <a:endParaRPr lang="en-US" sz="1400" dirty="0"/>
          </a:p>
        </p:txBody>
      </p:sp>
      <p:pic>
        <p:nvPicPr>
          <p:cNvPr id="4" name="Audio 3">
            <a:hlinkClick r:id="" action="ppaction://media"/>
            <a:extLst>
              <a:ext uri="{FF2B5EF4-FFF2-40B4-BE49-F238E27FC236}">
                <a16:creationId xmlns:a16="http://schemas.microsoft.com/office/drawing/2014/main" id="{76761D3A-D356-49F8-A41D-3DFCC6723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2589488"/>
      </p:ext>
    </p:extLst>
  </p:cSld>
  <p:clrMapOvr>
    <a:masterClrMapping/>
  </p:clrMapOvr>
  <mc:AlternateContent xmlns:mc="http://schemas.openxmlformats.org/markup-compatibility/2006">
    <mc:Choice xmlns:p14="http://schemas.microsoft.com/office/powerpoint/2010/main" Requires="p14">
      <p:transition spd="slow" p14:dur="2000" advTm="24657"/>
    </mc:Choice>
    <mc:Fallback>
      <p:transition spd="slow" advTm="24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E72A-4E59-44D6-9B05-5BCDFF439DD2}"/>
              </a:ext>
            </a:extLst>
          </p:cNvPr>
          <p:cNvSpPr>
            <a:spLocks noGrp="1"/>
          </p:cNvSpPr>
          <p:nvPr>
            <p:ph type="title"/>
          </p:nvPr>
        </p:nvSpPr>
        <p:spPr/>
        <p:txBody>
          <a:bodyPr>
            <a:normAutofit fontScale="90000"/>
          </a:bodyPr>
          <a:lstStyle/>
          <a:p>
            <a:r>
              <a:rPr lang="en-US" dirty="0"/>
              <a:t>As a Valued Member (Stakeholder) of this school - We Need You…</a:t>
            </a:r>
          </a:p>
        </p:txBody>
      </p:sp>
      <p:sp>
        <p:nvSpPr>
          <p:cNvPr id="3" name="Content Placeholder 2">
            <a:extLst>
              <a:ext uri="{FF2B5EF4-FFF2-40B4-BE49-F238E27FC236}">
                <a16:creationId xmlns:a16="http://schemas.microsoft.com/office/drawing/2014/main" id="{43D0D246-6EBA-4683-BE39-28646FF47C68}"/>
              </a:ext>
            </a:extLst>
          </p:cNvPr>
          <p:cNvSpPr>
            <a:spLocks noGrp="1"/>
          </p:cNvSpPr>
          <p:nvPr>
            <p:ph idx="1"/>
          </p:nvPr>
        </p:nvSpPr>
        <p:spPr>
          <a:xfrm>
            <a:off x="1295401" y="2422708"/>
            <a:ext cx="9601196" cy="2946246"/>
          </a:xfrm>
        </p:spPr>
        <p:txBody>
          <a:bodyPr>
            <a:normAutofit lnSpcReduction="10000"/>
          </a:bodyPr>
          <a:lstStyle/>
          <a:p>
            <a:r>
              <a:rPr lang="en-US" dirty="0"/>
              <a:t>to be part of our decision-making activities by completing the exit slip for this meeting/presentation.  We use all input to determine our focus areas.</a:t>
            </a:r>
          </a:p>
          <a:p>
            <a:r>
              <a:rPr lang="en-US" dirty="0"/>
              <a:t>to tell us what you want us to spend next year’s Parent and Family engagement funds on that will help you to help your child at home.</a:t>
            </a:r>
          </a:p>
          <a:p>
            <a:r>
              <a:rPr lang="en-US" dirty="0"/>
              <a:t>to let us know what we are doing that is working and what you feel we need to update, get rid of, or create new.</a:t>
            </a:r>
          </a:p>
          <a:p>
            <a:r>
              <a:rPr lang="en-US" dirty="0"/>
              <a:t>to be an active part of our school family.</a:t>
            </a:r>
          </a:p>
        </p:txBody>
      </p:sp>
      <p:sp>
        <p:nvSpPr>
          <p:cNvPr id="4" name="TextBox 3">
            <a:extLst>
              <a:ext uri="{FF2B5EF4-FFF2-40B4-BE49-F238E27FC236}">
                <a16:creationId xmlns:a16="http://schemas.microsoft.com/office/drawing/2014/main" id="{6BFA1339-710A-43D2-A18B-83632128B0A1}"/>
              </a:ext>
            </a:extLst>
          </p:cNvPr>
          <p:cNvSpPr txBox="1"/>
          <p:nvPr/>
        </p:nvSpPr>
        <p:spPr>
          <a:xfrm>
            <a:off x="1429625" y="5431143"/>
            <a:ext cx="9828400" cy="369332"/>
          </a:xfrm>
          <a:prstGeom prst="rect">
            <a:avLst/>
          </a:prstGeom>
          <a:noFill/>
        </p:spPr>
        <p:txBody>
          <a:bodyPr wrap="square" rtlCol="0">
            <a:spAutoFit/>
          </a:bodyPr>
          <a:lstStyle/>
          <a:p>
            <a:r>
              <a:rPr lang="en-US" b="1" dirty="0"/>
              <a:t>All </a:t>
            </a:r>
            <a:r>
              <a:rPr lang="en-US" dirty="0"/>
              <a:t>input is reviewed and considered by the </a:t>
            </a:r>
            <a:r>
              <a:rPr lang="en-US" b="1" dirty="0"/>
              <a:t>Comprehensive Needs Assessment Team</a:t>
            </a:r>
            <a:r>
              <a:rPr lang="en-US" dirty="0"/>
              <a:t>.</a:t>
            </a:r>
          </a:p>
        </p:txBody>
      </p:sp>
      <p:pic>
        <p:nvPicPr>
          <p:cNvPr id="6" name="Audio 5">
            <a:hlinkClick r:id="" action="ppaction://media"/>
            <a:extLst>
              <a:ext uri="{FF2B5EF4-FFF2-40B4-BE49-F238E27FC236}">
                <a16:creationId xmlns:a16="http://schemas.microsoft.com/office/drawing/2014/main" id="{89DB7ACD-5A61-4FDA-B6F4-E4B9F75CBA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0186725"/>
      </p:ext>
    </p:extLst>
  </p:cSld>
  <p:clrMapOvr>
    <a:masterClrMapping/>
  </p:clrMapOvr>
  <mc:AlternateContent xmlns:mc="http://schemas.openxmlformats.org/markup-compatibility/2006">
    <mc:Choice xmlns:p14="http://schemas.microsoft.com/office/powerpoint/2010/main" Requires="p14">
      <p:transition spd="slow" p14:dur="2000" advTm="39622"/>
    </mc:Choice>
    <mc:Fallback>
      <p:transition spd="slow" advTm="39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36221-4AE5-416F-AC83-8689E7C8EA12}"/>
              </a:ext>
            </a:extLst>
          </p:cNvPr>
          <p:cNvSpPr>
            <a:spLocks noGrp="1"/>
          </p:cNvSpPr>
          <p:nvPr>
            <p:ph type="title"/>
          </p:nvPr>
        </p:nvSpPr>
        <p:spPr>
          <a:xfrm>
            <a:off x="1447801" y="436848"/>
            <a:ext cx="9296398" cy="2370668"/>
          </a:xfrm>
        </p:spPr>
        <p:txBody>
          <a:bodyPr/>
          <a:lstStyle/>
          <a:p>
            <a:r>
              <a:rPr lang="en-US" dirty="0"/>
              <a:t>How can I </a:t>
            </a:r>
            <a:r>
              <a:rPr lang="en-US"/>
              <a:t>be more involved </a:t>
            </a:r>
            <a:r>
              <a:rPr lang="en-US" dirty="0"/>
              <a:t>in decision-making at the school</a:t>
            </a:r>
          </a:p>
        </p:txBody>
      </p:sp>
      <p:sp>
        <p:nvSpPr>
          <p:cNvPr id="3" name="Text Placeholder 2">
            <a:extLst>
              <a:ext uri="{FF2B5EF4-FFF2-40B4-BE49-F238E27FC236}">
                <a16:creationId xmlns:a16="http://schemas.microsoft.com/office/drawing/2014/main" id="{F7AC8E3B-FC74-4278-A809-A7D7BF23E7C8}"/>
              </a:ext>
            </a:extLst>
          </p:cNvPr>
          <p:cNvSpPr>
            <a:spLocks noGrp="1"/>
          </p:cNvSpPr>
          <p:nvPr>
            <p:ph type="body" sz="quarter" idx="13"/>
          </p:nvPr>
        </p:nvSpPr>
        <p:spPr>
          <a:xfrm>
            <a:off x="1676399" y="1985395"/>
            <a:ext cx="8839202" cy="1990987"/>
          </a:xfrm>
        </p:spPr>
        <p:txBody>
          <a:bodyPr>
            <a:normAutofit/>
          </a:bodyPr>
          <a:lstStyle/>
          <a:p>
            <a:pPr algn="ctr"/>
            <a:r>
              <a:rPr lang="en-US" dirty="0"/>
              <a:t>The input we receive from our families is so important!  We truly use it to build and improve our Title I program.  Families provide valuable insight into how their children learn best! Remember, your opinion matters!  Your voice in your child’s education is needed!  </a:t>
            </a:r>
            <a:r>
              <a:rPr lang="en-US" b="1" dirty="0"/>
              <a:t>This is a TEAM EFFORT!</a:t>
            </a:r>
          </a:p>
        </p:txBody>
      </p:sp>
      <p:sp>
        <p:nvSpPr>
          <p:cNvPr id="4" name="Text Placeholder 3">
            <a:extLst>
              <a:ext uri="{FF2B5EF4-FFF2-40B4-BE49-F238E27FC236}">
                <a16:creationId xmlns:a16="http://schemas.microsoft.com/office/drawing/2014/main" id="{410A0D2C-BABB-4953-9F4C-6112710B3FB2}"/>
              </a:ext>
            </a:extLst>
          </p:cNvPr>
          <p:cNvSpPr>
            <a:spLocks noGrp="1"/>
          </p:cNvSpPr>
          <p:nvPr>
            <p:ph type="body" idx="1"/>
          </p:nvPr>
        </p:nvSpPr>
        <p:spPr/>
        <p:txBody>
          <a:bodyPr>
            <a:normAutofit fontScale="70000" lnSpcReduction="20000"/>
          </a:bodyPr>
          <a:lstStyle/>
          <a:p>
            <a:pPr marL="457200" indent="-457200" algn="l">
              <a:buAutoNum type="arabicPeriod"/>
            </a:pPr>
            <a:r>
              <a:rPr lang="en-US" dirty="0"/>
              <a:t>Attend our events!</a:t>
            </a:r>
          </a:p>
          <a:p>
            <a:pPr marL="457200" indent="-457200" algn="l">
              <a:buAutoNum type="arabicPeriod"/>
            </a:pPr>
            <a:r>
              <a:rPr lang="en-US" dirty="0"/>
              <a:t>Complete exit slips at events and surveys that we send home!  We read every single one and welcome positive and negative feedback!</a:t>
            </a:r>
          </a:p>
          <a:p>
            <a:pPr marL="457200" indent="-457200" algn="l">
              <a:buAutoNum type="arabicPeriod"/>
            </a:pPr>
            <a:r>
              <a:rPr lang="en-US" dirty="0"/>
              <a:t>Consider joining our SAC committees.  We need to know what is working and what needs improvement at our school.</a:t>
            </a:r>
          </a:p>
          <a:p>
            <a:pPr marL="457200" indent="-457200" algn="l">
              <a:buAutoNum type="arabicPeriod"/>
            </a:pPr>
            <a:r>
              <a:rPr lang="en-US" dirty="0"/>
              <a:t>Share information and encourage other parents to get involved in school activities and planning.</a:t>
            </a:r>
          </a:p>
        </p:txBody>
      </p:sp>
      <p:pic>
        <p:nvPicPr>
          <p:cNvPr id="5" name="Audio 4">
            <a:hlinkClick r:id="" action="ppaction://media"/>
            <a:extLst>
              <a:ext uri="{FF2B5EF4-FFF2-40B4-BE49-F238E27FC236}">
                <a16:creationId xmlns:a16="http://schemas.microsoft.com/office/drawing/2014/main" id="{EECA44CF-D59B-436B-812A-13A7F4A2C5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7476075"/>
      </p:ext>
    </p:extLst>
  </p:cSld>
  <p:clrMapOvr>
    <a:masterClrMapping/>
  </p:clrMapOvr>
  <mc:AlternateContent xmlns:mc="http://schemas.openxmlformats.org/markup-compatibility/2006">
    <mc:Choice xmlns:p14="http://schemas.microsoft.com/office/powerpoint/2010/main" Requires="p14">
      <p:transition spd="slow" p14:dur="2000" advTm="38090"/>
    </mc:Choice>
    <mc:Fallback>
      <p:transition spd="slow" advTm="3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F2DA-CBCA-1B0C-6F32-C1F751FA85FA}"/>
              </a:ext>
            </a:extLst>
          </p:cNvPr>
          <p:cNvSpPr>
            <a:spLocks noGrp="1"/>
          </p:cNvSpPr>
          <p:nvPr>
            <p:ph type="title"/>
          </p:nvPr>
        </p:nvSpPr>
        <p:spPr>
          <a:xfrm>
            <a:off x="1446213" y="982132"/>
            <a:ext cx="9296398" cy="4234302"/>
          </a:xfrm>
        </p:spPr>
        <p:txBody>
          <a:bodyPr/>
          <a:lstStyle/>
          <a:p>
            <a:r>
              <a:rPr lang="en-US" dirty="0"/>
              <a:t>Please visit the following link to provide us with feedback on our Title I Programs</a:t>
            </a:r>
            <a:br>
              <a:rPr lang="en-US" dirty="0"/>
            </a:br>
            <a:r>
              <a:rPr lang="en-US" dirty="0">
                <a:hlinkClick r:id="rId2"/>
              </a:rPr>
              <a:t>https://forms.gle/gYw8Dn7bw5nkbWDb8</a:t>
            </a:r>
            <a:br>
              <a:rPr lang="en-US" dirty="0"/>
            </a:br>
            <a:r>
              <a:rPr lang="en-US" dirty="0"/>
              <a:t> </a:t>
            </a:r>
          </a:p>
        </p:txBody>
      </p:sp>
    </p:spTree>
    <p:extLst>
      <p:ext uri="{BB962C8B-B14F-4D97-AF65-F5344CB8AC3E}">
        <p14:creationId xmlns:p14="http://schemas.microsoft.com/office/powerpoint/2010/main" val="2153730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43F1-3162-4329-BBAC-2529E1935AEE}"/>
              </a:ext>
            </a:extLst>
          </p:cNvPr>
          <p:cNvSpPr>
            <a:spLocks noGrp="1"/>
          </p:cNvSpPr>
          <p:nvPr>
            <p:ph type="title"/>
          </p:nvPr>
        </p:nvSpPr>
        <p:spPr/>
        <p:txBody>
          <a:bodyPr/>
          <a:lstStyle/>
          <a:p>
            <a:r>
              <a:rPr lang="en-US" dirty="0"/>
              <a:t>What is Title I?</a:t>
            </a:r>
          </a:p>
        </p:txBody>
      </p:sp>
      <p:sp>
        <p:nvSpPr>
          <p:cNvPr id="3" name="Content Placeholder 2">
            <a:extLst>
              <a:ext uri="{FF2B5EF4-FFF2-40B4-BE49-F238E27FC236}">
                <a16:creationId xmlns:a16="http://schemas.microsoft.com/office/drawing/2014/main" id="{2B7C31EF-0A17-4872-A1FB-D944E9625885}"/>
              </a:ext>
            </a:extLst>
          </p:cNvPr>
          <p:cNvSpPr>
            <a:spLocks noGrp="1"/>
          </p:cNvSpPr>
          <p:nvPr>
            <p:ph idx="1"/>
          </p:nvPr>
        </p:nvSpPr>
        <p:spPr/>
        <p:txBody>
          <a:bodyPr>
            <a:normAutofit/>
          </a:bodyPr>
          <a:lstStyle/>
          <a:p>
            <a:pPr marL="0" indent="0" fontAlgn="base">
              <a:buNone/>
            </a:pPr>
            <a:r>
              <a:rPr lang="en-US" sz="2400" b="1" i="1" dirty="0">
                <a:latin typeface="+mj-lt"/>
              </a:rPr>
              <a:t>Title I  </a:t>
            </a:r>
            <a:r>
              <a:rPr lang="en-US" sz="2400" b="1" dirty="0">
                <a:latin typeface="+mj-lt"/>
              </a:rPr>
              <a:t>is a federal grant that:</a:t>
            </a:r>
            <a:r>
              <a:rPr lang="en-US" sz="2400" dirty="0">
                <a:latin typeface="+mj-lt"/>
              </a:rPr>
              <a:t>​</a:t>
            </a:r>
          </a:p>
          <a:p>
            <a:pPr marL="342900" indent="-342900" fontAlgn="base">
              <a:buFont typeface="Arial" panose="020B0604020202020204" pitchFamily="34" charset="0"/>
              <a:buChar char="•"/>
            </a:pPr>
            <a:r>
              <a:rPr lang="en-US" sz="2400" dirty="0">
                <a:latin typeface="+mj-lt"/>
              </a:rPr>
              <a:t>provides financial assistance to schools with high percentages of children from low-income families to help</a:t>
            </a:r>
            <a:r>
              <a:rPr lang="en-US" sz="2400" b="1" dirty="0">
                <a:latin typeface="+mj-lt"/>
              </a:rPr>
              <a:t> </a:t>
            </a:r>
            <a:r>
              <a:rPr lang="en-US" sz="2400" dirty="0">
                <a:latin typeface="+mj-lt"/>
              </a:rPr>
              <a:t>ensure that all children meet challenging state academic standards.​</a:t>
            </a:r>
          </a:p>
          <a:p>
            <a:pPr marL="342900" indent="-342900" fontAlgn="base">
              <a:buFont typeface="Arial" panose="020B0604020202020204" pitchFamily="34" charset="0"/>
              <a:buChar char="•"/>
            </a:pPr>
            <a:r>
              <a:rPr lang="en-US" sz="2400" dirty="0">
                <a:latin typeface="+mj-lt"/>
              </a:rPr>
              <a:t>assists with building capacity of parents and teachers; and​ encourages parents to be involved in their children’s education.</a:t>
            </a:r>
          </a:p>
          <a:p>
            <a:pPr marL="0" indent="0" fontAlgn="base">
              <a:buNone/>
            </a:pPr>
            <a:r>
              <a:rPr lang="en-US" dirty="0">
                <a:latin typeface="+mj-lt"/>
              </a:rPr>
              <a:t>Funds come from the </a:t>
            </a:r>
            <a:r>
              <a:rPr lang="en-US">
                <a:latin typeface="+mj-lt"/>
              </a:rPr>
              <a:t>federal government </a:t>
            </a:r>
            <a:r>
              <a:rPr lang="en-US" dirty="0">
                <a:latin typeface="+mj-lt"/>
              </a:rPr>
              <a:t>through the state to districts.</a:t>
            </a:r>
            <a:endParaRPr lang="en-US" sz="2400" dirty="0">
              <a:latin typeface="+mj-lt"/>
            </a:endParaRPr>
          </a:p>
          <a:p>
            <a:pPr marL="0" indent="0">
              <a:buNone/>
            </a:pPr>
            <a:endParaRPr lang="en-US" dirty="0"/>
          </a:p>
        </p:txBody>
      </p:sp>
      <p:pic>
        <p:nvPicPr>
          <p:cNvPr id="4" name="Audio 3">
            <a:hlinkClick r:id="" action="ppaction://media"/>
            <a:extLst>
              <a:ext uri="{FF2B5EF4-FFF2-40B4-BE49-F238E27FC236}">
                <a16:creationId xmlns:a16="http://schemas.microsoft.com/office/drawing/2014/main" id="{2DC7972A-9779-4894-AA42-EDED6D1F1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7153108"/>
      </p:ext>
    </p:extLst>
  </p:cSld>
  <p:clrMapOvr>
    <a:masterClrMapping/>
  </p:clrMapOvr>
  <mc:AlternateContent xmlns:mc="http://schemas.openxmlformats.org/markup-compatibility/2006">
    <mc:Choice xmlns:p14="http://schemas.microsoft.com/office/powerpoint/2010/main" Requires="p14">
      <p:transition spd="slow" p14:dur="2000" advTm="27043"/>
    </mc:Choice>
    <mc:Fallback>
      <p:transition spd="slow" advTm="27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3D5C-B8EC-4A74-B9FB-252C376DAB72}"/>
              </a:ext>
            </a:extLst>
          </p:cNvPr>
          <p:cNvSpPr>
            <a:spLocks noGrp="1"/>
          </p:cNvSpPr>
          <p:nvPr>
            <p:ph type="title"/>
          </p:nvPr>
        </p:nvSpPr>
        <p:spPr>
          <a:xfrm>
            <a:off x="1295402" y="982133"/>
            <a:ext cx="9601196" cy="947336"/>
          </a:xfrm>
        </p:spPr>
        <p:txBody>
          <a:bodyPr>
            <a:normAutofit fontScale="90000"/>
          </a:bodyPr>
          <a:lstStyle/>
          <a:p>
            <a:r>
              <a:rPr lang="en-US" dirty="0"/>
              <a:t>What is the school’s allocation based on? </a:t>
            </a:r>
            <a:br>
              <a:rPr lang="en-US" dirty="0"/>
            </a:br>
            <a:r>
              <a:rPr lang="en-US" sz="2700" dirty="0"/>
              <a:t>(How much Title I money do we get and what can we spend it on?)</a:t>
            </a:r>
          </a:p>
        </p:txBody>
      </p:sp>
      <p:sp>
        <p:nvSpPr>
          <p:cNvPr id="3" name="TextBox 2">
            <a:extLst>
              <a:ext uri="{FF2B5EF4-FFF2-40B4-BE49-F238E27FC236}">
                <a16:creationId xmlns:a16="http://schemas.microsoft.com/office/drawing/2014/main" id="{F92094CD-3B44-44CE-94BB-5F0E61660CAF}"/>
              </a:ext>
            </a:extLst>
          </p:cNvPr>
          <p:cNvSpPr txBox="1"/>
          <p:nvPr/>
        </p:nvSpPr>
        <p:spPr>
          <a:xfrm>
            <a:off x="1362544" y="2419401"/>
            <a:ext cx="9222764" cy="4585871"/>
          </a:xfrm>
          <a:prstGeom prst="rect">
            <a:avLst/>
          </a:prstGeom>
          <a:noFill/>
        </p:spPr>
        <p:txBody>
          <a:bodyPr wrap="square" rtlCol="0">
            <a:spAutoFit/>
          </a:bodyPr>
          <a:lstStyle/>
          <a:p>
            <a:pPr marL="0" indent="0" fontAlgn="base">
              <a:buNone/>
            </a:pPr>
            <a:r>
              <a:rPr lang="en-US" sz="1700" b="1" i="1" dirty="0">
                <a:latin typeface="+mj-lt"/>
              </a:rPr>
              <a:t>Title I funds for each school are primarily based on the number of qualifying students counted during what is called FTE week which occurs in early February the previous year.</a:t>
            </a:r>
          </a:p>
          <a:p>
            <a:pPr marL="0" indent="0" fontAlgn="base">
              <a:buNone/>
            </a:pPr>
            <a:endParaRPr lang="en-US" sz="1700" b="1" i="1" dirty="0">
              <a:latin typeface="+mj-lt"/>
            </a:endParaRPr>
          </a:p>
          <a:p>
            <a:pPr marL="0" indent="0" fontAlgn="base">
              <a:buNone/>
            </a:pPr>
            <a:r>
              <a:rPr lang="en-US" sz="1700" b="1" i="1" dirty="0">
                <a:latin typeface="+mj-lt"/>
              </a:rPr>
              <a:t>These federal funds may be spent in three areas and the purchases must be above and beyond what the district/charter is already expected to be purchasing for students and teachers.  </a:t>
            </a:r>
          </a:p>
          <a:p>
            <a:pPr marL="0" indent="0" fontAlgn="base">
              <a:buNone/>
            </a:pPr>
            <a:endParaRPr lang="en-US" sz="1700" b="1" i="1" dirty="0">
              <a:latin typeface="+mj-lt"/>
            </a:endParaRPr>
          </a:p>
          <a:p>
            <a:pPr marL="0" indent="0" fontAlgn="base">
              <a:buNone/>
            </a:pPr>
            <a:r>
              <a:rPr lang="en-US" sz="1700" b="1" i="1" dirty="0">
                <a:latin typeface="+mj-lt"/>
              </a:rPr>
              <a:t>The three general areas that funds can be used to support are: </a:t>
            </a:r>
          </a:p>
          <a:p>
            <a:pPr marL="800100" lvl="1" indent="-342900" fontAlgn="base">
              <a:buFont typeface="+mj-lt"/>
              <a:buAutoNum type="arabicPeriod"/>
            </a:pPr>
            <a:r>
              <a:rPr lang="en-US" sz="1700" b="1" i="1" u="sng" dirty="0">
                <a:latin typeface="+mj-lt"/>
              </a:rPr>
              <a:t>student achievement </a:t>
            </a:r>
            <a:r>
              <a:rPr lang="en-US" sz="1700" b="1" i="1" dirty="0">
                <a:latin typeface="+mj-lt"/>
              </a:rPr>
              <a:t>in the areas the school has identified as needing support/improvement</a:t>
            </a:r>
          </a:p>
          <a:p>
            <a:pPr marL="800100" lvl="1" indent="-342900" fontAlgn="base">
              <a:buFont typeface="+mj-lt"/>
              <a:buAutoNum type="arabicPeriod"/>
            </a:pPr>
            <a:r>
              <a:rPr lang="en-US" sz="1700" b="1" i="1" u="sng" dirty="0">
                <a:latin typeface="+mj-lt"/>
              </a:rPr>
              <a:t>professional development </a:t>
            </a:r>
            <a:r>
              <a:rPr lang="en-US" sz="1700" b="1" i="1" dirty="0">
                <a:latin typeface="+mj-lt"/>
              </a:rPr>
              <a:t>(teacher trainings) to help teachers improve their teaching skills in the areas that have been identified as needing support/improvement</a:t>
            </a:r>
          </a:p>
          <a:p>
            <a:pPr marL="800100" lvl="1" indent="-342900" fontAlgn="base">
              <a:buFont typeface="+mj-lt"/>
              <a:buAutoNum type="arabicPeriod"/>
            </a:pPr>
            <a:r>
              <a:rPr lang="en-US" sz="1700" b="1" i="1" u="sng" dirty="0">
                <a:latin typeface="+mj-lt"/>
              </a:rPr>
              <a:t>parent and family engagement </a:t>
            </a:r>
            <a:r>
              <a:rPr lang="en-US" sz="1700" b="1" i="1" dirty="0">
                <a:latin typeface="+mj-lt"/>
              </a:rPr>
              <a:t>activities to teach parents and caregivers to academically support their children at home or to assist parents with other needs that may influence their child’s academic success such as bullying or other behaviors.</a:t>
            </a:r>
          </a:p>
          <a:p>
            <a:pPr marL="800100" lvl="1" indent="-342900" fontAlgn="base">
              <a:buFont typeface="+mj-lt"/>
              <a:buAutoNum type="arabicPeriod"/>
            </a:pPr>
            <a:endParaRPr lang="en-US" b="1" i="1" dirty="0">
              <a:latin typeface="+mj-lt"/>
            </a:endParaRPr>
          </a:p>
          <a:p>
            <a:pPr marL="0" indent="0" fontAlgn="base">
              <a:buNone/>
            </a:pPr>
            <a:endParaRPr lang="en-US" b="1" i="1" dirty="0">
              <a:latin typeface="+mj-lt"/>
            </a:endParaRPr>
          </a:p>
          <a:p>
            <a:endParaRPr lang="en-US" dirty="0"/>
          </a:p>
        </p:txBody>
      </p:sp>
      <p:pic>
        <p:nvPicPr>
          <p:cNvPr id="5" name="Audio 4">
            <a:hlinkClick r:id="" action="ppaction://media"/>
            <a:extLst>
              <a:ext uri="{FF2B5EF4-FFF2-40B4-BE49-F238E27FC236}">
                <a16:creationId xmlns:a16="http://schemas.microsoft.com/office/drawing/2014/main" id="{2968941B-A5BE-4B96-9C96-790A3D3D35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7730506"/>
      </p:ext>
    </p:extLst>
  </p:cSld>
  <p:clrMapOvr>
    <a:masterClrMapping/>
  </p:clrMapOvr>
  <mc:AlternateContent xmlns:mc="http://schemas.openxmlformats.org/markup-compatibility/2006">
    <mc:Choice xmlns:p14="http://schemas.microsoft.com/office/powerpoint/2010/main" Requires="p14">
      <p:transition spd="slow" p14:dur="2000" advTm="46911"/>
    </mc:Choice>
    <mc:Fallback>
      <p:transition spd="slow" advTm="46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DD51-0206-4025-8707-FE7BF836B4E2}"/>
              </a:ext>
            </a:extLst>
          </p:cNvPr>
          <p:cNvSpPr>
            <a:spLocks noGrp="1"/>
          </p:cNvSpPr>
          <p:nvPr>
            <p:ph type="title"/>
          </p:nvPr>
        </p:nvSpPr>
        <p:spPr/>
        <p:txBody>
          <a:bodyPr>
            <a:normAutofit fontScale="90000"/>
          </a:bodyPr>
          <a:lstStyle/>
          <a:p>
            <a:r>
              <a:rPr lang="en-US" sz="4400" b="1" dirty="0"/>
              <a:t>What is the Title I Framework and Evaluation document?</a:t>
            </a:r>
            <a:endParaRPr lang="en-US" dirty="0"/>
          </a:p>
        </p:txBody>
      </p:sp>
      <p:sp>
        <p:nvSpPr>
          <p:cNvPr id="3" name="Content Placeholder 2">
            <a:extLst>
              <a:ext uri="{FF2B5EF4-FFF2-40B4-BE49-F238E27FC236}">
                <a16:creationId xmlns:a16="http://schemas.microsoft.com/office/drawing/2014/main" id="{CF82D84A-9C5E-4031-81E1-16C086ECF6D5}"/>
              </a:ext>
            </a:extLst>
          </p:cNvPr>
          <p:cNvSpPr>
            <a:spLocks noGrp="1"/>
          </p:cNvSpPr>
          <p:nvPr>
            <p:ph idx="1"/>
          </p:nvPr>
        </p:nvSpPr>
        <p:spPr/>
        <p:txBody>
          <a:bodyPr>
            <a:normAutofit lnSpcReduction="10000"/>
          </a:bodyPr>
          <a:lstStyle/>
          <a:p>
            <a:pPr>
              <a:buFont typeface="Arial" panose="020B0604020202020204" pitchFamily="34" charset="0"/>
              <a:buChar char="•"/>
            </a:pPr>
            <a:r>
              <a:rPr lang="en-US" dirty="0"/>
              <a:t>This is one document that is partially completed at the beginning of the year with the plan for spending the funds and then the school goes back into the same document at the end of the year and fills in the results from each planned strategy/purchase.  The document includes:</a:t>
            </a:r>
          </a:p>
          <a:p>
            <a:pPr lvl="1"/>
            <a:r>
              <a:rPr lang="en-US" dirty="0"/>
              <a:t>all school planned strategies/purchases using Title I dollars</a:t>
            </a:r>
          </a:p>
          <a:p>
            <a:pPr lvl="2"/>
            <a:r>
              <a:rPr lang="en-US" dirty="0"/>
              <a:t>planned strategies/purchases must support improvement in the areas that have been identified by the school’s </a:t>
            </a:r>
            <a:r>
              <a:rPr lang="en-US" b="1" dirty="0"/>
              <a:t>comprehensive needs assessment </a:t>
            </a:r>
            <a:r>
              <a:rPr lang="en-US" dirty="0"/>
              <a:t>activities (like this one).  </a:t>
            </a:r>
          </a:p>
          <a:p>
            <a:pPr lvl="1"/>
            <a:r>
              <a:rPr lang="en-US" dirty="0"/>
              <a:t>a method to determine if the strategy/purchase made a positive difference in the area of weakness it was intended to strengthen.  </a:t>
            </a:r>
          </a:p>
        </p:txBody>
      </p:sp>
      <p:pic>
        <p:nvPicPr>
          <p:cNvPr id="6" name="Audio 5">
            <a:hlinkClick r:id="" action="ppaction://media"/>
            <a:extLst>
              <a:ext uri="{FF2B5EF4-FFF2-40B4-BE49-F238E27FC236}">
                <a16:creationId xmlns:a16="http://schemas.microsoft.com/office/drawing/2014/main" id="{6AEC0A64-71F9-447C-A924-90F163269A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9631810"/>
      </p:ext>
    </p:extLst>
  </p:cSld>
  <p:clrMapOvr>
    <a:masterClrMapping/>
  </p:clrMapOvr>
  <mc:AlternateContent xmlns:mc="http://schemas.openxmlformats.org/markup-compatibility/2006">
    <mc:Choice xmlns:p14="http://schemas.microsoft.com/office/powerpoint/2010/main" Requires="p14">
      <p:transition spd="slow" p14:dur="2000" advTm="63411"/>
    </mc:Choice>
    <mc:Fallback>
      <p:transition spd="slow" advTm="63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4783-306E-4DCD-BBE4-02934AAB50CD}"/>
              </a:ext>
            </a:extLst>
          </p:cNvPr>
          <p:cNvSpPr>
            <a:spLocks noGrp="1"/>
          </p:cNvSpPr>
          <p:nvPr>
            <p:ph type="title"/>
          </p:nvPr>
        </p:nvSpPr>
        <p:spPr/>
        <p:txBody>
          <a:bodyPr>
            <a:normAutofit fontScale="90000"/>
          </a:bodyPr>
          <a:lstStyle/>
          <a:p>
            <a:r>
              <a:rPr lang="en-US" dirty="0"/>
              <a:t>Section 1 – Instructional Support</a:t>
            </a:r>
            <a:br>
              <a:rPr lang="en-US" dirty="0"/>
            </a:br>
            <a:r>
              <a:rPr lang="en-US" sz="2200" dirty="0"/>
              <a:t>(Lists the extra people that were hired with Title I funds to </a:t>
            </a:r>
            <a:r>
              <a:rPr lang="en-US" sz="2200"/>
              <a:t>support students </a:t>
            </a:r>
            <a:r>
              <a:rPr lang="en-US" sz="2200" dirty="0"/>
              <a:t>related to the weak areas that were identified in the school’s improvement plan.)</a:t>
            </a:r>
          </a:p>
        </p:txBody>
      </p:sp>
      <p:sp>
        <p:nvSpPr>
          <p:cNvPr id="3" name="Content Placeholder 2">
            <a:extLst>
              <a:ext uri="{FF2B5EF4-FFF2-40B4-BE49-F238E27FC236}">
                <a16:creationId xmlns:a16="http://schemas.microsoft.com/office/drawing/2014/main" id="{F5D6ACA2-EAE7-4624-BB2A-B75E8EF50598}"/>
              </a:ext>
            </a:extLst>
          </p:cNvPr>
          <p:cNvSpPr>
            <a:spLocks noGrp="1"/>
          </p:cNvSpPr>
          <p:nvPr>
            <p:ph idx="1"/>
          </p:nvPr>
        </p:nvSpPr>
        <p:spPr>
          <a:xfrm>
            <a:off x="1295401" y="2556931"/>
            <a:ext cx="9601196" cy="3576239"/>
          </a:xfrm>
        </p:spPr>
        <p:txBody>
          <a:bodyPr>
            <a:normAutofit/>
          </a:bodyPr>
          <a:lstStyle/>
          <a:p>
            <a:pPr marL="0" indent="0">
              <a:buNone/>
            </a:pPr>
            <a:r>
              <a:rPr lang="en-US" dirty="0"/>
              <a:t>Spent a total of $124,788.00 </a:t>
            </a:r>
            <a:r>
              <a:rPr lang="en-US" sz="1400" dirty="0"/>
              <a:t>(this includes all benefits such as FICA, insurance, workman’s comp., etc.)</a:t>
            </a:r>
          </a:p>
          <a:p>
            <a:pPr lvl="1"/>
            <a:r>
              <a:rPr lang="en-US" sz="1600" dirty="0"/>
              <a:t>2 Interventionists 	</a:t>
            </a:r>
          </a:p>
          <a:p>
            <a:pPr marL="457200" lvl="1" indent="0">
              <a:buNone/>
            </a:pPr>
            <a:r>
              <a:rPr lang="en-US" sz="1600" dirty="0"/>
              <a:t>	This included 1 teacher and 1 instructional assistant that instructed small groups of students in reading 	during our “Walk to Intervention” periods.  These teachers worked with Tier 2 and Tier 3 students and the      	goal was for 65% of these students to show growth based on their </a:t>
            </a:r>
            <a:r>
              <a:rPr lang="en-US" sz="1600" dirty="0" err="1"/>
              <a:t>iReady</a:t>
            </a:r>
            <a:r>
              <a:rPr lang="en-US" sz="1600" dirty="0"/>
              <a:t> scores.  </a:t>
            </a:r>
          </a:p>
          <a:p>
            <a:pPr lvl="1">
              <a:buFont typeface="Arial" panose="020B0604020202020204" pitchFamily="34" charset="0"/>
              <a:buChar char="•"/>
            </a:pPr>
            <a:r>
              <a:rPr lang="en-US" sz="1600" dirty="0"/>
              <a:t>.5 Reading Coach (the other .5 is paid by the district) </a:t>
            </a:r>
          </a:p>
          <a:p>
            <a:pPr marL="457200" lvl="1" indent="0">
              <a:buNone/>
            </a:pPr>
            <a:r>
              <a:rPr lang="en-US" sz="1600" dirty="0"/>
              <a:t>	The purpose of these positions is to promote enhanced academic instruction and student learning by 	coaching and working with teachers to develop more effective teaching practices and by sharing information 	addressing the way students learn.  They hold data meetings to assist teachers with analyzing data to                 	improve instruction. The goal was for 65% of students will show growth according to </a:t>
            </a:r>
            <a:r>
              <a:rPr lang="en-US" sz="1600" dirty="0" err="1"/>
              <a:t>iReady</a:t>
            </a:r>
            <a:r>
              <a:rPr lang="en-US" sz="1600" dirty="0"/>
              <a:t> data.</a:t>
            </a:r>
          </a:p>
          <a:p>
            <a:pPr marL="457200" lvl="1" indent="0">
              <a:buNone/>
            </a:pPr>
            <a:endParaRPr lang="en-US" sz="1600" dirty="0"/>
          </a:p>
          <a:p>
            <a:pPr lvl="1">
              <a:buFont typeface="Arial" panose="020B0604020202020204" pitchFamily="34" charset="0"/>
              <a:buChar char="•"/>
            </a:pPr>
            <a:endParaRPr lang="en-US" sz="1600" dirty="0"/>
          </a:p>
          <a:p>
            <a:pPr lvl="1">
              <a:buFont typeface="Arial" panose="020B0604020202020204" pitchFamily="34" charset="0"/>
              <a:buChar char="•"/>
            </a:pPr>
            <a:endParaRPr lang="en-US" sz="1600" dirty="0"/>
          </a:p>
          <a:p>
            <a:pPr marL="457200" lvl="1" indent="0">
              <a:buNone/>
            </a:pPr>
            <a:endParaRPr lang="en-US" sz="1600" dirty="0"/>
          </a:p>
          <a:p>
            <a:pPr marL="457200" lvl="1" indent="0">
              <a:buNone/>
            </a:pPr>
            <a:endParaRPr lang="en-US" sz="1600" dirty="0"/>
          </a:p>
        </p:txBody>
      </p:sp>
      <p:pic>
        <p:nvPicPr>
          <p:cNvPr id="9" name="Audio 8">
            <a:hlinkClick r:id="" action="ppaction://media"/>
            <a:extLst>
              <a:ext uri="{FF2B5EF4-FFF2-40B4-BE49-F238E27FC236}">
                <a16:creationId xmlns:a16="http://schemas.microsoft.com/office/drawing/2014/main" id="{B832A2D2-808F-4035-A4F8-AF91D3EC3C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3997230"/>
      </p:ext>
    </p:extLst>
  </p:cSld>
  <p:clrMapOvr>
    <a:masterClrMapping/>
  </p:clrMapOvr>
  <mc:AlternateContent xmlns:mc="http://schemas.openxmlformats.org/markup-compatibility/2006">
    <mc:Choice xmlns:p14="http://schemas.microsoft.com/office/powerpoint/2010/main" Requires="p14">
      <p:transition spd="slow" p14:dur="2000" advTm="50875"/>
    </mc:Choice>
    <mc:Fallback>
      <p:transition spd="slow" advTm="5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D4C0-3CEC-471C-929E-83CF603A86C7}"/>
              </a:ext>
            </a:extLst>
          </p:cNvPr>
          <p:cNvSpPr>
            <a:spLocks noGrp="1"/>
          </p:cNvSpPr>
          <p:nvPr>
            <p:ph type="title"/>
          </p:nvPr>
        </p:nvSpPr>
        <p:spPr/>
        <p:txBody>
          <a:bodyPr/>
          <a:lstStyle/>
          <a:p>
            <a:r>
              <a:rPr lang="en-US" dirty="0">
                <a:solidFill>
                  <a:srgbClr val="FF0000"/>
                </a:solidFill>
              </a:rPr>
              <a:t>iReady Reading Results FY22</a:t>
            </a:r>
          </a:p>
        </p:txBody>
      </p:sp>
      <p:sp>
        <p:nvSpPr>
          <p:cNvPr id="3" name="Content Placeholder 2">
            <a:extLst>
              <a:ext uri="{FF2B5EF4-FFF2-40B4-BE49-F238E27FC236}">
                <a16:creationId xmlns:a16="http://schemas.microsoft.com/office/drawing/2014/main" id="{7ED32E1E-7CF4-4B5D-9C76-8B1770B5640A}"/>
              </a:ext>
            </a:extLst>
          </p:cNvPr>
          <p:cNvSpPr>
            <a:spLocks noGrp="1"/>
          </p:cNvSpPr>
          <p:nvPr>
            <p:ph idx="1"/>
          </p:nvPr>
        </p:nvSpPr>
        <p:spPr/>
        <p:txBody>
          <a:bodyPr>
            <a:normAutofit lnSpcReduction="10000"/>
          </a:bodyPr>
          <a:lstStyle/>
          <a:p>
            <a:pPr marL="0" indent="0">
              <a:buNone/>
            </a:pPr>
            <a:r>
              <a:rPr lang="en-US" sz="2200" dirty="0">
                <a:latin typeface="Calibri" panose="020F0502020204030204" pitchFamily="34" charset="0"/>
                <a:ea typeface="Calibri" panose="020F0502020204030204" pitchFamily="34" charset="0"/>
              </a:rPr>
              <a:t>The data below indicates the percent of students that showed growth based on </a:t>
            </a:r>
            <a:r>
              <a:rPr lang="en-US" sz="2200" dirty="0" err="1">
                <a:latin typeface="Calibri" panose="020F0502020204030204" pitchFamily="34" charset="0"/>
                <a:ea typeface="Calibri" panose="020F0502020204030204" pitchFamily="34" charset="0"/>
              </a:rPr>
              <a:t>iReady</a:t>
            </a:r>
            <a:r>
              <a:rPr lang="en-US" sz="2200" dirty="0">
                <a:latin typeface="Calibri" panose="020F0502020204030204" pitchFamily="34" charset="0"/>
                <a:ea typeface="Calibri" panose="020F0502020204030204" pitchFamily="34" charset="0"/>
              </a:rPr>
              <a:t> Diagnostic 1 to </a:t>
            </a:r>
            <a:r>
              <a:rPr lang="en-US" sz="2200" dirty="0" err="1">
                <a:latin typeface="Calibri" panose="020F0502020204030204" pitchFamily="34" charset="0"/>
                <a:ea typeface="Calibri" panose="020F0502020204030204" pitchFamily="34" charset="0"/>
              </a:rPr>
              <a:t>iReady</a:t>
            </a:r>
            <a:r>
              <a:rPr lang="en-US" sz="2200" dirty="0">
                <a:latin typeface="Calibri" panose="020F0502020204030204" pitchFamily="34" charset="0"/>
                <a:ea typeface="Calibri" panose="020F0502020204030204" pitchFamily="34" charset="0"/>
              </a:rPr>
              <a:t> Diagnostic 3.  Our goal for the first year of implementation was that 65% of our lowest 25% showed growth.</a:t>
            </a:r>
          </a:p>
          <a:p>
            <a:pPr marL="0" indent="0">
              <a:buNone/>
            </a:pPr>
            <a:r>
              <a:rPr lang="en-US" dirty="0"/>
              <a:t>Reading Grades K-3: 58% of the lowest 25% of students in grades K-3 showed growth according to the </a:t>
            </a:r>
            <a:r>
              <a:rPr lang="en-US" dirty="0" err="1"/>
              <a:t>iReady</a:t>
            </a:r>
            <a:r>
              <a:rPr lang="en-US" dirty="0"/>
              <a:t> data which indicates they are closing their learning gaps.</a:t>
            </a:r>
          </a:p>
          <a:p>
            <a:pPr marL="0" indent="0">
              <a:buNone/>
            </a:pPr>
            <a:r>
              <a:rPr lang="en-US" dirty="0"/>
              <a:t>Reading Grade 4-6: 63% of the lowest 25% of students in grades 4-6 showed growth according to the </a:t>
            </a:r>
            <a:r>
              <a:rPr lang="en-US" dirty="0" err="1"/>
              <a:t>iReady</a:t>
            </a:r>
            <a:r>
              <a:rPr lang="en-US" dirty="0"/>
              <a:t> data which indicates they are closing their learning gaps.</a:t>
            </a:r>
          </a:p>
        </p:txBody>
      </p:sp>
      <p:pic>
        <p:nvPicPr>
          <p:cNvPr id="5" name="Audio 4">
            <a:hlinkClick r:id="" action="ppaction://media"/>
            <a:extLst>
              <a:ext uri="{FF2B5EF4-FFF2-40B4-BE49-F238E27FC236}">
                <a16:creationId xmlns:a16="http://schemas.microsoft.com/office/drawing/2014/main" id="{EC2CF6F6-E195-4248-9A23-0452B84F2E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0855437"/>
      </p:ext>
    </p:extLst>
  </p:cSld>
  <p:clrMapOvr>
    <a:masterClrMapping/>
  </p:clrMapOvr>
  <mc:AlternateContent xmlns:mc="http://schemas.openxmlformats.org/markup-compatibility/2006">
    <mc:Choice xmlns:p14="http://schemas.microsoft.com/office/powerpoint/2010/main" Requires="p14">
      <p:transition spd="slow" p14:dur="2000" advTm="35960"/>
    </mc:Choice>
    <mc:Fallback>
      <p:transition spd="slow" advTm="3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775C-C6EA-4DC2-AF6B-8CD09C6EEBA0}"/>
              </a:ext>
            </a:extLst>
          </p:cNvPr>
          <p:cNvSpPr>
            <a:spLocks noGrp="1"/>
          </p:cNvSpPr>
          <p:nvPr>
            <p:ph type="title"/>
          </p:nvPr>
        </p:nvSpPr>
        <p:spPr/>
        <p:txBody>
          <a:bodyPr>
            <a:normAutofit fontScale="90000"/>
          </a:bodyPr>
          <a:lstStyle/>
          <a:p>
            <a:r>
              <a:rPr lang="en-US" dirty="0" err="1"/>
              <a:t>iReady</a:t>
            </a:r>
            <a:r>
              <a:rPr lang="en-US" dirty="0"/>
              <a:t> Reading Results for Lowest 25% FY22</a:t>
            </a:r>
          </a:p>
        </p:txBody>
      </p:sp>
      <p:graphicFrame>
        <p:nvGraphicFramePr>
          <p:cNvPr id="4" name="Content Placeholder 3">
            <a:extLst>
              <a:ext uri="{FF2B5EF4-FFF2-40B4-BE49-F238E27FC236}">
                <a16:creationId xmlns:a16="http://schemas.microsoft.com/office/drawing/2014/main" id="{20CB6D82-E823-429C-ABD5-212A46512CEF}"/>
              </a:ext>
            </a:extLst>
          </p:cNvPr>
          <p:cNvGraphicFramePr>
            <a:graphicFrameLocks noGrp="1"/>
          </p:cNvGraphicFramePr>
          <p:nvPr>
            <p:ph idx="1"/>
            <p:extLst>
              <p:ext uri="{D42A27DB-BD31-4B8C-83A1-F6EECF244321}">
                <p14:modId xmlns:p14="http://schemas.microsoft.com/office/powerpoint/2010/main" val="3675995565"/>
              </p:ext>
            </p:extLst>
          </p:nvPr>
        </p:nvGraphicFramePr>
        <p:xfrm>
          <a:off x="1059366" y="2531327"/>
          <a:ext cx="9837234" cy="3321243"/>
        </p:xfrm>
        <a:graphic>
          <a:graphicData uri="http://schemas.openxmlformats.org/drawingml/2006/table">
            <a:tbl>
              <a:tblPr firstRow="1" bandRow="1">
                <a:tableStyleId>{5C22544A-7EE6-4342-B048-85BDC9FD1C3A}</a:tableStyleId>
              </a:tblPr>
              <a:tblGrid>
                <a:gridCol w="3279078">
                  <a:extLst>
                    <a:ext uri="{9D8B030D-6E8A-4147-A177-3AD203B41FA5}">
                      <a16:colId xmlns:a16="http://schemas.microsoft.com/office/drawing/2014/main" val="2941436800"/>
                    </a:ext>
                  </a:extLst>
                </a:gridCol>
                <a:gridCol w="3279078">
                  <a:extLst>
                    <a:ext uri="{9D8B030D-6E8A-4147-A177-3AD203B41FA5}">
                      <a16:colId xmlns:a16="http://schemas.microsoft.com/office/drawing/2014/main" val="2715474215"/>
                    </a:ext>
                  </a:extLst>
                </a:gridCol>
                <a:gridCol w="3279078">
                  <a:extLst>
                    <a:ext uri="{9D8B030D-6E8A-4147-A177-3AD203B41FA5}">
                      <a16:colId xmlns:a16="http://schemas.microsoft.com/office/drawing/2014/main" val="3230587893"/>
                    </a:ext>
                  </a:extLst>
                </a:gridCol>
              </a:tblGrid>
              <a:tr h="369027">
                <a:tc>
                  <a:txBody>
                    <a:bodyPr/>
                    <a:lstStyle/>
                    <a:p>
                      <a:r>
                        <a:rPr lang="en-US" dirty="0"/>
                        <a:t>Grade Level</a:t>
                      </a:r>
                    </a:p>
                  </a:txBody>
                  <a:tcPr/>
                </a:tc>
                <a:tc>
                  <a:txBody>
                    <a:bodyPr/>
                    <a:lstStyle/>
                    <a:p>
                      <a:r>
                        <a:rPr lang="en-US" dirty="0"/>
                        <a:t>Number of Students</a:t>
                      </a:r>
                    </a:p>
                  </a:txBody>
                  <a:tcPr/>
                </a:tc>
                <a:tc>
                  <a:txBody>
                    <a:bodyPr/>
                    <a:lstStyle/>
                    <a:p>
                      <a:r>
                        <a:rPr lang="en-US" dirty="0"/>
                        <a:t>Percentage for Student Growth</a:t>
                      </a:r>
                    </a:p>
                  </a:txBody>
                  <a:tcPr/>
                </a:tc>
                <a:extLst>
                  <a:ext uri="{0D108BD9-81ED-4DB2-BD59-A6C34878D82A}">
                    <a16:rowId xmlns:a16="http://schemas.microsoft.com/office/drawing/2014/main" val="1218153853"/>
                  </a:ext>
                </a:extLst>
              </a:tr>
              <a:tr h="369027">
                <a:tc>
                  <a:txBody>
                    <a:bodyPr/>
                    <a:lstStyle/>
                    <a:p>
                      <a:r>
                        <a:rPr lang="en-US" dirty="0"/>
                        <a:t>Kindergarten</a:t>
                      </a:r>
                    </a:p>
                  </a:txBody>
                  <a:tcPr/>
                </a:tc>
                <a:tc>
                  <a:txBody>
                    <a:bodyPr/>
                    <a:lstStyle/>
                    <a:p>
                      <a:r>
                        <a:rPr lang="en-US" dirty="0"/>
                        <a:t>17</a:t>
                      </a:r>
                    </a:p>
                  </a:txBody>
                  <a:tcPr/>
                </a:tc>
                <a:tc>
                  <a:txBody>
                    <a:bodyPr/>
                    <a:lstStyle/>
                    <a:p>
                      <a:r>
                        <a:rPr lang="en-US" dirty="0"/>
                        <a:t>65%</a:t>
                      </a:r>
                    </a:p>
                  </a:txBody>
                  <a:tcPr/>
                </a:tc>
                <a:extLst>
                  <a:ext uri="{0D108BD9-81ED-4DB2-BD59-A6C34878D82A}">
                    <a16:rowId xmlns:a16="http://schemas.microsoft.com/office/drawing/2014/main" val="3657369354"/>
                  </a:ext>
                </a:extLst>
              </a:tr>
              <a:tr h="369027">
                <a:tc>
                  <a:txBody>
                    <a:bodyPr/>
                    <a:lstStyle/>
                    <a:p>
                      <a:r>
                        <a:rPr lang="en-US" dirty="0"/>
                        <a:t>First Grade</a:t>
                      </a:r>
                    </a:p>
                  </a:txBody>
                  <a:tcPr/>
                </a:tc>
                <a:tc>
                  <a:txBody>
                    <a:bodyPr/>
                    <a:lstStyle/>
                    <a:p>
                      <a:r>
                        <a:rPr lang="en-US" dirty="0"/>
                        <a:t>17</a:t>
                      </a:r>
                    </a:p>
                  </a:txBody>
                  <a:tcPr/>
                </a:tc>
                <a:tc>
                  <a:txBody>
                    <a:bodyPr/>
                    <a:lstStyle/>
                    <a:p>
                      <a:r>
                        <a:rPr lang="en-US" dirty="0"/>
                        <a:t>41%</a:t>
                      </a:r>
                    </a:p>
                  </a:txBody>
                  <a:tcPr/>
                </a:tc>
                <a:extLst>
                  <a:ext uri="{0D108BD9-81ED-4DB2-BD59-A6C34878D82A}">
                    <a16:rowId xmlns:a16="http://schemas.microsoft.com/office/drawing/2014/main" val="2344468044"/>
                  </a:ext>
                </a:extLst>
              </a:tr>
              <a:tr h="369027">
                <a:tc>
                  <a:txBody>
                    <a:bodyPr/>
                    <a:lstStyle/>
                    <a:p>
                      <a:r>
                        <a:rPr lang="en-US" dirty="0"/>
                        <a:t>Second Grade</a:t>
                      </a:r>
                    </a:p>
                  </a:txBody>
                  <a:tcPr/>
                </a:tc>
                <a:tc>
                  <a:txBody>
                    <a:bodyPr/>
                    <a:lstStyle/>
                    <a:p>
                      <a:r>
                        <a:rPr lang="en-US" dirty="0"/>
                        <a:t>18</a:t>
                      </a:r>
                    </a:p>
                  </a:txBody>
                  <a:tcPr/>
                </a:tc>
                <a:tc>
                  <a:txBody>
                    <a:bodyPr/>
                    <a:lstStyle/>
                    <a:p>
                      <a:r>
                        <a:rPr lang="en-US" dirty="0"/>
                        <a:t>50%</a:t>
                      </a:r>
                    </a:p>
                  </a:txBody>
                  <a:tcPr/>
                </a:tc>
                <a:extLst>
                  <a:ext uri="{0D108BD9-81ED-4DB2-BD59-A6C34878D82A}">
                    <a16:rowId xmlns:a16="http://schemas.microsoft.com/office/drawing/2014/main" val="3675959946"/>
                  </a:ext>
                </a:extLst>
              </a:tr>
              <a:tr h="369027">
                <a:tc>
                  <a:txBody>
                    <a:bodyPr/>
                    <a:lstStyle/>
                    <a:p>
                      <a:r>
                        <a:rPr lang="en-US" dirty="0"/>
                        <a:t>Third Grade</a:t>
                      </a:r>
                    </a:p>
                  </a:txBody>
                  <a:tcPr/>
                </a:tc>
                <a:tc>
                  <a:txBody>
                    <a:bodyPr/>
                    <a:lstStyle/>
                    <a:p>
                      <a:r>
                        <a:rPr lang="en-US" dirty="0"/>
                        <a:t>15</a:t>
                      </a:r>
                    </a:p>
                  </a:txBody>
                  <a:tcPr/>
                </a:tc>
                <a:tc>
                  <a:txBody>
                    <a:bodyPr/>
                    <a:lstStyle/>
                    <a:p>
                      <a:r>
                        <a:rPr lang="en-US" dirty="0"/>
                        <a:t>80%</a:t>
                      </a:r>
                    </a:p>
                  </a:txBody>
                  <a:tcPr/>
                </a:tc>
                <a:extLst>
                  <a:ext uri="{0D108BD9-81ED-4DB2-BD59-A6C34878D82A}">
                    <a16:rowId xmlns:a16="http://schemas.microsoft.com/office/drawing/2014/main" val="3559784529"/>
                  </a:ext>
                </a:extLst>
              </a:tr>
              <a:tr h="369027">
                <a:tc>
                  <a:txBody>
                    <a:bodyPr/>
                    <a:lstStyle/>
                    <a:p>
                      <a:r>
                        <a:rPr lang="en-US" dirty="0"/>
                        <a:t>Fourth Grade</a:t>
                      </a:r>
                    </a:p>
                  </a:txBody>
                  <a:tcPr/>
                </a:tc>
                <a:tc>
                  <a:txBody>
                    <a:bodyPr/>
                    <a:lstStyle/>
                    <a:p>
                      <a:r>
                        <a:rPr lang="en-US" dirty="0"/>
                        <a:t>21</a:t>
                      </a:r>
                    </a:p>
                  </a:txBody>
                  <a:tcPr/>
                </a:tc>
                <a:tc>
                  <a:txBody>
                    <a:bodyPr/>
                    <a:lstStyle/>
                    <a:p>
                      <a:r>
                        <a:rPr lang="en-US" dirty="0"/>
                        <a:t>62%</a:t>
                      </a:r>
                    </a:p>
                  </a:txBody>
                  <a:tcPr/>
                </a:tc>
                <a:extLst>
                  <a:ext uri="{0D108BD9-81ED-4DB2-BD59-A6C34878D82A}">
                    <a16:rowId xmlns:a16="http://schemas.microsoft.com/office/drawing/2014/main" val="3343107031"/>
                  </a:ext>
                </a:extLst>
              </a:tr>
              <a:tr h="369027">
                <a:tc>
                  <a:txBody>
                    <a:bodyPr/>
                    <a:lstStyle/>
                    <a:p>
                      <a:r>
                        <a:rPr lang="en-US" dirty="0"/>
                        <a:t>Fifth Grade</a:t>
                      </a:r>
                    </a:p>
                  </a:txBody>
                  <a:tcPr/>
                </a:tc>
                <a:tc>
                  <a:txBody>
                    <a:bodyPr/>
                    <a:lstStyle/>
                    <a:p>
                      <a:r>
                        <a:rPr lang="en-US" dirty="0"/>
                        <a:t>21</a:t>
                      </a:r>
                    </a:p>
                  </a:txBody>
                  <a:tcPr/>
                </a:tc>
                <a:tc>
                  <a:txBody>
                    <a:bodyPr/>
                    <a:lstStyle/>
                    <a:p>
                      <a:r>
                        <a:rPr lang="en-US" dirty="0"/>
                        <a:t>67%</a:t>
                      </a:r>
                    </a:p>
                  </a:txBody>
                  <a:tcPr/>
                </a:tc>
                <a:extLst>
                  <a:ext uri="{0D108BD9-81ED-4DB2-BD59-A6C34878D82A}">
                    <a16:rowId xmlns:a16="http://schemas.microsoft.com/office/drawing/2014/main" val="1025402242"/>
                  </a:ext>
                </a:extLst>
              </a:tr>
              <a:tr h="369027">
                <a:tc>
                  <a:txBody>
                    <a:bodyPr/>
                    <a:lstStyle/>
                    <a:p>
                      <a:r>
                        <a:rPr lang="en-US" dirty="0"/>
                        <a:t>Sixth Grade</a:t>
                      </a:r>
                    </a:p>
                  </a:txBody>
                  <a:tcPr/>
                </a:tc>
                <a:tc>
                  <a:txBody>
                    <a:bodyPr/>
                    <a:lstStyle/>
                    <a:p>
                      <a:r>
                        <a:rPr lang="en-US" dirty="0"/>
                        <a:t>17</a:t>
                      </a:r>
                    </a:p>
                  </a:txBody>
                  <a:tcPr/>
                </a:tc>
                <a:tc>
                  <a:txBody>
                    <a:bodyPr/>
                    <a:lstStyle/>
                    <a:p>
                      <a:r>
                        <a:rPr lang="en-US" dirty="0"/>
                        <a:t>59%</a:t>
                      </a:r>
                    </a:p>
                  </a:txBody>
                  <a:tcPr/>
                </a:tc>
                <a:extLst>
                  <a:ext uri="{0D108BD9-81ED-4DB2-BD59-A6C34878D82A}">
                    <a16:rowId xmlns:a16="http://schemas.microsoft.com/office/drawing/2014/main" val="2528734250"/>
                  </a:ext>
                </a:extLst>
              </a:tr>
              <a:tr h="369027">
                <a:tc>
                  <a:txBody>
                    <a:bodyPr/>
                    <a:lstStyle/>
                    <a:p>
                      <a:r>
                        <a:rPr lang="en-US" dirty="0"/>
                        <a:t>Total School</a:t>
                      </a:r>
                    </a:p>
                  </a:txBody>
                  <a:tcPr/>
                </a:tc>
                <a:tc>
                  <a:txBody>
                    <a:bodyPr/>
                    <a:lstStyle/>
                    <a:p>
                      <a:r>
                        <a:rPr lang="en-US" dirty="0"/>
                        <a:t>126</a:t>
                      </a:r>
                    </a:p>
                  </a:txBody>
                  <a:tcPr/>
                </a:tc>
                <a:tc>
                  <a:txBody>
                    <a:bodyPr/>
                    <a:lstStyle/>
                    <a:p>
                      <a:r>
                        <a:rPr lang="en-US" dirty="0"/>
                        <a:t>60%</a:t>
                      </a:r>
                    </a:p>
                  </a:txBody>
                  <a:tcPr/>
                </a:tc>
                <a:extLst>
                  <a:ext uri="{0D108BD9-81ED-4DB2-BD59-A6C34878D82A}">
                    <a16:rowId xmlns:a16="http://schemas.microsoft.com/office/drawing/2014/main" val="183899069"/>
                  </a:ext>
                </a:extLst>
              </a:tr>
            </a:tbl>
          </a:graphicData>
        </a:graphic>
      </p:graphicFrame>
      <p:pic>
        <p:nvPicPr>
          <p:cNvPr id="5" name="Audio 4">
            <a:hlinkClick r:id="" action="ppaction://media"/>
            <a:extLst>
              <a:ext uri="{FF2B5EF4-FFF2-40B4-BE49-F238E27FC236}">
                <a16:creationId xmlns:a16="http://schemas.microsoft.com/office/drawing/2014/main" id="{78096151-4BC7-4EFF-BB94-FC3BAEDDE7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0844345"/>
      </p:ext>
    </p:extLst>
  </p:cSld>
  <p:clrMapOvr>
    <a:masterClrMapping/>
  </p:clrMapOvr>
  <mc:AlternateContent xmlns:mc="http://schemas.openxmlformats.org/markup-compatibility/2006">
    <mc:Choice xmlns:p14="http://schemas.microsoft.com/office/powerpoint/2010/main" Requires="p14">
      <p:transition spd="slow" p14:dur="2000" advTm="36322"/>
    </mc:Choice>
    <mc:Fallback>
      <p:transition spd="slow" advTm="3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EB6E-F12C-41B7-8430-3D096645D945}"/>
              </a:ext>
            </a:extLst>
          </p:cNvPr>
          <p:cNvSpPr>
            <a:spLocks noGrp="1"/>
          </p:cNvSpPr>
          <p:nvPr>
            <p:ph type="title"/>
          </p:nvPr>
        </p:nvSpPr>
        <p:spPr/>
        <p:txBody>
          <a:bodyPr>
            <a:normAutofit fontScale="90000"/>
          </a:bodyPr>
          <a:lstStyle/>
          <a:p>
            <a:r>
              <a:rPr lang="en-US" dirty="0"/>
              <a:t>School-wide </a:t>
            </a:r>
            <a:r>
              <a:rPr lang="en-US" dirty="0" err="1"/>
              <a:t>iReady</a:t>
            </a:r>
            <a:r>
              <a:rPr lang="en-US" dirty="0"/>
              <a:t> Reading Results       Diagnostic #3</a:t>
            </a:r>
          </a:p>
        </p:txBody>
      </p:sp>
      <p:pic>
        <p:nvPicPr>
          <p:cNvPr id="1026" name="Picture 2" descr="Image preview">
            <a:extLst>
              <a:ext uri="{FF2B5EF4-FFF2-40B4-BE49-F238E27FC236}">
                <a16:creationId xmlns:a16="http://schemas.microsoft.com/office/drawing/2014/main" id="{2965237D-4E21-4E98-B7C4-E144F88BA8E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78780" y="2470499"/>
            <a:ext cx="10050497" cy="350655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25C5A9F-7800-43DA-BABB-51C6066E6F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6034985"/>
      </p:ext>
    </p:extLst>
  </p:cSld>
  <p:clrMapOvr>
    <a:masterClrMapping/>
  </p:clrMapOvr>
  <mc:AlternateContent xmlns:mc="http://schemas.openxmlformats.org/markup-compatibility/2006">
    <mc:Choice xmlns:p14="http://schemas.microsoft.com/office/powerpoint/2010/main" Requires="p14">
      <p:transition spd="slow" p14:dur="2000" advTm="36477"/>
    </mc:Choice>
    <mc:Fallback>
      <p:transition spd="slow" advTm="36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AD08E-11E2-45CA-BFD1-FD8366CF8DBF}"/>
              </a:ext>
            </a:extLst>
          </p:cNvPr>
          <p:cNvSpPr>
            <a:spLocks noGrp="1"/>
          </p:cNvSpPr>
          <p:nvPr>
            <p:ph type="title"/>
          </p:nvPr>
        </p:nvSpPr>
        <p:spPr/>
        <p:txBody>
          <a:bodyPr>
            <a:normAutofit fontScale="90000"/>
          </a:bodyPr>
          <a:lstStyle/>
          <a:p>
            <a:r>
              <a:rPr lang="en-US" dirty="0"/>
              <a:t>School-wide </a:t>
            </a:r>
            <a:r>
              <a:rPr lang="en-US" dirty="0" err="1"/>
              <a:t>iReady</a:t>
            </a:r>
            <a:r>
              <a:rPr lang="en-US" dirty="0"/>
              <a:t> Math Results       Diagnostic #3</a:t>
            </a:r>
          </a:p>
        </p:txBody>
      </p:sp>
      <p:pic>
        <p:nvPicPr>
          <p:cNvPr id="2050" name="Picture 2" descr="Image preview">
            <a:extLst>
              <a:ext uri="{FF2B5EF4-FFF2-40B4-BE49-F238E27FC236}">
                <a16:creationId xmlns:a16="http://schemas.microsoft.com/office/drawing/2014/main" id="{D0FD2A12-0AF9-43CC-A529-EB712CBE629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63176" y="2397513"/>
            <a:ext cx="10010707" cy="347835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AFCDAA0-0C0B-461C-87B6-0E41016030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2698158"/>
      </p:ext>
    </p:extLst>
  </p:cSld>
  <p:clrMapOvr>
    <a:masterClrMapping/>
  </p:clrMapOvr>
  <mc:AlternateContent xmlns:mc="http://schemas.openxmlformats.org/markup-compatibility/2006">
    <mc:Choice xmlns:p14="http://schemas.microsoft.com/office/powerpoint/2010/main" Requires="p14">
      <p:transition spd="slow" p14:dur="2000" advTm="27527"/>
    </mc:Choice>
    <mc:Fallback>
      <p:transition spd="slow" advTm="27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BEF40183219547B211391453E52FAA" ma:contentTypeVersion="14" ma:contentTypeDescription="Create a new document." ma:contentTypeScope="" ma:versionID="6c73eadb0c0ffb7982a0f71c55bf887a">
  <xsd:schema xmlns:xsd="http://www.w3.org/2001/XMLSchema" xmlns:xs="http://www.w3.org/2001/XMLSchema" xmlns:p="http://schemas.microsoft.com/office/2006/metadata/properties" xmlns:ns3="60bdb9dc-f255-4a78-8f1a-e1016bb44bd0" xmlns:ns4="78e0b8da-3bee-4787-a3e6-507fc6bfed89" targetNamespace="http://schemas.microsoft.com/office/2006/metadata/properties" ma:root="true" ma:fieldsID="4b58d70c224c8ef00d0304cb2919b0d6" ns3:_="" ns4:_="">
    <xsd:import namespace="60bdb9dc-f255-4a78-8f1a-e1016bb44bd0"/>
    <xsd:import namespace="78e0b8da-3bee-4787-a3e6-507fc6bfed8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db9dc-f255-4a78-8f1a-e1016bb44b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8e0b8da-3bee-4787-a3e6-507fc6bfed8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BCE576-3B49-4388-8838-3C5425347C67}">
  <ds:schemaRefs>
    <ds:schemaRef ds:uri="http://schemas.microsoft.com/sharepoint/v3/contenttype/forms"/>
  </ds:schemaRefs>
</ds:datastoreItem>
</file>

<file path=customXml/itemProps2.xml><?xml version="1.0" encoding="utf-8"?>
<ds:datastoreItem xmlns:ds="http://schemas.openxmlformats.org/officeDocument/2006/customXml" ds:itemID="{0BD10B8E-9E67-4019-BC45-3AF9FC3CE8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bdb9dc-f255-4a78-8f1a-e1016bb44bd0"/>
    <ds:schemaRef ds:uri="78e0b8da-3bee-4787-a3e6-507fc6bfed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BAFC2B-DEFB-4C48-8D3A-7AEEC4A1A429}">
  <ds:schemaRefs>
    <ds:schemaRef ds:uri="60bdb9dc-f255-4a78-8f1a-e1016bb44bd0"/>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78e0b8da-3bee-4787-a3e6-507fc6bfed89"/>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Organic</Template>
  <TotalTime>3034</TotalTime>
  <Words>2501</Words>
  <Application>Microsoft Office PowerPoint</Application>
  <PresentationFormat>Widescreen</PresentationFormat>
  <Paragraphs>142</Paragraphs>
  <Slides>19</Slides>
  <Notes>15</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Calibri</vt:lpstr>
      <vt:lpstr>Garamond</vt:lpstr>
      <vt:lpstr>Organic</vt:lpstr>
      <vt:lpstr>Evaluation of  Challenger 7 Elementary School’s Title I Program for FY22</vt:lpstr>
      <vt:lpstr>What is Title I?</vt:lpstr>
      <vt:lpstr>What is the school’s allocation based on?  (How much Title I money do we get and what can we spend it on?)</vt:lpstr>
      <vt:lpstr>What is the Title I Framework and Evaluation document?</vt:lpstr>
      <vt:lpstr>Section 1 – Instructional Support (Lists the extra people that were hired with Title I funds to support students related to the weak areas that were identified in the school’s improvement plan.)</vt:lpstr>
      <vt:lpstr>iReady Reading Results FY22</vt:lpstr>
      <vt:lpstr>iReady Reading Results for Lowest 25% FY22</vt:lpstr>
      <vt:lpstr>School-wide iReady Reading Results       Diagnostic #3</vt:lpstr>
      <vt:lpstr>School-wide iReady Math Results       Diagnostic #3</vt:lpstr>
      <vt:lpstr>Supplemental Resources  (These are extra items purchased to help students and teachers be more successful in the areas the school identified as weak.  This is in addition to materials provided by the district to all schools.)</vt:lpstr>
      <vt:lpstr>Professional Development (These dollars are spent to improve teaching skills at the school which in turn should increase student success.)</vt:lpstr>
      <vt:lpstr>How does the school decide what to purchase with parent and family engagement funds?</vt:lpstr>
      <vt:lpstr>Parent Survey Data</vt:lpstr>
      <vt:lpstr>Parent Survey Data</vt:lpstr>
      <vt:lpstr>Parent and Family Engagement  </vt:lpstr>
      <vt:lpstr>Technology (This money is in addition to any technology the district may provide to schools and is used to increase success in the areas of focus the school identified.)</vt:lpstr>
      <vt:lpstr>As a Valued Member (Stakeholder) of this school - We Need You…</vt:lpstr>
      <vt:lpstr>How can I be more involved in decision-making at the school</vt:lpstr>
      <vt:lpstr>Please visit the following link to provide us with feedback on our Title I Programs https://forms.gle/gYw8Dn7bw5nkbWDb8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ABC Elementary School’s Title I Framework Evaluation for FY21</dc:title>
  <dc:creator>Hall.Joann@Office of Title I</dc:creator>
  <cp:lastModifiedBy>Maynor.Courtney@Challenger 7 Elementary</cp:lastModifiedBy>
  <cp:revision>110</cp:revision>
  <cp:lastPrinted>2022-05-02T15:17:45Z</cp:lastPrinted>
  <dcterms:created xsi:type="dcterms:W3CDTF">2021-01-28T14:18:17Z</dcterms:created>
  <dcterms:modified xsi:type="dcterms:W3CDTF">2022-05-09T14:00:01Z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0x0101002BBEF40183219547B211391453E52FAA</vt:lpwstr>
  </property>
</Properties>
</file>