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9" r:id="rId3"/>
    <p:sldId id="257" r:id="rId4"/>
    <p:sldId id="258" r:id="rId5"/>
    <p:sldId id="273" r:id="rId6"/>
    <p:sldId id="274" r:id="rId7"/>
    <p:sldId id="275" r:id="rId8"/>
    <p:sldId id="276" r:id="rId9"/>
    <p:sldId id="278" r:id="rId10"/>
    <p:sldId id="277" r:id="rId11"/>
    <p:sldId id="27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B9EBBA-996F-894A-B54A-D6246ED52CEA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0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6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53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9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85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6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3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0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0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2859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B482E8-6E0E-1B4F-B1FD-C69DB9E858D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65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251D0-B34E-44E5-BF5F-B2BC80701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55354"/>
            <a:ext cx="3982598" cy="1463040"/>
          </a:xfrm>
        </p:spPr>
        <p:txBody>
          <a:bodyPr/>
          <a:lstStyle/>
          <a:p>
            <a:r>
              <a:rPr lang="en-US" dirty="0"/>
              <a:t>SAC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2197C-E8A6-46FE-9FD9-EA2DDE432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1320" y="4960137"/>
            <a:ext cx="7029680" cy="14630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Oct 19, 2023</a:t>
            </a:r>
          </a:p>
          <a:p>
            <a:r>
              <a:rPr lang="en-US" dirty="0"/>
              <a:t>Lexia Update</a:t>
            </a:r>
          </a:p>
          <a:p>
            <a:r>
              <a:rPr lang="en-US" dirty="0" err="1"/>
              <a:t>iReady</a:t>
            </a:r>
            <a:r>
              <a:rPr lang="en-US" dirty="0"/>
              <a:t> Reading and Math Diagnostic 1 results</a:t>
            </a:r>
          </a:p>
          <a:p>
            <a:r>
              <a:rPr lang="en-US" dirty="0"/>
              <a:t>ASP Lit and Math Camp</a:t>
            </a:r>
          </a:p>
          <a:p>
            <a:r>
              <a:rPr lang="en-US" dirty="0" err="1"/>
              <a:t>Cogni</a:t>
            </a:r>
            <a:r>
              <a:rPr lang="en-US" dirty="0"/>
              <a:t>-tutoring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40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93A82-10F3-7333-9BA4-20130582D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</a:t>
            </a:r>
            <a:r>
              <a:rPr lang="en-US" dirty="0" err="1"/>
              <a:t>chOICE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6B10F-161D-8C63-FB3F-B1360A55D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Activity teachers are leading Clubs for grades 3-6 on Wednesdays.</a:t>
            </a:r>
          </a:p>
          <a:p>
            <a:pPr lvl="1"/>
            <a:r>
              <a:rPr lang="en-US" sz="2400" dirty="0"/>
              <a:t>Students got to give their top 3 choices</a:t>
            </a:r>
          </a:p>
          <a:p>
            <a:pPr lvl="1"/>
            <a:r>
              <a:rPr lang="en-US" sz="2400" dirty="0"/>
              <a:t>Science Projects, laser and 3D printers</a:t>
            </a:r>
          </a:p>
          <a:p>
            <a:pPr lvl="1"/>
            <a:r>
              <a:rPr lang="en-US" sz="2400" dirty="0"/>
              <a:t>Art 3d projects, laser printer</a:t>
            </a:r>
          </a:p>
          <a:p>
            <a:pPr lvl="1"/>
            <a:r>
              <a:rPr lang="en-US" sz="2400" dirty="0"/>
              <a:t>Sunshine State Readers</a:t>
            </a:r>
          </a:p>
          <a:p>
            <a:pPr lvl="1"/>
            <a:r>
              <a:rPr lang="en-US" sz="2400" dirty="0"/>
              <a:t>Sports</a:t>
            </a:r>
          </a:p>
        </p:txBody>
      </p:sp>
    </p:spTree>
    <p:extLst>
      <p:ext uri="{BB962C8B-B14F-4D97-AF65-F5344CB8AC3E}">
        <p14:creationId xmlns:p14="http://schemas.microsoft.com/office/powerpoint/2010/main" val="1303092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7E4E-416A-E1EF-5B31-9BDF1FC8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Cogni</a:t>
            </a:r>
            <a:r>
              <a:rPr lang="en-US" dirty="0"/>
              <a:t>-Tutoring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575A2-B29D-E535-091A-20AF14A85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outside provider who is interested in a contract with Cambridge to provide tutoring services </a:t>
            </a:r>
            <a:r>
              <a:rPr lang="en-US"/>
              <a:t>to some students </a:t>
            </a:r>
            <a:r>
              <a:rPr lang="en-US" dirty="0"/>
              <a:t>in grades 3-5 in reading and math.</a:t>
            </a:r>
          </a:p>
          <a:p>
            <a:r>
              <a:rPr lang="en-US" dirty="0"/>
              <a:t>We would use district funds for our Academic Support Program to pay for this.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are inquiring about the possibility of bus transportation at 4:00 (after ASP). This is not a definite due to middle school and high school routes.</a:t>
            </a:r>
          </a:p>
          <a:p>
            <a:endParaRPr lang="en-US" dirty="0"/>
          </a:p>
          <a:p>
            <a:r>
              <a:rPr lang="en-US" dirty="0"/>
              <a:t>This is in addition to our Math Camp and Lit Camp that has been made available to some students. </a:t>
            </a:r>
          </a:p>
        </p:txBody>
      </p:sp>
    </p:spTree>
    <p:extLst>
      <p:ext uri="{BB962C8B-B14F-4D97-AF65-F5344CB8AC3E}">
        <p14:creationId xmlns:p14="http://schemas.microsoft.com/office/powerpoint/2010/main" val="3040361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CE09D-8707-41DF-8CE8-02348FEAF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Purchases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04D2F-795F-4E9A-8566-AF4AB6FBD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have not made any book purchases recently.</a:t>
            </a:r>
          </a:p>
        </p:txBody>
      </p:sp>
    </p:spTree>
    <p:extLst>
      <p:ext uri="{BB962C8B-B14F-4D97-AF65-F5344CB8AC3E}">
        <p14:creationId xmlns:p14="http://schemas.microsoft.com/office/powerpoint/2010/main" val="331031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1147F-2DCE-44B7-A5F5-48CC26A0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Lexia Update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5E57C1-487C-493A-A1A3-8A6B212F1983}"/>
              </a:ext>
            </a:extLst>
          </p:cNvPr>
          <p:cNvSpPr txBox="1"/>
          <p:nvPr/>
        </p:nvSpPr>
        <p:spPr>
          <a:xfrm>
            <a:off x="6424507" y="2723786"/>
            <a:ext cx="87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17%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2FE8E5-7FC2-E6D5-1301-8E00C1E20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500" y="2020959"/>
            <a:ext cx="6261249" cy="374034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ED78E88-8D4F-AC1F-E3C4-D21053AB0CDF}"/>
              </a:ext>
            </a:extLst>
          </p:cNvPr>
          <p:cNvSpPr txBox="1"/>
          <p:nvPr/>
        </p:nvSpPr>
        <p:spPr>
          <a:xfrm>
            <a:off x="5281188" y="3369068"/>
            <a:ext cx="81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37%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C36227-6E42-360E-3FE8-FDE4D9C31DD6}"/>
              </a:ext>
            </a:extLst>
          </p:cNvPr>
          <p:cNvSpPr txBox="1"/>
          <p:nvPr/>
        </p:nvSpPr>
        <p:spPr>
          <a:xfrm>
            <a:off x="5221995" y="2821573"/>
            <a:ext cx="874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B4B995-A931-E462-019D-0F3430A52DDC}"/>
              </a:ext>
            </a:extLst>
          </p:cNvPr>
          <p:cNvSpPr txBox="1"/>
          <p:nvPr/>
        </p:nvSpPr>
        <p:spPr>
          <a:xfrm>
            <a:off x="2704186" y="2915216"/>
            <a:ext cx="651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8C4A32-4656-E03D-9B04-402AA0457BC7}"/>
              </a:ext>
            </a:extLst>
          </p:cNvPr>
          <p:cNvSpPr txBox="1"/>
          <p:nvPr/>
        </p:nvSpPr>
        <p:spPr>
          <a:xfrm>
            <a:off x="2627007" y="333126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29%</a:t>
            </a:r>
          </a:p>
        </p:txBody>
      </p:sp>
    </p:spTree>
    <p:extLst>
      <p:ext uri="{BB962C8B-B14F-4D97-AF65-F5344CB8AC3E}">
        <p14:creationId xmlns:p14="http://schemas.microsoft.com/office/powerpoint/2010/main" val="392880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3293-D72F-4783-9F4D-F2B1DBA5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5" y="163734"/>
            <a:ext cx="9720072" cy="1499616"/>
          </a:xfrm>
        </p:spPr>
        <p:txBody>
          <a:bodyPr/>
          <a:lstStyle/>
          <a:p>
            <a:r>
              <a:rPr lang="en-US" dirty="0"/>
              <a:t>Lexia Progress by Grade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39A1A-0258-45CE-B58C-072EC9374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6" y="1841800"/>
            <a:ext cx="9720073" cy="402336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82A96BD-659B-40F3-A8B7-573058C3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133985"/>
              </p:ext>
            </p:extLst>
          </p:nvPr>
        </p:nvGraphicFramePr>
        <p:xfrm>
          <a:off x="1836651" y="1841800"/>
          <a:ext cx="7362433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713">
                  <a:extLst>
                    <a:ext uri="{9D8B030D-6E8A-4147-A177-3AD203B41FA5}">
                      <a16:colId xmlns:a16="http://schemas.microsoft.com/office/drawing/2014/main" val="3344309919"/>
                    </a:ext>
                  </a:extLst>
                </a:gridCol>
                <a:gridCol w="2727120">
                  <a:extLst>
                    <a:ext uri="{9D8B030D-6E8A-4147-A177-3AD203B41FA5}">
                      <a16:colId xmlns:a16="http://schemas.microsoft.com/office/drawing/2014/main" val="2098636968"/>
                    </a:ext>
                  </a:extLst>
                </a:gridCol>
                <a:gridCol w="2566600">
                  <a:extLst>
                    <a:ext uri="{9D8B030D-6E8A-4147-A177-3AD203B41FA5}">
                      <a16:colId xmlns:a16="http://schemas.microsoft.com/office/drawing/2014/main" val="2047000940"/>
                    </a:ext>
                  </a:extLst>
                </a:gridCol>
              </a:tblGrid>
              <a:tr h="361667">
                <a:tc>
                  <a:txBody>
                    <a:bodyPr/>
                    <a:lstStyle/>
                    <a:p>
                      <a:r>
                        <a:rPr lang="en-US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154169"/>
                  </a:ext>
                </a:extLst>
              </a:tr>
              <a:tr h="888663">
                <a:tc>
                  <a:txBody>
                    <a:bodyPr/>
                    <a:lstStyle/>
                    <a:p>
                      <a:r>
                        <a:rPr lang="en-US" sz="20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74% BGL</a:t>
                      </a:r>
                    </a:p>
                    <a:p>
                      <a:r>
                        <a:rPr lang="en-US" sz="2000" dirty="0"/>
                        <a:t>26% OGL</a:t>
                      </a:r>
                    </a:p>
                    <a:p>
                      <a:r>
                        <a:rPr lang="en-US" sz="2000" dirty="0"/>
                        <a:t>0% AGL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38% BGL</a:t>
                      </a:r>
                    </a:p>
                    <a:p>
                      <a:r>
                        <a:rPr lang="en-US" sz="2000" dirty="0"/>
                        <a:t>59% OGL</a:t>
                      </a:r>
                    </a:p>
                    <a:p>
                      <a:r>
                        <a:rPr lang="en-US" sz="2000" dirty="0"/>
                        <a:t>1% AGL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281951"/>
                  </a:ext>
                </a:extLst>
              </a:tr>
              <a:tr h="888663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65% BGL</a:t>
                      </a:r>
                    </a:p>
                    <a:p>
                      <a:r>
                        <a:rPr lang="en-US" sz="2000" dirty="0"/>
                        <a:t>31%OGL</a:t>
                      </a:r>
                    </a:p>
                    <a:p>
                      <a:r>
                        <a:rPr lang="en-US" sz="2000" dirty="0"/>
                        <a:t>3%AGL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48% BGL</a:t>
                      </a:r>
                    </a:p>
                    <a:p>
                      <a:r>
                        <a:rPr lang="en-US" sz="2000" dirty="0"/>
                        <a:t>44% OGL</a:t>
                      </a:r>
                    </a:p>
                    <a:p>
                      <a:r>
                        <a:rPr lang="en-US" sz="2000" dirty="0"/>
                        <a:t>0% AGL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355592"/>
                  </a:ext>
                </a:extLst>
              </a:tr>
              <a:tr h="888663"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26% BGL</a:t>
                      </a:r>
                    </a:p>
                    <a:p>
                      <a:r>
                        <a:rPr lang="en-US" sz="2000" dirty="0"/>
                        <a:t>45% OGL</a:t>
                      </a:r>
                    </a:p>
                    <a:p>
                      <a:r>
                        <a:rPr lang="en-US" sz="2000" dirty="0"/>
                        <a:t>28% AGL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23% BGL</a:t>
                      </a:r>
                    </a:p>
                    <a:p>
                      <a:r>
                        <a:rPr lang="en-US" sz="2000" dirty="0"/>
                        <a:t>40% OGL</a:t>
                      </a:r>
                    </a:p>
                    <a:p>
                      <a:r>
                        <a:rPr lang="en-US" sz="2000" dirty="0"/>
                        <a:t>36% AGL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819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48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3293-D72F-4783-9F4D-F2B1DBA5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5" y="163734"/>
            <a:ext cx="9720072" cy="1499616"/>
          </a:xfrm>
        </p:spPr>
        <p:txBody>
          <a:bodyPr/>
          <a:lstStyle/>
          <a:p>
            <a:r>
              <a:rPr lang="en-US" dirty="0"/>
              <a:t>Lexia Progress by Grade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39A1A-0258-45CE-B58C-072EC9374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6" y="1841800"/>
            <a:ext cx="9720073" cy="402336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82A96BD-659B-40F3-A8B7-573058C3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490536"/>
              </p:ext>
            </p:extLst>
          </p:nvPr>
        </p:nvGraphicFramePr>
        <p:xfrm>
          <a:off x="1820161" y="1499187"/>
          <a:ext cx="8127999" cy="393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3443099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986369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47000940"/>
                    </a:ext>
                  </a:extLst>
                </a:gridCol>
              </a:tblGrid>
              <a:tr h="372142">
                <a:tc>
                  <a:txBody>
                    <a:bodyPr/>
                    <a:lstStyle/>
                    <a:p>
                      <a:r>
                        <a:rPr lang="en-US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154169"/>
                  </a:ext>
                </a:extLst>
              </a:tr>
              <a:tr h="372142"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54% BGL</a:t>
                      </a:r>
                    </a:p>
                    <a:p>
                      <a:r>
                        <a:rPr lang="en-US" sz="2400" dirty="0"/>
                        <a:t>28% OGL</a:t>
                      </a:r>
                    </a:p>
                    <a:p>
                      <a:r>
                        <a:rPr lang="en-US" sz="2400" dirty="0"/>
                        <a:t>16% AGL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49% BGL</a:t>
                      </a:r>
                    </a:p>
                    <a:p>
                      <a:r>
                        <a:rPr lang="en-US" sz="2400" dirty="0"/>
                        <a:t>30% OGL</a:t>
                      </a:r>
                    </a:p>
                    <a:p>
                      <a:r>
                        <a:rPr lang="en-US" sz="2400" dirty="0"/>
                        <a:t>20% AGL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281951"/>
                  </a:ext>
                </a:extLst>
              </a:tr>
              <a:tr h="372142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66% BGL</a:t>
                      </a:r>
                    </a:p>
                    <a:p>
                      <a:r>
                        <a:rPr lang="en-US" sz="2400" dirty="0"/>
                        <a:t>30% OGL</a:t>
                      </a:r>
                    </a:p>
                    <a:p>
                      <a:r>
                        <a:rPr lang="en-US" sz="2400" dirty="0"/>
                        <a:t>13% AGL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60% BGL</a:t>
                      </a:r>
                    </a:p>
                    <a:p>
                      <a:r>
                        <a:rPr lang="en-US" sz="2400" dirty="0"/>
                        <a:t>20% OGL</a:t>
                      </a:r>
                    </a:p>
                    <a:p>
                      <a:r>
                        <a:rPr lang="en-US" sz="2400" dirty="0"/>
                        <a:t>18% AGL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355592"/>
                  </a:ext>
                </a:extLst>
              </a:tr>
              <a:tr h="372142"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81% BGL</a:t>
                      </a:r>
                    </a:p>
                    <a:p>
                      <a:r>
                        <a:rPr lang="en-US" sz="2400" dirty="0"/>
                        <a:t>19% OGL</a:t>
                      </a:r>
                    </a:p>
                    <a:p>
                      <a:r>
                        <a:rPr lang="en-US" sz="2400" dirty="0"/>
                        <a:t>0% AGL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77% BGL</a:t>
                      </a:r>
                    </a:p>
                    <a:p>
                      <a:r>
                        <a:rPr lang="en-US" sz="2400" dirty="0"/>
                        <a:t>23 % OGL</a:t>
                      </a:r>
                    </a:p>
                    <a:p>
                      <a:r>
                        <a:rPr lang="en-US" sz="2400" dirty="0"/>
                        <a:t>0% AGL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819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011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6039-22A2-21E1-9121-16477C729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Lexia Skill Status 6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6A0853-4684-9489-6742-24E74AACA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883" y="1806491"/>
            <a:ext cx="3673088" cy="46230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D0CC9BA-54CF-4BE7-247B-B2EE18342214}"/>
              </a:ext>
            </a:extLst>
          </p:cNvPr>
          <p:cNvSpPr txBox="1"/>
          <p:nvPr/>
        </p:nvSpPr>
        <p:spPr>
          <a:xfrm>
            <a:off x="4441371" y="2906486"/>
            <a:ext cx="598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2%</a:t>
            </a:r>
          </a:p>
        </p:txBody>
      </p:sp>
    </p:spTree>
    <p:extLst>
      <p:ext uri="{BB962C8B-B14F-4D97-AF65-F5344CB8AC3E}">
        <p14:creationId xmlns:p14="http://schemas.microsoft.com/office/powerpoint/2010/main" val="6623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28633-826F-DB04-9DD9-7509AD40A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499" y="585216"/>
            <a:ext cx="10912311" cy="1499616"/>
          </a:xfrm>
        </p:spPr>
        <p:txBody>
          <a:bodyPr/>
          <a:lstStyle/>
          <a:p>
            <a:r>
              <a:rPr lang="en-US" dirty="0" err="1"/>
              <a:t>iReady</a:t>
            </a:r>
            <a:r>
              <a:rPr lang="en-US" dirty="0"/>
              <a:t> ELA Diagnostic 1  </a:t>
            </a:r>
            <a:r>
              <a:rPr lang="en-US" sz="3200" dirty="0"/>
              <a:t>*SIP Goal 55% OGL K-3, 45% Gr 4-6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45BF46-B9A4-FCA1-D51A-B467E5780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99" y="1698172"/>
            <a:ext cx="10713001" cy="457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803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52BFB-85F3-F6FA-9338-A2E950AE6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701" y="295505"/>
            <a:ext cx="9720072" cy="1499616"/>
          </a:xfrm>
        </p:spPr>
        <p:txBody>
          <a:bodyPr/>
          <a:lstStyle/>
          <a:p>
            <a:r>
              <a:rPr lang="en-US" dirty="0" err="1"/>
              <a:t>Iready</a:t>
            </a:r>
            <a:r>
              <a:rPr lang="en-US" dirty="0"/>
              <a:t> math diagnostic 1        </a:t>
            </a:r>
            <a:r>
              <a:rPr lang="en-US" sz="3200" dirty="0"/>
              <a:t>*SIP Goal 55% OGL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ABAD5B-548B-47BC-9117-9F7DED7CA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127" y="1425642"/>
            <a:ext cx="10149792" cy="452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BAB50-620D-4F3F-0792-25D4822A8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48640"/>
            <a:ext cx="9720072" cy="1499616"/>
          </a:xfrm>
        </p:spPr>
        <p:txBody>
          <a:bodyPr/>
          <a:lstStyle/>
          <a:p>
            <a:r>
              <a:rPr lang="en-US" dirty="0"/>
              <a:t>What are we doing?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1473C-E4AD-8933-8306-9F54B08F0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46907"/>
            <a:ext cx="10772537" cy="4462453"/>
          </a:xfrm>
        </p:spPr>
        <p:txBody>
          <a:bodyPr>
            <a:normAutofit/>
          </a:bodyPr>
          <a:lstStyle/>
          <a:p>
            <a:r>
              <a:rPr lang="en-US" dirty="0"/>
              <a:t>40 min ELA intervention 		30 min Math small group/intervention</a:t>
            </a:r>
          </a:p>
          <a:p>
            <a:r>
              <a:rPr lang="en-US" dirty="0"/>
              <a:t>90 min ELA block 			60 min Math block</a:t>
            </a:r>
          </a:p>
          <a:p>
            <a:r>
              <a:rPr lang="en-US" dirty="0"/>
              <a:t>30 min K-2 Magnetic Reading 		Collaborative planning</a:t>
            </a:r>
          </a:p>
          <a:p>
            <a:r>
              <a:rPr lang="en-US" dirty="0"/>
              <a:t>30 min Gr 3 Core Phonics		K-5 Fluency Flight</a:t>
            </a:r>
          </a:p>
          <a:p>
            <a:r>
              <a:rPr lang="en-US" dirty="0"/>
              <a:t>K-4 Monthly fluency checks</a:t>
            </a:r>
          </a:p>
          <a:p>
            <a:r>
              <a:rPr lang="en-US" dirty="0"/>
              <a:t>Collaborative planning</a:t>
            </a:r>
          </a:p>
          <a:p>
            <a:endParaRPr lang="en-US" dirty="0"/>
          </a:p>
          <a:p>
            <a:r>
              <a:rPr lang="en-US" u="sng" dirty="0"/>
              <a:t>Academic Support</a:t>
            </a:r>
            <a:r>
              <a:rPr lang="en-US" dirty="0"/>
              <a:t>		</a:t>
            </a:r>
          </a:p>
          <a:p>
            <a:r>
              <a:rPr lang="en-US" dirty="0"/>
              <a:t>Lit Camp/Readers Theater 		Math Camp/ Fluency Flight</a:t>
            </a:r>
          </a:p>
        </p:txBody>
      </p:sp>
    </p:spTree>
    <p:extLst>
      <p:ext uri="{BB962C8B-B14F-4D97-AF65-F5344CB8AC3E}">
        <p14:creationId xmlns:p14="http://schemas.microsoft.com/office/powerpoint/2010/main" val="2753525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968BB-617A-A369-6F99-EE5015F74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ownership of their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6F5A4-D8DD-A28F-7D74-B3F246C3A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Grades 1-6 will share their data and goals with their families on Oct 26 and Jan. 25.</a:t>
            </a:r>
          </a:p>
          <a:p>
            <a:pPr lvl="1"/>
            <a:r>
              <a:rPr lang="en-US" dirty="0"/>
              <a:t>Ownership of progress</a:t>
            </a:r>
          </a:p>
          <a:p>
            <a:pPr lvl="1"/>
            <a:r>
              <a:rPr lang="en-US" dirty="0"/>
              <a:t>Goal setting including how families can support</a:t>
            </a:r>
          </a:p>
          <a:p>
            <a:pPr lvl="2"/>
            <a:r>
              <a:rPr lang="en-US" dirty="0"/>
              <a:t>What will I do to reach the end of year benchmark goal for ELA, Math?</a:t>
            </a:r>
          </a:p>
          <a:p>
            <a:pPr lvl="2"/>
            <a:r>
              <a:rPr lang="en-US" dirty="0"/>
              <a:t>How can my family help?</a:t>
            </a:r>
          </a:p>
        </p:txBody>
      </p:sp>
    </p:spTree>
    <p:extLst>
      <p:ext uri="{BB962C8B-B14F-4D97-AF65-F5344CB8AC3E}">
        <p14:creationId xmlns:p14="http://schemas.microsoft.com/office/powerpoint/2010/main" val="1980863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1085</TotalTime>
  <Words>471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Integral</vt:lpstr>
      <vt:lpstr>SAC Meeting</vt:lpstr>
      <vt:lpstr>Lexia Update</vt:lpstr>
      <vt:lpstr>Lexia Progress by Grade Level</vt:lpstr>
      <vt:lpstr>Lexia Progress by Grade Level</vt:lpstr>
      <vt:lpstr>Lexia Skill Status 6th grade</vt:lpstr>
      <vt:lpstr>iReady ELA Diagnostic 1  *SIP Goal 55% OGL K-3, 45% Gr 4-6</vt:lpstr>
      <vt:lpstr>Iready math diagnostic 1        *SIP Goal 55% OGL</vt:lpstr>
      <vt:lpstr>What are we doing?</vt:lpstr>
      <vt:lpstr>Student ownership of their data</vt:lpstr>
      <vt:lpstr>Student chOICE</vt:lpstr>
      <vt:lpstr>Cogni-Tutoring</vt:lpstr>
      <vt:lpstr>Book Purchases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Meeting</dc:title>
  <dc:creator>Tagye.Gina@Cambridge Elementary</dc:creator>
  <cp:lastModifiedBy>Tagye.Gina@Cambridge Elementary</cp:lastModifiedBy>
  <cp:revision>20</cp:revision>
  <dcterms:created xsi:type="dcterms:W3CDTF">2023-02-22T16:05:48Z</dcterms:created>
  <dcterms:modified xsi:type="dcterms:W3CDTF">2023-10-20T15:25:02Z</dcterms:modified>
</cp:coreProperties>
</file>