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8" r:id="rId3"/>
    <p:sldId id="290" r:id="rId4"/>
    <p:sldId id="291" r:id="rId5"/>
    <p:sldId id="281" r:id="rId6"/>
    <p:sldId id="285" r:id="rId7"/>
    <p:sldId id="283" r:id="rId8"/>
    <p:sldId id="284" r:id="rId9"/>
    <p:sldId id="282" r:id="rId10"/>
    <p:sldId id="286" r:id="rId11"/>
    <p:sldId id="258" r:id="rId12"/>
    <p:sldId id="259" r:id="rId13"/>
    <p:sldId id="261" r:id="rId14"/>
    <p:sldId id="275" r:id="rId15"/>
    <p:sldId id="267" r:id="rId16"/>
    <p:sldId id="292" r:id="rId17"/>
    <p:sldId id="277" r:id="rId18"/>
    <p:sldId id="287" r:id="rId19"/>
    <p:sldId id="274" r:id="rId20"/>
    <p:sldId id="276" r:id="rId21"/>
    <p:sldId id="278" r:id="rId22"/>
    <p:sldId id="279" r:id="rId23"/>
    <p:sldId id="269" r:id="rId24"/>
    <p:sldId id="260" r:id="rId25"/>
    <p:sldId id="265" r:id="rId26"/>
    <p:sldId id="280" r:id="rId27"/>
    <p:sldId id="293" r:id="rId28"/>
    <p:sldId id="271" r:id="rId29"/>
    <p:sldId id="26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161"/>
    <a:srgbClr val="FF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21DEF1-E964-6466-D44C-18FD0EBB4612}" v="210" dt="2023-04-26T14:32:59.876"/>
    <p1510:client id="{DC8812F0-DD3A-42AA-A43B-4206B3E31672}" v="1" dt="2023-04-27T10:58:41.214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4573-58E7-4156-A133-2731F5F8D1A6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B0CF2-7F87-4E02-A248-870047730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Importance of allowing families and schools to connect prior to children beginning Kindergarten to help ease fears of families, students, school staff.</a:t>
            </a:r>
          </a:p>
          <a:p>
            <a:endParaRPr lang="en-US"/>
          </a:p>
          <a:p>
            <a:r>
              <a:rPr lang="en-US"/>
              <a:t>This is the families first impression of your teachers,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65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9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18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9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84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9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324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9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0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10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/>
              <a:t>Sign-In Procedures for our school: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1200" u="sng"/>
              <a:t>All visitors/volunteers must sign-in at the front office using your state issued driver’s license or ID card</a:t>
            </a:r>
            <a:r>
              <a:rPr lang="en-US" sz="1200"/>
              <a:t>.  This is required in order to receive a badge to enter campus.  </a:t>
            </a:r>
            <a:r>
              <a:rPr lang="en-US" sz="1200" u="sng"/>
              <a:t>You must have your ID at each visit.</a:t>
            </a:r>
          </a:p>
          <a:p>
            <a:pPr marL="0" indent="0">
              <a:buNone/>
            </a:pPr>
            <a:endParaRPr lang="en-US" sz="1200" u="sng"/>
          </a:p>
          <a:p>
            <a:pPr marL="0" indent="0">
              <a:buNone/>
            </a:pPr>
            <a:r>
              <a:rPr lang="en-US" sz="1200" u="none"/>
              <a:t>BPS</a:t>
            </a:r>
            <a:r>
              <a:rPr lang="en-US" sz="1200" u="none" baseline="0"/>
              <a:t> has collaborated with Brevard County Sherriff’s Office and has a plan of action for every foreseeable circumstance</a:t>
            </a:r>
            <a:endParaRPr lang="en-US" sz="1200" u="none"/>
          </a:p>
          <a:p>
            <a:pPr marL="0" indent="0">
              <a:buNone/>
            </a:pPr>
            <a:endParaRPr lang="en-US" sz="1200" u="sng"/>
          </a:p>
          <a:p>
            <a:pPr marL="0" indent="0">
              <a:buNone/>
            </a:pPr>
            <a:r>
              <a:rPr lang="en-US" sz="1200" u="sng"/>
              <a:t>One point of entry at each school.</a:t>
            </a:r>
          </a:p>
          <a:p>
            <a:pPr marL="0" indent="0">
              <a:buNone/>
            </a:pPr>
            <a:endParaRPr lang="en-US" sz="1200" u="sng"/>
          </a:p>
          <a:p>
            <a:pPr marL="0" indent="0">
              <a:buNone/>
            </a:pPr>
            <a:r>
              <a:rPr lang="en-US" sz="1200" u="sng"/>
              <a:t>Mr. Wayne </a:t>
            </a:r>
            <a:r>
              <a:rPr lang="en-US" sz="1200" u="none"/>
              <a:t>is our security person in our school and is always walking around to make sure we are absolutely safe on campus.  </a:t>
            </a:r>
          </a:p>
          <a:p>
            <a:pPr marL="0" indent="0">
              <a:buNone/>
            </a:pPr>
            <a:endParaRPr lang="en-US" sz="1200" u="none"/>
          </a:p>
          <a:p>
            <a:pPr marL="0" indent="0">
              <a:buNone/>
            </a:pPr>
            <a:r>
              <a:rPr lang="en-US" sz="1200" u="none"/>
              <a:t>All parents need to get a new Car tag for their cars. You can do this in the Summer. The new car tag will have your child’s name and their grade . </a:t>
            </a:r>
          </a:p>
          <a:p>
            <a:pPr marL="0" indent="0">
              <a:buNone/>
            </a:pPr>
            <a:endParaRPr lang="en-US" sz="1200" u="none"/>
          </a:p>
          <a:p>
            <a:pPr marL="0" indent="0">
              <a:buNone/>
            </a:pPr>
            <a:r>
              <a:rPr lang="en-US" sz="1200" u="none"/>
              <a:t>****  No more elearning classes. All students will come back to regular school. We will continue to follow CDC guidelines. </a:t>
            </a:r>
            <a:endParaRPr lang="en-US" sz="1200" u="sng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15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5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Your presence today sends a great message to your children: that</a:t>
            </a:r>
            <a:r>
              <a:rPr lang="en-US" baseline="0"/>
              <a:t> their school is important.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6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Can</a:t>
            </a:r>
            <a:r>
              <a:rPr lang="en-US" baseline="0"/>
              <a:t> personalize to school mission if you prefer.</a:t>
            </a:r>
          </a:p>
          <a:p>
            <a:endParaRPr lang="en-US" baseline="0"/>
          </a:p>
          <a:p>
            <a:r>
              <a:rPr lang="en-US" baseline="0"/>
              <a:t>Connecting families to our district mission.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Overview Information (Philosophy and Vision)</a:t>
            </a:r>
          </a:p>
          <a:p>
            <a:r>
              <a:rPr lang="en-US" sz="1200"/>
              <a:t>Introduce your Administrators and Kindergarten teachers</a:t>
            </a:r>
          </a:p>
          <a:p>
            <a:endParaRPr lang="en-US" sz="1200"/>
          </a:p>
          <a:p>
            <a:r>
              <a:rPr lang="en-US" sz="1200"/>
              <a:t>Other possible topics:</a:t>
            </a:r>
          </a:p>
          <a:p>
            <a:endParaRPr lang="en-US" sz="1200"/>
          </a:p>
          <a:p>
            <a:r>
              <a:rPr lang="en-US" sz="1200"/>
              <a:t># of Kindergarten classrooms</a:t>
            </a:r>
          </a:p>
          <a:p>
            <a:r>
              <a:rPr lang="en-US" sz="1200"/>
              <a:t>Activities/Special classes/programs offered</a:t>
            </a:r>
          </a:p>
          <a:p>
            <a:r>
              <a:rPr lang="en-US" sz="1200"/>
              <a:t>Family Engagement Opportunities</a:t>
            </a:r>
          </a:p>
          <a:p>
            <a:endParaRPr lang="en-US"/>
          </a:p>
          <a:p>
            <a:r>
              <a:rPr lang="en-US"/>
              <a:t>Make it fit your school!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74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600"/>
              <a:t>Point out ways that families may interact with their upcoming kindergarteners over the summer to support</a:t>
            </a:r>
            <a:r>
              <a:rPr lang="en-US" sz="1600" baseline="0"/>
              <a:t> their child’s readiness for Kindergarten.  These skills are listed on page 5 and explained in more detail throughout the book. (1</a:t>
            </a:r>
            <a:r>
              <a:rPr lang="en-US" sz="1600" baseline="30000"/>
              <a:t>st</a:t>
            </a:r>
            <a:r>
              <a:rPr lang="en-US" sz="1600" baseline="0"/>
              <a:t> animation on this slide)</a:t>
            </a:r>
          </a:p>
          <a:p>
            <a:pPr marL="0" indent="0" algn="l">
              <a:buNone/>
            </a:pPr>
            <a:endParaRPr lang="en-US" sz="1600" baseline="0"/>
          </a:p>
          <a:p>
            <a:pPr marL="0" indent="0" algn="l">
              <a:buNone/>
            </a:pPr>
            <a:r>
              <a:rPr lang="en-US" sz="1600" baseline="0"/>
              <a:t>Also you may want to point out page 12, which explains to families how to prepare their children for the first day of Kindergarten (2</a:t>
            </a:r>
            <a:r>
              <a:rPr lang="en-US" sz="1600" baseline="30000"/>
              <a:t>nd</a:t>
            </a:r>
            <a:r>
              <a:rPr lang="en-US" sz="1600" baseline="0"/>
              <a:t> animation on this slide)</a:t>
            </a:r>
          </a:p>
          <a:p>
            <a:pPr marL="0" indent="0" algn="l">
              <a:buNone/>
            </a:pPr>
            <a:endParaRPr lang="en-US" sz="1600" baseline="0"/>
          </a:p>
          <a:p>
            <a:pPr marL="0" indent="0" algn="l">
              <a:buNone/>
            </a:pPr>
            <a:r>
              <a:rPr lang="en-US" sz="1600"/>
              <a:t>Children may feel:</a:t>
            </a:r>
          </a:p>
          <a:p>
            <a:pPr marL="0" indent="0" algn="l">
              <a:buNone/>
            </a:pPr>
            <a:endParaRPr lang="en-US" sz="1600"/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Happy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Sad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Excited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Worried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Curious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Anxious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Uncertain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Overwhelmed</a:t>
            </a:r>
          </a:p>
          <a:p>
            <a:pPr marL="457200" indent="-457200" algn="l">
              <a:defRPr/>
            </a:pPr>
            <a:r>
              <a:rPr lang="en-US" sz="1400" b="1">
                <a:solidFill>
                  <a:schemeClr val="accent1"/>
                </a:solidFill>
                <a:latin typeface="Comic Sans MS" pitchFamily="66" charset="0"/>
              </a:rPr>
              <a:t>Insecure</a:t>
            </a:r>
          </a:p>
          <a:p>
            <a:pPr marL="457200" indent="-457200" algn="l">
              <a:defRPr/>
            </a:pPr>
            <a:endParaRPr lang="en-US" sz="1400" b="1">
              <a:solidFill>
                <a:schemeClr val="accent1"/>
              </a:solidFill>
              <a:latin typeface="Comic Sans MS" pitchFamily="66" charset="0"/>
            </a:endParaRPr>
          </a:p>
          <a:p>
            <a:pPr marL="457200" indent="-457200" algn="l">
              <a:defRPr/>
            </a:pPr>
            <a:r>
              <a:rPr lang="en-US" sz="1400" b="0">
                <a:solidFill>
                  <a:schemeClr val="accent1"/>
                </a:solidFill>
                <a:latin typeface="Comic Sans MS" pitchFamily="66" charset="0"/>
              </a:rPr>
              <a:t>And</a:t>
            </a:r>
            <a:r>
              <a:rPr lang="en-US" sz="1400" b="0" baseline="0">
                <a:solidFill>
                  <a:schemeClr val="accent1"/>
                </a:solidFill>
                <a:latin typeface="Comic Sans MS" pitchFamily="66" charset="0"/>
              </a:rPr>
              <a:t> all of these feelings are normal and okay!</a:t>
            </a:r>
            <a:endParaRPr lang="en-US" sz="1400" b="0">
              <a:solidFill>
                <a:schemeClr val="accent1"/>
              </a:solidFill>
              <a:latin typeface="Comic Sans MS" pitchFamily="66" charset="0"/>
            </a:endParaRPr>
          </a:p>
          <a:p>
            <a:pPr algn="l"/>
            <a:endParaRPr lang="en-US" sz="1400" b="1" i="1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400" b="1" i="1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400" b="1" i="1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400" b="1" i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Advice from a Kindergarten Teacher (From page 13</a:t>
            </a:r>
            <a:r>
              <a:rPr lang="en-US" sz="1400" b="1" i="1" baseline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booklet)</a:t>
            </a:r>
            <a:endParaRPr lang="en-US" sz="1400" b="1" i="1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05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“Read to your child everyday.  As you read, talk about the pictures and the characters, and every few pages, ask questions about what you’ve read.”</a:t>
            </a:r>
          </a:p>
          <a:p>
            <a:pPr algn="l"/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“Look for ways to turn everyday activities into learning experiences.  For example, use grocery store outings as a way to practice letter and number recognition.”</a:t>
            </a:r>
          </a:p>
          <a:p>
            <a:pPr algn="l"/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en-US" sz="1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“Most importantly, enjoy your child, and make learning fun!”</a:t>
            </a:r>
            <a:endParaRPr lang="en-US" sz="1200">
              <a:solidFill>
                <a:schemeClr val="accent1"/>
              </a:solidFill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1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9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them know you’ll come</a:t>
            </a:r>
            <a:r>
              <a:rPr lang="en-US" baseline="0"/>
              <a:t> back together for a few moments to close out their visit.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them know you’ll come</a:t>
            </a:r>
            <a:r>
              <a:rPr lang="en-US" baseline="0"/>
              <a:t> back together for a few moments to close out their visit.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9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9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7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4/27/2023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4/27/2023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cPZFQzo2SnKEdmdWBolt7geqHB9FbP5/view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seattleparks/1604464372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tscpl.org/books-movies-music/benefits-of-reading-out-lou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eepngimg.com/png/35468-teacher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hyperlink" Target="http://www.starfall.com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aprendiendofelicesconmariarobles.blogspot.com/2017/10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45105" y="1374491"/>
            <a:ext cx="9414636" cy="2716957"/>
          </a:xfrm>
        </p:spPr>
        <p:txBody>
          <a:bodyPr>
            <a:noAutofit/>
          </a:bodyPr>
          <a:lstStyle/>
          <a:p>
            <a:pPr algn="ctr"/>
            <a:r>
              <a:rPr lang="en-US" sz="960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Kristen ITC" panose="03050502040202030202" pitchFamily="66" charset="0"/>
              </a:rPr>
              <a:t>Kindergarten</a:t>
            </a:r>
            <a:r>
              <a:rPr lang="en-US" sz="800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Kristen ITC" panose="03050502040202030202" pitchFamily="66" charset="0"/>
              </a:rPr>
              <a:t>, </a:t>
            </a:r>
            <a:br>
              <a:rPr lang="en-US" sz="720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sz="960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Arial Narrow" panose="020B0606020202030204" pitchFamily="34" charset="0"/>
              </a:rPr>
              <a:t>Here WE Come</a:t>
            </a:r>
            <a:r>
              <a:rPr lang="en-US" sz="660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55" y="4714902"/>
            <a:ext cx="9317181" cy="1447800"/>
          </a:xfrm>
        </p:spPr>
        <p:txBody>
          <a:bodyPr vert="horz" lIns="0" tIns="45720" rIns="18288" bIns="45720" anchor="t">
            <a:normAutofit/>
          </a:bodyPr>
          <a:lstStyle/>
          <a:p>
            <a:r>
              <a:rPr lang="en-US"/>
              <a:t>April 27,2023    Transition to Kindergarten</a:t>
            </a:r>
          </a:p>
          <a:p>
            <a:r>
              <a:rPr lang="en-US"/>
              <a:t>Brevard Public Schools</a:t>
            </a:r>
          </a:p>
          <a:p>
            <a:r>
              <a:rPr lang="en-US"/>
              <a:t>2022-2023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9078" y="4714902"/>
            <a:ext cx="1371600" cy="1015938"/>
          </a:xfrm>
          <a:prstGeom prst="rect">
            <a:avLst/>
          </a:prstGeom>
        </p:spPr>
      </p:pic>
      <p:pic>
        <p:nvPicPr>
          <p:cNvPr id="4" name="Picture 3" descr="Guarderías – educación preescolar | Pediatría soci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352" y="1553335"/>
            <a:ext cx="3553453" cy="274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7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DA93-E51C-49BD-851D-85F617E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Meet our Columbia Comet Team!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C8A73-54C7-3E53-C13F-CF313C0A12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15" y="1847088"/>
            <a:ext cx="6051885" cy="484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7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131" y="894912"/>
            <a:ext cx="10972800" cy="1143000"/>
          </a:xfrm>
        </p:spPr>
        <p:txBody>
          <a:bodyPr/>
          <a:lstStyle/>
          <a:p>
            <a:pPr algn="ctr"/>
            <a:r>
              <a:rPr lang="en-US">
                <a:latin typeface="Kristen ITC" panose="03050502040202030202" pitchFamily="66" charset="0"/>
              </a:rPr>
              <a:t>Brevard Public Schools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748952" y="2257698"/>
            <a:ext cx="9280477" cy="4495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5800"/>
              <a:t>The </a:t>
            </a:r>
            <a:r>
              <a:rPr lang="en-US" sz="5800" i="1"/>
              <a:t>mission</a:t>
            </a:r>
            <a:r>
              <a:rPr lang="en-US" sz="5800" b="1"/>
              <a:t> </a:t>
            </a:r>
            <a:r>
              <a:rPr lang="en-US" sz="5800"/>
              <a:t>of Brevard Public Schools is to </a:t>
            </a:r>
          </a:p>
          <a:p>
            <a:pPr marL="0" indent="0" algn="ctr">
              <a:buNone/>
            </a:pPr>
            <a:r>
              <a:rPr lang="en-US" sz="7300">
                <a:ln>
                  <a:solidFill>
                    <a:srgbClr val="00B0F0"/>
                  </a:solidFill>
                </a:ln>
              </a:rPr>
              <a:t>serve every student with excellence as the standard.</a:t>
            </a:r>
          </a:p>
          <a:p>
            <a:pPr marL="0" indent="0">
              <a:buNone/>
            </a:pPr>
            <a:endParaRPr lang="en-US" sz="5800">
              <a:ln>
                <a:solidFill>
                  <a:srgbClr val="00B0F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051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88" y="862758"/>
            <a:ext cx="10972800" cy="1143000"/>
          </a:xfrm>
        </p:spPr>
        <p:txBody>
          <a:bodyPr>
            <a:normAutofit/>
          </a:bodyPr>
          <a:lstStyle/>
          <a:p>
            <a:r>
              <a:rPr lang="en-US" sz="4800">
                <a:latin typeface="Kristen ITC" panose="03050502040202030202" pitchFamily="66" charset="0"/>
              </a:rPr>
              <a:t>About OUR school…..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83CD8F-91C4-4A0B-AF3F-0F2439B38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11" y="2352540"/>
            <a:ext cx="11617377" cy="43891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b="1" u="sng">
                <a:latin typeface="Comic Sans MS" panose="030F0702030302020204" pitchFamily="66" charset="0"/>
              </a:rPr>
              <a:t>Columbia Elementary Vision: </a:t>
            </a:r>
            <a:r>
              <a:rPr lang="en-US" sz="3600">
                <a:latin typeface="Comic Sans MS" panose="030F0702030302020204" pitchFamily="66" charset="0"/>
              </a:rPr>
              <a:t>To inspire and grow a diverse critical thinking community of competent, flexible and fearless thinkers.</a:t>
            </a:r>
          </a:p>
          <a:p>
            <a:pPr marL="0" indent="0">
              <a:buNone/>
            </a:pPr>
            <a:endParaRPr lang="en-US" sz="36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b="1" u="sng">
                <a:latin typeface="Comic Sans MS" panose="030F0702030302020204" pitchFamily="66" charset="0"/>
              </a:rPr>
              <a:t>Title 1 School- </a:t>
            </a:r>
            <a:r>
              <a:rPr lang="en-US" sz="3600">
                <a:latin typeface="Comic Sans MS" panose="030F0702030302020204" pitchFamily="66" charset="0"/>
              </a:rPr>
              <a:t>provides resources that help children gain a high-quality education and the skills to master the Florida standards. The Title 1 resources are also used for more parent involvement activities and other activities designed to raise student achievement. We also offer free breakfast and lunch. </a:t>
            </a:r>
          </a:p>
          <a:p>
            <a:endParaRPr lang="en-US" sz="36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3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image00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4330" r="6318" b="3149"/>
          <a:stretch/>
        </p:blipFill>
        <p:spPr bwMode="auto">
          <a:xfrm rot="21097608">
            <a:off x="928255" y="822780"/>
            <a:ext cx="3505200" cy="5641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>
          <a:xfrm>
            <a:off x="4932218" y="1343891"/>
            <a:ext cx="6747163" cy="48768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>
                  <a:lumMod val="50000"/>
                </a:schemeClr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>
                  <a:lumMod val="75000"/>
                </a:schemeClr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>
                  <a:lumMod val="50000"/>
                </a:schemeClr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>
                <a:latin typeface="Comic Sans MS" pitchFamily="66" charset="0"/>
              </a:rPr>
              <a:t>The move from preschool/home to kindergarten is one of the most important </a:t>
            </a:r>
            <a:r>
              <a:rPr lang="en-US" sz="4400" i="1">
                <a:solidFill>
                  <a:srgbClr val="00B0F0"/>
                </a:solidFill>
                <a:latin typeface="Comic Sans MS" pitchFamily="66" charset="0"/>
              </a:rPr>
              <a:t>transitions</a:t>
            </a:r>
            <a:r>
              <a:rPr lang="en-US" sz="4400">
                <a:latin typeface="Comic Sans MS" pitchFamily="66" charset="0"/>
              </a:rPr>
              <a:t> your child will make.</a:t>
            </a:r>
            <a:endParaRPr lang="en-US" sz="40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23123">
            <a:off x="676544" y="876874"/>
            <a:ext cx="3717548" cy="565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61019" y="2324417"/>
            <a:ext cx="488142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6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18046"/>
            <a:ext cx="6858000" cy="1938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1"/>
                </a:solidFill>
                <a:latin typeface="Comic Sans MS" panose="030F0702030302020204" pitchFamily="66" charset="0"/>
              </a:rPr>
              <a:t>If your child knows ALL the letters and sounds, that’s a  great head start. </a:t>
            </a:r>
            <a:endParaRPr lang="en-US" sz="54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37C5147-C34B-4066-A5D2-5F83672EC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toon boy and girl giving thumb up vector image on | Desenhos ...">
            <a:extLst>
              <a:ext uri="{FF2B5EF4-FFF2-40B4-BE49-F238E27FC236}">
                <a16:creationId xmlns:a16="http://schemas.microsoft.com/office/drawing/2014/main" id="{0082DC66-A8D0-455F-9580-2AC6CB087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94" y="1957038"/>
            <a:ext cx="5841248" cy="46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63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734290"/>
            <a:ext cx="10529454" cy="2078181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/>
              </a:rPr>
              <a:t>What did students like the most about Kindergarten?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C951D2-9361-C4E2-9EFA-E80373590187}"/>
              </a:ext>
            </a:extLst>
          </p:cNvPr>
          <p:cNvSpPr txBox="1"/>
          <p:nvPr/>
        </p:nvSpPr>
        <p:spPr>
          <a:xfrm>
            <a:off x="669985" y="4983193"/>
            <a:ext cx="1616148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Student video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A706DB0-C3CC-6DFE-A223-B979B6735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665" y="2866099"/>
            <a:ext cx="7387086" cy="37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734290"/>
            <a:ext cx="10529454" cy="2078181"/>
          </a:xfrm>
        </p:spPr>
        <p:txBody>
          <a:bodyPr>
            <a:noAutofit/>
          </a:bodyPr>
          <a:lstStyle/>
          <a:p>
            <a:pPr algn="ctr"/>
            <a:r>
              <a:rPr lang="en-US" sz="6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What will students learn in Kindergarten?</a:t>
            </a:r>
          </a:p>
        </p:txBody>
      </p:sp>
      <p:pic>
        <p:nvPicPr>
          <p:cNvPr id="4" name="Picture 3" descr="K is for &lt;strong&gt;Kindergarten&lt;/strong&gt;: A peek inside room 134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443">
            <a:off x="6781800" y="3547549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15280">
            <a:off x="1792378" y="3522617"/>
            <a:ext cx="3505200" cy="2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61019" y="2324417"/>
            <a:ext cx="488142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6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95DBC-5002-40B6-9E50-17D73EC0D618}"/>
              </a:ext>
            </a:extLst>
          </p:cNvPr>
          <p:cNvSpPr txBox="1"/>
          <p:nvPr/>
        </p:nvSpPr>
        <p:spPr>
          <a:xfrm>
            <a:off x="0" y="302994"/>
            <a:ext cx="5611318" cy="600164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3200" b="1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write their first and last name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about colors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how to cut and glue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letters and sounds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blend sounds to read CVC words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how to read books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all the sight words and new vocabulary words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/>
          </a:p>
        </p:txBody>
      </p:sp>
      <p:pic>
        <p:nvPicPr>
          <p:cNvPr id="2050" name="Picture 2" descr="Kindergarten Curriculum: What Your Child Will Learn This Year | Parents">
            <a:extLst>
              <a:ext uri="{FF2B5EF4-FFF2-40B4-BE49-F238E27FC236}">
                <a16:creationId xmlns:a16="http://schemas.microsoft.com/office/drawing/2014/main" id="{05284257-DD04-48C6-8B1F-0FD00882C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682" y="734517"/>
            <a:ext cx="5611318" cy="612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44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61019" y="2324417"/>
            <a:ext cx="488142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6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95DBC-5002-40B6-9E50-17D73EC0D618}"/>
              </a:ext>
            </a:extLst>
          </p:cNvPr>
          <p:cNvSpPr txBox="1"/>
          <p:nvPr/>
        </p:nvSpPr>
        <p:spPr>
          <a:xfrm>
            <a:off x="189872" y="921314"/>
            <a:ext cx="6349042" cy="65864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2800" b="1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rhyming words, compound words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shapes and measurement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count to 100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identify and write numbers 1-20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count by 2s, 5s and 10s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adding and subtracting numbers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200" b="1">
                <a:latin typeface="Comic Sans MS" panose="030F0702030302020204" pitchFamily="66" charset="0"/>
              </a:rPr>
              <a:t>number bonds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b="1">
              <a:latin typeface="Comic Sans MS" panose="030F0702030302020204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/>
          </a:p>
        </p:txBody>
      </p:sp>
      <p:pic>
        <p:nvPicPr>
          <p:cNvPr id="7" name="Picture 6" descr="A child and child playing with toys&#10;&#10;Description automatically generated with medium confidence">
            <a:extLst>
              <a:ext uri="{FF2B5EF4-FFF2-40B4-BE49-F238E27FC236}">
                <a16:creationId xmlns:a16="http://schemas.microsoft.com/office/drawing/2014/main" id="{F3D58345-B439-4615-9C21-A833C54BD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38914" y="690019"/>
            <a:ext cx="5653086" cy="602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61019" y="2324417"/>
            <a:ext cx="488142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6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4484" y="2878415"/>
            <a:ext cx="4881422" cy="1261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accent1"/>
                </a:solidFill>
                <a:latin typeface="Comic Sans MS" panose="030F0702030302020204" pitchFamily="66" charset="0"/>
              </a:rPr>
              <a:t>Kindergarten </a:t>
            </a:r>
          </a:p>
          <a:p>
            <a:pPr algn="ctr"/>
            <a:r>
              <a:rPr lang="en-US" sz="4400">
                <a:solidFill>
                  <a:schemeClr val="accent1"/>
                </a:solidFill>
                <a:latin typeface="Comic Sans MS" panose="030F0702030302020204" pitchFamily="66" charset="0"/>
              </a:rPr>
              <a:t>Sight Words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C3323A-7E8B-4C6E-8512-466B76E60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99362"/>
              </p:ext>
            </p:extLst>
          </p:nvPr>
        </p:nvGraphicFramePr>
        <p:xfrm>
          <a:off x="397159" y="1213944"/>
          <a:ext cx="6697325" cy="543910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339465">
                  <a:extLst>
                    <a:ext uri="{9D8B030D-6E8A-4147-A177-3AD203B41FA5}">
                      <a16:colId xmlns:a16="http://schemas.microsoft.com/office/drawing/2014/main" val="3453672177"/>
                    </a:ext>
                  </a:extLst>
                </a:gridCol>
                <a:gridCol w="1339465">
                  <a:extLst>
                    <a:ext uri="{9D8B030D-6E8A-4147-A177-3AD203B41FA5}">
                      <a16:colId xmlns:a16="http://schemas.microsoft.com/office/drawing/2014/main" val="122978748"/>
                    </a:ext>
                  </a:extLst>
                </a:gridCol>
                <a:gridCol w="1339465">
                  <a:extLst>
                    <a:ext uri="{9D8B030D-6E8A-4147-A177-3AD203B41FA5}">
                      <a16:colId xmlns:a16="http://schemas.microsoft.com/office/drawing/2014/main" val="1936393728"/>
                    </a:ext>
                  </a:extLst>
                </a:gridCol>
                <a:gridCol w="1339465">
                  <a:extLst>
                    <a:ext uri="{9D8B030D-6E8A-4147-A177-3AD203B41FA5}">
                      <a16:colId xmlns:a16="http://schemas.microsoft.com/office/drawing/2014/main" val="3556823270"/>
                    </a:ext>
                  </a:extLst>
                </a:gridCol>
                <a:gridCol w="1339465">
                  <a:extLst>
                    <a:ext uri="{9D8B030D-6E8A-4147-A177-3AD203B41FA5}">
                      <a16:colId xmlns:a16="http://schemas.microsoft.com/office/drawing/2014/main" val="1857378925"/>
                    </a:ext>
                  </a:extLst>
                </a:gridCol>
              </a:tblGrid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like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2804138387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3637585414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can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3120416025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with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you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1934135571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now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of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544794720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from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4123152404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will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your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153926425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up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them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said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2562492173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was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980787470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were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word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3785975038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have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one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out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Their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4049864044"/>
                  </a:ext>
                </a:extLst>
              </a:tr>
              <a:tr h="4532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does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68" marR="54868" marT="0" marB="0" anchor="ctr"/>
                </a:tc>
                <a:extLst>
                  <a:ext uri="{0D108BD9-81ED-4DB2-BD59-A6C34878D82A}">
                    <a16:rowId xmlns:a16="http://schemas.microsoft.com/office/drawing/2014/main" val="4033681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6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FCB9-89FD-4546-AF8C-CBA00B9A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Welcome to Columbia Elementary</a:t>
            </a:r>
          </a:p>
        </p:txBody>
      </p:sp>
      <p:pic>
        <p:nvPicPr>
          <p:cNvPr id="11" name="Picture 10" descr="A sign outside of a building&#10;&#10;Description automatically generated with low confidence">
            <a:extLst>
              <a:ext uri="{FF2B5EF4-FFF2-40B4-BE49-F238E27FC236}">
                <a16:creationId xmlns:a16="http://schemas.microsoft.com/office/drawing/2014/main" id="{AEB238B7-29C4-4397-83F2-A27BE4A0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5" y="2156933"/>
            <a:ext cx="3415128" cy="4131724"/>
          </a:xfrm>
          <a:prstGeom prst="rect">
            <a:avLst/>
          </a:prstGeom>
        </p:spPr>
      </p:pic>
      <p:pic>
        <p:nvPicPr>
          <p:cNvPr id="13" name="Picture 12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1DC2D8AF-9DD1-41A5-A78E-60C7AFA3E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7" y="2187290"/>
            <a:ext cx="3229155" cy="4131724"/>
          </a:xfrm>
          <a:prstGeom prst="rect">
            <a:avLst/>
          </a:prstGeom>
        </p:spPr>
      </p:pic>
      <p:pic>
        <p:nvPicPr>
          <p:cNvPr id="15" name="Picture 14" descr="A picture containing building, grass, outdoor, sky&#10;&#10;Description automatically generated">
            <a:extLst>
              <a:ext uri="{FF2B5EF4-FFF2-40B4-BE49-F238E27FC236}">
                <a16:creationId xmlns:a16="http://schemas.microsoft.com/office/drawing/2014/main" id="{B8995F2C-BA0C-4172-9673-D224EF3C6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74" y="2424907"/>
            <a:ext cx="4794368" cy="35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61019" y="2324417"/>
            <a:ext cx="488142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6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A5C2A-0BBE-49BC-939F-E63E9907ADBD}"/>
              </a:ext>
            </a:extLst>
          </p:cNvPr>
          <p:cNvSpPr txBox="1"/>
          <p:nvPr/>
        </p:nvSpPr>
        <p:spPr>
          <a:xfrm>
            <a:off x="1232906" y="2171764"/>
            <a:ext cx="9476125" cy="403187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endParaRPr lang="en-US" sz="3200" b="1">
              <a:solidFill>
                <a:srgbClr val="202124"/>
              </a:solidFill>
              <a:latin typeface="Abadi Extra Light" panose="020B0204020104020204" pitchFamily="34" charset="0"/>
            </a:endParaRPr>
          </a:p>
          <a:p>
            <a:r>
              <a:rPr lang="en-US" sz="3200" b="1">
                <a:solidFill>
                  <a:srgbClr val="202124"/>
                </a:solidFill>
                <a:latin typeface="Abadi Extra Light" panose="020B0204020104020204" pitchFamily="34" charset="0"/>
              </a:rPr>
              <a:t>It is a very structured literacy program standards-aligned and informed by the latest research into the Science of reading. They feature vertically aligned units that empower students to engage deeply with a topic to build skills within  and across grades. Topics are knowledgebase, expanding both general and academic vocabulary in support of Reading , writing, and constructive conversation. </a:t>
            </a:r>
          </a:p>
        </p:txBody>
      </p:sp>
      <p:pic>
        <p:nvPicPr>
          <p:cNvPr id="3" name="Picture 2" descr="Benchmark Education Company - Building Literacy and Language for Life">
            <a:extLst>
              <a:ext uri="{FF2B5EF4-FFF2-40B4-BE49-F238E27FC236}">
                <a16:creationId xmlns:a16="http://schemas.microsoft.com/office/drawing/2014/main" id="{5CE4D27D-EC0C-4F5D-A784-BCF6D84EE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3627"/>
            <a:ext cx="6761020" cy="32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enchmark Advance | Florida">
            <a:extLst>
              <a:ext uri="{FF2B5EF4-FFF2-40B4-BE49-F238E27FC236}">
                <a16:creationId xmlns:a16="http://schemas.microsoft.com/office/drawing/2014/main" id="{9F3E5262-7185-4674-A53E-13299C45C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722" y="-291188"/>
            <a:ext cx="5926015" cy="26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761019" y="2324417"/>
            <a:ext cx="4881422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660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A5C2A-0BBE-49BC-939F-E63E9907ADBD}"/>
              </a:ext>
            </a:extLst>
          </p:cNvPr>
          <p:cNvSpPr txBox="1"/>
          <p:nvPr/>
        </p:nvSpPr>
        <p:spPr>
          <a:xfrm>
            <a:off x="3595596" y="0"/>
            <a:ext cx="8596404" cy="65556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u="sng">
                <a:latin typeface="Comic Sans MS" panose="030F0702030302020204" pitchFamily="66" charset="0"/>
              </a:rPr>
              <a:t>What can you do at home to get your child ready for Kindergarten? </a:t>
            </a:r>
          </a:p>
          <a:p>
            <a:endParaRPr lang="en-US" sz="2800" b="1" u="sng">
              <a:latin typeface="Comic Sans MS" panose="030F0702030302020204" pitchFamily="66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>
                <a:latin typeface="Abadi" panose="020B0604020104020204" pitchFamily="34" charset="0"/>
              </a:rPr>
              <a:t>At breakfast, ask your child to find specific letters on a cereal box. </a:t>
            </a:r>
          </a:p>
          <a:p>
            <a:endParaRPr lang="en-US" sz="2400">
              <a:latin typeface="Abadi" panose="020B06040201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>
                <a:latin typeface="Abadi" panose="020B0604020104020204" pitchFamily="34" charset="0"/>
              </a:rPr>
              <a:t>Spell simple words with refrigerator magnets.</a:t>
            </a:r>
          </a:p>
          <a:p>
            <a:r>
              <a:rPr lang="en-US" sz="2400">
                <a:latin typeface="Abadi" panose="020B0604020104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>
                <a:latin typeface="Abadi" panose="020B0604020104020204" pitchFamily="34" charset="0"/>
              </a:rPr>
              <a:t>Pick a letter, talk about the sound that letter makes and see how many things you can find around the house that begin with that letter’s sound.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400">
              <a:latin typeface="Abadi" panose="020B06040201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>
                <a:latin typeface="Abadi" panose="020B0604020104020204" pitchFamily="34" charset="0"/>
              </a:rPr>
              <a:t>Sing the alphabet song with them or watch Jack Hartman videos about letters and sounds. </a:t>
            </a:r>
          </a:p>
          <a:p>
            <a:endParaRPr lang="en-US" sz="2400">
              <a:latin typeface="Abadi" panose="020B06040201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>
                <a:latin typeface="Abadi" panose="020B0604020104020204" pitchFamily="34" charset="0"/>
              </a:rPr>
              <a:t>Read an ABC picture book or read other small books to them before bedtime. </a:t>
            </a:r>
            <a:endParaRPr lang="en-US" sz="2400">
              <a:latin typeface="Comic Sans MS" panose="030F0702030302020204" pitchFamily="66" charset="0"/>
            </a:endParaRPr>
          </a:p>
        </p:txBody>
      </p:sp>
      <p:pic>
        <p:nvPicPr>
          <p:cNvPr id="6" name="Picture 1" descr="image001">
            <a:extLst>
              <a:ext uri="{FF2B5EF4-FFF2-40B4-BE49-F238E27FC236}">
                <a16:creationId xmlns:a16="http://schemas.microsoft.com/office/drawing/2014/main" id="{F1CAB15E-F785-4E95-BA86-F8A2B8576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4330" r="6318" b="3149"/>
          <a:stretch/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>
            <a:extLst>
              <a:ext uri="{FF2B5EF4-FFF2-40B4-BE49-F238E27FC236}">
                <a16:creationId xmlns:a16="http://schemas.microsoft.com/office/drawing/2014/main" id="{CBB51F2C-CFAA-4081-81B7-003AF59E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85775"/>
            <a:ext cx="5606321" cy="1162050"/>
          </a:xfrm>
        </p:spPr>
        <p:txBody>
          <a:bodyPr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Important things to practice at home</a:t>
            </a:r>
            <a:r>
              <a:rPr lang="en-US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2A5C2A-0BBE-49BC-939F-E63E9907ADBD}"/>
              </a:ext>
            </a:extLst>
          </p:cNvPr>
          <p:cNvSpPr txBox="1"/>
          <p:nvPr/>
        </p:nvSpPr>
        <p:spPr>
          <a:xfrm>
            <a:off x="364008" y="1647825"/>
            <a:ext cx="5606320" cy="5739442"/>
          </a:xfrm>
          <a:prstGeom prst="rect">
            <a:avLst/>
          </a:prstGeom>
        </p:spPr>
        <p:txBody>
          <a:bodyPr vert="horz" lIns="18288" rIns="18288" rtlCol="0">
            <a:normAutofit fontScale="3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2300" b="1" u="sng" kern="1200">
                <a:latin typeface="+mn-lt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6000" kern="1200">
                <a:latin typeface="+mj-lt"/>
                <a:cs typeface="Calibri" panose="020F0502020204030204" pitchFamily="34" charset="0"/>
              </a:rPr>
              <a:t>Teach your child how to take their jacket on and off without help.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endParaRPr kumimoji="0" lang="en-US" sz="6000" kern="120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6000" kern="1200">
                <a:latin typeface="+mj-lt"/>
                <a:cs typeface="Calibri" panose="020F0502020204030204" pitchFamily="34" charset="0"/>
              </a:rPr>
              <a:t>Teach them how to use the restroom, wash their hands and to clean up after themselves.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6000" kern="1200">
                <a:latin typeface="+mj-lt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6000" kern="1200">
                <a:latin typeface="+mj-lt"/>
                <a:cs typeface="Calibri" panose="020F0502020204030204" pitchFamily="34" charset="0"/>
              </a:rPr>
              <a:t>Help your child learn how to cover their mouth when sneezing and coughing.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endParaRPr kumimoji="0" lang="en-US" sz="6000" kern="120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6000" kern="1200">
                <a:latin typeface="+mj-lt"/>
                <a:cs typeface="Calibri" panose="020F0502020204030204" pitchFamily="34" charset="0"/>
              </a:rPr>
              <a:t>Since tying shoes is a skill that often doesn’t come until later in the year, consider buying shoes with Velcro fasteners</a:t>
            </a:r>
            <a:r>
              <a:rPr lang="en-US" sz="6000">
                <a:latin typeface="+mj-lt"/>
                <a:cs typeface="Calibri" panose="020F0502020204030204" pitchFamily="34" charset="0"/>
              </a:rPr>
              <a:t> or teaching your child how to tie their shoelaces. </a:t>
            </a:r>
            <a:endParaRPr kumimoji="0" lang="en-US" sz="6000" kern="120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endParaRPr kumimoji="0" lang="en-US" sz="6000" kern="1200"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6000" kern="1200">
                <a:latin typeface="+mj-lt"/>
                <a:cs typeface="Calibri" panose="020F0502020204030204" pitchFamily="34" charset="0"/>
              </a:rPr>
              <a:t>When you are buying a backpack, please make sure that is not too large, and that it can be put on without help. 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  <a:buFont typeface="Wingdings" panose="05000000000000000000" pitchFamily="2" charset="2"/>
              <a:buChar char="ü"/>
            </a:pPr>
            <a:endParaRPr kumimoji="0" lang="en-US" sz="1300" kern="1200"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3">
                  <a:lumMod val="50000"/>
                </a:schemeClr>
              </a:buClr>
              <a:buSzPct val="95000"/>
            </a:pPr>
            <a:r>
              <a:rPr kumimoji="0" lang="en-US" sz="1300" kern="1200">
                <a:latin typeface="+mn-lt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3" descr="A person and a child reading a book&#10;&#10;Description automatically generated with medium confidence">
            <a:extLst>
              <a:ext uri="{FF2B5EF4-FFF2-40B4-BE49-F238E27FC236}">
                <a16:creationId xmlns:a16="http://schemas.microsoft.com/office/drawing/2014/main" id="{1BE6D43D-910D-451F-97B7-7D56F302D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44574" y="2156603"/>
            <a:ext cx="4981688" cy="33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66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783" y="1273382"/>
            <a:ext cx="5358446" cy="962660"/>
          </a:xfrm>
        </p:spPr>
        <p:txBody>
          <a:bodyPr>
            <a:noAutofit/>
          </a:bodyPr>
          <a:lstStyle/>
          <a:p>
            <a:pPr algn="ctr"/>
            <a:b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             </a:t>
            </a:r>
            <a:b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b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</a:b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Our Kindergarten and Activity   </a:t>
            </a:r>
            <a:r>
              <a:rPr lang="en-US"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TEACHERS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91" y="1958716"/>
            <a:ext cx="1188561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i="1">
              <a:solidFill>
                <a:srgbClr val="FF0000"/>
              </a:solidFill>
            </a:endParaRPr>
          </a:p>
          <a:p>
            <a:r>
              <a:rPr lang="en-US" sz="3200" b="1" i="1">
                <a:solidFill>
                  <a:srgbClr val="FF0000"/>
                </a:solidFill>
              </a:rPr>
              <a:t>provide a calm and effective learning environment that includes: </a:t>
            </a:r>
          </a:p>
          <a:p>
            <a:pPr algn="ctr"/>
            <a:r>
              <a:rPr lang="en-US" sz="2800" b="1">
                <a:solidFill>
                  <a:srgbClr val="00B0F0"/>
                </a:solidFill>
              </a:rPr>
              <a:t>-passion and patience to teach from the heart</a:t>
            </a:r>
          </a:p>
          <a:p>
            <a:pPr algn="ctr"/>
            <a:r>
              <a:rPr lang="en-US" sz="2800" b="1">
                <a:solidFill>
                  <a:srgbClr val="00B0F0"/>
                </a:solidFill>
              </a:rPr>
              <a:t>-well rounded curriculum </a:t>
            </a:r>
          </a:p>
          <a:p>
            <a:pPr algn="ctr"/>
            <a:r>
              <a:rPr lang="en-US" sz="2800" b="1">
                <a:solidFill>
                  <a:srgbClr val="00B0F0"/>
                </a:solidFill>
              </a:rPr>
              <a:t>-neat and orderly classrooms</a:t>
            </a:r>
          </a:p>
          <a:p>
            <a:pPr marL="342900" indent="-342900" algn="ctr">
              <a:buFontTx/>
              <a:buChar char="-"/>
            </a:pPr>
            <a:r>
              <a:rPr lang="en-US" sz="2800" b="1">
                <a:solidFill>
                  <a:srgbClr val="00B0F0"/>
                </a:solidFill>
              </a:rPr>
              <a:t>creativity to keep students engaged </a:t>
            </a:r>
          </a:p>
          <a:p>
            <a:pPr marL="342900" indent="-342900" algn="ctr">
              <a:buFontTx/>
              <a:buChar char="-"/>
            </a:pPr>
            <a:r>
              <a:rPr lang="en-US" sz="2800" b="1">
                <a:solidFill>
                  <a:srgbClr val="00B0F0"/>
                </a:solidFill>
              </a:rPr>
              <a:t>respect for students and their families</a:t>
            </a:r>
          </a:p>
          <a:p>
            <a:pPr algn="ctr"/>
            <a:r>
              <a:rPr lang="en-US" sz="2800" b="1">
                <a:solidFill>
                  <a:srgbClr val="00B0F0"/>
                </a:solidFill>
              </a:rPr>
              <a:t>-amazing teacher-student and parent relationships</a:t>
            </a:r>
          </a:p>
          <a:p>
            <a:pPr marL="342900" indent="-342900" algn="ctr">
              <a:buFontTx/>
              <a:buChar char="-"/>
            </a:pPr>
            <a:endParaRPr lang="en-US" sz="2800" b="1">
              <a:solidFill>
                <a:srgbClr val="00B0F0"/>
              </a:solidFill>
            </a:endParaRPr>
          </a:p>
          <a:p>
            <a:pPr algn="ctr"/>
            <a:r>
              <a:rPr lang="en-US" sz="2800" b="1" i="1">
                <a:solidFill>
                  <a:srgbClr val="FF0000"/>
                </a:solidFill>
              </a:rPr>
              <a:t>Kindergarten Teachers open doors that some children didn’t even know existed </a:t>
            </a:r>
            <a:r>
              <a:rPr lang="en-US" sz="2800" b="1" i="1">
                <a:solidFill>
                  <a:srgbClr val="FF0000"/>
                </a:solidFill>
                <a:sym typeface="Wingdings" panose="05000000000000000000" pitchFamily="2" charset="2"/>
              </a:rPr>
              <a:t> </a:t>
            </a:r>
            <a:endParaRPr lang="en-US" sz="2800" b="1" i="1">
              <a:solidFill>
                <a:srgbClr val="FF0000"/>
              </a:solidFill>
            </a:endParaRPr>
          </a:p>
          <a:p>
            <a:pPr marL="171450" indent="-171450" algn="ctr">
              <a:buFontTx/>
              <a:buChar char="-"/>
            </a:pPr>
            <a:endParaRPr lang="en-US" sz="900">
              <a:solidFill>
                <a:srgbClr val="00B0F0"/>
              </a:solidFill>
            </a:endParaRPr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1447800" y="390760"/>
            <a:ext cx="9067800" cy="10654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pic>
        <p:nvPicPr>
          <p:cNvPr id="4" name="Picture 3" descr="COLEGIO AMOR DE DIOS BURLADA: octubre 20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" y="214352"/>
            <a:ext cx="3034983" cy="202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6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37675" y="805700"/>
            <a:ext cx="7620730" cy="21985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b="1">
                <a:solidFill>
                  <a:schemeClr val="accent1"/>
                </a:solidFill>
              </a:rPr>
              <a:t>REMEMBER SAFETY FOR ALL STUDENTS IS OUR PRIORITY!</a:t>
            </a:r>
          </a:p>
          <a:p>
            <a:pPr marL="0" indent="0" algn="ctr">
              <a:buNone/>
            </a:pPr>
            <a:endParaRPr lang="en-US" sz="6000" b="1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n-US" sz="6000" b="1">
              <a:solidFill>
                <a:schemeClr val="accent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 rot="20536355">
            <a:off x="140991" y="312073"/>
            <a:ext cx="1221285" cy="1106103"/>
          </a:xfrm>
          <a:prstGeom prst="star5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rot="20536355">
            <a:off x="10274003" y="5112674"/>
            <a:ext cx="1221285" cy="1106103"/>
          </a:xfrm>
          <a:prstGeom prst="star5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dolls&#10;&#10;Description automatically generated with medium confidence">
            <a:extLst>
              <a:ext uri="{FF2B5EF4-FFF2-40B4-BE49-F238E27FC236}">
                <a16:creationId xmlns:a16="http://schemas.microsoft.com/office/drawing/2014/main" id="{E0A225E7-9C47-4C66-BF96-935BBDDB4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84211" y="3560213"/>
            <a:ext cx="6623578" cy="27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9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/>
              <a:t>Communication with parents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9044" y="1907394"/>
            <a:ext cx="5714998" cy="4267200"/>
          </a:xfrm>
        </p:spPr>
        <p:txBody>
          <a:bodyPr>
            <a:normAutofit fontScale="77500" lnSpcReduction="20000"/>
          </a:bodyPr>
          <a:lstStyle/>
          <a:p>
            <a:r>
              <a:rPr lang="en-US" sz="4400"/>
              <a:t>Weekly Smores Columbia Newsletters.</a:t>
            </a:r>
          </a:p>
          <a:p>
            <a:r>
              <a:rPr lang="en-US" sz="4400"/>
              <a:t>Focus on the launchpad. </a:t>
            </a:r>
          </a:p>
          <a:p>
            <a:r>
              <a:rPr lang="en-US" sz="4400"/>
              <a:t>Blackboard Connect messages. </a:t>
            </a:r>
          </a:p>
          <a:p>
            <a:r>
              <a:rPr lang="en-US" sz="4400"/>
              <a:t>BPS App for news, cafeteria menus and school calendars. </a:t>
            </a:r>
          </a:p>
          <a:p>
            <a:r>
              <a:rPr lang="en-US" sz="4400"/>
              <a:t>Emails and phone calls.  </a:t>
            </a:r>
          </a:p>
          <a:p>
            <a:endParaRPr lang="en-US" sz="4400"/>
          </a:p>
        </p:txBody>
      </p:sp>
      <p:pic>
        <p:nvPicPr>
          <p:cNvPr id="5122" name="Picture 2" descr="Parent Engagement &amp; Family/School Partnerships | Regina Public Schools">
            <a:extLst>
              <a:ext uri="{FF2B5EF4-FFF2-40B4-BE49-F238E27FC236}">
                <a16:creationId xmlns:a16="http://schemas.microsoft.com/office/drawing/2014/main" id="{3EAAAECC-64EB-4C63-8973-31281BC3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394"/>
            <a:ext cx="526904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1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>
            <a:extLst>
              <a:ext uri="{FF2B5EF4-FFF2-40B4-BE49-F238E27FC236}">
                <a16:creationId xmlns:a16="http://schemas.microsoft.com/office/drawing/2014/main" id="{03781D92-11DC-46D9-9B98-D9E4737B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We can’t wait to see you! </a:t>
            </a:r>
          </a:p>
        </p:txBody>
      </p: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2B6B7E01-2B85-443D-8C29-4B171D0E7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r>
              <a:rPr lang="en-US" sz="3600" b="1" u="sng"/>
              <a:t>August 15</a:t>
            </a:r>
            <a:r>
              <a:rPr lang="en-US" sz="3600" b="1" u="sng" baseline="30000"/>
              <a:t>h</a:t>
            </a:r>
            <a:r>
              <a:rPr lang="en-US" sz="3600" b="1" u="sng"/>
              <a:t> </a:t>
            </a:r>
            <a:r>
              <a:rPr lang="en-US"/>
              <a:t>is the first day of Kindergarten. Please make sure your child is at school at 7:30am everyday. Our school gates close at 8:00am. </a:t>
            </a:r>
          </a:p>
          <a:p>
            <a:endParaRPr lang="en-US"/>
          </a:p>
          <a:p>
            <a:r>
              <a:rPr lang="en-US"/>
              <a:t>Kindergarten teachers will call parents three days before school starts to schedule a time where students will come for KLS testing.  This test is for teachers to know how many letters and sounds your child knows. </a:t>
            </a:r>
          </a:p>
        </p:txBody>
      </p:sp>
      <p:pic>
        <p:nvPicPr>
          <p:cNvPr id="4102" name="Picture 6" descr="Kindergarten and Preschool 1st Day">
            <a:extLst>
              <a:ext uri="{FF2B5EF4-FFF2-40B4-BE49-F238E27FC236}">
                <a16:creationId xmlns:a16="http://schemas.microsoft.com/office/drawing/2014/main" id="{E3B1615D-42C5-437D-8077-487DABEC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7600" y="2118205"/>
            <a:ext cx="5384800" cy="4038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2300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485F-CB1F-B2D7-F569-B763A160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vert="horz" lIns="0" tIns="45720" rIns="0" bIns="0" anchor="b">
            <a:normAutofit/>
          </a:bodyPr>
          <a:lstStyle/>
          <a:p>
            <a:r>
              <a:rPr lang="en-US" sz="4600"/>
              <a:t>Helpful Websites/You Tube Channels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25DCA9-3B4D-B115-D84E-86F94EC921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vert="horz" lIns="91440" tIns="45720" rIns="91440" bIns="45720">
            <a:normAutofit/>
          </a:bodyPr>
          <a:lstStyle/>
          <a:p>
            <a:r>
              <a:rPr lang="en-US" dirty="0">
                <a:hlinkClick r:id="rId2"/>
              </a:rPr>
              <a:t>www.abcmouse.com</a:t>
            </a:r>
            <a:endParaRPr lang="en-US"/>
          </a:p>
          <a:p>
            <a:pPr>
              <a:buClr>
                <a:srgbClr val="626B1A"/>
              </a:buClr>
            </a:pPr>
            <a:r>
              <a:rPr lang="en-US" dirty="0">
                <a:hlinkClick r:id="rId2"/>
              </a:rPr>
              <a:t>www.starfall.com</a:t>
            </a:r>
            <a:endParaRPr lang="en-US"/>
          </a:p>
          <a:p>
            <a:pPr>
              <a:buClr>
                <a:srgbClr val="626B1A"/>
              </a:buClr>
            </a:pPr>
            <a:r>
              <a:rPr lang="en-US" dirty="0"/>
              <a:t>Epic</a:t>
            </a:r>
            <a:endParaRPr lang="en-US"/>
          </a:p>
          <a:p>
            <a:pPr>
              <a:buClr>
                <a:srgbClr val="626B1A"/>
              </a:buClr>
            </a:pPr>
            <a:r>
              <a:rPr lang="en-US" dirty="0"/>
              <a:t>Jack Hartmann</a:t>
            </a:r>
            <a:endParaRPr lang="en-US"/>
          </a:p>
          <a:p>
            <a:pPr>
              <a:buClr>
                <a:srgbClr val="626B1A"/>
              </a:buClr>
            </a:pPr>
            <a:r>
              <a:rPr lang="en-US" dirty="0"/>
              <a:t>Dr. Jean</a:t>
            </a:r>
            <a:endParaRPr lang="en-US"/>
          </a:p>
          <a:p>
            <a:pPr>
              <a:buClr>
                <a:srgbClr val="626B1A"/>
              </a:buClr>
            </a:pPr>
            <a:r>
              <a:rPr lang="en-US" dirty="0" err="1"/>
              <a:t>Alphablocks</a:t>
            </a:r>
            <a:endParaRPr lang="en-US" err="1"/>
          </a:p>
          <a:p>
            <a:pPr>
              <a:buClr>
                <a:srgbClr val="626B1A"/>
              </a:buClr>
            </a:pPr>
            <a:r>
              <a:rPr lang="en-US" dirty="0"/>
              <a:t>The Singing Walrus</a:t>
            </a:r>
            <a:endParaRPr lang="en-US"/>
          </a:p>
          <a:p>
            <a:pPr>
              <a:buClr>
                <a:srgbClr val="626B1A"/>
              </a:buClr>
            </a:pPr>
            <a:r>
              <a:rPr lang="en-US" dirty="0" err="1"/>
              <a:t>Numberblocks</a:t>
            </a:r>
            <a:endParaRPr lang="en-US" err="1"/>
          </a:p>
        </p:txBody>
      </p:sp>
      <p:pic>
        <p:nvPicPr>
          <p:cNvPr id="4" name="Picture 3" descr="A group of people sitting around a table with computers&#10;&#10;Description automatically generated with low confidence">
            <a:extLst>
              <a:ext uri="{FF2B5EF4-FFF2-40B4-BE49-F238E27FC236}">
                <a16:creationId xmlns:a16="http://schemas.microsoft.com/office/drawing/2014/main" id="{C2ECE7F9-C456-D1DB-43A0-4CA5A840F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18410" y="1920085"/>
            <a:ext cx="5343180" cy="4519626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04D03B-9715-3926-B3EA-B58CDD284708}"/>
              </a:ext>
            </a:extLst>
          </p:cNvPr>
          <p:cNvSpPr txBox="1"/>
          <p:nvPr/>
        </p:nvSpPr>
        <p:spPr>
          <a:xfrm>
            <a:off x="8784868" y="6154870"/>
            <a:ext cx="2776722" cy="200055"/>
          </a:xfrm>
          <a:prstGeom prst="rect">
            <a:avLst/>
          </a:prstGeom>
          <a:solidFill>
            <a:srgbClr val="000000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aprendiendofelicesconmariarobles.blogspot.com/2017/1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9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1109" y="718356"/>
            <a:ext cx="11069781" cy="1020762"/>
          </a:xfrm>
        </p:spPr>
        <p:txBody>
          <a:bodyPr>
            <a:noAutofit/>
          </a:bodyPr>
          <a:lstStyle/>
          <a:p>
            <a:pPr algn="ctr"/>
            <a:r>
              <a:rPr lang="en-US" sz="6000" b="1">
                <a:solidFill>
                  <a:schemeClr val="accent1"/>
                </a:solidFill>
                <a:latin typeface="Kristen ITC" panose="03050502040202030202" pitchFamily="66" charset="0"/>
              </a:rPr>
              <a:t>Thank you for being here!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15" y="1739118"/>
            <a:ext cx="119063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>
                <a:latin typeface="Arial Narrow" panose="020B0606020202030204" pitchFamily="34" charset="0"/>
              </a:rPr>
              <a:t>“At the end of the day, the most overwhelming key to a child’s success is the positive involvement of parents.”</a:t>
            </a:r>
          </a:p>
          <a:p>
            <a:pPr algn="ctr">
              <a:lnSpc>
                <a:spcPct val="90000"/>
              </a:lnSpc>
            </a:pPr>
            <a:r>
              <a:rPr lang="en-US" sz="6000">
                <a:latin typeface="Arial Narrow" panose="020B0606020202030204" pitchFamily="34" charset="0"/>
              </a:rPr>
              <a:t>-Jane D. Hull</a:t>
            </a:r>
          </a:p>
        </p:txBody>
      </p:sp>
      <p:pic>
        <p:nvPicPr>
          <p:cNvPr id="5" name="Picture 2" descr="C:\Users\windover.elizabeth\Documents\Be There\New Be There Log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5351860"/>
            <a:ext cx="4191000" cy="1506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6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18156"/>
            <a:ext cx="10972800" cy="1143000"/>
          </a:xfrm>
        </p:spPr>
        <p:txBody>
          <a:bodyPr vert="horz" lIns="0" tIns="45720" rIns="0" bIns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900" b="1"/>
              <a:t>Columbia is looking forward to a great </a:t>
            </a:r>
            <a:br>
              <a:rPr lang="en-US" sz="3900" b="1"/>
            </a:br>
            <a:r>
              <a:rPr lang="en-US" sz="3900" b="1"/>
              <a:t>2023-2024 school year with your family.  </a:t>
            </a:r>
            <a:br>
              <a:rPr lang="en-US" sz="3900" b="1"/>
            </a:br>
            <a:r>
              <a:rPr lang="en-US" sz="3900" b="1"/>
              <a:t>Let’s soar to new heights, Comets!</a:t>
            </a:r>
          </a:p>
        </p:txBody>
      </p:sp>
      <p:pic>
        <p:nvPicPr>
          <p:cNvPr id="5" name="Picture 4" descr="A close-up of a space shuttle&#10;&#10;Description automatically generated with medium confidence">
            <a:extLst>
              <a:ext uri="{FF2B5EF4-FFF2-40B4-BE49-F238E27FC236}">
                <a16:creationId xmlns:a16="http://schemas.microsoft.com/office/drawing/2014/main" id="{2D21AB2B-6DE4-49CC-9F91-D88671DFF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634" y="2589169"/>
            <a:ext cx="5034924" cy="4015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20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99AE-62F3-43D5-9CCF-C28C2039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We are here for…KIDS!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C2ED2C8-C5CF-9A09-1523-D141BF577BC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544">
            <a:off x="333601" y="2732370"/>
            <a:ext cx="5370643" cy="304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03910B1-D6BD-F24C-79D0-20F21E80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60000">
            <a:off x="6708019" y="2388204"/>
            <a:ext cx="4351866" cy="327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0D553-D401-4E43-BCFF-85C81D554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Kids are our WHY!</a:t>
            </a:r>
          </a:p>
        </p:txBody>
      </p:sp>
      <p:pic>
        <p:nvPicPr>
          <p:cNvPr id="3" name="Picture 4" descr="A group of children posing for a photo&#10;&#10;Description automatically generated">
            <a:extLst>
              <a:ext uri="{FF2B5EF4-FFF2-40B4-BE49-F238E27FC236}">
                <a16:creationId xmlns:a16="http://schemas.microsoft.com/office/drawing/2014/main" id="{7AB3E118-1566-2379-5821-008B538009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26809" y="2145721"/>
            <a:ext cx="4876800" cy="3665220"/>
          </a:xfrm>
        </p:spPr>
      </p:pic>
    </p:spTree>
    <p:extLst>
      <p:ext uri="{BB962C8B-B14F-4D97-AF65-F5344CB8AC3E}">
        <p14:creationId xmlns:p14="http://schemas.microsoft.com/office/powerpoint/2010/main" val="120157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DA93-E51C-49BD-851D-85F617E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Meet our Comet Team!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A56C-C0A0-4D8C-9ABB-14243E3B8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35480"/>
            <a:ext cx="11381117" cy="438912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Mrs. Jennifer Julian, Principal		Mrs. Nicole Parks, Assistant Principal</a:t>
            </a:r>
          </a:p>
        </p:txBody>
      </p:sp>
      <p:pic>
        <p:nvPicPr>
          <p:cNvPr id="4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C7AEE1A7-916E-565C-1B77-8177D30CF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343" y="2706538"/>
            <a:ext cx="2743200" cy="3429000"/>
          </a:xfrm>
          <a:prstGeom prst="rect">
            <a:avLst/>
          </a:prstGeom>
        </p:spPr>
      </p:pic>
      <p:pic>
        <p:nvPicPr>
          <p:cNvPr id="5" name="Picture 5" descr="A picture containing person, smiling&#10;&#10;Description automatically generated">
            <a:extLst>
              <a:ext uri="{FF2B5EF4-FFF2-40B4-BE49-F238E27FC236}">
                <a16:creationId xmlns:a16="http://schemas.microsoft.com/office/drawing/2014/main" id="{A1550B6C-AF47-F0C6-9F95-FC2D3503D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9049" y="2706538"/>
            <a:ext cx="2743200" cy="3429000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F770348-D586-44DC-93CF-DD8B6FED9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87" y="3263900"/>
            <a:ext cx="2155324" cy="18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DA93-E51C-49BD-851D-85F617E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our Comet Team!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A56C-C0A0-4D8C-9ABB-14243E3B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Kindergarten 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5F387-0D02-451F-A247-A5528966F2F5}"/>
              </a:ext>
            </a:extLst>
          </p:cNvPr>
          <p:cNvSpPr txBox="1"/>
          <p:nvPr/>
        </p:nvSpPr>
        <p:spPr>
          <a:xfrm>
            <a:off x="245054" y="6153912"/>
            <a:ext cx="1170189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/>
              <a:t>     Judith Maneiro                    Tara Rossetti                 Heidi Walsh                         Susan </a:t>
            </a:r>
            <a:r>
              <a:rPr lang="en-US" sz="2000" b="1" err="1"/>
              <a:t>Barto</a:t>
            </a:r>
            <a:r>
              <a:rPr lang="en-US" sz="2000" b="1"/>
              <a:t>-IA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5EA715-D2EC-573E-FC83-3998746D8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44" y="2943164"/>
            <a:ext cx="2181831" cy="26955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DE6958-72D8-B44D-E810-57207D292C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51" y="2945589"/>
            <a:ext cx="2094774" cy="26153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B75C4A-4171-2307-AFEF-250EF194E3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834" y="2949898"/>
            <a:ext cx="2152299" cy="2687255"/>
          </a:xfrm>
          <a:prstGeom prst="rect">
            <a:avLst/>
          </a:prstGeom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BEE1DBD2-4FF9-BBAF-570D-850D3B0EB8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578" y="2943164"/>
            <a:ext cx="2155667" cy="26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DA93-E51C-49BD-851D-85F617E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our Comet Team!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A56C-C0A0-4D8C-9ABB-14243E3B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Activity (Art, Media, Music and PE)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13DB1B5-B5DB-8394-4A92-B6780503A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646" y="2404613"/>
            <a:ext cx="2743200" cy="3429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048BD84-5DB5-8284-00DD-0B06272A4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7" y="2404613"/>
            <a:ext cx="2743200" cy="34290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63953E35-EF62-98F4-A9F8-0A6484C43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023" y="2404613"/>
            <a:ext cx="27432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F04C69-874D-4637-BD19-D3FA46DDB26A}"/>
              </a:ext>
            </a:extLst>
          </p:cNvPr>
          <p:cNvSpPr txBox="1"/>
          <p:nvPr/>
        </p:nvSpPr>
        <p:spPr>
          <a:xfrm>
            <a:off x="245054" y="6153912"/>
            <a:ext cx="1170189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/>
              <a:t> Noel Snodgrass-Neal	     Lindsey Von </a:t>
            </a:r>
            <a:r>
              <a:rPr lang="en-US" sz="2000" b="1" err="1"/>
              <a:t>Edwins</a:t>
            </a:r>
            <a:r>
              <a:rPr lang="en-US" sz="2000" b="1"/>
              <a:t>		Ethan </a:t>
            </a:r>
            <a:r>
              <a:rPr lang="en-US" sz="2000" b="1" err="1"/>
              <a:t>Hasker</a:t>
            </a:r>
            <a:r>
              <a:rPr lang="en-US" sz="2000" b="1"/>
              <a:t>                         Tony Kuiper</a:t>
            </a:r>
          </a:p>
        </p:txBody>
      </p:sp>
      <p:pic>
        <p:nvPicPr>
          <p:cNvPr id="10" name="Picture 9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23BD9E1A-F226-C9FD-77A4-CE12EEAACD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22" y="2422641"/>
            <a:ext cx="2743201" cy="342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DA93-E51C-49BD-851D-85F617E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our Comet Team!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A56C-C0A0-4D8C-9ABB-14243E3B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Front Office (Bookkeeper, Clerk, Health Tech, Secretary)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85E433-B00E-E9B6-B742-B300706A2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64" y="2404613"/>
            <a:ext cx="2743200" cy="3429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3EDED-4593-4D70-83AC-E6C8734E917B}"/>
              </a:ext>
            </a:extLst>
          </p:cNvPr>
          <p:cNvSpPr txBox="1"/>
          <p:nvPr/>
        </p:nvSpPr>
        <p:spPr>
          <a:xfrm>
            <a:off x="245054" y="6153912"/>
            <a:ext cx="1170189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/>
              <a:t>     Elena Owens	       Carmen Martin 		Rachel Santana                   Kelly </a:t>
            </a:r>
            <a:r>
              <a:rPr lang="en-US" sz="2000" b="1" err="1"/>
              <a:t>DiPierro</a:t>
            </a:r>
            <a:endParaRPr lang="en-US" sz="20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C0EA2A5-5E0F-BA09-83AA-7B664DA95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305" y="2448719"/>
            <a:ext cx="2223105" cy="3327325"/>
          </a:xfrm>
          <a:prstGeom prst="rect">
            <a:avLst/>
          </a:prstGeom>
        </p:spPr>
      </p:pic>
      <p:pic>
        <p:nvPicPr>
          <p:cNvPr id="9" name="Picture 8" descr="A picture containing indoor, person, appliance, white goods&#10;&#10;Description automatically generated">
            <a:extLst>
              <a:ext uri="{FF2B5EF4-FFF2-40B4-BE49-F238E27FC236}">
                <a16:creationId xmlns:a16="http://schemas.microsoft.com/office/drawing/2014/main" id="{F3BC52CC-4550-E53E-262A-7B001E56F4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7489" y="2863788"/>
            <a:ext cx="3320553" cy="2490415"/>
          </a:xfrm>
          <a:prstGeom prst="rect">
            <a:avLst/>
          </a:prstGeom>
        </p:spPr>
      </p:pic>
      <p:pic>
        <p:nvPicPr>
          <p:cNvPr id="11" name="Picture 10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B5C4FD1-B179-9BBA-DD66-C139EBAAE0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53263" y="2820529"/>
            <a:ext cx="3327325" cy="24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2DA93-E51C-49BD-851D-85F617E4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 our Comet Team!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A56C-C0A0-4D8C-9ABB-14243E3B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/>
              <a:t>Title 1 (Title 1 Contact/Teachers, Science Coach/Gifted)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0C3CAF5-B180-C9CF-B1D3-4A7F3F817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048" y="2636520"/>
            <a:ext cx="2743200" cy="342900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118D794-B71D-C6A5-9146-C8AAF3F02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470" y="2632312"/>
            <a:ext cx="2831804" cy="35176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9159CF-39D4-4D54-AB25-716D4CF0D356}"/>
              </a:ext>
            </a:extLst>
          </p:cNvPr>
          <p:cNvSpPr txBox="1"/>
          <p:nvPr/>
        </p:nvSpPr>
        <p:spPr>
          <a:xfrm>
            <a:off x="245054" y="6207876"/>
            <a:ext cx="11701892" cy="40011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/>
              <a:t>         Laura Good                                   Sharon Aycock                               Nicole Kuiper 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594A9C-040D-543E-B07C-CA623AE4A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61" y="2636519"/>
            <a:ext cx="2743806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tion on brainstorming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brainstorming presentation.potx" id="{DE77CA07-3D7A-4CF2-AF02-587F794CB3CB}" vid="{13C2A94F-C0A1-4622-B71C-29A3B00D5E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86</TotalTime>
  <Words>1488</Words>
  <Application>Microsoft Office PowerPoint</Application>
  <PresentationFormat>Widescreen</PresentationFormat>
  <Paragraphs>252</Paragraphs>
  <Slides>29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Abadi</vt:lpstr>
      <vt:lpstr>Abadi Extra Light</vt:lpstr>
      <vt:lpstr>Arial Narrow</vt:lpstr>
      <vt:lpstr>Calibri</vt:lpstr>
      <vt:lpstr>Century Gothic</vt:lpstr>
      <vt:lpstr>Comic Sans MS</vt:lpstr>
      <vt:lpstr>Kristen ITC</vt:lpstr>
      <vt:lpstr>Palatino Linotype</vt:lpstr>
      <vt:lpstr>Wingdings</vt:lpstr>
      <vt:lpstr>Wingdings 2</vt:lpstr>
      <vt:lpstr>Presentation on brainstorming</vt:lpstr>
      <vt:lpstr>Kindergarten,  Here WE Come!</vt:lpstr>
      <vt:lpstr>Welcome to Columbia Elementary</vt:lpstr>
      <vt:lpstr>We are here for…KIDS!</vt:lpstr>
      <vt:lpstr>Kids are our WHY!</vt:lpstr>
      <vt:lpstr>Meet our Comet Team!</vt:lpstr>
      <vt:lpstr>Meet our Comet Team!</vt:lpstr>
      <vt:lpstr>Meet our Comet Team!</vt:lpstr>
      <vt:lpstr>Meet our Comet Team!</vt:lpstr>
      <vt:lpstr>Meet our Comet Team!</vt:lpstr>
      <vt:lpstr>Meet our Columbia Comet Team!</vt:lpstr>
      <vt:lpstr>Brevard Public Schools</vt:lpstr>
      <vt:lpstr>About OUR school…..</vt:lpstr>
      <vt:lpstr>PowerPoint Presentation</vt:lpstr>
      <vt:lpstr>PowerPoint Presentation</vt:lpstr>
      <vt:lpstr>What did students like the most about Kindergarten?</vt:lpstr>
      <vt:lpstr>What will students learn in Kindergarten?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things to practice at home. </vt:lpstr>
      <vt:lpstr>                Our Kindergarten and Activity   TEACHERS …</vt:lpstr>
      <vt:lpstr>PowerPoint Presentation</vt:lpstr>
      <vt:lpstr>Communication with parents </vt:lpstr>
      <vt:lpstr>We can’t wait to see you! </vt:lpstr>
      <vt:lpstr>Helpful Websites/You Tube Channels</vt:lpstr>
      <vt:lpstr>Thank you for being here!</vt:lpstr>
      <vt:lpstr>Columbia is looking forward to a great  2023-2024 school year with your family.   Let’s soar to new heights, Comets!</vt:lpstr>
    </vt:vector>
  </TitlesOfParts>
  <Company>BPS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Kindergarten,  Here WE Come!</dc:title>
  <dc:creator>Richards.Elizabeth@Elementary Programs</dc:creator>
  <cp:lastModifiedBy>Good.Laura@Columbia Elementary</cp:lastModifiedBy>
  <cp:revision>181</cp:revision>
  <dcterms:created xsi:type="dcterms:W3CDTF">2019-02-01T13:03:51Z</dcterms:created>
  <dcterms:modified xsi:type="dcterms:W3CDTF">2023-04-27T12:57:12Z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