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7010400" cy="9296400"/>
  <p:embeddedFontLst>
    <p:embeddedFont>
      <p:font typeface="Arial Narrow" panose="020B0606020202030204" pitchFamily="34" charset="0"/>
      <p:regular r:id="rId35"/>
      <p:bold r:id="rId36"/>
      <p:italic r:id="rId37"/>
      <p:boldItalic r:id="rId38"/>
    </p:embeddedFont>
    <p:embeddedFont>
      <p:font typeface="Calibri" panose="020F0502020204030204" pitchFamily="34" charset="0"/>
      <p:regular r:id="rId39"/>
      <p:bold r:id="rId40"/>
      <p:italic r:id="rId41"/>
      <p:boldItalic r:id="rId42"/>
    </p:embeddedFont>
    <p:embeddedFont>
      <p:font typeface="Franklin Gothic" panose="020B0604020202020204" charset="0"/>
      <p:bold r:id="rId43"/>
    </p:embeddedFont>
    <p:embeddedFont>
      <p:font typeface="Garamond" panose="02020404030301010803" pitchFamily="18" charset="0"/>
      <p:regular r:id="rId44"/>
      <p:bold r:id="rId45"/>
      <p:italic r:id="rId46"/>
    </p:embeddedFont>
    <p:embeddedFont>
      <p:font typeface="Gill Sans" panose="020B0604020202020204" charset="0"/>
      <p:regular r:id="rId47"/>
      <p:bold r:id="rId48"/>
    </p:embeddedFont>
    <p:embeddedFont>
      <p:font typeface="Impact" panose="020B0806030902050204" pitchFamily="34" charset="0"/>
      <p:regular r:id="rId49"/>
    </p:embeddedFont>
    <p:embeddedFont>
      <p:font typeface="Tahoma" panose="020B0604030504040204" pitchFamily="34" charset="0"/>
      <p:regular r:id="rId50"/>
      <p:bold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h+18OvprHMoNkIa/iqkeUjUrzI1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CD6BA7-4864-465C-8BE2-7BD36A66EF1B}" v="8" dt="2023-09-14T18:06:13.096"/>
  </p1510:revLst>
</p1510:revInfo>
</file>

<file path=ppt/tableStyles.xml><?xml version="1.0" encoding="utf-8"?>
<a:tblStyleLst xmlns:a="http://schemas.openxmlformats.org/drawingml/2006/main" def="{C344CEC0-9152-4DC5-9654-207C8CDFA2D4}">
  <a:tblStyle styleId="{C344CEC0-9152-4DC5-9654-207C8CDFA2D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6F9F476-F977-448D-ACEF-24EA4BE47A28}" styleName="Table_1">
    <a:wholeTbl>
      <a:tcTxStyle b="off" i="off">
        <a:font>
          <a:latin typeface="Garamond"/>
          <a:ea typeface="Garamond"/>
          <a:cs typeface="Garamond"/>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CEFE7"/>
          </a:solidFill>
        </a:fill>
      </a:tcStyle>
    </a:wholeTbl>
    <a:band1H>
      <a:tcTxStyle/>
      <a:tcStyle>
        <a:tcBdr/>
        <a:fill>
          <a:solidFill>
            <a:srgbClr val="D8DDCB"/>
          </a:solidFill>
        </a:fill>
      </a:tcStyle>
    </a:band1H>
    <a:band2H>
      <a:tcTxStyle/>
      <a:tcStyle>
        <a:tcBdr/>
      </a:tcStyle>
    </a:band2H>
    <a:band1V>
      <a:tcTxStyle/>
      <a:tcStyle>
        <a:tcBdr/>
        <a:fill>
          <a:solidFill>
            <a:srgbClr val="D8DDCB"/>
          </a:solidFill>
        </a:fill>
      </a:tcStyle>
    </a:band1V>
    <a:band2V>
      <a:tcTxStyle/>
      <a:tcStyle>
        <a:tcBdr/>
      </a:tcStyle>
    </a:band2V>
    <a:lastCol>
      <a:tcTxStyle b="on" i="off">
        <a:font>
          <a:latin typeface="Garamond"/>
          <a:ea typeface="Garamond"/>
          <a:cs typeface="Garamond"/>
        </a:font>
        <a:schemeClr val="lt1"/>
      </a:tcTxStyle>
      <a:tcStyle>
        <a:tcBdr/>
        <a:fill>
          <a:solidFill>
            <a:schemeClr val="accent1"/>
          </a:solidFill>
        </a:fill>
      </a:tcStyle>
    </a:lastCol>
    <a:firstCol>
      <a:tcTxStyle b="on" i="off">
        <a:font>
          <a:latin typeface="Garamond"/>
          <a:ea typeface="Garamond"/>
          <a:cs typeface="Garamond"/>
        </a:font>
        <a:schemeClr val="lt1"/>
      </a:tcTxStyle>
      <a:tcStyle>
        <a:tcBdr/>
        <a:fill>
          <a:solidFill>
            <a:schemeClr val="accent1"/>
          </a:solidFill>
        </a:fill>
      </a:tcStyle>
    </a:firstCol>
    <a:lastRow>
      <a:tcTxStyle b="on" i="off">
        <a:font>
          <a:latin typeface="Garamond"/>
          <a:ea typeface="Garamond"/>
          <a:cs typeface="Garamond"/>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Garamond"/>
          <a:ea typeface="Garamond"/>
          <a:cs typeface="Garamond"/>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57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57"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od.Laura@Columbia Elementary" userId="079f1b95-3ff3-444d-b26b-67c29cb3b89a" providerId="ADAL" clId="{0BCD6BA7-4864-465C-8BE2-7BD36A66EF1B}"/>
    <pc:docChg chg="undo custSel addSld modSld">
      <pc:chgData name="Good.Laura@Columbia Elementary" userId="079f1b95-3ff3-444d-b26b-67c29cb3b89a" providerId="ADAL" clId="{0BCD6BA7-4864-465C-8BE2-7BD36A66EF1B}" dt="2023-09-14T18:08:05.928" v="43" actId="20577"/>
      <pc:docMkLst>
        <pc:docMk/>
      </pc:docMkLst>
      <pc:sldChg chg="modSp mod">
        <pc:chgData name="Good.Laura@Columbia Elementary" userId="079f1b95-3ff3-444d-b26b-67c29cb3b89a" providerId="ADAL" clId="{0BCD6BA7-4864-465C-8BE2-7BD36A66EF1B}" dt="2023-09-10T17:08:59.452" v="0" actId="14100"/>
        <pc:sldMkLst>
          <pc:docMk/>
          <pc:sldMk cId="0" sldId="256"/>
        </pc:sldMkLst>
        <pc:spChg chg="mod">
          <ac:chgData name="Good.Laura@Columbia Elementary" userId="079f1b95-3ff3-444d-b26b-67c29cb3b89a" providerId="ADAL" clId="{0BCD6BA7-4864-465C-8BE2-7BD36A66EF1B}" dt="2023-09-10T17:08:59.452" v="0" actId="14100"/>
          <ac:spMkLst>
            <pc:docMk/>
            <pc:sldMk cId="0" sldId="256"/>
            <ac:spMk id="107" creationId="{00000000-0000-0000-0000-000000000000}"/>
          </ac:spMkLst>
        </pc:spChg>
      </pc:sldChg>
      <pc:sldChg chg="addSp delSp modSp mod">
        <pc:chgData name="Good.Laura@Columbia Elementary" userId="079f1b95-3ff3-444d-b26b-67c29cb3b89a" providerId="ADAL" clId="{0BCD6BA7-4864-465C-8BE2-7BD36A66EF1B}" dt="2023-09-13T17:29:32.704" v="29" actId="1076"/>
        <pc:sldMkLst>
          <pc:docMk/>
          <pc:sldMk cId="0" sldId="279"/>
        </pc:sldMkLst>
        <pc:spChg chg="del mod">
          <ac:chgData name="Good.Laura@Columbia Elementary" userId="079f1b95-3ff3-444d-b26b-67c29cb3b89a" providerId="ADAL" clId="{0BCD6BA7-4864-465C-8BE2-7BD36A66EF1B}" dt="2023-09-13T17:24:57.980" v="18" actId="478"/>
          <ac:spMkLst>
            <pc:docMk/>
            <pc:sldMk cId="0" sldId="279"/>
            <ac:spMk id="299" creationId="{00000000-0000-0000-0000-000000000000}"/>
          </ac:spMkLst>
        </pc:spChg>
        <pc:spChg chg="del mod">
          <ac:chgData name="Good.Laura@Columbia Elementary" userId="079f1b95-3ff3-444d-b26b-67c29cb3b89a" providerId="ADAL" clId="{0BCD6BA7-4864-465C-8BE2-7BD36A66EF1B}" dt="2023-09-13T17:25:04.141" v="19" actId="478"/>
          <ac:spMkLst>
            <pc:docMk/>
            <pc:sldMk cId="0" sldId="279"/>
            <ac:spMk id="300" creationId="{00000000-0000-0000-0000-000000000000}"/>
          </ac:spMkLst>
        </pc:spChg>
        <pc:graphicFrameChg chg="add del mod">
          <ac:chgData name="Good.Laura@Columbia Elementary" userId="079f1b95-3ff3-444d-b26b-67c29cb3b89a" providerId="ADAL" clId="{0BCD6BA7-4864-465C-8BE2-7BD36A66EF1B}" dt="2023-09-13T17:24:17.354" v="7"/>
          <ac:graphicFrameMkLst>
            <pc:docMk/>
            <pc:sldMk cId="0" sldId="279"/>
            <ac:graphicFrameMk id="2" creationId="{2B5507E0-9F59-9C97-7965-FDD0CA6EE0F5}"/>
          </ac:graphicFrameMkLst>
        </pc:graphicFrameChg>
        <pc:picChg chg="add del">
          <ac:chgData name="Good.Laura@Columbia Elementary" userId="079f1b95-3ff3-444d-b26b-67c29cb3b89a" providerId="ADAL" clId="{0BCD6BA7-4864-465C-8BE2-7BD36A66EF1B}" dt="2023-09-13T17:24:42.528" v="12"/>
          <ac:picMkLst>
            <pc:docMk/>
            <pc:sldMk cId="0" sldId="279"/>
            <ac:picMk id="3" creationId="{B5373198-EFB0-771E-BC57-D19418E77226}"/>
          </ac:picMkLst>
        </pc:picChg>
        <pc:picChg chg="add mod">
          <ac:chgData name="Good.Laura@Columbia Elementary" userId="079f1b95-3ff3-444d-b26b-67c29cb3b89a" providerId="ADAL" clId="{0BCD6BA7-4864-465C-8BE2-7BD36A66EF1B}" dt="2023-09-13T17:29:32.704" v="29" actId="1076"/>
          <ac:picMkLst>
            <pc:docMk/>
            <pc:sldMk cId="0" sldId="279"/>
            <ac:picMk id="4" creationId="{54C58360-0A4F-8D29-9C99-FEA2851B7B99}"/>
          </ac:picMkLst>
        </pc:picChg>
      </pc:sldChg>
      <pc:sldChg chg="modSp mod">
        <pc:chgData name="Good.Laura@Columbia Elementary" userId="079f1b95-3ff3-444d-b26b-67c29cb3b89a" providerId="ADAL" clId="{0BCD6BA7-4864-465C-8BE2-7BD36A66EF1B}" dt="2023-09-14T18:08:05.928" v="43" actId="20577"/>
        <pc:sldMkLst>
          <pc:docMk/>
          <pc:sldMk cId="0" sldId="284"/>
        </pc:sldMkLst>
        <pc:spChg chg="mod">
          <ac:chgData name="Good.Laura@Columbia Elementary" userId="079f1b95-3ff3-444d-b26b-67c29cb3b89a" providerId="ADAL" clId="{0BCD6BA7-4864-465C-8BE2-7BD36A66EF1B}" dt="2023-09-14T18:08:05.928" v="43" actId="20577"/>
          <ac:spMkLst>
            <pc:docMk/>
            <pc:sldMk cId="0" sldId="284"/>
            <ac:spMk id="342" creationId="{00000000-0000-0000-0000-000000000000}"/>
          </ac:spMkLst>
        </pc:spChg>
      </pc:sldChg>
      <pc:sldChg chg="addSp delSp modSp new mod">
        <pc:chgData name="Good.Laura@Columbia Elementary" userId="079f1b95-3ff3-444d-b26b-67c29cb3b89a" providerId="ADAL" clId="{0BCD6BA7-4864-465C-8BE2-7BD36A66EF1B}" dt="2023-09-14T18:06:15.385" v="40" actId="1076"/>
        <pc:sldMkLst>
          <pc:docMk/>
          <pc:sldMk cId="2893341052" sldId="287"/>
        </pc:sldMkLst>
        <pc:spChg chg="del mod">
          <ac:chgData name="Good.Laura@Columbia Elementary" userId="079f1b95-3ff3-444d-b26b-67c29cb3b89a" providerId="ADAL" clId="{0BCD6BA7-4864-465C-8BE2-7BD36A66EF1B}" dt="2023-09-14T18:04:44.593" v="33" actId="21"/>
          <ac:spMkLst>
            <pc:docMk/>
            <pc:sldMk cId="2893341052" sldId="287"/>
            <ac:spMk id="2" creationId="{183FB7EA-5247-26BA-97A7-7504D80007C7}"/>
          </ac:spMkLst>
        </pc:spChg>
        <pc:spChg chg="add mod">
          <ac:chgData name="Good.Laura@Columbia Elementary" userId="079f1b95-3ff3-444d-b26b-67c29cb3b89a" providerId="ADAL" clId="{0BCD6BA7-4864-465C-8BE2-7BD36A66EF1B}" dt="2023-09-14T18:05:51.142" v="38" actId="255"/>
          <ac:spMkLst>
            <pc:docMk/>
            <pc:sldMk cId="2893341052" sldId="287"/>
            <ac:spMk id="4" creationId="{756D880A-32E1-16AE-91C1-F8DA64035DCF}"/>
          </ac:spMkLst>
        </pc:spChg>
        <pc:picChg chg="add mod">
          <ac:chgData name="Good.Laura@Columbia Elementary" userId="079f1b95-3ff3-444d-b26b-67c29cb3b89a" providerId="ADAL" clId="{0BCD6BA7-4864-465C-8BE2-7BD36A66EF1B}" dt="2023-09-14T18:06:15.385" v="40" actId="1076"/>
          <ac:picMkLst>
            <pc:docMk/>
            <pc:sldMk cId="2893341052" sldId="287"/>
            <ac:picMk id="5" creationId="{073C6EEA-CDA0-8FA9-5D28-5F6869FA767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513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513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6"/>
            <a:ext cx="3037840" cy="4651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676"/>
            <a:ext cx="3037840"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txBox="1">
            <a:spLocks noGrp="1"/>
          </p:cNvSpPr>
          <p:nvPr>
            <p:ph type="sldNum" idx="12"/>
          </p:nvPr>
        </p:nvSpPr>
        <p:spPr>
          <a:xfrm>
            <a:off x="3970938" y="8829676"/>
            <a:ext cx="3037840"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
        <p:nvSpPr>
          <p:cNvPr id="102" name="Google Shape;102;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3" name="Google Shape;103;p1:notes"/>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7b47b7dc9d_1_8: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27b47b7dc9d_1_8:notes"/>
          <p:cNvSpPr txBox="1">
            <a:spLocks noGrp="1"/>
          </p:cNvSpPr>
          <p:nvPr>
            <p:ph type="body" idx="1"/>
          </p:nvPr>
        </p:nvSpPr>
        <p:spPr>
          <a:xfrm>
            <a:off x="701040" y="4416426"/>
            <a:ext cx="56082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g27b47b7dc9d_1_8:notes"/>
          <p:cNvSpPr txBox="1">
            <a:spLocks noGrp="1"/>
          </p:cNvSpPr>
          <p:nvPr>
            <p:ph type="sldNum" idx="12"/>
          </p:nvPr>
        </p:nvSpPr>
        <p:spPr>
          <a:xfrm>
            <a:off x="3970938" y="8829676"/>
            <a:ext cx="3037800" cy="465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7b47b7dc9d_1_3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27b47b7dc9d_1_31:notes"/>
          <p:cNvSpPr txBox="1">
            <a:spLocks noGrp="1"/>
          </p:cNvSpPr>
          <p:nvPr>
            <p:ph type="body" idx="1"/>
          </p:nvPr>
        </p:nvSpPr>
        <p:spPr>
          <a:xfrm>
            <a:off x="701675" y="4473575"/>
            <a:ext cx="5607000" cy="3660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g27b47b7dc9d_1_31:notes"/>
          <p:cNvSpPr txBox="1">
            <a:spLocks noGrp="1"/>
          </p:cNvSpPr>
          <p:nvPr>
            <p:ph type="sldNum" idx="12"/>
          </p:nvPr>
        </p:nvSpPr>
        <p:spPr>
          <a:xfrm>
            <a:off x="3970338" y="8829675"/>
            <a:ext cx="3038400" cy="4668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8:notes"/>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00" name="Google Shape;200;p8:notes"/>
          <p:cNvSpPr txBox="1">
            <a:spLocks noGrp="1"/>
          </p:cNvSpPr>
          <p:nvPr>
            <p:ph type="sldNum" idx="12"/>
          </p:nvPr>
        </p:nvSpPr>
        <p:spPr>
          <a:xfrm>
            <a:off x="3970938" y="8829676"/>
            <a:ext cx="3037840"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9:notes"/>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08" name="Google Shape;208;p9:notes"/>
          <p:cNvSpPr txBox="1">
            <a:spLocks noGrp="1"/>
          </p:cNvSpPr>
          <p:nvPr>
            <p:ph type="sldNum" idx="12"/>
          </p:nvPr>
        </p:nvSpPr>
        <p:spPr>
          <a:xfrm>
            <a:off x="3970938" y="8829676"/>
            <a:ext cx="3037840"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0:notes"/>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16" name="Google Shape;216;p10:notes"/>
          <p:cNvSpPr txBox="1">
            <a:spLocks noGrp="1"/>
          </p:cNvSpPr>
          <p:nvPr>
            <p:ph type="sldNum" idx="12"/>
          </p:nvPr>
        </p:nvSpPr>
        <p:spPr>
          <a:xfrm>
            <a:off x="3970938" y="8829676"/>
            <a:ext cx="3037840"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1:notes"/>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24" name="Google Shape;224;p11:notes"/>
          <p:cNvSpPr txBox="1">
            <a:spLocks noGrp="1"/>
          </p:cNvSpPr>
          <p:nvPr>
            <p:ph type="sldNum" idx="12"/>
          </p:nvPr>
        </p:nvSpPr>
        <p:spPr>
          <a:xfrm>
            <a:off x="3970938" y="8829676"/>
            <a:ext cx="3037840"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2:notes"/>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32" name="Google Shape;232;p12:notes"/>
          <p:cNvSpPr txBox="1">
            <a:spLocks noGrp="1"/>
          </p:cNvSpPr>
          <p:nvPr>
            <p:ph type="sldNum" idx="12"/>
          </p:nvPr>
        </p:nvSpPr>
        <p:spPr>
          <a:xfrm>
            <a:off x="3970938" y="8829676"/>
            <a:ext cx="3037840"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7c788ca9ee_0_0: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27c788ca9ee_0_0:notes"/>
          <p:cNvSpPr txBox="1">
            <a:spLocks noGrp="1"/>
          </p:cNvSpPr>
          <p:nvPr>
            <p:ph type="body" idx="1"/>
          </p:nvPr>
        </p:nvSpPr>
        <p:spPr>
          <a:xfrm>
            <a:off x="701040" y="4416426"/>
            <a:ext cx="5608200" cy="41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g27c788ca9ee_0_0:notes"/>
          <p:cNvSpPr txBox="1">
            <a:spLocks noGrp="1"/>
          </p:cNvSpPr>
          <p:nvPr>
            <p:ph type="sldNum" idx="12"/>
          </p:nvPr>
        </p:nvSpPr>
        <p:spPr>
          <a:xfrm>
            <a:off x="3970938" y="8829676"/>
            <a:ext cx="3037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7b47b7dc9d_1_183: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g27b47b7dc9d_1_183:notes"/>
          <p:cNvSpPr txBox="1">
            <a:spLocks noGrp="1"/>
          </p:cNvSpPr>
          <p:nvPr>
            <p:ph type="body" idx="1"/>
          </p:nvPr>
        </p:nvSpPr>
        <p:spPr>
          <a:xfrm>
            <a:off x="701040" y="4416426"/>
            <a:ext cx="56082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g27b47b7dc9d_1_183:notes"/>
          <p:cNvSpPr txBox="1">
            <a:spLocks noGrp="1"/>
          </p:cNvSpPr>
          <p:nvPr>
            <p:ph type="sldNum" idx="12"/>
          </p:nvPr>
        </p:nvSpPr>
        <p:spPr>
          <a:xfrm>
            <a:off x="3970938" y="8829676"/>
            <a:ext cx="3037800" cy="465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7b47b7dc9d_1_192: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g27b47b7dc9d_1_192:notes"/>
          <p:cNvSpPr txBox="1">
            <a:spLocks noGrp="1"/>
          </p:cNvSpPr>
          <p:nvPr>
            <p:ph type="body" idx="1"/>
          </p:nvPr>
        </p:nvSpPr>
        <p:spPr>
          <a:xfrm>
            <a:off x="701040" y="4416426"/>
            <a:ext cx="56082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5" name="Google Shape;255;g27b47b7dc9d_1_192:notes"/>
          <p:cNvSpPr txBox="1">
            <a:spLocks noGrp="1"/>
          </p:cNvSpPr>
          <p:nvPr>
            <p:ph type="sldNum" idx="12"/>
          </p:nvPr>
        </p:nvSpPr>
        <p:spPr>
          <a:xfrm>
            <a:off x="3970938" y="8829676"/>
            <a:ext cx="3037800" cy="465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12" name="Google Shape;112;p2:notes"/>
          <p:cNvSpPr txBox="1">
            <a:spLocks noGrp="1"/>
          </p:cNvSpPr>
          <p:nvPr>
            <p:ph type="sldNum" idx="12"/>
          </p:nvPr>
        </p:nvSpPr>
        <p:spPr>
          <a:xfrm>
            <a:off x="3970938" y="8829676"/>
            <a:ext cx="3037840"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3:notes"/>
          <p:cNvSpPr txBox="1">
            <a:spLocks noGrp="1"/>
          </p:cNvSpPr>
          <p:nvPr>
            <p:ph type="sldNum" idx="12"/>
          </p:nvPr>
        </p:nvSpPr>
        <p:spPr>
          <a:xfrm>
            <a:off x="3970938" y="8829676"/>
            <a:ext cx="3037840"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
        <p:nvSpPr>
          <p:cNvPr id="264" name="Google Shape;264;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5" name="Google Shape;265;p13:notes"/>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4:notes"/>
          <p:cNvSpPr txBox="1">
            <a:spLocks noGrp="1"/>
          </p:cNvSpPr>
          <p:nvPr>
            <p:ph type="sldNum" idx="12"/>
          </p:nvPr>
        </p:nvSpPr>
        <p:spPr>
          <a:xfrm>
            <a:off x="3970938" y="8829676"/>
            <a:ext cx="3037840"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
        <p:nvSpPr>
          <p:cNvPr id="273" name="Google Shape;273;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4" name="Google Shape;274;p14:notes"/>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5:notes"/>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6:notes"/>
          <p:cNvSpPr txBox="1">
            <a:spLocks noGrp="1"/>
          </p:cNvSpPr>
          <p:nvPr>
            <p:ph type="sldNum" idx="12"/>
          </p:nvPr>
        </p:nvSpPr>
        <p:spPr>
          <a:xfrm>
            <a:off x="3970938" y="8829676"/>
            <a:ext cx="3037840"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
        <p:nvSpPr>
          <p:cNvPr id="288" name="Google Shape;288;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9" name="Google Shape;289;p16:notes"/>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7:notes"/>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7" name="Google Shape;297;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8:notes"/>
          <p:cNvSpPr txBox="1">
            <a:spLocks noGrp="1"/>
          </p:cNvSpPr>
          <p:nvPr>
            <p:ph type="sldNum" idx="12"/>
          </p:nvPr>
        </p:nvSpPr>
        <p:spPr>
          <a:xfrm>
            <a:off x="3970938" y="8829676"/>
            <a:ext cx="3037840"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
        <p:nvSpPr>
          <p:cNvPr id="304" name="Google Shape;304;p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5" name="Google Shape;305;p18:notes"/>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19:notes"/>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313" name="Google Shape;313;p19:notes"/>
          <p:cNvSpPr txBox="1">
            <a:spLocks noGrp="1"/>
          </p:cNvSpPr>
          <p:nvPr>
            <p:ph type="sldNum" idx="12"/>
          </p:nvPr>
        </p:nvSpPr>
        <p:spPr>
          <a:xfrm>
            <a:off x="3970938" y="8829676"/>
            <a:ext cx="3037840"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20:notes"/>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321" name="Google Shape;321;p20:notes"/>
          <p:cNvSpPr txBox="1">
            <a:spLocks noGrp="1"/>
          </p:cNvSpPr>
          <p:nvPr>
            <p:ph type="sldNum" idx="12"/>
          </p:nvPr>
        </p:nvSpPr>
        <p:spPr>
          <a:xfrm>
            <a:off x="3970938" y="8829676"/>
            <a:ext cx="3037840"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1:notes"/>
          <p:cNvSpPr txBox="1">
            <a:spLocks noGrp="1"/>
          </p:cNvSpPr>
          <p:nvPr>
            <p:ph type="sldNum" idx="12"/>
          </p:nvPr>
        </p:nvSpPr>
        <p:spPr>
          <a:xfrm>
            <a:off x="3970938" y="8829676"/>
            <a:ext cx="3037840"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
        <p:nvSpPr>
          <p:cNvPr id="329" name="Google Shape;329;p2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0" name="Google Shape;330;p21:notes"/>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Char char="•"/>
            </a:pPr>
            <a:r>
              <a:rPr lang="en-US"/>
              <a:t>Discuss your parent resource room, what is offered, and what is available.</a:t>
            </a:r>
            <a:endParaRPr/>
          </a:p>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27b47b7dc9d_1_209:notes"/>
          <p:cNvSpPr txBox="1">
            <a:spLocks noGrp="1"/>
          </p:cNvSpPr>
          <p:nvPr>
            <p:ph type="sldNum" idx="12"/>
          </p:nvPr>
        </p:nvSpPr>
        <p:spPr>
          <a:xfrm>
            <a:off x="3970938" y="8829676"/>
            <a:ext cx="3037800" cy="465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
        <p:nvSpPr>
          <p:cNvPr id="338" name="Google Shape;338;g27b47b7dc9d_1_20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9" name="Google Shape;339;g27b47b7dc9d_1_209:notes"/>
          <p:cNvSpPr txBox="1">
            <a:spLocks noGrp="1"/>
          </p:cNvSpPr>
          <p:nvPr>
            <p:ph type="body" idx="1"/>
          </p:nvPr>
        </p:nvSpPr>
        <p:spPr>
          <a:xfrm>
            <a:off x="701040" y="4416426"/>
            <a:ext cx="5608200" cy="418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Char char="•"/>
            </a:pPr>
            <a:r>
              <a:rPr lang="en-US"/>
              <a:t>Discuss your parent resource room, what is offered, and what is available.</a:t>
            </a:r>
            <a:endParaRPr/>
          </a:p>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3:notes"/>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19" name="Google Shape;119;p3:notes"/>
          <p:cNvSpPr txBox="1">
            <a:spLocks noGrp="1"/>
          </p:cNvSpPr>
          <p:nvPr>
            <p:ph type="sldNum" idx="12"/>
          </p:nvPr>
        </p:nvSpPr>
        <p:spPr>
          <a:xfrm>
            <a:off x="3970938" y="8829676"/>
            <a:ext cx="3037840"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2:notes"/>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7" name="Google Shape;347;p2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23:notes"/>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359" name="Google Shape;359;p23:notes"/>
          <p:cNvSpPr txBox="1">
            <a:spLocks noGrp="1"/>
          </p:cNvSpPr>
          <p:nvPr>
            <p:ph type="sldNum" idx="12"/>
          </p:nvPr>
        </p:nvSpPr>
        <p:spPr>
          <a:xfrm>
            <a:off x="3970938" y="8829676"/>
            <a:ext cx="3037840"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sldNum" idx="12"/>
          </p:nvPr>
        </p:nvSpPr>
        <p:spPr>
          <a:xfrm>
            <a:off x="3970938" y="8829676"/>
            <a:ext cx="3037840"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
        <p:nvSpPr>
          <p:cNvPr id="126" name="Google Shape;126;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7" name="Google Shape;127;p4:notes"/>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5:notes"/>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35" name="Google Shape;135;p5:notes"/>
          <p:cNvSpPr txBox="1">
            <a:spLocks noGrp="1"/>
          </p:cNvSpPr>
          <p:nvPr>
            <p:ph type="sldNum" idx="12"/>
          </p:nvPr>
        </p:nvSpPr>
        <p:spPr>
          <a:xfrm>
            <a:off x="3970938" y="8829676"/>
            <a:ext cx="3037840"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6:notes"/>
          <p:cNvSpPr txBox="1">
            <a:spLocks noGrp="1"/>
          </p:cNvSpPr>
          <p:nvPr>
            <p:ph type="sldNum" idx="12"/>
          </p:nvPr>
        </p:nvSpPr>
        <p:spPr>
          <a:xfrm>
            <a:off x="3970938" y="8829676"/>
            <a:ext cx="3037840"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
        <p:nvSpPr>
          <p:cNvPr id="143" name="Google Shape;143;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4" name="Google Shape;144;p6:notes"/>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7b47b7dc9d_1_2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g27b47b7dc9d_1_219:notes"/>
          <p:cNvSpPr txBox="1">
            <a:spLocks noGrp="1"/>
          </p:cNvSpPr>
          <p:nvPr>
            <p:ph type="body" idx="1"/>
          </p:nvPr>
        </p:nvSpPr>
        <p:spPr>
          <a:xfrm>
            <a:off x="701040" y="4416426"/>
            <a:ext cx="56082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g27b47b7dc9d_1_219:notes"/>
          <p:cNvSpPr txBox="1">
            <a:spLocks noGrp="1"/>
          </p:cNvSpPr>
          <p:nvPr>
            <p:ph type="sldNum" idx="12"/>
          </p:nvPr>
        </p:nvSpPr>
        <p:spPr>
          <a:xfrm>
            <a:off x="3970938" y="8829676"/>
            <a:ext cx="3037800" cy="465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7b47b7dc9d_1_24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g27b47b7dc9d_1_242:notes"/>
          <p:cNvSpPr txBox="1">
            <a:spLocks noGrp="1"/>
          </p:cNvSpPr>
          <p:nvPr>
            <p:ph type="body" idx="1"/>
          </p:nvPr>
        </p:nvSpPr>
        <p:spPr>
          <a:xfrm>
            <a:off x="701040" y="4416426"/>
            <a:ext cx="56082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 name="Google Shape;162;g27b47b7dc9d_1_242:notes"/>
          <p:cNvSpPr txBox="1">
            <a:spLocks noGrp="1"/>
          </p:cNvSpPr>
          <p:nvPr>
            <p:ph type="sldNum" idx="12"/>
          </p:nvPr>
        </p:nvSpPr>
        <p:spPr>
          <a:xfrm>
            <a:off x="3970938" y="8829676"/>
            <a:ext cx="3037800" cy="465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7:notes"/>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71" name="Google Shape;171;p7:notes"/>
          <p:cNvSpPr txBox="1">
            <a:spLocks noGrp="1"/>
          </p:cNvSpPr>
          <p:nvPr>
            <p:ph type="sldNum" idx="12"/>
          </p:nvPr>
        </p:nvSpPr>
        <p:spPr>
          <a:xfrm>
            <a:off x="3970938" y="8829676"/>
            <a:ext cx="3037840"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25"/>
          <p:cNvSpPr txBox="1">
            <a:spLocks noGrp="1"/>
          </p:cNvSpPr>
          <p:nvPr>
            <p:ph type="ctrTitle"/>
          </p:nvPr>
        </p:nvSpPr>
        <p:spPr>
          <a:xfrm>
            <a:off x="2396319" y="802299"/>
            <a:ext cx="5618515" cy="2541431"/>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dk1"/>
              </a:buClr>
              <a:buSzPts val="5400"/>
              <a:buFont typeface="Gill Sans"/>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5"/>
          <p:cNvSpPr txBox="1">
            <a:spLocks noGrp="1"/>
          </p:cNvSpPr>
          <p:nvPr>
            <p:ph type="subTitle" idx="1"/>
          </p:nvPr>
        </p:nvSpPr>
        <p:spPr>
          <a:xfrm>
            <a:off x="2396319" y="3531205"/>
            <a:ext cx="5618515"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1000"/>
              </a:spcBef>
              <a:spcAft>
                <a:spcPts val="0"/>
              </a:spcAft>
              <a:buSzPts val="1600"/>
              <a:buNone/>
              <a:defRPr sz="1600" b="0" cap="none">
                <a:solidFill>
                  <a:schemeClr val="dk1"/>
                </a:solidFill>
              </a:defRPr>
            </a:lvl1pPr>
            <a:lvl2pPr lvl="1" algn="ctr">
              <a:lnSpc>
                <a:spcPct val="120000"/>
              </a:lnSpc>
              <a:spcBef>
                <a:spcPts val="500"/>
              </a:spcBef>
              <a:spcAft>
                <a:spcPts val="0"/>
              </a:spcAft>
              <a:buSzPts val="1500"/>
              <a:buNone/>
              <a:defRPr sz="1500"/>
            </a:lvl2pPr>
            <a:lvl3pPr lvl="2" algn="ctr">
              <a:lnSpc>
                <a:spcPct val="120000"/>
              </a:lnSpc>
              <a:spcBef>
                <a:spcPts val="500"/>
              </a:spcBef>
              <a:spcAft>
                <a:spcPts val="0"/>
              </a:spcAft>
              <a:buSzPts val="1350"/>
              <a:buNone/>
              <a:defRPr sz="1350"/>
            </a:lvl3pPr>
            <a:lvl4pPr lvl="3" algn="ctr">
              <a:lnSpc>
                <a:spcPct val="120000"/>
              </a:lnSpc>
              <a:spcBef>
                <a:spcPts val="500"/>
              </a:spcBef>
              <a:spcAft>
                <a:spcPts val="0"/>
              </a:spcAft>
              <a:buSzPts val="1200"/>
              <a:buNone/>
              <a:defRPr sz="1200"/>
            </a:lvl4pPr>
            <a:lvl5pPr lvl="4" algn="ctr">
              <a:lnSpc>
                <a:spcPct val="120000"/>
              </a:lnSpc>
              <a:spcBef>
                <a:spcPts val="500"/>
              </a:spcBef>
              <a:spcAft>
                <a:spcPts val="0"/>
              </a:spcAft>
              <a:buSzPts val="1200"/>
              <a:buNone/>
              <a:defRPr sz="1200"/>
            </a:lvl5pPr>
            <a:lvl6pPr lvl="5" algn="ctr">
              <a:lnSpc>
                <a:spcPct val="120000"/>
              </a:lnSpc>
              <a:spcBef>
                <a:spcPts val="500"/>
              </a:spcBef>
              <a:spcAft>
                <a:spcPts val="0"/>
              </a:spcAft>
              <a:buSzPts val="1200"/>
              <a:buNone/>
              <a:defRPr sz="1200"/>
            </a:lvl6pPr>
            <a:lvl7pPr lvl="6" algn="ctr">
              <a:lnSpc>
                <a:spcPct val="120000"/>
              </a:lnSpc>
              <a:spcBef>
                <a:spcPts val="500"/>
              </a:spcBef>
              <a:spcAft>
                <a:spcPts val="0"/>
              </a:spcAft>
              <a:buSzPts val="1200"/>
              <a:buNone/>
              <a:defRPr sz="1200"/>
            </a:lvl7pPr>
            <a:lvl8pPr lvl="7" algn="ctr">
              <a:lnSpc>
                <a:spcPct val="120000"/>
              </a:lnSpc>
              <a:spcBef>
                <a:spcPts val="500"/>
              </a:spcBef>
              <a:spcAft>
                <a:spcPts val="0"/>
              </a:spcAft>
              <a:buSzPts val="1200"/>
              <a:buNone/>
              <a:defRPr sz="1200"/>
            </a:lvl8pPr>
            <a:lvl9pPr lvl="8" algn="ctr">
              <a:lnSpc>
                <a:spcPct val="120000"/>
              </a:lnSpc>
              <a:spcBef>
                <a:spcPts val="500"/>
              </a:spcBef>
              <a:spcAft>
                <a:spcPts val="0"/>
              </a:spcAft>
              <a:buSzPts val="1200"/>
              <a:buNone/>
              <a:defRPr sz="1200"/>
            </a:lvl9pPr>
          </a:lstStyle>
          <a:p>
            <a:endParaRPr/>
          </a:p>
        </p:txBody>
      </p:sp>
      <p:sp>
        <p:nvSpPr>
          <p:cNvPr id="21" name="Google Shape;21;p25"/>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5"/>
          <p:cNvSpPr txBox="1">
            <a:spLocks noGrp="1"/>
          </p:cNvSpPr>
          <p:nvPr>
            <p:ph type="ftr" idx="11"/>
          </p:nvPr>
        </p:nvSpPr>
        <p:spPr>
          <a:xfrm>
            <a:off x="2396319" y="329308"/>
            <a:ext cx="3086292"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5"/>
          <p:cNvSpPr txBox="1">
            <a:spLocks noGrp="1"/>
          </p:cNvSpPr>
          <p:nvPr>
            <p:ph type="sldNum" idx="12"/>
          </p:nvPr>
        </p:nvSpPr>
        <p:spPr>
          <a:xfrm>
            <a:off x="1434703" y="798973"/>
            <a:ext cx="802005"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cxnSp>
        <p:nvCxnSpPr>
          <p:cNvPr id="24" name="Google Shape;24;p25"/>
          <p:cNvCxnSpPr/>
          <p:nvPr/>
        </p:nvCxnSpPr>
        <p:spPr>
          <a:xfrm>
            <a:off x="2396319" y="3528542"/>
            <a:ext cx="5618515"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6"/>
        <p:cNvGrpSpPr/>
        <p:nvPr/>
      </p:nvGrpSpPr>
      <p:grpSpPr>
        <a:xfrm>
          <a:off x="0" y="0"/>
          <a:ext cx="0" cy="0"/>
          <a:chOff x="0" y="0"/>
          <a:chExt cx="0" cy="0"/>
        </a:xfrm>
      </p:grpSpPr>
      <p:cxnSp>
        <p:nvCxnSpPr>
          <p:cNvPr id="87" name="Google Shape;87;p34"/>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
        <p:nvSpPr>
          <p:cNvPr id="88" name="Google Shape;88;p34"/>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4"/>
          <p:cNvSpPr txBox="1">
            <a:spLocks noGrp="1"/>
          </p:cNvSpPr>
          <p:nvPr>
            <p:ph type="body" idx="1"/>
          </p:nvPr>
        </p:nvSpPr>
        <p:spPr>
          <a:xfrm rot="5400000">
            <a:off x="3003856" y="455368"/>
            <a:ext cx="3450613" cy="657134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90" name="Google Shape;90;p34"/>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4"/>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4"/>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35"/>
          <p:cNvSpPr txBox="1">
            <a:spLocks noGrp="1"/>
          </p:cNvSpPr>
          <p:nvPr>
            <p:ph type="title"/>
          </p:nvPr>
        </p:nvSpPr>
        <p:spPr>
          <a:xfrm rot="5400000">
            <a:off x="5139597" y="2577405"/>
            <a:ext cx="4659889" cy="110302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200"/>
              <a:buFont typeface="Gill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35"/>
          <p:cNvSpPr txBox="1">
            <a:spLocks noGrp="1"/>
          </p:cNvSpPr>
          <p:nvPr>
            <p:ph type="body" idx="1"/>
          </p:nvPr>
        </p:nvSpPr>
        <p:spPr>
          <a:xfrm rot="5400000">
            <a:off x="1764094" y="478371"/>
            <a:ext cx="4659889" cy="5301095"/>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96" name="Google Shape;96;p35"/>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35"/>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35"/>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cxnSp>
        <p:nvCxnSpPr>
          <p:cNvPr id="99" name="Google Shape;99;p35"/>
          <p:cNvCxnSpPr/>
          <p:nvPr/>
        </p:nvCxnSpPr>
        <p:spPr>
          <a:xfrm>
            <a:off x="6918028" y="798974"/>
            <a:ext cx="0" cy="4659889"/>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6"/>
          <p:cNvSpPr txBox="1">
            <a:spLocks noGrp="1"/>
          </p:cNvSpPr>
          <p:nvPr>
            <p:ph type="body" idx="1"/>
          </p:nvPr>
        </p:nvSpPr>
        <p:spPr>
          <a:xfrm>
            <a:off x="1443491" y="2015733"/>
            <a:ext cx="6571343" cy="345061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28" name="Google Shape;28;p26"/>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6"/>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6"/>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cxnSp>
        <p:nvCxnSpPr>
          <p:cNvPr id="31" name="Google Shape;31;p26"/>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27"/>
          <p:cNvSpPr txBox="1">
            <a:spLocks noGrp="1"/>
          </p:cNvSpPr>
          <p:nvPr>
            <p:ph type="title"/>
          </p:nvPr>
        </p:nvSpPr>
        <p:spPr>
          <a:xfrm>
            <a:off x="1443491" y="804890"/>
            <a:ext cx="6571343" cy="105930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7"/>
          <p:cNvSpPr txBox="1">
            <a:spLocks noGrp="1"/>
          </p:cNvSpPr>
          <p:nvPr>
            <p:ph type="body" idx="1"/>
          </p:nvPr>
        </p:nvSpPr>
        <p:spPr>
          <a:xfrm>
            <a:off x="1443490" y="2013936"/>
            <a:ext cx="3125871" cy="343756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35" name="Google Shape;35;p27"/>
          <p:cNvSpPr txBox="1">
            <a:spLocks noGrp="1"/>
          </p:cNvSpPr>
          <p:nvPr>
            <p:ph type="body" idx="2"/>
          </p:nvPr>
        </p:nvSpPr>
        <p:spPr>
          <a:xfrm>
            <a:off x="4889182" y="2013936"/>
            <a:ext cx="3125652" cy="3437559"/>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36" name="Google Shape;36;p27"/>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7"/>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7"/>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cxnSp>
        <p:nvCxnSpPr>
          <p:cNvPr id="39" name="Google Shape;39;p27"/>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28"/>
          <p:cNvSpPr txBox="1">
            <a:spLocks noGrp="1"/>
          </p:cNvSpPr>
          <p:nvPr>
            <p:ph type="title"/>
          </p:nvPr>
        </p:nvSpPr>
        <p:spPr>
          <a:xfrm>
            <a:off x="1443491" y="1756130"/>
            <a:ext cx="5617002" cy="18879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ill Sa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8"/>
          <p:cNvSpPr txBox="1">
            <a:spLocks noGrp="1"/>
          </p:cNvSpPr>
          <p:nvPr>
            <p:ph type="body" idx="1"/>
          </p:nvPr>
        </p:nvSpPr>
        <p:spPr>
          <a:xfrm>
            <a:off x="1443492" y="3806196"/>
            <a:ext cx="5617002" cy="1012929"/>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1000"/>
              </a:spcBef>
              <a:spcAft>
                <a:spcPts val="0"/>
              </a:spcAft>
              <a:buSzPts val="1800"/>
              <a:buNone/>
              <a:defRPr sz="1800">
                <a:solidFill>
                  <a:schemeClr val="dk1"/>
                </a:solidFill>
              </a:defRPr>
            </a:lvl1pPr>
            <a:lvl2pPr marL="914400" lvl="1" indent="-228600" algn="l">
              <a:lnSpc>
                <a:spcPct val="120000"/>
              </a:lnSpc>
              <a:spcBef>
                <a:spcPts val="500"/>
              </a:spcBef>
              <a:spcAft>
                <a:spcPts val="0"/>
              </a:spcAft>
              <a:buSzPts val="1500"/>
              <a:buNone/>
              <a:defRPr sz="1500">
                <a:solidFill>
                  <a:srgbClr val="888888"/>
                </a:solidFill>
              </a:defRPr>
            </a:lvl2pPr>
            <a:lvl3pPr marL="1371600" lvl="2" indent="-228600" algn="l">
              <a:lnSpc>
                <a:spcPct val="120000"/>
              </a:lnSpc>
              <a:spcBef>
                <a:spcPts val="500"/>
              </a:spcBef>
              <a:spcAft>
                <a:spcPts val="0"/>
              </a:spcAft>
              <a:buSzPts val="1350"/>
              <a:buNone/>
              <a:defRPr sz="1350">
                <a:solidFill>
                  <a:srgbClr val="888888"/>
                </a:solidFill>
              </a:defRPr>
            </a:lvl3pPr>
            <a:lvl4pPr marL="1828800" lvl="3" indent="-228600" algn="l">
              <a:lnSpc>
                <a:spcPct val="120000"/>
              </a:lnSpc>
              <a:spcBef>
                <a:spcPts val="500"/>
              </a:spcBef>
              <a:spcAft>
                <a:spcPts val="0"/>
              </a:spcAft>
              <a:buSzPts val="1200"/>
              <a:buNone/>
              <a:defRPr sz="1200">
                <a:solidFill>
                  <a:srgbClr val="888888"/>
                </a:solidFill>
              </a:defRPr>
            </a:lvl4pPr>
            <a:lvl5pPr marL="2286000" lvl="4" indent="-228600" algn="l">
              <a:lnSpc>
                <a:spcPct val="120000"/>
              </a:lnSpc>
              <a:spcBef>
                <a:spcPts val="500"/>
              </a:spcBef>
              <a:spcAft>
                <a:spcPts val="0"/>
              </a:spcAft>
              <a:buSzPts val="1200"/>
              <a:buNone/>
              <a:defRPr sz="1200">
                <a:solidFill>
                  <a:srgbClr val="888888"/>
                </a:solidFill>
              </a:defRPr>
            </a:lvl5pPr>
            <a:lvl6pPr marL="2743200" lvl="5" indent="-228600" algn="l">
              <a:lnSpc>
                <a:spcPct val="120000"/>
              </a:lnSpc>
              <a:spcBef>
                <a:spcPts val="500"/>
              </a:spcBef>
              <a:spcAft>
                <a:spcPts val="0"/>
              </a:spcAft>
              <a:buSzPts val="1200"/>
              <a:buNone/>
              <a:defRPr sz="1200">
                <a:solidFill>
                  <a:srgbClr val="888888"/>
                </a:solidFill>
              </a:defRPr>
            </a:lvl6pPr>
            <a:lvl7pPr marL="3200400" lvl="6" indent="-228600" algn="l">
              <a:lnSpc>
                <a:spcPct val="120000"/>
              </a:lnSpc>
              <a:spcBef>
                <a:spcPts val="500"/>
              </a:spcBef>
              <a:spcAft>
                <a:spcPts val="0"/>
              </a:spcAft>
              <a:buSzPts val="1200"/>
              <a:buNone/>
              <a:defRPr sz="1200">
                <a:solidFill>
                  <a:srgbClr val="888888"/>
                </a:solidFill>
              </a:defRPr>
            </a:lvl7pPr>
            <a:lvl8pPr marL="3657600" lvl="7" indent="-228600" algn="l">
              <a:lnSpc>
                <a:spcPct val="120000"/>
              </a:lnSpc>
              <a:spcBef>
                <a:spcPts val="500"/>
              </a:spcBef>
              <a:spcAft>
                <a:spcPts val="0"/>
              </a:spcAft>
              <a:buSzPts val="1200"/>
              <a:buNone/>
              <a:defRPr sz="1200">
                <a:solidFill>
                  <a:srgbClr val="888888"/>
                </a:solidFill>
              </a:defRPr>
            </a:lvl8pPr>
            <a:lvl9pPr marL="4114800" lvl="8" indent="-228600" algn="l">
              <a:lnSpc>
                <a:spcPct val="120000"/>
              </a:lnSpc>
              <a:spcBef>
                <a:spcPts val="500"/>
              </a:spcBef>
              <a:spcAft>
                <a:spcPts val="0"/>
              </a:spcAft>
              <a:buSzPts val="1200"/>
              <a:buNone/>
              <a:defRPr sz="1200">
                <a:solidFill>
                  <a:srgbClr val="888888"/>
                </a:solidFill>
              </a:defRPr>
            </a:lvl9pPr>
          </a:lstStyle>
          <a:p>
            <a:endParaRPr/>
          </a:p>
        </p:txBody>
      </p:sp>
      <p:sp>
        <p:nvSpPr>
          <p:cNvPr id="43" name="Google Shape;43;p28"/>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8"/>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8"/>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cxnSp>
        <p:nvCxnSpPr>
          <p:cNvPr id="46" name="Google Shape;46;p28"/>
          <p:cNvCxnSpPr/>
          <p:nvPr/>
        </p:nvCxnSpPr>
        <p:spPr>
          <a:xfrm>
            <a:off x="1443491" y="3804985"/>
            <a:ext cx="561700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cxnSp>
        <p:nvCxnSpPr>
          <p:cNvPr id="48" name="Google Shape;48;p29"/>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
        <p:nvSpPr>
          <p:cNvPr id="49" name="Google Shape;49;p29"/>
          <p:cNvSpPr txBox="1">
            <a:spLocks noGrp="1"/>
          </p:cNvSpPr>
          <p:nvPr>
            <p:ph type="title"/>
          </p:nvPr>
        </p:nvSpPr>
        <p:spPr>
          <a:xfrm>
            <a:off x="1443491" y="804164"/>
            <a:ext cx="6571344" cy="105631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9"/>
          <p:cNvSpPr txBox="1">
            <a:spLocks noGrp="1"/>
          </p:cNvSpPr>
          <p:nvPr>
            <p:ph type="body" idx="1"/>
          </p:nvPr>
        </p:nvSpPr>
        <p:spPr>
          <a:xfrm>
            <a:off x="1443491" y="2019550"/>
            <a:ext cx="3125766"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200"/>
              <a:buNone/>
              <a:defRPr sz="2200" b="0" cap="none">
                <a:solidFill>
                  <a:schemeClr val="accent1"/>
                </a:solidFill>
              </a:defRPr>
            </a:lvl1pPr>
            <a:lvl2pPr marL="914400" lvl="1" indent="-228600" algn="l">
              <a:lnSpc>
                <a:spcPct val="120000"/>
              </a:lnSpc>
              <a:spcBef>
                <a:spcPts val="500"/>
              </a:spcBef>
              <a:spcAft>
                <a:spcPts val="0"/>
              </a:spcAft>
              <a:buSzPts val="1500"/>
              <a:buNone/>
              <a:defRPr sz="1500" b="1"/>
            </a:lvl2pPr>
            <a:lvl3pPr marL="1371600" lvl="2" indent="-228600" algn="l">
              <a:lnSpc>
                <a:spcPct val="120000"/>
              </a:lnSpc>
              <a:spcBef>
                <a:spcPts val="500"/>
              </a:spcBef>
              <a:spcAft>
                <a:spcPts val="0"/>
              </a:spcAft>
              <a:buSzPts val="1350"/>
              <a:buNone/>
              <a:defRPr sz="1350" b="1"/>
            </a:lvl3pPr>
            <a:lvl4pPr marL="1828800" lvl="3" indent="-228600" algn="l">
              <a:lnSpc>
                <a:spcPct val="120000"/>
              </a:lnSpc>
              <a:spcBef>
                <a:spcPts val="500"/>
              </a:spcBef>
              <a:spcAft>
                <a:spcPts val="0"/>
              </a:spcAft>
              <a:buSzPts val="1200"/>
              <a:buNone/>
              <a:defRPr sz="1200" b="1"/>
            </a:lvl4pPr>
            <a:lvl5pPr marL="2286000" lvl="4" indent="-228600" algn="l">
              <a:lnSpc>
                <a:spcPct val="120000"/>
              </a:lnSpc>
              <a:spcBef>
                <a:spcPts val="500"/>
              </a:spcBef>
              <a:spcAft>
                <a:spcPts val="0"/>
              </a:spcAft>
              <a:buSzPts val="1200"/>
              <a:buNone/>
              <a:defRPr sz="1200" b="1"/>
            </a:lvl5pPr>
            <a:lvl6pPr marL="2743200" lvl="5" indent="-228600" algn="l">
              <a:lnSpc>
                <a:spcPct val="120000"/>
              </a:lnSpc>
              <a:spcBef>
                <a:spcPts val="500"/>
              </a:spcBef>
              <a:spcAft>
                <a:spcPts val="0"/>
              </a:spcAft>
              <a:buSzPts val="1200"/>
              <a:buNone/>
              <a:defRPr sz="1200" b="1"/>
            </a:lvl6pPr>
            <a:lvl7pPr marL="3200400" lvl="6" indent="-228600" algn="l">
              <a:lnSpc>
                <a:spcPct val="120000"/>
              </a:lnSpc>
              <a:spcBef>
                <a:spcPts val="500"/>
              </a:spcBef>
              <a:spcAft>
                <a:spcPts val="0"/>
              </a:spcAft>
              <a:buSzPts val="1200"/>
              <a:buNone/>
              <a:defRPr sz="1200" b="1"/>
            </a:lvl7pPr>
            <a:lvl8pPr marL="3657600" lvl="7" indent="-228600" algn="l">
              <a:lnSpc>
                <a:spcPct val="120000"/>
              </a:lnSpc>
              <a:spcBef>
                <a:spcPts val="500"/>
              </a:spcBef>
              <a:spcAft>
                <a:spcPts val="0"/>
              </a:spcAft>
              <a:buSzPts val="1200"/>
              <a:buNone/>
              <a:defRPr sz="1200" b="1"/>
            </a:lvl8pPr>
            <a:lvl9pPr marL="4114800" lvl="8" indent="-228600" algn="l">
              <a:lnSpc>
                <a:spcPct val="120000"/>
              </a:lnSpc>
              <a:spcBef>
                <a:spcPts val="500"/>
              </a:spcBef>
              <a:spcAft>
                <a:spcPts val="0"/>
              </a:spcAft>
              <a:buSzPts val="1200"/>
              <a:buNone/>
              <a:defRPr sz="1200" b="1"/>
            </a:lvl9pPr>
          </a:lstStyle>
          <a:p>
            <a:endParaRPr/>
          </a:p>
        </p:txBody>
      </p:sp>
      <p:sp>
        <p:nvSpPr>
          <p:cNvPr id="51" name="Google Shape;51;p29"/>
          <p:cNvSpPr txBox="1">
            <a:spLocks noGrp="1"/>
          </p:cNvSpPr>
          <p:nvPr>
            <p:ph type="body" idx="2"/>
          </p:nvPr>
        </p:nvSpPr>
        <p:spPr>
          <a:xfrm>
            <a:off x="1443491" y="2824270"/>
            <a:ext cx="3125766" cy="264445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2" name="Google Shape;52;p29"/>
          <p:cNvSpPr txBox="1">
            <a:spLocks noGrp="1"/>
          </p:cNvSpPr>
          <p:nvPr>
            <p:ph type="body" idx="3"/>
          </p:nvPr>
        </p:nvSpPr>
        <p:spPr>
          <a:xfrm>
            <a:off x="4889182" y="2023004"/>
            <a:ext cx="3125652"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200"/>
              <a:buNone/>
              <a:defRPr sz="2200" b="0" cap="none">
                <a:solidFill>
                  <a:schemeClr val="accent1"/>
                </a:solidFill>
              </a:defRPr>
            </a:lvl1pPr>
            <a:lvl2pPr marL="914400" lvl="1" indent="-228600" algn="l">
              <a:lnSpc>
                <a:spcPct val="120000"/>
              </a:lnSpc>
              <a:spcBef>
                <a:spcPts val="500"/>
              </a:spcBef>
              <a:spcAft>
                <a:spcPts val="0"/>
              </a:spcAft>
              <a:buSzPts val="1500"/>
              <a:buNone/>
              <a:defRPr sz="1500" b="1"/>
            </a:lvl2pPr>
            <a:lvl3pPr marL="1371600" lvl="2" indent="-228600" algn="l">
              <a:lnSpc>
                <a:spcPct val="120000"/>
              </a:lnSpc>
              <a:spcBef>
                <a:spcPts val="500"/>
              </a:spcBef>
              <a:spcAft>
                <a:spcPts val="0"/>
              </a:spcAft>
              <a:buSzPts val="1350"/>
              <a:buNone/>
              <a:defRPr sz="1350" b="1"/>
            </a:lvl3pPr>
            <a:lvl4pPr marL="1828800" lvl="3" indent="-228600" algn="l">
              <a:lnSpc>
                <a:spcPct val="120000"/>
              </a:lnSpc>
              <a:spcBef>
                <a:spcPts val="500"/>
              </a:spcBef>
              <a:spcAft>
                <a:spcPts val="0"/>
              </a:spcAft>
              <a:buSzPts val="1200"/>
              <a:buNone/>
              <a:defRPr sz="1200" b="1"/>
            </a:lvl4pPr>
            <a:lvl5pPr marL="2286000" lvl="4" indent="-228600" algn="l">
              <a:lnSpc>
                <a:spcPct val="120000"/>
              </a:lnSpc>
              <a:spcBef>
                <a:spcPts val="500"/>
              </a:spcBef>
              <a:spcAft>
                <a:spcPts val="0"/>
              </a:spcAft>
              <a:buSzPts val="1200"/>
              <a:buNone/>
              <a:defRPr sz="1200" b="1"/>
            </a:lvl5pPr>
            <a:lvl6pPr marL="2743200" lvl="5" indent="-228600" algn="l">
              <a:lnSpc>
                <a:spcPct val="120000"/>
              </a:lnSpc>
              <a:spcBef>
                <a:spcPts val="500"/>
              </a:spcBef>
              <a:spcAft>
                <a:spcPts val="0"/>
              </a:spcAft>
              <a:buSzPts val="1200"/>
              <a:buNone/>
              <a:defRPr sz="1200" b="1"/>
            </a:lvl6pPr>
            <a:lvl7pPr marL="3200400" lvl="6" indent="-228600" algn="l">
              <a:lnSpc>
                <a:spcPct val="120000"/>
              </a:lnSpc>
              <a:spcBef>
                <a:spcPts val="500"/>
              </a:spcBef>
              <a:spcAft>
                <a:spcPts val="0"/>
              </a:spcAft>
              <a:buSzPts val="1200"/>
              <a:buNone/>
              <a:defRPr sz="1200" b="1"/>
            </a:lvl7pPr>
            <a:lvl8pPr marL="3657600" lvl="7" indent="-228600" algn="l">
              <a:lnSpc>
                <a:spcPct val="120000"/>
              </a:lnSpc>
              <a:spcBef>
                <a:spcPts val="500"/>
              </a:spcBef>
              <a:spcAft>
                <a:spcPts val="0"/>
              </a:spcAft>
              <a:buSzPts val="1200"/>
              <a:buNone/>
              <a:defRPr sz="1200" b="1"/>
            </a:lvl8pPr>
            <a:lvl9pPr marL="4114800" lvl="8" indent="-228600" algn="l">
              <a:lnSpc>
                <a:spcPct val="120000"/>
              </a:lnSpc>
              <a:spcBef>
                <a:spcPts val="500"/>
              </a:spcBef>
              <a:spcAft>
                <a:spcPts val="0"/>
              </a:spcAft>
              <a:buSzPts val="1200"/>
              <a:buNone/>
              <a:defRPr sz="1200" b="1"/>
            </a:lvl9pPr>
          </a:lstStyle>
          <a:p>
            <a:endParaRPr/>
          </a:p>
        </p:txBody>
      </p:sp>
      <p:sp>
        <p:nvSpPr>
          <p:cNvPr id="53" name="Google Shape;53;p29"/>
          <p:cNvSpPr txBox="1">
            <a:spLocks noGrp="1"/>
          </p:cNvSpPr>
          <p:nvPr>
            <p:ph type="body" idx="4"/>
          </p:nvPr>
        </p:nvSpPr>
        <p:spPr>
          <a:xfrm>
            <a:off x="4889182" y="2821491"/>
            <a:ext cx="3125652" cy="2637371"/>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4" name="Google Shape;54;p29"/>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9"/>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9"/>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cxnSp>
        <p:nvCxnSpPr>
          <p:cNvPr id="58" name="Google Shape;58;p30"/>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
        <p:nvSpPr>
          <p:cNvPr id="59" name="Google Shape;59;p30"/>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0"/>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0"/>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0"/>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31"/>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1"/>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1"/>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32"/>
          <p:cNvSpPr txBox="1">
            <a:spLocks noGrp="1"/>
          </p:cNvSpPr>
          <p:nvPr>
            <p:ph type="title"/>
          </p:nvPr>
        </p:nvSpPr>
        <p:spPr>
          <a:xfrm>
            <a:off x="1439042" y="798973"/>
            <a:ext cx="2425950" cy="22471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Gill San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2"/>
          <p:cNvSpPr txBox="1">
            <a:spLocks noGrp="1"/>
          </p:cNvSpPr>
          <p:nvPr>
            <p:ph type="body" idx="1"/>
          </p:nvPr>
        </p:nvSpPr>
        <p:spPr>
          <a:xfrm>
            <a:off x="4186656" y="798974"/>
            <a:ext cx="3828178" cy="4658826"/>
          </a:xfrm>
          <a:prstGeom prst="rect">
            <a:avLst/>
          </a:prstGeom>
          <a:noFill/>
          <a:ln>
            <a:noFill/>
          </a:ln>
        </p:spPr>
        <p:txBody>
          <a:bodyPr spcFirstLastPara="1" wrap="square" lIns="91425" tIns="45700" rIns="91425" bIns="45700" anchor="ctr"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70" name="Google Shape;70;p32"/>
          <p:cNvSpPr txBox="1">
            <a:spLocks noGrp="1"/>
          </p:cNvSpPr>
          <p:nvPr>
            <p:ph type="body" idx="2"/>
          </p:nvPr>
        </p:nvSpPr>
        <p:spPr>
          <a:xfrm>
            <a:off x="1439042" y="3205492"/>
            <a:ext cx="2427369" cy="224818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050"/>
              <a:buNone/>
              <a:defRPr sz="1050"/>
            </a:lvl2pPr>
            <a:lvl3pPr marL="1371600" lvl="2" indent="-228600" algn="l">
              <a:lnSpc>
                <a:spcPct val="120000"/>
              </a:lnSpc>
              <a:spcBef>
                <a:spcPts val="500"/>
              </a:spcBef>
              <a:spcAft>
                <a:spcPts val="0"/>
              </a:spcAft>
              <a:buSzPts val="900"/>
              <a:buNone/>
              <a:defRPr sz="900"/>
            </a:lvl3pPr>
            <a:lvl4pPr marL="1828800" lvl="3" indent="-228600" algn="l">
              <a:lnSpc>
                <a:spcPct val="120000"/>
              </a:lnSpc>
              <a:spcBef>
                <a:spcPts val="500"/>
              </a:spcBef>
              <a:spcAft>
                <a:spcPts val="0"/>
              </a:spcAft>
              <a:buSzPts val="750"/>
              <a:buNone/>
              <a:defRPr sz="750"/>
            </a:lvl4pPr>
            <a:lvl5pPr marL="2286000" lvl="4" indent="-228600" algn="l">
              <a:lnSpc>
                <a:spcPct val="120000"/>
              </a:lnSpc>
              <a:spcBef>
                <a:spcPts val="500"/>
              </a:spcBef>
              <a:spcAft>
                <a:spcPts val="0"/>
              </a:spcAft>
              <a:buSzPts val="750"/>
              <a:buNone/>
              <a:defRPr sz="750"/>
            </a:lvl5pPr>
            <a:lvl6pPr marL="2743200" lvl="5" indent="-228600" algn="l">
              <a:lnSpc>
                <a:spcPct val="120000"/>
              </a:lnSpc>
              <a:spcBef>
                <a:spcPts val="500"/>
              </a:spcBef>
              <a:spcAft>
                <a:spcPts val="0"/>
              </a:spcAft>
              <a:buSzPts val="750"/>
              <a:buNone/>
              <a:defRPr sz="750"/>
            </a:lvl6pPr>
            <a:lvl7pPr marL="3200400" lvl="6" indent="-228600" algn="l">
              <a:lnSpc>
                <a:spcPct val="120000"/>
              </a:lnSpc>
              <a:spcBef>
                <a:spcPts val="500"/>
              </a:spcBef>
              <a:spcAft>
                <a:spcPts val="0"/>
              </a:spcAft>
              <a:buSzPts val="750"/>
              <a:buNone/>
              <a:defRPr sz="750"/>
            </a:lvl7pPr>
            <a:lvl8pPr marL="3657600" lvl="7" indent="-228600" algn="l">
              <a:lnSpc>
                <a:spcPct val="120000"/>
              </a:lnSpc>
              <a:spcBef>
                <a:spcPts val="500"/>
              </a:spcBef>
              <a:spcAft>
                <a:spcPts val="0"/>
              </a:spcAft>
              <a:buSzPts val="750"/>
              <a:buNone/>
              <a:defRPr sz="750"/>
            </a:lvl8pPr>
            <a:lvl9pPr marL="4114800" lvl="8" indent="-228600" algn="l">
              <a:lnSpc>
                <a:spcPct val="120000"/>
              </a:lnSpc>
              <a:spcBef>
                <a:spcPts val="500"/>
              </a:spcBef>
              <a:spcAft>
                <a:spcPts val="0"/>
              </a:spcAft>
              <a:buSzPts val="750"/>
              <a:buNone/>
              <a:defRPr sz="750"/>
            </a:lvl9pPr>
          </a:lstStyle>
          <a:p>
            <a:endParaRPr/>
          </a:p>
        </p:txBody>
      </p:sp>
      <p:sp>
        <p:nvSpPr>
          <p:cNvPr id="71" name="Google Shape;71;p32"/>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cxnSp>
        <p:nvCxnSpPr>
          <p:cNvPr id="74" name="Google Shape;74;p32"/>
          <p:cNvCxnSpPr/>
          <p:nvPr/>
        </p:nvCxnSpPr>
        <p:spPr>
          <a:xfrm>
            <a:off x="1441748" y="3205491"/>
            <a:ext cx="242327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grpSp>
        <p:nvGrpSpPr>
          <p:cNvPr id="76" name="Google Shape;76;p33"/>
          <p:cNvGrpSpPr/>
          <p:nvPr/>
        </p:nvGrpSpPr>
        <p:grpSpPr>
          <a:xfrm>
            <a:off x="4996501" y="482171"/>
            <a:ext cx="3511387" cy="5149101"/>
            <a:chOff x="6852919" y="583365"/>
            <a:chExt cx="4681849" cy="5181928"/>
          </a:xfrm>
        </p:grpSpPr>
        <p:sp>
          <p:nvSpPr>
            <p:cNvPr id="77" name="Google Shape;77;p33"/>
            <p:cNvSpPr/>
            <p:nvPr/>
          </p:nvSpPr>
          <p:spPr>
            <a:xfrm>
              <a:off x="6852919" y="583365"/>
              <a:ext cx="4681849" cy="5181928"/>
            </a:xfrm>
            <a:prstGeom prst="rect">
              <a:avLst/>
            </a:prstGeom>
            <a:gradFill>
              <a:gsLst>
                <a:gs pos="0">
                  <a:srgbClr val="000001"/>
                </a:gs>
                <a:gs pos="100000">
                  <a:srgbClr val="191919"/>
                </a:gs>
              </a:gsLst>
              <a:lin ang="5400000" scaled="0"/>
            </a:gradFill>
            <a:ln>
              <a:noFill/>
            </a:ln>
            <a:effectLst>
              <a:outerShdw blurRad="127000" dist="228600" dir="4740000" sx="98000" sy="98000" algn="tl" rotWithShape="0">
                <a:srgbClr val="000000">
                  <a:alpha val="3333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33"/>
            <p:cNvSpPr/>
            <p:nvPr/>
          </p:nvSpPr>
          <p:spPr>
            <a:xfrm>
              <a:off x="7273787" y="915806"/>
              <a:ext cx="3844017" cy="4507918"/>
            </a:xfrm>
            <a:prstGeom prst="rect">
              <a:avLst/>
            </a:prstGeom>
            <a:gradFill>
              <a:gsLst>
                <a:gs pos="0">
                  <a:srgbClr val="DADADA"/>
                </a:gs>
                <a:gs pos="100000">
                  <a:srgbClr val="FFFFFE"/>
                </a:gs>
              </a:gsLst>
              <a:lin ang="16200000" scaled="0"/>
            </a:gradFill>
            <a:ln w="50800" cap="flat" cmpd="sng">
              <a:solidFill>
                <a:srgbClr val="19191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9" name="Google Shape;79;p33"/>
          <p:cNvSpPr txBox="1">
            <a:spLocks noGrp="1"/>
          </p:cNvSpPr>
          <p:nvPr>
            <p:ph type="title"/>
          </p:nvPr>
        </p:nvSpPr>
        <p:spPr>
          <a:xfrm>
            <a:off x="1444148" y="1129513"/>
            <a:ext cx="3244935" cy="18305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ill Sa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3"/>
          <p:cNvSpPr>
            <a:spLocks noGrp="1"/>
          </p:cNvSpPr>
          <p:nvPr>
            <p:ph type="pic" idx="2"/>
          </p:nvPr>
        </p:nvSpPr>
        <p:spPr>
          <a:xfrm>
            <a:off x="5640128" y="1122543"/>
            <a:ext cx="2234998" cy="3866327"/>
          </a:xfrm>
          <a:prstGeom prst="rect">
            <a:avLst/>
          </a:prstGeom>
          <a:solidFill>
            <a:srgbClr val="D8D8D8"/>
          </a:solidFill>
          <a:ln>
            <a:noFill/>
          </a:ln>
        </p:spPr>
      </p:sp>
      <p:sp>
        <p:nvSpPr>
          <p:cNvPr id="81" name="Google Shape;81;p33"/>
          <p:cNvSpPr txBox="1">
            <a:spLocks noGrp="1"/>
          </p:cNvSpPr>
          <p:nvPr>
            <p:ph type="body" idx="1"/>
          </p:nvPr>
        </p:nvSpPr>
        <p:spPr>
          <a:xfrm>
            <a:off x="1443492" y="3145992"/>
            <a:ext cx="3240286" cy="2003742"/>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800"/>
              <a:buNone/>
              <a:defRPr sz="1800"/>
            </a:lvl1pPr>
            <a:lvl2pPr marL="914400" lvl="1" indent="-228600" algn="l">
              <a:lnSpc>
                <a:spcPct val="120000"/>
              </a:lnSpc>
              <a:spcBef>
                <a:spcPts val="500"/>
              </a:spcBef>
              <a:spcAft>
                <a:spcPts val="0"/>
              </a:spcAft>
              <a:buSzPts val="1050"/>
              <a:buNone/>
              <a:defRPr sz="1050"/>
            </a:lvl2pPr>
            <a:lvl3pPr marL="1371600" lvl="2" indent="-228600" algn="l">
              <a:lnSpc>
                <a:spcPct val="120000"/>
              </a:lnSpc>
              <a:spcBef>
                <a:spcPts val="500"/>
              </a:spcBef>
              <a:spcAft>
                <a:spcPts val="0"/>
              </a:spcAft>
              <a:buSzPts val="900"/>
              <a:buNone/>
              <a:defRPr sz="900"/>
            </a:lvl3pPr>
            <a:lvl4pPr marL="1828800" lvl="3" indent="-228600" algn="l">
              <a:lnSpc>
                <a:spcPct val="120000"/>
              </a:lnSpc>
              <a:spcBef>
                <a:spcPts val="500"/>
              </a:spcBef>
              <a:spcAft>
                <a:spcPts val="0"/>
              </a:spcAft>
              <a:buSzPts val="750"/>
              <a:buNone/>
              <a:defRPr sz="750"/>
            </a:lvl4pPr>
            <a:lvl5pPr marL="2286000" lvl="4" indent="-228600" algn="l">
              <a:lnSpc>
                <a:spcPct val="120000"/>
              </a:lnSpc>
              <a:spcBef>
                <a:spcPts val="500"/>
              </a:spcBef>
              <a:spcAft>
                <a:spcPts val="0"/>
              </a:spcAft>
              <a:buSzPts val="750"/>
              <a:buNone/>
              <a:defRPr sz="750"/>
            </a:lvl5pPr>
            <a:lvl6pPr marL="2743200" lvl="5" indent="-228600" algn="l">
              <a:lnSpc>
                <a:spcPct val="120000"/>
              </a:lnSpc>
              <a:spcBef>
                <a:spcPts val="500"/>
              </a:spcBef>
              <a:spcAft>
                <a:spcPts val="0"/>
              </a:spcAft>
              <a:buSzPts val="750"/>
              <a:buNone/>
              <a:defRPr sz="750"/>
            </a:lvl6pPr>
            <a:lvl7pPr marL="3200400" lvl="6" indent="-228600" algn="l">
              <a:lnSpc>
                <a:spcPct val="120000"/>
              </a:lnSpc>
              <a:spcBef>
                <a:spcPts val="500"/>
              </a:spcBef>
              <a:spcAft>
                <a:spcPts val="0"/>
              </a:spcAft>
              <a:buSzPts val="750"/>
              <a:buNone/>
              <a:defRPr sz="750"/>
            </a:lvl7pPr>
            <a:lvl8pPr marL="3657600" lvl="7" indent="-228600" algn="l">
              <a:lnSpc>
                <a:spcPct val="120000"/>
              </a:lnSpc>
              <a:spcBef>
                <a:spcPts val="500"/>
              </a:spcBef>
              <a:spcAft>
                <a:spcPts val="0"/>
              </a:spcAft>
              <a:buSzPts val="750"/>
              <a:buNone/>
              <a:defRPr sz="750"/>
            </a:lvl8pPr>
            <a:lvl9pPr marL="4114800" lvl="8" indent="-228600" algn="l">
              <a:lnSpc>
                <a:spcPct val="120000"/>
              </a:lnSpc>
              <a:spcBef>
                <a:spcPts val="500"/>
              </a:spcBef>
              <a:spcAft>
                <a:spcPts val="0"/>
              </a:spcAft>
              <a:buSzPts val="750"/>
              <a:buNone/>
              <a:defRPr sz="750"/>
            </a:lvl9pPr>
          </a:lstStyle>
          <a:p>
            <a:endParaRPr/>
          </a:p>
        </p:txBody>
      </p:sp>
      <p:sp>
        <p:nvSpPr>
          <p:cNvPr id="82" name="Google Shape;82;p33"/>
          <p:cNvSpPr txBox="1">
            <a:spLocks noGrp="1"/>
          </p:cNvSpPr>
          <p:nvPr>
            <p:ph type="dt" idx="10"/>
          </p:nvPr>
        </p:nvSpPr>
        <p:spPr>
          <a:xfrm>
            <a:off x="1436664" y="5469857"/>
            <a:ext cx="3252420" cy="3201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3"/>
          <p:cNvSpPr txBox="1">
            <a:spLocks noGrp="1"/>
          </p:cNvSpPr>
          <p:nvPr>
            <p:ph type="ftr" idx="11"/>
          </p:nvPr>
        </p:nvSpPr>
        <p:spPr>
          <a:xfrm>
            <a:off x="1437530" y="318641"/>
            <a:ext cx="3251553" cy="32093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3"/>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cxnSp>
        <p:nvCxnSpPr>
          <p:cNvPr id="85" name="Google Shape;85;p33"/>
          <p:cNvCxnSpPr/>
          <p:nvPr/>
        </p:nvCxnSpPr>
        <p:spPr>
          <a:xfrm>
            <a:off x="1441281" y="3143605"/>
            <a:ext cx="3242014"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EBE9E6"/>
            </a:gs>
            <a:gs pos="100000">
              <a:srgbClr val="C9C5C0"/>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24"/>
          <p:cNvSpPr/>
          <p:nvPr/>
        </p:nvSpPr>
        <p:spPr>
          <a:xfrm>
            <a:off x="0" y="2015734"/>
            <a:ext cx="9144000" cy="4079520"/>
          </a:xfrm>
          <a:prstGeom prst="rect">
            <a:avLst/>
          </a:prstGeom>
          <a:gradFill>
            <a:gsLst>
              <a:gs pos="0">
                <a:srgbClr val="DFDBD5">
                  <a:alpha val="0"/>
                </a:srgbClr>
              </a:gs>
              <a:gs pos="100000">
                <a:schemeClr val="lt2"/>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 name="Google Shape;11;p24"/>
          <p:cNvPicPr preferRelativeResize="0"/>
          <p:nvPr/>
        </p:nvPicPr>
        <p:blipFill rotWithShape="1">
          <a:blip r:embed="rId13">
            <a:alphaModFix/>
          </a:blip>
          <a:srcRect l="12500" t="1538" r="12500" b="-1538"/>
          <a:stretch/>
        </p:blipFill>
        <p:spPr>
          <a:xfrm>
            <a:off x="-1" y="6095253"/>
            <a:ext cx="9144001" cy="774727"/>
          </a:xfrm>
          <a:prstGeom prst="rect">
            <a:avLst/>
          </a:prstGeom>
          <a:noFill/>
          <a:ln>
            <a:noFill/>
          </a:ln>
        </p:spPr>
      </p:pic>
      <p:cxnSp>
        <p:nvCxnSpPr>
          <p:cNvPr id="12" name="Google Shape;12;p24"/>
          <p:cNvCxnSpPr/>
          <p:nvPr/>
        </p:nvCxnSpPr>
        <p:spPr>
          <a:xfrm>
            <a:off x="0" y="6101127"/>
            <a:ext cx="9144000" cy="0"/>
          </a:xfrm>
          <a:prstGeom prst="straightConnector1">
            <a:avLst/>
          </a:prstGeom>
          <a:noFill/>
          <a:ln w="12700" cap="flat" cmpd="sng">
            <a:solidFill>
              <a:srgbClr val="000001">
                <a:alpha val="20000"/>
              </a:srgbClr>
            </a:solidFill>
            <a:prstDash val="solid"/>
            <a:round/>
            <a:headEnd type="none" w="sm" len="sm"/>
            <a:tailEnd type="none" w="sm" len="sm"/>
          </a:ln>
        </p:spPr>
      </p:cxnSp>
      <p:sp>
        <p:nvSpPr>
          <p:cNvPr id="13" name="Google Shape;13;p24"/>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3200"/>
              <a:buFont typeface="Gill Sans"/>
              <a:buNone/>
              <a:defRPr sz="3200" b="0" i="0" u="none" strike="noStrike" cap="none">
                <a:solidFill>
                  <a:schemeClr val="dk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 name="Google Shape;14;p24"/>
          <p:cNvSpPr txBox="1">
            <a:spLocks noGrp="1"/>
          </p:cNvSpPr>
          <p:nvPr>
            <p:ph type="body" idx="1"/>
          </p:nvPr>
        </p:nvSpPr>
        <p:spPr>
          <a:xfrm>
            <a:off x="1443491" y="2015733"/>
            <a:ext cx="6571343" cy="3450613"/>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accent1"/>
              </a:buClr>
              <a:buSzPts val="2000"/>
              <a:buFont typeface="Arial"/>
              <a:buChar char="•"/>
              <a:defRPr sz="2000" b="0" i="0" u="none" strike="noStrike" cap="none">
                <a:solidFill>
                  <a:schemeClr val="dk1"/>
                </a:solidFill>
                <a:latin typeface="Gill Sans"/>
                <a:ea typeface="Gill Sans"/>
                <a:cs typeface="Gill Sans"/>
                <a:sym typeface="Gill Sans"/>
              </a:defRPr>
            </a:lvl1pPr>
            <a:lvl2pPr marL="914400" marR="0" lvl="1"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Gill Sans"/>
                <a:ea typeface="Gill Sans"/>
                <a:cs typeface="Gill Sans"/>
                <a:sym typeface="Gill Sans"/>
              </a:defRPr>
            </a:lvl2pPr>
            <a:lvl3pPr marL="1371600" marR="0" lvl="2"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Gill Sans"/>
                <a:ea typeface="Gill Sans"/>
                <a:cs typeface="Gill Sans"/>
                <a:sym typeface="Gill Sans"/>
              </a:defRPr>
            </a:lvl3pPr>
            <a:lvl4pPr marL="1828800" marR="0" lvl="3" indent="-317500" algn="l" rtl="0">
              <a:lnSpc>
                <a:spcPct val="120000"/>
              </a:lnSpc>
              <a:spcBef>
                <a:spcPts val="500"/>
              </a:spcBef>
              <a:spcAft>
                <a:spcPts val="0"/>
              </a:spcAft>
              <a:buClr>
                <a:schemeClr val="accent1"/>
              </a:buClr>
              <a:buSzPts val="1400"/>
              <a:buFont typeface="Arial"/>
              <a:buChar char="•"/>
              <a:defRPr sz="1400" b="0" i="0" u="none" strike="noStrike" cap="none">
                <a:solidFill>
                  <a:schemeClr val="dk1"/>
                </a:solidFill>
                <a:latin typeface="Gill Sans"/>
                <a:ea typeface="Gill Sans"/>
                <a:cs typeface="Gill Sans"/>
                <a:sym typeface="Gill Sans"/>
              </a:defRPr>
            </a:lvl4pPr>
            <a:lvl5pPr marL="2286000" marR="0" lvl="4"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9pPr>
          </a:lstStyle>
          <a:p>
            <a:endParaRPr/>
          </a:p>
        </p:txBody>
      </p:sp>
      <p:sp>
        <p:nvSpPr>
          <p:cNvPr id="15" name="Google Shape;15;p24"/>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rgbClr val="888888"/>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6" name="Google Shape;16;p24"/>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888888"/>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7" name="Google Shape;17;p24"/>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cpalms.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brevardschools.org/ColumbiaE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
          <p:cNvSpPr txBox="1">
            <a:spLocks noGrp="1"/>
          </p:cNvSpPr>
          <p:nvPr>
            <p:ph type="ctrTitle"/>
          </p:nvPr>
        </p:nvSpPr>
        <p:spPr>
          <a:xfrm>
            <a:off x="914400" y="685800"/>
            <a:ext cx="7732713" cy="1985149"/>
          </a:xfrm>
          <a:prstGeom prst="rect">
            <a:avLst/>
          </a:prstGeom>
          <a:noFill/>
          <a:ln>
            <a:noFill/>
          </a:ln>
        </p:spPr>
        <p:txBody>
          <a:bodyPr spcFirstLastPara="1" wrap="square" lIns="91425" tIns="45700" rIns="91425" bIns="0" anchor="b" anchorCtr="0">
            <a:normAutofit fontScale="90000"/>
          </a:bodyPr>
          <a:lstStyle/>
          <a:p>
            <a:pPr lvl="0" algn="ctr">
              <a:buSzPct val="100000"/>
            </a:pPr>
            <a:r>
              <a:rPr lang="en-US" sz="7200" dirty="0"/>
              <a:t>ANNUAL MEETING 2023-24 TITLE I</a:t>
            </a:r>
            <a:endParaRPr dirty="0"/>
          </a:p>
        </p:txBody>
      </p:sp>
      <p:sp>
        <p:nvSpPr>
          <p:cNvPr id="106" name="Google Shape;106;p1"/>
          <p:cNvSpPr txBox="1">
            <a:spLocks noGrp="1"/>
          </p:cNvSpPr>
          <p:nvPr>
            <p:ph type="sldNum" idx="12"/>
          </p:nvPr>
        </p:nvSpPr>
        <p:spPr>
          <a:xfrm>
            <a:off x="6858000" y="64008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2800"/>
              <a:buNone/>
            </a:pPr>
            <a:fld id="{00000000-1234-1234-1234-123412341234}" type="slidenum">
              <a:rPr lang="en-US"/>
              <a:t>1</a:t>
            </a:fld>
            <a:endParaRPr/>
          </a:p>
        </p:txBody>
      </p:sp>
      <p:sp>
        <p:nvSpPr>
          <p:cNvPr id="107" name="Google Shape;107;p1"/>
          <p:cNvSpPr txBox="1"/>
          <p:nvPr/>
        </p:nvSpPr>
        <p:spPr>
          <a:xfrm>
            <a:off x="3219855" y="4043284"/>
            <a:ext cx="5629820" cy="1200288"/>
          </a:xfrm>
          <a:prstGeom prst="rect">
            <a:avLst/>
          </a:prstGeom>
          <a:noFill/>
          <a:ln>
            <a:noFill/>
          </a:ln>
        </p:spPr>
        <p:txBody>
          <a:bodyPr spcFirstLastPara="1" wrap="square" lIns="91425" tIns="45700" rIns="91425" bIns="45700" anchor="t" anchorCtr="0">
            <a:spAutoFit/>
          </a:bodyPr>
          <a:lstStyle/>
          <a:p>
            <a:pPr lvl="0">
              <a:buSzPts val="3600"/>
            </a:pPr>
            <a:r>
              <a:rPr lang="en-US" sz="3600" dirty="0">
                <a:solidFill>
                  <a:srgbClr val="FF0000"/>
                </a:solidFill>
                <a:latin typeface="Gill Sans"/>
                <a:ea typeface="Gill Sans"/>
                <a:cs typeface="Gill Sans"/>
                <a:sym typeface="Gill Sans"/>
              </a:rPr>
              <a:t>Columbia Elementary School
September 13, 2023</a:t>
            </a:r>
            <a:endParaRPr sz="3600" dirty="0">
              <a:solidFill>
                <a:srgbClr val="FF0000"/>
              </a:solidFill>
              <a:latin typeface="Gill Sans"/>
              <a:ea typeface="Gill Sans"/>
              <a:cs typeface="Gill Sans"/>
              <a:sym typeface="Gill Sans"/>
            </a:endParaRPr>
          </a:p>
        </p:txBody>
      </p:sp>
      <p:sp>
        <p:nvSpPr>
          <p:cNvPr id="108" name="Google Shape;108;p1"/>
          <p:cNvSpPr txBox="1"/>
          <p:nvPr/>
        </p:nvSpPr>
        <p:spPr>
          <a:xfrm>
            <a:off x="381000" y="6313334"/>
            <a:ext cx="762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27b47b7dc9d_1_8"/>
          <p:cNvSpPr txBox="1">
            <a:spLocks noGrp="1"/>
          </p:cNvSpPr>
          <p:nvPr>
            <p:ph type="title"/>
          </p:nvPr>
        </p:nvSpPr>
        <p:spPr>
          <a:xfrm>
            <a:off x="1248225" y="380325"/>
            <a:ext cx="6571500" cy="6138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200"/>
              <a:buFont typeface="Gill Sans"/>
              <a:buNone/>
            </a:pPr>
            <a:r>
              <a:rPr lang="en-US"/>
              <a:t>SCHOOL  ASSESSMENT RESULTS</a:t>
            </a:r>
            <a:endParaRPr/>
          </a:p>
        </p:txBody>
      </p:sp>
      <p:sp>
        <p:nvSpPr>
          <p:cNvPr id="185" name="Google Shape;185;g27b47b7dc9d_1_8"/>
          <p:cNvSpPr txBox="1">
            <a:spLocks noGrp="1"/>
          </p:cNvSpPr>
          <p:nvPr>
            <p:ph type="body" idx="1"/>
          </p:nvPr>
        </p:nvSpPr>
        <p:spPr>
          <a:xfrm>
            <a:off x="152400" y="2015733"/>
            <a:ext cx="8763000" cy="3450600"/>
          </a:xfrm>
          <a:prstGeom prst="rect">
            <a:avLst/>
          </a:prstGeom>
          <a:noFill/>
          <a:ln>
            <a:noFill/>
          </a:ln>
        </p:spPr>
        <p:txBody>
          <a:bodyPr spcFirstLastPara="1" wrap="square" lIns="91425" tIns="45700" rIns="91425" bIns="45700" anchor="t" anchorCtr="0">
            <a:normAutofit/>
          </a:bodyPr>
          <a:lstStyle/>
          <a:p>
            <a:pPr marL="457200" lvl="0" indent="0" algn="l" rtl="0">
              <a:lnSpc>
                <a:spcPct val="100000"/>
              </a:lnSpc>
              <a:spcBef>
                <a:spcPts val="1000"/>
              </a:spcBef>
              <a:spcAft>
                <a:spcPts val="0"/>
              </a:spcAft>
              <a:buNone/>
            </a:pPr>
            <a:r>
              <a:rPr lang="en-US" sz="2600"/>
              <a:t>Florida Assessment</a:t>
            </a:r>
            <a:endParaRPr sz="2600"/>
          </a:p>
          <a:p>
            <a:pPr marL="0" lvl="0" indent="0" algn="l" rtl="0">
              <a:lnSpc>
                <a:spcPct val="100000"/>
              </a:lnSpc>
              <a:spcBef>
                <a:spcPts val="1000"/>
              </a:spcBef>
              <a:spcAft>
                <a:spcPts val="0"/>
              </a:spcAft>
              <a:buNone/>
            </a:pPr>
            <a:r>
              <a:rPr lang="en-US" sz="2600"/>
              <a:t>     of Student Thinking </a:t>
            </a:r>
            <a:endParaRPr sz="2600"/>
          </a:p>
          <a:p>
            <a:pPr marL="0" lvl="0" indent="0" algn="l" rtl="0">
              <a:lnSpc>
                <a:spcPct val="100000"/>
              </a:lnSpc>
              <a:spcBef>
                <a:spcPts val="1000"/>
              </a:spcBef>
              <a:spcAft>
                <a:spcPts val="0"/>
              </a:spcAft>
              <a:buNone/>
            </a:pPr>
            <a:r>
              <a:rPr lang="en-US" sz="2600"/>
              <a:t>               (FAST)</a:t>
            </a:r>
            <a:endParaRPr sz="2600"/>
          </a:p>
          <a:p>
            <a:pPr marL="0" lvl="0" indent="0" algn="l" rtl="0">
              <a:lnSpc>
                <a:spcPct val="100000"/>
              </a:lnSpc>
              <a:spcBef>
                <a:spcPts val="1000"/>
              </a:spcBef>
              <a:spcAft>
                <a:spcPts val="0"/>
              </a:spcAft>
              <a:buNone/>
            </a:pPr>
            <a:r>
              <a:rPr lang="en-US" sz="2600"/>
              <a:t>      Grades 3-6 Math</a:t>
            </a:r>
            <a:endParaRPr sz="2600"/>
          </a:p>
          <a:p>
            <a:pPr marL="0" lvl="0" indent="0" algn="l" rtl="0">
              <a:lnSpc>
                <a:spcPct val="100000"/>
              </a:lnSpc>
              <a:spcBef>
                <a:spcPts val="1000"/>
              </a:spcBef>
              <a:spcAft>
                <a:spcPts val="0"/>
              </a:spcAft>
              <a:buNone/>
            </a:pPr>
            <a:r>
              <a:rPr lang="en-US" sz="2600"/>
              <a:t>        42% Proficiency</a:t>
            </a:r>
            <a:endParaRPr sz="2600"/>
          </a:p>
          <a:p>
            <a:pPr marL="0" lvl="0" indent="0" algn="l" rtl="0">
              <a:lnSpc>
                <a:spcPct val="100000"/>
              </a:lnSpc>
              <a:spcBef>
                <a:spcPts val="1000"/>
              </a:spcBef>
              <a:spcAft>
                <a:spcPts val="0"/>
              </a:spcAft>
              <a:buNone/>
            </a:pPr>
            <a:r>
              <a:rPr lang="en-US" sz="2600"/>
              <a:t>      (Last School Year)</a:t>
            </a:r>
            <a:endParaRPr sz="2600"/>
          </a:p>
        </p:txBody>
      </p:sp>
      <p:sp>
        <p:nvSpPr>
          <p:cNvPr id="186" name="Google Shape;186;g27b47b7dc9d_1_8"/>
          <p:cNvSpPr txBox="1"/>
          <p:nvPr/>
        </p:nvSpPr>
        <p:spPr>
          <a:xfrm>
            <a:off x="381000" y="6324600"/>
            <a:ext cx="4576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pic>
        <p:nvPicPr>
          <p:cNvPr id="187" name="Google Shape;187;g27b47b7dc9d_1_8" descr="Text&#10;&#10;Description automatically generated"/>
          <p:cNvPicPr preferRelativeResize="0"/>
          <p:nvPr/>
        </p:nvPicPr>
        <p:blipFill rotWithShape="1">
          <a:blip r:embed="rId3">
            <a:alphaModFix/>
          </a:blip>
          <a:srcRect/>
          <a:stretch/>
        </p:blipFill>
        <p:spPr>
          <a:xfrm>
            <a:off x="4307700" y="1144001"/>
            <a:ext cx="4724400" cy="1931625"/>
          </a:xfrm>
          <a:prstGeom prst="rect">
            <a:avLst/>
          </a:prstGeom>
          <a:noFill/>
          <a:ln>
            <a:noFill/>
          </a:ln>
        </p:spPr>
      </p:pic>
      <p:pic>
        <p:nvPicPr>
          <p:cNvPr id="188" name="Google Shape;188;g27b47b7dc9d_1_8" descr="Text&#10;&#10;Description automatically generated"/>
          <p:cNvPicPr preferRelativeResize="0"/>
          <p:nvPr/>
        </p:nvPicPr>
        <p:blipFill rotWithShape="1">
          <a:blip r:embed="rId4">
            <a:alphaModFix/>
          </a:blip>
          <a:srcRect/>
          <a:stretch/>
        </p:blipFill>
        <p:spPr>
          <a:xfrm>
            <a:off x="4312450" y="2998576"/>
            <a:ext cx="4714875" cy="1931625"/>
          </a:xfrm>
          <a:prstGeom prst="rect">
            <a:avLst/>
          </a:prstGeom>
          <a:noFill/>
          <a:ln>
            <a:noFill/>
          </a:ln>
        </p:spPr>
      </p:pic>
      <p:pic>
        <p:nvPicPr>
          <p:cNvPr id="189" name="Google Shape;189;g27b47b7dc9d_1_8" descr="A picture containing text&#10;&#10;Description automatically generated"/>
          <p:cNvPicPr preferRelativeResize="0"/>
          <p:nvPr/>
        </p:nvPicPr>
        <p:blipFill rotWithShape="1">
          <a:blip r:embed="rId5">
            <a:alphaModFix/>
          </a:blip>
          <a:srcRect/>
          <a:stretch/>
        </p:blipFill>
        <p:spPr>
          <a:xfrm>
            <a:off x="4312460" y="4736846"/>
            <a:ext cx="4781550" cy="2219325"/>
          </a:xfrm>
          <a:prstGeom prst="rect">
            <a:avLst/>
          </a:prstGeom>
          <a:noFill/>
          <a:ln>
            <a:noFill/>
          </a:ln>
        </p:spPr>
      </p:pic>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27b47b7dc9d_1_31"/>
          <p:cNvSpPr txBox="1">
            <a:spLocks noGrp="1"/>
          </p:cNvSpPr>
          <p:nvPr>
            <p:ph type="title"/>
          </p:nvPr>
        </p:nvSpPr>
        <p:spPr>
          <a:xfrm>
            <a:off x="971550" y="169949"/>
            <a:ext cx="7200900" cy="13716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262626"/>
              </a:buClr>
              <a:buSzPct val="200000"/>
              <a:buFont typeface="Garamond"/>
              <a:buNone/>
            </a:pPr>
            <a:r>
              <a:rPr lang="en-US"/>
              <a:t> iReady Data</a:t>
            </a:r>
            <a:br>
              <a:rPr lang="en-US"/>
            </a:br>
            <a:r>
              <a:rPr lang="en-US" sz="2200" i="0" u="none" strike="noStrike" cap="none">
                <a:solidFill>
                  <a:schemeClr val="dk1"/>
                </a:solidFill>
                <a:latin typeface="Impact"/>
                <a:ea typeface="Impact"/>
                <a:cs typeface="Impact"/>
                <a:sym typeface="Impact"/>
              </a:rPr>
              <a:t>% of Students in Grades K Through 6</a:t>
            </a:r>
            <a:r>
              <a:rPr lang="en-US" sz="2200" i="0" u="none" strike="noStrike" cap="none" baseline="30000">
                <a:solidFill>
                  <a:schemeClr val="dk1"/>
                </a:solidFill>
                <a:latin typeface="Impact"/>
                <a:ea typeface="Impact"/>
                <a:cs typeface="Impact"/>
                <a:sym typeface="Impact"/>
              </a:rPr>
              <a:t>th</a:t>
            </a:r>
            <a:r>
              <a:rPr lang="en-US" sz="2200" i="0" u="none" strike="noStrike" cap="none">
                <a:solidFill>
                  <a:schemeClr val="dk1"/>
                </a:solidFill>
                <a:latin typeface="Impact"/>
                <a:ea typeface="Impact"/>
                <a:cs typeface="Impact"/>
                <a:sym typeface="Impact"/>
              </a:rPr>
              <a:t> </a:t>
            </a:r>
            <a:r>
              <a:rPr lang="en-US" sz="2200">
                <a:solidFill>
                  <a:schemeClr val="dk1"/>
                </a:solidFill>
                <a:latin typeface="Impact"/>
                <a:ea typeface="Impact"/>
                <a:cs typeface="Impact"/>
                <a:sym typeface="Impact"/>
              </a:rPr>
              <a:t>- Early and Mid On Grade Level </a:t>
            </a:r>
            <a:endParaRPr sz="2200">
              <a:solidFill>
                <a:schemeClr val="dk1"/>
              </a:solidFill>
              <a:latin typeface="Impact"/>
              <a:ea typeface="Impact"/>
              <a:cs typeface="Impact"/>
              <a:sym typeface="Impact"/>
            </a:endParaRPr>
          </a:p>
          <a:p>
            <a:pPr marL="0" lvl="0" indent="0" algn="ctr" rtl="0">
              <a:spcBef>
                <a:spcPts val="0"/>
              </a:spcBef>
              <a:spcAft>
                <a:spcPts val="0"/>
              </a:spcAft>
              <a:buClr>
                <a:srgbClr val="262626"/>
              </a:buClr>
              <a:buSzPct val="200000"/>
              <a:buFont typeface="Garamond"/>
              <a:buNone/>
            </a:pPr>
            <a:r>
              <a:rPr lang="en-US" sz="2200" i="0" u="none" strike="noStrike" cap="none">
                <a:solidFill>
                  <a:schemeClr val="dk1"/>
                </a:solidFill>
                <a:latin typeface="Impact"/>
                <a:ea typeface="Impact"/>
                <a:cs typeface="Impact"/>
                <a:sym typeface="Impact"/>
              </a:rPr>
              <a:t> </a:t>
            </a:r>
            <a:r>
              <a:rPr lang="en-US" sz="2200">
                <a:solidFill>
                  <a:schemeClr val="dk1"/>
                </a:solidFill>
                <a:latin typeface="Impact"/>
                <a:ea typeface="Impact"/>
                <a:cs typeface="Impact"/>
                <a:sym typeface="Impact"/>
              </a:rPr>
              <a:t>i Ready</a:t>
            </a:r>
            <a:r>
              <a:rPr lang="en-US" sz="2200" i="0" u="none" strike="noStrike" cap="none">
                <a:solidFill>
                  <a:schemeClr val="dk1"/>
                </a:solidFill>
                <a:latin typeface="Impact"/>
                <a:ea typeface="Impact"/>
                <a:cs typeface="Impact"/>
                <a:sym typeface="Impact"/>
              </a:rPr>
              <a:t> Diagnostic (last school year)</a:t>
            </a:r>
            <a:br>
              <a:rPr lang="en-US" sz="2200" i="0" u="none" strike="noStrike" cap="none">
                <a:latin typeface="Impact"/>
                <a:ea typeface="Impact"/>
                <a:cs typeface="Impact"/>
                <a:sym typeface="Impact"/>
              </a:rPr>
            </a:br>
            <a:br>
              <a:rPr lang="en-US" sz="2200" i="0" u="none" strike="noStrike" cap="none">
                <a:latin typeface="Impact"/>
                <a:ea typeface="Impact"/>
                <a:cs typeface="Impact"/>
                <a:sym typeface="Impact"/>
              </a:rPr>
            </a:br>
            <a:endParaRPr sz="2200"/>
          </a:p>
        </p:txBody>
      </p:sp>
      <p:graphicFrame>
        <p:nvGraphicFramePr>
          <p:cNvPr id="196" name="Google Shape;196;g27b47b7dc9d_1_31"/>
          <p:cNvGraphicFramePr/>
          <p:nvPr/>
        </p:nvGraphicFramePr>
        <p:xfrm>
          <a:off x="714775" y="1293563"/>
          <a:ext cx="7714450" cy="5284575"/>
        </p:xfrm>
        <a:graphic>
          <a:graphicData uri="http://schemas.openxmlformats.org/drawingml/2006/table">
            <a:tbl>
              <a:tblPr firstRow="1" bandRow="1">
                <a:noFill/>
                <a:tableStyleId>{16F9F476-F977-448D-ACEF-24EA4BE47A28}</a:tableStyleId>
              </a:tblPr>
              <a:tblGrid>
                <a:gridCol w="1050725">
                  <a:extLst>
                    <a:ext uri="{9D8B030D-6E8A-4147-A177-3AD203B41FA5}">
                      <a16:colId xmlns:a16="http://schemas.microsoft.com/office/drawing/2014/main" val="20000"/>
                    </a:ext>
                  </a:extLst>
                </a:gridCol>
                <a:gridCol w="1050725">
                  <a:extLst>
                    <a:ext uri="{9D8B030D-6E8A-4147-A177-3AD203B41FA5}">
                      <a16:colId xmlns:a16="http://schemas.microsoft.com/office/drawing/2014/main" val="20001"/>
                    </a:ext>
                  </a:extLst>
                </a:gridCol>
                <a:gridCol w="1050725">
                  <a:extLst>
                    <a:ext uri="{9D8B030D-6E8A-4147-A177-3AD203B41FA5}">
                      <a16:colId xmlns:a16="http://schemas.microsoft.com/office/drawing/2014/main" val="20002"/>
                    </a:ext>
                  </a:extLst>
                </a:gridCol>
                <a:gridCol w="1050725">
                  <a:extLst>
                    <a:ext uri="{9D8B030D-6E8A-4147-A177-3AD203B41FA5}">
                      <a16:colId xmlns:a16="http://schemas.microsoft.com/office/drawing/2014/main" val="20003"/>
                    </a:ext>
                  </a:extLst>
                </a:gridCol>
                <a:gridCol w="1050725">
                  <a:extLst>
                    <a:ext uri="{9D8B030D-6E8A-4147-A177-3AD203B41FA5}">
                      <a16:colId xmlns:a16="http://schemas.microsoft.com/office/drawing/2014/main" val="20004"/>
                    </a:ext>
                  </a:extLst>
                </a:gridCol>
                <a:gridCol w="1050725">
                  <a:extLst>
                    <a:ext uri="{9D8B030D-6E8A-4147-A177-3AD203B41FA5}">
                      <a16:colId xmlns:a16="http://schemas.microsoft.com/office/drawing/2014/main" val="20005"/>
                    </a:ext>
                  </a:extLst>
                </a:gridCol>
                <a:gridCol w="1410100">
                  <a:extLst>
                    <a:ext uri="{9D8B030D-6E8A-4147-A177-3AD203B41FA5}">
                      <a16:colId xmlns:a16="http://schemas.microsoft.com/office/drawing/2014/main" val="20006"/>
                    </a:ext>
                  </a:extLst>
                </a:gridCol>
              </a:tblGrid>
              <a:tr h="737375">
                <a:tc>
                  <a:txBody>
                    <a:bodyPr/>
                    <a:lstStyle/>
                    <a:p>
                      <a:pPr marL="0" marR="0" lvl="0" indent="0" algn="l" rtl="0">
                        <a:spcBef>
                          <a:spcPts val="0"/>
                        </a:spcBef>
                        <a:spcAft>
                          <a:spcPts val="0"/>
                        </a:spcAft>
                        <a:buNone/>
                      </a:pPr>
                      <a:r>
                        <a:rPr lang="en-US" sz="1800"/>
                        <a:t>Grade</a:t>
                      </a:r>
                      <a:endParaRPr sz="1800"/>
                    </a:p>
                  </a:txBody>
                  <a:tcPr marL="91450" marR="91450" marT="45725" marB="45725"/>
                </a:tc>
                <a:tc>
                  <a:txBody>
                    <a:bodyPr/>
                    <a:lstStyle/>
                    <a:p>
                      <a:pPr marL="0" marR="0" lvl="0" indent="0" algn="l" rtl="0">
                        <a:spcBef>
                          <a:spcPts val="0"/>
                        </a:spcBef>
                        <a:spcAft>
                          <a:spcPts val="0"/>
                        </a:spcAft>
                        <a:buNone/>
                      </a:pPr>
                      <a:r>
                        <a:rPr lang="en-US" sz="1800"/>
                        <a:t>Reading #1</a:t>
                      </a:r>
                      <a:endParaRPr/>
                    </a:p>
                  </a:txBody>
                  <a:tcPr marL="91450" marR="91450" marT="45725" marB="45725"/>
                </a:tc>
                <a:tc>
                  <a:txBody>
                    <a:bodyPr/>
                    <a:lstStyle/>
                    <a:p>
                      <a:pPr marL="0" marR="0" lvl="0" indent="0" algn="l" rtl="0">
                        <a:spcBef>
                          <a:spcPts val="0"/>
                        </a:spcBef>
                        <a:spcAft>
                          <a:spcPts val="0"/>
                        </a:spcAft>
                        <a:buNone/>
                      </a:pPr>
                      <a:r>
                        <a:rPr lang="en-US" sz="1800"/>
                        <a:t>Reading #2</a:t>
                      </a:r>
                      <a:endParaRPr/>
                    </a:p>
                  </a:txBody>
                  <a:tcPr marL="91450" marR="91450" marT="45725" marB="45725"/>
                </a:tc>
                <a:tc>
                  <a:txBody>
                    <a:bodyPr/>
                    <a:lstStyle/>
                    <a:p>
                      <a:pPr marL="0" marR="0" lvl="0" indent="0" algn="l" rtl="0">
                        <a:spcBef>
                          <a:spcPts val="0"/>
                        </a:spcBef>
                        <a:spcAft>
                          <a:spcPts val="0"/>
                        </a:spcAft>
                        <a:buNone/>
                      </a:pPr>
                      <a:r>
                        <a:rPr lang="en-US" sz="1800"/>
                        <a:t>Reading #3</a:t>
                      </a:r>
                      <a:endParaRPr/>
                    </a:p>
                  </a:txBody>
                  <a:tcPr marL="91450" marR="91450" marT="45725" marB="45725"/>
                </a:tc>
                <a:tc>
                  <a:txBody>
                    <a:bodyPr/>
                    <a:lstStyle/>
                    <a:p>
                      <a:pPr marL="0" marR="0" lvl="0" indent="0" algn="l" rtl="0">
                        <a:spcBef>
                          <a:spcPts val="0"/>
                        </a:spcBef>
                        <a:spcAft>
                          <a:spcPts val="0"/>
                        </a:spcAft>
                        <a:buNone/>
                      </a:pPr>
                      <a:r>
                        <a:rPr lang="en-US" sz="1800"/>
                        <a:t>Math #1</a:t>
                      </a:r>
                      <a:endParaRPr/>
                    </a:p>
                  </a:txBody>
                  <a:tcPr marL="91450" marR="91450" marT="45725" marB="45725"/>
                </a:tc>
                <a:tc>
                  <a:txBody>
                    <a:bodyPr/>
                    <a:lstStyle/>
                    <a:p>
                      <a:pPr marL="0" marR="0" lvl="0" indent="0" algn="l" rtl="0">
                        <a:spcBef>
                          <a:spcPts val="0"/>
                        </a:spcBef>
                        <a:spcAft>
                          <a:spcPts val="0"/>
                        </a:spcAft>
                        <a:buNone/>
                      </a:pPr>
                      <a:r>
                        <a:rPr lang="en-US" sz="1800"/>
                        <a:t>Math #2</a:t>
                      </a:r>
                      <a:endParaRPr/>
                    </a:p>
                  </a:txBody>
                  <a:tcPr marL="91450" marR="91450" marT="45725" marB="45725"/>
                </a:tc>
                <a:tc>
                  <a:txBody>
                    <a:bodyPr/>
                    <a:lstStyle/>
                    <a:p>
                      <a:pPr marL="0" marR="0" lvl="0" indent="0" algn="l" rtl="0">
                        <a:spcBef>
                          <a:spcPts val="0"/>
                        </a:spcBef>
                        <a:spcAft>
                          <a:spcPts val="0"/>
                        </a:spcAft>
                        <a:buNone/>
                      </a:pPr>
                      <a:r>
                        <a:rPr lang="en-US" sz="1800"/>
                        <a:t>Math #3</a:t>
                      </a:r>
                      <a:endParaRPr/>
                    </a:p>
                  </a:txBody>
                  <a:tcPr marL="91450" marR="91450" marT="45725" marB="45725"/>
                </a:tc>
                <a:extLst>
                  <a:ext uri="{0D108BD9-81ED-4DB2-BD59-A6C34878D82A}">
                    <a16:rowId xmlns:a16="http://schemas.microsoft.com/office/drawing/2014/main" val="10000"/>
                  </a:ext>
                </a:extLst>
              </a:tr>
              <a:tr h="649600">
                <a:tc>
                  <a:txBody>
                    <a:bodyPr/>
                    <a:lstStyle/>
                    <a:p>
                      <a:pPr marL="0" marR="0" lvl="0" indent="0" algn="l" rtl="0">
                        <a:spcBef>
                          <a:spcPts val="0"/>
                        </a:spcBef>
                        <a:spcAft>
                          <a:spcPts val="0"/>
                        </a:spcAft>
                        <a:buNone/>
                      </a:pPr>
                      <a:r>
                        <a:rPr lang="en-US" sz="1800"/>
                        <a:t>K   </a:t>
                      </a:r>
                      <a:r>
                        <a:rPr lang="en-US" sz="1300"/>
                        <a:t>(67 students)</a:t>
                      </a:r>
                      <a:endParaRPr/>
                    </a:p>
                  </a:txBody>
                  <a:tcPr marL="91450" marR="91450" marT="45725" marB="45725"/>
                </a:tc>
                <a:tc>
                  <a:txBody>
                    <a:bodyPr/>
                    <a:lstStyle/>
                    <a:p>
                      <a:pPr marL="0" marR="0" lvl="0" indent="0" algn="ctr" rtl="0">
                        <a:spcBef>
                          <a:spcPts val="0"/>
                        </a:spcBef>
                        <a:spcAft>
                          <a:spcPts val="0"/>
                        </a:spcAft>
                        <a:buNone/>
                      </a:pPr>
                      <a:r>
                        <a:rPr lang="en-US" sz="1200"/>
                        <a:t>24% (21 students)</a:t>
                      </a:r>
                      <a:endParaRPr/>
                    </a:p>
                  </a:txBody>
                  <a:tcPr marL="91450" marR="91450" marT="45725" marB="45725"/>
                </a:tc>
                <a:tc>
                  <a:txBody>
                    <a:bodyPr/>
                    <a:lstStyle/>
                    <a:p>
                      <a:pPr marL="0" marR="0" lvl="0" indent="0" algn="ctr" rtl="0">
                        <a:spcBef>
                          <a:spcPts val="0"/>
                        </a:spcBef>
                        <a:spcAft>
                          <a:spcPts val="0"/>
                        </a:spcAft>
                        <a:buNone/>
                      </a:pPr>
                      <a:r>
                        <a:rPr lang="en-US" sz="1200"/>
                        <a:t>65% (43 students)</a:t>
                      </a:r>
                      <a:endParaRPr/>
                    </a:p>
                  </a:txBody>
                  <a:tcPr marL="91450" marR="91450" marT="45725" marB="45725"/>
                </a:tc>
                <a:tc>
                  <a:txBody>
                    <a:bodyPr/>
                    <a:lstStyle/>
                    <a:p>
                      <a:pPr marL="0" marR="0" lvl="0" indent="0" algn="ctr" rtl="0">
                        <a:spcBef>
                          <a:spcPts val="0"/>
                        </a:spcBef>
                        <a:spcAft>
                          <a:spcPts val="0"/>
                        </a:spcAft>
                        <a:buNone/>
                      </a:pPr>
                      <a:r>
                        <a:rPr lang="en-US" sz="1200"/>
                        <a:t>76% (51 students)</a:t>
                      </a:r>
                      <a:endParaRPr/>
                    </a:p>
                  </a:txBody>
                  <a:tcPr marL="91450" marR="91450" marT="45725" marB="45725"/>
                </a:tc>
                <a:tc>
                  <a:txBody>
                    <a:bodyPr/>
                    <a:lstStyle/>
                    <a:p>
                      <a:pPr marL="0" marR="0" lvl="0" indent="0" algn="ctr" rtl="0">
                        <a:spcBef>
                          <a:spcPts val="0"/>
                        </a:spcBef>
                        <a:spcAft>
                          <a:spcPts val="0"/>
                        </a:spcAft>
                        <a:buNone/>
                      </a:pPr>
                      <a:r>
                        <a:rPr lang="en-US" sz="1200"/>
                        <a:t>13% (8 students)</a:t>
                      </a:r>
                      <a:endParaRPr/>
                    </a:p>
                  </a:txBody>
                  <a:tcPr marL="91450" marR="91450" marT="45725" marB="45725"/>
                </a:tc>
                <a:tc>
                  <a:txBody>
                    <a:bodyPr/>
                    <a:lstStyle/>
                    <a:p>
                      <a:pPr marL="0" marR="0" lvl="0" indent="0" algn="ctr" rtl="0">
                        <a:spcBef>
                          <a:spcPts val="0"/>
                        </a:spcBef>
                        <a:spcAft>
                          <a:spcPts val="0"/>
                        </a:spcAft>
                        <a:buNone/>
                      </a:pPr>
                      <a:r>
                        <a:rPr lang="en-US" sz="1200"/>
                        <a:t>45% (30 students)</a:t>
                      </a:r>
                      <a:endParaRPr/>
                    </a:p>
                  </a:txBody>
                  <a:tcPr marL="91450" marR="91450" marT="45725" marB="45725"/>
                </a:tc>
                <a:tc>
                  <a:txBody>
                    <a:bodyPr/>
                    <a:lstStyle/>
                    <a:p>
                      <a:pPr marL="0" marR="0" lvl="0" indent="0" algn="ctr" rtl="0">
                        <a:spcBef>
                          <a:spcPts val="0"/>
                        </a:spcBef>
                        <a:spcAft>
                          <a:spcPts val="0"/>
                        </a:spcAft>
                        <a:buNone/>
                      </a:pPr>
                      <a:r>
                        <a:rPr lang="en-US" sz="1200"/>
                        <a:t>61% (41 students)</a:t>
                      </a:r>
                      <a:endParaRPr/>
                    </a:p>
                  </a:txBody>
                  <a:tcPr marL="91450" marR="91450" marT="45725" marB="45725"/>
                </a:tc>
                <a:extLst>
                  <a:ext uri="{0D108BD9-81ED-4DB2-BD59-A6C34878D82A}">
                    <a16:rowId xmlns:a16="http://schemas.microsoft.com/office/drawing/2014/main" val="10001"/>
                  </a:ext>
                </a:extLst>
              </a:tr>
              <a:tr h="649600">
                <a:tc>
                  <a:txBody>
                    <a:bodyPr/>
                    <a:lstStyle/>
                    <a:p>
                      <a:pPr marL="0" marR="0" lvl="0" indent="0" algn="l" rtl="0">
                        <a:spcBef>
                          <a:spcPts val="0"/>
                        </a:spcBef>
                        <a:spcAft>
                          <a:spcPts val="0"/>
                        </a:spcAft>
                        <a:buNone/>
                      </a:pPr>
                      <a:r>
                        <a:rPr lang="en-US" sz="1800"/>
                        <a:t>1 </a:t>
                      </a:r>
                      <a:r>
                        <a:rPr lang="en-US" sz="1300"/>
                        <a:t>    (77 students)</a:t>
                      </a:r>
                      <a:endParaRPr/>
                    </a:p>
                  </a:txBody>
                  <a:tcPr marL="91450" marR="91450" marT="45725" marB="45725"/>
                </a:tc>
                <a:tc>
                  <a:txBody>
                    <a:bodyPr/>
                    <a:lstStyle/>
                    <a:p>
                      <a:pPr marL="0" marR="0" lvl="0" indent="0" algn="ctr" rtl="0">
                        <a:spcBef>
                          <a:spcPts val="0"/>
                        </a:spcBef>
                        <a:spcAft>
                          <a:spcPts val="0"/>
                        </a:spcAft>
                        <a:buNone/>
                      </a:pPr>
                      <a:r>
                        <a:rPr lang="en-US" sz="1200"/>
                        <a:t>22% (15 students)</a:t>
                      </a:r>
                      <a:endParaRPr/>
                    </a:p>
                  </a:txBody>
                  <a:tcPr marL="91450" marR="91450" marT="45725" marB="45725"/>
                </a:tc>
                <a:tc>
                  <a:txBody>
                    <a:bodyPr/>
                    <a:lstStyle/>
                    <a:p>
                      <a:pPr marL="0" marR="0" lvl="0" indent="0" algn="ctr" rtl="0">
                        <a:spcBef>
                          <a:spcPts val="0"/>
                        </a:spcBef>
                        <a:spcAft>
                          <a:spcPts val="0"/>
                        </a:spcAft>
                        <a:buNone/>
                      </a:pPr>
                      <a:r>
                        <a:rPr lang="en-US" sz="1200"/>
                        <a:t>43% (33 students)</a:t>
                      </a:r>
                      <a:endParaRPr/>
                    </a:p>
                  </a:txBody>
                  <a:tcPr marL="91450" marR="91450" marT="45725" marB="45725"/>
                </a:tc>
                <a:tc>
                  <a:txBody>
                    <a:bodyPr/>
                    <a:lstStyle/>
                    <a:p>
                      <a:pPr marL="0" marR="0" lvl="0" indent="0" algn="ctr" rtl="0">
                        <a:spcBef>
                          <a:spcPts val="0"/>
                        </a:spcBef>
                        <a:spcAft>
                          <a:spcPts val="0"/>
                        </a:spcAft>
                        <a:buNone/>
                      </a:pPr>
                      <a:r>
                        <a:rPr lang="en-US" sz="1200"/>
                        <a:t>60% (46 students)</a:t>
                      </a:r>
                      <a:endParaRPr/>
                    </a:p>
                  </a:txBody>
                  <a:tcPr marL="91450" marR="91450" marT="45725" marB="45725"/>
                </a:tc>
                <a:tc>
                  <a:txBody>
                    <a:bodyPr/>
                    <a:lstStyle/>
                    <a:p>
                      <a:pPr marL="0" marR="0" lvl="0" indent="0" algn="ctr" rtl="0">
                        <a:spcBef>
                          <a:spcPts val="0"/>
                        </a:spcBef>
                        <a:spcAft>
                          <a:spcPts val="0"/>
                        </a:spcAft>
                        <a:buNone/>
                      </a:pPr>
                      <a:r>
                        <a:rPr lang="en-US" sz="1200"/>
                        <a:t>16% (11 students)</a:t>
                      </a:r>
                      <a:endParaRPr/>
                    </a:p>
                  </a:txBody>
                  <a:tcPr marL="91450" marR="91450" marT="45725" marB="45725"/>
                </a:tc>
                <a:tc>
                  <a:txBody>
                    <a:bodyPr/>
                    <a:lstStyle/>
                    <a:p>
                      <a:pPr marL="0" marR="0" lvl="0" indent="0" algn="ctr" rtl="0">
                        <a:spcBef>
                          <a:spcPts val="0"/>
                        </a:spcBef>
                        <a:spcAft>
                          <a:spcPts val="0"/>
                        </a:spcAft>
                        <a:buNone/>
                      </a:pPr>
                      <a:r>
                        <a:rPr lang="en-US" sz="1200"/>
                        <a:t>43% (33 students)</a:t>
                      </a:r>
                      <a:endParaRPr/>
                    </a:p>
                  </a:txBody>
                  <a:tcPr marL="91450" marR="91450" marT="45725" marB="45725"/>
                </a:tc>
                <a:tc>
                  <a:txBody>
                    <a:bodyPr/>
                    <a:lstStyle/>
                    <a:p>
                      <a:pPr marL="0" marR="0" lvl="0" indent="0" algn="ctr" rtl="0">
                        <a:spcBef>
                          <a:spcPts val="0"/>
                        </a:spcBef>
                        <a:spcAft>
                          <a:spcPts val="0"/>
                        </a:spcAft>
                        <a:buNone/>
                      </a:pPr>
                      <a:r>
                        <a:rPr lang="en-US" sz="1200"/>
                        <a:t>65% (50 students)</a:t>
                      </a:r>
                      <a:endParaRPr/>
                    </a:p>
                  </a:txBody>
                  <a:tcPr marL="91450" marR="91450" marT="45725" marB="45725"/>
                </a:tc>
                <a:extLst>
                  <a:ext uri="{0D108BD9-81ED-4DB2-BD59-A6C34878D82A}">
                    <a16:rowId xmlns:a16="http://schemas.microsoft.com/office/drawing/2014/main" val="10002"/>
                  </a:ext>
                </a:extLst>
              </a:tr>
              <a:tr h="649600">
                <a:tc>
                  <a:txBody>
                    <a:bodyPr/>
                    <a:lstStyle/>
                    <a:p>
                      <a:pPr marL="0" marR="0" lvl="0" indent="0" algn="l" rtl="0">
                        <a:spcBef>
                          <a:spcPts val="0"/>
                        </a:spcBef>
                        <a:spcAft>
                          <a:spcPts val="0"/>
                        </a:spcAft>
                        <a:buNone/>
                      </a:pPr>
                      <a:r>
                        <a:rPr lang="en-US" sz="1800"/>
                        <a:t>2    </a:t>
                      </a:r>
                      <a:r>
                        <a:rPr lang="en-US" sz="1300"/>
                        <a:t>(64 students)</a:t>
                      </a:r>
                      <a:endParaRPr/>
                    </a:p>
                  </a:txBody>
                  <a:tcPr marL="91450" marR="91450" marT="45725" marB="45725"/>
                </a:tc>
                <a:tc>
                  <a:txBody>
                    <a:bodyPr/>
                    <a:lstStyle/>
                    <a:p>
                      <a:pPr marL="0" marR="0" lvl="0" indent="0" algn="ctr" rtl="0">
                        <a:spcBef>
                          <a:spcPts val="0"/>
                        </a:spcBef>
                        <a:spcAft>
                          <a:spcPts val="0"/>
                        </a:spcAft>
                        <a:buNone/>
                      </a:pPr>
                      <a:r>
                        <a:rPr lang="en-US" sz="1200"/>
                        <a:t>25% (15 students)</a:t>
                      </a:r>
                      <a:endParaRPr/>
                    </a:p>
                  </a:txBody>
                  <a:tcPr marL="91450" marR="91450" marT="45725" marB="45725"/>
                </a:tc>
                <a:tc>
                  <a:txBody>
                    <a:bodyPr/>
                    <a:lstStyle/>
                    <a:p>
                      <a:pPr marL="0" marR="0" lvl="0" indent="0" algn="ctr" rtl="0">
                        <a:spcBef>
                          <a:spcPts val="0"/>
                        </a:spcBef>
                        <a:spcAft>
                          <a:spcPts val="0"/>
                        </a:spcAft>
                        <a:buNone/>
                      </a:pPr>
                      <a:r>
                        <a:rPr lang="en-US" sz="1200"/>
                        <a:t>46% (30 students)</a:t>
                      </a:r>
                      <a:endParaRPr/>
                    </a:p>
                  </a:txBody>
                  <a:tcPr marL="91450" marR="91450" marT="45725" marB="45725"/>
                </a:tc>
                <a:tc>
                  <a:txBody>
                    <a:bodyPr/>
                    <a:lstStyle/>
                    <a:p>
                      <a:pPr marL="0" marR="0" lvl="0" indent="0" algn="ctr" rtl="0">
                        <a:spcBef>
                          <a:spcPts val="0"/>
                        </a:spcBef>
                        <a:spcAft>
                          <a:spcPts val="0"/>
                        </a:spcAft>
                        <a:buNone/>
                      </a:pPr>
                      <a:r>
                        <a:rPr lang="en-US" sz="1200"/>
                        <a:t>60% (39 students)</a:t>
                      </a:r>
                      <a:endParaRPr/>
                    </a:p>
                  </a:txBody>
                  <a:tcPr marL="91450" marR="91450" marT="45725" marB="45725"/>
                </a:tc>
                <a:tc>
                  <a:txBody>
                    <a:bodyPr/>
                    <a:lstStyle/>
                    <a:p>
                      <a:pPr marL="0" marR="0" lvl="0" indent="0" algn="ctr" rtl="0">
                        <a:spcBef>
                          <a:spcPts val="0"/>
                        </a:spcBef>
                        <a:spcAft>
                          <a:spcPts val="0"/>
                        </a:spcAft>
                        <a:buNone/>
                      </a:pPr>
                      <a:r>
                        <a:rPr lang="en-US" sz="1200"/>
                        <a:t>5% (3 students)</a:t>
                      </a:r>
                      <a:endParaRPr/>
                    </a:p>
                  </a:txBody>
                  <a:tcPr marL="91450" marR="91450" marT="45725" marB="45725"/>
                </a:tc>
                <a:tc>
                  <a:txBody>
                    <a:bodyPr/>
                    <a:lstStyle/>
                    <a:p>
                      <a:pPr marL="0" marR="0" lvl="0" indent="0" algn="ctr" rtl="0">
                        <a:spcBef>
                          <a:spcPts val="0"/>
                        </a:spcBef>
                        <a:spcAft>
                          <a:spcPts val="0"/>
                        </a:spcAft>
                        <a:buNone/>
                      </a:pPr>
                      <a:r>
                        <a:rPr lang="en-US" sz="1200"/>
                        <a:t>17% (11 students)</a:t>
                      </a:r>
                      <a:endParaRPr/>
                    </a:p>
                  </a:txBody>
                  <a:tcPr marL="91450" marR="91450" marT="45725" marB="45725"/>
                </a:tc>
                <a:tc>
                  <a:txBody>
                    <a:bodyPr/>
                    <a:lstStyle/>
                    <a:p>
                      <a:pPr marL="0" marR="0" lvl="0" indent="0" algn="ctr" rtl="0">
                        <a:spcBef>
                          <a:spcPts val="0"/>
                        </a:spcBef>
                        <a:spcAft>
                          <a:spcPts val="0"/>
                        </a:spcAft>
                        <a:buNone/>
                      </a:pPr>
                      <a:r>
                        <a:rPr lang="en-US" sz="1200"/>
                        <a:t>41% (26 students)</a:t>
                      </a:r>
                      <a:endParaRPr/>
                    </a:p>
                  </a:txBody>
                  <a:tcPr marL="91450" marR="91450" marT="45725" marB="45725"/>
                </a:tc>
                <a:extLst>
                  <a:ext uri="{0D108BD9-81ED-4DB2-BD59-A6C34878D82A}">
                    <a16:rowId xmlns:a16="http://schemas.microsoft.com/office/drawing/2014/main" val="10003"/>
                  </a:ext>
                </a:extLst>
              </a:tr>
              <a:tr h="649600">
                <a:tc>
                  <a:txBody>
                    <a:bodyPr/>
                    <a:lstStyle/>
                    <a:p>
                      <a:pPr marL="0" marR="0" lvl="0" indent="0" algn="l" rtl="0">
                        <a:spcBef>
                          <a:spcPts val="0"/>
                        </a:spcBef>
                        <a:spcAft>
                          <a:spcPts val="0"/>
                        </a:spcAft>
                        <a:buNone/>
                      </a:pPr>
                      <a:r>
                        <a:rPr lang="en-US" sz="1800"/>
                        <a:t>3    </a:t>
                      </a:r>
                      <a:r>
                        <a:rPr lang="en-US" sz="1300"/>
                        <a:t>(60 students)</a:t>
                      </a:r>
                      <a:endParaRPr/>
                    </a:p>
                  </a:txBody>
                  <a:tcPr marL="91450" marR="91450" marT="45725" marB="45725"/>
                </a:tc>
                <a:tc>
                  <a:txBody>
                    <a:bodyPr/>
                    <a:lstStyle/>
                    <a:p>
                      <a:pPr marL="0" marR="0" lvl="0" indent="0" algn="ctr" rtl="0">
                        <a:spcBef>
                          <a:spcPts val="0"/>
                        </a:spcBef>
                        <a:spcAft>
                          <a:spcPts val="0"/>
                        </a:spcAft>
                        <a:buNone/>
                      </a:pPr>
                      <a:r>
                        <a:rPr lang="en-US" sz="1200"/>
                        <a:t>35% (20 students)</a:t>
                      </a:r>
                      <a:endParaRPr/>
                    </a:p>
                  </a:txBody>
                  <a:tcPr marL="91450" marR="91450" marT="45725" marB="45725"/>
                </a:tc>
                <a:tc>
                  <a:txBody>
                    <a:bodyPr/>
                    <a:lstStyle/>
                    <a:p>
                      <a:pPr marL="0" marR="0" lvl="0" indent="0" algn="ctr" rtl="0">
                        <a:spcBef>
                          <a:spcPts val="0"/>
                        </a:spcBef>
                        <a:spcAft>
                          <a:spcPts val="0"/>
                        </a:spcAft>
                        <a:buNone/>
                      </a:pPr>
                      <a:r>
                        <a:rPr lang="en-US" sz="1200"/>
                        <a:t>51% (29 students)</a:t>
                      </a:r>
                      <a:endParaRPr/>
                    </a:p>
                  </a:txBody>
                  <a:tcPr marL="91450" marR="91450" marT="45725" marB="45725"/>
                </a:tc>
                <a:tc>
                  <a:txBody>
                    <a:bodyPr/>
                    <a:lstStyle/>
                    <a:p>
                      <a:pPr marL="0" marR="0" lvl="0" indent="0" algn="ctr" rtl="0">
                        <a:spcBef>
                          <a:spcPts val="0"/>
                        </a:spcBef>
                        <a:spcAft>
                          <a:spcPts val="0"/>
                        </a:spcAft>
                        <a:buNone/>
                      </a:pPr>
                      <a:r>
                        <a:rPr lang="en-US" sz="1200"/>
                        <a:t>63% (36 students)</a:t>
                      </a:r>
                      <a:endParaRPr/>
                    </a:p>
                  </a:txBody>
                  <a:tcPr marL="91450" marR="91450" marT="45725" marB="45725"/>
                </a:tc>
                <a:tc>
                  <a:txBody>
                    <a:bodyPr/>
                    <a:lstStyle/>
                    <a:p>
                      <a:pPr marL="0" marR="0" lvl="0" indent="0" algn="ctr" rtl="0">
                        <a:spcBef>
                          <a:spcPts val="0"/>
                        </a:spcBef>
                        <a:spcAft>
                          <a:spcPts val="0"/>
                        </a:spcAft>
                        <a:buNone/>
                      </a:pPr>
                      <a:r>
                        <a:rPr lang="en-US" sz="1200"/>
                        <a:t>4% (2 students)</a:t>
                      </a:r>
                      <a:endParaRPr/>
                    </a:p>
                  </a:txBody>
                  <a:tcPr marL="91450" marR="91450" marT="45725" marB="45725"/>
                </a:tc>
                <a:tc>
                  <a:txBody>
                    <a:bodyPr/>
                    <a:lstStyle/>
                    <a:p>
                      <a:pPr marL="0" marR="0" lvl="0" indent="0" algn="ctr" rtl="0">
                        <a:spcBef>
                          <a:spcPts val="0"/>
                        </a:spcBef>
                        <a:spcAft>
                          <a:spcPts val="0"/>
                        </a:spcAft>
                        <a:buNone/>
                      </a:pPr>
                      <a:r>
                        <a:rPr lang="en-US" sz="1200"/>
                        <a:t>28% (16 students)</a:t>
                      </a:r>
                      <a:endParaRPr/>
                    </a:p>
                  </a:txBody>
                  <a:tcPr marL="91450" marR="91450" marT="45725" marB="45725"/>
                </a:tc>
                <a:tc>
                  <a:txBody>
                    <a:bodyPr/>
                    <a:lstStyle/>
                    <a:p>
                      <a:pPr marL="0" marR="0" lvl="0" indent="0" algn="ctr" rtl="0">
                        <a:spcBef>
                          <a:spcPts val="0"/>
                        </a:spcBef>
                        <a:spcAft>
                          <a:spcPts val="0"/>
                        </a:spcAft>
                        <a:buNone/>
                      </a:pPr>
                      <a:r>
                        <a:rPr lang="en-US" sz="1200"/>
                        <a:t>49% (29 students)</a:t>
                      </a:r>
                      <a:endParaRPr/>
                    </a:p>
                  </a:txBody>
                  <a:tcPr marL="91450" marR="91450" marT="45725" marB="45725"/>
                </a:tc>
                <a:extLst>
                  <a:ext uri="{0D108BD9-81ED-4DB2-BD59-A6C34878D82A}">
                    <a16:rowId xmlns:a16="http://schemas.microsoft.com/office/drawing/2014/main" val="10004"/>
                  </a:ext>
                </a:extLst>
              </a:tr>
              <a:tr h="649600">
                <a:tc>
                  <a:txBody>
                    <a:bodyPr/>
                    <a:lstStyle/>
                    <a:p>
                      <a:pPr marL="0" marR="0" lvl="0" indent="0" algn="l" rtl="0">
                        <a:spcBef>
                          <a:spcPts val="0"/>
                        </a:spcBef>
                        <a:spcAft>
                          <a:spcPts val="0"/>
                        </a:spcAft>
                        <a:buNone/>
                      </a:pPr>
                      <a:r>
                        <a:rPr lang="en-US" sz="1800"/>
                        <a:t>4    </a:t>
                      </a:r>
                      <a:r>
                        <a:rPr lang="en-US" sz="1300"/>
                        <a:t>(79 students)</a:t>
                      </a:r>
                      <a:endParaRPr/>
                    </a:p>
                  </a:txBody>
                  <a:tcPr marL="91450" marR="91450" marT="45725" marB="45725"/>
                </a:tc>
                <a:tc>
                  <a:txBody>
                    <a:bodyPr/>
                    <a:lstStyle/>
                    <a:p>
                      <a:pPr marL="0" marR="0" lvl="0" indent="0" algn="ctr" rtl="0">
                        <a:spcBef>
                          <a:spcPts val="0"/>
                        </a:spcBef>
                        <a:spcAft>
                          <a:spcPts val="0"/>
                        </a:spcAft>
                        <a:buNone/>
                      </a:pPr>
                      <a:r>
                        <a:rPr lang="en-US" sz="1200"/>
                        <a:t>38% (28 students)</a:t>
                      </a:r>
                      <a:endParaRPr/>
                    </a:p>
                  </a:txBody>
                  <a:tcPr marL="91450" marR="91450" marT="45725" marB="45725"/>
                </a:tc>
                <a:tc>
                  <a:txBody>
                    <a:bodyPr/>
                    <a:lstStyle/>
                    <a:p>
                      <a:pPr marL="0" marR="0" lvl="0" indent="0" algn="ctr" rtl="0">
                        <a:spcBef>
                          <a:spcPts val="0"/>
                        </a:spcBef>
                        <a:spcAft>
                          <a:spcPts val="0"/>
                        </a:spcAft>
                        <a:buNone/>
                      </a:pPr>
                      <a:r>
                        <a:rPr lang="en-US" sz="1200"/>
                        <a:t>53% (42 students)</a:t>
                      </a:r>
                      <a:endParaRPr/>
                    </a:p>
                  </a:txBody>
                  <a:tcPr marL="91450" marR="91450" marT="45725" marB="45725"/>
                </a:tc>
                <a:tc>
                  <a:txBody>
                    <a:bodyPr/>
                    <a:lstStyle/>
                    <a:p>
                      <a:pPr marL="0" marR="0" lvl="0" indent="0" algn="ctr" rtl="0">
                        <a:spcBef>
                          <a:spcPts val="0"/>
                        </a:spcBef>
                        <a:spcAft>
                          <a:spcPts val="0"/>
                        </a:spcAft>
                        <a:buNone/>
                      </a:pPr>
                      <a:r>
                        <a:rPr lang="en-US" sz="1200"/>
                        <a:t>58% (46 students)</a:t>
                      </a:r>
                      <a:endParaRPr/>
                    </a:p>
                  </a:txBody>
                  <a:tcPr marL="91450" marR="91450" marT="45725" marB="45725"/>
                </a:tc>
                <a:tc>
                  <a:txBody>
                    <a:bodyPr/>
                    <a:lstStyle/>
                    <a:p>
                      <a:pPr marL="0" marR="0" lvl="0" indent="0" algn="ctr" rtl="0">
                        <a:spcBef>
                          <a:spcPts val="0"/>
                        </a:spcBef>
                        <a:spcAft>
                          <a:spcPts val="0"/>
                        </a:spcAft>
                        <a:buNone/>
                      </a:pPr>
                      <a:r>
                        <a:rPr lang="en-US" sz="1200"/>
                        <a:t>33% (25 students)</a:t>
                      </a:r>
                      <a:endParaRPr/>
                    </a:p>
                  </a:txBody>
                  <a:tcPr marL="91450" marR="91450" marT="45725" marB="45725"/>
                </a:tc>
                <a:tc>
                  <a:txBody>
                    <a:bodyPr/>
                    <a:lstStyle/>
                    <a:p>
                      <a:pPr marL="0" marR="0" lvl="0" indent="0" algn="ctr" rtl="0">
                        <a:spcBef>
                          <a:spcPts val="0"/>
                        </a:spcBef>
                        <a:spcAft>
                          <a:spcPts val="0"/>
                        </a:spcAft>
                        <a:buNone/>
                      </a:pPr>
                      <a:r>
                        <a:rPr lang="en-US" sz="1200"/>
                        <a:t>48% (37 students)</a:t>
                      </a:r>
                      <a:endParaRPr/>
                    </a:p>
                  </a:txBody>
                  <a:tcPr marL="91450" marR="91450" marT="45725" marB="45725"/>
                </a:tc>
                <a:tc>
                  <a:txBody>
                    <a:bodyPr/>
                    <a:lstStyle/>
                    <a:p>
                      <a:pPr marL="0" marR="0" lvl="0" indent="0" algn="ctr" rtl="0">
                        <a:spcBef>
                          <a:spcPts val="0"/>
                        </a:spcBef>
                        <a:spcAft>
                          <a:spcPts val="0"/>
                        </a:spcAft>
                        <a:buNone/>
                      </a:pPr>
                      <a:r>
                        <a:rPr lang="en-US" sz="1200"/>
                        <a:t>60% (47 students)</a:t>
                      </a:r>
                      <a:endParaRPr/>
                    </a:p>
                  </a:txBody>
                  <a:tcPr marL="91450" marR="91450" marT="45725" marB="45725"/>
                </a:tc>
                <a:extLst>
                  <a:ext uri="{0D108BD9-81ED-4DB2-BD59-A6C34878D82A}">
                    <a16:rowId xmlns:a16="http://schemas.microsoft.com/office/drawing/2014/main" val="10005"/>
                  </a:ext>
                </a:extLst>
              </a:tr>
              <a:tr h="649600">
                <a:tc>
                  <a:txBody>
                    <a:bodyPr/>
                    <a:lstStyle/>
                    <a:p>
                      <a:pPr marL="0" marR="0" lvl="0" indent="0" algn="l" rtl="0">
                        <a:spcBef>
                          <a:spcPts val="0"/>
                        </a:spcBef>
                        <a:spcAft>
                          <a:spcPts val="0"/>
                        </a:spcAft>
                        <a:buNone/>
                      </a:pPr>
                      <a:r>
                        <a:rPr lang="en-US" sz="1800"/>
                        <a:t>5    </a:t>
                      </a:r>
                      <a:r>
                        <a:rPr lang="en-US" sz="1300"/>
                        <a:t>(77 students)</a:t>
                      </a:r>
                      <a:endParaRPr/>
                    </a:p>
                  </a:txBody>
                  <a:tcPr marL="91450" marR="91450" marT="45725" marB="45725"/>
                </a:tc>
                <a:tc>
                  <a:txBody>
                    <a:bodyPr/>
                    <a:lstStyle/>
                    <a:p>
                      <a:pPr marL="0" marR="0" lvl="0" indent="0" algn="ctr" rtl="0">
                        <a:spcBef>
                          <a:spcPts val="0"/>
                        </a:spcBef>
                        <a:spcAft>
                          <a:spcPts val="0"/>
                        </a:spcAft>
                        <a:buNone/>
                      </a:pPr>
                      <a:r>
                        <a:rPr lang="en-US" sz="1200"/>
                        <a:t>18% (13 students)</a:t>
                      </a:r>
                      <a:endParaRPr/>
                    </a:p>
                  </a:txBody>
                  <a:tcPr marL="91450" marR="91450" marT="45725" marB="45725"/>
                </a:tc>
                <a:tc>
                  <a:txBody>
                    <a:bodyPr/>
                    <a:lstStyle/>
                    <a:p>
                      <a:pPr marL="0" marR="0" lvl="0" indent="0" algn="ctr" rtl="0">
                        <a:spcBef>
                          <a:spcPts val="0"/>
                        </a:spcBef>
                        <a:spcAft>
                          <a:spcPts val="0"/>
                        </a:spcAft>
                        <a:buNone/>
                      </a:pPr>
                      <a:r>
                        <a:rPr lang="en-US" sz="1200"/>
                        <a:t>31% (24 students)</a:t>
                      </a:r>
                      <a:endParaRPr/>
                    </a:p>
                  </a:txBody>
                  <a:tcPr marL="91450" marR="91450" marT="45725" marB="45725"/>
                </a:tc>
                <a:tc>
                  <a:txBody>
                    <a:bodyPr/>
                    <a:lstStyle/>
                    <a:p>
                      <a:pPr marL="0" marR="0" lvl="0" indent="0" algn="ctr" rtl="0">
                        <a:spcBef>
                          <a:spcPts val="0"/>
                        </a:spcBef>
                        <a:spcAft>
                          <a:spcPts val="0"/>
                        </a:spcAft>
                        <a:buNone/>
                      </a:pPr>
                      <a:r>
                        <a:rPr lang="en-US" sz="1200"/>
                        <a:t>35% (27 students)</a:t>
                      </a:r>
                      <a:endParaRPr/>
                    </a:p>
                  </a:txBody>
                  <a:tcPr marL="91450" marR="91450" marT="45725" marB="45725"/>
                </a:tc>
                <a:tc>
                  <a:txBody>
                    <a:bodyPr/>
                    <a:lstStyle/>
                    <a:p>
                      <a:pPr marL="0" marR="0" lvl="0" indent="0" algn="ctr" rtl="0">
                        <a:spcBef>
                          <a:spcPts val="0"/>
                        </a:spcBef>
                        <a:spcAft>
                          <a:spcPts val="0"/>
                        </a:spcAft>
                        <a:buNone/>
                      </a:pPr>
                      <a:r>
                        <a:rPr lang="en-US" sz="1200"/>
                        <a:t>17% (12 students)</a:t>
                      </a:r>
                      <a:endParaRPr/>
                    </a:p>
                  </a:txBody>
                  <a:tcPr marL="91450" marR="91450" marT="45725" marB="45725"/>
                </a:tc>
                <a:tc>
                  <a:txBody>
                    <a:bodyPr/>
                    <a:lstStyle/>
                    <a:p>
                      <a:pPr marL="0" marR="0" lvl="0" indent="0" algn="ctr" rtl="0">
                        <a:spcBef>
                          <a:spcPts val="0"/>
                        </a:spcBef>
                        <a:spcAft>
                          <a:spcPts val="0"/>
                        </a:spcAft>
                        <a:buNone/>
                      </a:pPr>
                      <a:r>
                        <a:rPr lang="en-US" sz="1200"/>
                        <a:t>27% (20 students)</a:t>
                      </a:r>
                      <a:endParaRPr/>
                    </a:p>
                  </a:txBody>
                  <a:tcPr marL="91450" marR="91450" marT="45725" marB="45725"/>
                </a:tc>
                <a:tc>
                  <a:txBody>
                    <a:bodyPr/>
                    <a:lstStyle/>
                    <a:p>
                      <a:pPr marL="0" marR="0" lvl="0" indent="0" algn="ctr" rtl="0">
                        <a:spcBef>
                          <a:spcPts val="0"/>
                        </a:spcBef>
                        <a:spcAft>
                          <a:spcPts val="0"/>
                        </a:spcAft>
                        <a:buNone/>
                      </a:pPr>
                      <a:r>
                        <a:rPr lang="en-US" sz="1200"/>
                        <a:t>29% (22 students)</a:t>
                      </a:r>
                      <a:endParaRPr/>
                    </a:p>
                  </a:txBody>
                  <a:tcPr marL="91450" marR="91450" marT="45725" marB="45725"/>
                </a:tc>
                <a:extLst>
                  <a:ext uri="{0D108BD9-81ED-4DB2-BD59-A6C34878D82A}">
                    <a16:rowId xmlns:a16="http://schemas.microsoft.com/office/drawing/2014/main" val="10006"/>
                  </a:ext>
                </a:extLst>
              </a:tr>
              <a:tr h="649600">
                <a:tc>
                  <a:txBody>
                    <a:bodyPr/>
                    <a:lstStyle/>
                    <a:p>
                      <a:pPr marL="0" marR="0" lvl="0" indent="0" algn="l" rtl="0">
                        <a:spcBef>
                          <a:spcPts val="0"/>
                        </a:spcBef>
                        <a:spcAft>
                          <a:spcPts val="0"/>
                        </a:spcAft>
                        <a:buNone/>
                      </a:pPr>
                      <a:r>
                        <a:rPr lang="en-US" sz="1800"/>
                        <a:t>6    </a:t>
                      </a:r>
                      <a:r>
                        <a:rPr lang="en-US" sz="1300"/>
                        <a:t>(67 students)</a:t>
                      </a:r>
                      <a:endParaRPr sz="900"/>
                    </a:p>
                  </a:txBody>
                  <a:tcPr marL="91450" marR="91450" marT="45725" marB="45725"/>
                </a:tc>
                <a:tc>
                  <a:txBody>
                    <a:bodyPr/>
                    <a:lstStyle/>
                    <a:p>
                      <a:pPr marL="0" marR="0" lvl="0" indent="0" algn="ctr" rtl="0">
                        <a:spcBef>
                          <a:spcPts val="0"/>
                        </a:spcBef>
                        <a:spcAft>
                          <a:spcPts val="0"/>
                        </a:spcAft>
                        <a:buNone/>
                      </a:pPr>
                      <a:r>
                        <a:rPr lang="en-US" sz="1200"/>
                        <a:t>32% (19 students)</a:t>
                      </a:r>
                      <a:endParaRPr/>
                    </a:p>
                  </a:txBody>
                  <a:tcPr marL="91450" marR="91450" marT="45725" marB="45725"/>
                </a:tc>
                <a:tc>
                  <a:txBody>
                    <a:bodyPr/>
                    <a:lstStyle/>
                    <a:p>
                      <a:pPr marL="0" marR="0" lvl="0" indent="0" algn="ctr" rtl="0">
                        <a:spcBef>
                          <a:spcPts val="0"/>
                        </a:spcBef>
                        <a:spcAft>
                          <a:spcPts val="0"/>
                        </a:spcAft>
                        <a:buNone/>
                      </a:pPr>
                      <a:r>
                        <a:rPr lang="en-US" sz="1200"/>
                        <a:t>40% (26 students)</a:t>
                      </a:r>
                      <a:endParaRPr/>
                    </a:p>
                  </a:txBody>
                  <a:tcPr marL="91450" marR="91450" marT="45725" marB="45725"/>
                </a:tc>
                <a:tc>
                  <a:txBody>
                    <a:bodyPr/>
                    <a:lstStyle/>
                    <a:p>
                      <a:pPr marL="0" marR="0" lvl="0" indent="0" algn="ctr" rtl="0">
                        <a:spcBef>
                          <a:spcPts val="0"/>
                        </a:spcBef>
                        <a:spcAft>
                          <a:spcPts val="0"/>
                        </a:spcAft>
                        <a:buNone/>
                      </a:pPr>
                      <a:r>
                        <a:rPr lang="en-US" sz="1200"/>
                        <a:t>44% (29 students)</a:t>
                      </a:r>
                      <a:endParaRPr/>
                    </a:p>
                  </a:txBody>
                  <a:tcPr marL="91450" marR="91450" marT="45725" marB="45725"/>
                </a:tc>
                <a:tc>
                  <a:txBody>
                    <a:bodyPr/>
                    <a:lstStyle/>
                    <a:p>
                      <a:pPr marL="0" marR="0" lvl="0" indent="0" algn="ctr" rtl="0">
                        <a:spcBef>
                          <a:spcPts val="0"/>
                        </a:spcBef>
                        <a:spcAft>
                          <a:spcPts val="0"/>
                        </a:spcAft>
                        <a:buNone/>
                      </a:pPr>
                      <a:r>
                        <a:rPr lang="en-US" sz="1200"/>
                        <a:t>29% (17 students)</a:t>
                      </a:r>
                      <a:endParaRPr/>
                    </a:p>
                  </a:txBody>
                  <a:tcPr marL="91450" marR="91450" marT="45725" marB="45725"/>
                </a:tc>
                <a:tc>
                  <a:txBody>
                    <a:bodyPr/>
                    <a:lstStyle/>
                    <a:p>
                      <a:pPr marL="0" marR="0" lvl="0" indent="0" algn="ctr" rtl="0">
                        <a:spcBef>
                          <a:spcPts val="0"/>
                        </a:spcBef>
                        <a:spcAft>
                          <a:spcPts val="0"/>
                        </a:spcAft>
                        <a:buNone/>
                      </a:pPr>
                      <a:r>
                        <a:rPr lang="en-US" sz="1200"/>
                        <a:t>52% (33 students)</a:t>
                      </a:r>
                      <a:endParaRPr/>
                    </a:p>
                  </a:txBody>
                  <a:tcPr marL="91450" marR="91450" marT="45725" marB="45725"/>
                </a:tc>
                <a:tc>
                  <a:txBody>
                    <a:bodyPr/>
                    <a:lstStyle/>
                    <a:p>
                      <a:pPr marL="0" marR="0" lvl="0" indent="0" algn="ctr" rtl="0">
                        <a:spcBef>
                          <a:spcPts val="0"/>
                        </a:spcBef>
                        <a:spcAft>
                          <a:spcPts val="0"/>
                        </a:spcAft>
                        <a:buNone/>
                      </a:pPr>
                      <a:r>
                        <a:rPr lang="en-US" sz="1200"/>
                        <a:t>54% (36 students)</a:t>
                      </a:r>
                      <a:endParaRPr/>
                    </a:p>
                  </a:txBody>
                  <a:tcPr marL="91450" marR="91450" marT="45725" marB="45725"/>
                </a:tc>
                <a:extLst>
                  <a:ext uri="{0D108BD9-81ED-4DB2-BD59-A6C34878D82A}">
                    <a16:rowId xmlns:a16="http://schemas.microsoft.com/office/drawing/2014/main" val="10007"/>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8"/>
          <p:cNvSpPr txBox="1">
            <a:spLocks noGrp="1"/>
          </p:cNvSpPr>
          <p:nvPr>
            <p:ph type="title"/>
          </p:nvPr>
        </p:nvSpPr>
        <p:spPr>
          <a:xfrm>
            <a:off x="914400" y="609600"/>
            <a:ext cx="7010400" cy="990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200"/>
              <a:buFont typeface="Gill Sans"/>
              <a:buNone/>
            </a:pPr>
            <a:r>
              <a:rPr lang="en-US"/>
              <a:t>2023-24  SCHOOL IMPROVEMENT PLAN GOALS</a:t>
            </a:r>
            <a:endParaRPr/>
          </a:p>
        </p:txBody>
      </p:sp>
      <p:sp>
        <p:nvSpPr>
          <p:cNvPr id="203" name="Google Shape;203;p8"/>
          <p:cNvSpPr txBox="1">
            <a:spLocks noGrp="1"/>
          </p:cNvSpPr>
          <p:nvPr>
            <p:ph type="body" idx="1"/>
          </p:nvPr>
        </p:nvSpPr>
        <p:spPr>
          <a:xfrm>
            <a:off x="762001" y="2015733"/>
            <a:ext cx="7252834" cy="3450613"/>
          </a:xfrm>
          <a:prstGeom prst="rect">
            <a:avLst/>
          </a:prstGeom>
          <a:noFill/>
          <a:ln>
            <a:noFill/>
          </a:ln>
        </p:spPr>
        <p:txBody>
          <a:bodyPr spcFirstLastPara="1" wrap="square" lIns="91425" tIns="45700" rIns="91425" bIns="45700" anchor="t" anchorCtr="0">
            <a:normAutofit fontScale="25000" lnSpcReduction="20000"/>
          </a:bodyPr>
          <a:lstStyle/>
          <a:p>
            <a:pPr marL="457200" lvl="0" indent="-330200" algn="l" rtl="0">
              <a:lnSpc>
                <a:spcPct val="115000"/>
              </a:lnSpc>
              <a:spcBef>
                <a:spcPts val="1200"/>
              </a:spcBef>
              <a:spcAft>
                <a:spcPts val="0"/>
              </a:spcAft>
              <a:buClr>
                <a:schemeClr val="dk1"/>
              </a:buClr>
              <a:buSzPct val="100000"/>
              <a:buFont typeface="Tahoma"/>
              <a:buChar char="•"/>
            </a:pPr>
            <a:r>
              <a:rPr lang="en-US" sz="6400">
                <a:latin typeface="Tahoma"/>
                <a:ea typeface="Tahoma"/>
                <a:cs typeface="Tahoma"/>
                <a:sym typeface="Tahoma"/>
              </a:rPr>
              <a:t>Provide high-quality instruction in reading, writing, math, and science that match the rigor of the Florida Benchmarks by providing instructional support with curriculum coaches and Title 1 teachers/assistants as well as supplemental materials for students.</a:t>
            </a:r>
            <a:endParaRPr sz="6400">
              <a:latin typeface="Tahoma"/>
              <a:ea typeface="Tahoma"/>
              <a:cs typeface="Tahoma"/>
              <a:sym typeface="Tahoma"/>
            </a:endParaRPr>
          </a:p>
          <a:p>
            <a:pPr marL="457200" lvl="0" indent="0" algn="l" rtl="0">
              <a:lnSpc>
                <a:spcPct val="115000"/>
              </a:lnSpc>
              <a:spcBef>
                <a:spcPts val="1200"/>
              </a:spcBef>
              <a:spcAft>
                <a:spcPts val="0"/>
              </a:spcAft>
              <a:buNone/>
            </a:pPr>
            <a:endParaRPr sz="6400">
              <a:latin typeface="Tahoma"/>
              <a:ea typeface="Tahoma"/>
              <a:cs typeface="Tahoma"/>
              <a:sym typeface="Tahoma"/>
            </a:endParaRPr>
          </a:p>
          <a:p>
            <a:pPr marL="457200" lvl="0" indent="-330200" algn="l" rtl="0">
              <a:lnSpc>
                <a:spcPct val="115000"/>
              </a:lnSpc>
              <a:spcBef>
                <a:spcPts val="1200"/>
              </a:spcBef>
              <a:spcAft>
                <a:spcPts val="0"/>
              </a:spcAft>
              <a:buClr>
                <a:schemeClr val="dk1"/>
              </a:buClr>
              <a:buSzPct val="100000"/>
              <a:buFont typeface="Tahoma"/>
              <a:buChar char="•"/>
            </a:pPr>
            <a:r>
              <a:rPr lang="en-US" sz="6400">
                <a:latin typeface="Tahoma"/>
                <a:ea typeface="Tahoma"/>
                <a:cs typeface="Tahoma"/>
                <a:sym typeface="Tahoma"/>
              </a:rPr>
              <a:t>The Literacy Coach will assist with aligning instruction to the Florida standards, developing learning tasks that assess those standards and ensuring that appropriate complex text is used.</a:t>
            </a:r>
            <a:endParaRPr sz="6400">
              <a:latin typeface="Tahoma"/>
              <a:ea typeface="Tahoma"/>
              <a:cs typeface="Tahoma"/>
              <a:sym typeface="Tahoma"/>
            </a:endParaRPr>
          </a:p>
          <a:p>
            <a:pPr marL="457200" lvl="0" indent="0" algn="l" rtl="0">
              <a:lnSpc>
                <a:spcPct val="115000"/>
              </a:lnSpc>
              <a:spcBef>
                <a:spcPts val="1200"/>
              </a:spcBef>
              <a:spcAft>
                <a:spcPts val="0"/>
              </a:spcAft>
              <a:buNone/>
            </a:pPr>
            <a:endParaRPr sz="6400">
              <a:latin typeface="Tahoma"/>
              <a:ea typeface="Tahoma"/>
              <a:cs typeface="Tahoma"/>
              <a:sym typeface="Tahoma"/>
            </a:endParaRPr>
          </a:p>
          <a:p>
            <a:pPr marL="457200" lvl="0" indent="-330200" algn="l" rtl="0">
              <a:lnSpc>
                <a:spcPct val="115000"/>
              </a:lnSpc>
              <a:spcBef>
                <a:spcPts val="1200"/>
              </a:spcBef>
              <a:spcAft>
                <a:spcPts val="0"/>
              </a:spcAft>
              <a:buClr>
                <a:schemeClr val="dk1"/>
              </a:buClr>
              <a:buSzPct val="100000"/>
              <a:buFont typeface="Tahoma"/>
              <a:buChar char="•"/>
            </a:pPr>
            <a:r>
              <a:rPr lang="en-US" sz="6400">
                <a:latin typeface="Tahoma"/>
                <a:ea typeface="Tahoma"/>
                <a:cs typeface="Tahoma"/>
                <a:sym typeface="Tahoma"/>
              </a:rPr>
              <a:t>Instructional Practices specifically related to collaborative planning, planning opportunities, data monitoring, professional development/coaching, and collaboration.</a:t>
            </a:r>
            <a:endParaRPr sz="6400">
              <a:latin typeface="Tahoma"/>
              <a:ea typeface="Tahoma"/>
              <a:cs typeface="Tahoma"/>
              <a:sym typeface="Tahoma"/>
            </a:endParaRPr>
          </a:p>
          <a:p>
            <a:pPr marL="0" lvl="0" indent="0" algn="l" rtl="0">
              <a:lnSpc>
                <a:spcPct val="115000"/>
              </a:lnSpc>
              <a:spcBef>
                <a:spcPts val="1200"/>
              </a:spcBef>
              <a:spcAft>
                <a:spcPts val="0"/>
              </a:spcAft>
              <a:buNone/>
            </a:pPr>
            <a:endParaRPr sz="1600">
              <a:solidFill>
                <a:srgbClr val="FF0000"/>
              </a:solidFill>
              <a:latin typeface="Tahoma"/>
              <a:ea typeface="Tahoma"/>
              <a:cs typeface="Tahoma"/>
              <a:sym typeface="Tahoma"/>
            </a:endParaRPr>
          </a:p>
          <a:p>
            <a:pPr marL="0" lvl="0" indent="0" algn="l" rtl="0">
              <a:lnSpc>
                <a:spcPct val="120000"/>
              </a:lnSpc>
              <a:spcBef>
                <a:spcPts val="1000"/>
              </a:spcBef>
              <a:spcAft>
                <a:spcPts val="0"/>
              </a:spcAft>
              <a:buSzPct val="100000"/>
              <a:buNone/>
            </a:pPr>
            <a:endParaRPr>
              <a:solidFill>
                <a:srgbClr val="FF0000"/>
              </a:solidFill>
            </a:endParaRPr>
          </a:p>
        </p:txBody>
      </p:sp>
      <p:sp>
        <p:nvSpPr>
          <p:cNvPr id="204" name="Google Shape;204;p8"/>
          <p:cNvSpPr txBox="1"/>
          <p:nvPr/>
        </p:nvSpPr>
        <p:spPr>
          <a:xfrm>
            <a:off x="304800" y="6248400"/>
            <a:ext cx="457643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9"/>
          <p:cNvSpPr txBox="1">
            <a:spLocks noGrp="1"/>
          </p:cNvSpPr>
          <p:nvPr>
            <p:ph type="title"/>
          </p:nvPr>
        </p:nvSpPr>
        <p:spPr>
          <a:xfrm>
            <a:off x="1066800" y="762000"/>
            <a:ext cx="6571343" cy="105930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200"/>
              <a:buFont typeface="Gill Sans"/>
              <a:buNone/>
            </a:pPr>
            <a:r>
              <a:rPr lang="en-US"/>
              <a:t>COLUMBIA TITLE I PLAN FOR 2023-24 SCHOOL YEAR</a:t>
            </a:r>
            <a:endParaRPr/>
          </a:p>
        </p:txBody>
      </p:sp>
      <p:sp>
        <p:nvSpPr>
          <p:cNvPr id="211" name="Google Shape;211;p9"/>
          <p:cNvSpPr txBox="1">
            <a:spLocks noGrp="1"/>
          </p:cNvSpPr>
          <p:nvPr>
            <p:ph type="body" idx="1"/>
          </p:nvPr>
        </p:nvSpPr>
        <p:spPr>
          <a:xfrm>
            <a:off x="228600" y="1981200"/>
            <a:ext cx="8001000" cy="4572000"/>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SzPts val="2000"/>
              <a:buChar char="•"/>
            </a:pPr>
            <a:r>
              <a:rPr lang="en-US">
                <a:latin typeface="Arial Narrow"/>
                <a:ea typeface="Arial Narrow"/>
                <a:cs typeface="Arial Narrow"/>
                <a:sym typeface="Arial Narrow"/>
              </a:rPr>
              <a:t>Columbia Elementary is provided with $305,520.00 to pay for services and programs for our students.</a:t>
            </a:r>
            <a:endParaRPr/>
          </a:p>
          <a:p>
            <a:pPr marL="228600" lvl="0" indent="-228600" algn="l" rtl="0">
              <a:lnSpc>
                <a:spcPct val="120000"/>
              </a:lnSpc>
              <a:spcBef>
                <a:spcPts val="1000"/>
              </a:spcBef>
              <a:spcAft>
                <a:spcPts val="0"/>
              </a:spcAft>
              <a:buSzPts val="2000"/>
              <a:buChar char="•"/>
            </a:pPr>
            <a:r>
              <a:rPr lang="en-US">
                <a:latin typeface="Arial Narrow"/>
                <a:ea typeface="Arial Narrow"/>
                <a:cs typeface="Arial Narrow"/>
                <a:sym typeface="Arial Narrow"/>
              </a:rPr>
              <a:t>School-based Title I funds pay for the following:</a:t>
            </a:r>
            <a:endParaRPr/>
          </a:p>
          <a:p>
            <a:pPr marL="685800" lvl="1" indent="-241300" algn="l" rtl="0">
              <a:lnSpc>
                <a:spcPct val="120000"/>
              </a:lnSpc>
              <a:spcBef>
                <a:spcPts val="500"/>
              </a:spcBef>
              <a:spcAft>
                <a:spcPts val="0"/>
              </a:spcAft>
              <a:buClr>
                <a:schemeClr val="dk1"/>
              </a:buClr>
              <a:buSzPts val="1800"/>
              <a:buChar char="•"/>
            </a:pPr>
            <a:r>
              <a:rPr lang="en-US" sz="1800">
                <a:latin typeface="Arial Narrow"/>
                <a:ea typeface="Arial Narrow"/>
                <a:cs typeface="Arial Narrow"/>
                <a:sym typeface="Arial Narrow"/>
              </a:rPr>
              <a:t>Family Engagement Events</a:t>
            </a:r>
            <a:endParaRPr sz="1800"/>
          </a:p>
          <a:p>
            <a:pPr marL="685800" lvl="1" indent="-241300" algn="l" rtl="0">
              <a:lnSpc>
                <a:spcPct val="120000"/>
              </a:lnSpc>
              <a:spcBef>
                <a:spcPts val="500"/>
              </a:spcBef>
              <a:spcAft>
                <a:spcPts val="0"/>
              </a:spcAft>
              <a:buClr>
                <a:schemeClr val="dk1"/>
              </a:buClr>
              <a:buSzPts val="1800"/>
              <a:buChar char="•"/>
            </a:pPr>
            <a:r>
              <a:rPr lang="en-US" sz="1800">
                <a:latin typeface="Arial Narrow"/>
                <a:ea typeface="Arial Narrow"/>
                <a:cs typeface="Arial Narrow"/>
                <a:sym typeface="Arial Narrow"/>
              </a:rPr>
              <a:t>Professional Development for Teachers</a:t>
            </a:r>
            <a:endParaRPr sz="1800"/>
          </a:p>
          <a:p>
            <a:pPr marL="685800" lvl="1" indent="-241300" algn="l" rtl="0">
              <a:lnSpc>
                <a:spcPct val="120000"/>
              </a:lnSpc>
              <a:spcBef>
                <a:spcPts val="500"/>
              </a:spcBef>
              <a:spcAft>
                <a:spcPts val="0"/>
              </a:spcAft>
              <a:buClr>
                <a:schemeClr val="dk1"/>
              </a:buClr>
              <a:buSzPts val="1800"/>
              <a:buChar char="•"/>
            </a:pPr>
            <a:r>
              <a:rPr lang="en-US" sz="1800">
                <a:latin typeface="Arial Narrow"/>
                <a:ea typeface="Arial Narrow"/>
                <a:cs typeface="Arial Narrow"/>
                <a:sym typeface="Arial Narrow"/>
              </a:rPr>
              <a:t>Parent Liaison (to help monitor attendance)</a:t>
            </a:r>
            <a:endParaRPr sz="1800"/>
          </a:p>
          <a:p>
            <a:pPr marL="685800" lvl="1" indent="-241300" algn="l" rtl="0">
              <a:lnSpc>
                <a:spcPct val="120000"/>
              </a:lnSpc>
              <a:spcBef>
                <a:spcPts val="500"/>
              </a:spcBef>
              <a:spcAft>
                <a:spcPts val="0"/>
              </a:spcAft>
              <a:buClr>
                <a:schemeClr val="dk1"/>
              </a:buClr>
              <a:buSzPts val="1800"/>
              <a:buChar char="•"/>
            </a:pPr>
            <a:r>
              <a:rPr lang="en-US" sz="1800">
                <a:latin typeface="Arial Narrow"/>
                <a:ea typeface="Arial Narrow"/>
                <a:cs typeface="Arial Narrow"/>
                <a:sym typeface="Arial Narrow"/>
              </a:rPr>
              <a:t>Title 1 teacher and two assistants to provide interventions to students.</a:t>
            </a:r>
            <a:endParaRPr sz="1800">
              <a:latin typeface="Arial Narrow"/>
              <a:ea typeface="Arial Narrow"/>
              <a:cs typeface="Arial Narrow"/>
              <a:sym typeface="Arial Narrow"/>
            </a:endParaRPr>
          </a:p>
          <a:p>
            <a:pPr marL="685800" lvl="1" indent="-254000" algn="l" rtl="0">
              <a:lnSpc>
                <a:spcPct val="120000"/>
              </a:lnSpc>
              <a:spcBef>
                <a:spcPts val="500"/>
              </a:spcBef>
              <a:spcAft>
                <a:spcPts val="0"/>
              </a:spcAft>
              <a:buClr>
                <a:schemeClr val="dk1"/>
              </a:buClr>
              <a:buSzPts val="2000"/>
              <a:buFont typeface="Arial Narrow"/>
              <a:buChar char="•"/>
            </a:pPr>
            <a:r>
              <a:rPr lang="en-US" sz="1800">
                <a:latin typeface="Arial Narrow"/>
                <a:ea typeface="Arial Narrow"/>
                <a:cs typeface="Arial Narrow"/>
                <a:sym typeface="Arial Narrow"/>
              </a:rPr>
              <a:t>Reading coach (half Title 1) to support school wide instruction</a:t>
            </a:r>
            <a:endParaRPr sz="1800">
              <a:latin typeface="Arial Narrow"/>
              <a:ea typeface="Arial Narrow"/>
              <a:cs typeface="Arial Narrow"/>
              <a:sym typeface="Arial Narrow"/>
            </a:endParaRPr>
          </a:p>
          <a:p>
            <a:pPr marL="685800" lvl="1" indent="-127000" algn="l" rtl="0">
              <a:lnSpc>
                <a:spcPct val="120000"/>
              </a:lnSpc>
              <a:spcBef>
                <a:spcPts val="500"/>
              </a:spcBef>
              <a:spcAft>
                <a:spcPts val="0"/>
              </a:spcAft>
              <a:buSzPts val="1600"/>
              <a:buFont typeface="Noto Sans Symbols"/>
              <a:buNone/>
            </a:pPr>
            <a:endParaRPr>
              <a:solidFill>
                <a:srgbClr val="FF0000"/>
              </a:solidFill>
              <a:latin typeface="Arial Narrow"/>
              <a:ea typeface="Arial Narrow"/>
              <a:cs typeface="Arial Narrow"/>
              <a:sym typeface="Arial Narrow"/>
            </a:endParaRPr>
          </a:p>
          <a:p>
            <a:pPr marL="685800" lvl="1" indent="-228600" algn="l" rtl="0">
              <a:lnSpc>
                <a:spcPct val="120000"/>
              </a:lnSpc>
              <a:spcBef>
                <a:spcPts val="500"/>
              </a:spcBef>
              <a:spcAft>
                <a:spcPts val="0"/>
              </a:spcAft>
              <a:buSzPts val="2000"/>
              <a:buFont typeface="Noto Sans Symbols"/>
              <a:buChar char="❖"/>
            </a:pPr>
            <a:r>
              <a:rPr lang="en-US" sz="2000">
                <a:latin typeface="Arial Narrow"/>
                <a:ea typeface="Arial Narrow"/>
                <a:cs typeface="Arial Narrow"/>
                <a:sym typeface="Arial Narrow"/>
              </a:rPr>
              <a:t>All of our Title I funds support our School Improvement Plan (SIP) goals.</a:t>
            </a:r>
            <a:endParaRPr/>
          </a:p>
          <a:p>
            <a:pPr marL="685800" lvl="1" indent="-127000" algn="l" rtl="0">
              <a:lnSpc>
                <a:spcPct val="120000"/>
              </a:lnSpc>
              <a:spcBef>
                <a:spcPts val="500"/>
              </a:spcBef>
              <a:spcAft>
                <a:spcPts val="0"/>
              </a:spcAft>
              <a:buSzPts val="1600"/>
              <a:buNone/>
            </a:pPr>
            <a:endParaRPr/>
          </a:p>
        </p:txBody>
      </p:sp>
      <p:sp>
        <p:nvSpPr>
          <p:cNvPr id="212" name="Google Shape;212;p9"/>
          <p:cNvSpPr txBox="1"/>
          <p:nvPr/>
        </p:nvSpPr>
        <p:spPr>
          <a:xfrm>
            <a:off x="228600" y="6321569"/>
            <a:ext cx="457643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0"/>
          <p:cNvSpPr txBox="1">
            <a:spLocks noGrp="1"/>
          </p:cNvSpPr>
          <p:nvPr>
            <p:ph type="title"/>
          </p:nvPr>
        </p:nvSpPr>
        <p:spPr>
          <a:xfrm>
            <a:off x="1600200" y="1084365"/>
            <a:ext cx="6571343"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500"/>
              <a:buFont typeface="Gill Sans"/>
              <a:buNone/>
            </a:pPr>
            <a:r>
              <a:rPr lang="en-US" sz="3500"/>
              <a:t>EDUCATIONAL STANDARDS</a:t>
            </a:r>
            <a:endParaRPr/>
          </a:p>
        </p:txBody>
      </p:sp>
      <p:sp>
        <p:nvSpPr>
          <p:cNvPr id="219" name="Google Shape;219;p10"/>
          <p:cNvSpPr txBox="1">
            <a:spLocks noGrp="1"/>
          </p:cNvSpPr>
          <p:nvPr>
            <p:ph type="body" idx="1"/>
          </p:nvPr>
        </p:nvSpPr>
        <p:spPr>
          <a:xfrm>
            <a:off x="152400" y="2133600"/>
            <a:ext cx="8763000" cy="500538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000"/>
              <a:buChar char="•"/>
            </a:pPr>
            <a:r>
              <a:rPr lang="en-US">
                <a:latin typeface="Arial Narrow"/>
                <a:ea typeface="Arial Narrow"/>
                <a:cs typeface="Arial Narrow"/>
                <a:sym typeface="Arial Narrow"/>
              </a:rPr>
              <a:t>Florida’s academic content standards establish high expectations for all students in the areas of reading, mathematics, writing, and science</a:t>
            </a:r>
            <a:endParaRPr/>
          </a:p>
          <a:p>
            <a:pPr marL="228600" lvl="0" indent="-228600" algn="l" rtl="0">
              <a:lnSpc>
                <a:spcPct val="90000"/>
              </a:lnSpc>
              <a:spcBef>
                <a:spcPts val="1000"/>
              </a:spcBef>
              <a:spcAft>
                <a:spcPts val="0"/>
              </a:spcAft>
              <a:buSzPts val="2000"/>
              <a:buChar char="•"/>
            </a:pPr>
            <a:r>
              <a:rPr lang="en-US" b="1">
                <a:latin typeface="Arial Narrow"/>
                <a:ea typeface="Arial Narrow"/>
                <a:cs typeface="Arial Narrow"/>
                <a:sym typeface="Arial Narrow"/>
              </a:rPr>
              <a:t>The Florida </a:t>
            </a:r>
            <a:r>
              <a:rPr lang="en-US" b="1" u="sng">
                <a:latin typeface="Arial Narrow"/>
                <a:ea typeface="Arial Narrow"/>
                <a:cs typeface="Arial Narrow"/>
                <a:sym typeface="Arial Narrow"/>
              </a:rPr>
              <a:t>B</a:t>
            </a:r>
            <a:r>
              <a:rPr lang="en-US" b="1">
                <a:latin typeface="Arial Narrow"/>
                <a:ea typeface="Arial Narrow"/>
                <a:cs typeface="Arial Narrow"/>
                <a:sym typeface="Arial Narrow"/>
              </a:rPr>
              <a:t>enchmarks for </a:t>
            </a:r>
            <a:r>
              <a:rPr lang="en-US" b="1" u="sng">
                <a:latin typeface="Arial Narrow"/>
                <a:ea typeface="Arial Narrow"/>
                <a:cs typeface="Arial Narrow"/>
                <a:sym typeface="Arial Narrow"/>
              </a:rPr>
              <a:t>E</a:t>
            </a:r>
            <a:r>
              <a:rPr lang="en-US" b="1">
                <a:latin typeface="Arial Narrow"/>
                <a:ea typeface="Arial Narrow"/>
                <a:cs typeface="Arial Narrow"/>
                <a:sym typeface="Arial Narrow"/>
              </a:rPr>
              <a:t>xcellent </a:t>
            </a:r>
            <a:r>
              <a:rPr lang="en-US" b="1" u="sng">
                <a:latin typeface="Arial Narrow"/>
                <a:ea typeface="Arial Narrow"/>
                <a:cs typeface="Arial Narrow"/>
                <a:sym typeface="Arial Narrow"/>
              </a:rPr>
              <a:t>S</a:t>
            </a:r>
            <a:r>
              <a:rPr lang="en-US" b="1">
                <a:latin typeface="Arial Narrow"/>
                <a:ea typeface="Arial Narrow"/>
                <a:cs typeface="Arial Narrow"/>
                <a:sym typeface="Arial Narrow"/>
              </a:rPr>
              <a:t>tudent </a:t>
            </a:r>
            <a:r>
              <a:rPr lang="en-US" b="1" u="sng">
                <a:latin typeface="Arial Narrow"/>
                <a:ea typeface="Arial Narrow"/>
                <a:cs typeface="Arial Narrow"/>
                <a:sym typeface="Arial Narrow"/>
              </a:rPr>
              <a:t>T</a:t>
            </a:r>
            <a:r>
              <a:rPr lang="en-US" b="1">
                <a:latin typeface="Arial Narrow"/>
                <a:ea typeface="Arial Narrow"/>
                <a:cs typeface="Arial Narrow"/>
                <a:sym typeface="Arial Narrow"/>
              </a:rPr>
              <a:t>hinking (B.E.S.T.) Standards for Language Arts and Math </a:t>
            </a:r>
            <a:r>
              <a:rPr lang="en-US">
                <a:latin typeface="Arial Narrow"/>
                <a:ea typeface="Arial Narrow"/>
                <a:cs typeface="Arial Narrow"/>
                <a:sym typeface="Arial Narrow"/>
              </a:rPr>
              <a:t>identify what your child needs to know and be able to do. Information can be found at: </a:t>
            </a:r>
            <a:endParaRPr/>
          </a:p>
          <a:p>
            <a:pPr marL="685800" lvl="1" indent="-228600" algn="l" rtl="0">
              <a:lnSpc>
                <a:spcPct val="90000"/>
              </a:lnSpc>
              <a:spcBef>
                <a:spcPts val="500"/>
              </a:spcBef>
              <a:spcAft>
                <a:spcPts val="0"/>
              </a:spcAft>
              <a:buSzPts val="2000"/>
              <a:buChar char="•"/>
            </a:pPr>
            <a:r>
              <a:rPr lang="en-US" sz="2000" u="sng">
                <a:solidFill>
                  <a:srgbClr val="0000FF"/>
                </a:solidFill>
                <a:latin typeface="Arial Narrow"/>
                <a:ea typeface="Arial Narrow"/>
                <a:cs typeface="Arial Narrow"/>
                <a:sym typeface="Arial Narrow"/>
                <a:hlinkClick r:id="rId3">
                  <a:extLst>
                    <a:ext uri="{A12FA001-AC4F-418D-AE19-62706E023703}">
                      <ahyp:hlinkClr xmlns:ahyp="http://schemas.microsoft.com/office/drawing/2018/hyperlinkcolor" val="tx"/>
                    </a:ext>
                  </a:extLst>
                </a:hlinkClick>
              </a:rPr>
              <a:t>www.cpalms.org</a:t>
            </a:r>
            <a:r>
              <a:rPr lang="en-US" sz="2000">
                <a:solidFill>
                  <a:srgbClr val="0000FF"/>
                </a:solidFill>
                <a:latin typeface="Arial Narrow"/>
                <a:ea typeface="Arial Narrow"/>
                <a:cs typeface="Arial Narrow"/>
                <a:sym typeface="Arial Narrow"/>
              </a:rPr>
              <a:t> </a:t>
            </a:r>
            <a:r>
              <a:rPr lang="en-US" sz="2000">
                <a:latin typeface="Arial Narrow"/>
                <a:ea typeface="Arial Narrow"/>
                <a:cs typeface="Arial Narrow"/>
                <a:sym typeface="Arial Narrow"/>
              </a:rPr>
              <a:t>             </a:t>
            </a:r>
            <a:r>
              <a:rPr lang="en-US">
                <a:latin typeface="Arial Narrow"/>
                <a:ea typeface="Arial Narrow"/>
                <a:cs typeface="Arial Narrow"/>
                <a:sym typeface="Arial Narrow"/>
              </a:rPr>
              <a:t>Click on the “Standards” tab at the top of the page</a:t>
            </a:r>
            <a:endParaRPr/>
          </a:p>
          <a:p>
            <a:pPr marL="457200" lvl="1" indent="0" algn="l" rtl="0">
              <a:lnSpc>
                <a:spcPct val="90000"/>
              </a:lnSpc>
              <a:spcBef>
                <a:spcPts val="500"/>
              </a:spcBef>
              <a:spcAft>
                <a:spcPts val="0"/>
              </a:spcAft>
              <a:buSzPts val="1600"/>
              <a:buNone/>
            </a:pPr>
            <a:endParaRPr>
              <a:latin typeface="Arial Narrow"/>
              <a:ea typeface="Arial Narrow"/>
              <a:cs typeface="Arial Narrow"/>
              <a:sym typeface="Arial Narrow"/>
            </a:endParaRPr>
          </a:p>
          <a:p>
            <a:pPr marL="457200" lvl="1" indent="0" algn="ctr" rtl="0">
              <a:lnSpc>
                <a:spcPct val="90000"/>
              </a:lnSpc>
              <a:spcBef>
                <a:spcPts val="500"/>
              </a:spcBef>
              <a:spcAft>
                <a:spcPts val="0"/>
              </a:spcAft>
              <a:buSzPts val="2400"/>
              <a:buNone/>
            </a:pPr>
            <a:r>
              <a:rPr lang="en-US" sz="2400">
                <a:latin typeface="Arial Narrow"/>
                <a:ea typeface="Arial Narrow"/>
                <a:cs typeface="Arial Narrow"/>
                <a:sym typeface="Arial Narrow"/>
              </a:rPr>
              <a:t>If you need help accessing the B.E.S.T. Standards on Cpalms </a:t>
            </a:r>
            <a:endParaRPr/>
          </a:p>
          <a:p>
            <a:pPr marL="457200" lvl="1" indent="0" algn="ctr" rtl="0">
              <a:lnSpc>
                <a:spcPct val="90000"/>
              </a:lnSpc>
              <a:spcBef>
                <a:spcPts val="500"/>
              </a:spcBef>
              <a:spcAft>
                <a:spcPts val="0"/>
              </a:spcAft>
              <a:buSzPts val="2400"/>
              <a:buNone/>
            </a:pPr>
            <a:r>
              <a:rPr lang="en-US" sz="2400">
                <a:latin typeface="Arial Narrow"/>
                <a:ea typeface="Arial Narrow"/>
                <a:cs typeface="Arial Narrow"/>
                <a:sym typeface="Arial Narrow"/>
              </a:rPr>
              <a:t>please ask your child’s teacher ☺</a:t>
            </a:r>
            <a:endParaRPr sz="2400">
              <a:latin typeface="Arial Narrow"/>
              <a:ea typeface="Arial Narrow"/>
              <a:cs typeface="Arial Narrow"/>
              <a:sym typeface="Arial Narrow"/>
            </a:endParaRPr>
          </a:p>
          <a:p>
            <a:pPr marL="457200" lvl="1" indent="0" algn="l" rtl="0">
              <a:lnSpc>
                <a:spcPct val="90000"/>
              </a:lnSpc>
              <a:spcBef>
                <a:spcPts val="500"/>
              </a:spcBef>
              <a:spcAft>
                <a:spcPts val="0"/>
              </a:spcAft>
              <a:buSzPts val="1600"/>
              <a:buNone/>
            </a:pPr>
            <a:endParaRPr>
              <a:latin typeface="Arial Narrow"/>
              <a:ea typeface="Arial Narrow"/>
              <a:cs typeface="Arial Narrow"/>
              <a:sym typeface="Arial Narrow"/>
            </a:endParaRPr>
          </a:p>
          <a:p>
            <a:pPr marL="457200" lvl="1" indent="0" algn="l" rtl="0">
              <a:lnSpc>
                <a:spcPct val="90000"/>
              </a:lnSpc>
              <a:spcBef>
                <a:spcPts val="500"/>
              </a:spcBef>
              <a:spcAft>
                <a:spcPts val="0"/>
              </a:spcAft>
              <a:buSzPts val="1600"/>
              <a:buNone/>
            </a:pPr>
            <a:endParaRPr>
              <a:latin typeface="Arial Narrow"/>
              <a:ea typeface="Arial Narrow"/>
              <a:cs typeface="Arial Narrow"/>
              <a:sym typeface="Arial Narrow"/>
            </a:endParaRPr>
          </a:p>
          <a:p>
            <a:pPr marL="685800" lvl="1" indent="-127000" algn="l" rtl="0">
              <a:lnSpc>
                <a:spcPct val="90000"/>
              </a:lnSpc>
              <a:spcBef>
                <a:spcPts val="500"/>
              </a:spcBef>
              <a:spcAft>
                <a:spcPts val="0"/>
              </a:spcAft>
              <a:buSzPts val="1600"/>
              <a:buNone/>
            </a:pPr>
            <a:endParaRPr>
              <a:latin typeface="Arial Narrow"/>
              <a:ea typeface="Arial Narrow"/>
              <a:cs typeface="Arial Narrow"/>
              <a:sym typeface="Arial Narrow"/>
            </a:endParaRPr>
          </a:p>
        </p:txBody>
      </p:sp>
      <p:sp>
        <p:nvSpPr>
          <p:cNvPr id="220" name="Google Shape;220;p10"/>
          <p:cNvSpPr txBox="1"/>
          <p:nvPr/>
        </p:nvSpPr>
        <p:spPr>
          <a:xfrm>
            <a:off x="329408" y="6324600"/>
            <a:ext cx="457643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1"/>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800"/>
              <a:buFont typeface="Gill Sans"/>
              <a:buNone/>
            </a:pPr>
            <a:r>
              <a:rPr lang="en-US" sz="4800"/>
              <a:t>TESTING</a:t>
            </a:r>
            <a:endParaRPr/>
          </a:p>
        </p:txBody>
      </p:sp>
      <p:sp>
        <p:nvSpPr>
          <p:cNvPr id="227" name="Google Shape;227;p11"/>
          <p:cNvSpPr txBox="1">
            <a:spLocks noGrp="1"/>
          </p:cNvSpPr>
          <p:nvPr>
            <p:ph type="body" idx="1"/>
          </p:nvPr>
        </p:nvSpPr>
        <p:spPr>
          <a:xfrm>
            <a:off x="228600" y="2015733"/>
            <a:ext cx="8610599" cy="3450613"/>
          </a:xfrm>
          <a:prstGeom prst="rect">
            <a:avLst/>
          </a:prstGeom>
          <a:noFill/>
          <a:ln>
            <a:noFill/>
          </a:ln>
        </p:spPr>
        <p:txBody>
          <a:bodyPr spcFirstLastPara="1" wrap="square" lIns="91425" tIns="45700" rIns="91425" bIns="45700" anchor="t" anchorCtr="0">
            <a:normAutofit/>
          </a:bodyPr>
          <a:lstStyle/>
          <a:p>
            <a:pPr marL="225425" lvl="0" indent="-225425" algn="just" rtl="0">
              <a:lnSpc>
                <a:spcPct val="120000"/>
              </a:lnSpc>
              <a:spcBef>
                <a:spcPts val="0"/>
              </a:spcBef>
              <a:spcAft>
                <a:spcPts val="0"/>
              </a:spcAft>
              <a:buSzPts val="2000"/>
              <a:buChar char="•"/>
            </a:pPr>
            <a:r>
              <a:rPr lang="en-US">
                <a:latin typeface="Arial Narrow"/>
                <a:ea typeface="Arial Narrow"/>
                <a:cs typeface="Arial Narrow"/>
                <a:sym typeface="Arial Narrow"/>
              </a:rPr>
              <a:t>Parents/families will be provided information regarding the level of achievement of their child on each state academic assessment that is required by law</a:t>
            </a:r>
            <a:endParaRPr/>
          </a:p>
          <a:p>
            <a:pPr marL="225425" lvl="0" indent="-225425" algn="just" rtl="0">
              <a:lnSpc>
                <a:spcPct val="120000"/>
              </a:lnSpc>
              <a:spcBef>
                <a:spcPts val="1000"/>
              </a:spcBef>
              <a:spcAft>
                <a:spcPts val="0"/>
              </a:spcAft>
              <a:buSzPts val="2000"/>
              <a:buChar char="•"/>
            </a:pPr>
            <a:r>
              <a:rPr lang="en-US">
                <a:latin typeface="Arial Narrow"/>
                <a:ea typeface="Arial Narrow"/>
                <a:cs typeface="Arial Narrow"/>
                <a:sym typeface="Arial Narrow"/>
              </a:rPr>
              <a:t>Parents/families must be provided materials to support their child if they are performing below grade level on the state academic assessments in reading and/or math</a:t>
            </a:r>
            <a:endParaRPr/>
          </a:p>
          <a:p>
            <a:pPr marL="225425" lvl="0" indent="-225425" algn="just" rtl="0">
              <a:lnSpc>
                <a:spcPct val="120000"/>
              </a:lnSpc>
              <a:spcBef>
                <a:spcPts val="1000"/>
              </a:spcBef>
              <a:spcAft>
                <a:spcPts val="0"/>
              </a:spcAft>
              <a:buSzPts val="2000"/>
              <a:buChar char="•"/>
            </a:pPr>
            <a:r>
              <a:rPr lang="en-US">
                <a:latin typeface="Arial Narrow"/>
                <a:ea typeface="Arial Narrow"/>
                <a:cs typeface="Arial Narrow"/>
                <a:sym typeface="Arial Narrow"/>
              </a:rPr>
              <a:t>Parents/families of students that are identified as substantially deficient in reading based on the state academic assessments must be provided with a “Read at Home” Plan</a:t>
            </a:r>
            <a:endParaRPr/>
          </a:p>
          <a:p>
            <a:pPr marL="225425" lvl="0" indent="-225425" algn="just" rtl="0">
              <a:lnSpc>
                <a:spcPct val="120000"/>
              </a:lnSpc>
              <a:spcBef>
                <a:spcPts val="1000"/>
              </a:spcBef>
              <a:spcAft>
                <a:spcPts val="0"/>
              </a:spcAft>
              <a:buSzPts val="2000"/>
              <a:buChar char="•"/>
            </a:pPr>
            <a:r>
              <a:rPr lang="en-US">
                <a:latin typeface="Arial Narrow"/>
                <a:ea typeface="Arial Narrow"/>
                <a:cs typeface="Arial Narrow"/>
                <a:sym typeface="Arial Narrow"/>
              </a:rPr>
              <a:t>To the extent that is feasible, testing information must be translated into a language the parents/families can understand</a:t>
            </a:r>
            <a:endParaRPr/>
          </a:p>
          <a:p>
            <a:pPr marL="0" lvl="0" indent="0" algn="l" rtl="0">
              <a:lnSpc>
                <a:spcPct val="120000"/>
              </a:lnSpc>
              <a:spcBef>
                <a:spcPts val="1000"/>
              </a:spcBef>
              <a:spcAft>
                <a:spcPts val="0"/>
              </a:spcAft>
              <a:buSzPts val="2000"/>
              <a:buNone/>
            </a:pPr>
            <a:endParaRPr/>
          </a:p>
        </p:txBody>
      </p:sp>
      <p:sp>
        <p:nvSpPr>
          <p:cNvPr id="228" name="Google Shape;228;p11"/>
          <p:cNvSpPr txBox="1"/>
          <p:nvPr/>
        </p:nvSpPr>
        <p:spPr>
          <a:xfrm>
            <a:off x="381000" y="6324600"/>
            <a:ext cx="457643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2"/>
          <p:cNvSpPr txBox="1">
            <a:spLocks noGrp="1"/>
          </p:cNvSpPr>
          <p:nvPr>
            <p:ph type="title"/>
          </p:nvPr>
        </p:nvSpPr>
        <p:spPr>
          <a:xfrm>
            <a:off x="1066800" y="80500"/>
            <a:ext cx="6571500" cy="11331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chemeClr val="dk1"/>
              </a:buClr>
              <a:buSzPct val="100000"/>
              <a:buFont typeface="Gill Sans"/>
              <a:buNone/>
            </a:pPr>
            <a:r>
              <a:rPr lang="en-US" sz="4800"/>
              <a:t>2023-24 School Assessments</a:t>
            </a:r>
            <a:endParaRPr/>
          </a:p>
        </p:txBody>
      </p:sp>
      <p:sp>
        <p:nvSpPr>
          <p:cNvPr id="235" name="Google Shape;235;p12"/>
          <p:cNvSpPr txBox="1">
            <a:spLocks noGrp="1"/>
          </p:cNvSpPr>
          <p:nvPr>
            <p:ph type="body" idx="1"/>
          </p:nvPr>
        </p:nvSpPr>
        <p:spPr>
          <a:xfrm>
            <a:off x="394250" y="1392575"/>
            <a:ext cx="7710000" cy="4979700"/>
          </a:xfrm>
          <a:prstGeom prst="rect">
            <a:avLst/>
          </a:prstGeom>
          <a:noFill/>
          <a:ln>
            <a:noFill/>
          </a:ln>
        </p:spPr>
        <p:txBody>
          <a:bodyPr spcFirstLastPara="1" wrap="square" lIns="91425" tIns="45700" rIns="91425" bIns="45700" anchor="t" anchorCtr="0">
            <a:noAutofit/>
          </a:bodyPr>
          <a:lstStyle/>
          <a:p>
            <a:pPr marL="457200" lvl="0" indent="-349250" algn="l" rtl="0">
              <a:lnSpc>
                <a:spcPct val="115000"/>
              </a:lnSpc>
              <a:spcBef>
                <a:spcPts val="1000"/>
              </a:spcBef>
              <a:spcAft>
                <a:spcPts val="0"/>
              </a:spcAft>
              <a:buSzPts val="1900"/>
              <a:buFont typeface="Tahoma"/>
              <a:buChar char="•"/>
            </a:pPr>
            <a:r>
              <a:rPr lang="en-US" sz="1900" b="1">
                <a:latin typeface="Tahoma"/>
                <a:ea typeface="Tahoma"/>
                <a:cs typeface="Tahoma"/>
                <a:sym typeface="Tahoma"/>
              </a:rPr>
              <a:t>School Testing:</a:t>
            </a:r>
            <a:endParaRPr sz="1900" b="1">
              <a:latin typeface="Tahoma"/>
              <a:ea typeface="Tahoma"/>
              <a:cs typeface="Tahoma"/>
              <a:sym typeface="Tahoma"/>
            </a:endParaRPr>
          </a:p>
          <a:p>
            <a:pPr marL="457200" lvl="0" indent="0" algn="l" rtl="0">
              <a:lnSpc>
                <a:spcPct val="100000"/>
              </a:lnSpc>
              <a:spcBef>
                <a:spcPts val="1000"/>
              </a:spcBef>
              <a:spcAft>
                <a:spcPts val="0"/>
              </a:spcAft>
              <a:buNone/>
            </a:pPr>
            <a:endParaRPr sz="1400">
              <a:latin typeface="Tahoma"/>
              <a:ea typeface="Tahoma"/>
              <a:cs typeface="Tahoma"/>
              <a:sym typeface="Tahoma"/>
            </a:endParaRPr>
          </a:p>
          <a:p>
            <a:pPr marL="457200" lvl="0" indent="-336550" algn="l" rtl="0">
              <a:lnSpc>
                <a:spcPct val="115000"/>
              </a:lnSpc>
              <a:spcBef>
                <a:spcPts val="400"/>
              </a:spcBef>
              <a:spcAft>
                <a:spcPts val="0"/>
              </a:spcAft>
              <a:buSzPts val="1700"/>
              <a:buFont typeface="Tahoma"/>
              <a:buChar char="●"/>
            </a:pPr>
            <a:r>
              <a:rPr lang="en-US" sz="1700">
                <a:latin typeface="Tahoma"/>
                <a:ea typeface="Tahoma"/>
                <a:cs typeface="Tahoma"/>
                <a:sym typeface="Tahoma"/>
              </a:rPr>
              <a:t>Kindergarten Literacy Screener (KLS)</a:t>
            </a:r>
            <a:endParaRPr sz="1700">
              <a:latin typeface="Tahoma"/>
              <a:ea typeface="Tahoma"/>
              <a:cs typeface="Tahoma"/>
              <a:sym typeface="Tahoma"/>
            </a:endParaRPr>
          </a:p>
          <a:p>
            <a:pPr marL="457200" lvl="0" indent="-336550" algn="l" rtl="0">
              <a:lnSpc>
                <a:spcPct val="115000"/>
              </a:lnSpc>
              <a:spcBef>
                <a:spcPts val="0"/>
              </a:spcBef>
              <a:spcAft>
                <a:spcPts val="0"/>
              </a:spcAft>
              <a:buSzPts val="1700"/>
              <a:buFont typeface="Tahoma"/>
              <a:buChar char="●"/>
            </a:pPr>
            <a:r>
              <a:rPr lang="en-US" sz="1700">
                <a:latin typeface="Tahoma"/>
                <a:ea typeface="Tahoma"/>
                <a:cs typeface="Tahoma"/>
                <a:sym typeface="Tahoma"/>
              </a:rPr>
              <a:t>i-Ready Reading and Mathematics: Grades K-6</a:t>
            </a:r>
            <a:endParaRPr sz="1700">
              <a:latin typeface="Tahoma"/>
              <a:ea typeface="Tahoma"/>
              <a:cs typeface="Tahoma"/>
              <a:sym typeface="Tahoma"/>
            </a:endParaRPr>
          </a:p>
          <a:p>
            <a:pPr marL="457200" lvl="0" indent="-336550" algn="l" rtl="0">
              <a:lnSpc>
                <a:spcPct val="115000"/>
              </a:lnSpc>
              <a:spcBef>
                <a:spcPts val="0"/>
              </a:spcBef>
              <a:spcAft>
                <a:spcPts val="0"/>
              </a:spcAft>
              <a:buSzPts val="1700"/>
              <a:buFont typeface="Tahoma"/>
              <a:buChar char="●"/>
            </a:pPr>
            <a:r>
              <a:rPr lang="en-US" sz="1700">
                <a:latin typeface="Tahoma"/>
                <a:ea typeface="Tahoma"/>
                <a:cs typeface="Tahoma"/>
                <a:sym typeface="Tahoma"/>
              </a:rPr>
              <a:t>Science District Assessments: Grades K-6</a:t>
            </a:r>
            <a:endParaRPr sz="1700">
              <a:latin typeface="Tahoma"/>
              <a:ea typeface="Tahoma"/>
              <a:cs typeface="Tahoma"/>
              <a:sym typeface="Tahoma"/>
            </a:endParaRPr>
          </a:p>
          <a:p>
            <a:pPr marL="457200" lvl="0" indent="-336550" algn="l" rtl="0">
              <a:lnSpc>
                <a:spcPct val="115000"/>
              </a:lnSpc>
              <a:spcBef>
                <a:spcPts val="0"/>
              </a:spcBef>
              <a:spcAft>
                <a:spcPts val="0"/>
              </a:spcAft>
              <a:buSzPts val="1700"/>
              <a:buFont typeface="Tahoma"/>
              <a:buChar char="●"/>
            </a:pPr>
            <a:r>
              <a:rPr lang="en-US" sz="1700">
                <a:latin typeface="Tahoma"/>
                <a:ea typeface="Tahoma"/>
                <a:cs typeface="Tahoma"/>
                <a:sym typeface="Tahoma"/>
              </a:rPr>
              <a:t>Renaissance Star Early Literacy: Grades K-2</a:t>
            </a:r>
            <a:endParaRPr sz="1700">
              <a:latin typeface="Tahoma"/>
              <a:ea typeface="Tahoma"/>
              <a:cs typeface="Tahoma"/>
              <a:sym typeface="Tahoma"/>
            </a:endParaRPr>
          </a:p>
          <a:p>
            <a:pPr marL="457200" lvl="0" indent="-336550" algn="l" rtl="0">
              <a:lnSpc>
                <a:spcPct val="115000"/>
              </a:lnSpc>
              <a:spcBef>
                <a:spcPts val="0"/>
              </a:spcBef>
              <a:spcAft>
                <a:spcPts val="0"/>
              </a:spcAft>
              <a:buSzPts val="1700"/>
              <a:buFont typeface="Tahoma"/>
              <a:buChar char="●"/>
            </a:pPr>
            <a:r>
              <a:rPr lang="en-US" sz="1700">
                <a:latin typeface="Tahoma"/>
                <a:ea typeface="Tahoma"/>
                <a:cs typeface="Tahoma"/>
                <a:sym typeface="Tahoma"/>
              </a:rPr>
              <a:t>Star Reading and Mathematics: Grades K-2</a:t>
            </a:r>
            <a:endParaRPr sz="1700">
              <a:latin typeface="Tahoma"/>
              <a:ea typeface="Tahoma"/>
              <a:cs typeface="Tahoma"/>
              <a:sym typeface="Tahoma"/>
            </a:endParaRPr>
          </a:p>
          <a:p>
            <a:pPr marL="457200" lvl="0" indent="-336550" algn="l" rtl="0">
              <a:lnSpc>
                <a:spcPct val="115000"/>
              </a:lnSpc>
              <a:spcBef>
                <a:spcPts val="0"/>
              </a:spcBef>
              <a:spcAft>
                <a:spcPts val="0"/>
              </a:spcAft>
              <a:buSzPts val="1700"/>
              <a:buFont typeface="Tahoma"/>
              <a:buChar char="●"/>
            </a:pPr>
            <a:r>
              <a:rPr lang="en-US" sz="1700">
                <a:latin typeface="Tahoma"/>
                <a:ea typeface="Tahoma"/>
                <a:cs typeface="Tahoma"/>
                <a:sym typeface="Tahoma"/>
              </a:rPr>
              <a:t>FAST English Language Arts: Grades 3-6</a:t>
            </a:r>
            <a:endParaRPr sz="1700">
              <a:latin typeface="Tahoma"/>
              <a:ea typeface="Tahoma"/>
              <a:cs typeface="Tahoma"/>
              <a:sym typeface="Tahoma"/>
            </a:endParaRPr>
          </a:p>
          <a:p>
            <a:pPr marL="457200" lvl="0" indent="-336550" algn="l" rtl="0">
              <a:lnSpc>
                <a:spcPct val="115000"/>
              </a:lnSpc>
              <a:spcBef>
                <a:spcPts val="0"/>
              </a:spcBef>
              <a:spcAft>
                <a:spcPts val="0"/>
              </a:spcAft>
              <a:buSzPts val="1700"/>
              <a:buFont typeface="Tahoma"/>
              <a:buChar char="●"/>
            </a:pPr>
            <a:r>
              <a:rPr lang="en-US" sz="1700">
                <a:latin typeface="Tahoma"/>
                <a:ea typeface="Tahoma"/>
                <a:cs typeface="Tahoma"/>
                <a:sym typeface="Tahoma"/>
              </a:rPr>
              <a:t>FAST Mathematics: Grades 3-6</a:t>
            </a:r>
            <a:endParaRPr sz="1700">
              <a:latin typeface="Tahoma"/>
              <a:ea typeface="Tahoma"/>
              <a:cs typeface="Tahoma"/>
              <a:sym typeface="Tahoma"/>
            </a:endParaRPr>
          </a:p>
          <a:p>
            <a:pPr marL="457200" lvl="0" indent="-336550" algn="l" rtl="0">
              <a:lnSpc>
                <a:spcPct val="115000"/>
              </a:lnSpc>
              <a:spcBef>
                <a:spcPts val="0"/>
              </a:spcBef>
              <a:spcAft>
                <a:spcPts val="0"/>
              </a:spcAft>
              <a:buSzPts val="1700"/>
              <a:buFont typeface="Tahoma"/>
              <a:buChar char="●"/>
            </a:pPr>
            <a:r>
              <a:rPr lang="en-US" sz="1700">
                <a:latin typeface="Tahoma"/>
                <a:ea typeface="Tahoma"/>
                <a:cs typeface="Tahoma"/>
                <a:sym typeface="Tahoma"/>
              </a:rPr>
              <a:t>FAST Writing: Grades 4-6</a:t>
            </a:r>
            <a:endParaRPr sz="1700">
              <a:latin typeface="Tahoma"/>
              <a:ea typeface="Tahoma"/>
              <a:cs typeface="Tahoma"/>
              <a:sym typeface="Tahoma"/>
            </a:endParaRPr>
          </a:p>
          <a:p>
            <a:pPr marL="457200" lvl="0" indent="-336550" algn="l" rtl="0">
              <a:lnSpc>
                <a:spcPct val="115000"/>
              </a:lnSpc>
              <a:spcBef>
                <a:spcPts val="0"/>
              </a:spcBef>
              <a:spcAft>
                <a:spcPts val="0"/>
              </a:spcAft>
              <a:buSzPts val="1700"/>
              <a:buFont typeface="Tahoma"/>
              <a:buChar char="●"/>
            </a:pPr>
            <a:r>
              <a:rPr lang="en-US" sz="1700">
                <a:latin typeface="Tahoma"/>
                <a:ea typeface="Tahoma"/>
                <a:cs typeface="Tahoma"/>
                <a:sym typeface="Tahoma"/>
              </a:rPr>
              <a:t>NGSSS Science: Grade 5</a:t>
            </a:r>
            <a:endParaRPr sz="1700">
              <a:latin typeface="Tahoma"/>
              <a:ea typeface="Tahoma"/>
              <a:cs typeface="Tahoma"/>
              <a:sym typeface="Tahoma"/>
            </a:endParaRPr>
          </a:p>
          <a:p>
            <a:pPr marL="457200" lvl="1" indent="0" algn="l" rtl="0">
              <a:lnSpc>
                <a:spcPct val="100000"/>
              </a:lnSpc>
              <a:spcBef>
                <a:spcPts val="500"/>
              </a:spcBef>
              <a:spcAft>
                <a:spcPts val="0"/>
              </a:spcAft>
              <a:buSzPts val="1600"/>
              <a:buNone/>
            </a:pPr>
            <a:r>
              <a:rPr lang="en-US" sz="1700">
                <a:solidFill>
                  <a:srgbClr val="FF0000"/>
                </a:solidFill>
              </a:rPr>
              <a:t>**</a:t>
            </a:r>
            <a:r>
              <a:rPr lang="en-US" sz="1700"/>
              <a:t>Parents will receive a copy of the reports as soon as the testing window</a:t>
            </a:r>
            <a:endParaRPr sz="1700"/>
          </a:p>
          <a:p>
            <a:pPr marL="457200" lvl="0" indent="0" algn="l" rtl="0">
              <a:lnSpc>
                <a:spcPct val="100000"/>
              </a:lnSpc>
              <a:spcBef>
                <a:spcPts val="500"/>
              </a:spcBef>
              <a:spcAft>
                <a:spcPts val="0"/>
              </a:spcAft>
              <a:buClr>
                <a:schemeClr val="dk1"/>
              </a:buClr>
              <a:buSzPts val="1100"/>
              <a:buFont typeface="Arial"/>
              <a:buNone/>
            </a:pPr>
            <a:r>
              <a:rPr lang="en-US" sz="1700"/>
              <a:t>has closed, and we have been authorized to release them by the</a:t>
            </a:r>
            <a:endParaRPr sz="1700"/>
          </a:p>
          <a:p>
            <a:pPr marL="457200" lvl="0" indent="0" algn="l" rtl="0">
              <a:lnSpc>
                <a:spcPct val="100000"/>
              </a:lnSpc>
              <a:spcBef>
                <a:spcPts val="500"/>
              </a:spcBef>
              <a:spcAft>
                <a:spcPts val="0"/>
              </a:spcAft>
              <a:buClr>
                <a:schemeClr val="dk1"/>
              </a:buClr>
              <a:buSzPts val="1100"/>
              <a:buFont typeface="Arial"/>
              <a:buNone/>
            </a:pPr>
            <a:r>
              <a:rPr lang="en-US" sz="1700"/>
              <a:t>school district.</a:t>
            </a:r>
            <a:endParaRPr sz="1700"/>
          </a:p>
          <a:p>
            <a:pPr marL="457200" lvl="1" indent="0" algn="l" rtl="0">
              <a:lnSpc>
                <a:spcPct val="120000"/>
              </a:lnSpc>
              <a:spcBef>
                <a:spcPts val="500"/>
              </a:spcBef>
              <a:spcAft>
                <a:spcPts val="0"/>
              </a:spcAft>
              <a:buSzPts val="1600"/>
              <a:buNone/>
            </a:pPr>
            <a:endParaRPr sz="1700">
              <a:latin typeface="Arial Narrow"/>
              <a:ea typeface="Arial Narrow"/>
              <a:cs typeface="Arial Narrow"/>
              <a:sym typeface="Arial Narrow"/>
            </a:endParaRPr>
          </a:p>
          <a:p>
            <a:pPr marL="457200" lvl="1" indent="0" algn="l" rtl="0">
              <a:lnSpc>
                <a:spcPct val="120000"/>
              </a:lnSpc>
              <a:spcBef>
                <a:spcPts val="500"/>
              </a:spcBef>
              <a:spcAft>
                <a:spcPts val="0"/>
              </a:spcAft>
              <a:buSzPts val="1600"/>
              <a:buNone/>
            </a:pPr>
            <a:endParaRPr>
              <a:solidFill>
                <a:srgbClr val="FF0000"/>
              </a:solidFill>
              <a:latin typeface="Arial Narrow"/>
              <a:ea typeface="Arial Narrow"/>
              <a:cs typeface="Arial Narrow"/>
              <a:sym typeface="Arial Narrow"/>
            </a:endParaRPr>
          </a:p>
        </p:txBody>
      </p:sp>
      <p:sp>
        <p:nvSpPr>
          <p:cNvPr id="236" name="Google Shape;236;p12"/>
          <p:cNvSpPr txBox="1"/>
          <p:nvPr/>
        </p:nvSpPr>
        <p:spPr>
          <a:xfrm>
            <a:off x="304801" y="6311283"/>
            <a:ext cx="457643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27c788ca9ee_0_0"/>
          <p:cNvSpPr txBox="1">
            <a:spLocks noGrp="1"/>
          </p:cNvSpPr>
          <p:nvPr>
            <p:ph type="title"/>
          </p:nvPr>
        </p:nvSpPr>
        <p:spPr>
          <a:xfrm>
            <a:off x="1443500" y="275526"/>
            <a:ext cx="6571200" cy="973200"/>
          </a:xfrm>
          <a:prstGeom prst="rect">
            <a:avLst/>
          </a:prstGeom>
        </p:spPr>
        <p:txBody>
          <a:bodyPr spcFirstLastPara="1" wrap="square" lIns="91425" tIns="45700" rIns="91425" bIns="45700" anchor="t" anchorCtr="0">
            <a:normAutofit/>
          </a:bodyPr>
          <a:lstStyle/>
          <a:p>
            <a:pPr marL="0" lvl="0" indent="0" algn="ctr" rtl="0">
              <a:spcBef>
                <a:spcPts val="0"/>
              </a:spcBef>
              <a:spcAft>
                <a:spcPts val="0"/>
              </a:spcAft>
              <a:buNone/>
            </a:pPr>
            <a:r>
              <a:rPr lang="en-US"/>
              <a:t>2023-24 School Assessments Proficiency Levels</a:t>
            </a:r>
            <a:endParaRPr/>
          </a:p>
        </p:txBody>
      </p:sp>
      <p:sp>
        <p:nvSpPr>
          <p:cNvPr id="243" name="Google Shape;243;g27c788ca9ee_0_0"/>
          <p:cNvSpPr txBox="1">
            <a:spLocks noGrp="1"/>
          </p:cNvSpPr>
          <p:nvPr>
            <p:ph type="body" idx="1"/>
          </p:nvPr>
        </p:nvSpPr>
        <p:spPr>
          <a:xfrm>
            <a:off x="1443500" y="1248725"/>
            <a:ext cx="6825000" cy="4836600"/>
          </a:xfrm>
          <a:prstGeom prst="rect">
            <a:avLst/>
          </a:prstGeom>
        </p:spPr>
        <p:txBody>
          <a:bodyPr spcFirstLastPara="1" wrap="square" lIns="91425" tIns="45700" rIns="91425" bIns="45700" anchor="t" anchorCtr="0">
            <a:noAutofit/>
          </a:bodyPr>
          <a:lstStyle/>
          <a:p>
            <a:pPr marL="457200" lvl="0" indent="0" algn="l" rtl="0">
              <a:lnSpc>
                <a:spcPct val="90000"/>
              </a:lnSpc>
              <a:spcBef>
                <a:spcPts val="1000"/>
              </a:spcBef>
              <a:spcAft>
                <a:spcPts val="0"/>
              </a:spcAft>
              <a:buSzPts val="605"/>
              <a:buNone/>
            </a:pPr>
            <a:endParaRPr sz="1800" b="1">
              <a:solidFill>
                <a:srgbClr val="2C2C3F"/>
              </a:solidFill>
              <a:highlight>
                <a:schemeClr val="lt2"/>
              </a:highlight>
              <a:latin typeface="Arial"/>
              <a:ea typeface="Arial"/>
              <a:cs typeface="Arial"/>
              <a:sym typeface="Arial"/>
            </a:endParaRPr>
          </a:p>
          <a:p>
            <a:pPr marL="457200" lvl="0" indent="0" algn="l" rtl="0">
              <a:lnSpc>
                <a:spcPct val="90000"/>
              </a:lnSpc>
              <a:spcBef>
                <a:spcPts val="1000"/>
              </a:spcBef>
              <a:spcAft>
                <a:spcPts val="0"/>
              </a:spcAft>
              <a:buSzPts val="605"/>
              <a:buNone/>
            </a:pPr>
            <a:endParaRPr sz="1800" b="1">
              <a:solidFill>
                <a:srgbClr val="2C2C3F"/>
              </a:solidFill>
              <a:highlight>
                <a:schemeClr val="lt2"/>
              </a:highlight>
              <a:latin typeface="Arial"/>
              <a:ea typeface="Arial"/>
              <a:cs typeface="Arial"/>
              <a:sym typeface="Arial"/>
            </a:endParaRPr>
          </a:p>
          <a:p>
            <a:pPr marL="457200" lvl="0" indent="0" algn="l" rtl="0">
              <a:lnSpc>
                <a:spcPct val="90000"/>
              </a:lnSpc>
              <a:spcBef>
                <a:spcPts val="1000"/>
              </a:spcBef>
              <a:spcAft>
                <a:spcPts val="0"/>
              </a:spcAft>
              <a:buSzPts val="605"/>
              <a:buNone/>
            </a:pPr>
            <a:r>
              <a:rPr lang="en-US" sz="1800" b="1">
                <a:solidFill>
                  <a:srgbClr val="2C2C3F"/>
                </a:solidFill>
                <a:highlight>
                  <a:schemeClr val="lt2"/>
                </a:highlight>
                <a:latin typeface="Arial"/>
                <a:ea typeface="Arial"/>
                <a:cs typeface="Arial"/>
                <a:sym typeface="Arial"/>
              </a:rPr>
              <a:t>STAR Test:</a:t>
            </a:r>
            <a:endParaRPr sz="1600">
              <a:solidFill>
                <a:srgbClr val="2C2C3F"/>
              </a:solidFill>
              <a:latin typeface="Arial"/>
              <a:ea typeface="Arial"/>
              <a:cs typeface="Arial"/>
              <a:sym typeface="Arial"/>
            </a:endParaRPr>
          </a:p>
          <a:p>
            <a:pPr marL="457200" lvl="0" indent="0" algn="l" rtl="0">
              <a:lnSpc>
                <a:spcPct val="100000"/>
              </a:lnSpc>
              <a:spcBef>
                <a:spcPts val="1000"/>
              </a:spcBef>
              <a:spcAft>
                <a:spcPts val="0"/>
              </a:spcAft>
              <a:buSzPts val="1100"/>
              <a:buNone/>
            </a:pPr>
            <a:r>
              <a:rPr lang="en-US" sz="1800">
                <a:solidFill>
                  <a:srgbClr val="2C2C3F"/>
                </a:solidFill>
                <a:latin typeface="Arial"/>
                <a:ea typeface="Arial"/>
                <a:cs typeface="Arial"/>
                <a:sym typeface="Arial"/>
              </a:rPr>
              <a:t>The levels for STAR are measured with a range such as 1.4 meaning your child is working at where an average first grader in their 4th month of school. The report will let you know the deficiencies your child may have in certain areas as well as their strengths.</a:t>
            </a:r>
            <a:endParaRPr sz="1800">
              <a:latin typeface="Arial"/>
              <a:ea typeface="Arial"/>
              <a:cs typeface="Arial"/>
              <a:sym typeface="Arial"/>
            </a:endParaRPr>
          </a:p>
          <a:p>
            <a:pPr marL="457200" lvl="0" indent="0" algn="l" rtl="0">
              <a:lnSpc>
                <a:spcPct val="90000"/>
              </a:lnSpc>
              <a:spcBef>
                <a:spcPts val="1000"/>
              </a:spcBef>
              <a:spcAft>
                <a:spcPts val="0"/>
              </a:spcAft>
              <a:buSzPts val="605"/>
              <a:buNone/>
            </a:pPr>
            <a:r>
              <a:rPr lang="en-US" sz="1800" b="1">
                <a:latin typeface="Arial"/>
                <a:ea typeface="Arial"/>
                <a:cs typeface="Arial"/>
                <a:sym typeface="Arial"/>
              </a:rPr>
              <a:t>FAST Test:</a:t>
            </a:r>
            <a:endParaRPr sz="1800" b="1">
              <a:latin typeface="Arial"/>
              <a:ea typeface="Arial"/>
              <a:cs typeface="Arial"/>
              <a:sym typeface="Arial"/>
            </a:endParaRPr>
          </a:p>
          <a:p>
            <a:pPr marL="457200" lvl="0" indent="0" algn="l" rtl="0">
              <a:lnSpc>
                <a:spcPct val="100000"/>
              </a:lnSpc>
              <a:spcBef>
                <a:spcPts val="1000"/>
              </a:spcBef>
              <a:spcAft>
                <a:spcPts val="0"/>
              </a:spcAft>
              <a:buClr>
                <a:schemeClr val="dk1"/>
              </a:buClr>
              <a:buSzPts val="605"/>
              <a:buFont typeface="Arial"/>
              <a:buNone/>
            </a:pPr>
            <a:r>
              <a:rPr lang="en-US" sz="1800">
                <a:latin typeface="Arial"/>
                <a:ea typeface="Arial"/>
                <a:cs typeface="Arial"/>
                <a:sym typeface="Arial"/>
              </a:rPr>
              <a:t>FAST is measured on a scale of 1-5, 1-2 being the lowest and not on grade level with some need for remediation, 3 or higher meaning they are proficient and exactly where they need to be according to their grade level.</a:t>
            </a:r>
            <a:endParaRPr sz="1800">
              <a:latin typeface="Arial"/>
              <a:ea typeface="Arial"/>
              <a:cs typeface="Arial"/>
              <a:sym typeface="Arial"/>
            </a:endParaRPr>
          </a:p>
          <a:p>
            <a:pPr marL="0" lvl="0" indent="0" algn="l" rtl="0">
              <a:lnSpc>
                <a:spcPct val="90000"/>
              </a:lnSpc>
              <a:spcBef>
                <a:spcPts val="1000"/>
              </a:spcBef>
              <a:spcAft>
                <a:spcPts val="0"/>
              </a:spcAft>
              <a:buSzPts val="605"/>
              <a:buNone/>
            </a:pPr>
            <a:endParaRPr sz="11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27b47b7dc9d_1_183"/>
          <p:cNvSpPr txBox="1">
            <a:spLocks noGrp="1"/>
          </p:cNvSpPr>
          <p:nvPr>
            <p:ph type="title"/>
          </p:nvPr>
        </p:nvSpPr>
        <p:spPr>
          <a:xfrm>
            <a:off x="1066800" y="199775"/>
            <a:ext cx="6571500" cy="11928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chemeClr val="dk1"/>
              </a:buClr>
              <a:buSzPct val="100000"/>
              <a:buFont typeface="Gill Sans"/>
              <a:buNone/>
            </a:pPr>
            <a:r>
              <a:rPr lang="en-US" sz="4800"/>
              <a:t>2023-24 School Curriculum</a:t>
            </a:r>
            <a:endParaRPr/>
          </a:p>
        </p:txBody>
      </p:sp>
      <p:sp>
        <p:nvSpPr>
          <p:cNvPr id="250" name="Google Shape;250;g27b47b7dc9d_1_183"/>
          <p:cNvSpPr txBox="1">
            <a:spLocks noGrp="1"/>
          </p:cNvSpPr>
          <p:nvPr>
            <p:ph type="body" idx="1"/>
          </p:nvPr>
        </p:nvSpPr>
        <p:spPr>
          <a:xfrm>
            <a:off x="394250" y="2000799"/>
            <a:ext cx="7710000" cy="3833400"/>
          </a:xfrm>
          <a:prstGeom prst="rect">
            <a:avLst/>
          </a:prstGeom>
          <a:noFill/>
          <a:ln>
            <a:noFill/>
          </a:ln>
        </p:spPr>
        <p:txBody>
          <a:bodyPr spcFirstLastPara="1" wrap="square" lIns="91425" tIns="45700" rIns="91425" bIns="45700" anchor="t" anchorCtr="0">
            <a:noAutofit/>
          </a:bodyPr>
          <a:lstStyle/>
          <a:p>
            <a:pPr marL="457200" lvl="0" indent="-349250" algn="l" rtl="0">
              <a:lnSpc>
                <a:spcPct val="115000"/>
              </a:lnSpc>
              <a:spcBef>
                <a:spcPts val="1000"/>
              </a:spcBef>
              <a:spcAft>
                <a:spcPts val="0"/>
              </a:spcAft>
              <a:buSzPts val="1900"/>
              <a:buFont typeface="Tahoma"/>
              <a:buChar char="•"/>
            </a:pPr>
            <a:r>
              <a:rPr lang="en-US" sz="1900" b="1">
                <a:latin typeface="Tahoma"/>
                <a:ea typeface="Tahoma"/>
                <a:cs typeface="Tahoma"/>
                <a:sym typeface="Tahoma"/>
              </a:rPr>
              <a:t>School Curriculum:</a:t>
            </a:r>
            <a:endParaRPr sz="1900" b="1">
              <a:latin typeface="Tahoma"/>
              <a:ea typeface="Tahoma"/>
              <a:cs typeface="Tahoma"/>
              <a:sym typeface="Tahoma"/>
            </a:endParaRPr>
          </a:p>
          <a:p>
            <a:pPr marL="457200" lvl="0" indent="0" algn="l" rtl="0">
              <a:lnSpc>
                <a:spcPct val="115000"/>
              </a:lnSpc>
              <a:spcBef>
                <a:spcPts val="1000"/>
              </a:spcBef>
              <a:spcAft>
                <a:spcPts val="0"/>
              </a:spcAft>
              <a:buNone/>
            </a:pPr>
            <a:endParaRPr sz="1400">
              <a:latin typeface="Tahoma"/>
              <a:ea typeface="Tahoma"/>
              <a:cs typeface="Tahoma"/>
              <a:sym typeface="Tahoma"/>
            </a:endParaRPr>
          </a:p>
          <a:p>
            <a:pPr marL="457200" lvl="0" indent="-342900" algn="l" rtl="0">
              <a:lnSpc>
                <a:spcPct val="115000"/>
              </a:lnSpc>
              <a:spcBef>
                <a:spcPts val="400"/>
              </a:spcBef>
              <a:spcAft>
                <a:spcPts val="0"/>
              </a:spcAft>
              <a:buSzPts val="1800"/>
              <a:buChar char="•"/>
            </a:pPr>
            <a:r>
              <a:rPr lang="en-US" sz="1800">
                <a:latin typeface="Arial"/>
                <a:ea typeface="Arial"/>
                <a:cs typeface="Arial"/>
                <a:sym typeface="Arial"/>
              </a:rPr>
              <a:t>EL</a:t>
            </a:r>
            <a:r>
              <a:rPr lang="en-US" sz="1800">
                <a:latin typeface="Tahoma"/>
                <a:ea typeface="Tahoma"/>
                <a:cs typeface="Tahoma"/>
                <a:sym typeface="Tahoma"/>
              </a:rPr>
              <a:t>A: Benchmark Education (Grades K-5), SAVVAS (Grade 6)</a:t>
            </a:r>
            <a:endParaRPr sz="1800">
              <a:latin typeface="Tahoma"/>
              <a:ea typeface="Tahoma"/>
              <a:cs typeface="Tahoma"/>
              <a:sym typeface="Tahoma"/>
            </a:endParaRPr>
          </a:p>
          <a:p>
            <a:pPr marL="457200" lvl="0" indent="-342900" algn="l" rtl="0">
              <a:lnSpc>
                <a:spcPct val="115000"/>
              </a:lnSpc>
              <a:spcBef>
                <a:spcPts val="0"/>
              </a:spcBef>
              <a:spcAft>
                <a:spcPts val="0"/>
              </a:spcAft>
              <a:buSzPts val="1800"/>
              <a:buFont typeface="Tahoma"/>
              <a:buChar char="•"/>
            </a:pPr>
            <a:r>
              <a:rPr lang="en-US" sz="1800">
                <a:latin typeface="Tahoma"/>
                <a:ea typeface="Tahoma"/>
                <a:cs typeface="Tahoma"/>
                <a:sym typeface="Tahoma"/>
              </a:rPr>
              <a:t>Math: Reveal (Grades K-5), EdGems (Grade 6)</a:t>
            </a:r>
            <a:endParaRPr sz="1800">
              <a:latin typeface="Tahoma"/>
              <a:ea typeface="Tahoma"/>
              <a:cs typeface="Tahoma"/>
              <a:sym typeface="Tahoma"/>
            </a:endParaRPr>
          </a:p>
          <a:p>
            <a:pPr marL="457200" lvl="0" indent="-342900" algn="l" rtl="0">
              <a:lnSpc>
                <a:spcPct val="115000"/>
              </a:lnSpc>
              <a:spcBef>
                <a:spcPts val="0"/>
              </a:spcBef>
              <a:spcAft>
                <a:spcPts val="0"/>
              </a:spcAft>
              <a:buSzPts val="1800"/>
              <a:buFont typeface="Tahoma"/>
              <a:buChar char="•"/>
            </a:pPr>
            <a:r>
              <a:rPr lang="en-US" sz="1800">
                <a:latin typeface="Tahoma"/>
                <a:ea typeface="Tahoma"/>
                <a:cs typeface="Tahoma"/>
                <a:sym typeface="Tahoma"/>
              </a:rPr>
              <a:t>Science: STEMScopes, PENDA</a:t>
            </a:r>
            <a:endParaRPr sz="1800">
              <a:latin typeface="Tahoma"/>
              <a:ea typeface="Tahoma"/>
              <a:cs typeface="Tahoma"/>
              <a:sym typeface="Tahoma"/>
            </a:endParaRPr>
          </a:p>
          <a:p>
            <a:pPr marL="457200" lvl="0" indent="-342900" algn="l" rtl="0">
              <a:lnSpc>
                <a:spcPct val="120000"/>
              </a:lnSpc>
              <a:spcBef>
                <a:spcPts val="0"/>
              </a:spcBef>
              <a:spcAft>
                <a:spcPts val="0"/>
              </a:spcAft>
              <a:buSzPts val="1800"/>
              <a:buFont typeface="Tahoma"/>
              <a:buChar char="•"/>
            </a:pPr>
            <a:r>
              <a:rPr lang="en-US" sz="1800">
                <a:latin typeface="Tahoma"/>
                <a:ea typeface="Tahoma"/>
                <a:cs typeface="Tahoma"/>
                <a:sym typeface="Tahoma"/>
              </a:rPr>
              <a:t>Social Studies: Studies Weekly (Grades K-5), TCi (Grade 6)</a:t>
            </a:r>
            <a:endParaRPr sz="1800">
              <a:latin typeface="Tahoma"/>
              <a:ea typeface="Tahoma"/>
              <a:cs typeface="Tahoma"/>
              <a:sym typeface="Tahoma"/>
            </a:endParaRPr>
          </a:p>
          <a:p>
            <a:pPr marL="457200" lvl="1" indent="0" algn="l" rtl="0">
              <a:lnSpc>
                <a:spcPct val="120000"/>
              </a:lnSpc>
              <a:spcBef>
                <a:spcPts val="500"/>
              </a:spcBef>
              <a:spcAft>
                <a:spcPts val="0"/>
              </a:spcAft>
              <a:buSzPts val="1600"/>
              <a:buNone/>
            </a:pPr>
            <a:endParaRPr>
              <a:solidFill>
                <a:srgbClr val="FF0000"/>
              </a:solidFill>
              <a:latin typeface="Arial Narrow"/>
              <a:ea typeface="Arial Narrow"/>
              <a:cs typeface="Arial Narrow"/>
              <a:sym typeface="Arial Narrow"/>
            </a:endParaRPr>
          </a:p>
        </p:txBody>
      </p:sp>
      <p:sp>
        <p:nvSpPr>
          <p:cNvPr id="251" name="Google Shape;251;g27b47b7dc9d_1_183"/>
          <p:cNvSpPr txBox="1"/>
          <p:nvPr/>
        </p:nvSpPr>
        <p:spPr>
          <a:xfrm>
            <a:off x="304801" y="6311283"/>
            <a:ext cx="4576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27b47b7dc9d_1_192"/>
          <p:cNvSpPr txBox="1">
            <a:spLocks noGrp="1"/>
          </p:cNvSpPr>
          <p:nvPr>
            <p:ph type="title"/>
          </p:nvPr>
        </p:nvSpPr>
        <p:spPr>
          <a:xfrm>
            <a:off x="1066800" y="199775"/>
            <a:ext cx="6571500" cy="11928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120000"/>
              </a:lnSpc>
              <a:spcBef>
                <a:spcPts val="0"/>
              </a:spcBef>
              <a:spcAft>
                <a:spcPts val="0"/>
              </a:spcAft>
              <a:buClr>
                <a:schemeClr val="dk1"/>
              </a:buClr>
              <a:buSzPct val="32352"/>
              <a:buFont typeface="Arial"/>
              <a:buNone/>
            </a:pPr>
            <a:r>
              <a:rPr lang="en-US" sz="3400">
                <a:solidFill>
                  <a:srgbClr val="154C79"/>
                </a:solidFill>
                <a:latin typeface="Arial"/>
                <a:ea typeface="Arial"/>
                <a:cs typeface="Arial"/>
                <a:sym typeface="Arial"/>
              </a:rPr>
              <a:t>BPS Focus for Parents &amp; Students</a:t>
            </a:r>
            <a:endParaRPr sz="3400">
              <a:solidFill>
                <a:srgbClr val="154C79"/>
              </a:solidFill>
              <a:latin typeface="Arial"/>
              <a:ea typeface="Arial"/>
              <a:cs typeface="Arial"/>
              <a:sym typeface="Arial"/>
            </a:endParaRPr>
          </a:p>
          <a:p>
            <a:pPr marL="0" lvl="0" indent="0" algn="ctr" rtl="0">
              <a:lnSpc>
                <a:spcPct val="90000"/>
              </a:lnSpc>
              <a:spcBef>
                <a:spcPts val="0"/>
              </a:spcBef>
              <a:spcAft>
                <a:spcPts val="0"/>
              </a:spcAft>
              <a:buClr>
                <a:schemeClr val="dk1"/>
              </a:buClr>
              <a:buSzPct val="100000"/>
              <a:buFont typeface="Gill Sans"/>
              <a:buNone/>
            </a:pPr>
            <a:endParaRPr sz="4800"/>
          </a:p>
        </p:txBody>
      </p:sp>
      <p:sp>
        <p:nvSpPr>
          <p:cNvPr id="258" name="Google Shape;258;g27b47b7dc9d_1_192"/>
          <p:cNvSpPr txBox="1">
            <a:spLocks noGrp="1"/>
          </p:cNvSpPr>
          <p:nvPr>
            <p:ph type="body" idx="1"/>
          </p:nvPr>
        </p:nvSpPr>
        <p:spPr>
          <a:xfrm>
            <a:off x="394250" y="2000799"/>
            <a:ext cx="7710000" cy="3833400"/>
          </a:xfrm>
          <a:prstGeom prst="rect">
            <a:avLst/>
          </a:prstGeom>
          <a:noFill/>
          <a:ln>
            <a:noFill/>
          </a:ln>
        </p:spPr>
        <p:txBody>
          <a:bodyPr spcFirstLastPara="1" wrap="square" lIns="91425" tIns="45700" rIns="91425" bIns="45700" anchor="t" anchorCtr="0">
            <a:noAutofit/>
          </a:bodyPr>
          <a:lstStyle/>
          <a:p>
            <a:pPr marL="457200" lvl="1" indent="0" algn="l" rtl="0">
              <a:lnSpc>
                <a:spcPct val="120000"/>
              </a:lnSpc>
              <a:spcBef>
                <a:spcPts val="500"/>
              </a:spcBef>
              <a:spcAft>
                <a:spcPts val="0"/>
              </a:spcAft>
              <a:buSzPts val="1600"/>
              <a:buNone/>
            </a:pPr>
            <a:endParaRPr>
              <a:solidFill>
                <a:srgbClr val="FF0000"/>
              </a:solidFill>
              <a:latin typeface="Arial Narrow"/>
              <a:ea typeface="Arial Narrow"/>
              <a:cs typeface="Arial Narrow"/>
              <a:sym typeface="Arial Narrow"/>
            </a:endParaRPr>
          </a:p>
        </p:txBody>
      </p:sp>
      <p:sp>
        <p:nvSpPr>
          <p:cNvPr id="259" name="Google Shape;259;g27b47b7dc9d_1_192"/>
          <p:cNvSpPr txBox="1"/>
          <p:nvPr/>
        </p:nvSpPr>
        <p:spPr>
          <a:xfrm>
            <a:off x="304801" y="6311283"/>
            <a:ext cx="4576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pic>
        <p:nvPicPr>
          <p:cNvPr id="260" name="Google Shape;260;g27b47b7dc9d_1_192"/>
          <p:cNvPicPr preferRelativeResize="0"/>
          <p:nvPr/>
        </p:nvPicPr>
        <p:blipFill>
          <a:blip r:embed="rId3">
            <a:alphaModFix/>
          </a:blip>
          <a:stretch>
            <a:fillRect/>
          </a:stretch>
        </p:blipFill>
        <p:spPr>
          <a:xfrm>
            <a:off x="0" y="1168850"/>
            <a:ext cx="9144000" cy="1982850"/>
          </a:xfrm>
          <a:prstGeom prst="rect">
            <a:avLst/>
          </a:prstGeom>
          <a:noFill/>
          <a:ln>
            <a:noFill/>
          </a:ln>
        </p:spPr>
      </p:pic>
      <p:pic>
        <p:nvPicPr>
          <p:cNvPr id="261" name="Google Shape;261;g27b47b7dc9d_1_192"/>
          <p:cNvPicPr preferRelativeResize="0"/>
          <p:nvPr/>
        </p:nvPicPr>
        <p:blipFill>
          <a:blip r:embed="rId4">
            <a:alphaModFix/>
          </a:blip>
          <a:stretch>
            <a:fillRect/>
          </a:stretch>
        </p:blipFill>
        <p:spPr>
          <a:xfrm>
            <a:off x="0" y="3151704"/>
            <a:ext cx="9144001" cy="2842942"/>
          </a:xfrm>
          <a:prstGeom prst="rect">
            <a:avLst/>
          </a:prstGeom>
          <a:noFill/>
          <a:ln>
            <a:noFill/>
          </a:ln>
        </p:spPr>
      </p:pic>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
          <p:cNvSpPr txBox="1"/>
          <p:nvPr/>
        </p:nvSpPr>
        <p:spPr>
          <a:xfrm>
            <a:off x="381000" y="533400"/>
            <a:ext cx="8229600" cy="55245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Franklin Gothic"/>
                <a:ea typeface="Franklin Gothic"/>
                <a:cs typeface="Franklin Gothic"/>
                <a:sym typeface="Franklin Gothic"/>
              </a:rPr>
              <a:t>According to the </a:t>
            </a:r>
            <a:r>
              <a:rPr lang="en-US" sz="2800" b="0" i="1" u="none" strike="noStrike" cap="none">
                <a:solidFill>
                  <a:schemeClr val="dk1"/>
                </a:solidFill>
                <a:latin typeface="Franklin Gothic"/>
                <a:ea typeface="Franklin Gothic"/>
                <a:cs typeface="Franklin Gothic"/>
                <a:sym typeface="Franklin Gothic"/>
              </a:rPr>
              <a:t>Every Student Succeeds Act (ESSA)</a:t>
            </a:r>
            <a:r>
              <a:rPr lang="en-US" sz="2600" b="0" i="0" u="none" strike="noStrike" cap="none">
                <a:solidFill>
                  <a:schemeClr val="dk1"/>
                </a:solidFill>
                <a:latin typeface="Franklin Gothic"/>
                <a:ea typeface="Franklin Gothic"/>
                <a:cs typeface="Franklin Gothic"/>
                <a:sym typeface="Franklin Gothic"/>
              </a:rPr>
              <a:t>, schools are required to have an Annual Meeting to explain:</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Franklin Gothic"/>
              <a:ea typeface="Franklin Gothic"/>
              <a:cs typeface="Franklin Gothic"/>
              <a:sym typeface="Franklin Gothic"/>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Franklin Gothic"/>
                <a:ea typeface="Franklin Gothic"/>
                <a:cs typeface="Franklin Gothic"/>
                <a:sym typeface="Franklin Gothic"/>
              </a:rPr>
              <a:t> The </a:t>
            </a:r>
            <a:r>
              <a:rPr lang="en-US" sz="2600" b="1" i="0" u="none" strike="noStrike" cap="none">
                <a:solidFill>
                  <a:schemeClr val="dk1"/>
                </a:solidFill>
                <a:latin typeface="Franklin Gothic"/>
                <a:ea typeface="Franklin Gothic"/>
                <a:cs typeface="Franklin Gothic"/>
                <a:sym typeface="Franklin Gothic"/>
              </a:rPr>
              <a:t>Title I program, which includes:</a:t>
            </a:r>
            <a:endParaRPr sz="2800" b="1" i="0" u="none" strike="noStrike" cap="none">
              <a:solidFill>
                <a:schemeClr val="dk1"/>
              </a:solidFill>
              <a:latin typeface="Franklin Gothic"/>
              <a:ea typeface="Franklin Gothic"/>
              <a:cs typeface="Franklin Gothic"/>
              <a:sym typeface="Franklin Gothic"/>
            </a:endParaRPr>
          </a:p>
          <a:p>
            <a:pPr marL="0" marR="0" lvl="0" indent="0" algn="l" rtl="0">
              <a:lnSpc>
                <a:spcPct val="100000"/>
              </a:lnSpc>
              <a:spcBef>
                <a:spcPts val="0"/>
              </a:spcBef>
              <a:spcAft>
                <a:spcPts val="0"/>
              </a:spcAft>
              <a:buClr>
                <a:schemeClr val="dk1"/>
              </a:buClr>
              <a:buSzPts val="900"/>
              <a:buFont typeface="Noto Sans Symbols"/>
              <a:buNone/>
            </a:pPr>
            <a:endParaRPr sz="900" b="0" i="0" u="none" strike="noStrike" cap="none">
              <a:solidFill>
                <a:schemeClr val="dk1"/>
              </a:solidFill>
              <a:latin typeface="Franklin Gothic"/>
              <a:ea typeface="Franklin Gothic"/>
              <a:cs typeface="Franklin Gothic"/>
              <a:sym typeface="Franklin Gothic"/>
            </a:endParaRPr>
          </a:p>
          <a:p>
            <a:pPr marL="914400" marR="0" lvl="2" indent="-1524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Franklin Gothic"/>
                <a:ea typeface="Franklin Gothic"/>
                <a:cs typeface="Franklin Gothic"/>
                <a:sym typeface="Franklin Gothic"/>
              </a:rPr>
              <a:t> </a:t>
            </a:r>
            <a:r>
              <a:rPr lang="en-US" sz="2400" b="0" i="0" u="none" strike="noStrike" cap="none">
                <a:solidFill>
                  <a:schemeClr val="dk1"/>
                </a:solidFill>
                <a:latin typeface="Arial Narrow"/>
                <a:ea typeface="Arial Narrow"/>
                <a:cs typeface="Arial Narrow"/>
                <a:sym typeface="Arial Narrow"/>
              </a:rPr>
              <a:t>Parent and Family Engagement Plan (PFEP)</a:t>
            </a:r>
            <a:endParaRPr sz="1400" b="0" i="0" u="none" strike="noStrike" cap="none">
              <a:solidFill>
                <a:srgbClr val="000000"/>
              </a:solidFill>
              <a:latin typeface="Arial"/>
              <a:ea typeface="Arial"/>
              <a:cs typeface="Arial"/>
              <a:sym typeface="Arial"/>
            </a:endParaRPr>
          </a:p>
          <a:p>
            <a:pPr marL="914400" marR="0" lvl="2" indent="-1524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Arial Narrow"/>
                <a:ea typeface="Arial Narrow"/>
                <a:cs typeface="Arial Narrow"/>
                <a:sym typeface="Arial Narrow"/>
              </a:rPr>
              <a:t> School-Parent Compact </a:t>
            </a:r>
            <a:endParaRPr sz="1400" b="0" i="0" u="none" strike="noStrike" cap="none">
              <a:solidFill>
                <a:srgbClr val="000000"/>
              </a:solidFill>
              <a:latin typeface="Arial"/>
              <a:ea typeface="Arial"/>
              <a:cs typeface="Arial"/>
              <a:sym typeface="Arial"/>
            </a:endParaRPr>
          </a:p>
          <a:p>
            <a:pPr marL="914400" marR="0" lvl="2" indent="-1524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Arial Narrow"/>
                <a:ea typeface="Arial Narrow"/>
                <a:cs typeface="Arial Narrow"/>
                <a:sym typeface="Arial Narrow"/>
              </a:rPr>
              <a:t> Parents’ Right to Know</a:t>
            </a:r>
            <a:endParaRPr sz="1400" b="0" i="0" u="none" strike="noStrike" cap="none">
              <a:solidFill>
                <a:srgbClr val="000000"/>
              </a:solidFill>
              <a:latin typeface="Arial"/>
              <a:ea typeface="Arial"/>
              <a:cs typeface="Arial"/>
              <a:sym typeface="Arial"/>
            </a:endParaRPr>
          </a:p>
          <a:p>
            <a:pPr marL="914400" marR="0" lvl="2" indent="-1524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Arial Narrow"/>
                <a:ea typeface="Arial Narrow"/>
                <a:cs typeface="Arial Narrow"/>
                <a:sym typeface="Arial Narrow"/>
              </a:rPr>
              <a:t> The  School Improvement Plan (SIP) Goals</a:t>
            </a:r>
            <a:endParaRPr sz="1400" b="0" i="0" u="none" strike="noStrike" cap="none">
              <a:solidFill>
                <a:srgbClr val="000000"/>
              </a:solidFill>
              <a:latin typeface="Arial"/>
              <a:ea typeface="Arial"/>
              <a:cs typeface="Arial"/>
              <a:sym typeface="Arial"/>
            </a:endParaRPr>
          </a:p>
          <a:p>
            <a:pPr marL="914400" marR="0" lvl="2" indent="-1524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Arial Narrow"/>
                <a:ea typeface="Arial Narrow"/>
                <a:cs typeface="Arial Narrow"/>
                <a:sym typeface="Arial Narrow"/>
              </a:rPr>
              <a:t> The importance of parent and family engagement</a:t>
            </a:r>
            <a:endParaRPr sz="1400" b="0" i="0" u="none" strike="noStrike" cap="none">
              <a:solidFill>
                <a:srgbClr val="000000"/>
              </a:solidFill>
              <a:latin typeface="Arial"/>
              <a:ea typeface="Arial"/>
              <a:cs typeface="Arial"/>
              <a:sym typeface="Arial"/>
            </a:endParaRPr>
          </a:p>
          <a:p>
            <a:pPr marL="914400" marR="0" lvl="2" indent="-1524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Arial Narrow"/>
                <a:ea typeface="Arial Narrow"/>
                <a:cs typeface="Arial Narrow"/>
                <a:sym typeface="Arial Narrow"/>
              </a:rPr>
              <a:t> The use of funds</a:t>
            </a:r>
            <a:endParaRPr sz="2400" b="0" i="0" u="none" strike="noStrike" cap="none">
              <a:solidFill>
                <a:schemeClr val="dk1"/>
              </a:solidFill>
              <a:latin typeface="Franklin Gothic"/>
              <a:ea typeface="Franklin Gothic"/>
              <a:cs typeface="Franklin Gothic"/>
              <a:sym typeface="Franklin Gothic"/>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chemeClr val="dk1"/>
              </a:solidFill>
              <a:latin typeface="Franklin Gothic"/>
              <a:ea typeface="Franklin Gothic"/>
              <a:cs typeface="Franklin Gothic"/>
              <a:sym typeface="Franklin Gothic"/>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Franklin Gothic"/>
              <a:ea typeface="Franklin Gothic"/>
              <a:cs typeface="Franklin Gothic"/>
              <a:sym typeface="Franklin Gothic"/>
            </a:endParaRPr>
          </a:p>
          <a:p>
            <a:pPr marL="914400" marR="0" lvl="2"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Narrow"/>
              <a:ea typeface="Arial Narrow"/>
              <a:cs typeface="Arial Narrow"/>
              <a:sym typeface="Arial Narrow"/>
            </a:endParaRPr>
          </a:p>
          <a:p>
            <a:pPr marL="914400" marR="0" lvl="2"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Narrow"/>
              <a:ea typeface="Arial Narrow"/>
              <a:cs typeface="Arial Narrow"/>
              <a:sym typeface="Arial Narrow"/>
            </a:endParaRPr>
          </a:p>
        </p:txBody>
      </p:sp>
      <p:sp>
        <p:nvSpPr>
          <p:cNvPr id="115" name="Google Shape;115;p2"/>
          <p:cNvSpPr txBox="1"/>
          <p:nvPr/>
        </p:nvSpPr>
        <p:spPr>
          <a:xfrm>
            <a:off x="533400" y="6302406"/>
            <a:ext cx="457643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3"/>
          <p:cNvSpPr txBox="1">
            <a:spLocks noGrp="1"/>
          </p:cNvSpPr>
          <p:nvPr>
            <p:ph type="title"/>
          </p:nvPr>
        </p:nvSpPr>
        <p:spPr>
          <a:xfrm>
            <a:off x="684213" y="533400"/>
            <a:ext cx="8067675" cy="170497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600"/>
              <a:buFont typeface="Gill Sans"/>
              <a:buNone/>
            </a:pPr>
            <a:r>
              <a:rPr lang="en-US" sz="3600"/>
              <a:t>PARENT AND FAMILY ENGAGEMENT PLAN (PFEP)</a:t>
            </a:r>
            <a:endParaRPr/>
          </a:p>
        </p:txBody>
      </p:sp>
      <p:sp>
        <p:nvSpPr>
          <p:cNvPr id="268" name="Google Shape;268;p13"/>
          <p:cNvSpPr txBox="1"/>
          <p:nvPr/>
        </p:nvSpPr>
        <p:spPr>
          <a:xfrm>
            <a:off x="152400" y="1905000"/>
            <a:ext cx="8839200" cy="3600986"/>
          </a:xfrm>
          <a:prstGeom prst="rect">
            <a:avLst/>
          </a:prstGeom>
          <a:noFill/>
          <a:ln>
            <a:noFill/>
          </a:ln>
        </p:spPr>
        <p:txBody>
          <a:bodyPr spcFirstLastPara="1" wrap="square" lIns="91425" tIns="45700" rIns="91425" bIns="45700" anchor="t" anchorCtr="0">
            <a:spAutoFit/>
          </a:bodyPr>
          <a:lstStyle/>
          <a:p>
            <a:pPr marL="225425" marR="0" lvl="0" indent="-225425" algn="l" rtl="0">
              <a:lnSpc>
                <a:spcPct val="100000"/>
              </a:lnSpc>
              <a:spcBef>
                <a:spcPts val="0"/>
              </a:spcBef>
              <a:spcAft>
                <a:spcPts val="0"/>
              </a:spcAft>
              <a:buClr>
                <a:schemeClr val="dk1"/>
              </a:buClr>
              <a:buSzPts val="2000"/>
              <a:buFont typeface="Noto Sans Symbols"/>
              <a:buChar char="▪"/>
            </a:pPr>
            <a:r>
              <a:rPr lang="en-US" sz="2000" b="0" i="0" u="none" strike="noStrike" cap="none">
                <a:solidFill>
                  <a:schemeClr val="dk1"/>
                </a:solidFill>
                <a:latin typeface="Arial Narrow"/>
                <a:ea typeface="Arial Narrow"/>
                <a:cs typeface="Arial Narrow"/>
                <a:sym typeface="Arial Narrow"/>
              </a:rPr>
              <a:t>Each Title I school </a:t>
            </a:r>
            <a:r>
              <a:rPr lang="en-US" sz="2000" b="0" i="0" u="sng" strike="noStrike" cap="none">
                <a:solidFill>
                  <a:schemeClr val="dk1"/>
                </a:solidFill>
                <a:latin typeface="Arial Narrow"/>
                <a:ea typeface="Arial Narrow"/>
                <a:cs typeface="Arial Narrow"/>
                <a:sym typeface="Arial Narrow"/>
              </a:rPr>
              <a:t>must</a:t>
            </a:r>
            <a:r>
              <a:rPr lang="en-US" sz="2000" b="0" i="0" u="none" strike="noStrike" cap="none">
                <a:solidFill>
                  <a:schemeClr val="dk1"/>
                </a:solidFill>
                <a:latin typeface="Arial Narrow"/>
                <a:ea typeface="Arial Narrow"/>
                <a:cs typeface="Arial Narrow"/>
                <a:sym typeface="Arial Narrow"/>
              </a:rPr>
              <a:t> annually write, with input from families, teachers, and community members a written </a:t>
            </a:r>
            <a:r>
              <a:rPr lang="en-US" sz="2000" b="1" i="0" u="none" strike="noStrike" cap="none">
                <a:solidFill>
                  <a:schemeClr val="dk1"/>
                </a:solidFill>
                <a:latin typeface="Arial Narrow"/>
                <a:ea typeface="Arial Narrow"/>
                <a:cs typeface="Arial Narrow"/>
                <a:sym typeface="Arial Narrow"/>
              </a:rPr>
              <a:t>Parent and Family Engagement Plan (PFEP)</a:t>
            </a:r>
            <a:endParaRPr sz="1400" b="0" i="0" u="none" strike="noStrike" cap="none">
              <a:solidFill>
                <a:srgbClr val="000000"/>
              </a:solidFill>
              <a:latin typeface="Arial"/>
              <a:ea typeface="Arial"/>
              <a:cs typeface="Arial"/>
              <a:sym typeface="Arial"/>
            </a:endParaRPr>
          </a:p>
          <a:p>
            <a:pPr marL="225425" marR="0" lvl="0" indent="-98425" algn="l" rtl="0">
              <a:lnSpc>
                <a:spcPct val="100000"/>
              </a:lnSpc>
              <a:spcBef>
                <a:spcPts val="0"/>
              </a:spcBef>
              <a:spcAft>
                <a:spcPts val="0"/>
              </a:spcAft>
              <a:buClr>
                <a:schemeClr val="dk1"/>
              </a:buClr>
              <a:buSzPts val="2000"/>
              <a:buFont typeface="Noto Sans Symbols"/>
              <a:buNone/>
            </a:pPr>
            <a:endParaRPr sz="2000" b="0" i="0" u="none" strike="noStrike" cap="none">
              <a:solidFill>
                <a:schemeClr val="dk1"/>
              </a:solidFill>
              <a:latin typeface="Arial Narrow"/>
              <a:ea typeface="Arial Narrow"/>
              <a:cs typeface="Arial Narrow"/>
              <a:sym typeface="Arial Narrow"/>
            </a:endParaRPr>
          </a:p>
          <a:p>
            <a:pPr marL="225425" marR="0" lvl="0" indent="-225425" algn="l" rtl="0">
              <a:lnSpc>
                <a:spcPct val="100000"/>
              </a:lnSpc>
              <a:spcBef>
                <a:spcPts val="0"/>
              </a:spcBef>
              <a:spcAft>
                <a:spcPts val="0"/>
              </a:spcAft>
              <a:buClr>
                <a:schemeClr val="dk1"/>
              </a:buClr>
              <a:buSzPts val="2000"/>
              <a:buFont typeface="Noto Sans Symbols"/>
              <a:buChar char="▪"/>
            </a:pPr>
            <a:r>
              <a:rPr lang="en-US" sz="2000" b="0" i="0" u="none" strike="noStrike" cap="none">
                <a:solidFill>
                  <a:schemeClr val="dk1"/>
                </a:solidFill>
                <a:latin typeface="Arial Narrow"/>
                <a:ea typeface="Arial Narrow"/>
                <a:cs typeface="Arial Narrow"/>
                <a:sym typeface="Arial Narrow"/>
              </a:rPr>
              <a:t>The Parent and Family Engagement Plan (PFEP) describes how the school will carry out parent engagement requirements, including the development of a </a:t>
            </a:r>
            <a:r>
              <a:rPr lang="en-US" sz="2000" b="1" i="0" u="none" strike="noStrike" cap="none">
                <a:solidFill>
                  <a:schemeClr val="dk1"/>
                </a:solidFill>
                <a:latin typeface="Arial Narrow"/>
                <a:ea typeface="Arial Narrow"/>
                <a:cs typeface="Arial Narrow"/>
                <a:sym typeface="Arial Narrow"/>
              </a:rPr>
              <a:t>School-Parent Compact</a:t>
            </a:r>
            <a:endParaRPr sz="1400" b="0" i="0" u="none" strike="noStrike" cap="none">
              <a:solidFill>
                <a:srgbClr val="000000"/>
              </a:solidFill>
              <a:latin typeface="Arial"/>
              <a:ea typeface="Arial"/>
              <a:cs typeface="Arial"/>
              <a:sym typeface="Arial"/>
            </a:endParaRPr>
          </a:p>
          <a:p>
            <a:pPr marL="225425" marR="0" lvl="0" indent="-98425" algn="l" rtl="0">
              <a:lnSpc>
                <a:spcPct val="100000"/>
              </a:lnSpc>
              <a:spcBef>
                <a:spcPts val="0"/>
              </a:spcBef>
              <a:spcAft>
                <a:spcPts val="0"/>
              </a:spcAft>
              <a:buClr>
                <a:schemeClr val="dk1"/>
              </a:buClr>
              <a:buSzPts val="2000"/>
              <a:buFont typeface="Noto Sans Symbols"/>
              <a:buNone/>
            </a:pPr>
            <a:endParaRPr sz="2000" b="1" i="0" u="none" strike="noStrike" cap="none">
              <a:solidFill>
                <a:schemeClr val="dk1"/>
              </a:solidFill>
              <a:latin typeface="Arial Narrow"/>
              <a:ea typeface="Arial Narrow"/>
              <a:cs typeface="Arial Narrow"/>
              <a:sym typeface="Arial Narrow"/>
            </a:endParaRPr>
          </a:p>
          <a:p>
            <a:pPr marL="225425" marR="0" lvl="0" indent="-225425" algn="l" rtl="0">
              <a:lnSpc>
                <a:spcPct val="100000"/>
              </a:lnSpc>
              <a:spcBef>
                <a:spcPts val="0"/>
              </a:spcBef>
              <a:spcAft>
                <a:spcPts val="0"/>
              </a:spcAft>
              <a:buClr>
                <a:schemeClr val="dk1"/>
              </a:buClr>
              <a:buSzPts val="2000"/>
              <a:buFont typeface="Noto Sans Symbols"/>
              <a:buChar char="▪"/>
            </a:pPr>
            <a:r>
              <a:rPr lang="en-US" sz="2000" b="0" i="0" u="none" strike="noStrike" cap="none">
                <a:solidFill>
                  <a:schemeClr val="dk1"/>
                </a:solidFill>
                <a:latin typeface="Arial Narrow"/>
                <a:ea typeface="Arial Narrow"/>
                <a:cs typeface="Arial Narrow"/>
                <a:sym typeface="Arial Narrow"/>
              </a:rPr>
              <a:t>The </a:t>
            </a:r>
            <a:r>
              <a:rPr lang="en-US" sz="2000" b="1" i="0" u="none" strike="noStrike" cap="none">
                <a:solidFill>
                  <a:schemeClr val="dk1"/>
                </a:solidFill>
                <a:latin typeface="Arial Narrow"/>
                <a:ea typeface="Arial Narrow"/>
                <a:cs typeface="Arial Narrow"/>
                <a:sym typeface="Arial Narrow"/>
              </a:rPr>
              <a:t>Parent and Family Engagement Plan (PFEP) </a:t>
            </a:r>
            <a:r>
              <a:rPr lang="en-US" sz="2000" b="0" i="0" u="none" strike="noStrike" cap="none">
                <a:solidFill>
                  <a:schemeClr val="dk1"/>
                </a:solidFill>
                <a:latin typeface="Arial Narrow"/>
                <a:ea typeface="Arial Narrow"/>
                <a:cs typeface="Arial Narrow"/>
                <a:sym typeface="Arial Narrow"/>
              </a:rPr>
              <a:t>and the </a:t>
            </a:r>
            <a:r>
              <a:rPr lang="en-US" sz="2000" b="1" i="0" u="none" strike="noStrike" cap="none">
                <a:solidFill>
                  <a:schemeClr val="dk1"/>
                </a:solidFill>
                <a:latin typeface="Arial Narrow"/>
                <a:ea typeface="Arial Narrow"/>
                <a:cs typeface="Arial Narrow"/>
                <a:sym typeface="Arial Narrow"/>
              </a:rPr>
              <a:t>School-Parent Compact </a:t>
            </a:r>
            <a:r>
              <a:rPr lang="en-US" sz="2000" b="0" i="0" u="none" strike="noStrike" cap="none">
                <a:solidFill>
                  <a:schemeClr val="dk1"/>
                </a:solidFill>
                <a:latin typeface="Arial Narrow"/>
                <a:ea typeface="Arial Narrow"/>
                <a:cs typeface="Arial Narrow"/>
                <a:sym typeface="Arial Narrow"/>
              </a:rPr>
              <a:t>can both be found in the </a:t>
            </a:r>
            <a:r>
              <a:rPr lang="en-US" sz="2000" b="0" i="0" u="none" strike="noStrike" cap="none">
                <a:solidFill>
                  <a:srgbClr val="00B0F0"/>
                </a:solidFill>
                <a:latin typeface="Arial Narrow"/>
                <a:ea typeface="Arial Narrow"/>
                <a:cs typeface="Arial Narrow"/>
                <a:sym typeface="Arial Narrow"/>
              </a:rPr>
              <a:t>Title I Parent Notebook </a:t>
            </a:r>
            <a:r>
              <a:rPr lang="en-US" sz="2000" b="0" i="0" u="none" strike="noStrike" cap="none">
                <a:solidFill>
                  <a:schemeClr val="dk1"/>
                </a:solidFill>
                <a:latin typeface="Arial Narrow"/>
                <a:ea typeface="Arial Narrow"/>
                <a:cs typeface="Arial Narrow"/>
                <a:sym typeface="Arial Narrow"/>
              </a:rPr>
              <a:t>found in the front office.</a:t>
            </a:r>
            <a:endParaRPr sz="1400" b="0" i="0" u="none" strike="noStrike" cap="none">
              <a:solidFill>
                <a:srgbClr val="000000"/>
              </a:solidFill>
              <a:latin typeface="Arial"/>
              <a:ea typeface="Arial"/>
              <a:cs typeface="Arial"/>
              <a:sym typeface="Arial"/>
            </a:endParaRPr>
          </a:p>
          <a:p>
            <a:pPr marL="225425" marR="0" lvl="0" indent="-98425" algn="l" rtl="0">
              <a:lnSpc>
                <a:spcPct val="100000"/>
              </a:lnSpc>
              <a:spcBef>
                <a:spcPts val="0"/>
              </a:spcBef>
              <a:spcAft>
                <a:spcPts val="0"/>
              </a:spcAft>
              <a:buClr>
                <a:schemeClr val="dk1"/>
              </a:buClr>
              <a:buSzPts val="2000"/>
              <a:buFont typeface="Noto Sans Symbols"/>
              <a:buNone/>
            </a:pPr>
            <a:endParaRPr sz="2000" b="0" i="0" u="none" strike="noStrike" cap="none">
              <a:solidFill>
                <a:schemeClr val="dk1"/>
              </a:solidFill>
              <a:latin typeface="Arial Narrow"/>
              <a:ea typeface="Arial Narrow"/>
              <a:cs typeface="Arial Narrow"/>
              <a:sym typeface="Arial Narrow"/>
            </a:endParaRPr>
          </a:p>
          <a:p>
            <a:pPr marL="225425" marR="0" lvl="0" indent="-225425" algn="l" rtl="0">
              <a:lnSpc>
                <a:spcPct val="100000"/>
              </a:lnSpc>
              <a:spcBef>
                <a:spcPts val="0"/>
              </a:spcBef>
              <a:spcAft>
                <a:spcPts val="0"/>
              </a:spcAft>
              <a:buClr>
                <a:schemeClr val="dk1"/>
              </a:buClr>
              <a:buSzPts val="2800"/>
              <a:buFont typeface="Noto Sans Symbols"/>
              <a:buNone/>
            </a:pPr>
            <a:endParaRPr sz="2800" b="0" i="0" u="none" strike="noStrike" cap="none">
              <a:solidFill>
                <a:schemeClr val="dk1"/>
              </a:solidFill>
              <a:latin typeface="Tahoma"/>
              <a:ea typeface="Tahoma"/>
              <a:cs typeface="Tahoma"/>
              <a:sym typeface="Tahoma"/>
            </a:endParaRPr>
          </a:p>
        </p:txBody>
      </p:sp>
      <p:sp>
        <p:nvSpPr>
          <p:cNvPr id="269" name="Google Shape;269;p13"/>
          <p:cNvSpPr txBox="1"/>
          <p:nvPr/>
        </p:nvSpPr>
        <p:spPr>
          <a:xfrm>
            <a:off x="1398588" y="6172200"/>
            <a:ext cx="7353300" cy="28733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600"/>
              <a:buFont typeface="Noto Sans Symbols"/>
              <a:buNone/>
            </a:pPr>
            <a:endParaRPr sz="1600" b="0" i="0" u="none" strike="noStrike" cap="none">
              <a:solidFill>
                <a:schemeClr val="dk1"/>
              </a:solidFill>
              <a:latin typeface="Tahoma"/>
              <a:ea typeface="Tahoma"/>
              <a:cs typeface="Tahoma"/>
              <a:sym typeface="Tahoma"/>
            </a:endParaRPr>
          </a:p>
        </p:txBody>
      </p:sp>
      <p:sp>
        <p:nvSpPr>
          <p:cNvPr id="270" name="Google Shape;270;p13"/>
          <p:cNvSpPr txBox="1"/>
          <p:nvPr/>
        </p:nvSpPr>
        <p:spPr>
          <a:xfrm>
            <a:off x="304800" y="6293675"/>
            <a:ext cx="457643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4"/>
          <p:cNvSpPr txBox="1">
            <a:spLocks noGrp="1"/>
          </p:cNvSpPr>
          <p:nvPr>
            <p:ph type="title"/>
          </p:nvPr>
        </p:nvSpPr>
        <p:spPr>
          <a:xfrm>
            <a:off x="533400" y="609600"/>
            <a:ext cx="7915274" cy="14478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600"/>
              <a:buFont typeface="Gill Sans"/>
              <a:buNone/>
            </a:pPr>
            <a:r>
              <a:rPr lang="en-US" sz="3600"/>
              <a:t>PARENT AND FAMILY ENGAGEMENT REQUIREMENTS</a:t>
            </a:r>
            <a:endParaRPr/>
          </a:p>
        </p:txBody>
      </p:sp>
      <p:sp>
        <p:nvSpPr>
          <p:cNvPr id="277" name="Google Shape;277;p14"/>
          <p:cNvSpPr txBox="1"/>
          <p:nvPr/>
        </p:nvSpPr>
        <p:spPr>
          <a:xfrm>
            <a:off x="109537" y="1847195"/>
            <a:ext cx="8763000" cy="3847207"/>
          </a:xfrm>
          <a:prstGeom prst="rect">
            <a:avLst/>
          </a:prstGeom>
          <a:noFill/>
          <a:ln>
            <a:noFill/>
          </a:ln>
        </p:spPr>
        <p:txBody>
          <a:bodyPr spcFirstLastPara="1" wrap="square" lIns="91425" tIns="45700" rIns="91425" bIns="45700" anchor="t" anchorCtr="0">
            <a:spAutoFit/>
          </a:bodyPr>
          <a:lstStyle/>
          <a:p>
            <a:pPr marL="225425" marR="0" lvl="0" indent="-225425"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Narrow"/>
                <a:ea typeface="Arial Narrow"/>
                <a:cs typeface="Arial Narrow"/>
                <a:sym typeface="Arial Narrow"/>
              </a:rPr>
              <a:t>Title I schools must:</a:t>
            </a:r>
            <a:endParaRPr sz="1400" b="0" i="0" u="none" strike="noStrike" cap="none">
              <a:solidFill>
                <a:srgbClr val="000000"/>
              </a:solidFill>
              <a:latin typeface="Arial"/>
              <a:ea typeface="Arial"/>
              <a:cs typeface="Arial"/>
              <a:sym typeface="Arial"/>
            </a:endParaRPr>
          </a:p>
          <a:p>
            <a:pPr marL="225425" marR="0" lvl="0" indent="-225425" algn="l" rtl="0">
              <a:lnSpc>
                <a:spcPct val="100000"/>
              </a:lnSpc>
              <a:spcBef>
                <a:spcPts val="1556"/>
              </a:spcBef>
              <a:spcAft>
                <a:spcPts val="0"/>
              </a:spcAft>
              <a:buClr>
                <a:schemeClr val="dk1"/>
              </a:buClr>
              <a:buSzPts val="1800"/>
              <a:buFont typeface="Noto Sans Symbols"/>
              <a:buChar char="▪"/>
            </a:pPr>
            <a:r>
              <a:rPr lang="en-US" sz="1800" b="0" i="0" u="none" strike="noStrike" cap="none">
                <a:solidFill>
                  <a:schemeClr val="dk1"/>
                </a:solidFill>
                <a:latin typeface="Arial Narrow"/>
                <a:ea typeface="Arial Narrow"/>
                <a:cs typeface="Arial Narrow"/>
                <a:sym typeface="Arial Narrow"/>
              </a:rPr>
              <a:t>Have an annual evaluation of the effectiveness of the school’s Parent and Family Engagement Plan (PFEP) then use that evaluation to design and revise the plan</a:t>
            </a:r>
            <a:endParaRPr sz="1400" b="0" i="0" u="none" strike="noStrike" cap="none">
              <a:solidFill>
                <a:srgbClr val="000000"/>
              </a:solidFill>
              <a:latin typeface="Arial"/>
              <a:ea typeface="Arial"/>
              <a:cs typeface="Arial"/>
              <a:sym typeface="Arial"/>
            </a:endParaRPr>
          </a:p>
          <a:p>
            <a:pPr marL="225425" marR="0" lvl="0" indent="-225425" algn="l" rtl="0">
              <a:lnSpc>
                <a:spcPct val="100000"/>
              </a:lnSpc>
              <a:spcBef>
                <a:spcPts val="1556"/>
              </a:spcBef>
              <a:spcAft>
                <a:spcPts val="0"/>
              </a:spcAft>
              <a:buClr>
                <a:schemeClr val="dk1"/>
              </a:buClr>
              <a:buSzPts val="1800"/>
              <a:buFont typeface="Noto Sans Symbols"/>
              <a:buChar char="▪"/>
            </a:pPr>
            <a:r>
              <a:rPr lang="en-US" sz="1800" b="1" i="0" u="none" strike="noStrike" cap="none">
                <a:solidFill>
                  <a:schemeClr val="dk1"/>
                </a:solidFill>
                <a:latin typeface="Arial Narrow"/>
                <a:ea typeface="Arial Narrow"/>
                <a:cs typeface="Arial Narrow"/>
                <a:sym typeface="Arial Narrow"/>
              </a:rPr>
              <a:t>Explain</a:t>
            </a:r>
            <a:r>
              <a:rPr lang="en-US" sz="1800" b="0" i="0" u="none" strike="noStrike" cap="none">
                <a:solidFill>
                  <a:schemeClr val="dk1"/>
                </a:solidFill>
                <a:latin typeface="Arial Narrow"/>
                <a:ea typeface="Arial Narrow"/>
                <a:cs typeface="Arial Narrow"/>
                <a:sym typeface="Arial Narrow"/>
              </a:rPr>
              <a:t> the curriculum, assessments, and the minimum standards that students are required to meet </a:t>
            </a:r>
            <a:endParaRPr sz="1400" b="0" i="0" u="none" strike="noStrike" cap="none">
              <a:solidFill>
                <a:srgbClr val="000000"/>
              </a:solidFill>
              <a:latin typeface="Arial"/>
              <a:ea typeface="Arial"/>
              <a:cs typeface="Arial"/>
              <a:sym typeface="Arial"/>
            </a:endParaRPr>
          </a:p>
          <a:p>
            <a:pPr marL="225425" marR="0" lvl="0" indent="-225425" algn="l" rtl="0">
              <a:lnSpc>
                <a:spcPct val="100000"/>
              </a:lnSpc>
              <a:spcBef>
                <a:spcPts val="1556"/>
              </a:spcBef>
              <a:spcAft>
                <a:spcPts val="0"/>
              </a:spcAft>
              <a:buClr>
                <a:schemeClr val="dk1"/>
              </a:buClr>
              <a:buSzPts val="1800"/>
              <a:buFont typeface="Noto Sans Symbols"/>
              <a:buChar char="▪"/>
            </a:pPr>
            <a:r>
              <a:rPr lang="en-US" sz="1800" b="0" i="0" u="none" strike="noStrike" cap="none">
                <a:solidFill>
                  <a:schemeClr val="dk1"/>
                </a:solidFill>
                <a:latin typeface="Arial Narrow"/>
                <a:ea typeface="Arial Narrow"/>
                <a:cs typeface="Arial Narrow"/>
                <a:sym typeface="Arial Narrow"/>
              </a:rPr>
              <a:t>Provide academic trainings/events to help parents better help their children at home </a:t>
            </a:r>
            <a:endParaRPr sz="1400" b="0" i="0" u="none" strike="noStrike" cap="none">
              <a:solidFill>
                <a:srgbClr val="000000"/>
              </a:solidFill>
              <a:latin typeface="Arial"/>
              <a:ea typeface="Arial"/>
              <a:cs typeface="Arial"/>
              <a:sym typeface="Arial"/>
            </a:endParaRPr>
          </a:p>
          <a:p>
            <a:pPr marL="225425" marR="0" lvl="0" indent="-225425" algn="l" rtl="0">
              <a:lnSpc>
                <a:spcPct val="100000"/>
              </a:lnSpc>
              <a:spcBef>
                <a:spcPts val="1556"/>
              </a:spcBef>
              <a:spcAft>
                <a:spcPts val="0"/>
              </a:spcAft>
              <a:buClr>
                <a:schemeClr val="dk1"/>
              </a:buClr>
              <a:buSzPts val="1800"/>
              <a:buFont typeface="Noto Sans Symbols"/>
              <a:buChar char="▪"/>
            </a:pPr>
            <a:r>
              <a:rPr lang="en-US" sz="1800" b="1" i="0" u="none" strike="noStrike" cap="none">
                <a:solidFill>
                  <a:schemeClr val="dk1"/>
                </a:solidFill>
                <a:latin typeface="Arial Narrow"/>
                <a:ea typeface="Arial Narrow"/>
                <a:cs typeface="Arial Narrow"/>
                <a:sym typeface="Arial Narrow"/>
              </a:rPr>
              <a:t>Offer</a:t>
            </a:r>
            <a:r>
              <a:rPr lang="en-US" sz="1800" b="0" i="0" u="none" strike="noStrike" cap="none">
                <a:solidFill>
                  <a:schemeClr val="dk1"/>
                </a:solidFill>
                <a:latin typeface="Arial Narrow"/>
                <a:ea typeface="Arial Narrow"/>
                <a:cs typeface="Arial Narrow"/>
                <a:sym typeface="Arial Narrow"/>
              </a:rPr>
              <a:t> a flexible number of meeting dates and times to accommodate parents' schedules</a:t>
            </a:r>
            <a:endParaRPr sz="1400" b="0" i="0" u="none" strike="noStrike" cap="none">
              <a:solidFill>
                <a:srgbClr val="000000"/>
              </a:solidFill>
              <a:latin typeface="Arial"/>
              <a:ea typeface="Arial"/>
              <a:cs typeface="Arial"/>
              <a:sym typeface="Arial"/>
            </a:endParaRPr>
          </a:p>
          <a:p>
            <a:pPr marL="225425" marR="0" lvl="0" indent="-225425" algn="l" rtl="0">
              <a:lnSpc>
                <a:spcPct val="100000"/>
              </a:lnSpc>
              <a:spcBef>
                <a:spcPts val="1556"/>
              </a:spcBef>
              <a:spcAft>
                <a:spcPts val="0"/>
              </a:spcAft>
              <a:buClr>
                <a:schemeClr val="dk1"/>
              </a:buClr>
              <a:buSzPts val="1800"/>
              <a:buFont typeface="Noto Sans Symbols"/>
              <a:buChar char="▪"/>
            </a:pPr>
            <a:r>
              <a:rPr lang="en-US" sz="1800" b="0" i="0" u="none" strike="noStrike" cap="none">
                <a:solidFill>
                  <a:schemeClr val="dk1"/>
                </a:solidFill>
                <a:latin typeface="Arial Narrow"/>
                <a:ea typeface="Arial Narrow"/>
                <a:cs typeface="Arial Narrow"/>
                <a:sym typeface="Arial Narrow"/>
              </a:rPr>
              <a:t>Involve parents in making decisions about how Title I funds for parent engagement should be spent</a:t>
            </a:r>
            <a:endParaRPr sz="1400" b="0" i="0" u="none" strike="noStrike" cap="none">
              <a:solidFill>
                <a:srgbClr val="000000"/>
              </a:solidFill>
              <a:latin typeface="Arial"/>
              <a:ea typeface="Arial"/>
              <a:cs typeface="Arial"/>
              <a:sym typeface="Arial"/>
            </a:endParaRPr>
          </a:p>
          <a:p>
            <a:pPr marL="225425" marR="0" lvl="0" indent="-225425" algn="l" rtl="0">
              <a:lnSpc>
                <a:spcPct val="100000"/>
              </a:lnSpc>
              <a:spcBef>
                <a:spcPts val="1556"/>
              </a:spcBef>
              <a:spcAft>
                <a:spcPts val="0"/>
              </a:spcAft>
              <a:buClr>
                <a:schemeClr val="dk1"/>
              </a:buClr>
              <a:buSzPts val="1800"/>
              <a:buFont typeface="Noto Sans Symbols"/>
              <a:buChar char="▪"/>
            </a:pPr>
            <a:r>
              <a:rPr lang="en-US" sz="1800" b="0" i="0" u="none" strike="noStrike" cap="none">
                <a:solidFill>
                  <a:schemeClr val="dk1"/>
                </a:solidFill>
                <a:latin typeface="Arial Narrow"/>
                <a:ea typeface="Arial Narrow"/>
                <a:cs typeface="Arial Narrow"/>
                <a:sym typeface="Arial Narrow"/>
              </a:rPr>
              <a:t>Show evidence of </a:t>
            </a:r>
            <a:r>
              <a:rPr lang="en-US" sz="1800" b="0" i="0" u="sng" strike="noStrike" cap="none">
                <a:solidFill>
                  <a:schemeClr val="dk1"/>
                </a:solidFill>
                <a:latin typeface="Arial Narrow"/>
                <a:ea typeface="Arial Narrow"/>
                <a:cs typeface="Arial Narrow"/>
                <a:sym typeface="Arial Narrow"/>
              </a:rPr>
              <a:t>continuous communication </a:t>
            </a:r>
            <a:r>
              <a:rPr lang="en-US" sz="1800" b="0" i="0" u="none" strike="noStrike" cap="none">
                <a:solidFill>
                  <a:schemeClr val="dk1"/>
                </a:solidFill>
                <a:latin typeface="Arial Narrow"/>
                <a:ea typeface="Arial Narrow"/>
                <a:cs typeface="Arial Narrow"/>
                <a:sym typeface="Arial Narrow"/>
              </a:rPr>
              <a:t>between school and families</a:t>
            </a:r>
            <a:endParaRPr sz="1400" b="0" i="0" u="none" strike="noStrike" cap="none">
              <a:solidFill>
                <a:srgbClr val="000000"/>
              </a:solidFill>
              <a:latin typeface="Arial"/>
              <a:ea typeface="Arial"/>
              <a:cs typeface="Arial"/>
              <a:sym typeface="Arial"/>
            </a:endParaRPr>
          </a:p>
        </p:txBody>
      </p:sp>
      <p:sp>
        <p:nvSpPr>
          <p:cNvPr id="278" name="Google Shape;278;p14"/>
          <p:cNvSpPr txBox="1"/>
          <p:nvPr/>
        </p:nvSpPr>
        <p:spPr>
          <a:xfrm>
            <a:off x="139129" y="6324600"/>
            <a:ext cx="457643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5"/>
          <p:cNvSpPr txBox="1">
            <a:spLocks noGrp="1"/>
          </p:cNvSpPr>
          <p:nvPr>
            <p:ph type="title"/>
          </p:nvPr>
        </p:nvSpPr>
        <p:spPr>
          <a:xfrm>
            <a:off x="1286328" y="966498"/>
            <a:ext cx="6571343" cy="104923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0000"/>
              <a:buFont typeface="Gill Sans"/>
              <a:buNone/>
            </a:pPr>
            <a:r>
              <a:rPr lang="en-US" sz="4800"/>
              <a:t>PARENT SURVEY RESULTS</a:t>
            </a:r>
            <a:endParaRPr/>
          </a:p>
        </p:txBody>
      </p:sp>
      <p:sp>
        <p:nvSpPr>
          <p:cNvPr id="284" name="Google Shape;284;p15"/>
          <p:cNvSpPr txBox="1">
            <a:spLocks noGrp="1"/>
          </p:cNvSpPr>
          <p:nvPr>
            <p:ph type="body" idx="1"/>
          </p:nvPr>
        </p:nvSpPr>
        <p:spPr>
          <a:xfrm>
            <a:off x="228601" y="2015733"/>
            <a:ext cx="7786234" cy="3450613"/>
          </a:xfrm>
          <a:prstGeom prst="rect">
            <a:avLst/>
          </a:prstGeom>
          <a:noFill/>
          <a:ln>
            <a:noFill/>
          </a:ln>
        </p:spPr>
        <p:txBody>
          <a:bodyPr spcFirstLastPara="1" wrap="square" lIns="91425" tIns="45700" rIns="91425" bIns="45700" anchor="t" anchorCtr="0">
            <a:normAutofit/>
          </a:bodyPr>
          <a:lstStyle/>
          <a:p>
            <a:pPr marL="457200" lvl="0" indent="-342900" algn="l" rtl="0">
              <a:lnSpc>
                <a:spcPct val="120000"/>
              </a:lnSpc>
              <a:spcBef>
                <a:spcPts val="0"/>
              </a:spcBef>
              <a:spcAft>
                <a:spcPts val="0"/>
              </a:spcAft>
              <a:buClr>
                <a:schemeClr val="dk1"/>
              </a:buClr>
              <a:buSzPts val="1800"/>
              <a:buFont typeface="Arial Narrow"/>
              <a:buChar char="●"/>
            </a:pPr>
            <a:r>
              <a:rPr lang="en-US">
                <a:latin typeface="Arial Narrow"/>
                <a:ea typeface="Arial Narrow"/>
                <a:cs typeface="Arial Narrow"/>
                <a:sym typeface="Arial Narrow"/>
              </a:rPr>
              <a:t>What is the best way to provide you with important information regarding school events and/or your child's progress?</a:t>
            </a:r>
            <a:endParaRPr/>
          </a:p>
          <a:p>
            <a:pPr marL="457200" lvl="0" indent="-342900" algn="l" rtl="0">
              <a:lnSpc>
                <a:spcPct val="120000"/>
              </a:lnSpc>
              <a:spcBef>
                <a:spcPts val="0"/>
              </a:spcBef>
              <a:spcAft>
                <a:spcPts val="0"/>
              </a:spcAft>
              <a:buSzPts val="1800"/>
              <a:buChar char="-"/>
            </a:pPr>
            <a:r>
              <a:rPr lang="en-US">
                <a:solidFill>
                  <a:srgbClr val="FF0000"/>
                </a:solidFill>
                <a:latin typeface="Arial Narrow"/>
                <a:ea typeface="Arial Narrow"/>
                <a:cs typeface="Arial Narrow"/>
                <a:sym typeface="Arial Narrow"/>
              </a:rPr>
              <a:t>Emails, flyers/letters, text messages, and planners were all top answers.</a:t>
            </a:r>
            <a:endParaRPr>
              <a:solidFill>
                <a:srgbClr val="FF0000"/>
              </a:solidFill>
              <a:latin typeface="Arial Narrow"/>
              <a:ea typeface="Arial Narrow"/>
              <a:cs typeface="Arial Narrow"/>
              <a:sym typeface="Arial Narrow"/>
            </a:endParaRPr>
          </a:p>
          <a:p>
            <a:pPr marL="457200" lvl="0" indent="-342900" algn="l" rtl="0">
              <a:lnSpc>
                <a:spcPct val="120000"/>
              </a:lnSpc>
              <a:spcBef>
                <a:spcPts val="0"/>
              </a:spcBef>
              <a:spcAft>
                <a:spcPts val="0"/>
              </a:spcAft>
              <a:buClr>
                <a:schemeClr val="dk1"/>
              </a:buClr>
              <a:buSzPts val="1800"/>
              <a:buFont typeface="Arial Narrow"/>
              <a:buChar char="●"/>
            </a:pPr>
            <a:r>
              <a:rPr lang="en-US">
                <a:latin typeface="Arial Narrow"/>
                <a:ea typeface="Arial Narrow"/>
                <a:cs typeface="Arial Narrow"/>
                <a:sym typeface="Arial Narrow"/>
              </a:rPr>
              <a:t>When is the best time for you to attend a school event for families?</a:t>
            </a:r>
            <a:endParaRPr>
              <a:latin typeface="Arial Narrow"/>
              <a:ea typeface="Arial Narrow"/>
              <a:cs typeface="Arial Narrow"/>
              <a:sym typeface="Arial Narrow"/>
            </a:endParaRPr>
          </a:p>
          <a:p>
            <a:pPr marL="457200" lvl="0" indent="-342900" algn="l" rtl="0">
              <a:lnSpc>
                <a:spcPct val="120000"/>
              </a:lnSpc>
              <a:spcBef>
                <a:spcPts val="0"/>
              </a:spcBef>
              <a:spcAft>
                <a:spcPts val="0"/>
              </a:spcAft>
              <a:buClr>
                <a:srgbClr val="FF0000"/>
              </a:buClr>
              <a:buSzPts val="1800"/>
              <a:buFont typeface="Arial Narrow"/>
              <a:buChar char="-"/>
            </a:pPr>
            <a:r>
              <a:rPr lang="en-US">
                <a:solidFill>
                  <a:srgbClr val="FF0000"/>
                </a:solidFill>
                <a:latin typeface="Arial Narrow"/>
                <a:ea typeface="Arial Narrow"/>
                <a:cs typeface="Arial Narrow"/>
                <a:sym typeface="Arial Narrow"/>
              </a:rPr>
              <a:t>Evenings</a:t>
            </a:r>
            <a:endParaRPr>
              <a:solidFill>
                <a:srgbClr val="FF0000"/>
              </a:solidFill>
              <a:latin typeface="Arial Narrow"/>
              <a:ea typeface="Arial Narrow"/>
              <a:cs typeface="Arial Narrow"/>
              <a:sym typeface="Arial Narrow"/>
            </a:endParaRPr>
          </a:p>
          <a:p>
            <a:pPr marL="457200" lvl="0" indent="-342900" algn="l" rtl="0">
              <a:lnSpc>
                <a:spcPct val="120000"/>
              </a:lnSpc>
              <a:spcBef>
                <a:spcPts val="0"/>
              </a:spcBef>
              <a:spcAft>
                <a:spcPts val="0"/>
              </a:spcAft>
              <a:buClr>
                <a:schemeClr val="dk1"/>
              </a:buClr>
              <a:buSzPts val="1800"/>
              <a:buFont typeface="Arial Narrow"/>
              <a:buChar char="●"/>
            </a:pPr>
            <a:r>
              <a:rPr lang="en-US">
                <a:latin typeface="Arial Narrow"/>
                <a:ea typeface="Arial Narrow"/>
                <a:cs typeface="Arial Narrow"/>
                <a:sym typeface="Arial Narrow"/>
              </a:rPr>
              <a:t>Which of the following informational meetings and activities would you participate in or attend?</a:t>
            </a:r>
            <a:endParaRPr>
              <a:latin typeface="Arial Narrow"/>
              <a:ea typeface="Arial Narrow"/>
              <a:cs typeface="Arial Narrow"/>
              <a:sym typeface="Arial Narrow"/>
            </a:endParaRPr>
          </a:p>
          <a:p>
            <a:pPr marL="457200" lvl="0" indent="-342900" algn="l" rtl="0">
              <a:lnSpc>
                <a:spcPct val="120000"/>
              </a:lnSpc>
              <a:spcBef>
                <a:spcPts val="0"/>
              </a:spcBef>
              <a:spcAft>
                <a:spcPts val="0"/>
              </a:spcAft>
              <a:buClr>
                <a:srgbClr val="FF0000"/>
              </a:buClr>
              <a:buSzPts val="1800"/>
              <a:buFont typeface="Arial Narrow"/>
              <a:buChar char="-"/>
            </a:pPr>
            <a:r>
              <a:rPr lang="en-US">
                <a:solidFill>
                  <a:srgbClr val="FF0000"/>
                </a:solidFill>
                <a:latin typeface="Arial Narrow"/>
                <a:ea typeface="Arial Narrow"/>
                <a:cs typeface="Arial Narrow"/>
                <a:sym typeface="Arial Narrow"/>
              </a:rPr>
              <a:t>Family Fun Nights, Reading strategies, Math strategies, and Homework help were all top answers. </a:t>
            </a:r>
            <a:endParaRPr>
              <a:solidFill>
                <a:srgbClr val="FF0000"/>
              </a:solidFill>
              <a:latin typeface="Arial Narrow"/>
              <a:ea typeface="Arial Narrow"/>
              <a:cs typeface="Arial Narrow"/>
              <a:sym typeface="Arial Narrow"/>
            </a:endParaRPr>
          </a:p>
        </p:txBody>
      </p:sp>
      <p:sp>
        <p:nvSpPr>
          <p:cNvPr id="285" name="Google Shape;285;p15"/>
          <p:cNvSpPr txBox="1"/>
          <p:nvPr/>
        </p:nvSpPr>
        <p:spPr>
          <a:xfrm>
            <a:off x="152400" y="6330915"/>
            <a:ext cx="457643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6"/>
          <p:cNvSpPr txBox="1">
            <a:spLocks noGrp="1"/>
          </p:cNvSpPr>
          <p:nvPr>
            <p:ph type="title"/>
          </p:nvPr>
        </p:nvSpPr>
        <p:spPr>
          <a:xfrm>
            <a:off x="381462" y="661309"/>
            <a:ext cx="8050212" cy="8382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chemeClr val="dk1"/>
              </a:buClr>
              <a:buSzPts val="4800"/>
              <a:buFont typeface="Gill Sans"/>
              <a:buNone/>
            </a:pPr>
            <a:r>
              <a:rPr lang="en-US" sz="4800"/>
              <a:t>SCHOOL-PARENT COMPACT</a:t>
            </a:r>
            <a:endParaRPr/>
          </a:p>
        </p:txBody>
      </p:sp>
      <p:sp>
        <p:nvSpPr>
          <p:cNvPr id="292" name="Google Shape;292;p16"/>
          <p:cNvSpPr txBox="1"/>
          <p:nvPr/>
        </p:nvSpPr>
        <p:spPr>
          <a:xfrm>
            <a:off x="152400" y="2133600"/>
            <a:ext cx="8686800" cy="3170099"/>
          </a:xfrm>
          <a:prstGeom prst="rect">
            <a:avLst/>
          </a:prstGeom>
          <a:noFill/>
          <a:ln>
            <a:noFill/>
          </a:ln>
        </p:spPr>
        <p:txBody>
          <a:bodyPr spcFirstLastPara="1" wrap="square" lIns="91425" tIns="45700" rIns="91425" bIns="45700" anchor="t" anchorCtr="0">
            <a:spAutoFit/>
          </a:bodyPr>
          <a:lstStyle/>
          <a:p>
            <a:pPr marL="225425" marR="0" lvl="0" indent="-225425" algn="l" rtl="0">
              <a:lnSpc>
                <a:spcPct val="100000"/>
              </a:lnSpc>
              <a:spcBef>
                <a:spcPts val="0"/>
              </a:spcBef>
              <a:spcAft>
                <a:spcPts val="0"/>
              </a:spcAft>
              <a:buClr>
                <a:schemeClr val="dk1"/>
              </a:buClr>
              <a:buSzPts val="2000"/>
              <a:buFont typeface="Noto Sans Symbols"/>
              <a:buChar char="▪"/>
            </a:pPr>
            <a:r>
              <a:rPr lang="en-US" sz="2000" b="0" i="0" u="none" strike="noStrike" cap="none">
                <a:solidFill>
                  <a:schemeClr val="dk1"/>
                </a:solidFill>
                <a:latin typeface="Arial Narrow"/>
                <a:ea typeface="Arial Narrow"/>
                <a:cs typeface="Arial Narrow"/>
                <a:sym typeface="Arial Narrow"/>
              </a:rPr>
              <a:t>Each school must have a School-Parent Compact that is written by parents, teachers, and students</a:t>
            </a:r>
            <a:endParaRPr sz="1400" b="0" i="0" u="none" strike="noStrike" cap="none">
              <a:solidFill>
                <a:srgbClr val="000000"/>
              </a:solidFill>
              <a:latin typeface="Arial"/>
              <a:ea typeface="Arial"/>
              <a:cs typeface="Arial"/>
              <a:sym typeface="Arial"/>
            </a:endParaRPr>
          </a:p>
          <a:p>
            <a:pPr marL="225425" marR="0" lvl="0" indent="-225425"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Narrow"/>
              <a:ea typeface="Arial Narrow"/>
              <a:cs typeface="Arial Narrow"/>
              <a:sym typeface="Arial Narrow"/>
            </a:endParaRPr>
          </a:p>
          <a:p>
            <a:pPr marL="225425" marR="0" lvl="0" indent="-225425" algn="l" rtl="0">
              <a:lnSpc>
                <a:spcPct val="100000"/>
              </a:lnSpc>
              <a:spcBef>
                <a:spcPts val="0"/>
              </a:spcBef>
              <a:spcAft>
                <a:spcPts val="0"/>
              </a:spcAft>
              <a:buClr>
                <a:schemeClr val="dk1"/>
              </a:buClr>
              <a:buSzPts val="2000"/>
              <a:buFont typeface="Noto Sans Symbols"/>
              <a:buChar char="▪"/>
            </a:pPr>
            <a:r>
              <a:rPr lang="en-US" sz="2000" b="0" i="0" u="none" strike="noStrike" cap="none">
                <a:solidFill>
                  <a:schemeClr val="dk1"/>
                </a:solidFill>
                <a:latin typeface="Arial Narrow"/>
                <a:ea typeface="Arial Narrow"/>
                <a:cs typeface="Arial Narrow"/>
                <a:sym typeface="Arial Narrow"/>
              </a:rPr>
              <a:t>The compact outlines the shared responsibilities of students, parents, and teachers for improved student academic achievement</a:t>
            </a:r>
            <a:endParaRPr sz="1400" b="0" i="0" u="none" strike="noStrike" cap="none">
              <a:solidFill>
                <a:srgbClr val="000000"/>
              </a:solidFill>
              <a:latin typeface="Arial"/>
              <a:ea typeface="Arial"/>
              <a:cs typeface="Arial"/>
              <a:sym typeface="Arial"/>
            </a:endParaRPr>
          </a:p>
          <a:p>
            <a:pPr marL="225425" marR="0" lvl="0" indent="-98425" algn="l" rtl="0">
              <a:lnSpc>
                <a:spcPct val="100000"/>
              </a:lnSpc>
              <a:spcBef>
                <a:spcPts val="0"/>
              </a:spcBef>
              <a:spcAft>
                <a:spcPts val="0"/>
              </a:spcAft>
              <a:buClr>
                <a:schemeClr val="dk1"/>
              </a:buClr>
              <a:buSzPts val="2000"/>
              <a:buFont typeface="Noto Sans Symbols"/>
              <a:buNone/>
            </a:pPr>
            <a:endParaRPr sz="2000" b="0" i="0" u="none" strike="noStrike" cap="none">
              <a:solidFill>
                <a:schemeClr val="dk1"/>
              </a:solidFill>
              <a:latin typeface="Arial Narrow"/>
              <a:ea typeface="Arial Narrow"/>
              <a:cs typeface="Arial Narrow"/>
              <a:sym typeface="Arial Narrow"/>
            </a:endParaRPr>
          </a:p>
          <a:p>
            <a:pPr marL="225425" marR="0" lvl="0" indent="-225425" algn="l" rtl="0">
              <a:lnSpc>
                <a:spcPct val="100000"/>
              </a:lnSpc>
              <a:spcBef>
                <a:spcPts val="0"/>
              </a:spcBef>
              <a:spcAft>
                <a:spcPts val="0"/>
              </a:spcAft>
              <a:buClr>
                <a:schemeClr val="dk1"/>
              </a:buClr>
              <a:buSzPts val="2000"/>
              <a:buFont typeface="Noto Sans Symbols"/>
              <a:buChar char="▪"/>
            </a:pPr>
            <a:r>
              <a:rPr lang="en-US" sz="2000" b="1" i="0" u="none" strike="noStrike" cap="none">
                <a:solidFill>
                  <a:schemeClr val="dk1"/>
                </a:solidFill>
                <a:latin typeface="Arial Narrow"/>
                <a:ea typeface="Arial Narrow"/>
                <a:cs typeface="Arial Narrow"/>
                <a:sym typeface="Arial Narrow"/>
              </a:rPr>
              <a:t>The compact will be reviewed with families throughout the year</a:t>
            </a:r>
            <a:endParaRPr sz="1400" b="0" i="0" u="none" strike="noStrike" cap="none">
              <a:solidFill>
                <a:srgbClr val="000000"/>
              </a:solidFill>
              <a:latin typeface="Arial"/>
              <a:ea typeface="Arial"/>
              <a:cs typeface="Arial"/>
              <a:sym typeface="Arial"/>
            </a:endParaRPr>
          </a:p>
          <a:p>
            <a:pPr marL="225425" marR="0" lvl="0" indent="-225425"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Narrow"/>
              <a:ea typeface="Arial Narrow"/>
              <a:cs typeface="Arial Narrow"/>
              <a:sym typeface="Arial Narrow"/>
            </a:endParaRPr>
          </a:p>
          <a:p>
            <a:pPr marL="225425" marR="0" lvl="0" indent="-225425" algn="l" rtl="0">
              <a:lnSpc>
                <a:spcPct val="100000"/>
              </a:lnSpc>
              <a:spcBef>
                <a:spcPts val="0"/>
              </a:spcBef>
              <a:spcAft>
                <a:spcPts val="0"/>
              </a:spcAft>
              <a:buClr>
                <a:schemeClr val="dk1"/>
              </a:buClr>
              <a:buSzPts val="2000"/>
              <a:buFont typeface="Noto Sans Symbols"/>
              <a:buChar char="▪"/>
            </a:pPr>
            <a:r>
              <a:rPr lang="en-US" sz="2000" b="0" i="0" u="none" strike="noStrike" cap="none">
                <a:solidFill>
                  <a:schemeClr val="dk1"/>
                </a:solidFill>
                <a:latin typeface="Arial Narrow"/>
                <a:ea typeface="Arial Narrow"/>
                <a:cs typeface="Arial Narrow"/>
                <a:sym typeface="Arial Narrow"/>
              </a:rPr>
              <a:t>The compact is required to be revised each year using input from parents, students, and teachers.</a:t>
            </a:r>
            <a:endParaRPr sz="1400" b="0" i="0" u="none" strike="noStrike" cap="none">
              <a:solidFill>
                <a:srgbClr val="000000"/>
              </a:solidFill>
              <a:latin typeface="Arial"/>
              <a:ea typeface="Arial"/>
              <a:cs typeface="Arial"/>
              <a:sym typeface="Arial"/>
            </a:endParaRPr>
          </a:p>
        </p:txBody>
      </p:sp>
      <p:pic>
        <p:nvPicPr>
          <p:cNvPr id="293" name="Google Shape;293;p16" descr="j0413596"/>
          <p:cNvPicPr preferRelativeResize="0"/>
          <p:nvPr/>
        </p:nvPicPr>
        <p:blipFill rotWithShape="1">
          <a:blip r:embed="rId3">
            <a:alphaModFix/>
          </a:blip>
          <a:srcRect/>
          <a:stretch/>
        </p:blipFill>
        <p:spPr>
          <a:xfrm>
            <a:off x="7694612" y="5562600"/>
            <a:ext cx="765175" cy="665163"/>
          </a:xfrm>
          <a:prstGeom prst="rect">
            <a:avLst/>
          </a:prstGeom>
          <a:noFill/>
          <a:ln>
            <a:noFill/>
          </a:ln>
        </p:spPr>
      </p:pic>
      <p:sp>
        <p:nvSpPr>
          <p:cNvPr id="294" name="Google Shape;294;p16"/>
          <p:cNvSpPr txBox="1"/>
          <p:nvPr/>
        </p:nvSpPr>
        <p:spPr>
          <a:xfrm>
            <a:off x="304800" y="6324600"/>
            <a:ext cx="457643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301" name="Google Shape;301;p17"/>
          <p:cNvSpPr txBox="1"/>
          <p:nvPr/>
        </p:nvSpPr>
        <p:spPr>
          <a:xfrm>
            <a:off x="304800" y="6337008"/>
            <a:ext cx="457643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pic>
        <p:nvPicPr>
          <p:cNvPr id="4" name="Picture 3">
            <a:extLst>
              <a:ext uri="{FF2B5EF4-FFF2-40B4-BE49-F238E27FC236}">
                <a16:creationId xmlns:a16="http://schemas.microsoft.com/office/drawing/2014/main" id="{54C58360-0A4F-8D29-9C99-FEA2851B7B99}"/>
              </a:ext>
            </a:extLst>
          </p:cNvPr>
          <p:cNvPicPr>
            <a:picLocks noChangeAspect="1"/>
          </p:cNvPicPr>
          <p:nvPr/>
        </p:nvPicPr>
        <p:blipFill>
          <a:blip r:embed="rId3"/>
          <a:stretch>
            <a:fillRect/>
          </a:stretch>
        </p:blipFill>
        <p:spPr>
          <a:xfrm>
            <a:off x="304800" y="151660"/>
            <a:ext cx="8385243" cy="6089515"/>
          </a:xfrm>
          <a:prstGeom prst="rect">
            <a:avLst/>
          </a:prstGeom>
        </p:spPr>
      </p:pic>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8"/>
          <p:cNvSpPr txBox="1">
            <a:spLocks noGrp="1"/>
          </p:cNvSpPr>
          <p:nvPr>
            <p:ph type="title"/>
          </p:nvPr>
        </p:nvSpPr>
        <p:spPr>
          <a:xfrm>
            <a:off x="457200" y="685800"/>
            <a:ext cx="8050212" cy="8382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800"/>
              <a:buFont typeface="Gill Sans"/>
              <a:buNone/>
            </a:pPr>
            <a:r>
              <a:rPr lang="en-US" sz="4800"/>
              <a:t>PARENTS’ RIGHT TO KNOW</a:t>
            </a:r>
            <a:endParaRPr/>
          </a:p>
        </p:txBody>
      </p:sp>
      <p:sp>
        <p:nvSpPr>
          <p:cNvPr id="308" name="Google Shape;308;p18"/>
          <p:cNvSpPr txBox="1"/>
          <p:nvPr/>
        </p:nvSpPr>
        <p:spPr>
          <a:xfrm>
            <a:off x="76200" y="2151727"/>
            <a:ext cx="8610600" cy="193899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Narrow"/>
              <a:ea typeface="Arial Narrow"/>
              <a:cs typeface="Arial Narrow"/>
              <a:sym typeface="Arial Narrow"/>
            </a:endParaRPr>
          </a:p>
          <a:p>
            <a:pPr marL="225425" marR="0" lvl="0" indent="-225425" algn="just" rtl="0">
              <a:lnSpc>
                <a:spcPct val="100000"/>
              </a:lnSpc>
              <a:spcBef>
                <a:spcPts val="0"/>
              </a:spcBef>
              <a:spcAft>
                <a:spcPts val="0"/>
              </a:spcAft>
              <a:buClr>
                <a:schemeClr val="dk1"/>
              </a:buClr>
              <a:buSzPts val="2000"/>
              <a:buFont typeface="Noto Sans Symbols"/>
              <a:buChar char="▪"/>
            </a:pPr>
            <a:r>
              <a:rPr lang="en-US" sz="2000" b="0" i="0" u="none" strike="noStrike" cap="none">
                <a:solidFill>
                  <a:schemeClr val="dk1"/>
                </a:solidFill>
                <a:latin typeface="Arial Narrow"/>
                <a:ea typeface="Arial Narrow"/>
                <a:cs typeface="Arial Narrow"/>
                <a:sym typeface="Arial Narrow"/>
              </a:rPr>
              <a:t>Parents have the right to request and receive timely information regarding the professional qualifications of their child’s teachers and paraprofessionals</a:t>
            </a:r>
            <a:endParaRPr sz="1400" b="0" i="0" u="none" strike="noStrike" cap="none">
              <a:solidFill>
                <a:srgbClr val="000000"/>
              </a:solidFill>
              <a:latin typeface="Arial"/>
              <a:ea typeface="Arial"/>
              <a:cs typeface="Arial"/>
              <a:sym typeface="Arial"/>
            </a:endParaRPr>
          </a:p>
          <a:p>
            <a:pPr marL="225425" marR="0" lvl="0" indent="-98425" algn="just" rtl="0">
              <a:lnSpc>
                <a:spcPct val="100000"/>
              </a:lnSpc>
              <a:spcBef>
                <a:spcPts val="0"/>
              </a:spcBef>
              <a:spcAft>
                <a:spcPts val="0"/>
              </a:spcAft>
              <a:buClr>
                <a:schemeClr val="dk1"/>
              </a:buClr>
              <a:buSzPts val="2000"/>
              <a:buFont typeface="Noto Sans Symbols"/>
              <a:buNone/>
            </a:pPr>
            <a:endParaRPr sz="2000" b="0" i="0" u="none" strike="noStrike" cap="none">
              <a:solidFill>
                <a:schemeClr val="dk1"/>
              </a:solidFill>
              <a:latin typeface="Arial Narrow"/>
              <a:ea typeface="Arial Narrow"/>
              <a:cs typeface="Arial Narrow"/>
              <a:sym typeface="Arial Narrow"/>
            </a:endParaRPr>
          </a:p>
          <a:p>
            <a:pPr marL="225425" marR="0" lvl="0" indent="-225425" algn="just" rtl="0">
              <a:lnSpc>
                <a:spcPct val="100000"/>
              </a:lnSpc>
              <a:spcBef>
                <a:spcPts val="0"/>
              </a:spcBef>
              <a:spcAft>
                <a:spcPts val="0"/>
              </a:spcAft>
              <a:buClr>
                <a:schemeClr val="dk1"/>
              </a:buClr>
              <a:buSzPts val="2000"/>
              <a:buFont typeface="Noto Sans Symbols"/>
              <a:buChar char="▪"/>
            </a:pPr>
            <a:r>
              <a:rPr lang="en-US" sz="2000" b="0" i="0" u="none" strike="noStrike" cap="none">
                <a:solidFill>
                  <a:schemeClr val="dk1"/>
                </a:solidFill>
                <a:latin typeface="Arial Narrow"/>
                <a:ea typeface="Arial Narrow"/>
                <a:cs typeface="Arial Narrow"/>
                <a:sym typeface="Arial Narrow"/>
              </a:rPr>
              <a:t>Parents must be notified if their child is assigned to or taught for four or more consecutive weeks by a teacher who is not state certified</a:t>
            </a:r>
            <a:endParaRPr sz="1400" b="0" i="0" u="none" strike="noStrike" cap="none">
              <a:solidFill>
                <a:srgbClr val="000000"/>
              </a:solidFill>
              <a:latin typeface="Arial"/>
              <a:ea typeface="Arial"/>
              <a:cs typeface="Arial"/>
              <a:sym typeface="Arial"/>
            </a:endParaRPr>
          </a:p>
        </p:txBody>
      </p:sp>
      <p:sp>
        <p:nvSpPr>
          <p:cNvPr id="309" name="Google Shape;309;p18"/>
          <p:cNvSpPr txBox="1"/>
          <p:nvPr/>
        </p:nvSpPr>
        <p:spPr>
          <a:xfrm>
            <a:off x="228600" y="6324600"/>
            <a:ext cx="457643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9"/>
          <p:cNvSpPr txBox="1">
            <a:spLocks noGrp="1"/>
          </p:cNvSpPr>
          <p:nvPr>
            <p:ph type="title"/>
          </p:nvPr>
        </p:nvSpPr>
        <p:spPr>
          <a:xfrm>
            <a:off x="1286328" y="1066800"/>
            <a:ext cx="6571343"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t>TITLE I COMPLAINT PROCEDURE</a:t>
            </a:r>
            <a:endParaRPr/>
          </a:p>
        </p:txBody>
      </p:sp>
      <p:sp>
        <p:nvSpPr>
          <p:cNvPr id="316" name="Google Shape;316;p19"/>
          <p:cNvSpPr txBox="1">
            <a:spLocks noGrp="1"/>
          </p:cNvSpPr>
          <p:nvPr>
            <p:ph type="body" idx="1"/>
          </p:nvPr>
        </p:nvSpPr>
        <p:spPr>
          <a:xfrm>
            <a:off x="152400" y="1981200"/>
            <a:ext cx="8686800" cy="45720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2800"/>
              <a:buNone/>
            </a:pPr>
            <a:r>
              <a:rPr lang="en-US" sz="2800" b="1">
                <a:latin typeface="Arial Narrow"/>
                <a:ea typeface="Arial Narrow"/>
                <a:cs typeface="Arial Narrow"/>
                <a:sym typeface="Arial Narrow"/>
              </a:rPr>
              <a:t>Parents have the right to submit comments regarding district and/or school Title I plans</a:t>
            </a:r>
            <a:endParaRPr/>
          </a:p>
          <a:p>
            <a:pPr marL="0" lvl="0" indent="0" algn="l" rtl="0">
              <a:lnSpc>
                <a:spcPct val="120000"/>
              </a:lnSpc>
              <a:spcBef>
                <a:spcPts val="1000"/>
              </a:spcBef>
              <a:spcAft>
                <a:spcPts val="0"/>
              </a:spcAft>
              <a:buSzPts val="1800"/>
              <a:buNone/>
            </a:pPr>
            <a:endParaRPr sz="1800" b="1">
              <a:latin typeface="Arial Narrow"/>
              <a:ea typeface="Arial Narrow"/>
              <a:cs typeface="Arial Narrow"/>
              <a:sym typeface="Arial Narrow"/>
            </a:endParaRPr>
          </a:p>
          <a:p>
            <a:pPr marL="685800" lvl="1" indent="-228600" algn="l" rtl="0">
              <a:lnSpc>
                <a:spcPct val="120000"/>
              </a:lnSpc>
              <a:spcBef>
                <a:spcPts val="500"/>
              </a:spcBef>
              <a:spcAft>
                <a:spcPts val="0"/>
              </a:spcAft>
              <a:buSzPts val="2600"/>
              <a:buChar char="•"/>
            </a:pPr>
            <a:r>
              <a:rPr lang="en-US" sz="2600" i="0">
                <a:latin typeface="Arial Narrow"/>
                <a:ea typeface="Arial Narrow"/>
                <a:cs typeface="Arial Narrow"/>
                <a:sym typeface="Arial Narrow"/>
              </a:rPr>
              <a:t>Comments should be turned in to the school principal</a:t>
            </a:r>
            <a:endParaRPr/>
          </a:p>
          <a:p>
            <a:pPr marL="685800" lvl="1" indent="-63500" algn="l" rtl="0">
              <a:lnSpc>
                <a:spcPct val="120000"/>
              </a:lnSpc>
              <a:spcBef>
                <a:spcPts val="500"/>
              </a:spcBef>
              <a:spcAft>
                <a:spcPts val="0"/>
              </a:spcAft>
              <a:buSzPts val="2600"/>
              <a:buNone/>
            </a:pPr>
            <a:endParaRPr sz="2600" i="0">
              <a:latin typeface="Arial Narrow"/>
              <a:ea typeface="Arial Narrow"/>
              <a:cs typeface="Arial Narrow"/>
              <a:sym typeface="Arial Narrow"/>
            </a:endParaRPr>
          </a:p>
          <a:p>
            <a:pPr marL="685800" lvl="1" indent="-228600" algn="l" rtl="0">
              <a:lnSpc>
                <a:spcPct val="120000"/>
              </a:lnSpc>
              <a:spcBef>
                <a:spcPts val="500"/>
              </a:spcBef>
              <a:spcAft>
                <a:spcPts val="0"/>
              </a:spcAft>
              <a:buSzPts val="2600"/>
              <a:buChar char="•"/>
            </a:pPr>
            <a:r>
              <a:rPr lang="en-US" sz="2600" i="0">
                <a:latin typeface="Arial Narrow"/>
                <a:ea typeface="Arial Narrow"/>
                <a:cs typeface="Arial Narrow"/>
                <a:sym typeface="Arial Narrow"/>
              </a:rPr>
              <a:t> The school principal will forward the comments to the district </a:t>
            </a:r>
            <a:r>
              <a:rPr lang="en-US" sz="2600">
                <a:latin typeface="Arial Narrow"/>
                <a:ea typeface="Arial Narrow"/>
                <a:cs typeface="Arial Narrow"/>
                <a:sym typeface="Arial Narrow"/>
              </a:rPr>
              <a:t>Title I Department</a:t>
            </a:r>
            <a:endParaRPr sz="2600" i="0">
              <a:latin typeface="Arial Narrow"/>
              <a:ea typeface="Arial Narrow"/>
              <a:cs typeface="Arial Narrow"/>
              <a:sym typeface="Arial Narrow"/>
            </a:endParaRPr>
          </a:p>
          <a:p>
            <a:pPr marL="457200" lvl="1" indent="0" algn="l" rtl="0">
              <a:lnSpc>
                <a:spcPct val="120000"/>
              </a:lnSpc>
              <a:spcBef>
                <a:spcPts val="500"/>
              </a:spcBef>
              <a:spcAft>
                <a:spcPts val="0"/>
              </a:spcAft>
              <a:buSzPts val="2600"/>
              <a:buNone/>
            </a:pPr>
            <a:endParaRPr sz="2600" i="0">
              <a:latin typeface="Arial Narrow"/>
              <a:ea typeface="Arial Narrow"/>
              <a:cs typeface="Arial Narrow"/>
              <a:sym typeface="Arial Narrow"/>
            </a:endParaRPr>
          </a:p>
        </p:txBody>
      </p:sp>
      <p:sp>
        <p:nvSpPr>
          <p:cNvPr id="317" name="Google Shape;317;p19"/>
          <p:cNvSpPr txBox="1"/>
          <p:nvPr/>
        </p:nvSpPr>
        <p:spPr>
          <a:xfrm>
            <a:off x="304800" y="6324600"/>
            <a:ext cx="457643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0"/>
          <p:cNvSpPr txBox="1">
            <a:spLocks noGrp="1"/>
          </p:cNvSpPr>
          <p:nvPr>
            <p:ph type="title"/>
          </p:nvPr>
        </p:nvSpPr>
        <p:spPr>
          <a:xfrm>
            <a:off x="692149" y="954489"/>
            <a:ext cx="7962901" cy="12954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chemeClr val="dk1"/>
              </a:buClr>
              <a:buSzPct val="100000"/>
              <a:buFont typeface="Gill Sans"/>
              <a:buNone/>
            </a:pPr>
            <a:r>
              <a:rPr lang="en-US" sz="4800"/>
              <a:t>RESEARCH SHOWS…</a:t>
            </a:r>
            <a:br>
              <a:rPr lang="en-US" sz="4800"/>
            </a:br>
            <a:endParaRPr sz="4800"/>
          </a:p>
        </p:txBody>
      </p:sp>
      <p:sp>
        <p:nvSpPr>
          <p:cNvPr id="324" name="Google Shape;324;p20"/>
          <p:cNvSpPr txBox="1"/>
          <p:nvPr/>
        </p:nvSpPr>
        <p:spPr>
          <a:xfrm>
            <a:off x="1873250" y="1922463"/>
            <a:ext cx="184150" cy="3111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ill Sans"/>
              <a:ea typeface="Gill Sans"/>
              <a:cs typeface="Gill Sans"/>
              <a:sym typeface="Gill Sans"/>
            </a:endParaRPr>
          </a:p>
        </p:txBody>
      </p:sp>
      <p:sp>
        <p:nvSpPr>
          <p:cNvPr id="325" name="Google Shape;325;p20"/>
          <p:cNvSpPr txBox="1"/>
          <p:nvPr/>
        </p:nvSpPr>
        <p:spPr>
          <a:xfrm>
            <a:off x="152400" y="1946137"/>
            <a:ext cx="8915400" cy="452431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2600"/>
              <a:buFont typeface="Noto Sans Symbols"/>
              <a:buNone/>
            </a:pPr>
            <a:r>
              <a:rPr lang="en-US" sz="2600" b="1" i="0" u="none" strike="noStrike" cap="none">
                <a:solidFill>
                  <a:schemeClr val="dk1"/>
                </a:solidFill>
                <a:latin typeface="Arial Narrow"/>
                <a:ea typeface="Arial Narrow"/>
                <a:cs typeface="Arial Narrow"/>
                <a:sym typeface="Arial Narrow"/>
              </a:rPr>
              <a:t>No matter the socio-economic status, when parents are engaged, students are more likely to:</a:t>
            </a:r>
            <a:endParaRPr sz="1400" b="0" i="0" u="none" strike="noStrike" cap="none">
              <a:solidFill>
                <a:srgbClr val="000000"/>
              </a:solidFill>
              <a:latin typeface="Arial"/>
              <a:ea typeface="Arial"/>
              <a:cs typeface="Arial"/>
              <a:sym typeface="Arial"/>
            </a:endParaRPr>
          </a:p>
          <a:p>
            <a:pPr marL="457200" marR="0" lvl="1" indent="-165100" algn="just" rtl="0">
              <a:lnSpc>
                <a:spcPct val="100000"/>
              </a:lnSpc>
              <a:spcBef>
                <a:spcPts val="0"/>
              </a:spcBef>
              <a:spcAft>
                <a:spcPts val="0"/>
              </a:spcAft>
              <a:buClr>
                <a:schemeClr val="dk1"/>
              </a:buClr>
              <a:buSzPts val="2600"/>
              <a:buFont typeface="Noto Sans Symbols"/>
              <a:buChar char="▪"/>
            </a:pPr>
            <a:r>
              <a:rPr lang="en-US" sz="2600" b="1" i="0" u="none" strike="noStrike" cap="none">
                <a:solidFill>
                  <a:schemeClr val="dk1"/>
                </a:solidFill>
                <a:latin typeface="Arial Narrow"/>
                <a:ea typeface="Arial Narrow"/>
                <a:cs typeface="Arial Narrow"/>
                <a:sym typeface="Arial Narrow"/>
              </a:rPr>
              <a:t> </a:t>
            </a:r>
            <a:r>
              <a:rPr lang="en-US" sz="2600" b="0" i="0" u="none" strike="noStrike" cap="none">
                <a:solidFill>
                  <a:schemeClr val="dk1"/>
                </a:solidFill>
                <a:latin typeface="Arial Narrow"/>
                <a:ea typeface="Arial Narrow"/>
                <a:cs typeface="Arial Narrow"/>
                <a:sym typeface="Arial Narrow"/>
              </a:rPr>
              <a:t>attend school regularly</a:t>
            </a:r>
            <a:endParaRPr sz="1400" b="0" i="0" u="none" strike="noStrike" cap="none">
              <a:solidFill>
                <a:srgbClr val="000000"/>
              </a:solidFill>
              <a:latin typeface="Arial"/>
              <a:ea typeface="Arial"/>
              <a:cs typeface="Arial"/>
              <a:sym typeface="Arial"/>
            </a:endParaRPr>
          </a:p>
          <a:p>
            <a:pPr marL="457200" marR="0" lvl="1" indent="-165100" algn="just" rtl="0">
              <a:lnSpc>
                <a:spcPct val="100000"/>
              </a:lnSpc>
              <a:spcBef>
                <a:spcPts val="0"/>
              </a:spcBef>
              <a:spcAft>
                <a:spcPts val="0"/>
              </a:spcAft>
              <a:buClr>
                <a:schemeClr val="dk1"/>
              </a:buClr>
              <a:buSzPts val="2600"/>
              <a:buFont typeface="Noto Sans Symbols"/>
              <a:buChar char="▪"/>
            </a:pPr>
            <a:r>
              <a:rPr lang="en-US" sz="2600" b="0" i="0" u="none" strike="noStrike" cap="none">
                <a:solidFill>
                  <a:schemeClr val="dk1"/>
                </a:solidFill>
                <a:latin typeface="Arial Narrow"/>
                <a:ea typeface="Arial Narrow"/>
                <a:cs typeface="Arial Narrow"/>
                <a:sym typeface="Arial Narrow"/>
              </a:rPr>
              <a:t> earn better grades </a:t>
            </a:r>
            <a:endParaRPr sz="1400" b="0" i="0" u="none" strike="noStrike" cap="none">
              <a:solidFill>
                <a:srgbClr val="000000"/>
              </a:solidFill>
              <a:latin typeface="Arial"/>
              <a:ea typeface="Arial"/>
              <a:cs typeface="Arial"/>
              <a:sym typeface="Arial"/>
            </a:endParaRPr>
          </a:p>
          <a:p>
            <a:pPr marL="457200" marR="0" lvl="1" indent="-165100" algn="just" rtl="0">
              <a:lnSpc>
                <a:spcPct val="100000"/>
              </a:lnSpc>
              <a:spcBef>
                <a:spcPts val="0"/>
              </a:spcBef>
              <a:spcAft>
                <a:spcPts val="0"/>
              </a:spcAft>
              <a:buClr>
                <a:schemeClr val="dk1"/>
              </a:buClr>
              <a:buSzPts val="2600"/>
              <a:buFont typeface="Noto Sans Symbols"/>
              <a:buChar char="▪"/>
            </a:pPr>
            <a:r>
              <a:rPr lang="en-US" sz="2600" b="0" i="0" u="none" strike="noStrike" cap="none">
                <a:solidFill>
                  <a:schemeClr val="dk1"/>
                </a:solidFill>
                <a:latin typeface="Arial Narrow"/>
                <a:ea typeface="Arial Narrow"/>
                <a:cs typeface="Arial Narrow"/>
                <a:sym typeface="Arial Narrow"/>
              </a:rPr>
              <a:t> get better test scores</a:t>
            </a:r>
            <a:endParaRPr sz="1400" b="0" i="0" u="none" strike="noStrike" cap="none">
              <a:solidFill>
                <a:srgbClr val="000000"/>
              </a:solidFill>
              <a:latin typeface="Arial"/>
              <a:ea typeface="Arial"/>
              <a:cs typeface="Arial"/>
              <a:sym typeface="Arial"/>
            </a:endParaRPr>
          </a:p>
          <a:p>
            <a:pPr marL="457200" marR="0" lvl="1" indent="-165100" algn="just" rtl="0">
              <a:lnSpc>
                <a:spcPct val="100000"/>
              </a:lnSpc>
              <a:spcBef>
                <a:spcPts val="0"/>
              </a:spcBef>
              <a:spcAft>
                <a:spcPts val="0"/>
              </a:spcAft>
              <a:buClr>
                <a:schemeClr val="dk1"/>
              </a:buClr>
              <a:buSzPts val="2600"/>
              <a:buFont typeface="Noto Sans Symbols"/>
              <a:buChar char="▪"/>
            </a:pPr>
            <a:r>
              <a:rPr lang="en-US" sz="2600" b="0" i="0" u="none" strike="noStrike" cap="none">
                <a:solidFill>
                  <a:schemeClr val="dk1"/>
                </a:solidFill>
                <a:latin typeface="Arial Narrow"/>
                <a:ea typeface="Arial Narrow"/>
                <a:cs typeface="Arial Narrow"/>
                <a:sym typeface="Arial Narrow"/>
              </a:rPr>
              <a:t> have more self-confidence </a:t>
            </a:r>
            <a:endParaRPr sz="1400" b="0" i="0" u="none" strike="noStrike" cap="none">
              <a:solidFill>
                <a:srgbClr val="000000"/>
              </a:solidFill>
              <a:latin typeface="Arial"/>
              <a:ea typeface="Arial"/>
              <a:cs typeface="Arial"/>
              <a:sym typeface="Arial"/>
            </a:endParaRPr>
          </a:p>
          <a:p>
            <a:pPr marL="457200" marR="0" lvl="1" indent="-165100" algn="just" rtl="0">
              <a:lnSpc>
                <a:spcPct val="100000"/>
              </a:lnSpc>
              <a:spcBef>
                <a:spcPts val="0"/>
              </a:spcBef>
              <a:spcAft>
                <a:spcPts val="0"/>
              </a:spcAft>
              <a:buClr>
                <a:schemeClr val="dk1"/>
              </a:buClr>
              <a:buSzPts val="2600"/>
              <a:buFont typeface="Noto Sans Symbols"/>
              <a:buChar char="▪"/>
            </a:pPr>
            <a:r>
              <a:rPr lang="en-US" sz="2600" b="0" i="0" u="none" strike="noStrike" cap="none">
                <a:solidFill>
                  <a:schemeClr val="dk1"/>
                </a:solidFill>
                <a:latin typeface="Arial Narrow"/>
                <a:ea typeface="Arial Narrow"/>
                <a:cs typeface="Arial Narrow"/>
                <a:sym typeface="Arial Narrow"/>
              </a:rPr>
              <a:t> be promoted to the next grade</a:t>
            </a:r>
            <a:endParaRPr sz="1400" b="0" i="0" u="none" strike="noStrike" cap="none">
              <a:solidFill>
                <a:srgbClr val="000000"/>
              </a:solidFill>
              <a:latin typeface="Arial"/>
              <a:ea typeface="Arial"/>
              <a:cs typeface="Arial"/>
              <a:sym typeface="Arial"/>
            </a:endParaRPr>
          </a:p>
          <a:p>
            <a:pPr marL="457200" marR="0" lvl="1" indent="-165100" algn="just" rtl="0">
              <a:lnSpc>
                <a:spcPct val="100000"/>
              </a:lnSpc>
              <a:spcBef>
                <a:spcPts val="0"/>
              </a:spcBef>
              <a:spcAft>
                <a:spcPts val="0"/>
              </a:spcAft>
              <a:buClr>
                <a:schemeClr val="dk1"/>
              </a:buClr>
              <a:buSzPts val="2600"/>
              <a:buFont typeface="Noto Sans Symbols"/>
              <a:buChar char="▪"/>
            </a:pPr>
            <a:r>
              <a:rPr lang="en-US" sz="2600" b="0" i="0" u="none" strike="noStrike" cap="none">
                <a:solidFill>
                  <a:schemeClr val="dk1"/>
                </a:solidFill>
                <a:latin typeface="Arial Narrow"/>
                <a:ea typeface="Arial Narrow"/>
                <a:cs typeface="Arial Narrow"/>
                <a:sym typeface="Arial Narrow"/>
              </a:rPr>
              <a:t> have better social skills</a:t>
            </a:r>
            <a:endParaRPr sz="1400" b="0" i="0" u="none" strike="noStrike" cap="none">
              <a:solidFill>
                <a:srgbClr val="000000"/>
              </a:solidFill>
              <a:latin typeface="Arial"/>
              <a:ea typeface="Arial"/>
              <a:cs typeface="Arial"/>
              <a:sym typeface="Arial"/>
            </a:endParaRPr>
          </a:p>
          <a:p>
            <a:pPr marL="457200" marR="0" lvl="1" indent="-165100" algn="just" rtl="0">
              <a:lnSpc>
                <a:spcPct val="100000"/>
              </a:lnSpc>
              <a:spcBef>
                <a:spcPts val="0"/>
              </a:spcBef>
              <a:spcAft>
                <a:spcPts val="0"/>
              </a:spcAft>
              <a:buClr>
                <a:schemeClr val="dk1"/>
              </a:buClr>
              <a:buSzPts val="2600"/>
              <a:buFont typeface="Noto Sans Symbols"/>
              <a:buChar char="▪"/>
            </a:pPr>
            <a:r>
              <a:rPr lang="en-US" sz="2600" b="0" i="0" u="none" strike="noStrike" cap="none">
                <a:solidFill>
                  <a:schemeClr val="dk1"/>
                </a:solidFill>
                <a:latin typeface="Arial Narrow"/>
                <a:ea typeface="Arial Narrow"/>
                <a:cs typeface="Arial Narrow"/>
                <a:sym typeface="Arial Narrow"/>
              </a:rPr>
              <a:t> graduate</a:t>
            </a:r>
            <a:endParaRPr sz="1400" b="0" i="0" u="none" strike="noStrike" cap="none">
              <a:solidFill>
                <a:srgbClr val="000000"/>
              </a:solidFill>
              <a:latin typeface="Arial"/>
              <a:ea typeface="Arial"/>
              <a:cs typeface="Arial"/>
              <a:sym typeface="Arial"/>
            </a:endParaRPr>
          </a:p>
          <a:p>
            <a:pPr marL="457200" marR="0" lvl="1" indent="-165100" algn="just" rtl="0">
              <a:lnSpc>
                <a:spcPct val="100000"/>
              </a:lnSpc>
              <a:spcBef>
                <a:spcPts val="0"/>
              </a:spcBef>
              <a:spcAft>
                <a:spcPts val="0"/>
              </a:spcAft>
              <a:buClr>
                <a:schemeClr val="dk1"/>
              </a:buClr>
              <a:buSzPts val="2600"/>
              <a:buFont typeface="Noto Sans Symbols"/>
              <a:buChar char="▪"/>
            </a:pPr>
            <a:r>
              <a:rPr lang="en-US" sz="2600" b="0" i="0" u="none" strike="noStrike" cap="none">
                <a:solidFill>
                  <a:schemeClr val="dk1"/>
                </a:solidFill>
                <a:latin typeface="Arial Narrow"/>
                <a:ea typeface="Arial Narrow"/>
                <a:cs typeface="Arial Narrow"/>
                <a:sym typeface="Arial Narrow"/>
              </a:rPr>
              <a:t> continue their education</a:t>
            </a:r>
            <a:endParaRPr sz="1400" b="0" i="0" u="none" strike="noStrike" cap="none">
              <a:solidFill>
                <a:srgbClr val="000000"/>
              </a:solidFill>
              <a:latin typeface="Arial"/>
              <a:ea typeface="Arial"/>
              <a:cs typeface="Arial"/>
              <a:sym typeface="Arial"/>
            </a:endParaRPr>
          </a:p>
          <a:p>
            <a:pPr marL="457200" marR="0" lvl="1" indent="0" algn="just"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Tahoma"/>
                <a:ea typeface="Tahoma"/>
                <a:cs typeface="Tahoma"/>
                <a:sym typeface="Tahoma"/>
              </a:rPr>
              <a:t>	</a:t>
            </a:r>
            <a:r>
              <a:rPr lang="en-US" sz="2800" b="0" i="0" u="none" strike="noStrike" cap="none">
                <a:solidFill>
                  <a:schemeClr val="dk1"/>
                </a:solidFill>
                <a:latin typeface="Tahoma"/>
                <a:ea typeface="Tahoma"/>
                <a:cs typeface="Tahoma"/>
                <a:sym typeface="Tahoma"/>
              </a:rPr>
              <a:t> </a:t>
            </a:r>
            <a:endParaRPr sz="1400" b="0" i="0" u="none" strike="noStrike" cap="none">
              <a:solidFill>
                <a:srgbClr val="000000"/>
              </a:solidFill>
              <a:latin typeface="Arial"/>
              <a:ea typeface="Arial"/>
              <a:cs typeface="Arial"/>
              <a:sym typeface="Arial"/>
            </a:endParaRPr>
          </a:p>
        </p:txBody>
      </p:sp>
      <p:sp>
        <p:nvSpPr>
          <p:cNvPr id="326" name="Google Shape;326;p20"/>
          <p:cNvSpPr txBox="1"/>
          <p:nvPr/>
        </p:nvSpPr>
        <p:spPr>
          <a:xfrm>
            <a:off x="304800" y="6309460"/>
            <a:ext cx="45897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1"/>
          <p:cNvSpPr txBox="1">
            <a:spLocks noGrp="1"/>
          </p:cNvSpPr>
          <p:nvPr>
            <p:ph type="title"/>
          </p:nvPr>
        </p:nvSpPr>
        <p:spPr>
          <a:xfrm>
            <a:off x="762000" y="838200"/>
            <a:ext cx="7856538" cy="8382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800"/>
              <a:buFont typeface="Gill Sans"/>
              <a:buNone/>
            </a:pPr>
            <a:r>
              <a:rPr lang="en-US" sz="4800"/>
              <a:t>TIPS FOR SUCCESS:</a:t>
            </a:r>
            <a:endParaRPr sz="5400"/>
          </a:p>
        </p:txBody>
      </p:sp>
      <p:sp>
        <p:nvSpPr>
          <p:cNvPr id="333" name="Google Shape;333;p21"/>
          <p:cNvSpPr txBox="1"/>
          <p:nvPr/>
        </p:nvSpPr>
        <p:spPr>
          <a:xfrm>
            <a:off x="101600" y="1777125"/>
            <a:ext cx="8940900" cy="5695200"/>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Narrow"/>
                <a:ea typeface="Arial Narrow"/>
                <a:cs typeface="Arial Narrow"/>
                <a:sym typeface="Arial Narrow"/>
              </a:rPr>
              <a:t>Communicate with your child’s teacher often throughout the year! Start at the beginning of the year…how do you want to communicate with each other?</a:t>
            </a:r>
            <a:endParaRPr sz="1400" b="0" i="0" u="none" strike="noStrike" cap="none">
              <a:solidFill>
                <a:srgbClr val="000000"/>
              </a:solidFill>
              <a:latin typeface="Arial"/>
              <a:ea typeface="Arial"/>
              <a:cs typeface="Arial"/>
              <a:sym typeface="Arial"/>
            </a:endParaRPr>
          </a:p>
          <a:p>
            <a:pPr marL="457200" marR="0" lvl="0" indent="-330200" algn="just" rtl="0">
              <a:lnSpc>
                <a:spcPct val="100000"/>
              </a:lnSpc>
              <a:spcBef>
                <a:spcPts val="0"/>
              </a:spcBef>
              <a:spcAft>
                <a:spcPts val="0"/>
              </a:spcAft>
              <a:buClr>
                <a:schemeClr val="dk1"/>
              </a:buClr>
              <a:buSzPts val="2000"/>
              <a:buFont typeface="Arial"/>
              <a:buNone/>
            </a:pPr>
            <a:endParaRPr sz="2000" b="0" i="0" u="none" strike="noStrike" cap="none">
              <a:solidFill>
                <a:schemeClr val="dk1"/>
              </a:solidFill>
              <a:latin typeface="Arial Narrow"/>
              <a:ea typeface="Arial Narrow"/>
              <a:cs typeface="Arial Narrow"/>
              <a:sym typeface="Arial Narrow"/>
            </a:endParaRPr>
          </a:p>
          <a:p>
            <a:pPr marL="457200" marR="0" lvl="0" indent="-457200" algn="just"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Narrow"/>
                <a:ea typeface="Arial Narrow"/>
                <a:cs typeface="Arial Narrow"/>
                <a:sym typeface="Arial Narrow"/>
              </a:rPr>
              <a:t>Give your input on the schools Title I Plan</a:t>
            </a:r>
            <a:endParaRPr sz="1400" b="0" i="0" u="none" strike="noStrike" cap="none">
              <a:solidFill>
                <a:srgbClr val="000000"/>
              </a:solidFill>
              <a:latin typeface="Arial"/>
              <a:ea typeface="Arial"/>
              <a:cs typeface="Arial"/>
              <a:sym typeface="Arial"/>
            </a:endParaRPr>
          </a:p>
          <a:p>
            <a:pPr marL="457200" marR="0" lvl="0" indent="-330200" algn="just" rtl="0">
              <a:lnSpc>
                <a:spcPct val="100000"/>
              </a:lnSpc>
              <a:spcBef>
                <a:spcPts val="0"/>
              </a:spcBef>
              <a:spcAft>
                <a:spcPts val="0"/>
              </a:spcAft>
              <a:buClr>
                <a:schemeClr val="dk1"/>
              </a:buClr>
              <a:buSzPts val="2000"/>
              <a:buFont typeface="Arial"/>
              <a:buNone/>
            </a:pPr>
            <a:endParaRPr sz="2000" b="0" i="0" u="none" strike="noStrike" cap="none">
              <a:solidFill>
                <a:schemeClr val="dk1"/>
              </a:solidFill>
              <a:latin typeface="Arial Narrow"/>
              <a:ea typeface="Arial Narrow"/>
              <a:cs typeface="Arial Narrow"/>
              <a:sym typeface="Arial Narrow"/>
            </a:endParaRPr>
          </a:p>
          <a:p>
            <a:pPr marL="457200" marR="0" lvl="0" indent="-457200" algn="just"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Narrow"/>
                <a:ea typeface="Arial Narrow"/>
                <a:cs typeface="Arial Narrow"/>
                <a:sym typeface="Arial Narrow"/>
              </a:rPr>
              <a:t>Consider joining the PTO/PTA, School Advisory Council (SAC) or the District Parent Leadership Team. Let your voice be heard!</a:t>
            </a:r>
            <a:endParaRPr sz="1400" b="0" i="0" u="none" strike="noStrike" cap="none">
              <a:solidFill>
                <a:srgbClr val="000000"/>
              </a:solidFill>
              <a:latin typeface="Arial"/>
              <a:ea typeface="Arial"/>
              <a:cs typeface="Arial"/>
              <a:sym typeface="Arial"/>
            </a:endParaRPr>
          </a:p>
          <a:p>
            <a:pPr marL="457200" marR="0" lvl="0" indent="-330200" algn="just" rtl="0">
              <a:lnSpc>
                <a:spcPct val="100000"/>
              </a:lnSpc>
              <a:spcBef>
                <a:spcPts val="0"/>
              </a:spcBef>
              <a:spcAft>
                <a:spcPts val="0"/>
              </a:spcAft>
              <a:buClr>
                <a:schemeClr val="dk1"/>
              </a:buClr>
              <a:buSzPts val="2000"/>
              <a:buFont typeface="Arial"/>
              <a:buNone/>
            </a:pPr>
            <a:endParaRPr sz="2000" b="0" i="0" u="none" strike="noStrike" cap="none">
              <a:solidFill>
                <a:schemeClr val="dk1"/>
              </a:solidFill>
              <a:latin typeface="Arial Narrow"/>
              <a:ea typeface="Arial Narrow"/>
              <a:cs typeface="Arial Narrow"/>
              <a:sym typeface="Arial Narrow"/>
            </a:endParaRPr>
          </a:p>
          <a:p>
            <a:pPr marL="457200" marR="0" lvl="0" indent="-457200" algn="just"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Narrow"/>
                <a:ea typeface="Arial Narrow"/>
                <a:cs typeface="Arial Narrow"/>
                <a:sym typeface="Arial Narrow"/>
              </a:rPr>
              <a:t>Some Title I schools have Parent Resource Centers that provide materials that families may check out to use at home. If your child’s school does not have a Parent Resource Center ask your child’s teacher for materials to help you at home. </a:t>
            </a:r>
            <a:endParaRPr sz="1400" b="0" i="0" u="none" strike="noStrike" cap="none">
              <a:solidFill>
                <a:srgbClr val="000000"/>
              </a:solidFill>
              <a:latin typeface="Arial"/>
              <a:ea typeface="Arial"/>
              <a:cs typeface="Arial"/>
              <a:sym typeface="Arial"/>
            </a:endParaRPr>
          </a:p>
          <a:p>
            <a:pPr marL="457200" marR="0" lvl="0" indent="-330200" algn="just" rtl="0">
              <a:lnSpc>
                <a:spcPct val="100000"/>
              </a:lnSpc>
              <a:spcBef>
                <a:spcPts val="0"/>
              </a:spcBef>
              <a:spcAft>
                <a:spcPts val="0"/>
              </a:spcAft>
              <a:buClr>
                <a:schemeClr val="dk1"/>
              </a:buClr>
              <a:buSzPts val="2000"/>
              <a:buFont typeface="Arial"/>
              <a:buNone/>
            </a:pPr>
            <a:endParaRPr sz="2000" b="0" i="0" u="none" strike="noStrike" cap="none">
              <a:solidFill>
                <a:schemeClr val="dk1"/>
              </a:solidFill>
              <a:latin typeface="Arial Narrow"/>
              <a:ea typeface="Arial Narrow"/>
              <a:cs typeface="Arial Narrow"/>
              <a:sym typeface="Arial Narrow"/>
            </a:endParaRPr>
          </a:p>
          <a:p>
            <a:pPr marL="457200" marR="0" lvl="0" indent="-457200" algn="just"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Narrow"/>
                <a:ea typeface="Arial Narrow"/>
                <a:cs typeface="Arial Narrow"/>
                <a:sym typeface="Arial Narrow"/>
              </a:rPr>
              <a:t>Reach out to </a:t>
            </a:r>
            <a:r>
              <a:rPr lang="en-US" sz="2000" b="1">
                <a:solidFill>
                  <a:srgbClr val="FF0000"/>
                </a:solidFill>
                <a:latin typeface="Arial Narrow"/>
                <a:ea typeface="Arial Narrow"/>
                <a:cs typeface="Arial Narrow"/>
                <a:sym typeface="Arial Narrow"/>
              </a:rPr>
              <a:t>Laura Good, Title 1 Contact @good.laura@brevardschools.org</a:t>
            </a:r>
            <a:r>
              <a:rPr lang="en-US" sz="2000" b="1" i="0" u="none" strike="noStrike" cap="none">
                <a:solidFill>
                  <a:srgbClr val="FF0000"/>
                </a:solidFill>
                <a:latin typeface="Arial Narrow"/>
                <a:ea typeface="Arial Narrow"/>
                <a:cs typeface="Arial Narrow"/>
                <a:sym typeface="Arial Narrow"/>
              </a:rPr>
              <a:t> </a:t>
            </a:r>
            <a:r>
              <a:rPr lang="en-US" sz="2000" b="0" i="0" u="none" strike="noStrike" cap="none">
                <a:solidFill>
                  <a:schemeClr val="dk1"/>
                </a:solidFill>
                <a:latin typeface="Arial Narrow"/>
                <a:ea typeface="Arial Narrow"/>
                <a:cs typeface="Arial Narrow"/>
                <a:sym typeface="Arial Narrow"/>
              </a:rPr>
              <a:t>to discuss </a:t>
            </a:r>
            <a:r>
              <a:rPr lang="en-US" sz="2200" b="0" i="0" u="none" strike="noStrike" cap="none">
                <a:solidFill>
                  <a:schemeClr val="dk1"/>
                </a:solidFill>
                <a:latin typeface="Arial Narrow"/>
                <a:ea typeface="Arial Narrow"/>
                <a:cs typeface="Arial Narrow"/>
                <a:sym typeface="Arial Narrow"/>
              </a:rPr>
              <a:t>available materials.</a:t>
            </a:r>
            <a:endParaRPr sz="2200" b="1" i="0" u="none" strike="noStrike" cap="none">
              <a:solidFill>
                <a:srgbClr val="FF0000"/>
              </a:solidFill>
              <a:latin typeface="Arial Narrow"/>
              <a:ea typeface="Arial Narrow"/>
              <a:cs typeface="Arial Narrow"/>
              <a:sym typeface="Arial Narrow"/>
            </a:endParaRPr>
          </a:p>
          <a:p>
            <a:pPr marL="225425" marR="0" lvl="0" indent="-60325" algn="just" rtl="0">
              <a:lnSpc>
                <a:spcPct val="100000"/>
              </a:lnSpc>
              <a:spcBef>
                <a:spcPts val="0"/>
              </a:spcBef>
              <a:spcAft>
                <a:spcPts val="0"/>
              </a:spcAft>
              <a:buClr>
                <a:schemeClr val="dk1"/>
              </a:buClr>
              <a:buSzPts val="2600"/>
              <a:buFont typeface="Noto Sans Symbols"/>
              <a:buNone/>
            </a:pPr>
            <a:endParaRPr sz="2600" b="0" i="0" u="none" strike="noStrike" cap="none">
              <a:solidFill>
                <a:schemeClr val="dk1"/>
              </a:solidFill>
              <a:latin typeface="Arial Narrow"/>
              <a:ea typeface="Arial Narrow"/>
              <a:cs typeface="Arial Narrow"/>
              <a:sym typeface="Arial Narrow"/>
            </a:endParaRPr>
          </a:p>
          <a:p>
            <a:pPr marL="0" marR="0" lvl="0" indent="0" algn="just"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Arial Narrow"/>
              <a:ea typeface="Arial Narrow"/>
              <a:cs typeface="Arial Narrow"/>
              <a:sym typeface="Arial Narrow"/>
            </a:endParaRPr>
          </a:p>
          <a:p>
            <a:pPr marL="225425" marR="0" lvl="0" indent="-47625" algn="l" rtl="0">
              <a:lnSpc>
                <a:spcPct val="100000"/>
              </a:lnSpc>
              <a:spcBef>
                <a:spcPts val="0"/>
              </a:spcBef>
              <a:spcAft>
                <a:spcPts val="0"/>
              </a:spcAft>
              <a:buClr>
                <a:schemeClr val="dk1"/>
              </a:buClr>
              <a:buSzPts val="2800"/>
              <a:buFont typeface="Noto Sans Symbols"/>
              <a:buNone/>
            </a:pPr>
            <a:endParaRPr sz="2800" b="0" i="0" u="none" strike="noStrike" cap="none">
              <a:solidFill>
                <a:schemeClr val="dk1"/>
              </a:solidFill>
              <a:latin typeface="Tahoma"/>
              <a:ea typeface="Tahoma"/>
              <a:cs typeface="Tahoma"/>
              <a:sym typeface="Tahoma"/>
            </a:endParaRPr>
          </a:p>
        </p:txBody>
      </p:sp>
      <p:sp>
        <p:nvSpPr>
          <p:cNvPr id="334" name="Google Shape;334;p21"/>
          <p:cNvSpPr txBox="1"/>
          <p:nvPr/>
        </p:nvSpPr>
        <p:spPr>
          <a:xfrm>
            <a:off x="-254000" y="3724275"/>
            <a:ext cx="457200" cy="4333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Tahoma"/>
                <a:ea typeface="Tahoma"/>
                <a:cs typeface="Tahoma"/>
                <a:sym typeface="Tahoma"/>
              </a:rPr>
              <a:t> </a:t>
            </a:r>
            <a:endParaRPr sz="1400" b="0" i="0" u="none" strike="noStrike" cap="none">
              <a:solidFill>
                <a:srgbClr val="000000"/>
              </a:solidFill>
              <a:latin typeface="Arial"/>
              <a:ea typeface="Arial"/>
              <a:cs typeface="Arial"/>
              <a:sym typeface="Arial"/>
            </a:endParaRPr>
          </a:p>
        </p:txBody>
      </p:sp>
      <p:sp>
        <p:nvSpPr>
          <p:cNvPr id="335" name="Google Shape;335;p21"/>
          <p:cNvSpPr txBox="1"/>
          <p:nvPr/>
        </p:nvSpPr>
        <p:spPr>
          <a:xfrm>
            <a:off x="183225" y="6324600"/>
            <a:ext cx="476287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g27b47b7dc9d_1_209"/>
          <p:cNvSpPr txBox="1">
            <a:spLocks noGrp="1"/>
          </p:cNvSpPr>
          <p:nvPr>
            <p:ph type="title"/>
          </p:nvPr>
        </p:nvSpPr>
        <p:spPr>
          <a:xfrm>
            <a:off x="762000" y="838200"/>
            <a:ext cx="7856400" cy="8382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800"/>
              <a:buFont typeface="Gill Sans"/>
              <a:buNone/>
            </a:pPr>
            <a:r>
              <a:rPr lang="en-US" sz="4800"/>
              <a:t>TIPS FOR SUCCESS:</a:t>
            </a:r>
            <a:endParaRPr sz="5400"/>
          </a:p>
        </p:txBody>
      </p:sp>
      <p:sp>
        <p:nvSpPr>
          <p:cNvPr id="342" name="Google Shape;342;g27b47b7dc9d_1_209"/>
          <p:cNvSpPr txBox="1"/>
          <p:nvPr/>
        </p:nvSpPr>
        <p:spPr>
          <a:xfrm>
            <a:off x="101600" y="1777125"/>
            <a:ext cx="8940900" cy="247756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800"/>
              <a:buFont typeface="Arial"/>
              <a:buNone/>
            </a:pPr>
            <a:endParaRPr lang="en-US" sz="2100" dirty="0">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rgbClr val="000000"/>
              </a:buClr>
              <a:buSzPts val="2800"/>
              <a:buFont typeface="Arial"/>
              <a:buNone/>
            </a:pPr>
            <a:endParaRPr lang="en-US" sz="2100" dirty="0">
              <a:solidFill>
                <a:schemeClr val="dk1"/>
              </a:solidFill>
              <a:latin typeface="Gill Sans"/>
              <a:ea typeface="Gill Sans"/>
              <a:cs typeface="Gill Sans"/>
              <a:sym typeface="Gill Sans"/>
            </a:endParaRPr>
          </a:p>
          <a:p>
            <a:pPr marL="0" marR="0" lvl="0" indent="0" algn="just" rtl="0">
              <a:lnSpc>
                <a:spcPct val="100000"/>
              </a:lnSpc>
              <a:spcBef>
                <a:spcPts val="0"/>
              </a:spcBef>
              <a:spcAft>
                <a:spcPts val="0"/>
              </a:spcAft>
              <a:buClr>
                <a:srgbClr val="000000"/>
              </a:buClr>
              <a:buSzPts val="2800"/>
              <a:buFont typeface="Arial"/>
              <a:buNone/>
            </a:pPr>
            <a:r>
              <a:rPr lang="en-US" sz="2100" dirty="0">
                <a:solidFill>
                  <a:schemeClr val="dk1"/>
                </a:solidFill>
                <a:latin typeface="Gill Sans"/>
                <a:ea typeface="Gill Sans"/>
                <a:cs typeface="Gill Sans"/>
                <a:sym typeface="Gill Sans"/>
              </a:rPr>
              <a:t>Please check out our Title 1 Resource Room if you are looking for ways to support your child at home. We have a variety of high interest and engaging materials that are available to families to check out to strengthen the home-school learning connection.</a:t>
            </a:r>
            <a:endParaRPr sz="2900" i="0" u="none" strike="noStrike" cap="none" dirty="0">
              <a:solidFill>
                <a:schemeClr val="dk1"/>
              </a:solidFill>
              <a:latin typeface="Gill Sans"/>
              <a:ea typeface="Gill Sans"/>
              <a:cs typeface="Gill Sans"/>
              <a:sym typeface="Gill Sans"/>
            </a:endParaRPr>
          </a:p>
          <a:p>
            <a:pPr marL="225425" marR="0" lvl="0" indent="-47625" algn="l" rtl="0">
              <a:lnSpc>
                <a:spcPct val="100000"/>
              </a:lnSpc>
              <a:spcBef>
                <a:spcPts val="0"/>
              </a:spcBef>
              <a:spcAft>
                <a:spcPts val="0"/>
              </a:spcAft>
              <a:buClr>
                <a:schemeClr val="dk1"/>
              </a:buClr>
              <a:buSzPts val="2800"/>
              <a:buFont typeface="Noto Sans Symbols"/>
              <a:buNone/>
            </a:pPr>
            <a:endParaRPr sz="2900" dirty="0">
              <a:solidFill>
                <a:schemeClr val="dk1"/>
              </a:solidFill>
              <a:latin typeface="Gill Sans"/>
              <a:ea typeface="Gill Sans"/>
              <a:cs typeface="Gill Sans"/>
              <a:sym typeface="Gill Sans"/>
            </a:endParaRPr>
          </a:p>
        </p:txBody>
      </p:sp>
      <p:sp>
        <p:nvSpPr>
          <p:cNvPr id="343" name="Google Shape;343;g27b47b7dc9d_1_209"/>
          <p:cNvSpPr txBox="1"/>
          <p:nvPr/>
        </p:nvSpPr>
        <p:spPr>
          <a:xfrm>
            <a:off x="-254000" y="3724275"/>
            <a:ext cx="4572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Tahoma"/>
                <a:ea typeface="Tahoma"/>
                <a:cs typeface="Tahoma"/>
                <a:sym typeface="Tahoma"/>
              </a:rPr>
              <a:t> </a:t>
            </a:r>
            <a:endParaRPr sz="1400" b="0" i="0" u="none" strike="noStrike" cap="none">
              <a:solidFill>
                <a:srgbClr val="000000"/>
              </a:solidFill>
              <a:latin typeface="Arial"/>
              <a:ea typeface="Arial"/>
              <a:cs typeface="Arial"/>
              <a:sym typeface="Arial"/>
            </a:endParaRPr>
          </a:p>
        </p:txBody>
      </p:sp>
      <p:sp>
        <p:nvSpPr>
          <p:cNvPr id="344" name="Google Shape;344;g27b47b7dc9d_1_209"/>
          <p:cNvSpPr txBox="1"/>
          <p:nvPr/>
        </p:nvSpPr>
        <p:spPr>
          <a:xfrm>
            <a:off x="183225" y="6324600"/>
            <a:ext cx="4762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1447800" y="228600"/>
            <a:ext cx="5791200" cy="7620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800"/>
              <a:buFont typeface="Gill Sans"/>
              <a:buNone/>
            </a:pPr>
            <a:r>
              <a:rPr lang="en-US" sz="4800"/>
              <a:t>WHAT IS TITLE I?</a:t>
            </a:r>
            <a:endParaRPr/>
          </a:p>
        </p:txBody>
      </p:sp>
      <p:sp>
        <p:nvSpPr>
          <p:cNvPr id="122" name="Google Shape;122;p3"/>
          <p:cNvSpPr txBox="1">
            <a:spLocks noGrp="1"/>
          </p:cNvSpPr>
          <p:nvPr>
            <p:ph type="body" idx="1"/>
          </p:nvPr>
        </p:nvSpPr>
        <p:spPr>
          <a:xfrm>
            <a:off x="228600" y="961624"/>
            <a:ext cx="8534400" cy="5651500"/>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SzPts val="3000"/>
              <a:buFont typeface="Noto Sans Symbols"/>
              <a:buNone/>
            </a:pPr>
            <a:r>
              <a:rPr lang="en-US" sz="3000" b="1" i="1">
                <a:latin typeface="Franklin Gothic"/>
                <a:ea typeface="Franklin Gothic"/>
                <a:cs typeface="Franklin Gothic"/>
                <a:sym typeface="Franklin Gothic"/>
              </a:rPr>
              <a:t>Title I  </a:t>
            </a:r>
            <a:r>
              <a:rPr lang="en-US" sz="2600" b="1">
                <a:latin typeface="Franklin Gothic"/>
                <a:ea typeface="Franklin Gothic"/>
                <a:cs typeface="Franklin Gothic"/>
                <a:sym typeface="Franklin Gothic"/>
              </a:rPr>
              <a:t>is a federal grant that:</a:t>
            </a:r>
            <a:endParaRPr/>
          </a:p>
          <a:p>
            <a:pPr marL="228600" lvl="0" indent="-101600" algn="l" rtl="0">
              <a:lnSpc>
                <a:spcPct val="120000"/>
              </a:lnSpc>
              <a:spcBef>
                <a:spcPts val="1000"/>
              </a:spcBef>
              <a:spcAft>
                <a:spcPts val="0"/>
              </a:spcAft>
              <a:buSzPts val="2000"/>
              <a:buNone/>
            </a:pPr>
            <a:endParaRPr>
              <a:latin typeface="Arial Narrow"/>
              <a:ea typeface="Arial Narrow"/>
              <a:cs typeface="Arial Narrow"/>
              <a:sym typeface="Arial Narrow"/>
            </a:endParaRPr>
          </a:p>
          <a:p>
            <a:pPr marL="228600" lvl="0" indent="-228600" algn="l" rtl="0">
              <a:lnSpc>
                <a:spcPct val="120000"/>
              </a:lnSpc>
              <a:spcBef>
                <a:spcPts val="1000"/>
              </a:spcBef>
              <a:spcAft>
                <a:spcPts val="0"/>
              </a:spcAft>
              <a:buSzPts val="2000"/>
              <a:buChar char="•"/>
            </a:pPr>
            <a:r>
              <a:rPr lang="en-US">
                <a:latin typeface="Arial Narrow"/>
                <a:ea typeface="Arial Narrow"/>
                <a:cs typeface="Arial Narrow"/>
                <a:sym typeface="Arial Narrow"/>
              </a:rPr>
              <a:t>Ensures all children have the opportunity to obtain a high-quality education and reach proficiency on challenging state academic standards and assessments</a:t>
            </a:r>
            <a:endParaRPr/>
          </a:p>
          <a:p>
            <a:pPr marL="228600" lvl="0" indent="-228600" algn="l" rtl="0">
              <a:lnSpc>
                <a:spcPct val="120000"/>
              </a:lnSpc>
              <a:spcBef>
                <a:spcPts val="1000"/>
              </a:spcBef>
              <a:spcAft>
                <a:spcPts val="0"/>
              </a:spcAft>
              <a:buSzPts val="2000"/>
              <a:buChar char="•"/>
            </a:pPr>
            <a:r>
              <a:rPr lang="en-US">
                <a:latin typeface="Arial Narrow"/>
                <a:ea typeface="Arial Narrow"/>
                <a:cs typeface="Arial Narrow"/>
                <a:sym typeface="Arial Narrow"/>
              </a:rPr>
              <a:t>Provides </a:t>
            </a:r>
            <a:r>
              <a:rPr lang="en-US" u="sng">
                <a:latin typeface="Arial Narrow"/>
                <a:ea typeface="Arial Narrow"/>
                <a:cs typeface="Arial Narrow"/>
                <a:sym typeface="Arial Narrow"/>
              </a:rPr>
              <a:t>supplemental</a:t>
            </a:r>
            <a:r>
              <a:rPr lang="en-US">
                <a:latin typeface="Arial Narrow"/>
                <a:ea typeface="Arial Narrow"/>
                <a:cs typeface="Arial Narrow"/>
                <a:sym typeface="Arial Narrow"/>
              </a:rPr>
              <a:t> funds to school districts to assist schools with high concentrations of poverty to meet educational goals</a:t>
            </a:r>
            <a:endParaRPr/>
          </a:p>
          <a:p>
            <a:pPr marL="228600" lvl="0" indent="-228600" algn="l" rtl="0">
              <a:lnSpc>
                <a:spcPct val="120000"/>
              </a:lnSpc>
              <a:spcBef>
                <a:spcPts val="1000"/>
              </a:spcBef>
              <a:spcAft>
                <a:spcPts val="0"/>
              </a:spcAft>
              <a:buSzPts val="2000"/>
              <a:buChar char="•"/>
            </a:pPr>
            <a:r>
              <a:rPr lang="en-US">
                <a:latin typeface="Arial Narrow"/>
                <a:ea typeface="Arial Narrow"/>
                <a:cs typeface="Arial Narrow"/>
                <a:sym typeface="Arial Narrow"/>
              </a:rPr>
              <a:t>Requires schools to train parents on how to support their children academically at home</a:t>
            </a:r>
            <a:endParaRPr/>
          </a:p>
          <a:p>
            <a:pPr marL="228600" lvl="0" indent="-228600" algn="l" rtl="0">
              <a:lnSpc>
                <a:spcPct val="120000"/>
              </a:lnSpc>
              <a:spcBef>
                <a:spcPts val="1000"/>
              </a:spcBef>
              <a:spcAft>
                <a:spcPts val="0"/>
              </a:spcAft>
              <a:buSzPts val="2000"/>
              <a:buChar char="•"/>
            </a:pPr>
            <a:r>
              <a:rPr lang="en-US">
                <a:latin typeface="Arial Narrow"/>
                <a:ea typeface="Arial Narrow"/>
                <a:cs typeface="Arial Narrow"/>
                <a:sym typeface="Arial Narrow"/>
              </a:rPr>
              <a:t>Requires schools to train teachers on how to work effectively with parents and families in order to help improve academic achievement</a:t>
            </a:r>
            <a:endParaRPr/>
          </a:p>
          <a:p>
            <a:pPr marL="228600" lvl="0" indent="-228600" algn="l" rtl="0">
              <a:lnSpc>
                <a:spcPct val="120000"/>
              </a:lnSpc>
              <a:spcBef>
                <a:spcPts val="1000"/>
              </a:spcBef>
              <a:spcAft>
                <a:spcPts val="0"/>
              </a:spcAft>
              <a:buSzPts val="2000"/>
              <a:buChar char="•"/>
            </a:pPr>
            <a:r>
              <a:rPr lang="en-US">
                <a:latin typeface="Arial Narrow"/>
                <a:ea typeface="Arial Narrow"/>
                <a:cs typeface="Arial Narrow"/>
                <a:sym typeface="Arial Narrow"/>
              </a:rPr>
              <a:t>Requires parents to have an active role in their child’s academic achievement</a:t>
            </a:r>
            <a:endParaRPr/>
          </a:p>
        </p:txBody>
      </p:sp>
      <p:sp>
        <p:nvSpPr>
          <p:cNvPr id="123" name="Google Shape;123;p3"/>
          <p:cNvSpPr txBox="1"/>
          <p:nvPr/>
        </p:nvSpPr>
        <p:spPr>
          <a:xfrm>
            <a:off x="384699" y="6324600"/>
            <a:ext cx="457643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2"/>
          <p:cNvSpPr txBox="1">
            <a:spLocks noGrp="1"/>
          </p:cNvSpPr>
          <p:nvPr>
            <p:ph type="title"/>
          </p:nvPr>
        </p:nvSpPr>
        <p:spPr>
          <a:xfrm>
            <a:off x="812214" y="966498"/>
            <a:ext cx="7167109" cy="1049235"/>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chemeClr val="dk1"/>
              </a:buClr>
              <a:buSzPct val="100000"/>
              <a:buFont typeface="Gill Sans"/>
              <a:buNone/>
            </a:pPr>
            <a:r>
              <a:rPr lang="en-US" sz="4800"/>
              <a:t>WAYS TO STAY INFORMED</a:t>
            </a:r>
            <a:endParaRPr/>
          </a:p>
        </p:txBody>
      </p:sp>
      <p:sp>
        <p:nvSpPr>
          <p:cNvPr id="350" name="Google Shape;350;p22"/>
          <p:cNvSpPr txBox="1">
            <a:spLocks noGrp="1"/>
          </p:cNvSpPr>
          <p:nvPr>
            <p:ph type="body" idx="1"/>
          </p:nvPr>
        </p:nvSpPr>
        <p:spPr>
          <a:xfrm>
            <a:off x="1443491" y="2015733"/>
            <a:ext cx="6571343" cy="2826535"/>
          </a:xfrm>
          <a:prstGeom prst="rect">
            <a:avLst/>
          </a:prstGeom>
          <a:noFill/>
          <a:ln>
            <a:noFill/>
          </a:ln>
        </p:spPr>
        <p:txBody>
          <a:bodyPr spcFirstLastPara="1" wrap="square" lIns="91425" tIns="45700" rIns="91425" bIns="45700" anchor="t" anchorCtr="0">
            <a:normAutofit/>
          </a:bodyPr>
          <a:lstStyle/>
          <a:p>
            <a:pPr marL="228600" lvl="0" indent="-215900" algn="l" rtl="0">
              <a:lnSpc>
                <a:spcPct val="120000"/>
              </a:lnSpc>
              <a:spcBef>
                <a:spcPts val="0"/>
              </a:spcBef>
              <a:spcAft>
                <a:spcPts val="0"/>
              </a:spcAft>
              <a:buClr>
                <a:srgbClr val="4A86E8"/>
              </a:buClr>
              <a:buSzPts val="1800"/>
              <a:buChar char="•"/>
            </a:pPr>
            <a:r>
              <a:rPr lang="en-US" u="sng">
                <a:solidFill>
                  <a:srgbClr val="4A86E8"/>
                </a:solidFill>
                <a:hlinkClick r:id="rId3">
                  <a:extLst>
                    <a:ext uri="{A12FA001-AC4F-418D-AE19-62706E023703}">
                      <ahyp:hlinkClr xmlns:ahyp="http://schemas.microsoft.com/office/drawing/2018/hyperlinkcolor" val="tx"/>
                    </a:ext>
                  </a:extLst>
                </a:hlinkClick>
              </a:rPr>
              <a:t>https://www.brevardschools.org/ColumbiaES</a:t>
            </a:r>
            <a:endParaRPr>
              <a:solidFill>
                <a:srgbClr val="4A86E8"/>
              </a:solidFill>
            </a:endParaRPr>
          </a:p>
          <a:p>
            <a:pPr marL="457200" lvl="0" indent="0" algn="l" rtl="0">
              <a:lnSpc>
                <a:spcPct val="120000"/>
              </a:lnSpc>
              <a:spcBef>
                <a:spcPts val="0"/>
              </a:spcBef>
              <a:spcAft>
                <a:spcPts val="0"/>
              </a:spcAft>
              <a:buNone/>
            </a:pPr>
            <a:r>
              <a:rPr lang="en-US">
                <a:solidFill>
                  <a:srgbClr val="FF0000"/>
                </a:solidFill>
              </a:rPr>
              <a:t>Check out our school website for quick links and school updates!</a:t>
            </a:r>
            <a:endParaRPr>
              <a:solidFill>
                <a:srgbClr val="FF0000"/>
              </a:solidFill>
            </a:endParaRPr>
          </a:p>
          <a:p>
            <a:pPr marL="457200" lvl="0" indent="0" algn="l" rtl="0">
              <a:lnSpc>
                <a:spcPct val="120000"/>
              </a:lnSpc>
              <a:spcBef>
                <a:spcPts val="0"/>
              </a:spcBef>
              <a:spcAft>
                <a:spcPts val="0"/>
              </a:spcAft>
              <a:buNone/>
            </a:pPr>
            <a:endParaRPr>
              <a:solidFill>
                <a:srgbClr val="FF0000"/>
              </a:solidFill>
            </a:endParaRPr>
          </a:p>
          <a:p>
            <a:pPr marL="914400" lvl="0" indent="0" algn="l" rtl="0">
              <a:lnSpc>
                <a:spcPct val="120000"/>
              </a:lnSpc>
              <a:spcBef>
                <a:spcPts val="500"/>
              </a:spcBef>
              <a:spcAft>
                <a:spcPts val="0"/>
              </a:spcAft>
              <a:buNone/>
            </a:pPr>
            <a:endParaRPr/>
          </a:p>
          <a:p>
            <a:pPr marL="685800" lvl="1" indent="-127000" algn="l" rtl="0">
              <a:lnSpc>
                <a:spcPct val="120000"/>
              </a:lnSpc>
              <a:spcBef>
                <a:spcPts val="500"/>
              </a:spcBef>
              <a:spcAft>
                <a:spcPts val="0"/>
              </a:spcAft>
              <a:buSzPts val="1600"/>
              <a:buNone/>
            </a:pPr>
            <a:endParaRPr b="1">
              <a:solidFill>
                <a:srgbClr val="FF0000"/>
              </a:solidFill>
            </a:endParaRPr>
          </a:p>
          <a:p>
            <a:pPr marL="685800" lvl="1" indent="-127000" algn="l" rtl="0">
              <a:lnSpc>
                <a:spcPct val="120000"/>
              </a:lnSpc>
              <a:spcBef>
                <a:spcPts val="500"/>
              </a:spcBef>
              <a:spcAft>
                <a:spcPts val="0"/>
              </a:spcAft>
              <a:buSzPts val="1600"/>
              <a:buNone/>
            </a:pPr>
            <a:endParaRPr b="1">
              <a:solidFill>
                <a:srgbClr val="FF0000"/>
              </a:solidFill>
            </a:endParaRPr>
          </a:p>
        </p:txBody>
      </p:sp>
      <p:pic>
        <p:nvPicPr>
          <p:cNvPr id="351" name="Google Shape;351;p22"/>
          <p:cNvPicPr preferRelativeResize="0"/>
          <p:nvPr/>
        </p:nvPicPr>
        <p:blipFill rotWithShape="1">
          <a:blip r:embed="rId4">
            <a:alphaModFix/>
          </a:blip>
          <a:srcRect/>
          <a:stretch/>
        </p:blipFill>
        <p:spPr>
          <a:xfrm>
            <a:off x="1957775" y="5447626"/>
            <a:ext cx="5228451" cy="1410375"/>
          </a:xfrm>
          <a:prstGeom prst="rect">
            <a:avLst/>
          </a:prstGeom>
          <a:noFill/>
          <a:ln>
            <a:noFill/>
          </a:ln>
        </p:spPr>
      </p:pic>
      <p:sp>
        <p:nvSpPr>
          <p:cNvPr id="352" name="Google Shape;352;p22"/>
          <p:cNvSpPr/>
          <p:nvPr/>
        </p:nvSpPr>
        <p:spPr>
          <a:xfrm rot="-2330917">
            <a:off x="5372138" y="5963003"/>
            <a:ext cx="625573" cy="659072"/>
          </a:xfrm>
          <a:prstGeom prst="rightArrow">
            <a:avLst>
              <a:gd name="adj1" fmla="val 50000"/>
              <a:gd name="adj2" fmla="val 53295"/>
            </a:avLst>
          </a:prstGeom>
          <a:solidFill>
            <a:srgbClr val="FF0000"/>
          </a:solid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chemeClr val="dk1"/>
              </a:buClr>
              <a:buSzPts val="1800"/>
              <a:buFont typeface="Gill Sans"/>
              <a:buNone/>
            </a:pPr>
            <a:endParaRPr sz="1800" b="0" i="0" u="none" strike="noStrike" cap="none">
              <a:solidFill>
                <a:schemeClr val="dk1"/>
              </a:solidFill>
              <a:latin typeface="Arial"/>
              <a:ea typeface="Arial"/>
              <a:cs typeface="Arial"/>
              <a:sym typeface="Arial"/>
            </a:endParaRPr>
          </a:p>
        </p:txBody>
      </p:sp>
      <p:sp>
        <p:nvSpPr>
          <p:cNvPr id="353" name="Google Shape;353;p22"/>
          <p:cNvSpPr txBox="1"/>
          <p:nvPr/>
        </p:nvSpPr>
        <p:spPr>
          <a:xfrm>
            <a:off x="300361" y="6324600"/>
            <a:ext cx="457643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pic>
        <p:nvPicPr>
          <p:cNvPr id="354" name="Google Shape;354;p22"/>
          <p:cNvPicPr preferRelativeResize="0"/>
          <p:nvPr/>
        </p:nvPicPr>
        <p:blipFill>
          <a:blip r:embed="rId5">
            <a:alphaModFix/>
          </a:blip>
          <a:stretch>
            <a:fillRect/>
          </a:stretch>
        </p:blipFill>
        <p:spPr>
          <a:xfrm>
            <a:off x="283575" y="3281649"/>
            <a:ext cx="8576851" cy="1560625"/>
          </a:xfrm>
          <a:prstGeom prst="rect">
            <a:avLst/>
          </a:prstGeom>
          <a:noFill/>
          <a:ln>
            <a:noFill/>
          </a:ln>
        </p:spPr>
      </p:pic>
      <p:sp>
        <p:nvSpPr>
          <p:cNvPr id="355" name="Google Shape;355;p22"/>
          <p:cNvSpPr txBox="1"/>
          <p:nvPr/>
        </p:nvSpPr>
        <p:spPr>
          <a:xfrm>
            <a:off x="1792025" y="4842275"/>
            <a:ext cx="6008100" cy="75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700">
                <a:solidFill>
                  <a:srgbClr val="FF0000"/>
                </a:solidFill>
                <a:latin typeface="Gill Sans"/>
                <a:ea typeface="Gill Sans"/>
                <a:cs typeface="Gill Sans"/>
                <a:sym typeface="Gill Sans"/>
              </a:rPr>
              <a:t>In order to use your language of preference, use the Google Translate box in the right corner. </a:t>
            </a:r>
            <a:endParaRPr sz="1700">
              <a:solidFill>
                <a:srgbClr val="FF0000"/>
              </a:solidFill>
              <a:latin typeface="Gill Sans"/>
              <a:ea typeface="Gill Sans"/>
              <a:cs typeface="Gill Sans"/>
              <a:sym typeface="Gill Sans"/>
            </a:endParaRPr>
          </a:p>
        </p:txBody>
      </p:sp>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23"/>
          <p:cNvSpPr txBox="1">
            <a:spLocks noGrp="1"/>
          </p:cNvSpPr>
          <p:nvPr>
            <p:ph type="title"/>
          </p:nvPr>
        </p:nvSpPr>
        <p:spPr>
          <a:xfrm>
            <a:off x="947737" y="914400"/>
            <a:ext cx="7586663" cy="8382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000"/>
              <a:buFont typeface="Gill Sans"/>
              <a:buNone/>
            </a:pPr>
            <a:r>
              <a:rPr lang="en-US" sz="4000"/>
              <a:t>BEFORE YOU LEAVE!</a:t>
            </a:r>
            <a:endParaRPr/>
          </a:p>
        </p:txBody>
      </p:sp>
      <p:sp>
        <p:nvSpPr>
          <p:cNvPr id="362" name="Google Shape;362;p23"/>
          <p:cNvSpPr txBox="1"/>
          <p:nvPr/>
        </p:nvSpPr>
        <p:spPr>
          <a:xfrm>
            <a:off x="304800" y="2057400"/>
            <a:ext cx="8229600" cy="224676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2000"/>
              <a:buFont typeface="Arial"/>
              <a:buChar char="•"/>
            </a:pPr>
            <a:r>
              <a:rPr lang="en-US" sz="2000" b="1" i="0" u="none" strike="noStrike" cap="none">
                <a:solidFill>
                  <a:schemeClr val="dk1"/>
                </a:solidFill>
                <a:latin typeface="Arial Narrow"/>
                <a:ea typeface="Arial Narrow"/>
                <a:cs typeface="Arial Narrow"/>
                <a:sym typeface="Arial Narrow"/>
              </a:rPr>
              <a:t>Don’t forget to sign up for your FOCUS account.  Monitor your child’s grades and stay in touch with their teacher!</a:t>
            </a:r>
            <a:endParaRPr sz="1400" b="0" i="0" u="none" strike="noStrike" cap="none">
              <a:solidFill>
                <a:srgbClr val="000000"/>
              </a:solidFill>
              <a:latin typeface="Arial"/>
              <a:ea typeface="Arial"/>
              <a:cs typeface="Arial"/>
              <a:sym typeface="Arial"/>
            </a:endParaRPr>
          </a:p>
          <a:p>
            <a:pPr marL="285750" marR="0" lvl="0" indent="-158750" algn="l" rtl="0">
              <a:lnSpc>
                <a:spcPct val="100000"/>
              </a:lnSpc>
              <a:spcBef>
                <a:spcPts val="0"/>
              </a:spcBef>
              <a:spcAft>
                <a:spcPts val="0"/>
              </a:spcAft>
              <a:buClr>
                <a:schemeClr val="dk1"/>
              </a:buClr>
              <a:buSzPts val="2000"/>
              <a:buFont typeface="Arial"/>
              <a:buNone/>
            </a:pPr>
            <a:endParaRPr sz="2000" b="1" i="0" u="none" strike="noStrike" cap="none">
              <a:solidFill>
                <a:schemeClr val="dk1"/>
              </a:solidFill>
              <a:latin typeface="Arial Narrow"/>
              <a:ea typeface="Arial Narrow"/>
              <a:cs typeface="Arial Narrow"/>
              <a:sym typeface="Arial Narrow"/>
            </a:endParaRPr>
          </a:p>
          <a:p>
            <a:pPr marL="285750" marR="0" lvl="0" indent="-28575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Narrow"/>
                <a:ea typeface="Arial Narrow"/>
                <a:cs typeface="Arial Narrow"/>
                <a:sym typeface="Arial Narrow"/>
              </a:rPr>
              <a:t>Please consider </a:t>
            </a:r>
            <a:r>
              <a:rPr lang="en-US" sz="2000" b="1" i="0" u="none" strike="noStrike" cap="none">
                <a:solidFill>
                  <a:schemeClr val="dk1"/>
                </a:solidFill>
                <a:latin typeface="Arial Narrow"/>
                <a:ea typeface="Arial Narrow"/>
                <a:cs typeface="Arial Narrow"/>
                <a:sym typeface="Arial Narrow"/>
              </a:rPr>
              <a:t>volunteering </a:t>
            </a:r>
            <a:r>
              <a:rPr lang="en-US" sz="2000" b="0" i="0" u="none" strike="noStrike" cap="none">
                <a:solidFill>
                  <a:schemeClr val="dk1"/>
                </a:solidFill>
                <a:latin typeface="Arial Narrow"/>
                <a:ea typeface="Arial Narrow"/>
                <a:cs typeface="Arial Narrow"/>
                <a:sym typeface="Arial Narrow"/>
              </a:rPr>
              <a:t>in your child’s classroom this year!  We’d love to have you!</a:t>
            </a:r>
            <a:endParaRPr sz="1400" b="0" i="0" u="none" strike="noStrike" cap="none">
              <a:solidFill>
                <a:srgbClr val="000000"/>
              </a:solidFill>
              <a:latin typeface="Arial"/>
              <a:ea typeface="Arial"/>
              <a:cs typeface="Arial"/>
              <a:sym typeface="Arial"/>
            </a:endParaRPr>
          </a:p>
          <a:p>
            <a:pPr marL="285750" marR="0" lvl="0" indent="-158750" algn="l" rtl="0">
              <a:lnSpc>
                <a:spcPct val="100000"/>
              </a:lnSpc>
              <a:spcBef>
                <a:spcPts val="0"/>
              </a:spcBef>
              <a:spcAft>
                <a:spcPts val="0"/>
              </a:spcAft>
              <a:buClr>
                <a:schemeClr val="dk1"/>
              </a:buClr>
              <a:buSzPts val="2000"/>
              <a:buFont typeface="Arial"/>
              <a:buNone/>
            </a:pPr>
            <a:endParaRPr sz="2000" b="0" i="0" u="none" strike="noStrike" cap="none">
              <a:solidFill>
                <a:schemeClr val="dk1"/>
              </a:solidFill>
              <a:latin typeface="Arial Narrow"/>
              <a:ea typeface="Arial Narrow"/>
              <a:cs typeface="Arial Narrow"/>
              <a:sym typeface="Arial Narrow"/>
            </a:endParaRPr>
          </a:p>
          <a:p>
            <a:pPr marL="285750" marR="0" lvl="0" indent="-28575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Narrow"/>
                <a:ea typeface="Arial Narrow"/>
                <a:cs typeface="Arial Narrow"/>
                <a:sym typeface="Arial Narrow"/>
              </a:rPr>
              <a:t>Please complete the </a:t>
            </a:r>
            <a:r>
              <a:rPr lang="en-US" sz="2000" b="1" i="0" u="none" strike="noStrike" cap="none">
                <a:solidFill>
                  <a:schemeClr val="dk1"/>
                </a:solidFill>
                <a:latin typeface="Arial Narrow"/>
                <a:ea typeface="Arial Narrow"/>
                <a:cs typeface="Arial Narrow"/>
                <a:sym typeface="Arial Narrow"/>
              </a:rPr>
              <a:t>Annual Meeting Feedback form</a:t>
            </a:r>
            <a:r>
              <a:rPr lang="en-US" sz="2000" b="0" i="0" u="none" strike="noStrike" cap="none">
                <a:solidFill>
                  <a:schemeClr val="dk1"/>
                </a:solidFill>
                <a:latin typeface="Arial Narrow"/>
                <a:ea typeface="Arial Narrow"/>
                <a:cs typeface="Arial Narrow"/>
                <a:sym typeface="Arial Narrow"/>
              </a:rPr>
              <a:t>.  Your opinions matter to us!</a:t>
            </a:r>
            <a:endParaRPr sz="1400" b="0" i="0" u="none" strike="noStrike" cap="none">
              <a:solidFill>
                <a:srgbClr val="000000"/>
              </a:solidFill>
              <a:latin typeface="Arial"/>
              <a:ea typeface="Arial"/>
              <a:cs typeface="Arial"/>
              <a:sym typeface="Arial"/>
            </a:endParaRPr>
          </a:p>
        </p:txBody>
      </p:sp>
      <p:sp>
        <p:nvSpPr>
          <p:cNvPr id="363" name="Google Shape;363;p23"/>
          <p:cNvSpPr txBox="1"/>
          <p:nvPr/>
        </p:nvSpPr>
        <p:spPr>
          <a:xfrm>
            <a:off x="287784" y="6324600"/>
            <a:ext cx="457643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56D880A-32E1-16AE-91C1-F8DA64035DCF}"/>
              </a:ext>
            </a:extLst>
          </p:cNvPr>
          <p:cNvSpPr txBox="1"/>
          <p:nvPr/>
        </p:nvSpPr>
        <p:spPr>
          <a:xfrm>
            <a:off x="2169268" y="661481"/>
            <a:ext cx="4948947" cy="1323439"/>
          </a:xfrm>
          <a:prstGeom prst="rect">
            <a:avLst/>
          </a:prstGeom>
          <a:noFill/>
        </p:spPr>
        <p:txBody>
          <a:bodyPr wrap="square">
            <a:spAutoFit/>
          </a:bodyPr>
          <a:lstStyle/>
          <a:p>
            <a:r>
              <a:rPr lang="en-US" sz="2000" dirty="0"/>
              <a:t>Please take a moment to complete our online Title 1 Survey. See your child’s teacher for a paper copy of the survey if you prefer.</a:t>
            </a:r>
          </a:p>
        </p:txBody>
      </p:sp>
      <p:pic>
        <p:nvPicPr>
          <p:cNvPr id="5" name="Picture 4">
            <a:extLst>
              <a:ext uri="{FF2B5EF4-FFF2-40B4-BE49-F238E27FC236}">
                <a16:creationId xmlns:a16="http://schemas.microsoft.com/office/drawing/2014/main" id="{073C6EEA-CDA0-8FA9-5D28-5F6869FA7677}"/>
              </a:ext>
            </a:extLst>
          </p:cNvPr>
          <p:cNvPicPr>
            <a:picLocks noChangeAspect="1"/>
          </p:cNvPicPr>
          <p:nvPr/>
        </p:nvPicPr>
        <p:blipFill>
          <a:blip r:embed="rId2"/>
          <a:stretch>
            <a:fillRect/>
          </a:stretch>
        </p:blipFill>
        <p:spPr>
          <a:xfrm>
            <a:off x="2781054" y="2101934"/>
            <a:ext cx="3426249" cy="3432345"/>
          </a:xfrm>
          <a:prstGeom prst="rect">
            <a:avLst/>
          </a:prstGeom>
        </p:spPr>
      </p:pic>
    </p:spTree>
    <p:extLst>
      <p:ext uri="{BB962C8B-B14F-4D97-AF65-F5344CB8AC3E}">
        <p14:creationId xmlns:p14="http://schemas.microsoft.com/office/powerpoint/2010/main" val="2893341052"/>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4"/>
          <p:cNvSpPr txBox="1">
            <a:spLocks noGrp="1"/>
          </p:cNvSpPr>
          <p:nvPr>
            <p:ph type="title"/>
          </p:nvPr>
        </p:nvSpPr>
        <p:spPr>
          <a:xfrm>
            <a:off x="838200" y="609600"/>
            <a:ext cx="7010400" cy="8382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800"/>
              <a:buFont typeface="Gill Sans"/>
              <a:buNone/>
            </a:pPr>
            <a:r>
              <a:rPr lang="en-US" sz="4800"/>
              <a:t>TITLE I FUNDING</a:t>
            </a:r>
            <a:endParaRPr/>
          </a:p>
        </p:txBody>
      </p:sp>
      <p:sp>
        <p:nvSpPr>
          <p:cNvPr id="130" name="Google Shape;130;p4"/>
          <p:cNvSpPr txBox="1"/>
          <p:nvPr/>
        </p:nvSpPr>
        <p:spPr>
          <a:xfrm>
            <a:off x="152400" y="1905000"/>
            <a:ext cx="8839200" cy="2554545"/>
          </a:xfrm>
          <a:prstGeom prst="rect">
            <a:avLst/>
          </a:prstGeom>
          <a:noFill/>
          <a:ln>
            <a:noFill/>
          </a:ln>
        </p:spPr>
        <p:txBody>
          <a:bodyPr spcFirstLastPara="1" wrap="square" lIns="91425" tIns="45700" rIns="91425" bIns="45700" anchor="t" anchorCtr="0">
            <a:spAutoFit/>
          </a:bodyPr>
          <a:lstStyle/>
          <a:p>
            <a:pPr marL="280988" marR="0" lvl="0" indent="-280988" algn="l" rtl="0">
              <a:lnSpc>
                <a:spcPct val="100000"/>
              </a:lnSpc>
              <a:spcBef>
                <a:spcPts val="0"/>
              </a:spcBef>
              <a:spcAft>
                <a:spcPts val="0"/>
              </a:spcAft>
              <a:buClr>
                <a:schemeClr val="dk1"/>
              </a:buClr>
              <a:buSzPts val="2000"/>
              <a:buFont typeface="Noto Sans Symbols"/>
              <a:buChar char="▪"/>
            </a:pPr>
            <a:r>
              <a:rPr lang="en-US" sz="2000" b="0" i="0" u="none" strike="noStrike" cap="none">
                <a:solidFill>
                  <a:schemeClr val="dk1"/>
                </a:solidFill>
                <a:latin typeface="Arial Narrow"/>
                <a:ea typeface="Arial Narrow"/>
                <a:cs typeface="Arial Narrow"/>
                <a:sym typeface="Arial Narrow"/>
              </a:rPr>
              <a:t>Districts allocate Title I funds to qualifying schools based on direct certification data</a:t>
            </a:r>
            <a:endParaRPr sz="1400" b="0" i="0" u="none" strike="noStrike" cap="none">
              <a:solidFill>
                <a:srgbClr val="000000"/>
              </a:solidFill>
              <a:latin typeface="Arial"/>
              <a:ea typeface="Arial"/>
              <a:cs typeface="Arial"/>
              <a:sym typeface="Arial"/>
            </a:endParaRPr>
          </a:p>
          <a:p>
            <a:pPr marL="280988" marR="0" lvl="0" indent="-280988" algn="l" rtl="0">
              <a:lnSpc>
                <a:spcPct val="100000"/>
              </a:lnSpc>
              <a:spcBef>
                <a:spcPts val="0"/>
              </a:spcBef>
              <a:spcAft>
                <a:spcPts val="0"/>
              </a:spcAft>
              <a:buClr>
                <a:schemeClr val="dk1"/>
              </a:buClr>
              <a:buSzPts val="2000"/>
              <a:buFont typeface="Noto Sans Symbols"/>
              <a:buNone/>
            </a:pPr>
            <a:endParaRPr sz="2000" b="0" i="0" u="none" strike="noStrike" cap="none">
              <a:solidFill>
                <a:schemeClr val="dk1"/>
              </a:solidFill>
              <a:latin typeface="Arial Narrow"/>
              <a:ea typeface="Arial Narrow"/>
              <a:cs typeface="Arial Narrow"/>
              <a:sym typeface="Arial Narrow"/>
            </a:endParaRPr>
          </a:p>
          <a:p>
            <a:pPr marL="280988" marR="0" lvl="0" indent="-280988" algn="l" rtl="0">
              <a:lnSpc>
                <a:spcPct val="100000"/>
              </a:lnSpc>
              <a:spcBef>
                <a:spcPts val="0"/>
              </a:spcBef>
              <a:spcAft>
                <a:spcPts val="0"/>
              </a:spcAft>
              <a:buClr>
                <a:schemeClr val="dk1"/>
              </a:buClr>
              <a:buSzPts val="2000"/>
              <a:buFont typeface="Noto Sans Symbols"/>
              <a:buChar char="▪"/>
            </a:pPr>
            <a:r>
              <a:rPr lang="en-US" sz="2000" b="0" i="0" u="none" strike="noStrike" cap="none">
                <a:solidFill>
                  <a:schemeClr val="dk1"/>
                </a:solidFill>
                <a:latin typeface="Arial Narrow"/>
                <a:ea typeface="Arial Narrow"/>
                <a:cs typeface="Arial Narrow"/>
                <a:sym typeface="Arial Narrow"/>
              </a:rPr>
              <a:t>Title I funds must supplement, not take the place of district funds</a:t>
            </a:r>
            <a:endParaRPr sz="1400" b="0" i="0" u="none" strike="noStrike" cap="none">
              <a:solidFill>
                <a:srgbClr val="000000"/>
              </a:solidFill>
              <a:latin typeface="Arial"/>
              <a:ea typeface="Arial"/>
              <a:cs typeface="Arial"/>
              <a:sym typeface="Arial"/>
            </a:endParaRPr>
          </a:p>
          <a:p>
            <a:pPr marL="280988" marR="0" lvl="0" indent="-280988" algn="l" rtl="0">
              <a:lnSpc>
                <a:spcPct val="100000"/>
              </a:lnSpc>
              <a:spcBef>
                <a:spcPts val="0"/>
              </a:spcBef>
              <a:spcAft>
                <a:spcPts val="0"/>
              </a:spcAft>
              <a:buClr>
                <a:schemeClr val="dk1"/>
              </a:buClr>
              <a:buSzPts val="2000"/>
              <a:buFont typeface="Noto Sans Symbols"/>
              <a:buNone/>
            </a:pPr>
            <a:endParaRPr sz="2000" b="0" i="0" u="none" strike="noStrike" cap="none">
              <a:solidFill>
                <a:schemeClr val="dk1"/>
              </a:solidFill>
              <a:latin typeface="Arial Narrow"/>
              <a:ea typeface="Arial Narrow"/>
              <a:cs typeface="Arial Narrow"/>
              <a:sym typeface="Arial Narrow"/>
            </a:endParaRPr>
          </a:p>
          <a:p>
            <a:pPr marL="280988" marR="0" lvl="0" indent="-280988" algn="l" rtl="0">
              <a:lnSpc>
                <a:spcPct val="100000"/>
              </a:lnSpc>
              <a:spcBef>
                <a:spcPts val="0"/>
              </a:spcBef>
              <a:spcAft>
                <a:spcPts val="0"/>
              </a:spcAft>
              <a:buClr>
                <a:schemeClr val="dk1"/>
              </a:buClr>
              <a:buSzPts val="2000"/>
              <a:buFont typeface="Noto Sans Symbols"/>
              <a:buChar char="▪"/>
            </a:pPr>
            <a:r>
              <a:rPr lang="en-US" sz="2000" b="0" i="0" u="none" strike="noStrike" cap="none">
                <a:solidFill>
                  <a:schemeClr val="dk1"/>
                </a:solidFill>
                <a:latin typeface="Arial Narrow"/>
                <a:ea typeface="Arial Narrow"/>
                <a:cs typeface="Arial Narrow"/>
                <a:sym typeface="Arial Narrow"/>
              </a:rPr>
              <a:t>A specified amount of Title I funds </a:t>
            </a:r>
            <a:r>
              <a:rPr lang="en-US" sz="2000" b="0" i="0" u="sng" strike="noStrike" cap="none">
                <a:solidFill>
                  <a:schemeClr val="dk1"/>
                </a:solidFill>
                <a:latin typeface="Arial Narrow"/>
                <a:ea typeface="Arial Narrow"/>
                <a:cs typeface="Arial Narrow"/>
                <a:sym typeface="Arial Narrow"/>
              </a:rPr>
              <a:t>must</a:t>
            </a:r>
            <a:r>
              <a:rPr lang="en-US" sz="2000" b="0" i="0" u="none" strike="noStrike" cap="none">
                <a:solidFill>
                  <a:schemeClr val="dk1"/>
                </a:solidFill>
                <a:latin typeface="Arial Narrow"/>
                <a:ea typeface="Arial Narrow"/>
                <a:cs typeface="Arial Narrow"/>
                <a:sym typeface="Arial Narrow"/>
              </a:rPr>
              <a:t> be spent on family engagement. Parent input is critical so schools can provide trainings/events that are relevant to families</a:t>
            </a:r>
            <a:endParaRPr sz="1400" b="0" i="0" u="none" strike="noStrike" cap="none">
              <a:solidFill>
                <a:srgbClr val="000000"/>
              </a:solidFill>
              <a:latin typeface="Arial"/>
              <a:ea typeface="Arial"/>
              <a:cs typeface="Arial"/>
              <a:sym typeface="Arial"/>
            </a:endParaRPr>
          </a:p>
          <a:p>
            <a:pPr marL="280988" marR="0" lvl="0" indent="-153988" algn="l" rtl="0">
              <a:lnSpc>
                <a:spcPct val="100000"/>
              </a:lnSpc>
              <a:spcBef>
                <a:spcPts val="0"/>
              </a:spcBef>
              <a:spcAft>
                <a:spcPts val="0"/>
              </a:spcAft>
              <a:buClr>
                <a:schemeClr val="dk1"/>
              </a:buClr>
              <a:buSzPts val="2000"/>
              <a:buFont typeface="Noto Sans Symbols"/>
              <a:buNone/>
            </a:pPr>
            <a:endParaRPr sz="2000" b="0" i="0" u="none" strike="noStrike" cap="none">
              <a:solidFill>
                <a:schemeClr val="dk1"/>
              </a:solidFill>
              <a:latin typeface="Arial Narrow"/>
              <a:ea typeface="Arial Narrow"/>
              <a:cs typeface="Arial Narrow"/>
              <a:sym typeface="Arial Narrow"/>
            </a:endParaRPr>
          </a:p>
          <a:p>
            <a:pPr marL="280988" marR="0" lvl="0" indent="-280988" algn="l" rtl="0">
              <a:lnSpc>
                <a:spcPct val="100000"/>
              </a:lnSpc>
              <a:spcBef>
                <a:spcPts val="0"/>
              </a:spcBef>
              <a:spcAft>
                <a:spcPts val="0"/>
              </a:spcAft>
              <a:buClr>
                <a:schemeClr val="dk1"/>
              </a:buClr>
              <a:buSzPts val="2000"/>
              <a:buFont typeface="Noto Sans Symbols"/>
              <a:buChar char="▪"/>
            </a:pPr>
            <a:r>
              <a:rPr lang="en-US" sz="2000" b="0" i="0" u="none" strike="noStrike" cap="none">
                <a:solidFill>
                  <a:schemeClr val="dk1"/>
                </a:solidFill>
                <a:latin typeface="Arial Narrow"/>
                <a:ea typeface="Arial Narrow"/>
                <a:cs typeface="Arial Narrow"/>
                <a:sym typeface="Arial Narrow"/>
              </a:rPr>
              <a:t>Parents have the right to give input regarding how the school will use its Title I funds</a:t>
            </a:r>
            <a:endParaRPr sz="1400" b="0" i="0" u="none" strike="noStrike" cap="none">
              <a:solidFill>
                <a:srgbClr val="000000"/>
              </a:solidFill>
              <a:latin typeface="Arial"/>
              <a:ea typeface="Arial"/>
              <a:cs typeface="Arial"/>
              <a:sym typeface="Arial"/>
            </a:endParaRPr>
          </a:p>
        </p:txBody>
      </p:sp>
      <p:sp>
        <p:nvSpPr>
          <p:cNvPr id="131" name="Google Shape;131;p4"/>
          <p:cNvSpPr txBox="1"/>
          <p:nvPr/>
        </p:nvSpPr>
        <p:spPr>
          <a:xfrm>
            <a:off x="304800" y="6324600"/>
            <a:ext cx="457643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5"/>
          <p:cNvSpPr txBox="1">
            <a:spLocks noGrp="1"/>
          </p:cNvSpPr>
          <p:nvPr>
            <p:ph type="title"/>
          </p:nvPr>
        </p:nvSpPr>
        <p:spPr>
          <a:xfrm>
            <a:off x="1219200" y="762000"/>
            <a:ext cx="7239000" cy="8382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0000"/>
              <a:buFont typeface="Gill Sans"/>
              <a:buNone/>
            </a:pPr>
            <a:r>
              <a:rPr lang="en-US"/>
              <a:t>WHO DECIDES HOW FUNDS ARE USED?</a:t>
            </a:r>
            <a:endParaRPr/>
          </a:p>
        </p:txBody>
      </p:sp>
      <p:sp>
        <p:nvSpPr>
          <p:cNvPr id="138" name="Google Shape;138;p5"/>
          <p:cNvSpPr txBox="1">
            <a:spLocks noGrp="1"/>
          </p:cNvSpPr>
          <p:nvPr>
            <p:ph type="body" idx="1"/>
          </p:nvPr>
        </p:nvSpPr>
        <p:spPr>
          <a:xfrm>
            <a:off x="152400" y="1828800"/>
            <a:ext cx="8839200" cy="5562600"/>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SzPts val="1800"/>
              <a:buChar char="•"/>
            </a:pPr>
            <a:r>
              <a:rPr lang="en-US" sz="1800">
                <a:latin typeface="Arial Narrow"/>
                <a:ea typeface="Arial Narrow"/>
                <a:cs typeface="Arial Narrow"/>
                <a:sym typeface="Arial Narrow"/>
              </a:rPr>
              <a:t>Your administrative team considers data and feedback collected throughout the school year to write the school’s Title I Plan. </a:t>
            </a:r>
            <a:endParaRPr sz="1800">
              <a:latin typeface="Arial Narrow"/>
              <a:ea typeface="Arial Narrow"/>
              <a:cs typeface="Arial Narrow"/>
              <a:sym typeface="Arial Narrow"/>
            </a:endParaRPr>
          </a:p>
          <a:p>
            <a:pPr marL="228600" lvl="0" indent="-228600" algn="l" rtl="0">
              <a:lnSpc>
                <a:spcPct val="120000"/>
              </a:lnSpc>
              <a:spcBef>
                <a:spcPts val="0"/>
              </a:spcBef>
              <a:spcAft>
                <a:spcPts val="0"/>
              </a:spcAft>
              <a:buSzPts val="1800"/>
              <a:buChar char="•"/>
            </a:pPr>
            <a:r>
              <a:rPr lang="en-US" sz="1800">
                <a:latin typeface="Arial Narrow"/>
                <a:ea typeface="Arial Narrow"/>
                <a:cs typeface="Arial Narrow"/>
                <a:sym typeface="Arial Narrow"/>
              </a:rPr>
              <a:t>Use of Title I funds </a:t>
            </a:r>
            <a:r>
              <a:rPr lang="en-US" sz="1800" u="sng">
                <a:latin typeface="Arial Narrow"/>
                <a:ea typeface="Arial Narrow"/>
                <a:cs typeface="Arial Narrow"/>
                <a:sym typeface="Arial Narrow"/>
              </a:rPr>
              <a:t>must</a:t>
            </a:r>
            <a:r>
              <a:rPr lang="en-US" sz="1800">
                <a:latin typeface="Arial Narrow"/>
                <a:ea typeface="Arial Narrow"/>
                <a:cs typeface="Arial Narrow"/>
                <a:sym typeface="Arial Narrow"/>
              </a:rPr>
              <a:t> align with the goals of the School Improvement Plan (SIP).</a:t>
            </a:r>
            <a:endParaRPr/>
          </a:p>
          <a:p>
            <a:pPr marL="228600" lvl="0" indent="-228600" algn="l" rtl="0">
              <a:lnSpc>
                <a:spcPct val="120000"/>
              </a:lnSpc>
              <a:spcBef>
                <a:spcPts val="1000"/>
              </a:spcBef>
              <a:spcAft>
                <a:spcPts val="0"/>
              </a:spcAft>
              <a:buSzPts val="1800"/>
              <a:buChar char="•"/>
            </a:pPr>
            <a:r>
              <a:rPr lang="en-US" sz="1800">
                <a:latin typeface="Arial Narrow"/>
                <a:ea typeface="Arial Narrow"/>
                <a:cs typeface="Arial Narrow"/>
                <a:sym typeface="Arial Narrow"/>
              </a:rPr>
              <a:t>Every school has a School Advisory Council (SAC) composed of:</a:t>
            </a:r>
            <a:endParaRPr/>
          </a:p>
          <a:p>
            <a:pPr marL="685800" lvl="1" indent="-228600" algn="l" rtl="0">
              <a:lnSpc>
                <a:spcPct val="120000"/>
              </a:lnSpc>
              <a:spcBef>
                <a:spcPts val="500"/>
              </a:spcBef>
              <a:spcAft>
                <a:spcPts val="0"/>
              </a:spcAft>
              <a:buSzPts val="1800"/>
              <a:buChar char="•"/>
            </a:pPr>
            <a:r>
              <a:rPr lang="en-US" sz="1800" i="0">
                <a:latin typeface="Arial Narrow"/>
                <a:ea typeface="Arial Narrow"/>
                <a:cs typeface="Arial Narrow"/>
                <a:sym typeface="Arial Narrow"/>
              </a:rPr>
              <a:t>parents, teachers, staff, community members, </a:t>
            </a:r>
            <a:r>
              <a:rPr lang="en-US" sz="1800">
                <a:latin typeface="Arial Narrow"/>
                <a:ea typeface="Arial Narrow"/>
                <a:cs typeface="Arial Narrow"/>
                <a:sym typeface="Arial Narrow"/>
              </a:rPr>
              <a:t>administrators,</a:t>
            </a:r>
            <a:r>
              <a:rPr lang="en-US" sz="1800" i="0">
                <a:latin typeface="Arial Narrow"/>
                <a:ea typeface="Arial Narrow"/>
                <a:cs typeface="Arial Narrow"/>
                <a:sym typeface="Arial Narrow"/>
              </a:rPr>
              <a:t> and students (at middle and high schools)</a:t>
            </a:r>
            <a:endParaRPr/>
          </a:p>
          <a:p>
            <a:pPr marL="228600" lvl="0" indent="-228600" algn="l" rtl="0">
              <a:lnSpc>
                <a:spcPct val="120000"/>
              </a:lnSpc>
              <a:spcBef>
                <a:spcPts val="1000"/>
              </a:spcBef>
              <a:spcAft>
                <a:spcPts val="0"/>
              </a:spcAft>
              <a:buSzPts val="1800"/>
              <a:buChar char="•"/>
            </a:pPr>
            <a:r>
              <a:rPr lang="en-US" sz="1800">
                <a:latin typeface="Arial Narrow"/>
                <a:ea typeface="Arial Narrow"/>
                <a:cs typeface="Arial Narrow"/>
                <a:sym typeface="Arial Narrow"/>
              </a:rPr>
              <a:t>The School Advisory Council helps determine how to use Title I funds.  </a:t>
            </a:r>
            <a:r>
              <a:rPr lang="en-US" sz="1800" u="sng">
                <a:latin typeface="Arial Narrow"/>
                <a:ea typeface="Arial Narrow"/>
                <a:cs typeface="Arial Narrow"/>
                <a:sym typeface="Arial Narrow"/>
              </a:rPr>
              <a:t>Please consider joining we need your voice!</a:t>
            </a:r>
            <a:endParaRPr/>
          </a:p>
          <a:p>
            <a:pPr marL="457200" lvl="1" indent="0" algn="ctr" rtl="0">
              <a:lnSpc>
                <a:spcPct val="120000"/>
              </a:lnSpc>
              <a:spcBef>
                <a:spcPts val="500"/>
              </a:spcBef>
              <a:spcAft>
                <a:spcPts val="0"/>
              </a:spcAft>
              <a:buSzPts val="1600"/>
              <a:buNone/>
            </a:pPr>
            <a:r>
              <a:rPr lang="en-US" i="0">
                <a:latin typeface="Arial Narrow"/>
                <a:ea typeface="Arial Narrow"/>
                <a:cs typeface="Arial Narrow"/>
                <a:sym typeface="Arial Narrow"/>
              </a:rPr>
              <a:t>Copies of the Title I Plan and the School Improvement Plan (SIP) are available for families in the</a:t>
            </a:r>
            <a:endParaRPr/>
          </a:p>
          <a:p>
            <a:pPr marL="457200" lvl="1" indent="0" algn="ctr" rtl="0">
              <a:lnSpc>
                <a:spcPct val="120000"/>
              </a:lnSpc>
              <a:spcBef>
                <a:spcPts val="500"/>
              </a:spcBef>
              <a:spcAft>
                <a:spcPts val="0"/>
              </a:spcAft>
              <a:buSzPts val="1600"/>
              <a:buNone/>
            </a:pPr>
            <a:r>
              <a:rPr lang="en-US" i="0">
                <a:latin typeface="Arial Narrow"/>
                <a:ea typeface="Arial Narrow"/>
                <a:cs typeface="Arial Narrow"/>
                <a:sym typeface="Arial Narrow"/>
              </a:rPr>
              <a:t> </a:t>
            </a:r>
            <a:r>
              <a:rPr lang="en-US" i="0">
                <a:solidFill>
                  <a:schemeClr val="accent1"/>
                </a:solidFill>
                <a:latin typeface="Arial Narrow"/>
                <a:ea typeface="Arial Narrow"/>
                <a:cs typeface="Arial Narrow"/>
                <a:sym typeface="Arial Narrow"/>
              </a:rPr>
              <a:t>Title I Parent Notebook</a:t>
            </a:r>
            <a:r>
              <a:rPr lang="en-US" i="0">
                <a:solidFill>
                  <a:srgbClr val="00B0F0"/>
                </a:solidFill>
                <a:latin typeface="Arial Narrow"/>
                <a:ea typeface="Arial Narrow"/>
                <a:cs typeface="Arial Narrow"/>
                <a:sym typeface="Arial Narrow"/>
              </a:rPr>
              <a:t> </a:t>
            </a:r>
            <a:r>
              <a:rPr lang="en-US" i="0">
                <a:latin typeface="Arial Narrow"/>
                <a:ea typeface="Arial Narrow"/>
                <a:cs typeface="Arial Narrow"/>
                <a:sym typeface="Arial Narrow"/>
              </a:rPr>
              <a:t>in the front office. </a:t>
            </a:r>
            <a:endParaRPr/>
          </a:p>
        </p:txBody>
      </p:sp>
      <p:sp>
        <p:nvSpPr>
          <p:cNvPr id="139" name="Google Shape;139;p5"/>
          <p:cNvSpPr/>
          <p:nvPr/>
        </p:nvSpPr>
        <p:spPr>
          <a:xfrm>
            <a:off x="990600" y="5410200"/>
            <a:ext cx="228600" cy="228600"/>
          </a:xfrm>
          <a:prstGeom prst="star5">
            <a:avLst>
              <a:gd name="adj" fmla="val 19098"/>
              <a:gd name="hf" fmla="val 105146"/>
              <a:gd name="vf" fmla="val 110557"/>
            </a:avLst>
          </a:prstGeom>
          <a:solidFill>
            <a:schemeClr val="accent1"/>
          </a:solidFill>
          <a:ln w="15875" cap="flat" cmpd="sng">
            <a:solidFill>
              <a:srgbClr val="4D0C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140" name="Google Shape;140;p5"/>
          <p:cNvSpPr txBox="1"/>
          <p:nvPr/>
        </p:nvSpPr>
        <p:spPr>
          <a:xfrm>
            <a:off x="262262" y="6248400"/>
            <a:ext cx="457643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6"/>
          <p:cNvSpPr txBox="1">
            <a:spLocks noGrp="1"/>
          </p:cNvSpPr>
          <p:nvPr>
            <p:ph type="title"/>
          </p:nvPr>
        </p:nvSpPr>
        <p:spPr>
          <a:xfrm>
            <a:off x="-152400" y="750094"/>
            <a:ext cx="8959850" cy="8382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800"/>
              <a:buFont typeface="Gill Sans"/>
              <a:buNone/>
            </a:pPr>
            <a:r>
              <a:rPr lang="en-US" sz="4800"/>
              <a:t>TITLE I PROGRAMS</a:t>
            </a:r>
            <a:endParaRPr/>
          </a:p>
        </p:txBody>
      </p:sp>
      <p:sp>
        <p:nvSpPr>
          <p:cNvPr id="147" name="Google Shape;147;p6"/>
          <p:cNvSpPr txBox="1"/>
          <p:nvPr/>
        </p:nvSpPr>
        <p:spPr>
          <a:xfrm>
            <a:off x="-9617" y="2159000"/>
            <a:ext cx="8959800" cy="3262500"/>
          </a:xfrm>
          <a:prstGeom prst="rect">
            <a:avLst/>
          </a:prstGeom>
          <a:noFill/>
          <a:ln>
            <a:noFill/>
          </a:ln>
        </p:spPr>
        <p:txBody>
          <a:bodyPr spcFirstLastPara="1" wrap="square" lIns="91425" tIns="45700" rIns="91425" bIns="45700" anchor="t" anchorCtr="0">
            <a:spAutoFit/>
          </a:bodyPr>
          <a:lstStyle/>
          <a:p>
            <a:pPr marL="858838" marR="0" lvl="0" indent="-173037" algn="l" rtl="0">
              <a:lnSpc>
                <a:spcPct val="100000"/>
              </a:lnSpc>
              <a:spcBef>
                <a:spcPts val="0"/>
              </a:spcBef>
              <a:spcAft>
                <a:spcPts val="0"/>
              </a:spcAft>
              <a:buClr>
                <a:schemeClr val="dk1"/>
              </a:buClr>
              <a:buSzPts val="2000"/>
              <a:buFont typeface="Noto Sans Symbols"/>
              <a:buChar char="▪"/>
            </a:pPr>
            <a:r>
              <a:rPr lang="en-US" sz="2000" b="0" i="0" u="none" strike="noStrike" cap="none">
                <a:solidFill>
                  <a:schemeClr val="dk1"/>
                </a:solidFill>
                <a:latin typeface="Arial Narrow"/>
                <a:ea typeface="Arial Narrow"/>
                <a:cs typeface="Arial Narrow"/>
                <a:sym typeface="Arial Narrow"/>
              </a:rPr>
              <a:t>All Title I public schools in Brevard are school-wide programs, meaning Title I funds, along with other local, state, and federal funding sources are used to support </a:t>
            </a:r>
            <a:r>
              <a:rPr lang="en-US" sz="2000" b="0" i="0" u="sng" strike="noStrike" cap="none">
                <a:solidFill>
                  <a:schemeClr val="dk1"/>
                </a:solidFill>
                <a:latin typeface="Arial Narrow"/>
                <a:ea typeface="Arial Narrow"/>
                <a:cs typeface="Arial Narrow"/>
                <a:sym typeface="Arial Narrow"/>
              </a:rPr>
              <a:t>all</a:t>
            </a:r>
            <a:r>
              <a:rPr lang="en-US" sz="2000" b="0" i="0" u="none" strike="noStrike" cap="none">
                <a:solidFill>
                  <a:schemeClr val="dk1"/>
                </a:solidFill>
                <a:latin typeface="Arial Narrow"/>
                <a:ea typeface="Arial Narrow"/>
                <a:cs typeface="Arial Narrow"/>
                <a:sym typeface="Arial Narrow"/>
              </a:rPr>
              <a:t> students in the school</a:t>
            </a:r>
            <a:endParaRPr sz="1400" b="0" i="0" u="none" strike="noStrike" cap="none">
              <a:solidFill>
                <a:srgbClr val="000000"/>
              </a:solidFill>
              <a:latin typeface="Arial"/>
              <a:ea typeface="Arial"/>
              <a:cs typeface="Arial"/>
              <a:sym typeface="Arial"/>
            </a:endParaRPr>
          </a:p>
          <a:p>
            <a:pPr marL="858838" marR="0" lvl="0" indent="-173036"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Narrow"/>
              <a:ea typeface="Arial Narrow"/>
              <a:cs typeface="Arial Narrow"/>
              <a:sym typeface="Arial Narrow"/>
            </a:endParaRPr>
          </a:p>
          <a:p>
            <a:pPr marL="858838" marR="0" lvl="0" indent="-173037" algn="l" rtl="0">
              <a:lnSpc>
                <a:spcPct val="100000"/>
              </a:lnSpc>
              <a:spcBef>
                <a:spcPts val="0"/>
              </a:spcBef>
              <a:spcAft>
                <a:spcPts val="0"/>
              </a:spcAft>
              <a:buClr>
                <a:schemeClr val="dk1"/>
              </a:buClr>
              <a:buSzPts val="2000"/>
              <a:buFont typeface="Noto Sans Symbols"/>
              <a:buChar char="▪"/>
            </a:pPr>
            <a:r>
              <a:rPr lang="en-US" sz="2000" b="0" i="0" u="none" strike="noStrike" cap="none">
                <a:solidFill>
                  <a:schemeClr val="dk1"/>
                </a:solidFill>
                <a:latin typeface="Arial Narrow"/>
                <a:ea typeface="Arial Narrow"/>
                <a:cs typeface="Arial Narrow"/>
                <a:sym typeface="Arial Narrow"/>
              </a:rPr>
              <a:t>The primary focus of the Title I program is to support the students most at-risk for academic failure</a:t>
            </a:r>
            <a:endParaRPr sz="1400" b="0" i="0" u="none" strike="noStrike" cap="none">
              <a:solidFill>
                <a:srgbClr val="000000"/>
              </a:solidFill>
              <a:latin typeface="Arial"/>
              <a:ea typeface="Arial"/>
              <a:cs typeface="Arial"/>
              <a:sym typeface="Arial"/>
            </a:endParaRPr>
          </a:p>
          <a:p>
            <a:pPr marL="858838" marR="0" lvl="0" indent="-46037" algn="l" rtl="0">
              <a:lnSpc>
                <a:spcPct val="100000"/>
              </a:lnSpc>
              <a:spcBef>
                <a:spcPts val="0"/>
              </a:spcBef>
              <a:spcAft>
                <a:spcPts val="0"/>
              </a:spcAft>
              <a:buClr>
                <a:schemeClr val="dk1"/>
              </a:buClr>
              <a:buSzPts val="2000"/>
              <a:buFont typeface="Noto Sans Symbols"/>
              <a:buNone/>
            </a:pPr>
            <a:endParaRPr sz="2000" b="0" i="0" u="none" strike="noStrike" cap="none">
              <a:solidFill>
                <a:schemeClr val="dk1"/>
              </a:solidFill>
              <a:latin typeface="Arial Narrow"/>
              <a:ea typeface="Arial Narrow"/>
              <a:cs typeface="Arial Narrow"/>
              <a:sym typeface="Arial Narrow"/>
            </a:endParaRPr>
          </a:p>
          <a:p>
            <a:pPr marL="858838" marR="0" lvl="0" indent="-173037" algn="l" rtl="0">
              <a:lnSpc>
                <a:spcPct val="100000"/>
              </a:lnSpc>
              <a:spcBef>
                <a:spcPts val="0"/>
              </a:spcBef>
              <a:spcAft>
                <a:spcPts val="0"/>
              </a:spcAft>
              <a:buClr>
                <a:schemeClr val="dk1"/>
              </a:buClr>
              <a:buSzPts val="2000"/>
              <a:buFont typeface="Noto Sans Symbols"/>
              <a:buChar char="▪"/>
            </a:pPr>
            <a:r>
              <a:rPr lang="en-US" sz="2000" b="0" i="0" u="none" strike="noStrike" cap="none">
                <a:solidFill>
                  <a:schemeClr val="dk1"/>
                </a:solidFill>
                <a:latin typeface="Arial Narrow"/>
                <a:ea typeface="Arial Narrow"/>
                <a:cs typeface="Arial Narrow"/>
                <a:sym typeface="Arial Narrow"/>
              </a:rPr>
              <a:t>School identify specific groups of students that need more intensive academic support. These subgroups are show in the School Improvement Plan (SIP)</a:t>
            </a:r>
            <a:endParaRPr sz="1400" b="0" i="0" u="none" strike="noStrike" cap="none">
              <a:solidFill>
                <a:srgbClr val="000000"/>
              </a:solidFill>
              <a:latin typeface="Arial"/>
              <a:ea typeface="Arial"/>
              <a:cs typeface="Arial"/>
              <a:sym typeface="Arial"/>
            </a:endParaRPr>
          </a:p>
          <a:p>
            <a:pPr marL="68580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Narrow"/>
              <a:ea typeface="Arial Narrow"/>
              <a:cs typeface="Arial Narrow"/>
              <a:sym typeface="Arial Narrow"/>
            </a:endParaRPr>
          </a:p>
        </p:txBody>
      </p:sp>
      <p:sp>
        <p:nvSpPr>
          <p:cNvPr id="148" name="Google Shape;148;p6"/>
          <p:cNvSpPr txBox="1"/>
          <p:nvPr/>
        </p:nvSpPr>
        <p:spPr>
          <a:xfrm>
            <a:off x="1290638" y="1320800"/>
            <a:ext cx="7794625" cy="4333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800"/>
              <a:buFont typeface="Noto Sans Symbols"/>
              <a:buNone/>
            </a:pPr>
            <a:r>
              <a:rPr lang="en-US" sz="2800" b="0" i="0" u="none" strike="noStrike" cap="none">
                <a:solidFill>
                  <a:schemeClr val="dk1"/>
                </a:solidFill>
                <a:latin typeface="Tahoma"/>
                <a:ea typeface="Tahoma"/>
                <a:cs typeface="Tahoma"/>
                <a:sym typeface="Tahoma"/>
              </a:rPr>
              <a:t> </a:t>
            </a:r>
            <a:endParaRPr sz="1400" b="0" i="0" u="none" strike="noStrike" cap="none">
              <a:solidFill>
                <a:srgbClr val="000000"/>
              </a:solidFill>
              <a:latin typeface="Arial"/>
              <a:ea typeface="Arial"/>
              <a:cs typeface="Arial"/>
              <a:sym typeface="Arial"/>
            </a:endParaRPr>
          </a:p>
        </p:txBody>
      </p:sp>
      <p:sp>
        <p:nvSpPr>
          <p:cNvPr id="149" name="Google Shape;149;p6"/>
          <p:cNvSpPr txBox="1"/>
          <p:nvPr/>
        </p:nvSpPr>
        <p:spPr>
          <a:xfrm>
            <a:off x="304800" y="6324600"/>
            <a:ext cx="465189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27b47b7dc9d_1_219"/>
          <p:cNvSpPr txBox="1">
            <a:spLocks noGrp="1"/>
          </p:cNvSpPr>
          <p:nvPr>
            <p:ph type="title"/>
          </p:nvPr>
        </p:nvSpPr>
        <p:spPr>
          <a:xfrm>
            <a:off x="1248225" y="380325"/>
            <a:ext cx="6571500" cy="8985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chemeClr val="dk1"/>
              </a:buClr>
              <a:buSzPct val="100000"/>
              <a:buFont typeface="Gill Sans"/>
              <a:buNone/>
            </a:pPr>
            <a:r>
              <a:rPr lang="en-US"/>
              <a:t>School Assessment Results</a:t>
            </a:r>
            <a:endParaRPr/>
          </a:p>
          <a:p>
            <a:pPr marL="0" lvl="0" indent="0" algn="ctr" rtl="0">
              <a:lnSpc>
                <a:spcPct val="90000"/>
              </a:lnSpc>
              <a:spcBef>
                <a:spcPts val="0"/>
              </a:spcBef>
              <a:spcAft>
                <a:spcPts val="0"/>
              </a:spcAft>
              <a:buClr>
                <a:schemeClr val="dk1"/>
              </a:buClr>
              <a:buSzPct val="100000"/>
              <a:buFont typeface="Gill Sans"/>
              <a:buNone/>
            </a:pPr>
            <a:r>
              <a:rPr lang="en-US"/>
              <a:t>STAR Reading Results</a:t>
            </a:r>
            <a:endParaRPr/>
          </a:p>
        </p:txBody>
      </p:sp>
      <p:sp>
        <p:nvSpPr>
          <p:cNvPr id="156" name="Google Shape;156;g27b47b7dc9d_1_219"/>
          <p:cNvSpPr txBox="1">
            <a:spLocks noGrp="1"/>
          </p:cNvSpPr>
          <p:nvPr>
            <p:ph type="body" idx="1"/>
          </p:nvPr>
        </p:nvSpPr>
        <p:spPr>
          <a:xfrm>
            <a:off x="450250" y="2108075"/>
            <a:ext cx="8274300" cy="3072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US" sz="2600"/>
              <a:t>Percent of students at/above grade level:</a:t>
            </a:r>
            <a:endParaRPr sz="2600"/>
          </a:p>
          <a:p>
            <a:pPr marL="0" lvl="0" indent="0" algn="l" rtl="0">
              <a:lnSpc>
                <a:spcPct val="100000"/>
              </a:lnSpc>
              <a:spcBef>
                <a:spcPts val="1000"/>
              </a:spcBef>
              <a:spcAft>
                <a:spcPts val="0"/>
              </a:spcAft>
              <a:buNone/>
            </a:pPr>
            <a:endParaRPr sz="2600"/>
          </a:p>
        </p:txBody>
      </p:sp>
      <p:sp>
        <p:nvSpPr>
          <p:cNvPr id="157" name="Google Shape;157;g27b47b7dc9d_1_219"/>
          <p:cNvSpPr txBox="1"/>
          <p:nvPr/>
        </p:nvSpPr>
        <p:spPr>
          <a:xfrm>
            <a:off x="381000" y="6324600"/>
            <a:ext cx="4576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graphicFrame>
        <p:nvGraphicFramePr>
          <p:cNvPr id="158" name="Google Shape;158;g27b47b7dc9d_1_219"/>
          <p:cNvGraphicFramePr/>
          <p:nvPr/>
        </p:nvGraphicFramePr>
        <p:xfrm>
          <a:off x="1067300" y="2892500"/>
          <a:ext cx="7124200" cy="2377290"/>
        </p:xfrm>
        <a:graphic>
          <a:graphicData uri="http://schemas.openxmlformats.org/drawingml/2006/table">
            <a:tbl>
              <a:tblPr>
                <a:noFill/>
                <a:tableStyleId>{C344CEC0-9152-4DC5-9654-207C8CDFA2D4}</a:tableStyleId>
              </a:tblPr>
              <a:tblGrid>
                <a:gridCol w="3636650">
                  <a:extLst>
                    <a:ext uri="{9D8B030D-6E8A-4147-A177-3AD203B41FA5}">
                      <a16:colId xmlns:a16="http://schemas.microsoft.com/office/drawing/2014/main" val="20000"/>
                    </a:ext>
                  </a:extLst>
                </a:gridCol>
                <a:gridCol w="3487550">
                  <a:extLst>
                    <a:ext uri="{9D8B030D-6E8A-4147-A177-3AD203B41FA5}">
                      <a16:colId xmlns:a16="http://schemas.microsoft.com/office/drawing/2014/main" val="20001"/>
                    </a:ext>
                  </a:extLst>
                </a:gridCol>
              </a:tblGrid>
              <a:tr h="297800">
                <a:tc>
                  <a:txBody>
                    <a:bodyPr/>
                    <a:lstStyle/>
                    <a:p>
                      <a:pPr marL="0" lvl="0" indent="0" algn="l" rtl="0">
                        <a:spcBef>
                          <a:spcPts val="0"/>
                        </a:spcBef>
                        <a:spcAft>
                          <a:spcPts val="0"/>
                        </a:spcAft>
                        <a:buNone/>
                      </a:pPr>
                      <a:r>
                        <a:rPr lang="en-US" sz="1600" b="1">
                          <a:latin typeface="Gill Sans"/>
                          <a:ea typeface="Gill Sans"/>
                          <a:cs typeface="Gill Sans"/>
                          <a:sym typeface="Gill Sans"/>
                        </a:rPr>
                        <a:t>Grade Level</a:t>
                      </a:r>
                      <a:endParaRPr sz="1600" b="1">
                        <a:latin typeface="Gill Sans"/>
                        <a:ea typeface="Gill Sans"/>
                        <a:cs typeface="Gill Sans"/>
                        <a:sym typeface="Gill Sans"/>
                      </a:endParaRPr>
                    </a:p>
                  </a:txBody>
                  <a:tcPr marL="91425" marR="91425" marT="91425" marB="91425"/>
                </a:tc>
                <a:tc>
                  <a:txBody>
                    <a:bodyPr/>
                    <a:lstStyle/>
                    <a:p>
                      <a:pPr marL="0" lvl="0" indent="0" algn="l" rtl="0">
                        <a:spcBef>
                          <a:spcPts val="0"/>
                        </a:spcBef>
                        <a:spcAft>
                          <a:spcPts val="0"/>
                        </a:spcAft>
                        <a:buNone/>
                      </a:pPr>
                      <a:r>
                        <a:rPr lang="en-US" sz="1600" b="1">
                          <a:latin typeface="Gill Sans"/>
                          <a:ea typeface="Gill Sans"/>
                          <a:cs typeface="Gill Sans"/>
                          <a:sym typeface="Gill Sans"/>
                        </a:rPr>
                        <a:t>% at/above grade level on PM 3 (May 2023)</a:t>
                      </a:r>
                      <a:endParaRPr sz="1600" b="1">
                        <a:latin typeface="Gill Sans"/>
                        <a:ea typeface="Gill Sans"/>
                        <a:cs typeface="Gill Sans"/>
                        <a:sym typeface="Gill Sans"/>
                      </a:endParaRPr>
                    </a:p>
                  </a:txBody>
                  <a:tcPr marL="91425" marR="91425" marT="91425" marB="91425"/>
                </a:tc>
                <a:extLst>
                  <a:ext uri="{0D108BD9-81ED-4DB2-BD59-A6C34878D82A}">
                    <a16:rowId xmlns:a16="http://schemas.microsoft.com/office/drawing/2014/main" val="10000"/>
                  </a:ext>
                </a:extLst>
              </a:tr>
              <a:tr h="297800">
                <a:tc>
                  <a:txBody>
                    <a:bodyPr/>
                    <a:lstStyle/>
                    <a:p>
                      <a:pPr marL="0" lvl="0" indent="0" algn="l" rtl="0">
                        <a:spcBef>
                          <a:spcPts val="0"/>
                        </a:spcBef>
                        <a:spcAft>
                          <a:spcPts val="0"/>
                        </a:spcAft>
                        <a:buNone/>
                      </a:pPr>
                      <a:r>
                        <a:rPr lang="en-US" sz="1600">
                          <a:latin typeface="Gill Sans"/>
                          <a:ea typeface="Gill Sans"/>
                          <a:cs typeface="Gill Sans"/>
                          <a:sym typeface="Gill Sans"/>
                        </a:rPr>
                        <a:t>VPK</a:t>
                      </a:r>
                      <a:endParaRPr sz="1600">
                        <a:latin typeface="Gill Sans"/>
                        <a:ea typeface="Gill Sans"/>
                        <a:cs typeface="Gill Sans"/>
                        <a:sym typeface="Gill Sans"/>
                      </a:endParaRPr>
                    </a:p>
                  </a:txBody>
                  <a:tcPr marL="91425" marR="91425" marT="91425" marB="91425"/>
                </a:tc>
                <a:tc>
                  <a:txBody>
                    <a:bodyPr/>
                    <a:lstStyle/>
                    <a:p>
                      <a:pPr marL="0" lvl="0" indent="0" algn="l" rtl="0">
                        <a:spcBef>
                          <a:spcPts val="0"/>
                        </a:spcBef>
                        <a:spcAft>
                          <a:spcPts val="0"/>
                        </a:spcAft>
                        <a:buNone/>
                      </a:pPr>
                      <a:r>
                        <a:rPr lang="en-US" sz="1600">
                          <a:latin typeface="Gill Sans"/>
                          <a:ea typeface="Gill Sans"/>
                          <a:cs typeface="Gill Sans"/>
                          <a:sym typeface="Gill Sans"/>
                        </a:rPr>
                        <a:t>33%</a:t>
                      </a:r>
                      <a:endParaRPr sz="1600">
                        <a:latin typeface="Gill Sans"/>
                        <a:ea typeface="Gill Sans"/>
                        <a:cs typeface="Gill Sans"/>
                        <a:sym typeface="Gill Sans"/>
                      </a:endParaRPr>
                    </a:p>
                  </a:txBody>
                  <a:tcPr marL="91425" marR="91425" marT="91425" marB="91425"/>
                </a:tc>
                <a:extLst>
                  <a:ext uri="{0D108BD9-81ED-4DB2-BD59-A6C34878D82A}">
                    <a16:rowId xmlns:a16="http://schemas.microsoft.com/office/drawing/2014/main" val="10001"/>
                  </a:ext>
                </a:extLst>
              </a:tr>
              <a:tr h="297800">
                <a:tc>
                  <a:txBody>
                    <a:bodyPr/>
                    <a:lstStyle/>
                    <a:p>
                      <a:pPr marL="0" lvl="0" indent="0" algn="l" rtl="0">
                        <a:spcBef>
                          <a:spcPts val="0"/>
                        </a:spcBef>
                        <a:spcAft>
                          <a:spcPts val="0"/>
                        </a:spcAft>
                        <a:buNone/>
                      </a:pPr>
                      <a:r>
                        <a:rPr lang="en-US" sz="1600">
                          <a:latin typeface="Gill Sans"/>
                          <a:ea typeface="Gill Sans"/>
                          <a:cs typeface="Gill Sans"/>
                          <a:sym typeface="Gill Sans"/>
                        </a:rPr>
                        <a:t>K</a:t>
                      </a:r>
                      <a:endParaRPr sz="1600">
                        <a:latin typeface="Gill Sans"/>
                        <a:ea typeface="Gill Sans"/>
                        <a:cs typeface="Gill Sans"/>
                        <a:sym typeface="Gill Sans"/>
                      </a:endParaRPr>
                    </a:p>
                  </a:txBody>
                  <a:tcPr marL="91425" marR="91425" marT="91425" marB="91425"/>
                </a:tc>
                <a:tc>
                  <a:txBody>
                    <a:bodyPr/>
                    <a:lstStyle/>
                    <a:p>
                      <a:pPr marL="0" lvl="0" indent="0" algn="l" rtl="0">
                        <a:spcBef>
                          <a:spcPts val="0"/>
                        </a:spcBef>
                        <a:spcAft>
                          <a:spcPts val="0"/>
                        </a:spcAft>
                        <a:buNone/>
                      </a:pPr>
                      <a:r>
                        <a:rPr lang="en-US" sz="1600">
                          <a:latin typeface="Gill Sans"/>
                          <a:ea typeface="Gill Sans"/>
                          <a:cs typeface="Gill Sans"/>
                          <a:sym typeface="Gill Sans"/>
                        </a:rPr>
                        <a:t>65%</a:t>
                      </a:r>
                      <a:endParaRPr sz="1600">
                        <a:latin typeface="Gill Sans"/>
                        <a:ea typeface="Gill Sans"/>
                        <a:cs typeface="Gill Sans"/>
                        <a:sym typeface="Gill Sans"/>
                      </a:endParaRPr>
                    </a:p>
                  </a:txBody>
                  <a:tcPr marL="91425" marR="91425" marT="91425" marB="91425"/>
                </a:tc>
                <a:extLst>
                  <a:ext uri="{0D108BD9-81ED-4DB2-BD59-A6C34878D82A}">
                    <a16:rowId xmlns:a16="http://schemas.microsoft.com/office/drawing/2014/main" val="10002"/>
                  </a:ext>
                </a:extLst>
              </a:tr>
              <a:tr h="297800">
                <a:tc>
                  <a:txBody>
                    <a:bodyPr/>
                    <a:lstStyle/>
                    <a:p>
                      <a:pPr marL="0" lvl="0" indent="0" algn="l" rtl="0">
                        <a:spcBef>
                          <a:spcPts val="0"/>
                        </a:spcBef>
                        <a:spcAft>
                          <a:spcPts val="0"/>
                        </a:spcAft>
                        <a:buNone/>
                      </a:pPr>
                      <a:r>
                        <a:rPr lang="en-US" sz="1600">
                          <a:latin typeface="Gill Sans"/>
                          <a:ea typeface="Gill Sans"/>
                          <a:cs typeface="Gill Sans"/>
                          <a:sym typeface="Gill Sans"/>
                        </a:rPr>
                        <a:t>1st</a:t>
                      </a:r>
                      <a:endParaRPr sz="1600">
                        <a:latin typeface="Gill Sans"/>
                        <a:ea typeface="Gill Sans"/>
                        <a:cs typeface="Gill Sans"/>
                        <a:sym typeface="Gill Sans"/>
                      </a:endParaRPr>
                    </a:p>
                  </a:txBody>
                  <a:tcPr marL="91425" marR="91425" marT="91425" marB="91425"/>
                </a:tc>
                <a:tc>
                  <a:txBody>
                    <a:bodyPr/>
                    <a:lstStyle/>
                    <a:p>
                      <a:pPr marL="0" lvl="0" indent="0" algn="l" rtl="0">
                        <a:spcBef>
                          <a:spcPts val="0"/>
                        </a:spcBef>
                        <a:spcAft>
                          <a:spcPts val="0"/>
                        </a:spcAft>
                        <a:buNone/>
                      </a:pPr>
                      <a:r>
                        <a:rPr lang="en-US" sz="1600">
                          <a:latin typeface="Gill Sans"/>
                          <a:ea typeface="Gill Sans"/>
                          <a:cs typeface="Gill Sans"/>
                          <a:sym typeface="Gill Sans"/>
                        </a:rPr>
                        <a:t>53%</a:t>
                      </a:r>
                      <a:endParaRPr sz="1600">
                        <a:latin typeface="Gill Sans"/>
                        <a:ea typeface="Gill Sans"/>
                        <a:cs typeface="Gill Sans"/>
                        <a:sym typeface="Gill Sans"/>
                      </a:endParaRPr>
                    </a:p>
                  </a:txBody>
                  <a:tcPr marL="91425" marR="91425" marT="91425" marB="91425"/>
                </a:tc>
                <a:extLst>
                  <a:ext uri="{0D108BD9-81ED-4DB2-BD59-A6C34878D82A}">
                    <a16:rowId xmlns:a16="http://schemas.microsoft.com/office/drawing/2014/main" val="10003"/>
                  </a:ext>
                </a:extLst>
              </a:tr>
              <a:tr h="297800">
                <a:tc>
                  <a:txBody>
                    <a:bodyPr/>
                    <a:lstStyle/>
                    <a:p>
                      <a:pPr marL="0" lvl="0" indent="0" algn="l" rtl="0">
                        <a:spcBef>
                          <a:spcPts val="0"/>
                        </a:spcBef>
                        <a:spcAft>
                          <a:spcPts val="0"/>
                        </a:spcAft>
                        <a:buNone/>
                      </a:pPr>
                      <a:r>
                        <a:rPr lang="en-US" sz="1600">
                          <a:latin typeface="Gill Sans"/>
                          <a:ea typeface="Gill Sans"/>
                          <a:cs typeface="Gill Sans"/>
                          <a:sym typeface="Gill Sans"/>
                        </a:rPr>
                        <a:t>2nd</a:t>
                      </a:r>
                      <a:endParaRPr sz="1600">
                        <a:latin typeface="Gill Sans"/>
                        <a:ea typeface="Gill Sans"/>
                        <a:cs typeface="Gill Sans"/>
                        <a:sym typeface="Gill Sans"/>
                      </a:endParaRPr>
                    </a:p>
                  </a:txBody>
                  <a:tcPr marL="91425" marR="91425" marT="91425" marB="91425"/>
                </a:tc>
                <a:tc>
                  <a:txBody>
                    <a:bodyPr/>
                    <a:lstStyle/>
                    <a:p>
                      <a:pPr marL="0" lvl="0" indent="0" algn="l" rtl="0">
                        <a:spcBef>
                          <a:spcPts val="0"/>
                        </a:spcBef>
                        <a:spcAft>
                          <a:spcPts val="0"/>
                        </a:spcAft>
                        <a:buNone/>
                      </a:pPr>
                      <a:r>
                        <a:rPr lang="en-US" sz="1600">
                          <a:latin typeface="Gill Sans"/>
                          <a:ea typeface="Gill Sans"/>
                          <a:cs typeface="Gill Sans"/>
                          <a:sym typeface="Gill Sans"/>
                        </a:rPr>
                        <a:t>58%</a:t>
                      </a:r>
                      <a:endParaRPr sz="1600">
                        <a:latin typeface="Gill Sans"/>
                        <a:ea typeface="Gill Sans"/>
                        <a:cs typeface="Gill Sans"/>
                        <a:sym typeface="Gill Sans"/>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27b47b7dc9d_1_242"/>
          <p:cNvSpPr txBox="1">
            <a:spLocks noGrp="1"/>
          </p:cNvSpPr>
          <p:nvPr>
            <p:ph type="title"/>
          </p:nvPr>
        </p:nvSpPr>
        <p:spPr>
          <a:xfrm>
            <a:off x="1248225" y="380325"/>
            <a:ext cx="6571500" cy="613800"/>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chemeClr val="dk1"/>
              </a:buClr>
              <a:buSzPct val="100000"/>
              <a:buFont typeface="Gill Sans"/>
              <a:buNone/>
            </a:pPr>
            <a:r>
              <a:rPr lang="en-US"/>
              <a:t>School Assessment Results</a:t>
            </a:r>
            <a:endParaRPr/>
          </a:p>
          <a:p>
            <a:pPr marL="0" lvl="0" indent="0" algn="ctr" rtl="0">
              <a:lnSpc>
                <a:spcPct val="90000"/>
              </a:lnSpc>
              <a:spcBef>
                <a:spcPts val="0"/>
              </a:spcBef>
              <a:spcAft>
                <a:spcPts val="0"/>
              </a:spcAft>
              <a:buClr>
                <a:schemeClr val="dk1"/>
              </a:buClr>
              <a:buSzPct val="100000"/>
              <a:buFont typeface="Gill Sans"/>
              <a:buNone/>
            </a:pPr>
            <a:r>
              <a:rPr lang="en-US"/>
              <a:t>STAR Math Results</a:t>
            </a:r>
            <a:endParaRPr/>
          </a:p>
        </p:txBody>
      </p:sp>
      <p:sp>
        <p:nvSpPr>
          <p:cNvPr id="165" name="Google Shape;165;g27b47b7dc9d_1_242"/>
          <p:cNvSpPr txBox="1">
            <a:spLocks noGrp="1"/>
          </p:cNvSpPr>
          <p:nvPr>
            <p:ph type="body" idx="1"/>
          </p:nvPr>
        </p:nvSpPr>
        <p:spPr>
          <a:xfrm>
            <a:off x="450250" y="2108075"/>
            <a:ext cx="8274300" cy="3072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US" sz="2600"/>
              <a:t>Percent of students at/above benchmark:</a:t>
            </a:r>
            <a:endParaRPr sz="2600"/>
          </a:p>
          <a:p>
            <a:pPr marL="0" lvl="0" indent="0" algn="l" rtl="0">
              <a:lnSpc>
                <a:spcPct val="100000"/>
              </a:lnSpc>
              <a:spcBef>
                <a:spcPts val="1000"/>
              </a:spcBef>
              <a:spcAft>
                <a:spcPts val="0"/>
              </a:spcAft>
              <a:buNone/>
            </a:pPr>
            <a:endParaRPr sz="2600"/>
          </a:p>
        </p:txBody>
      </p:sp>
      <p:sp>
        <p:nvSpPr>
          <p:cNvPr id="166" name="Google Shape;166;g27b47b7dc9d_1_242"/>
          <p:cNvSpPr txBox="1"/>
          <p:nvPr/>
        </p:nvSpPr>
        <p:spPr>
          <a:xfrm>
            <a:off x="381000" y="6324600"/>
            <a:ext cx="4576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graphicFrame>
        <p:nvGraphicFramePr>
          <p:cNvPr id="167" name="Google Shape;167;g27b47b7dc9d_1_242"/>
          <p:cNvGraphicFramePr/>
          <p:nvPr/>
        </p:nvGraphicFramePr>
        <p:xfrm>
          <a:off x="1067300" y="2892500"/>
          <a:ext cx="7124200" cy="1950600"/>
        </p:xfrm>
        <a:graphic>
          <a:graphicData uri="http://schemas.openxmlformats.org/drawingml/2006/table">
            <a:tbl>
              <a:tblPr>
                <a:noFill/>
                <a:tableStyleId>{C344CEC0-9152-4DC5-9654-207C8CDFA2D4}</a:tableStyleId>
              </a:tblPr>
              <a:tblGrid>
                <a:gridCol w="3636650">
                  <a:extLst>
                    <a:ext uri="{9D8B030D-6E8A-4147-A177-3AD203B41FA5}">
                      <a16:colId xmlns:a16="http://schemas.microsoft.com/office/drawing/2014/main" val="20000"/>
                    </a:ext>
                  </a:extLst>
                </a:gridCol>
                <a:gridCol w="3487550">
                  <a:extLst>
                    <a:ext uri="{9D8B030D-6E8A-4147-A177-3AD203B41FA5}">
                      <a16:colId xmlns:a16="http://schemas.microsoft.com/office/drawing/2014/main" val="20001"/>
                    </a:ext>
                  </a:extLst>
                </a:gridCol>
              </a:tblGrid>
              <a:tr h="297800">
                <a:tc>
                  <a:txBody>
                    <a:bodyPr/>
                    <a:lstStyle/>
                    <a:p>
                      <a:pPr marL="0" lvl="0" indent="0" algn="l" rtl="0">
                        <a:spcBef>
                          <a:spcPts val="0"/>
                        </a:spcBef>
                        <a:spcAft>
                          <a:spcPts val="0"/>
                        </a:spcAft>
                        <a:buNone/>
                      </a:pPr>
                      <a:r>
                        <a:rPr lang="en-US" sz="1600" b="1">
                          <a:latin typeface="Gill Sans"/>
                          <a:ea typeface="Gill Sans"/>
                          <a:cs typeface="Gill Sans"/>
                          <a:sym typeface="Gill Sans"/>
                        </a:rPr>
                        <a:t>Grade Level</a:t>
                      </a:r>
                      <a:endParaRPr sz="1600" b="1">
                        <a:latin typeface="Gill Sans"/>
                        <a:ea typeface="Gill Sans"/>
                        <a:cs typeface="Gill Sans"/>
                        <a:sym typeface="Gill Sans"/>
                      </a:endParaRPr>
                    </a:p>
                  </a:txBody>
                  <a:tcPr marL="91425" marR="91425" marT="91425" marB="91425"/>
                </a:tc>
                <a:tc>
                  <a:txBody>
                    <a:bodyPr/>
                    <a:lstStyle/>
                    <a:p>
                      <a:pPr marL="0" lvl="0" indent="0" algn="l" rtl="0">
                        <a:spcBef>
                          <a:spcPts val="0"/>
                        </a:spcBef>
                        <a:spcAft>
                          <a:spcPts val="0"/>
                        </a:spcAft>
                        <a:buNone/>
                      </a:pPr>
                      <a:r>
                        <a:rPr lang="en-US" sz="1600" b="1">
                          <a:latin typeface="Gill Sans"/>
                          <a:ea typeface="Gill Sans"/>
                          <a:cs typeface="Gill Sans"/>
                          <a:sym typeface="Gill Sans"/>
                        </a:rPr>
                        <a:t>% at/above benchmark on PM 3 (May 2023)</a:t>
                      </a:r>
                      <a:endParaRPr sz="1600" b="1">
                        <a:latin typeface="Gill Sans"/>
                        <a:ea typeface="Gill Sans"/>
                        <a:cs typeface="Gill Sans"/>
                        <a:sym typeface="Gill Sans"/>
                      </a:endParaRPr>
                    </a:p>
                  </a:txBody>
                  <a:tcPr marL="91425" marR="91425" marT="91425" marB="91425"/>
                </a:tc>
                <a:extLst>
                  <a:ext uri="{0D108BD9-81ED-4DB2-BD59-A6C34878D82A}">
                    <a16:rowId xmlns:a16="http://schemas.microsoft.com/office/drawing/2014/main" val="10000"/>
                  </a:ext>
                </a:extLst>
              </a:tr>
              <a:tr h="297800">
                <a:tc>
                  <a:txBody>
                    <a:bodyPr/>
                    <a:lstStyle/>
                    <a:p>
                      <a:pPr marL="0" lvl="0" indent="0" algn="l" rtl="0">
                        <a:spcBef>
                          <a:spcPts val="0"/>
                        </a:spcBef>
                        <a:spcAft>
                          <a:spcPts val="0"/>
                        </a:spcAft>
                        <a:buNone/>
                      </a:pPr>
                      <a:r>
                        <a:rPr lang="en-US" sz="1600">
                          <a:latin typeface="Gill Sans"/>
                          <a:ea typeface="Gill Sans"/>
                          <a:cs typeface="Gill Sans"/>
                          <a:sym typeface="Gill Sans"/>
                        </a:rPr>
                        <a:t>K</a:t>
                      </a:r>
                      <a:endParaRPr sz="1600">
                        <a:latin typeface="Gill Sans"/>
                        <a:ea typeface="Gill Sans"/>
                        <a:cs typeface="Gill Sans"/>
                        <a:sym typeface="Gill Sans"/>
                      </a:endParaRPr>
                    </a:p>
                  </a:txBody>
                  <a:tcPr marL="91425" marR="91425" marT="91425" marB="91425"/>
                </a:tc>
                <a:tc>
                  <a:txBody>
                    <a:bodyPr/>
                    <a:lstStyle/>
                    <a:p>
                      <a:pPr marL="0" lvl="0" indent="0" algn="l" rtl="0">
                        <a:spcBef>
                          <a:spcPts val="0"/>
                        </a:spcBef>
                        <a:spcAft>
                          <a:spcPts val="0"/>
                        </a:spcAft>
                        <a:buNone/>
                      </a:pPr>
                      <a:r>
                        <a:rPr lang="en-US" sz="1600">
                          <a:latin typeface="Gill Sans"/>
                          <a:ea typeface="Gill Sans"/>
                          <a:cs typeface="Gill Sans"/>
                          <a:sym typeface="Gill Sans"/>
                        </a:rPr>
                        <a:t>57%</a:t>
                      </a:r>
                      <a:endParaRPr sz="1600">
                        <a:latin typeface="Gill Sans"/>
                        <a:ea typeface="Gill Sans"/>
                        <a:cs typeface="Gill Sans"/>
                        <a:sym typeface="Gill Sans"/>
                      </a:endParaRPr>
                    </a:p>
                  </a:txBody>
                  <a:tcPr marL="91425" marR="91425" marT="91425" marB="91425"/>
                </a:tc>
                <a:extLst>
                  <a:ext uri="{0D108BD9-81ED-4DB2-BD59-A6C34878D82A}">
                    <a16:rowId xmlns:a16="http://schemas.microsoft.com/office/drawing/2014/main" val="10001"/>
                  </a:ext>
                </a:extLst>
              </a:tr>
              <a:tr h="297800">
                <a:tc>
                  <a:txBody>
                    <a:bodyPr/>
                    <a:lstStyle/>
                    <a:p>
                      <a:pPr marL="0" lvl="0" indent="0" algn="l" rtl="0">
                        <a:spcBef>
                          <a:spcPts val="0"/>
                        </a:spcBef>
                        <a:spcAft>
                          <a:spcPts val="0"/>
                        </a:spcAft>
                        <a:buNone/>
                      </a:pPr>
                      <a:r>
                        <a:rPr lang="en-US" sz="1600">
                          <a:latin typeface="Gill Sans"/>
                          <a:ea typeface="Gill Sans"/>
                          <a:cs typeface="Gill Sans"/>
                          <a:sym typeface="Gill Sans"/>
                        </a:rPr>
                        <a:t>1st</a:t>
                      </a:r>
                      <a:endParaRPr sz="1600">
                        <a:latin typeface="Gill Sans"/>
                        <a:ea typeface="Gill Sans"/>
                        <a:cs typeface="Gill Sans"/>
                        <a:sym typeface="Gill Sans"/>
                      </a:endParaRPr>
                    </a:p>
                  </a:txBody>
                  <a:tcPr marL="91425" marR="91425" marT="91425" marB="91425"/>
                </a:tc>
                <a:tc>
                  <a:txBody>
                    <a:bodyPr/>
                    <a:lstStyle/>
                    <a:p>
                      <a:pPr marL="0" lvl="0" indent="0" algn="l" rtl="0">
                        <a:spcBef>
                          <a:spcPts val="0"/>
                        </a:spcBef>
                        <a:spcAft>
                          <a:spcPts val="0"/>
                        </a:spcAft>
                        <a:buNone/>
                      </a:pPr>
                      <a:r>
                        <a:rPr lang="en-US" sz="1600">
                          <a:latin typeface="Gill Sans"/>
                          <a:ea typeface="Gill Sans"/>
                          <a:cs typeface="Gill Sans"/>
                          <a:sym typeface="Gill Sans"/>
                        </a:rPr>
                        <a:t>75%</a:t>
                      </a:r>
                      <a:endParaRPr sz="1600">
                        <a:latin typeface="Gill Sans"/>
                        <a:ea typeface="Gill Sans"/>
                        <a:cs typeface="Gill Sans"/>
                        <a:sym typeface="Gill Sans"/>
                      </a:endParaRPr>
                    </a:p>
                  </a:txBody>
                  <a:tcPr marL="91425" marR="91425" marT="91425" marB="91425"/>
                </a:tc>
                <a:extLst>
                  <a:ext uri="{0D108BD9-81ED-4DB2-BD59-A6C34878D82A}">
                    <a16:rowId xmlns:a16="http://schemas.microsoft.com/office/drawing/2014/main" val="10002"/>
                  </a:ext>
                </a:extLst>
              </a:tr>
              <a:tr h="297800">
                <a:tc>
                  <a:txBody>
                    <a:bodyPr/>
                    <a:lstStyle/>
                    <a:p>
                      <a:pPr marL="0" lvl="0" indent="0" algn="l" rtl="0">
                        <a:spcBef>
                          <a:spcPts val="0"/>
                        </a:spcBef>
                        <a:spcAft>
                          <a:spcPts val="0"/>
                        </a:spcAft>
                        <a:buNone/>
                      </a:pPr>
                      <a:r>
                        <a:rPr lang="en-US" sz="1600">
                          <a:latin typeface="Gill Sans"/>
                          <a:ea typeface="Gill Sans"/>
                          <a:cs typeface="Gill Sans"/>
                          <a:sym typeface="Gill Sans"/>
                        </a:rPr>
                        <a:t>2nd</a:t>
                      </a:r>
                      <a:endParaRPr sz="1600">
                        <a:latin typeface="Gill Sans"/>
                        <a:ea typeface="Gill Sans"/>
                        <a:cs typeface="Gill Sans"/>
                        <a:sym typeface="Gill Sans"/>
                      </a:endParaRPr>
                    </a:p>
                  </a:txBody>
                  <a:tcPr marL="91425" marR="91425" marT="91425" marB="91425"/>
                </a:tc>
                <a:tc>
                  <a:txBody>
                    <a:bodyPr/>
                    <a:lstStyle/>
                    <a:p>
                      <a:pPr marL="0" lvl="0" indent="0" algn="l" rtl="0">
                        <a:spcBef>
                          <a:spcPts val="0"/>
                        </a:spcBef>
                        <a:spcAft>
                          <a:spcPts val="0"/>
                        </a:spcAft>
                        <a:buNone/>
                      </a:pPr>
                      <a:r>
                        <a:rPr lang="en-US" sz="1600">
                          <a:latin typeface="Gill Sans"/>
                          <a:ea typeface="Gill Sans"/>
                          <a:cs typeface="Gill Sans"/>
                          <a:sym typeface="Gill Sans"/>
                        </a:rPr>
                        <a:t>67%</a:t>
                      </a:r>
                      <a:endParaRPr sz="1600">
                        <a:latin typeface="Gill Sans"/>
                        <a:ea typeface="Gill Sans"/>
                        <a:cs typeface="Gill Sans"/>
                        <a:sym typeface="Gill Sans"/>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7"/>
          <p:cNvSpPr txBox="1">
            <a:spLocks noGrp="1"/>
          </p:cNvSpPr>
          <p:nvPr>
            <p:ph type="title"/>
          </p:nvPr>
        </p:nvSpPr>
        <p:spPr>
          <a:xfrm>
            <a:off x="1248225" y="380325"/>
            <a:ext cx="6571500" cy="6138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200"/>
              <a:buFont typeface="Gill Sans"/>
              <a:buNone/>
            </a:pPr>
            <a:r>
              <a:rPr lang="en-US"/>
              <a:t>SCHOOL  ASSESSMENT RESULTS</a:t>
            </a:r>
            <a:endParaRPr/>
          </a:p>
        </p:txBody>
      </p:sp>
      <p:sp>
        <p:nvSpPr>
          <p:cNvPr id="174" name="Google Shape;174;p7"/>
          <p:cNvSpPr txBox="1">
            <a:spLocks noGrp="1"/>
          </p:cNvSpPr>
          <p:nvPr>
            <p:ph type="body" idx="1"/>
          </p:nvPr>
        </p:nvSpPr>
        <p:spPr>
          <a:xfrm>
            <a:off x="152400" y="2015733"/>
            <a:ext cx="8762999" cy="3450613"/>
          </a:xfrm>
          <a:prstGeom prst="rect">
            <a:avLst/>
          </a:prstGeom>
          <a:noFill/>
          <a:ln>
            <a:noFill/>
          </a:ln>
        </p:spPr>
        <p:txBody>
          <a:bodyPr spcFirstLastPara="1" wrap="square" lIns="91425" tIns="45700" rIns="91425" bIns="45700" anchor="t" anchorCtr="0">
            <a:normAutofit/>
          </a:bodyPr>
          <a:lstStyle/>
          <a:p>
            <a:pPr marL="457200" lvl="0" indent="0" algn="l" rtl="0">
              <a:lnSpc>
                <a:spcPct val="100000"/>
              </a:lnSpc>
              <a:spcBef>
                <a:spcPts val="1000"/>
              </a:spcBef>
              <a:spcAft>
                <a:spcPts val="0"/>
              </a:spcAft>
              <a:buNone/>
            </a:pPr>
            <a:r>
              <a:rPr lang="en-US" sz="2600"/>
              <a:t>Florida Assessment</a:t>
            </a:r>
            <a:endParaRPr sz="2600"/>
          </a:p>
          <a:p>
            <a:pPr marL="0" lvl="0" indent="0" algn="l" rtl="0">
              <a:lnSpc>
                <a:spcPct val="100000"/>
              </a:lnSpc>
              <a:spcBef>
                <a:spcPts val="1000"/>
              </a:spcBef>
              <a:spcAft>
                <a:spcPts val="0"/>
              </a:spcAft>
              <a:buNone/>
            </a:pPr>
            <a:r>
              <a:rPr lang="en-US" sz="2600"/>
              <a:t>     of Student Thinking </a:t>
            </a:r>
            <a:endParaRPr sz="2600"/>
          </a:p>
          <a:p>
            <a:pPr marL="0" lvl="0" indent="0" algn="l" rtl="0">
              <a:lnSpc>
                <a:spcPct val="100000"/>
              </a:lnSpc>
              <a:spcBef>
                <a:spcPts val="1000"/>
              </a:spcBef>
              <a:spcAft>
                <a:spcPts val="0"/>
              </a:spcAft>
              <a:buNone/>
            </a:pPr>
            <a:r>
              <a:rPr lang="en-US" sz="2600"/>
              <a:t>               (FAST)</a:t>
            </a:r>
            <a:endParaRPr sz="2600"/>
          </a:p>
          <a:p>
            <a:pPr marL="0" lvl="0" indent="0" algn="l" rtl="0">
              <a:lnSpc>
                <a:spcPct val="100000"/>
              </a:lnSpc>
              <a:spcBef>
                <a:spcPts val="1000"/>
              </a:spcBef>
              <a:spcAft>
                <a:spcPts val="0"/>
              </a:spcAft>
              <a:buNone/>
            </a:pPr>
            <a:r>
              <a:rPr lang="en-US" sz="2600"/>
              <a:t>      Grades 3-6 ELA/Reading</a:t>
            </a:r>
            <a:endParaRPr sz="2600"/>
          </a:p>
          <a:p>
            <a:pPr marL="0" lvl="0" indent="0" algn="l" rtl="0">
              <a:lnSpc>
                <a:spcPct val="100000"/>
              </a:lnSpc>
              <a:spcBef>
                <a:spcPts val="1000"/>
              </a:spcBef>
              <a:spcAft>
                <a:spcPts val="0"/>
              </a:spcAft>
              <a:buNone/>
            </a:pPr>
            <a:r>
              <a:rPr lang="en-US" sz="2600"/>
              <a:t>        44% Proficiency</a:t>
            </a:r>
            <a:endParaRPr sz="2600"/>
          </a:p>
          <a:p>
            <a:pPr marL="0" lvl="0" indent="0" algn="l" rtl="0">
              <a:lnSpc>
                <a:spcPct val="100000"/>
              </a:lnSpc>
              <a:spcBef>
                <a:spcPts val="1000"/>
              </a:spcBef>
              <a:spcAft>
                <a:spcPts val="0"/>
              </a:spcAft>
              <a:buNone/>
            </a:pPr>
            <a:r>
              <a:rPr lang="en-US" sz="2600"/>
              <a:t>        (Last School Year)</a:t>
            </a:r>
            <a:endParaRPr sz="2600"/>
          </a:p>
        </p:txBody>
      </p:sp>
      <p:sp>
        <p:nvSpPr>
          <p:cNvPr id="175" name="Google Shape;175;p7"/>
          <p:cNvSpPr txBox="1"/>
          <p:nvPr/>
        </p:nvSpPr>
        <p:spPr>
          <a:xfrm>
            <a:off x="381000" y="6324600"/>
            <a:ext cx="457643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pic>
        <p:nvPicPr>
          <p:cNvPr id="176" name="Google Shape;176;p7" descr="Text&#10;&#10;Description automatically generated"/>
          <p:cNvPicPr preferRelativeResize="0"/>
          <p:nvPr/>
        </p:nvPicPr>
        <p:blipFill rotWithShape="1">
          <a:blip r:embed="rId3">
            <a:alphaModFix/>
          </a:blip>
          <a:srcRect/>
          <a:stretch/>
        </p:blipFill>
        <p:spPr>
          <a:xfrm>
            <a:off x="4308525" y="912400"/>
            <a:ext cx="4752975" cy="2012700"/>
          </a:xfrm>
          <a:prstGeom prst="rect">
            <a:avLst/>
          </a:prstGeom>
          <a:noFill/>
          <a:ln>
            <a:noFill/>
          </a:ln>
        </p:spPr>
      </p:pic>
      <p:pic>
        <p:nvPicPr>
          <p:cNvPr id="177" name="Google Shape;177;p7" descr="Text&#10;&#10;Description automatically generated"/>
          <p:cNvPicPr preferRelativeResize="0"/>
          <p:nvPr/>
        </p:nvPicPr>
        <p:blipFill rotWithShape="1">
          <a:blip r:embed="rId4">
            <a:alphaModFix/>
          </a:blip>
          <a:srcRect/>
          <a:stretch/>
        </p:blipFill>
        <p:spPr>
          <a:xfrm>
            <a:off x="4308525" y="2869000"/>
            <a:ext cx="4752975" cy="2012700"/>
          </a:xfrm>
          <a:prstGeom prst="rect">
            <a:avLst/>
          </a:prstGeom>
          <a:noFill/>
          <a:ln>
            <a:noFill/>
          </a:ln>
        </p:spPr>
      </p:pic>
      <p:pic>
        <p:nvPicPr>
          <p:cNvPr id="178" name="Google Shape;178;p7" descr="Application&#10;&#10;Description automatically generated with medium confidence"/>
          <p:cNvPicPr preferRelativeResize="0"/>
          <p:nvPr/>
        </p:nvPicPr>
        <p:blipFill rotWithShape="1">
          <a:blip r:embed="rId5">
            <a:alphaModFix/>
          </a:blip>
          <a:srcRect/>
          <a:stretch/>
        </p:blipFill>
        <p:spPr>
          <a:xfrm>
            <a:off x="4308525" y="4754163"/>
            <a:ext cx="4752975" cy="2206062"/>
          </a:xfrm>
          <a:prstGeom prst="rect">
            <a:avLst/>
          </a:prstGeom>
          <a:noFill/>
          <a:ln>
            <a:noFill/>
          </a:ln>
        </p:spPr>
      </p:pic>
    </p:spTree>
  </p:cSld>
  <p:clrMapOvr>
    <a:masterClrMapping/>
  </p:clrMapOvr>
  <p:transition>
    <p:fade thruBlk="1"/>
  </p:transition>
</p:sld>
</file>

<file path=ppt/theme/theme1.xml><?xml version="1.0" encoding="utf-8"?>
<a:theme xmlns:a="http://schemas.openxmlformats.org/drawingml/2006/main" name="Gallery">
  <a:themeElements>
    <a:clrScheme name="Gallery">
      <a:dk1>
        <a:srgbClr val="000000"/>
      </a:dk1>
      <a:lt1>
        <a:srgbClr val="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2499</Words>
  <Application>Microsoft Office PowerPoint</Application>
  <PresentationFormat>On-screen Show (4:3)</PresentationFormat>
  <Paragraphs>341</Paragraphs>
  <Slides>32</Slides>
  <Notes>31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Impact</vt:lpstr>
      <vt:lpstr>Franklin Gothic</vt:lpstr>
      <vt:lpstr>Arial Narrow</vt:lpstr>
      <vt:lpstr>Gill Sans</vt:lpstr>
      <vt:lpstr>Calibri</vt:lpstr>
      <vt:lpstr>Noto Sans Symbols</vt:lpstr>
      <vt:lpstr>Garamond</vt:lpstr>
      <vt:lpstr>Tahoma</vt:lpstr>
      <vt:lpstr>Arial</vt:lpstr>
      <vt:lpstr>Gallery</vt:lpstr>
      <vt:lpstr>ANNUAL MEETING 2023-24 TITLE I</vt:lpstr>
      <vt:lpstr>PowerPoint Presentation</vt:lpstr>
      <vt:lpstr>WHAT IS TITLE I?</vt:lpstr>
      <vt:lpstr>TITLE I FUNDING</vt:lpstr>
      <vt:lpstr>WHO DECIDES HOW FUNDS ARE USED?</vt:lpstr>
      <vt:lpstr>TITLE I PROGRAMS</vt:lpstr>
      <vt:lpstr>School Assessment Results STAR Reading Results</vt:lpstr>
      <vt:lpstr>School Assessment Results STAR Math Results</vt:lpstr>
      <vt:lpstr>SCHOOL  ASSESSMENT RESULTS</vt:lpstr>
      <vt:lpstr>SCHOOL  ASSESSMENT RESULTS</vt:lpstr>
      <vt:lpstr> iReady Data % of Students in Grades K Through 6th - Early and Mid On Grade Level   i Ready Diagnostic (last school year)  </vt:lpstr>
      <vt:lpstr>2023-24  SCHOOL IMPROVEMENT PLAN GOALS</vt:lpstr>
      <vt:lpstr>COLUMBIA TITLE I PLAN FOR 2023-24 SCHOOL YEAR</vt:lpstr>
      <vt:lpstr>EDUCATIONAL STANDARDS</vt:lpstr>
      <vt:lpstr>TESTING</vt:lpstr>
      <vt:lpstr>2023-24 School Assessments</vt:lpstr>
      <vt:lpstr>2023-24 School Assessments Proficiency Levels</vt:lpstr>
      <vt:lpstr>2023-24 School Curriculum</vt:lpstr>
      <vt:lpstr>BPS Focus for Parents &amp; Students </vt:lpstr>
      <vt:lpstr>PARENT AND FAMILY ENGAGEMENT PLAN (PFEP)</vt:lpstr>
      <vt:lpstr>PARENT AND FAMILY ENGAGEMENT REQUIREMENTS</vt:lpstr>
      <vt:lpstr>PARENT SURVEY RESULTS</vt:lpstr>
      <vt:lpstr>SCHOOL-PARENT COMPACT</vt:lpstr>
      <vt:lpstr>PowerPoint Presentation</vt:lpstr>
      <vt:lpstr>PARENTS’ RIGHT TO KNOW</vt:lpstr>
      <vt:lpstr>TITLE I COMPLAINT PROCEDURE</vt:lpstr>
      <vt:lpstr>RESEARCH SHOWS… </vt:lpstr>
      <vt:lpstr>TIPS FOR SUCCESS:</vt:lpstr>
      <vt:lpstr>TIPS FOR SUCCESS:</vt:lpstr>
      <vt:lpstr>WAYS TO STAY INFORMED</vt:lpstr>
      <vt:lpstr>BEFORE YOU LEAVE!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2023-24  TITLE  I    ANNUAL MEETING  </dc:title>
  <dc:creator>Terry Pitchford</dc:creator>
  <cp:lastModifiedBy>Good.Laura@Columbia Elementary</cp:lastModifiedBy>
  <cp:revision>2</cp:revision>
  <dcterms:modified xsi:type="dcterms:W3CDTF">2023-09-14T18:08:22Z</dcterms:modified>
</cp:coreProperties>
</file>