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7010400" cy="9296400"/>
  <p:embeddedFontLst>
    <p:embeddedFont>
      <p:font typeface="Arial Narrow" panose="020B060602020203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Franklin Gothic" panose="020B0604020202020204" charset="0"/>
      <p:bold r:id="rId42"/>
    </p:embeddedFont>
    <p:embeddedFont>
      <p:font typeface="Gill Sans" panose="020B0604020202020204" charset="0"/>
      <p:regular r:id="rId43"/>
      <p:bold r:id="rId44"/>
    </p:embeddedFont>
    <p:embeddedFont>
      <p:font typeface="Impact" panose="020B0806030902050204" pitchFamily="34" charset="0"/>
      <p:regular r:id="rId45"/>
    </p:embeddedFont>
    <p:embeddedFont>
      <p:font typeface="Tahoma" panose="020B0604030504040204" pitchFamily="34" charset="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18OvprHMoNkIa/iqkeUjUrzI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9D7DD8-5233-4437-AD1C-844082E26F7B}" v="76" dt="2023-09-13T17:54:34.141"/>
  </p1510:revLst>
</p1510:revInfo>
</file>

<file path=ppt/tableStyles.xml><?xml version="1.0" encoding="utf-8"?>
<a:tblStyleLst xmlns:a="http://schemas.openxmlformats.org/drawingml/2006/main" def="{C344CEC0-9152-4DC5-9654-207C8CDFA2D4}">
  <a:tblStyle styleId="{C344CEC0-9152-4DC5-9654-207C8CDFA2D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6F9F476-F977-448D-ACEF-24EA4BE47A28}" styleName="Table_1">
    <a:wholeTbl>
      <a:tcTxStyle b="off" i="off">
        <a:font>
          <a:latin typeface="Garamond"/>
          <a:ea typeface="Garamond"/>
          <a:cs typeface="Garamond"/>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FE7"/>
          </a:solidFill>
        </a:fill>
      </a:tcStyle>
    </a:wholeTbl>
    <a:band1H>
      <a:tcTxStyle/>
      <a:tcStyle>
        <a:tcBdr/>
        <a:fill>
          <a:solidFill>
            <a:srgbClr val="D8DDCB"/>
          </a:solidFill>
        </a:fill>
      </a:tcStyle>
    </a:band1H>
    <a:band2H>
      <a:tcTxStyle/>
      <a:tcStyle>
        <a:tcBdr/>
      </a:tcStyle>
    </a:band2H>
    <a:band1V>
      <a:tcTxStyle/>
      <a:tcStyle>
        <a:tcBdr/>
        <a:fill>
          <a:solidFill>
            <a:srgbClr val="D8DDCB"/>
          </a:solidFill>
        </a:fill>
      </a:tcStyle>
    </a:band1V>
    <a:band2V>
      <a:tcTxStyle/>
      <a:tcStyle>
        <a:tcBdr/>
      </a:tcStyle>
    </a:band2V>
    <a:lastCol>
      <a:tcTxStyle b="on" i="off">
        <a:font>
          <a:latin typeface="Garamond"/>
          <a:ea typeface="Garamond"/>
          <a:cs typeface="Garamond"/>
        </a:font>
        <a:schemeClr val="lt1"/>
      </a:tcTxStyle>
      <a:tcStyle>
        <a:tcBdr/>
        <a:fill>
          <a:solidFill>
            <a:schemeClr val="accent1"/>
          </a:solidFill>
        </a:fill>
      </a:tcStyle>
    </a:lastCol>
    <a:firstCol>
      <a:tcTxStyle b="on" i="off">
        <a:font>
          <a:latin typeface="Garamond"/>
          <a:ea typeface="Garamond"/>
          <a:cs typeface="Garamond"/>
        </a:font>
        <a:schemeClr val="lt1"/>
      </a:tcTxStyle>
      <a:tcStyle>
        <a:tcBdr/>
        <a:fill>
          <a:solidFill>
            <a:schemeClr val="accent1"/>
          </a:solidFill>
        </a:fill>
      </a:tcStyle>
    </a:firstCol>
    <a:lastRow>
      <a:tcTxStyle b="on" i="off">
        <a:font>
          <a:latin typeface="Garamond"/>
          <a:ea typeface="Garamond"/>
          <a:cs typeface="Garamond"/>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aramond"/>
          <a:ea typeface="Garamond"/>
          <a:cs typeface="Garamond"/>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5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56" Type="http://schemas.microsoft.com/office/2016/11/relationships/changesInfo" Target="changesInfos/changesInfo1.xml"/><Relationship Id="rId8" Type="http://schemas.openxmlformats.org/officeDocument/2006/relationships/slide" Target="slides/slide7.xml"/><Relationship Id="rId51"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Laura@Columbia Elementary" userId="079f1b95-3ff3-444d-b26b-67c29cb3b89a" providerId="ADAL" clId="{C19D7DD8-5233-4437-AD1C-844082E26F7B}"/>
    <pc:docChg chg="undo custSel modSld">
      <pc:chgData name="Good.Laura@Columbia Elementary" userId="079f1b95-3ff3-444d-b26b-67c29cb3b89a" providerId="ADAL" clId="{C19D7DD8-5233-4437-AD1C-844082E26F7B}" dt="2023-09-13T17:54:52.232" v="96" actId="14100"/>
      <pc:docMkLst>
        <pc:docMk/>
      </pc:docMkLst>
      <pc:sldChg chg="modSp mod">
        <pc:chgData name="Good.Laura@Columbia Elementary" userId="079f1b95-3ff3-444d-b26b-67c29cb3b89a" providerId="ADAL" clId="{C19D7DD8-5233-4437-AD1C-844082E26F7B}" dt="2023-09-10T16:43:01.688" v="3" actId="14100"/>
        <pc:sldMkLst>
          <pc:docMk/>
          <pc:sldMk cId="0" sldId="256"/>
        </pc:sldMkLst>
        <pc:spChg chg="mod">
          <ac:chgData name="Good.Laura@Columbia Elementary" userId="079f1b95-3ff3-444d-b26b-67c29cb3b89a" providerId="ADAL" clId="{C19D7DD8-5233-4437-AD1C-844082E26F7B}" dt="2023-09-10T16:43:01.688" v="3" actId="14100"/>
          <ac:spMkLst>
            <pc:docMk/>
            <pc:sldMk cId="0" sldId="256"/>
            <ac:spMk id="107" creationId="{00000000-0000-0000-0000-000000000000}"/>
          </ac:spMkLst>
        </pc:spChg>
      </pc:sldChg>
      <pc:sldChg chg="modSp mod">
        <pc:chgData name="Good.Laura@Columbia Elementary" userId="079f1b95-3ff3-444d-b26b-67c29cb3b89a" providerId="ADAL" clId="{C19D7DD8-5233-4437-AD1C-844082E26F7B}" dt="2023-09-10T16:44:25.368" v="9" actId="20577"/>
        <pc:sldMkLst>
          <pc:docMk/>
          <pc:sldMk cId="0" sldId="257"/>
        </pc:sldMkLst>
        <pc:spChg chg="mod">
          <ac:chgData name="Good.Laura@Columbia Elementary" userId="079f1b95-3ff3-444d-b26b-67c29cb3b89a" providerId="ADAL" clId="{C19D7DD8-5233-4437-AD1C-844082E26F7B}" dt="2023-09-10T16:44:25.368" v="9" actId="20577"/>
          <ac:spMkLst>
            <pc:docMk/>
            <pc:sldMk cId="0" sldId="257"/>
            <ac:spMk id="114" creationId="{00000000-0000-0000-0000-000000000000}"/>
          </ac:spMkLst>
        </pc:spChg>
      </pc:sldChg>
      <pc:sldChg chg="modSp mod">
        <pc:chgData name="Good.Laura@Columbia Elementary" userId="079f1b95-3ff3-444d-b26b-67c29cb3b89a" providerId="ADAL" clId="{C19D7DD8-5233-4437-AD1C-844082E26F7B}" dt="2023-09-10T16:45:02.960" v="14" actId="27636"/>
        <pc:sldMkLst>
          <pc:docMk/>
          <pc:sldMk cId="0" sldId="258"/>
        </pc:sldMkLst>
        <pc:spChg chg="mod">
          <ac:chgData name="Good.Laura@Columbia Elementary" userId="079f1b95-3ff3-444d-b26b-67c29cb3b89a" providerId="ADAL" clId="{C19D7DD8-5233-4437-AD1C-844082E26F7B}" dt="2023-09-10T16:44:33.133" v="10" actId="27636"/>
          <ac:spMkLst>
            <pc:docMk/>
            <pc:sldMk cId="0" sldId="258"/>
            <ac:spMk id="121" creationId="{00000000-0000-0000-0000-000000000000}"/>
          </ac:spMkLst>
        </pc:spChg>
        <pc:spChg chg="mod">
          <ac:chgData name="Good.Laura@Columbia Elementary" userId="079f1b95-3ff3-444d-b26b-67c29cb3b89a" providerId="ADAL" clId="{C19D7DD8-5233-4437-AD1C-844082E26F7B}" dt="2023-09-10T16:45:02.960" v="14" actId="27636"/>
          <ac:spMkLst>
            <pc:docMk/>
            <pc:sldMk cId="0" sldId="258"/>
            <ac:spMk id="122" creationId="{00000000-0000-0000-0000-000000000000}"/>
          </ac:spMkLst>
        </pc:spChg>
      </pc:sldChg>
      <pc:sldChg chg="modSp mod">
        <pc:chgData name="Good.Laura@Columbia Elementary" userId="079f1b95-3ff3-444d-b26b-67c29cb3b89a" providerId="ADAL" clId="{C19D7DD8-5233-4437-AD1C-844082E26F7B}" dt="2023-09-10T16:45:19.869" v="15" actId="27636"/>
        <pc:sldMkLst>
          <pc:docMk/>
          <pc:sldMk cId="0" sldId="259"/>
        </pc:sldMkLst>
        <pc:spChg chg="mod">
          <ac:chgData name="Good.Laura@Columbia Elementary" userId="079f1b95-3ff3-444d-b26b-67c29cb3b89a" providerId="ADAL" clId="{C19D7DD8-5233-4437-AD1C-844082E26F7B}" dt="2023-09-10T16:45:19.869" v="15" actId="27636"/>
          <ac:spMkLst>
            <pc:docMk/>
            <pc:sldMk cId="0" sldId="259"/>
            <ac:spMk id="129" creationId="{00000000-0000-0000-0000-000000000000}"/>
          </ac:spMkLst>
        </pc:spChg>
      </pc:sldChg>
      <pc:sldChg chg="delSp modSp mod">
        <pc:chgData name="Good.Laura@Columbia Elementary" userId="079f1b95-3ff3-444d-b26b-67c29cb3b89a" providerId="ADAL" clId="{C19D7DD8-5233-4437-AD1C-844082E26F7B}" dt="2023-09-10T16:49:05.542" v="33" actId="478"/>
        <pc:sldMkLst>
          <pc:docMk/>
          <pc:sldMk cId="0" sldId="260"/>
        </pc:sldMkLst>
        <pc:spChg chg="mod">
          <ac:chgData name="Good.Laura@Columbia Elementary" userId="079f1b95-3ff3-444d-b26b-67c29cb3b89a" providerId="ADAL" clId="{C19D7DD8-5233-4437-AD1C-844082E26F7B}" dt="2023-09-10T16:49:01.155" v="32" actId="255"/>
          <ac:spMkLst>
            <pc:docMk/>
            <pc:sldMk cId="0" sldId="260"/>
            <ac:spMk id="138" creationId="{00000000-0000-0000-0000-000000000000}"/>
          </ac:spMkLst>
        </pc:spChg>
        <pc:spChg chg="del">
          <ac:chgData name="Good.Laura@Columbia Elementary" userId="079f1b95-3ff3-444d-b26b-67c29cb3b89a" providerId="ADAL" clId="{C19D7DD8-5233-4437-AD1C-844082E26F7B}" dt="2023-09-10T16:49:05.542" v="33" actId="478"/>
          <ac:spMkLst>
            <pc:docMk/>
            <pc:sldMk cId="0" sldId="260"/>
            <ac:spMk id="139" creationId="{00000000-0000-0000-0000-000000000000}"/>
          </ac:spMkLst>
        </pc:spChg>
      </pc:sldChg>
      <pc:sldChg chg="modSp">
        <pc:chgData name="Good.Laura@Columbia Elementary" userId="079f1b95-3ff3-444d-b26b-67c29cb3b89a" providerId="ADAL" clId="{C19D7DD8-5233-4437-AD1C-844082E26F7B}" dt="2023-09-10T16:49:26.934" v="34"/>
        <pc:sldMkLst>
          <pc:docMk/>
          <pc:sldMk cId="0" sldId="261"/>
        </pc:sldMkLst>
        <pc:spChg chg="mod">
          <ac:chgData name="Good.Laura@Columbia Elementary" userId="079f1b95-3ff3-444d-b26b-67c29cb3b89a" providerId="ADAL" clId="{C19D7DD8-5233-4437-AD1C-844082E26F7B}" dt="2023-09-10T16:49:26.934" v="34"/>
          <ac:spMkLst>
            <pc:docMk/>
            <pc:sldMk cId="0" sldId="261"/>
            <ac:spMk id="147" creationId="{00000000-0000-0000-0000-000000000000}"/>
          </ac:spMkLst>
        </pc:spChg>
      </pc:sldChg>
      <pc:sldChg chg="modSp mod">
        <pc:chgData name="Good.Laura@Columbia Elementary" userId="079f1b95-3ff3-444d-b26b-67c29cb3b89a" providerId="ADAL" clId="{C19D7DD8-5233-4437-AD1C-844082E26F7B}" dt="2023-09-10T16:52:48.255" v="38" actId="14734"/>
        <pc:sldMkLst>
          <pc:docMk/>
          <pc:sldMk cId="0" sldId="262"/>
        </pc:sldMkLst>
        <pc:graphicFrameChg chg="mod modGraphic">
          <ac:chgData name="Good.Laura@Columbia Elementary" userId="079f1b95-3ff3-444d-b26b-67c29cb3b89a" providerId="ADAL" clId="{C19D7DD8-5233-4437-AD1C-844082E26F7B}" dt="2023-09-10T16:52:48.255" v="38" actId="14734"/>
          <ac:graphicFrameMkLst>
            <pc:docMk/>
            <pc:sldMk cId="0" sldId="262"/>
            <ac:graphicFrameMk id="158" creationId="{00000000-0000-0000-0000-000000000000}"/>
          </ac:graphicFrameMkLst>
        </pc:graphicFrameChg>
      </pc:sldChg>
      <pc:sldChg chg="modSp mod">
        <pc:chgData name="Good.Laura@Columbia Elementary" userId="079f1b95-3ff3-444d-b26b-67c29cb3b89a" providerId="ADAL" clId="{C19D7DD8-5233-4437-AD1C-844082E26F7B}" dt="2023-09-10T16:53:30.979" v="42" actId="14734"/>
        <pc:sldMkLst>
          <pc:docMk/>
          <pc:sldMk cId="0" sldId="263"/>
        </pc:sldMkLst>
        <pc:graphicFrameChg chg="mod modGraphic">
          <ac:chgData name="Good.Laura@Columbia Elementary" userId="079f1b95-3ff3-444d-b26b-67c29cb3b89a" providerId="ADAL" clId="{C19D7DD8-5233-4437-AD1C-844082E26F7B}" dt="2023-09-10T16:53:30.979" v="42" actId="14734"/>
          <ac:graphicFrameMkLst>
            <pc:docMk/>
            <pc:sldMk cId="0" sldId="263"/>
            <ac:graphicFrameMk id="167" creationId="{00000000-0000-0000-0000-000000000000}"/>
          </ac:graphicFrameMkLst>
        </pc:graphicFrameChg>
      </pc:sldChg>
      <pc:sldChg chg="modSp mod">
        <pc:chgData name="Good.Laura@Columbia Elementary" userId="079f1b95-3ff3-444d-b26b-67c29cb3b89a" providerId="ADAL" clId="{C19D7DD8-5233-4437-AD1C-844082E26F7B}" dt="2023-09-10T16:54:53.465" v="48" actId="122"/>
        <pc:sldMkLst>
          <pc:docMk/>
          <pc:sldMk cId="0" sldId="264"/>
        </pc:sldMkLst>
        <pc:spChg chg="mod">
          <ac:chgData name="Good.Laura@Columbia Elementary" userId="079f1b95-3ff3-444d-b26b-67c29cb3b89a" providerId="ADAL" clId="{C19D7DD8-5233-4437-AD1C-844082E26F7B}" dt="2023-09-10T16:54:28.020" v="45" actId="27636"/>
          <ac:spMkLst>
            <pc:docMk/>
            <pc:sldMk cId="0" sldId="264"/>
            <ac:spMk id="173" creationId="{00000000-0000-0000-0000-000000000000}"/>
          </ac:spMkLst>
        </pc:spChg>
        <pc:spChg chg="mod">
          <ac:chgData name="Good.Laura@Columbia Elementary" userId="079f1b95-3ff3-444d-b26b-67c29cb3b89a" providerId="ADAL" clId="{C19D7DD8-5233-4437-AD1C-844082E26F7B}" dt="2023-09-10T16:54:53.465" v="48" actId="122"/>
          <ac:spMkLst>
            <pc:docMk/>
            <pc:sldMk cId="0" sldId="264"/>
            <ac:spMk id="174" creationId="{00000000-0000-0000-0000-000000000000}"/>
          </ac:spMkLst>
        </pc:spChg>
      </pc:sldChg>
      <pc:sldChg chg="modSp mod">
        <pc:chgData name="Good.Laura@Columbia Elementary" userId="079f1b95-3ff3-444d-b26b-67c29cb3b89a" providerId="ADAL" clId="{C19D7DD8-5233-4437-AD1C-844082E26F7B}" dt="2023-09-10T16:55:28.969" v="52" actId="255"/>
        <pc:sldMkLst>
          <pc:docMk/>
          <pc:sldMk cId="0" sldId="265"/>
        </pc:sldMkLst>
        <pc:spChg chg="mod">
          <ac:chgData name="Good.Laura@Columbia Elementary" userId="079f1b95-3ff3-444d-b26b-67c29cb3b89a" providerId="ADAL" clId="{C19D7DD8-5233-4437-AD1C-844082E26F7B}" dt="2023-09-10T16:55:14.645" v="51" actId="27636"/>
          <ac:spMkLst>
            <pc:docMk/>
            <pc:sldMk cId="0" sldId="265"/>
            <ac:spMk id="184" creationId="{00000000-0000-0000-0000-000000000000}"/>
          </ac:spMkLst>
        </pc:spChg>
        <pc:spChg chg="mod">
          <ac:chgData name="Good.Laura@Columbia Elementary" userId="079f1b95-3ff3-444d-b26b-67c29cb3b89a" providerId="ADAL" clId="{C19D7DD8-5233-4437-AD1C-844082E26F7B}" dt="2023-09-10T16:55:28.969" v="52" actId="255"/>
          <ac:spMkLst>
            <pc:docMk/>
            <pc:sldMk cId="0" sldId="265"/>
            <ac:spMk id="185" creationId="{00000000-0000-0000-0000-000000000000}"/>
          </ac:spMkLst>
        </pc:spChg>
      </pc:sldChg>
      <pc:sldChg chg="modSp mod">
        <pc:chgData name="Good.Laura@Columbia Elementary" userId="079f1b95-3ff3-444d-b26b-67c29cb3b89a" providerId="ADAL" clId="{C19D7DD8-5233-4437-AD1C-844082E26F7B}" dt="2023-09-10T16:55:51.707" v="53" actId="255"/>
        <pc:sldMkLst>
          <pc:docMk/>
          <pc:sldMk cId="0" sldId="266"/>
        </pc:sldMkLst>
        <pc:spChg chg="mod">
          <ac:chgData name="Good.Laura@Columbia Elementary" userId="079f1b95-3ff3-444d-b26b-67c29cb3b89a" providerId="ADAL" clId="{C19D7DD8-5233-4437-AD1C-844082E26F7B}" dt="2023-09-10T16:55:51.707" v="53" actId="255"/>
          <ac:spMkLst>
            <pc:docMk/>
            <pc:sldMk cId="0" sldId="266"/>
            <ac:spMk id="195" creationId="{00000000-0000-0000-0000-000000000000}"/>
          </ac:spMkLst>
        </pc:spChg>
      </pc:sldChg>
      <pc:sldChg chg="modSp mod">
        <pc:chgData name="Good.Laura@Columbia Elementary" userId="079f1b95-3ff3-444d-b26b-67c29cb3b89a" providerId="ADAL" clId="{C19D7DD8-5233-4437-AD1C-844082E26F7B}" dt="2023-09-10T16:57:00.640" v="54" actId="255"/>
        <pc:sldMkLst>
          <pc:docMk/>
          <pc:sldMk cId="0" sldId="268"/>
        </pc:sldMkLst>
        <pc:spChg chg="mod">
          <ac:chgData name="Good.Laura@Columbia Elementary" userId="079f1b95-3ff3-444d-b26b-67c29cb3b89a" providerId="ADAL" clId="{C19D7DD8-5233-4437-AD1C-844082E26F7B}" dt="2023-09-10T16:57:00.640" v="54" actId="255"/>
          <ac:spMkLst>
            <pc:docMk/>
            <pc:sldMk cId="0" sldId="268"/>
            <ac:spMk id="211" creationId="{00000000-0000-0000-0000-000000000000}"/>
          </ac:spMkLst>
        </pc:spChg>
      </pc:sldChg>
      <pc:sldChg chg="modSp mod">
        <pc:chgData name="Good.Laura@Columbia Elementary" userId="079f1b95-3ff3-444d-b26b-67c29cb3b89a" providerId="ADAL" clId="{C19D7DD8-5233-4437-AD1C-844082E26F7B}" dt="2023-09-10T16:58:21.897" v="55" actId="27636"/>
        <pc:sldMkLst>
          <pc:docMk/>
          <pc:sldMk cId="0" sldId="270"/>
        </pc:sldMkLst>
        <pc:spChg chg="mod">
          <ac:chgData name="Good.Laura@Columbia Elementary" userId="079f1b95-3ff3-444d-b26b-67c29cb3b89a" providerId="ADAL" clId="{C19D7DD8-5233-4437-AD1C-844082E26F7B}" dt="2023-09-10T16:58:21.897" v="55" actId="27636"/>
          <ac:spMkLst>
            <pc:docMk/>
            <pc:sldMk cId="0" sldId="270"/>
            <ac:spMk id="227" creationId="{00000000-0000-0000-0000-000000000000}"/>
          </ac:spMkLst>
        </pc:spChg>
      </pc:sldChg>
      <pc:sldChg chg="modSp mod">
        <pc:chgData name="Good.Laura@Columbia Elementary" userId="079f1b95-3ff3-444d-b26b-67c29cb3b89a" providerId="ADAL" clId="{C19D7DD8-5233-4437-AD1C-844082E26F7B}" dt="2023-09-10T16:58:52.259" v="56" actId="255"/>
        <pc:sldMkLst>
          <pc:docMk/>
          <pc:sldMk cId="0" sldId="271"/>
        </pc:sldMkLst>
        <pc:spChg chg="mod">
          <ac:chgData name="Good.Laura@Columbia Elementary" userId="079f1b95-3ff3-444d-b26b-67c29cb3b89a" providerId="ADAL" clId="{C19D7DD8-5233-4437-AD1C-844082E26F7B}" dt="2023-09-10T16:58:52.259" v="56" actId="255"/>
          <ac:spMkLst>
            <pc:docMk/>
            <pc:sldMk cId="0" sldId="271"/>
            <ac:spMk id="235" creationId="{00000000-0000-0000-0000-000000000000}"/>
          </ac:spMkLst>
        </pc:spChg>
      </pc:sldChg>
      <pc:sldChg chg="modSp mod">
        <pc:chgData name="Good.Laura@Columbia Elementary" userId="079f1b95-3ff3-444d-b26b-67c29cb3b89a" providerId="ADAL" clId="{C19D7DD8-5233-4437-AD1C-844082E26F7B}" dt="2023-09-10T16:59:54.753" v="58" actId="27636"/>
        <pc:sldMkLst>
          <pc:docMk/>
          <pc:sldMk cId="0" sldId="274"/>
        </pc:sldMkLst>
        <pc:spChg chg="mod">
          <ac:chgData name="Good.Laura@Columbia Elementary" userId="079f1b95-3ff3-444d-b26b-67c29cb3b89a" providerId="ADAL" clId="{C19D7DD8-5233-4437-AD1C-844082E26F7B}" dt="2023-09-10T16:59:54.753" v="58" actId="27636"/>
          <ac:spMkLst>
            <pc:docMk/>
            <pc:sldMk cId="0" sldId="274"/>
            <ac:spMk id="257" creationId="{00000000-0000-0000-0000-000000000000}"/>
          </ac:spMkLst>
        </pc:spChg>
      </pc:sldChg>
      <pc:sldChg chg="modSp">
        <pc:chgData name="Good.Laura@Columbia Elementary" userId="079f1b95-3ff3-444d-b26b-67c29cb3b89a" providerId="ADAL" clId="{C19D7DD8-5233-4437-AD1C-844082E26F7B}" dt="2023-09-10T17:00:13.923" v="59"/>
        <pc:sldMkLst>
          <pc:docMk/>
          <pc:sldMk cId="0" sldId="275"/>
        </pc:sldMkLst>
        <pc:spChg chg="mod">
          <ac:chgData name="Good.Laura@Columbia Elementary" userId="079f1b95-3ff3-444d-b26b-67c29cb3b89a" providerId="ADAL" clId="{C19D7DD8-5233-4437-AD1C-844082E26F7B}" dt="2023-09-10T17:00:13.923" v="59"/>
          <ac:spMkLst>
            <pc:docMk/>
            <pc:sldMk cId="0" sldId="275"/>
            <ac:spMk id="268" creationId="{00000000-0000-0000-0000-000000000000}"/>
          </ac:spMkLst>
        </pc:spChg>
      </pc:sldChg>
      <pc:sldChg chg="modSp mod">
        <pc:chgData name="Good.Laura@Columbia Elementary" userId="079f1b95-3ff3-444d-b26b-67c29cb3b89a" providerId="ADAL" clId="{C19D7DD8-5233-4437-AD1C-844082E26F7B}" dt="2023-09-10T17:00:39.623" v="61" actId="255"/>
        <pc:sldMkLst>
          <pc:docMk/>
          <pc:sldMk cId="0" sldId="276"/>
        </pc:sldMkLst>
        <pc:spChg chg="mod">
          <ac:chgData name="Good.Laura@Columbia Elementary" userId="079f1b95-3ff3-444d-b26b-67c29cb3b89a" providerId="ADAL" clId="{C19D7DD8-5233-4437-AD1C-844082E26F7B}" dt="2023-09-10T17:00:39.623" v="61" actId="255"/>
          <ac:spMkLst>
            <pc:docMk/>
            <pc:sldMk cId="0" sldId="276"/>
            <ac:spMk id="277" creationId="{00000000-0000-0000-0000-000000000000}"/>
          </ac:spMkLst>
        </pc:spChg>
      </pc:sldChg>
      <pc:sldChg chg="modSp mod">
        <pc:chgData name="Good.Laura@Columbia Elementary" userId="079f1b95-3ff3-444d-b26b-67c29cb3b89a" providerId="ADAL" clId="{C19D7DD8-5233-4437-AD1C-844082E26F7B}" dt="2023-09-10T17:01:41.371" v="66" actId="207"/>
        <pc:sldMkLst>
          <pc:docMk/>
          <pc:sldMk cId="0" sldId="277"/>
        </pc:sldMkLst>
        <pc:spChg chg="mod">
          <ac:chgData name="Good.Laura@Columbia Elementary" userId="079f1b95-3ff3-444d-b26b-67c29cb3b89a" providerId="ADAL" clId="{C19D7DD8-5233-4437-AD1C-844082E26F7B}" dt="2023-09-10T17:01:10.091" v="62" actId="255"/>
          <ac:spMkLst>
            <pc:docMk/>
            <pc:sldMk cId="0" sldId="277"/>
            <ac:spMk id="283" creationId="{00000000-0000-0000-0000-000000000000}"/>
          </ac:spMkLst>
        </pc:spChg>
        <pc:spChg chg="mod">
          <ac:chgData name="Good.Laura@Columbia Elementary" userId="079f1b95-3ff3-444d-b26b-67c29cb3b89a" providerId="ADAL" clId="{C19D7DD8-5233-4437-AD1C-844082E26F7B}" dt="2023-09-10T17:01:41.371" v="66" actId="207"/>
          <ac:spMkLst>
            <pc:docMk/>
            <pc:sldMk cId="0" sldId="277"/>
            <ac:spMk id="284" creationId="{00000000-0000-0000-0000-000000000000}"/>
          </ac:spMkLst>
        </pc:spChg>
      </pc:sldChg>
      <pc:sldChg chg="modSp mod">
        <pc:chgData name="Good.Laura@Columbia Elementary" userId="079f1b95-3ff3-444d-b26b-67c29cb3b89a" providerId="ADAL" clId="{C19D7DD8-5233-4437-AD1C-844082E26F7B}" dt="2023-09-10T17:02:03.910" v="68"/>
        <pc:sldMkLst>
          <pc:docMk/>
          <pc:sldMk cId="0" sldId="278"/>
        </pc:sldMkLst>
        <pc:spChg chg="mod">
          <ac:chgData name="Good.Laura@Columbia Elementary" userId="079f1b95-3ff3-444d-b26b-67c29cb3b89a" providerId="ADAL" clId="{C19D7DD8-5233-4437-AD1C-844082E26F7B}" dt="2023-09-10T17:01:50.639" v="67" actId="27636"/>
          <ac:spMkLst>
            <pc:docMk/>
            <pc:sldMk cId="0" sldId="278"/>
            <ac:spMk id="291" creationId="{00000000-0000-0000-0000-000000000000}"/>
          </ac:spMkLst>
        </pc:spChg>
        <pc:spChg chg="mod">
          <ac:chgData name="Good.Laura@Columbia Elementary" userId="079f1b95-3ff3-444d-b26b-67c29cb3b89a" providerId="ADAL" clId="{C19D7DD8-5233-4437-AD1C-844082E26F7B}" dt="2023-09-10T17:02:03.910" v="68"/>
          <ac:spMkLst>
            <pc:docMk/>
            <pc:sldMk cId="0" sldId="278"/>
            <ac:spMk id="292" creationId="{00000000-0000-0000-0000-000000000000}"/>
          </ac:spMkLst>
        </pc:spChg>
      </pc:sldChg>
      <pc:sldChg chg="addSp delSp modSp mod">
        <pc:chgData name="Good.Laura@Columbia Elementary" userId="079f1b95-3ff3-444d-b26b-67c29cb3b89a" providerId="ADAL" clId="{C19D7DD8-5233-4437-AD1C-844082E26F7B}" dt="2023-09-13T17:54:52.232" v="96" actId="14100"/>
        <pc:sldMkLst>
          <pc:docMk/>
          <pc:sldMk cId="0" sldId="279"/>
        </pc:sldMkLst>
        <pc:spChg chg="del mod">
          <ac:chgData name="Good.Laura@Columbia Elementary" userId="079f1b95-3ff3-444d-b26b-67c29cb3b89a" providerId="ADAL" clId="{C19D7DD8-5233-4437-AD1C-844082E26F7B}" dt="2023-09-13T17:32:17.824" v="80" actId="21"/>
          <ac:spMkLst>
            <pc:docMk/>
            <pc:sldMk cId="0" sldId="279"/>
            <ac:spMk id="299" creationId="{00000000-0000-0000-0000-000000000000}"/>
          </ac:spMkLst>
        </pc:spChg>
        <pc:spChg chg="del mod">
          <ac:chgData name="Good.Laura@Columbia Elementary" userId="079f1b95-3ff3-444d-b26b-67c29cb3b89a" providerId="ADAL" clId="{C19D7DD8-5233-4437-AD1C-844082E26F7B}" dt="2023-09-13T17:32:12.065" v="79" actId="21"/>
          <ac:spMkLst>
            <pc:docMk/>
            <pc:sldMk cId="0" sldId="279"/>
            <ac:spMk id="300" creationId="{00000000-0000-0000-0000-000000000000}"/>
          </ac:spMkLst>
        </pc:spChg>
        <pc:picChg chg="add del mod">
          <ac:chgData name="Good.Laura@Columbia Elementary" userId="079f1b95-3ff3-444d-b26b-67c29cb3b89a" providerId="ADAL" clId="{C19D7DD8-5233-4437-AD1C-844082E26F7B}" dt="2023-09-13T17:53:50.930" v="92"/>
          <ac:picMkLst>
            <pc:docMk/>
            <pc:sldMk cId="0" sldId="279"/>
            <ac:picMk id="2" creationId="{09375CAB-CF25-E1DC-180D-11A132B7F3BA}"/>
          </ac:picMkLst>
        </pc:picChg>
        <pc:picChg chg="add mod">
          <ac:chgData name="Good.Laura@Columbia Elementary" userId="079f1b95-3ff3-444d-b26b-67c29cb3b89a" providerId="ADAL" clId="{C19D7DD8-5233-4437-AD1C-844082E26F7B}" dt="2023-09-13T17:54:52.232" v="96" actId="14100"/>
          <ac:picMkLst>
            <pc:docMk/>
            <pc:sldMk cId="0" sldId="279"/>
            <ac:picMk id="3" creationId="{DE149CFE-B020-7644-833F-6696553A7C62}"/>
          </ac:picMkLst>
        </pc:picChg>
      </pc:sldChg>
      <pc:sldChg chg="modSp mod">
        <pc:chgData name="Good.Laura@Columbia Elementary" userId="079f1b95-3ff3-444d-b26b-67c29cb3b89a" providerId="ADAL" clId="{C19D7DD8-5233-4437-AD1C-844082E26F7B}" dt="2023-09-10T17:02:19.894" v="70"/>
        <pc:sldMkLst>
          <pc:docMk/>
          <pc:sldMk cId="0" sldId="280"/>
        </pc:sldMkLst>
        <pc:spChg chg="mod">
          <ac:chgData name="Good.Laura@Columbia Elementary" userId="079f1b95-3ff3-444d-b26b-67c29cb3b89a" providerId="ADAL" clId="{C19D7DD8-5233-4437-AD1C-844082E26F7B}" dt="2023-09-10T17:02:16.235" v="69" actId="27636"/>
          <ac:spMkLst>
            <pc:docMk/>
            <pc:sldMk cId="0" sldId="280"/>
            <ac:spMk id="307" creationId="{00000000-0000-0000-0000-000000000000}"/>
          </ac:spMkLst>
        </pc:spChg>
        <pc:spChg chg="mod">
          <ac:chgData name="Good.Laura@Columbia Elementary" userId="079f1b95-3ff3-444d-b26b-67c29cb3b89a" providerId="ADAL" clId="{C19D7DD8-5233-4437-AD1C-844082E26F7B}" dt="2023-09-10T17:02:19.894" v="70"/>
          <ac:spMkLst>
            <pc:docMk/>
            <pc:sldMk cId="0" sldId="280"/>
            <ac:spMk id="308" creationId="{00000000-0000-0000-0000-000000000000}"/>
          </ac:spMkLst>
        </pc:spChg>
      </pc:sldChg>
      <pc:sldChg chg="modSp mod">
        <pc:chgData name="Good.Laura@Columbia Elementary" userId="079f1b95-3ff3-444d-b26b-67c29cb3b89a" providerId="ADAL" clId="{C19D7DD8-5233-4437-AD1C-844082E26F7B}" dt="2023-09-10T17:02:35.563" v="71" actId="20577"/>
        <pc:sldMkLst>
          <pc:docMk/>
          <pc:sldMk cId="0" sldId="281"/>
        </pc:sldMkLst>
        <pc:spChg chg="mod">
          <ac:chgData name="Good.Laura@Columbia Elementary" userId="079f1b95-3ff3-444d-b26b-67c29cb3b89a" providerId="ADAL" clId="{C19D7DD8-5233-4437-AD1C-844082E26F7B}" dt="2023-09-10T17:02:35.563" v="71" actId="20577"/>
          <ac:spMkLst>
            <pc:docMk/>
            <pc:sldMk cId="0" sldId="281"/>
            <ac:spMk id="316" creationId="{00000000-0000-0000-0000-000000000000}"/>
          </ac:spMkLst>
        </pc:spChg>
      </pc:sldChg>
      <pc:sldChg chg="modSp">
        <pc:chgData name="Good.Laura@Columbia Elementary" userId="079f1b95-3ff3-444d-b26b-67c29cb3b89a" providerId="ADAL" clId="{C19D7DD8-5233-4437-AD1C-844082E26F7B}" dt="2023-09-10T17:02:54.812" v="72"/>
        <pc:sldMkLst>
          <pc:docMk/>
          <pc:sldMk cId="0" sldId="283"/>
        </pc:sldMkLst>
        <pc:spChg chg="mod">
          <ac:chgData name="Good.Laura@Columbia Elementary" userId="079f1b95-3ff3-444d-b26b-67c29cb3b89a" providerId="ADAL" clId="{C19D7DD8-5233-4437-AD1C-844082E26F7B}" dt="2023-09-10T17:02:54.812" v="72"/>
          <ac:spMkLst>
            <pc:docMk/>
            <pc:sldMk cId="0" sldId="283"/>
            <ac:spMk id="333" creationId="{00000000-0000-0000-0000-000000000000}"/>
          </ac:spMkLst>
        </pc:spChg>
      </pc:sldChg>
      <pc:sldChg chg="modSp modNotes">
        <pc:chgData name="Good.Laura@Columbia Elementary" userId="079f1b95-3ff3-444d-b26b-67c29cb3b89a" providerId="ADAL" clId="{C19D7DD8-5233-4437-AD1C-844082E26F7B}" dt="2023-09-10T17:03:16.030" v="73"/>
        <pc:sldMkLst>
          <pc:docMk/>
          <pc:sldMk cId="0" sldId="284"/>
        </pc:sldMkLst>
        <pc:spChg chg="mod">
          <ac:chgData name="Good.Laura@Columbia Elementary" userId="079f1b95-3ff3-444d-b26b-67c29cb3b89a" providerId="ADAL" clId="{C19D7DD8-5233-4437-AD1C-844082E26F7B}" dt="2023-09-10T17:03:16.030" v="73"/>
          <ac:spMkLst>
            <pc:docMk/>
            <pc:sldMk cId="0" sldId="284"/>
            <ac:spMk id="342" creationId="{00000000-0000-0000-0000-000000000000}"/>
          </ac:spMkLst>
        </pc:spChg>
      </pc:sldChg>
      <pc:sldChg chg="modSp mod">
        <pc:chgData name="Good.Laura@Columbia Elementary" userId="079f1b95-3ff3-444d-b26b-67c29cb3b89a" providerId="ADAL" clId="{C19D7DD8-5233-4437-AD1C-844082E26F7B}" dt="2023-09-10T17:03:33.896" v="74" actId="255"/>
        <pc:sldMkLst>
          <pc:docMk/>
          <pc:sldMk cId="0" sldId="285"/>
        </pc:sldMkLst>
        <pc:spChg chg="mod">
          <ac:chgData name="Good.Laura@Columbia Elementary" userId="079f1b95-3ff3-444d-b26b-67c29cb3b89a" providerId="ADAL" clId="{C19D7DD8-5233-4437-AD1C-844082E26F7B}" dt="2023-09-10T17:03:33.896" v="74" actId="255"/>
          <ac:spMkLst>
            <pc:docMk/>
            <pc:sldMk cId="0" sldId="285"/>
            <ac:spMk id="349" creationId="{00000000-0000-0000-0000-000000000000}"/>
          </ac:spMkLst>
        </pc:spChg>
      </pc:sldChg>
      <pc:sldChg chg="modSp">
        <pc:chgData name="Good.Laura@Columbia Elementary" userId="079f1b95-3ff3-444d-b26b-67c29cb3b89a" providerId="ADAL" clId="{C19D7DD8-5233-4437-AD1C-844082E26F7B}" dt="2023-09-10T17:04:07.556" v="75"/>
        <pc:sldMkLst>
          <pc:docMk/>
          <pc:sldMk cId="0" sldId="286"/>
        </pc:sldMkLst>
        <pc:spChg chg="mod">
          <ac:chgData name="Good.Laura@Columbia Elementary" userId="079f1b95-3ff3-444d-b26b-67c29cb3b89a" providerId="ADAL" clId="{C19D7DD8-5233-4437-AD1C-844082E26F7B}" dt="2023-09-10T17:04:07.556" v="75"/>
          <ac:spMkLst>
            <pc:docMk/>
            <pc:sldMk cId="0" sldId="286"/>
            <ac:spMk id="36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6"/>
            <a:ext cx="3037840"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102" name="Google Shape;102;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 name="Google Shape;103;p1: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7b47b7dc9d_1_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7b47b7dc9d_1_8:notes"/>
          <p:cNvSpPr txBox="1">
            <a:spLocks noGrp="1"/>
          </p:cNvSpPr>
          <p:nvPr>
            <p:ph type="body" idx="1"/>
          </p:nvPr>
        </p:nvSpPr>
        <p:spPr>
          <a:xfrm>
            <a:off x="701040" y="4416426"/>
            <a:ext cx="56082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g27b47b7dc9d_1_8:notes"/>
          <p:cNvSpPr txBox="1">
            <a:spLocks noGrp="1"/>
          </p:cNvSpPr>
          <p:nvPr>
            <p:ph type="sldNum" idx="12"/>
          </p:nvPr>
        </p:nvSpPr>
        <p:spPr>
          <a:xfrm>
            <a:off x="3970938" y="8829676"/>
            <a:ext cx="30378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b47b7dc9d_1_3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7b47b7dc9d_1_31:notes"/>
          <p:cNvSpPr txBox="1">
            <a:spLocks noGrp="1"/>
          </p:cNvSpPr>
          <p:nvPr>
            <p:ph type="body" idx="1"/>
          </p:nvPr>
        </p:nvSpPr>
        <p:spPr>
          <a:xfrm>
            <a:off x="701675" y="4473575"/>
            <a:ext cx="5607000" cy="366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27b47b7dc9d_1_31:notes"/>
          <p:cNvSpPr txBox="1">
            <a:spLocks noGrp="1"/>
          </p:cNvSpPr>
          <p:nvPr>
            <p:ph type="sldNum" idx="12"/>
          </p:nvPr>
        </p:nvSpPr>
        <p:spPr>
          <a:xfrm>
            <a:off x="3970338" y="8829675"/>
            <a:ext cx="3038400" cy="466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8: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00" name="Google Shape;200;p8: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9: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08" name="Google Shape;208;p9: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0: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16" name="Google Shape;216;p10: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1: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24" name="Google Shape;224;p11: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2: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32" name="Google Shape;232;p12: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7c788ca9ee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7c788ca9ee_0_0:notes"/>
          <p:cNvSpPr txBox="1">
            <a:spLocks noGrp="1"/>
          </p:cNvSpPr>
          <p:nvPr>
            <p:ph type="body" idx="1"/>
          </p:nvPr>
        </p:nvSpPr>
        <p:spPr>
          <a:xfrm>
            <a:off x="701040" y="4416426"/>
            <a:ext cx="56082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27c788ca9ee_0_0:notes"/>
          <p:cNvSpPr txBox="1">
            <a:spLocks noGrp="1"/>
          </p:cNvSpPr>
          <p:nvPr>
            <p:ph type="sldNum" idx="12"/>
          </p:nvPr>
        </p:nvSpPr>
        <p:spPr>
          <a:xfrm>
            <a:off x="3970938" y="8829676"/>
            <a:ext cx="3037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7b47b7dc9d_1_18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27b47b7dc9d_1_183:notes"/>
          <p:cNvSpPr txBox="1">
            <a:spLocks noGrp="1"/>
          </p:cNvSpPr>
          <p:nvPr>
            <p:ph type="body" idx="1"/>
          </p:nvPr>
        </p:nvSpPr>
        <p:spPr>
          <a:xfrm>
            <a:off x="701040" y="4416426"/>
            <a:ext cx="56082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27b47b7dc9d_1_183:notes"/>
          <p:cNvSpPr txBox="1">
            <a:spLocks noGrp="1"/>
          </p:cNvSpPr>
          <p:nvPr>
            <p:ph type="sldNum" idx="12"/>
          </p:nvPr>
        </p:nvSpPr>
        <p:spPr>
          <a:xfrm>
            <a:off x="3970938" y="8829676"/>
            <a:ext cx="30378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7b47b7dc9d_1_19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27b47b7dc9d_1_192:notes"/>
          <p:cNvSpPr txBox="1">
            <a:spLocks noGrp="1"/>
          </p:cNvSpPr>
          <p:nvPr>
            <p:ph type="body" idx="1"/>
          </p:nvPr>
        </p:nvSpPr>
        <p:spPr>
          <a:xfrm>
            <a:off x="701040" y="4416426"/>
            <a:ext cx="56082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g27b47b7dc9d_1_192:notes"/>
          <p:cNvSpPr txBox="1">
            <a:spLocks noGrp="1"/>
          </p:cNvSpPr>
          <p:nvPr>
            <p:ph type="sldNum" idx="12"/>
          </p:nvPr>
        </p:nvSpPr>
        <p:spPr>
          <a:xfrm>
            <a:off x="3970938" y="8829676"/>
            <a:ext cx="30378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12" name="Google Shape;112;p2: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3: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
        <p:nvSpPr>
          <p:cNvPr id="264" name="Google Shape;264;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 name="Google Shape;265;p13: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4: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
        <p:nvSpPr>
          <p:cNvPr id="273" name="Google Shape;273;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p14: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5: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6: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
        <p:nvSpPr>
          <p:cNvPr id="288" name="Google Shape;288;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9" name="Google Shape;289;p16: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8: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
        <p:nvSpPr>
          <p:cNvPr id="304" name="Google Shape;304;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5" name="Google Shape;305;p18: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9: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13" name="Google Shape;313;p19: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0: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21" name="Google Shape;321;p20: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
        <p:nvSpPr>
          <p:cNvPr id="329" name="Google Shape;329;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0" name="Google Shape;330;p21: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Char char="•"/>
            </a:pPr>
            <a:r>
              <a:rPr lang="en-US"/>
              <a:t>Discuss your parent resource room, what is offered, and what is available.</a:t>
            </a:r>
            <a:endParaRPr/>
          </a:p>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7b47b7dc9d_1_209:notes"/>
          <p:cNvSpPr txBox="1">
            <a:spLocks noGrp="1"/>
          </p:cNvSpPr>
          <p:nvPr>
            <p:ph type="sldNum" idx="12"/>
          </p:nvPr>
        </p:nvSpPr>
        <p:spPr>
          <a:xfrm>
            <a:off x="3970938" y="8829676"/>
            <a:ext cx="30378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
        <p:nvSpPr>
          <p:cNvPr id="338" name="Google Shape;338;g27b47b7dc9d_1_20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9" name="Google Shape;339;g27b47b7dc9d_1_209:notes"/>
          <p:cNvSpPr txBox="1">
            <a:spLocks noGrp="1"/>
          </p:cNvSpPr>
          <p:nvPr>
            <p:ph type="body" idx="1"/>
          </p:nvPr>
        </p:nvSpPr>
        <p:spPr>
          <a:xfrm>
            <a:off x="701040" y="4416426"/>
            <a:ext cx="5608200" cy="418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Char char="•"/>
            </a:pPr>
            <a:r>
              <a:rPr lang="en-US"/>
              <a:t>Discuss your parent resource room, what is offered, and what is available.</a:t>
            </a:r>
            <a:endParaRPr/>
          </a:p>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19" name="Google Shape;119;p3: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2: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3: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59" name="Google Shape;359;p23: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
        <p:nvSpPr>
          <p:cNvPr id="126" name="Google Shape;126;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4: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35" name="Google Shape;135;p5: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
        <p:nvSpPr>
          <p:cNvPr id="143" name="Google Shape;143;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6: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7b47b7dc9d_1_2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7b47b7dc9d_1_219:notes"/>
          <p:cNvSpPr txBox="1">
            <a:spLocks noGrp="1"/>
          </p:cNvSpPr>
          <p:nvPr>
            <p:ph type="body" idx="1"/>
          </p:nvPr>
        </p:nvSpPr>
        <p:spPr>
          <a:xfrm>
            <a:off x="701040" y="4416426"/>
            <a:ext cx="56082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g27b47b7dc9d_1_219:notes"/>
          <p:cNvSpPr txBox="1">
            <a:spLocks noGrp="1"/>
          </p:cNvSpPr>
          <p:nvPr>
            <p:ph type="sldNum" idx="12"/>
          </p:nvPr>
        </p:nvSpPr>
        <p:spPr>
          <a:xfrm>
            <a:off x="3970938" y="8829676"/>
            <a:ext cx="30378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7b47b7dc9d_1_24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27b47b7dc9d_1_242:notes"/>
          <p:cNvSpPr txBox="1">
            <a:spLocks noGrp="1"/>
          </p:cNvSpPr>
          <p:nvPr>
            <p:ph type="body" idx="1"/>
          </p:nvPr>
        </p:nvSpPr>
        <p:spPr>
          <a:xfrm>
            <a:off x="701040" y="4416426"/>
            <a:ext cx="56082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27b47b7dc9d_1_242:notes"/>
          <p:cNvSpPr txBox="1">
            <a:spLocks noGrp="1"/>
          </p:cNvSpPr>
          <p:nvPr>
            <p:ph type="sldNum" idx="12"/>
          </p:nvPr>
        </p:nvSpPr>
        <p:spPr>
          <a:xfrm>
            <a:off x="3970938" y="8829676"/>
            <a:ext cx="30378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71" name="Google Shape;171;p7: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5"/>
          <p:cNvSpPr txBox="1">
            <a:spLocks noGrp="1"/>
          </p:cNvSpPr>
          <p:nvPr>
            <p:ph type="ctrTitle"/>
          </p:nvPr>
        </p:nvSpPr>
        <p:spPr>
          <a:xfrm>
            <a:off x="2396319" y="802299"/>
            <a:ext cx="5618515"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5400"/>
              <a:buFont typeface="Gill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subTitle" idx="1"/>
          </p:nvPr>
        </p:nvSpPr>
        <p:spPr>
          <a:xfrm>
            <a:off x="2396319" y="3531205"/>
            <a:ext cx="5618515"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600"/>
              <a:buNone/>
              <a:defRPr sz="1600" b="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a:endParaRPr/>
          </a:p>
        </p:txBody>
      </p:sp>
      <p:sp>
        <p:nvSpPr>
          <p:cNvPr id="21" name="Google Shape;21;p25"/>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ftr" idx="11"/>
          </p:nvPr>
        </p:nvSpPr>
        <p:spPr>
          <a:xfrm>
            <a:off x="2396319" y="329308"/>
            <a:ext cx="3086292"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5"/>
          <p:cNvSpPr txBox="1">
            <a:spLocks noGrp="1"/>
          </p:cNvSpPr>
          <p:nvPr>
            <p:ph type="sldNum" idx="12"/>
          </p:nvPr>
        </p:nvSpPr>
        <p:spPr>
          <a:xfrm>
            <a:off x="1434703" y="798973"/>
            <a:ext cx="802005"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24" name="Google Shape;24;p25"/>
          <p:cNvCxnSpPr/>
          <p:nvPr/>
        </p:nvCxnSpPr>
        <p:spPr>
          <a:xfrm>
            <a:off x="2396319" y="3528542"/>
            <a:ext cx="561851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cxnSp>
        <p:nvCxnSpPr>
          <p:cNvPr id="87" name="Google Shape;87;p34"/>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88" name="Google Shape;88;p34"/>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4"/>
          <p:cNvSpPr txBox="1">
            <a:spLocks noGrp="1"/>
          </p:cNvSpPr>
          <p:nvPr>
            <p:ph type="body" idx="1"/>
          </p:nvPr>
        </p:nvSpPr>
        <p:spPr>
          <a:xfrm rot="5400000">
            <a:off x="3003856" y="455368"/>
            <a:ext cx="3450613" cy="65713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0" name="Google Shape;90;p34"/>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4"/>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4"/>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35"/>
          <p:cNvSpPr txBox="1">
            <a:spLocks noGrp="1"/>
          </p:cNvSpPr>
          <p:nvPr>
            <p:ph type="title"/>
          </p:nvPr>
        </p:nvSpPr>
        <p:spPr>
          <a:xfrm rot="5400000">
            <a:off x="5139597" y="2577405"/>
            <a:ext cx="4659889" cy="11030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5"/>
          <p:cNvSpPr txBox="1">
            <a:spLocks noGrp="1"/>
          </p:cNvSpPr>
          <p:nvPr>
            <p:ph type="body" idx="1"/>
          </p:nvPr>
        </p:nvSpPr>
        <p:spPr>
          <a:xfrm rot="5400000">
            <a:off x="1764094" y="478371"/>
            <a:ext cx="4659889" cy="53010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35"/>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5"/>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5"/>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99" name="Google Shape;99;p35"/>
          <p:cNvCxnSpPr/>
          <p:nvPr/>
        </p:nvCxnSpPr>
        <p:spPr>
          <a:xfrm>
            <a:off x="6918028" y="798974"/>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8" name="Google Shape;28;p26"/>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31" name="Google Shape;31;p26"/>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443491" y="804890"/>
            <a:ext cx="6571343"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443490" y="2013936"/>
            <a:ext cx="3125871" cy="343756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5" name="Google Shape;35;p27"/>
          <p:cNvSpPr txBox="1">
            <a:spLocks noGrp="1"/>
          </p:cNvSpPr>
          <p:nvPr>
            <p:ph type="body" idx="2"/>
          </p:nvPr>
        </p:nvSpPr>
        <p:spPr>
          <a:xfrm>
            <a:off x="4889182" y="2013936"/>
            <a:ext cx="3125652" cy="34375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6" name="Google Shape;36;p27"/>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39" name="Google Shape;39;p27"/>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1443491" y="1756130"/>
            <a:ext cx="5617002"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1443492" y="3806196"/>
            <a:ext cx="5617002"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500"/>
              <a:buNone/>
              <a:defRPr sz="1500">
                <a:solidFill>
                  <a:srgbClr val="888888"/>
                </a:solidFill>
              </a:defRPr>
            </a:lvl2pPr>
            <a:lvl3pPr marL="1371600" lvl="2" indent="-228600" algn="l">
              <a:lnSpc>
                <a:spcPct val="120000"/>
              </a:lnSpc>
              <a:spcBef>
                <a:spcPts val="500"/>
              </a:spcBef>
              <a:spcAft>
                <a:spcPts val="0"/>
              </a:spcAft>
              <a:buSzPts val="1350"/>
              <a:buNone/>
              <a:defRPr sz="1350">
                <a:solidFill>
                  <a:srgbClr val="888888"/>
                </a:solidFill>
              </a:defRPr>
            </a:lvl3pPr>
            <a:lvl4pPr marL="1828800" lvl="3" indent="-228600" algn="l">
              <a:lnSpc>
                <a:spcPct val="120000"/>
              </a:lnSpc>
              <a:spcBef>
                <a:spcPts val="500"/>
              </a:spcBef>
              <a:spcAft>
                <a:spcPts val="0"/>
              </a:spcAft>
              <a:buSzPts val="1200"/>
              <a:buNone/>
              <a:defRPr sz="1200">
                <a:solidFill>
                  <a:srgbClr val="888888"/>
                </a:solidFill>
              </a:defRPr>
            </a:lvl4pPr>
            <a:lvl5pPr marL="2286000" lvl="4" indent="-228600" algn="l">
              <a:lnSpc>
                <a:spcPct val="120000"/>
              </a:lnSpc>
              <a:spcBef>
                <a:spcPts val="500"/>
              </a:spcBef>
              <a:spcAft>
                <a:spcPts val="0"/>
              </a:spcAft>
              <a:buSzPts val="1200"/>
              <a:buNone/>
              <a:defRPr sz="1200">
                <a:solidFill>
                  <a:srgbClr val="888888"/>
                </a:solidFill>
              </a:defRPr>
            </a:lvl5pPr>
            <a:lvl6pPr marL="2743200" lvl="5" indent="-228600" algn="l">
              <a:lnSpc>
                <a:spcPct val="120000"/>
              </a:lnSpc>
              <a:spcBef>
                <a:spcPts val="500"/>
              </a:spcBef>
              <a:spcAft>
                <a:spcPts val="0"/>
              </a:spcAft>
              <a:buSzPts val="1200"/>
              <a:buNone/>
              <a:defRPr sz="1200">
                <a:solidFill>
                  <a:srgbClr val="888888"/>
                </a:solidFill>
              </a:defRPr>
            </a:lvl6pPr>
            <a:lvl7pPr marL="3200400" lvl="6" indent="-228600" algn="l">
              <a:lnSpc>
                <a:spcPct val="120000"/>
              </a:lnSpc>
              <a:spcBef>
                <a:spcPts val="500"/>
              </a:spcBef>
              <a:spcAft>
                <a:spcPts val="0"/>
              </a:spcAft>
              <a:buSzPts val="1200"/>
              <a:buNone/>
              <a:defRPr sz="1200">
                <a:solidFill>
                  <a:srgbClr val="888888"/>
                </a:solidFill>
              </a:defRPr>
            </a:lvl7pPr>
            <a:lvl8pPr marL="3657600" lvl="7" indent="-228600" algn="l">
              <a:lnSpc>
                <a:spcPct val="120000"/>
              </a:lnSpc>
              <a:spcBef>
                <a:spcPts val="500"/>
              </a:spcBef>
              <a:spcAft>
                <a:spcPts val="0"/>
              </a:spcAft>
              <a:buSzPts val="1200"/>
              <a:buNone/>
              <a:defRPr sz="1200">
                <a:solidFill>
                  <a:srgbClr val="888888"/>
                </a:solidFill>
              </a:defRPr>
            </a:lvl8pPr>
            <a:lvl9pPr marL="4114800" lvl="8" indent="-228600" algn="l">
              <a:lnSpc>
                <a:spcPct val="120000"/>
              </a:lnSpc>
              <a:spcBef>
                <a:spcPts val="500"/>
              </a:spcBef>
              <a:spcAft>
                <a:spcPts val="0"/>
              </a:spcAft>
              <a:buSzPts val="1200"/>
              <a:buNone/>
              <a:defRPr sz="1200">
                <a:solidFill>
                  <a:srgbClr val="888888"/>
                </a:solidFill>
              </a:defRPr>
            </a:lvl9pPr>
          </a:lstStyle>
          <a:p>
            <a:endParaRPr/>
          </a:p>
        </p:txBody>
      </p:sp>
      <p:sp>
        <p:nvSpPr>
          <p:cNvPr id="43" name="Google Shape;43;p28"/>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46" name="Google Shape;46;p28"/>
          <p:cNvCxnSpPr/>
          <p:nvPr/>
        </p:nvCxnSpPr>
        <p:spPr>
          <a:xfrm>
            <a:off x="1443491" y="3804985"/>
            <a:ext cx="561700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cxnSp>
        <p:nvCxnSpPr>
          <p:cNvPr id="48" name="Google Shape;48;p29"/>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49" name="Google Shape;49;p29"/>
          <p:cNvSpPr txBox="1">
            <a:spLocks noGrp="1"/>
          </p:cNvSpPr>
          <p:nvPr>
            <p:ph type="title"/>
          </p:nvPr>
        </p:nvSpPr>
        <p:spPr>
          <a:xfrm>
            <a:off x="1443491" y="804164"/>
            <a:ext cx="6571344"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9"/>
          <p:cNvSpPr txBox="1">
            <a:spLocks noGrp="1"/>
          </p:cNvSpPr>
          <p:nvPr>
            <p:ph type="body" idx="1"/>
          </p:nvPr>
        </p:nvSpPr>
        <p:spPr>
          <a:xfrm>
            <a:off x="1443491" y="2019550"/>
            <a:ext cx="3125766"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1" name="Google Shape;51;p29"/>
          <p:cNvSpPr txBox="1">
            <a:spLocks noGrp="1"/>
          </p:cNvSpPr>
          <p:nvPr>
            <p:ph type="body" idx="2"/>
          </p:nvPr>
        </p:nvSpPr>
        <p:spPr>
          <a:xfrm>
            <a:off x="1443491" y="2824270"/>
            <a:ext cx="3125766"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2" name="Google Shape;52;p29"/>
          <p:cNvSpPr txBox="1">
            <a:spLocks noGrp="1"/>
          </p:cNvSpPr>
          <p:nvPr>
            <p:ph type="body" idx="3"/>
          </p:nvPr>
        </p:nvSpPr>
        <p:spPr>
          <a:xfrm>
            <a:off x="4889182" y="2023004"/>
            <a:ext cx="31256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3" name="Google Shape;53;p29"/>
          <p:cNvSpPr txBox="1">
            <a:spLocks noGrp="1"/>
          </p:cNvSpPr>
          <p:nvPr>
            <p:ph type="body" idx="4"/>
          </p:nvPr>
        </p:nvSpPr>
        <p:spPr>
          <a:xfrm>
            <a:off x="4889182" y="2821491"/>
            <a:ext cx="31256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4" name="Google Shape;54;p29"/>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9"/>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cxnSp>
        <p:nvCxnSpPr>
          <p:cNvPr id="58" name="Google Shape;58;p30"/>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59" name="Google Shape;59;p30"/>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0"/>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3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439042" y="798973"/>
            <a:ext cx="242595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2"/>
          <p:cNvSpPr txBox="1">
            <a:spLocks noGrp="1"/>
          </p:cNvSpPr>
          <p:nvPr>
            <p:ph type="body" idx="1"/>
          </p:nvPr>
        </p:nvSpPr>
        <p:spPr>
          <a:xfrm>
            <a:off x="4186656" y="798974"/>
            <a:ext cx="3828178"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32"/>
          <p:cNvSpPr txBox="1">
            <a:spLocks noGrp="1"/>
          </p:cNvSpPr>
          <p:nvPr>
            <p:ph type="body" idx="2"/>
          </p:nvPr>
        </p:nvSpPr>
        <p:spPr>
          <a:xfrm>
            <a:off x="1439042" y="3205492"/>
            <a:ext cx="2427369"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71" name="Google Shape;71;p3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32"/>
          <p:cNvCxnSpPr/>
          <p:nvPr/>
        </p:nvCxnSpPr>
        <p:spPr>
          <a:xfrm>
            <a:off x="1441748" y="3205491"/>
            <a:ext cx="242327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Google Shape;76;p33"/>
          <p:cNvGrpSpPr/>
          <p:nvPr/>
        </p:nvGrpSpPr>
        <p:grpSpPr>
          <a:xfrm>
            <a:off x="4996501" y="482171"/>
            <a:ext cx="3511387" cy="5149101"/>
            <a:chOff x="6852919" y="583365"/>
            <a:chExt cx="4681849" cy="5181928"/>
          </a:xfrm>
        </p:grpSpPr>
        <p:sp>
          <p:nvSpPr>
            <p:cNvPr id="77" name="Google Shape;77;p33"/>
            <p:cNvSpPr/>
            <p:nvPr/>
          </p:nvSpPr>
          <p:spPr>
            <a:xfrm>
              <a:off x="6852919" y="583365"/>
              <a:ext cx="4681849" cy="5181928"/>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3"/>
            <p:cNvSpPr/>
            <p:nvPr/>
          </p:nvSpPr>
          <p:spPr>
            <a:xfrm>
              <a:off x="7273787" y="915806"/>
              <a:ext cx="3844017" cy="4507918"/>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 name="Google Shape;79;p33"/>
          <p:cNvSpPr txBox="1">
            <a:spLocks noGrp="1"/>
          </p:cNvSpPr>
          <p:nvPr>
            <p:ph type="title"/>
          </p:nvPr>
        </p:nvSpPr>
        <p:spPr>
          <a:xfrm>
            <a:off x="1444148" y="1129513"/>
            <a:ext cx="3244935"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3"/>
          <p:cNvSpPr>
            <a:spLocks noGrp="1"/>
          </p:cNvSpPr>
          <p:nvPr>
            <p:ph type="pic" idx="2"/>
          </p:nvPr>
        </p:nvSpPr>
        <p:spPr>
          <a:xfrm>
            <a:off x="5640128" y="1122543"/>
            <a:ext cx="2234998" cy="3866327"/>
          </a:xfrm>
          <a:prstGeom prst="rect">
            <a:avLst/>
          </a:prstGeom>
          <a:solidFill>
            <a:srgbClr val="D8D8D8"/>
          </a:solidFill>
          <a:ln>
            <a:noFill/>
          </a:ln>
        </p:spPr>
      </p:sp>
      <p:sp>
        <p:nvSpPr>
          <p:cNvPr id="81" name="Google Shape;81;p33"/>
          <p:cNvSpPr txBox="1">
            <a:spLocks noGrp="1"/>
          </p:cNvSpPr>
          <p:nvPr>
            <p:ph type="body" idx="1"/>
          </p:nvPr>
        </p:nvSpPr>
        <p:spPr>
          <a:xfrm>
            <a:off x="1443492" y="3145992"/>
            <a:ext cx="3240286"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82" name="Google Shape;82;p33"/>
          <p:cNvSpPr txBox="1">
            <a:spLocks noGrp="1"/>
          </p:cNvSpPr>
          <p:nvPr>
            <p:ph type="dt" idx="10"/>
          </p:nvPr>
        </p:nvSpPr>
        <p:spPr>
          <a:xfrm>
            <a:off x="1436664" y="5469857"/>
            <a:ext cx="3252420" cy="3201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3"/>
          <p:cNvSpPr txBox="1">
            <a:spLocks noGrp="1"/>
          </p:cNvSpPr>
          <p:nvPr>
            <p:ph type="ftr" idx="11"/>
          </p:nvPr>
        </p:nvSpPr>
        <p:spPr>
          <a:xfrm>
            <a:off x="1437530" y="318641"/>
            <a:ext cx="3251553" cy="32093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33"/>
          <p:cNvCxnSpPr/>
          <p:nvPr/>
        </p:nvCxnSpPr>
        <p:spPr>
          <a:xfrm>
            <a:off x="1441281" y="3143605"/>
            <a:ext cx="324201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24"/>
          <p:cNvSpPr/>
          <p:nvPr/>
        </p:nvSpPr>
        <p:spPr>
          <a:xfrm>
            <a:off x="0" y="2015734"/>
            <a:ext cx="9144000" cy="4079520"/>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 name="Google Shape;11;p24"/>
          <p:cNvPicPr preferRelativeResize="0"/>
          <p:nvPr/>
        </p:nvPicPr>
        <p:blipFill rotWithShape="1">
          <a:blip r:embed="rId13">
            <a:alphaModFix/>
          </a:blip>
          <a:srcRect l="12500" t="1538" r="12500" b="-1538"/>
          <a:stretch/>
        </p:blipFill>
        <p:spPr>
          <a:xfrm>
            <a:off x="-1" y="6095253"/>
            <a:ext cx="9144001" cy="774727"/>
          </a:xfrm>
          <a:prstGeom prst="rect">
            <a:avLst/>
          </a:prstGeom>
          <a:noFill/>
          <a:ln>
            <a:noFill/>
          </a:ln>
        </p:spPr>
      </p:pic>
      <p:cxnSp>
        <p:nvCxnSpPr>
          <p:cNvPr id="12" name="Google Shape;12;p24"/>
          <p:cNvCxnSpPr/>
          <p:nvPr/>
        </p:nvCxnSpPr>
        <p:spPr>
          <a:xfrm>
            <a:off x="0" y="6101127"/>
            <a:ext cx="9144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3" name="Google Shape;13;p24"/>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4"/>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5" name="Google Shape;15;p24"/>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24"/>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24"/>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brevardschools-my.sharepoint.com/:b:/r/personal/good_laura_brevardschools_org/Documents/Desktop/Parent%20Place%20Inventory.pdf?csf=1&amp;web=1&amp;e=0IwUr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ctrTitle"/>
          </p:nvPr>
        </p:nvSpPr>
        <p:spPr>
          <a:xfrm>
            <a:off x="914400" y="685800"/>
            <a:ext cx="7732713" cy="1985149"/>
          </a:xfrm>
          <a:prstGeom prst="rect">
            <a:avLst/>
          </a:prstGeom>
          <a:noFill/>
          <a:ln>
            <a:noFill/>
          </a:ln>
        </p:spPr>
        <p:txBody>
          <a:bodyPr spcFirstLastPara="1" wrap="square" lIns="91425" tIns="45700" rIns="91425" bIns="0" anchor="b" anchorCtr="0">
            <a:normAutofit fontScale="90000"/>
          </a:bodyPr>
          <a:lstStyle/>
          <a:p>
            <a:pPr lvl="0" algn="ctr">
              <a:buSzPct val="100000"/>
            </a:pPr>
            <a:r>
              <a:rPr lang="pt-BR" sz="7200" dirty="0"/>
              <a:t>REUNIÓN ANUAL 2023-24 TÍTULO I</a:t>
            </a:r>
            <a:endParaRPr dirty="0"/>
          </a:p>
        </p:txBody>
      </p:sp>
      <p:sp>
        <p:nvSpPr>
          <p:cNvPr id="106" name="Google Shape;106;p1"/>
          <p:cNvSpPr txBox="1">
            <a:spLocks noGrp="1"/>
          </p:cNvSpPr>
          <p:nvPr>
            <p:ph type="sldNum" idx="12"/>
          </p:nvPr>
        </p:nvSpPr>
        <p:spPr>
          <a:xfrm>
            <a:off x="6858000" y="64008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800"/>
              <a:buNone/>
            </a:pPr>
            <a:fld id="{00000000-1234-1234-1234-123412341234}" type="slidenum">
              <a:rPr lang="en-US"/>
              <a:t>1</a:t>
            </a:fld>
            <a:endParaRPr/>
          </a:p>
        </p:txBody>
      </p:sp>
      <p:sp>
        <p:nvSpPr>
          <p:cNvPr id="107" name="Google Shape;107;p1"/>
          <p:cNvSpPr txBox="1"/>
          <p:nvPr/>
        </p:nvSpPr>
        <p:spPr>
          <a:xfrm>
            <a:off x="3219855" y="4043284"/>
            <a:ext cx="5629820" cy="1200288"/>
          </a:xfrm>
          <a:prstGeom prst="rect">
            <a:avLst/>
          </a:prstGeom>
          <a:noFill/>
          <a:ln>
            <a:noFill/>
          </a:ln>
        </p:spPr>
        <p:txBody>
          <a:bodyPr spcFirstLastPara="1" wrap="square" lIns="91425" tIns="45700" rIns="91425" bIns="45700" anchor="t" anchorCtr="0">
            <a:spAutoFit/>
          </a:bodyPr>
          <a:lstStyle/>
          <a:p>
            <a:pPr lvl="0">
              <a:buSzPts val="3600"/>
            </a:pPr>
            <a:r>
              <a:rPr lang="es-ES" sz="3600" dirty="0">
                <a:solidFill>
                  <a:srgbClr val="FF0000"/>
                </a:solidFill>
                <a:latin typeface="Gill Sans"/>
                <a:ea typeface="Gill Sans"/>
                <a:cs typeface="Gill Sans"/>
                <a:sym typeface="Gill Sans"/>
              </a:rPr>
              <a:t>Escuela Primaria Columbia
septiembre 13, 2023</a:t>
            </a:r>
            <a:endParaRPr sz="3600" dirty="0">
              <a:solidFill>
                <a:srgbClr val="FF0000"/>
              </a:solidFill>
              <a:latin typeface="Gill Sans"/>
              <a:ea typeface="Gill Sans"/>
              <a:cs typeface="Gill Sans"/>
              <a:sym typeface="Gill Sans"/>
            </a:endParaRPr>
          </a:p>
        </p:txBody>
      </p:sp>
      <p:sp>
        <p:nvSpPr>
          <p:cNvPr id="108" name="Google Shape;108;p1"/>
          <p:cNvSpPr txBox="1"/>
          <p:nvPr/>
        </p:nvSpPr>
        <p:spPr>
          <a:xfrm>
            <a:off x="381000" y="6313334"/>
            <a:ext cx="76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7b47b7dc9d_1_8"/>
          <p:cNvSpPr txBox="1">
            <a:spLocks noGrp="1"/>
          </p:cNvSpPr>
          <p:nvPr>
            <p:ph type="title"/>
          </p:nvPr>
        </p:nvSpPr>
        <p:spPr>
          <a:xfrm>
            <a:off x="1248225" y="380325"/>
            <a:ext cx="6571500" cy="613800"/>
          </a:xfrm>
          <a:prstGeom prst="rect">
            <a:avLst/>
          </a:prstGeom>
          <a:noFill/>
          <a:ln>
            <a:noFill/>
          </a:ln>
        </p:spPr>
        <p:txBody>
          <a:bodyPr spcFirstLastPara="1" wrap="square" lIns="91425" tIns="45700" rIns="91425" bIns="45700" anchor="t" anchorCtr="0">
            <a:normAutofit/>
          </a:bodyPr>
          <a:lstStyle/>
          <a:p>
            <a:pPr lvl="0" algn="ctr">
              <a:buSzPts val="3200"/>
            </a:pPr>
            <a:r>
              <a:rPr lang="es-ES" sz="2400" dirty="0"/>
              <a:t>RESULTADOS DE LA EVALUACIÓN ESCOLAR</a:t>
            </a:r>
            <a:endParaRPr sz="2400" dirty="0"/>
          </a:p>
        </p:txBody>
      </p:sp>
      <p:sp>
        <p:nvSpPr>
          <p:cNvPr id="185" name="Google Shape;185;g27b47b7dc9d_1_8"/>
          <p:cNvSpPr txBox="1">
            <a:spLocks noGrp="1"/>
          </p:cNvSpPr>
          <p:nvPr>
            <p:ph type="body" idx="1"/>
          </p:nvPr>
        </p:nvSpPr>
        <p:spPr>
          <a:xfrm>
            <a:off x="152400" y="2015733"/>
            <a:ext cx="8763000" cy="3450600"/>
          </a:xfrm>
          <a:prstGeom prst="rect">
            <a:avLst/>
          </a:prstGeom>
          <a:noFill/>
          <a:ln>
            <a:noFill/>
          </a:ln>
        </p:spPr>
        <p:txBody>
          <a:bodyPr spcFirstLastPara="1" wrap="square" lIns="91425" tIns="45700" rIns="91425" bIns="45700" anchor="t" anchorCtr="0">
            <a:normAutofit/>
          </a:bodyPr>
          <a:lstStyle/>
          <a:p>
            <a:pPr lvl="0" indent="0">
              <a:lnSpc>
                <a:spcPct val="100000"/>
              </a:lnSpc>
              <a:buNone/>
            </a:pPr>
            <a:r>
              <a:rPr lang="es-ES" sz="2400" dirty="0"/>
              <a:t>Evaluación de Florida
     de Pensamiento Estudiantil 
               (RÁPIDO)
      Grados 3-6 Matemáticas
        42% de competencia
      (Último año escolar)</a:t>
            </a:r>
            <a:endParaRPr sz="2400" dirty="0"/>
          </a:p>
        </p:txBody>
      </p:sp>
      <p:sp>
        <p:nvSpPr>
          <p:cNvPr id="186" name="Google Shape;186;g27b47b7dc9d_1_8"/>
          <p:cNvSpPr txBox="1"/>
          <p:nvPr/>
        </p:nvSpPr>
        <p:spPr>
          <a:xfrm>
            <a:off x="381000" y="6324600"/>
            <a:ext cx="4576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pic>
        <p:nvPicPr>
          <p:cNvPr id="187" name="Google Shape;187;g27b47b7dc9d_1_8" descr="Text&#10;&#10;Description automatically generated"/>
          <p:cNvPicPr preferRelativeResize="0"/>
          <p:nvPr/>
        </p:nvPicPr>
        <p:blipFill rotWithShape="1">
          <a:blip r:embed="rId3">
            <a:alphaModFix/>
          </a:blip>
          <a:srcRect/>
          <a:stretch/>
        </p:blipFill>
        <p:spPr>
          <a:xfrm>
            <a:off x="4307700" y="1144001"/>
            <a:ext cx="4724400" cy="1931625"/>
          </a:xfrm>
          <a:prstGeom prst="rect">
            <a:avLst/>
          </a:prstGeom>
          <a:noFill/>
          <a:ln>
            <a:noFill/>
          </a:ln>
        </p:spPr>
      </p:pic>
      <p:pic>
        <p:nvPicPr>
          <p:cNvPr id="188" name="Google Shape;188;g27b47b7dc9d_1_8" descr="Text&#10;&#10;Description automatically generated"/>
          <p:cNvPicPr preferRelativeResize="0"/>
          <p:nvPr/>
        </p:nvPicPr>
        <p:blipFill rotWithShape="1">
          <a:blip r:embed="rId4">
            <a:alphaModFix/>
          </a:blip>
          <a:srcRect/>
          <a:stretch/>
        </p:blipFill>
        <p:spPr>
          <a:xfrm>
            <a:off x="4312450" y="2998576"/>
            <a:ext cx="4714875" cy="1931625"/>
          </a:xfrm>
          <a:prstGeom prst="rect">
            <a:avLst/>
          </a:prstGeom>
          <a:noFill/>
          <a:ln>
            <a:noFill/>
          </a:ln>
        </p:spPr>
      </p:pic>
      <p:pic>
        <p:nvPicPr>
          <p:cNvPr id="189" name="Google Shape;189;g27b47b7dc9d_1_8" descr="A picture containing text&#10;&#10;Description automatically generated"/>
          <p:cNvPicPr preferRelativeResize="0"/>
          <p:nvPr/>
        </p:nvPicPr>
        <p:blipFill rotWithShape="1">
          <a:blip r:embed="rId5">
            <a:alphaModFix/>
          </a:blip>
          <a:srcRect/>
          <a:stretch/>
        </p:blipFill>
        <p:spPr>
          <a:xfrm>
            <a:off x="4312460" y="4736846"/>
            <a:ext cx="4781550" cy="2219325"/>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7b47b7dc9d_1_31"/>
          <p:cNvSpPr txBox="1">
            <a:spLocks noGrp="1"/>
          </p:cNvSpPr>
          <p:nvPr>
            <p:ph type="title"/>
          </p:nvPr>
        </p:nvSpPr>
        <p:spPr>
          <a:xfrm>
            <a:off x="971550" y="169949"/>
            <a:ext cx="7200900" cy="1371600"/>
          </a:xfrm>
          <a:prstGeom prst="rect">
            <a:avLst/>
          </a:prstGeom>
          <a:noFill/>
          <a:ln>
            <a:noFill/>
          </a:ln>
        </p:spPr>
        <p:txBody>
          <a:bodyPr spcFirstLastPara="1" wrap="square" lIns="91425" tIns="45700" rIns="91425" bIns="45700" anchor="ctr" anchorCtr="0">
            <a:normAutofit fontScale="90000"/>
          </a:bodyPr>
          <a:lstStyle/>
          <a:p>
            <a:pPr lvl="0" algn="ctr">
              <a:buClr>
                <a:srgbClr val="262626"/>
              </a:buClr>
              <a:buSzPct val="200000"/>
            </a:pPr>
            <a:r>
              <a:rPr lang="en-US" dirty="0"/>
              <a:t> </a:t>
            </a:r>
            <a:r>
              <a:rPr lang="es-ES" sz="2200" dirty="0"/>
              <a:t>Datos </a:t>
            </a:r>
            <a:r>
              <a:rPr lang="es-ES" sz="2200" dirty="0" err="1"/>
              <a:t>iReady</a:t>
            </a:r>
            <a:br>
              <a:rPr lang="es-ES" sz="2200" dirty="0"/>
            </a:br>
            <a:r>
              <a:rPr lang="es-ES" sz="2200" dirty="0"/>
              <a:t>% de estudiantes en los grados K a 6to - temprano y medio en el nivel de grado 
 i </a:t>
            </a:r>
            <a:r>
              <a:rPr lang="es-ES" sz="2200" dirty="0" err="1"/>
              <a:t>Ready</a:t>
            </a:r>
            <a:r>
              <a:rPr lang="es-ES" sz="2200" dirty="0"/>
              <a:t> </a:t>
            </a:r>
            <a:r>
              <a:rPr lang="es-ES" sz="2200" dirty="0" err="1"/>
              <a:t>Diagnostic</a:t>
            </a:r>
            <a:r>
              <a:rPr lang="es-ES" sz="2200" dirty="0"/>
              <a:t> (último año escolar)</a:t>
            </a:r>
            <a:br>
              <a:rPr lang="en-US" sz="2200" i="0" u="none" strike="noStrike" cap="none" dirty="0">
                <a:latin typeface="Impact"/>
                <a:ea typeface="Impact"/>
                <a:cs typeface="Impact"/>
                <a:sym typeface="Impact"/>
              </a:rPr>
            </a:br>
            <a:endParaRPr sz="2200" dirty="0"/>
          </a:p>
        </p:txBody>
      </p:sp>
      <p:graphicFrame>
        <p:nvGraphicFramePr>
          <p:cNvPr id="196" name="Google Shape;196;g27b47b7dc9d_1_31"/>
          <p:cNvGraphicFramePr/>
          <p:nvPr/>
        </p:nvGraphicFramePr>
        <p:xfrm>
          <a:off x="714775" y="1293563"/>
          <a:ext cx="7714450" cy="5284575"/>
        </p:xfrm>
        <a:graphic>
          <a:graphicData uri="http://schemas.openxmlformats.org/drawingml/2006/table">
            <a:tbl>
              <a:tblPr firstRow="1" bandRow="1">
                <a:noFill/>
                <a:tableStyleId>{16F9F476-F977-448D-ACEF-24EA4BE47A28}</a:tableStyleId>
              </a:tblPr>
              <a:tblGrid>
                <a:gridCol w="1050725">
                  <a:extLst>
                    <a:ext uri="{9D8B030D-6E8A-4147-A177-3AD203B41FA5}">
                      <a16:colId xmlns:a16="http://schemas.microsoft.com/office/drawing/2014/main" val="20000"/>
                    </a:ext>
                  </a:extLst>
                </a:gridCol>
                <a:gridCol w="1050725">
                  <a:extLst>
                    <a:ext uri="{9D8B030D-6E8A-4147-A177-3AD203B41FA5}">
                      <a16:colId xmlns:a16="http://schemas.microsoft.com/office/drawing/2014/main" val="20001"/>
                    </a:ext>
                  </a:extLst>
                </a:gridCol>
                <a:gridCol w="1050725">
                  <a:extLst>
                    <a:ext uri="{9D8B030D-6E8A-4147-A177-3AD203B41FA5}">
                      <a16:colId xmlns:a16="http://schemas.microsoft.com/office/drawing/2014/main" val="20002"/>
                    </a:ext>
                  </a:extLst>
                </a:gridCol>
                <a:gridCol w="1050725">
                  <a:extLst>
                    <a:ext uri="{9D8B030D-6E8A-4147-A177-3AD203B41FA5}">
                      <a16:colId xmlns:a16="http://schemas.microsoft.com/office/drawing/2014/main" val="20003"/>
                    </a:ext>
                  </a:extLst>
                </a:gridCol>
                <a:gridCol w="1050725">
                  <a:extLst>
                    <a:ext uri="{9D8B030D-6E8A-4147-A177-3AD203B41FA5}">
                      <a16:colId xmlns:a16="http://schemas.microsoft.com/office/drawing/2014/main" val="20004"/>
                    </a:ext>
                  </a:extLst>
                </a:gridCol>
                <a:gridCol w="1050725">
                  <a:extLst>
                    <a:ext uri="{9D8B030D-6E8A-4147-A177-3AD203B41FA5}">
                      <a16:colId xmlns:a16="http://schemas.microsoft.com/office/drawing/2014/main" val="20005"/>
                    </a:ext>
                  </a:extLst>
                </a:gridCol>
                <a:gridCol w="1410100">
                  <a:extLst>
                    <a:ext uri="{9D8B030D-6E8A-4147-A177-3AD203B41FA5}">
                      <a16:colId xmlns:a16="http://schemas.microsoft.com/office/drawing/2014/main" val="20006"/>
                    </a:ext>
                  </a:extLst>
                </a:gridCol>
              </a:tblGrid>
              <a:tr h="737375">
                <a:tc>
                  <a:txBody>
                    <a:bodyPr/>
                    <a:lstStyle/>
                    <a:p>
                      <a:pPr marL="0" marR="0" lvl="0" indent="0" algn="l" rtl="0">
                        <a:spcBef>
                          <a:spcPts val="0"/>
                        </a:spcBef>
                        <a:spcAft>
                          <a:spcPts val="0"/>
                        </a:spcAft>
                        <a:buNone/>
                      </a:pPr>
                      <a:r>
                        <a:rPr lang="en-US" sz="1800"/>
                        <a:t>Grade</a:t>
                      </a:r>
                      <a:endParaRPr sz="1800"/>
                    </a:p>
                  </a:txBody>
                  <a:tcPr marL="91450" marR="91450" marT="45725" marB="45725"/>
                </a:tc>
                <a:tc>
                  <a:txBody>
                    <a:bodyPr/>
                    <a:lstStyle/>
                    <a:p>
                      <a:pPr marL="0" marR="0" lvl="0" indent="0" algn="l" rtl="0">
                        <a:spcBef>
                          <a:spcPts val="0"/>
                        </a:spcBef>
                        <a:spcAft>
                          <a:spcPts val="0"/>
                        </a:spcAft>
                        <a:buNone/>
                      </a:pPr>
                      <a:r>
                        <a:rPr lang="en-US" sz="1800"/>
                        <a:t>Reading #1</a:t>
                      </a:r>
                      <a:endParaRPr/>
                    </a:p>
                  </a:txBody>
                  <a:tcPr marL="91450" marR="91450" marT="45725" marB="45725"/>
                </a:tc>
                <a:tc>
                  <a:txBody>
                    <a:bodyPr/>
                    <a:lstStyle/>
                    <a:p>
                      <a:pPr marL="0" marR="0" lvl="0" indent="0" algn="l" rtl="0">
                        <a:spcBef>
                          <a:spcPts val="0"/>
                        </a:spcBef>
                        <a:spcAft>
                          <a:spcPts val="0"/>
                        </a:spcAft>
                        <a:buNone/>
                      </a:pPr>
                      <a:r>
                        <a:rPr lang="en-US" sz="1800"/>
                        <a:t>Reading #2</a:t>
                      </a:r>
                      <a:endParaRPr/>
                    </a:p>
                  </a:txBody>
                  <a:tcPr marL="91450" marR="91450" marT="45725" marB="45725"/>
                </a:tc>
                <a:tc>
                  <a:txBody>
                    <a:bodyPr/>
                    <a:lstStyle/>
                    <a:p>
                      <a:pPr marL="0" marR="0" lvl="0" indent="0" algn="l" rtl="0">
                        <a:spcBef>
                          <a:spcPts val="0"/>
                        </a:spcBef>
                        <a:spcAft>
                          <a:spcPts val="0"/>
                        </a:spcAft>
                        <a:buNone/>
                      </a:pPr>
                      <a:r>
                        <a:rPr lang="en-US" sz="1800"/>
                        <a:t>Reading #3</a:t>
                      </a:r>
                      <a:endParaRPr/>
                    </a:p>
                  </a:txBody>
                  <a:tcPr marL="91450" marR="91450" marT="45725" marB="45725"/>
                </a:tc>
                <a:tc>
                  <a:txBody>
                    <a:bodyPr/>
                    <a:lstStyle/>
                    <a:p>
                      <a:pPr marL="0" marR="0" lvl="0" indent="0" algn="l" rtl="0">
                        <a:spcBef>
                          <a:spcPts val="0"/>
                        </a:spcBef>
                        <a:spcAft>
                          <a:spcPts val="0"/>
                        </a:spcAft>
                        <a:buNone/>
                      </a:pPr>
                      <a:r>
                        <a:rPr lang="en-US" sz="1800"/>
                        <a:t>Math #1</a:t>
                      </a:r>
                      <a:endParaRPr/>
                    </a:p>
                  </a:txBody>
                  <a:tcPr marL="91450" marR="91450" marT="45725" marB="45725"/>
                </a:tc>
                <a:tc>
                  <a:txBody>
                    <a:bodyPr/>
                    <a:lstStyle/>
                    <a:p>
                      <a:pPr marL="0" marR="0" lvl="0" indent="0" algn="l" rtl="0">
                        <a:spcBef>
                          <a:spcPts val="0"/>
                        </a:spcBef>
                        <a:spcAft>
                          <a:spcPts val="0"/>
                        </a:spcAft>
                        <a:buNone/>
                      </a:pPr>
                      <a:r>
                        <a:rPr lang="en-US" sz="1800"/>
                        <a:t>Math #2</a:t>
                      </a:r>
                      <a:endParaRPr/>
                    </a:p>
                  </a:txBody>
                  <a:tcPr marL="91450" marR="91450" marT="45725" marB="45725"/>
                </a:tc>
                <a:tc>
                  <a:txBody>
                    <a:bodyPr/>
                    <a:lstStyle/>
                    <a:p>
                      <a:pPr marL="0" marR="0" lvl="0" indent="0" algn="l" rtl="0">
                        <a:spcBef>
                          <a:spcPts val="0"/>
                        </a:spcBef>
                        <a:spcAft>
                          <a:spcPts val="0"/>
                        </a:spcAft>
                        <a:buNone/>
                      </a:pPr>
                      <a:r>
                        <a:rPr lang="en-US" sz="1800"/>
                        <a:t>Math #3</a:t>
                      </a:r>
                      <a:endParaRPr/>
                    </a:p>
                  </a:txBody>
                  <a:tcPr marL="91450" marR="91450" marT="45725" marB="45725"/>
                </a:tc>
                <a:extLst>
                  <a:ext uri="{0D108BD9-81ED-4DB2-BD59-A6C34878D82A}">
                    <a16:rowId xmlns:a16="http://schemas.microsoft.com/office/drawing/2014/main" val="10000"/>
                  </a:ext>
                </a:extLst>
              </a:tr>
              <a:tr h="649600">
                <a:tc>
                  <a:txBody>
                    <a:bodyPr/>
                    <a:lstStyle/>
                    <a:p>
                      <a:pPr marL="0" marR="0" lvl="0" indent="0" algn="l" rtl="0">
                        <a:spcBef>
                          <a:spcPts val="0"/>
                        </a:spcBef>
                        <a:spcAft>
                          <a:spcPts val="0"/>
                        </a:spcAft>
                        <a:buNone/>
                      </a:pPr>
                      <a:r>
                        <a:rPr lang="en-US" sz="1800"/>
                        <a:t>K   </a:t>
                      </a:r>
                      <a:r>
                        <a:rPr lang="en-US" sz="1300"/>
                        <a:t>(67 students)</a:t>
                      </a:r>
                      <a:endParaRPr/>
                    </a:p>
                  </a:txBody>
                  <a:tcPr marL="91450" marR="91450" marT="45725" marB="45725"/>
                </a:tc>
                <a:tc>
                  <a:txBody>
                    <a:bodyPr/>
                    <a:lstStyle/>
                    <a:p>
                      <a:pPr marL="0" marR="0" lvl="0" indent="0" algn="ctr" rtl="0">
                        <a:spcBef>
                          <a:spcPts val="0"/>
                        </a:spcBef>
                        <a:spcAft>
                          <a:spcPts val="0"/>
                        </a:spcAft>
                        <a:buNone/>
                      </a:pPr>
                      <a:r>
                        <a:rPr lang="en-US" sz="1200"/>
                        <a:t>24% (21 students)</a:t>
                      </a:r>
                      <a:endParaRPr/>
                    </a:p>
                  </a:txBody>
                  <a:tcPr marL="91450" marR="91450" marT="45725" marB="45725"/>
                </a:tc>
                <a:tc>
                  <a:txBody>
                    <a:bodyPr/>
                    <a:lstStyle/>
                    <a:p>
                      <a:pPr marL="0" marR="0" lvl="0" indent="0" algn="ctr" rtl="0">
                        <a:spcBef>
                          <a:spcPts val="0"/>
                        </a:spcBef>
                        <a:spcAft>
                          <a:spcPts val="0"/>
                        </a:spcAft>
                        <a:buNone/>
                      </a:pPr>
                      <a:r>
                        <a:rPr lang="en-US" sz="1200"/>
                        <a:t>65% (43 students)</a:t>
                      </a:r>
                      <a:endParaRPr/>
                    </a:p>
                  </a:txBody>
                  <a:tcPr marL="91450" marR="91450" marT="45725" marB="45725"/>
                </a:tc>
                <a:tc>
                  <a:txBody>
                    <a:bodyPr/>
                    <a:lstStyle/>
                    <a:p>
                      <a:pPr marL="0" marR="0" lvl="0" indent="0" algn="ctr" rtl="0">
                        <a:spcBef>
                          <a:spcPts val="0"/>
                        </a:spcBef>
                        <a:spcAft>
                          <a:spcPts val="0"/>
                        </a:spcAft>
                        <a:buNone/>
                      </a:pPr>
                      <a:r>
                        <a:rPr lang="en-US" sz="1200"/>
                        <a:t>76% (51 students)</a:t>
                      </a:r>
                      <a:endParaRPr/>
                    </a:p>
                  </a:txBody>
                  <a:tcPr marL="91450" marR="91450" marT="45725" marB="45725"/>
                </a:tc>
                <a:tc>
                  <a:txBody>
                    <a:bodyPr/>
                    <a:lstStyle/>
                    <a:p>
                      <a:pPr marL="0" marR="0" lvl="0" indent="0" algn="ctr" rtl="0">
                        <a:spcBef>
                          <a:spcPts val="0"/>
                        </a:spcBef>
                        <a:spcAft>
                          <a:spcPts val="0"/>
                        </a:spcAft>
                        <a:buNone/>
                      </a:pPr>
                      <a:r>
                        <a:rPr lang="en-US" sz="1200"/>
                        <a:t>13% (8 students)</a:t>
                      </a:r>
                      <a:endParaRPr/>
                    </a:p>
                  </a:txBody>
                  <a:tcPr marL="91450" marR="91450" marT="45725" marB="45725"/>
                </a:tc>
                <a:tc>
                  <a:txBody>
                    <a:bodyPr/>
                    <a:lstStyle/>
                    <a:p>
                      <a:pPr marL="0" marR="0" lvl="0" indent="0" algn="ctr" rtl="0">
                        <a:spcBef>
                          <a:spcPts val="0"/>
                        </a:spcBef>
                        <a:spcAft>
                          <a:spcPts val="0"/>
                        </a:spcAft>
                        <a:buNone/>
                      </a:pPr>
                      <a:r>
                        <a:rPr lang="en-US" sz="1200"/>
                        <a:t>45% (30 students)</a:t>
                      </a:r>
                      <a:endParaRPr/>
                    </a:p>
                  </a:txBody>
                  <a:tcPr marL="91450" marR="91450" marT="45725" marB="45725"/>
                </a:tc>
                <a:tc>
                  <a:txBody>
                    <a:bodyPr/>
                    <a:lstStyle/>
                    <a:p>
                      <a:pPr marL="0" marR="0" lvl="0" indent="0" algn="ctr" rtl="0">
                        <a:spcBef>
                          <a:spcPts val="0"/>
                        </a:spcBef>
                        <a:spcAft>
                          <a:spcPts val="0"/>
                        </a:spcAft>
                        <a:buNone/>
                      </a:pPr>
                      <a:r>
                        <a:rPr lang="en-US" sz="1200"/>
                        <a:t>61% (41 students)</a:t>
                      </a:r>
                      <a:endParaRPr/>
                    </a:p>
                  </a:txBody>
                  <a:tcPr marL="91450" marR="91450" marT="45725" marB="45725"/>
                </a:tc>
                <a:extLst>
                  <a:ext uri="{0D108BD9-81ED-4DB2-BD59-A6C34878D82A}">
                    <a16:rowId xmlns:a16="http://schemas.microsoft.com/office/drawing/2014/main" val="10001"/>
                  </a:ext>
                </a:extLst>
              </a:tr>
              <a:tr h="649600">
                <a:tc>
                  <a:txBody>
                    <a:bodyPr/>
                    <a:lstStyle/>
                    <a:p>
                      <a:pPr marL="0" marR="0" lvl="0" indent="0" algn="l" rtl="0">
                        <a:spcBef>
                          <a:spcPts val="0"/>
                        </a:spcBef>
                        <a:spcAft>
                          <a:spcPts val="0"/>
                        </a:spcAft>
                        <a:buNone/>
                      </a:pPr>
                      <a:r>
                        <a:rPr lang="en-US" sz="1800"/>
                        <a:t>1 </a:t>
                      </a:r>
                      <a:r>
                        <a:rPr lang="en-US" sz="1300"/>
                        <a:t>    (77 students)</a:t>
                      </a:r>
                      <a:endParaRPr/>
                    </a:p>
                  </a:txBody>
                  <a:tcPr marL="91450" marR="91450" marT="45725" marB="45725"/>
                </a:tc>
                <a:tc>
                  <a:txBody>
                    <a:bodyPr/>
                    <a:lstStyle/>
                    <a:p>
                      <a:pPr marL="0" marR="0" lvl="0" indent="0" algn="ctr" rtl="0">
                        <a:spcBef>
                          <a:spcPts val="0"/>
                        </a:spcBef>
                        <a:spcAft>
                          <a:spcPts val="0"/>
                        </a:spcAft>
                        <a:buNone/>
                      </a:pPr>
                      <a:r>
                        <a:rPr lang="en-US" sz="1200"/>
                        <a:t>22% (15 students)</a:t>
                      </a:r>
                      <a:endParaRPr/>
                    </a:p>
                  </a:txBody>
                  <a:tcPr marL="91450" marR="91450" marT="45725" marB="45725"/>
                </a:tc>
                <a:tc>
                  <a:txBody>
                    <a:bodyPr/>
                    <a:lstStyle/>
                    <a:p>
                      <a:pPr marL="0" marR="0" lvl="0" indent="0" algn="ctr" rtl="0">
                        <a:spcBef>
                          <a:spcPts val="0"/>
                        </a:spcBef>
                        <a:spcAft>
                          <a:spcPts val="0"/>
                        </a:spcAft>
                        <a:buNone/>
                      </a:pPr>
                      <a:r>
                        <a:rPr lang="en-US" sz="1200"/>
                        <a:t>43% (33 students)</a:t>
                      </a:r>
                      <a:endParaRPr/>
                    </a:p>
                  </a:txBody>
                  <a:tcPr marL="91450" marR="91450" marT="45725" marB="45725"/>
                </a:tc>
                <a:tc>
                  <a:txBody>
                    <a:bodyPr/>
                    <a:lstStyle/>
                    <a:p>
                      <a:pPr marL="0" marR="0" lvl="0" indent="0" algn="ctr" rtl="0">
                        <a:spcBef>
                          <a:spcPts val="0"/>
                        </a:spcBef>
                        <a:spcAft>
                          <a:spcPts val="0"/>
                        </a:spcAft>
                        <a:buNone/>
                      </a:pPr>
                      <a:r>
                        <a:rPr lang="en-US" sz="1200"/>
                        <a:t>60% (46 students)</a:t>
                      </a:r>
                      <a:endParaRPr/>
                    </a:p>
                  </a:txBody>
                  <a:tcPr marL="91450" marR="91450" marT="45725" marB="45725"/>
                </a:tc>
                <a:tc>
                  <a:txBody>
                    <a:bodyPr/>
                    <a:lstStyle/>
                    <a:p>
                      <a:pPr marL="0" marR="0" lvl="0" indent="0" algn="ctr" rtl="0">
                        <a:spcBef>
                          <a:spcPts val="0"/>
                        </a:spcBef>
                        <a:spcAft>
                          <a:spcPts val="0"/>
                        </a:spcAft>
                        <a:buNone/>
                      </a:pPr>
                      <a:r>
                        <a:rPr lang="en-US" sz="1200"/>
                        <a:t>16% (11 students)</a:t>
                      </a:r>
                      <a:endParaRPr/>
                    </a:p>
                  </a:txBody>
                  <a:tcPr marL="91450" marR="91450" marT="45725" marB="45725"/>
                </a:tc>
                <a:tc>
                  <a:txBody>
                    <a:bodyPr/>
                    <a:lstStyle/>
                    <a:p>
                      <a:pPr marL="0" marR="0" lvl="0" indent="0" algn="ctr" rtl="0">
                        <a:spcBef>
                          <a:spcPts val="0"/>
                        </a:spcBef>
                        <a:spcAft>
                          <a:spcPts val="0"/>
                        </a:spcAft>
                        <a:buNone/>
                      </a:pPr>
                      <a:r>
                        <a:rPr lang="en-US" sz="1200"/>
                        <a:t>43% (33 students)</a:t>
                      </a:r>
                      <a:endParaRPr/>
                    </a:p>
                  </a:txBody>
                  <a:tcPr marL="91450" marR="91450" marT="45725" marB="45725"/>
                </a:tc>
                <a:tc>
                  <a:txBody>
                    <a:bodyPr/>
                    <a:lstStyle/>
                    <a:p>
                      <a:pPr marL="0" marR="0" lvl="0" indent="0" algn="ctr" rtl="0">
                        <a:spcBef>
                          <a:spcPts val="0"/>
                        </a:spcBef>
                        <a:spcAft>
                          <a:spcPts val="0"/>
                        </a:spcAft>
                        <a:buNone/>
                      </a:pPr>
                      <a:r>
                        <a:rPr lang="en-US" sz="1200"/>
                        <a:t>65% (50 students)</a:t>
                      </a:r>
                      <a:endParaRPr/>
                    </a:p>
                  </a:txBody>
                  <a:tcPr marL="91450" marR="91450" marT="45725" marB="45725"/>
                </a:tc>
                <a:extLst>
                  <a:ext uri="{0D108BD9-81ED-4DB2-BD59-A6C34878D82A}">
                    <a16:rowId xmlns:a16="http://schemas.microsoft.com/office/drawing/2014/main" val="10002"/>
                  </a:ext>
                </a:extLst>
              </a:tr>
              <a:tr h="649600">
                <a:tc>
                  <a:txBody>
                    <a:bodyPr/>
                    <a:lstStyle/>
                    <a:p>
                      <a:pPr marL="0" marR="0" lvl="0" indent="0" algn="l" rtl="0">
                        <a:spcBef>
                          <a:spcPts val="0"/>
                        </a:spcBef>
                        <a:spcAft>
                          <a:spcPts val="0"/>
                        </a:spcAft>
                        <a:buNone/>
                      </a:pPr>
                      <a:r>
                        <a:rPr lang="en-US" sz="1800"/>
                        <a:t>2    </a:t>
                      </a:r>
                      <a:r>
                        <a:rPr lang="en-US" sz="1300"/>
                        <a:t>(64 students)</a:t>
                      </a:r>
                      <a:endParaRPr/>
                    </a:p>
                  </a:txBody>
                  <a:tcPr marL="91450" marR="91450" marT="45725" marB="45725"/>
                </a:tc>
                <a:tc>
                  <a:txBody>
                    <a:bodyPr/>
                    <a:lstStyle/>
                    <a:p>
                      <a:pPr marL="0" marR="0" lvl="0" indent="0" algn="ctr" rtl="0">
                        <a:spcBef>
                          <a:spcPts val="0"/>
                        </a:spcBef>
                        <a:spcAft>
                          <a:spcPts val="0"/>
                        </a:spcAft>
                        <a:buNone/>
                      </a:pPr>
                      <a:r>
                        <a:rPr lang="en-US" sz="1200"/>
                        <a:t>25% (15 students)</a:t>
                      </a:r>
                      <a:endParaRPr/>
                    </a:p>
                  </a:txBody>
                  <a:tcPr marL="91450" marR="91450" marT="45725" marB="45725"/>
                </a:tc>
                <a:tc>
                  <a:txBody>
                    <a:bodyPr/>
                    <a:lstStyle/>
                    <a:p>
                      <a:pPr marL="0" marR="0" lvl="0" indent="0" algn="ctr" rtl="0">
                        <a:spcBef>
                          <a:spcPts val="0"/>
                        </a:spcBef>
                        <a:spcAft>
                          <a:spcPts val="0"/>
                        </a:spcAft>
                        <a:buNone/>
                      </a:pPr>
                      <a:r>
                        <a:rPr lang="en-US" sz="1200"/>
                        <a:t>46% (30 students)</a:t>
                      </a:r>
                      <a:endParaRPr/>
                    </a:p>
                  </a:txBody>
                  <a:tcPr marL="91450" marR="91450" marT="45725" marB="45725"/>
                </a:tc>
                <a:tc>
                  <a:txBody>
                    <a:bodyPr/>
                    <a:lstStyle/>
                    <a:p>
                      <a:pPr marL="0" marR="0" lvl="0" indent="0" algn="ctr" rtl="0">
                        <a:spcBef>
                          <a:spcPts val="0"/>
                        </a:spcBef>
                        <a:spcAft>
                          <a:spcPts val="0"/>
                        </a:spcAft>
                        <a:buNone/>
                      </a:pPr>
                      <a:r>
                        <a:rPr lang="en-US" sz="1200"/>
                        <a:t>60% (39 students)</a:t>
                      </a:r>
                      <a:endParaRPr/>
                    </a:p>
                  </a:txBody>
                  <a:tcPr marL="91450" marR="91450" marT="45725" marB="45725"/>
                </a:tc>
                <a:tc>
                  <a:txBody>
                    <a:bodyPr/>
                    <a:lstStyle/>
                    <a:p>
                      <a:pPr marL="0" marR="0" lvl="0" indent="0" algn="ctr" rtl="0">
                        <a:spcBef>
                          <a:spcPts val="0"/>
                        </a:spcBef>
                        <a:spcAft>
                          <a:spcPts val="0"/>
                        </a:spcAft>
                        <a:buNone/>
                      </a:pPr>
                      <a:r>
                        <a:rPr lang="en-US" sz="1200"/>
                        <a:t>5% (3 students)</a:t>
                      </a:r>
                      <a:endParaRPr/>
                    </a:p>
                  </a:txBody>
                  <a:tcPr marL="91450" marR="91450" marT="45725" marB="45725"/>
                </a:tc>
                <a:tc>
                  <a:txBody>
                    <a:bodyPr/>
                    <a:lstStyle/>
                    <a:p>
                      <a:pPr marL="0" marR="0" lvl="0" indent="0" algn="ctr" rtl="0">
                        <a:spcBef>
                          <a:spcPts val="0"/>
                        </a:spcBef>
                        <a:spcAft>
                          <a:spcPts val="0"/>
                        </a:spcAft>
                        <a:buNone/>
                      </a:pPr>
                      <a:r>
                        <a:rPr lang="en-US" sz="1200"/>
                        <a:t>17% (11 students)</a:t>
                      </a:r>
                      <a:endParaRPr/>
                    </a:p>
                  </a:txBody>
                  <a:tcPr marL="91450" marR="91450" marT="45725" marB="45725"/>
                </a:tc>
                <a:tc>
                  <a:txBody>
                    <a:bodyPr/>
                    <a:lstStyle/>
                    <a:p>
                      <a:pPr marL="0" marR="0" lvl="0" indent="0" algn="ctr" rtl="0">
                        <a:spcBef>
                          <a:spcPts val="0"/>
                        </a:spcBef>
                        <a:spcAft>
                          <a:spcPts val="0"/>
                        </a:spcAft>
                        <a:buNone/>
                      </a:pPr>
                      <a:r>
                        <a:rPr lang="en-US" sz="1200"/>
                        <a:t>41% (26 students)</a:t>
                      </a:r>
                      <a:endParaRPr/>
                    </a:p>
                  </a:txBody>
                  <a:tcPr marL="91450" marR="91450" marT="45725" marB="45725"/>
                </a:tc>
                <a:extLst>
                  <a:ext uri="{0D108BD9-81ED-4DB2-BD59-A6C34878D82A}">
                    <a16:rowId xmlns:a16="http://schemas.microsoft.com/office/drawing/2014/main" val="10003"/>
                  </a:ext>
                </a:extLst>
              </a:tr>
              <a:tr h="649600">
                <a:tc>
                  <a:txBody>
                    <a:bodyPr/>
                    <a:lstStyle/>
                    <a:p>
                      <a:pPr marL="0" marR="0" lvl="0" indent="0" algn="l" rtl="0">
                        <a:spcBef>
                          <a:spcPts val="0"/>
                        </a:spcBef>
                        <a:spcAft>
                          <a:spcPts val="0"/>
                        </a:spcAft>
                        <a:buNone/>
                      </a:pPr>
                      <a:r>
                        <a:rPr lang="en-US" sz="1800"/>
                        <a:t>3    </a:t>
                      </a:r>
                      <a:r>
                        <a:rPr lang="en-US" sz="1300"/>
                        <a:t>(60 students)</a:t>
                      </a:r>
                      <a:endParaRPr/>
                    </a:p>
                  </a:txBody>
                  <a:tcPr marL="91450" marR="91450" marT="45725" marB="45725"/>
                </a:tc>
                <a:tc>
                  <a:txBody>
                    <a:bodyPr/>
                    <a:lstStyle/>
                    <a:p>
                      <a:pPr marL="0" marR="0" lvl="0" indent="0" algn="ctr" rtl="0">
                        <a:spcBef>
                          <a:spcPts val="0"/>
                        </a:spcBef>
                        <a:spcAft>
                          <a:spcPts val="0"/>
                        </a:spcAft>
                        <a:buNone/>
                      </a:pPr>
                      <a:r>
                        <a:rPr lang="en-US" sz="1200"/>
                        <a:t>35% (20 students)</a:t>
                      </a:r>
                      <a:endParaRPr/>
                    </a:p>
                  </a:txBody>
                  <a:tcPr marL="91450" marR="91450" marT="45725" marB="45725"/>
                </a:tc>
                <a:tc>
                  <a:txBody>
                    <a:bodyPr/>
                    <a:lstStyle/>
                    <a:p>
                      <a:pPr marL="0" marR="0" lvl="0" indent="0" algn="ctr" rtl="0">
                        <a:spcBef>
                          <a:spcPts val="0"/>
                        </a:spcBef>
                        <a:spcAft>
                          <a:spcPts val="0"/>
                        </a:spcAft>
                        <a:buNone/>
                      </a:pPr>
                      <a:r>
                        <a:rPr lang="en-US" sz="1200"/>
                        <a:t>51% (29 students)</a:t>
                      </a:r>
                      <a:endParaRPr/>
                    </a:p>
                  </a:txBody>
                  <a:tcPr marL="91450" marR="91450" marT="45725" marB="45725"/>
                </a:tc>
                <a:tc>
                  <a:txBody>
                    <a:bodyPr/>
                    <a:lstStyle/>
                    <a:p>
                      <a:pPr marL="0" marR="0" lvl="0" indent="0" algn="ctr" rtl="0">
                        <a:spcBef>
                          <a:spcPts val="0"/>
                        </a:spcBef>
                        <a:spcAft>
                          <a:spcPts val="0"/>
                        </a:spcAft>
                        <a:buNone/>
                      </a:pPr>
                      <a:r>
                        <a:rPr lang="en-US" sz="1200"/>
                        <a:t>63% (36 students)</a:t>
                      </a:r>
                      <a:endParaRPr/>
                    </a:p>
                  </a:txBody>
                  <a:tcPr marL="91450" marR="91450" marT="45725" marB="45725"/>
                </a:tc>
                <a:tc>
                  <a:txBody>
                    <a:bodyPr/>
                    <a:lstStyle/>
                    <a:p>
                      <a:pPr marL="0" marR="0" lvl="0" indent="0" algn="ctr" rtl="0">
                        <a:spcBef>
                          <a:spcPts val="0"/>
                        </a:spcBef>
                        <a:spcAft>
                          <a:spcPts val="0"/>
                        </a:spcAft>
                        <a:buNone/>
                      </a:pPr>
                      <a:r>
                        <a:rPr lang="en-US" sz="1200"/>
                        <a:t>4% (2 students)</a:t>
                      </a:r>
                      <a:endParaRPr/>
                    </a:p>
                  </a:txBody>
                  <a:tcPr marL="91450" marR="91450" marT="45725" marB="45725"/>
                </a:tc>
                <a:tc>
                  <a:txBody>
                    <a:bodyPr/>
                    <a:lstStyle/>
                    <a:p>
                      <a:pPr marL="0" marR="0" lvl="0" indent="0" algn="ctr" rtl="0">
                        <a:spcBef>
                          <a:spcPts val="0"/>
                        </a:spcBef>
                        <a:spcAft>
                          <a:spcPts val="0"/>
                        </a:spcAft>
                        <a:buNone/>
                      </a:pPr>
                      <a:r>
                        <a:rPr lang="en-US" sz="1200"/>
                        <a:t>28% (16 students)</a:t>
                      </a:r>
                      <a:endParaRPr/>
                    </a:p>
                  </a:txBody>
                  <a:tcPr marL="91450" marR="91450" marT="45725" marB="45725"/>
                </a:tc>
                <a:tc>
                  <a:txBody>
                    <a:bodyPr/>
                    <a:lstStyle/>
                    <a:p>
                      <a:pPr marL="0" marR="0" lvl="0" indent="0" algn="ctr" rtl="0">
                        <a:spcBef>
                          <a:spcPts val="0"/>
                        </a:spcBef>
                        <a:spcAft>
                          <a:spcPts val="0"/>
                        </a:spcAft>
                        <a:buNone/>
                      </a:pPr>
                      <a:r>
                        <a:rPr lang="en-US" sz="1200"/>
                        <a:t>49% (29 students)</a:t>
                      </a:r>
                      <a:endParaRPr/>
                    </a:p>
                  </a:txBody>
                  <a:tcPr marL="91450" marR="91450" marT="45725" marB="45725"/>
                </a:tc>
                <a:extLst>
                  <a:ext uri="{0D108BD9-81ED-4DB2-BD59-A6C34878D82A}">
                    <a16:rowId xmlns:a16="http://schemas.microsoft.com/office/drawing/2014/main" val="10004"/>
                  </a:ext>
                </a:extLst>
              </a:tr>
              <a:tr h="649600">
                <a:tc>
                  <a:txBody>
                    <a:bodyPr/>
                    <a:lstStyle/>
                    <a:p>
                      <a:pPr marL="0" marR="0" lvl="0" indent="0" algn="l" rtl="0">
                        <a:spcBef>
                          <a:spcPts val="0"/>
                        </a:spcBef>
                        <a:spcAft>
                          <a:spcPts val="0"/>
                        </a:spcAft>
                        <a:buNone/>
                      </a:pPr>
                      <a:r>
                        <a:rPr lang="en-US" sz="1800"/>
                        <a:t>4    </a:t>
                      </a:r>
                      <a:r>
                        <a:rPr lang="en-US" sz="1300"/>
                        <a:t>(79 students)</a:t>
                      </a:r>
                      <a:endParaRPr/>
                    </a:p>
                  </a:txBody>
                  <a:tcPr marL="91450" marR="91450" marT="45725" marB="45725"/>
                </a:tc>
                <a:tc>
                  <a:txBody>
                    <a:bodyPr/>
                    <a:lstStyle/>
                    <a:p>
                      <a:pPr marL="0" marR="0" lvl="0" indent="0" algn="ctr" rtl="0">
                        <a:spcBef>
                          <a:spcPts val="0"/>
                        </a:spcBef>
                        <a:spcAft>
                          <a:spcPts val="0"/>
                        </a:spcAft>
                        <a:buNone/>
                      </a:pPr>
                      <a:r>
                        <a:rPr lang="en-US" sz="1200"/>
                        <a:t>38% (28 students)</a:t>
                      </a:r>
                      <a:endParaRPr/>
                    </a:p>
                  </a:txBody>
                  <a:tcPr marL="91450" marR="91450" marT="45725" marB="45725"/>
                </a:tc>
                <a:tc>
                  <a:txBody>
                    <a:bodyPr/>
                    <a:lstStyle/>
                    <a:p>
                      <a:pPr marL="0" marR="0" lvl="0" indent="0" algn="ctr" rtl="0">
                        <a:spcBef>
                          <a:spcPts val="0"/>
                        </a:spcBef>
                        <a:spcAft>
                          <a:spcPts val="0"/>
                        </a:spcAft>
                        <a:buNone/>
                      </a:pPr>
                      <a:r>
                        <a:rPr lang="en-US" sz="1200"/>
                        <a:t>53% (42 students)</a:t>
                      </a:r>
                      <a:endParaRPr/>
                    </a:p>
                  </a:txBody>
                  <a:tcPr marL="91450" marR="91450" marT="45725" marB="45725"/>
                </a:tc>
                <a:tc>
                  <a:txBody>
                    <a:bodyPr/>
                    <a:lstStyle/>
                    <a:p>
                      <a:pPr marL="0" marR="0" lvl="0" indent="0" algn="ctr" rtl="0">
                        <a:spcBef>
                          <a:spcPts val="0"/>
                        </a:spcBef>
                        <a:spcAft>
                          <a:spcPts val="0"/>
                        </a:spcAft>
                        <a:buNone/>
                      </a:pPr>
                      <a:r>
                        <a:rPr lang="en-US" sz="1200"/>
                        <a:t>58% (46 students)</a:t>
                      </a:r>
                      <a:endParaRPr/>
                    </a:p>
                  </a:txBody>
                  <a:tcPr marL="91450" marR="91450" marT="45725" marB="45725"/>
                </a:tc>
                <a:tc>
                  <a:txBody>
                    <a:bodyPr/>
                    <a:lstStyle/>
                    <a:p>
                      <a:pPr marL="0" marR="0" lvl="0" indent="0" algn="ctr" rtl="0">
                        <a:spcBef>
                          <a:spcPts val="0"/>
                        </a:spcBef>
                        <a:spcAft>
                          <a:spcPts val="0"/>
                        </a:spcAft>
                        <a:buNone/>
                      </a:pPr>
                      <a:r>
                        <a:rPr lang="en-US" sz="1200"/>
                        <a:t>33% (25 students)</a:t>
                      </a:r>
                      <a:endParaRPr/>
                    </a:p>
                  </a:txBody>
                  <a:tcPr marL="91450" marR="91450" marT="45725" marB="45725"/>
                </a:tc>
                <a:tc>
                  <a:txBody>
                    <a:bodyPr/>
                    <a:lstStyle/>
                    <a:p>
                      <a:pPr marL="0" marR="0" lvl="0" indent="0" algn="ctr" rtl="0">
                        <a:spcBef>
                          <a:spcPts val="0"/>
                        </a:spcBef>
                        <a:spcAft>
                          <a:spcPts val="0"/>
                        </a:spcAft>
                        <a:buNone/>
                      </a:pPr>
                      <a:r>
                        <a:rPr lang="en-US" sz="1200"/>
                        <a:t>48% (37 students)</a:t>
                      </a:r>
                      <a:endParaRPr/>
                    </a:p>
                  </a:txBody>
                  <a:tcPr marL="91450" marR="91450" marT="45725" marB="45725"/>
                </a:tc>
                <a:tc>
                  <a:txBody>
                    <a:bodyPr/>
                    <a:lstStyle/>
                    <a:p>
                      <a:pPr marL="0" marR="0" lvl="0" indent="0" algn="ctr" rtl="0">
                        <a:spcBef>
                          <a:spcPts val="0"/>
                        </a:spcBef>
                        <a:spcAft>
                          <a:spcPts val="0"/>
                        </a:spcAft>
                        <a:buNone/>
                      </a:pPr>
                      <a:r>
                        <a:rPr lang="en-US" sz="1200"/>
                        <a:t>60% (47 students)</a:t>
                      </a:r>
                      <a:endParaRPr/>
                    </a:p>
                  </a:txBody>
                  <a:tcPr marL="91450" marR="91450" marT="45725" marB="45725"/>
                </a:tc>
                <a:extLst>
                  <a:ext uri="{0D108BD9-81ED-4DB2-BD59-A6C34878D82A}">
                    <a16:rowId xmlns:a16="http://schemas.microsoft.com/office/drawing/2014/main" val="10005"/>
                  </a:ext>
                </a:extLst>
              </a:tr>
              <a:tr h="649600">
                <a:tc>
                  <a:txBody>
                    <a:bodyPr/>
                    <a:lstStyle/>
                    <a:p>
                      <a:pPr marL="0" marR="0" lvl="0" indent="0" algn="l" rtl="0">
                        <a:spcBef>
                          <a:spcPts val="0"/>
                        </a:spcBef>
                        <a:spcAft>
                          <a:spcPts val="0"/>
                        </a:spcAft>
                        <a:buNone/>
                      </a:pPr>
                      <a:r>
                        <a:rPr lang="en-US" sz="1800"/>
                        <a:t>5    </a:t>
                      </a:r>
                      <a:r>
                        <a:rPr lang="en-US" sz="1300"/>
                        <a:t>(77 students)</a:t>
                      </a:r>
                      <a:endParaRPr/>
                    </a:p>
                  </a:txBody>
                  <a:tcPr marL="91450" marR="91450" marT="45725" marB="45725"/>
                </a:tc>
                <a:tc>
                  <a:txBody>
                    <a:bodyPr/>
                    <a:lstStyle/>
                    <a:p>
                      <a:pPr marL="0" marR="0" lvl="0" indent="0" algn="ctr" rtl="0">
                        <a:spcBef>
                          <a:spcPts val="0"/>
                        </a:spcBef>
                        <a:spcAft>
                          <a:spcPts val="0"/>
                        </a:spcAft>
                        <a:buNone/>
                      </a:pPr>
                      <a:r>
                        <a:rPr lang="en-US" sz="1200"/>
                        <a:t>18% (13 students)</a:t>
                      </a:r>
                      <a:endParaRPr/>
                    </a:p>
                  </a:txBody>
                  <a:tcPr marL="91450" marR="91450" marT="45725" marB="45725"/>
                </a:tc>
                <a:tc>
                  <a:txBody>
                    <a:bodyPr/>
                    <a:lstStyle/>
                    <a:p>
                      <a:pPr marL="0" marR="0" lvl="0" indent="0" algn="ctr" rtl="0">
                        <a:spcBef>
                          <a:spcPts val="0"/>
                        </a:spcBef>
                        <a:spcAft>
                          <a:spcPts val="0"/>
                        </a:spcAft>
                        <a:buNone/>
                      </a:pPr>
                      <a:r>
                        <a:rPr lang="en-US" sz="1200"/>
                        <a:t>31% (24 students)</a:t>
                      </a:r>
                      <a:endParaRPr/>
                    </a:p>
                  </a:txBody>
                  <a:tcPr marL="91450" marR="91450" marT="45725" marB="45725"/>
                </a:tc>
                <a:tc>
                  <a:txBody>
                    <a:bodyPr/>
                    <a:lstStyle/>
                    <a:p>
                      <a:pPr marL="0" marR="0" lvl="0" indent="0" algn="ctr" rtl="0">
                        <a:spcBef>
                          <a:spcPts val="0"/>
                        </a:spcBef>
                        <a:spcAft>
                          <a:spcPts val="0"/>
                        </a:spcAft>
                        <a:buNone/>
                      </a:pPr>
                      <a:r>
                        <a:rPr lang="en-US" sz="1200"/>
                        <a:t>35% (27 students)</a:t>
                      </a:r>
                      <a:endParaRPr/>
                    </a:p>
                  </a:txBody>
                  <a:tcPr marL="91450" marR="91450" marT="45725" marB="45725"/>
                </a:tc>
                <a:tc>
                  <a:txBody>
                    <a:bodyPr/>
                    <a:lstStyle/>
                    <a:p>
                      <a:pPr marL="0" marR="0" lvl="0" indent="0" algn="ctr" rtl="0">
                        <a:spcBef>
                          <a:spcPts val="0"/>
                        </a:spcBef>
                        <a:spcAft>
                          <a:spcPts val="0"/>
                        </a:spcAft>
                        <a:buNone/>
                      </a:pPr>
                      <a:r>
                        <a:rPr lang="en-US" sz="1200"/>
                        <a:t>17% (12 students)</a:t>
                      </a:r>
                      <a:endParaRPr/>
                    </a:p>
                  </a:txBody>
                  <a:tcPr marL="91450" marR="91450" marT="45725" marB="45725"/>
                </a:tc>
                <a:tc>
                  <a:txBody>
                    <a:bodyPr/>
                    <a:lstStyle/>
                    <a:p>
                      <a:pPr marL="0" marR="0" lvl="0" indent="0" algn="ctr" rtl="0">
                        <a:spcBef>
                          <a:spcPts val="0"/>
                        </a:spcBef>
                        <a:spcAft>
                          <a:spcPts val="0"/>
                        </a:spcAft>
                        <a:buNone/>
                      </a:pPr>
                      <a:r>
                        <a:rPr lang="en-US" sz="1200"/>
                        <a:t>27% (20 students)</a:t>
                      </a:r>
                      <a:endParaRPr/>
                    </a:p>
                  </a:txBody>
                  <a:tcPr marL="91450" marR="91450" marT="45725" marB="45725"/>
                </a:tc>
                <a:tc>
                  <a:txBody>
                    <a:bodyPr/>
                    <a:lstStyle/>
                    <a:p>
                      <a:pPr marL="0" marR="0" lvl="0" indent="0" algn="ctr" rtl="0">
                        <a:spcBef>
                          <a:spcPts val="0"/>
                        </a:spcBef>
                        <a:spcAft>
                          <a:spcPts val="0"/>
                        </a:spcAft>
                        <a:buNone/>
                      </a:pPr>
                      <a:r>
                        <a:rPr lang="en-US" sz="1200"/>
                        <a:t>29% (22 students)</a:t>
                      </a:r>
                      <a:endParaRPr/>
                    </a:p>
                  </a:txBody>
                  <a:tcPr marL="91450" marR="91450" marT="45725" marB="45725"/>
                </a:tc>
                <a:extLst>
                  <a:ext uri="{0D108BD9-81ED-4DB2-BD59-A6C34878D82A}">
                    <a16:rowId xmlns:a16="http://schemas.microsoft.com/office/drawing/2014/main" val="10006"/>
                  </a:ext>
                </a:extLst>
              </a:tr>
              <a:tr h="649600">
                <a:tc>
                  <a:txBody>
                    <a:bodyPr/>
                    <a:lstStyle/>
                    <a:p>
                      <a:pPr marL="0" marR="0" lvl="0" indent="0" algn="l" rtl="0">
                        <a:spcBef>
                          <a:spcPts val="0"/>
                        </a:spcBef>
                        <a:spcAft>
                          <a:spcPts val="0"/>
                        </a:spcAft>
                        <a:buNone/>
                      </a:pPr>
                      <a:r>
                        <a:rPr lang="en-US" sz="1800"/>
                        <a:t>6    </a:t>
                      </a:r>
                      <a:r>
                        <a:rPr lang="en-US" sz="1300"/>
                        <a:t>(67 students)</a:t>
                      </a:r>
                      <a:endParaRPr sz="900"/>
                    </a:p>
                  </a:txBody>
                  <a:tcPr marL="91450" marR="91450" marT="45725" marB="45725"/>
                </a:tc>
                <a:tc>
                  <a:txBody>
                    <a:bodyPr/>
                    <a:lstStyle/>
                    <a:p>
                      <a:pPr marL="0" marR="0" lvl="0" indent="0" algn="ctr" rtl="0">
                        <a:spcBef>
                          <a:spcPts val="0"/>
                        </a:spcBef>
                        <a:spcAft>
                          <a:spcPts val="0"/>
                        </a:spcAft>
                        <a:buNone/>
                      </a:pPr>
                      <a:r>
                        <a:rPr lang="en-US" sz="1200"/>
                        <a:t>32% (19 students)</a:t>
                      </a:r>
                      <a:endParaRPr/>
                    </a:p>
                  </a:txBody>
                  <a:tcPr marL="91450" marR="91450" marT="45725" marB="45725"/>
                </a:tc>
                <a:tc>
                  <a:txBody>
                    <a:bodyPr/>
                    <a:lstStyle/>
                    <a:p>
                      <a:pPr marL="0" marR="0" lvl="0" indent="0" algn="ctr" rtl="0">
                        <a:spcBef>
                          <a:spcPts val="0"/>
                        </a:spcBef>
                        <a:spcAft>
                          <a:spcPts val="0"/>
                        </a:spcAft>
                        <a:buNone/>
                      </a:pPr>
                      <a:r>
                        <a:rPr lang="en-US" sz="1200"/>
                        <a:t>40% (26 students)</a:t>
                      </a:r>
                      <a:endParaRPr/>
                    </a:p>
                  </a:txBody>
                  <a:tcPr marL="91450" marR="91450" marT="45725" marB="45725"/>
                </a:tc>
                <a:tc>
                  <a:txBody>
                    <a:bodyPr/>
                    <a:lstStyle/>
                    <a:p>
                      <a:pPr marL="0" marR="0" lvl="0" indent="0" algn="ctr" rtl="0">
                        <a:spcBef>
                          <a:spcPts val="0"/>
                        </a:spcBef>
                        <a:spcAft>
                          <a:spcPts val="0"/>
                        </a:spcAft>
                        <a:buNone/>
                      </a:pPr>
                      <a:r>
                        <a:rPr lang="en-US" sz="1200"/>
                        <a:t>44% (29 students)</a:t>
                      </a:r>
                      <a:endParaRPr/>
                    </a:p>
                  </a:txBody>
                  <a:tcPr marL="91450" marR="91450" marT="45725" marB="45725"/>
                </a:tc>
                <a:tc>
                  <a:txBody>
                    <a:bodyPr/>
                    <a:lstStyle/>
                    <a:p>
                      <a:pPr marL="0" marR="0" lvl="0" indent="0" algn="ctr" rtl="0">
                        <a:spcBef>
                          <a:spcPts val="0"/>
                        </a:spcBef>
                        <a:spcAft>
                          <a:spcPts val="0"/>
                        </a:spcAft>
                        <a:buNone/>
                      </a:pPr>
                      <a:r>
                        <a:rPr lang="en-US" sz="1200"/>
                        <a:t>29% (17 students)</a:t>
                      </a:r>
                      <a:endParaRPr/>
                    </a:p>
                  </a:txBody>
                  <a:tcPr marL="91450" marR="91450" marT="45725" marB="45725"/>
                </a:tc>
                <a:tc>
                  <a:txBody>
                    <a:bodyPr/>
                    <a:lstStyle/>
                    <a:p>
                      <a:pPr marL="0" marR="0" lvl="0" indent="0" algn="ctr" rtl="0">
                        <a:spcBef>
                          <a:spcPts val="0"/>
                        </a:spcBef>
                        <a:spcAft>
                          <a:spcPts val="0"/>
                        </a:spcAft>
                        <a:buNone/>
                      </a:pPr>
                      <a:r>
                        <a:rPr lang="en-US" sz="1200"/>
                        <a:t>52% (33 students)</a:t>
                      </a:r>
                      <a:endParaRPr/>
                    </a:p>
                  </a:txBody>
                  <a:tcPr marL="91450" marR="91450" marT="45725" marB="45725"/>
                </a:tc>
                <a:tc>
                  <a:txBody>
                    <a:bodyPr/>
                    <a:lstStyle/>
                    <a:p>
                      <a:pPr marL="0" marR="0" lvl="0" indent="0" algn="ctr" rtl="0">
                        <a:spcBef>
                          <a:spcPts val="0"/>
                        </a:spcBef>
                        <a:spcAft>
                          <a:spcPts val="0"/>
                        </a:spcAft>
                        <a:buNone/>
                      </a:pPr>
                      <a:r>
                        <a:rPr lang="en-US" sz="1200"/>
                        <a:t>54% (36 students)</a:t>
                      </a:r>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txBox="1">
            <a:spLocks noGrp="1"/>
          </p:cNvSpPr>
          <p:nvPr>
            <p:ph type="title"/>
          </p:nvPr>
        </p:nvSpPr>
        <p:spPr>
          <a:xfrm>
            <a:off x="914400" y="609600"/>
            <a:ext cx="7010400" cy="990600"/>
          </a:xfrm>
          <a:prstGeom prst="rect">
            <a:avLst/>
          </a:prstGeom>
          <a:noFill/>
          <a:ln>
            <a:noFill/>
          </a:ln>
        </p:spPr>
        <p:txBody>
          <a:bodyPr spcFirstLastPara="1" wrap="square" lIns="91425" tIns="45700" rIns="91425" bIns="45700" anchor="t" anchorCtr="0">
            <a:normAutofit/>
          </a:bodyPr>
          <a:lstStyle/>
          <a:p>
            <a:pPr lvl="0" algn="ctr">
              <a:buSzPts val="3200"/>
            </a:pPr>
            <a:r>
              <a:rPr lang="es-ES" dirty="0"/>
              <a:t>METAS DEL PLAN DE MEJORAMIENTO ESCOLAR 2023-24</a:t>
            </a:r>
            <a:endParaRPr dirty="0"/>
          </a:p>
        </p:txBody>
      </p:sp>
      <p:sp>
        <p:nvSpPr>
          <p:cNvPr id="203" name="Google Shape;203;p8"/>
          <p:cNvSpPr txBox="1">
            <a:spLocks noGrp="1"/>
          </p:cNvSpPr>
          <p:nvPr>
            <p:ph type="body" idx="1"/>
          </p:nvPr>
        </p:nvSpPr>
        <p:spPr>
          <a:xfrm>
            <a:off x="762001" y="2015733"/>
            <a:ext cx="7252834" cy="3450613"/>
          </a:xfrm>
          <a:prstGeom prst="rect">
            <a:avLst/>
          </a:prstGeom>
          <a:noFill/>
          <a:ln>
            <a:noFill/>
          </a:ln>
        </p:spPr>
        <p:txBody>
          <a:bodyPr spcFirstLastPara="1" wrap="square" lIns="91425" tIns="45700" rIns="91425" bIns="45700" anchor="t" anchorCtr="0">
            <a:normAutofit fontScale="25000" lnSpcReduction="20000"/>
          </a:bodyPr>
          <a:lstStyle/>
          <a:p>
            <a:pPr lvl="0" indent="-330200">
              <a:lnSpc>
                <a:spcPct val="115000"/>
              </a:lnSpc>
              <a:spcBef>
                <a:spcPts val="1200"/>
              </a:spcBef>
              <a:buClr>
                <a:schemeClr val="dk1"/>
              </a:buClr>
              <a:buSzPct val="100000"/>
              <a:buFont typeface="Tahoma"/>
              <a:buChar char="•"/>
            </a:pPr>
            <a:r>
              <a:rPr lang="es-ES" sz="6400" dirty="0">
                <a:latin typeface="Tahoma"/>
                <a:ea typeface="Tahoma"/>
                <a:cs typeface="Tahoma"/>
                <a:sym typeface="Tahoma"/>
              </a:rPr>
              <a:t>Proporcionar instrucción de alta calidad en lectura, escritura, matemáticas y ciencias que coincida con el rigor de los Puntos de referencia de Florida al proporcionar apoyo educativo con entrenadores curriculares y maestros / asistentes de Título 1, así como materiales suplementarios para los estudiantes.
El entrenador de alfabetización ayudará a alinear la instrucción con los estándares de Florida, desarrollar tareas de aprendizaje que evalúen esos estándares y garantizar que se use el texto complejo apropiado.
Prácticas de instrucción específicamente relacionadas con la planificación colaborativa, las oportunidades de planificación, el monitoreo de datos, el desarrollo profesional / entrenamiento y la colaboración.</a:t>
            </a:r>
            <a:endParaRPr sz="1600" dirty="0">
              <a:solidFill>
                <a:srgbClr val="FF0000"/>
              </a:solidFill>
              <a:latin typeface="Tahoma"/>
              <a:ea typeface="Tahoma"/>
              <a:cs typeface="Tahoma"/>
              <a:sym typeface="Tahoma"/>
            </a:endParaRPr>
          </a:p>
          <a:p>
            <a:pPr marL="0" lvl="0" indent="0" algn="l" rtl="0">
              <a:lnSpc>
                <a:spcPct val="120000"/>
              </a:lnSpc>
              <a:spcBef>
                <a:spcPts val="1000"/>
              </a:spcBef>
              <a:spcAft>
                <a:spcPts val="0"/>
              </a:spcAft>
              <a:buSzPct val="100000"/>
              <a:buNone/>
            </a:pPr>
            <a:endParaRPr dirty="0">
              <a:solidFill>
                <a:srgbClr val="FF0000"/>
              </a:solidFill>
            </a:endParaRPr>
          </a:p>
        </p:txBody>
      </p:sp>
      <p:sp>
        <p:nvSpPr>
          <p:cNvPr id="204" name="Google Shape;204;p8"/>
          <p:cNvSpPr txBox="1"/>
          <p:nvPr/>
        </p:nvSpPr>
        <p:spPr>
          <a:xfrm>
            <a:off x="304800" y="62484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a:spLocks noGrp="1"/>
          </p:cNvSpPr>
          <p:nvPr>
            <p:ph type="title"/>
          </p:nvPr>
        </p:nvSpPr>
        <p:spPr>
          <a:xfrm>
            <a:off x="1066800" y="762000"/>
            <a:ext cx="6571343" cy="1059305"/>
          </a:xfrm>
          <a:prstGeom prst="rect">
            <a:avLst/>
          </a:prstGeom>
          <a:noFill/>
          <a:ln>
            <a:noFill/>
          </a:ln>
        </p:spPr>
        <p:txBody>
          <a:bodyPr spcFirstLastPara="1" wrap="square" lIns="91425" tIns="45700" rIns="91425" bIns="45700" anchor="t" anchorCtr="0">
            <a:normAutofit/>
          </a:bodyPr>
          <a:lstStyle/>
          <a:p>
            <a:pPr lvl="0" algn="ctr">
              <a:buSzPts val="3200"/>
            </a:pPr>
            <a:r>
              <a:rPr lang="es-ES" dirty="0"/>
              <a:t>PLAN DEL TÍTULO I DE COLUMBIA PARA EL AÑO ESCOLAR 2023-24</a:t>
            </a:r>
            <a:endParaRPr dirty="0"/>
          </a:p>
        </p:txBody>
      </p:sp>
      <p:sp>
        <p:nvSpPr>
          <p:cNvPr id="211" name="Google Shape;211;p9"/>
          <p:cNvSpPr txBox="1">
            <a:spLocks noGrp="1"/>
          </p:cNvSpPr>
          <p:nvPr>
            <p:ph type="body" idx="1"/>
          </p:nvPr>
        </p:nvSpPr>
        <p:spPr>
          <a:xfrm>
            <a:off x="228600" y="1981200"/>
            <a:ext cx="8001000" cy="4572000"/>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000"/>
            </a:pPr>
            <a:r>
              <a:rPr lang="es-ES" sz="1800" dirty="0">
                <a:latin typeface="Arial Narrow"/>
                <a:ea typeface="Arial Narrow"/>
                <a:cs typeface="Arial Narrow"/>
                <a:sym typeface="Arial Narrow"/>
              </a:rPr>
              <a:t>Columbia Elementary recibe $305,520.00 para pagar los servicios y programas para nuestros estudiantes.
Los fondos del Título I basados en la escuela pagan lo siguiente:
Eventos de participación familiar
Desarrollo profesional para profesores
Enlace con los padres (para ayudar a monitorear la asistencia)
Profesor de Título 1 y dos asistentes para proporcionar intervenciones a los estudiantes.
Entrenador de lectura (medio Título 1) para apoyar la instrucción en toda la escuela
Todos nuestros fondos del Título I apoyan nuestras metas del Plan de Mejoramiento Escolar (SIP).</a:t>
            </a:r>
            <a:endParaRPr sz="1800" dirty="0"/>
          </a:p>
        </p:txBody>
      </p:sp>
      <p:sp>
        <p:nvSpPr>
          <p:cNvPr id="212" name="Google Shape;212;p9"/>
          <p:cNvSpPr txBox="1"/>
          <p:nvPr/>
        </p:nvSpPr>
        <p:spPr>
          <a:xfrm>
            <a:off x="228600" y="6321569"/>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0"/>
          <p:cNvSpPr txBox="1">
            <a:spLocks noGrp="1"/>
          </p:cNvSpPr>
          <p:nvPr>
            <p:ph type="title"/>
          </p:nvPr>
        </p:nvSpPr>
        <p:spPr>
          <a:xfrm>
            <a:off x="1600200" y="1084365"/>
            <a:ext cx="6571343" cy="1049235"/>
          </a:xfrm>
          <a:prstGeom prst="rect">
            <a:avLst/>
          </a:prstGeom>
          <a:noFill/>
          <a:ln>
            <a:noFill/>
          </a:ln>
        </p:spPr>
        <p:txBody>
          <a:bodyPr spcFirstLastPara="1" wrap="square" lIns="91425" tIns="45700" rIns="91425" bIns="45700" anchor="t" anchorCtr="0">
            <a:normAutofit/>
          </a:bodyPr>
          <a:lstStyle/>
          <a:p>
            <a:pPr lvl="0">
              <a:buSzPts val="3500"/>
            </a:pPr>
            <a:r>
              <a:rPr lang="en-US" sz="3500" dirty="0"/>
              <a:t>ESTÁNDARES EDUCATIVOS</a:t>
            </a:r>
            <a:endParaRPr dirty="0"/>
          </a:p>
        </p:txBody>
      </p:sp>
      <p:sp>
        <p:nvSpPr>
          <p:cNvPr id="219" name="Google Shape;219;p10"/>
          <p:cNvSpPr txBox="1">
            <a:spLocks noGrp="1"/>
          </p:cNvSpPr>
          <p:nvPr>
            <p:ph type="body" idx="1"/>
          </p:nvPr>
        </p:nvSpPr>
        <p:spPr>
          <a:xfrm>
            <a:off x="152400" y="2133600"/>
            <a:ext cx="8763000" cy="5005387"/>
          </a:xfrm>
          <a:prstGeom prst="rect">
            <a:avLst/>
          </a:prstGeom>
          <a:noFill/>
          <a:ln>
            <a:noFill/>
          </a:ln>
        </p:spPr>
        <p:txBody>
          <a:bodyPr spcFirstLastPara="1" wrap="square" lIns="91425" tIns="45700" rIns="91425" bIns="45700" anchor="t" anchorCtr="0">
            <a:normAutofit/>
          </a:bodyPr>
          <a:lstStyle/>
          <a:p>
            <a:pPr marL="228600" lvl="0" indent="-228600">
              <a:lnSpc>
                <a:spcPct val="90000"/>
              </a:lnSpc>
              <a:spcBef>
                <a:spcPts val="0"/>
              </a:spcBef>
              <a:buSzPts val="2000"/>
            </a:pPr>
            <a:r>
              <a:rPr lang="es-ES" dirty="0">
                <a:latin typeface="Arial Narrow"/>
                <a:ea typeface="Arial Narrow"/>
                <a:cs typeface="Arial Narrow"/>
                <a:sym typeface="Arial Narrow"/>
              </a:rPr>
              <a:t>Los estándares de contenido académico de Florida establecen altas expectativas para todos los estudiantes en las áreas de lectura, matemáticas, escritura y ciencias.
Los Puntos de referencia de Florida para el pensamiento excelente de los estudiantes (B.E.S.T.) Los estándares para Artes del Lenguaje y Matemáticas identifican lo que su hijo necesita saber y ser capaz de hacer. La información se puede encontrar en: 
www.cpalms.org Haga clic en la pestaña "Estándares" en la parte superior de la página
Si necesita ayuda para acceder a las Normas B.E.S.T. sobre </a:t>
            </a:r>
            <a:r>
              <a:rPr lang="es-ES" dirty="0" err="1">
                <a:latin typeface="Arial Narrow"/>
                <a:ea typeface="Arial Narrow"/>
                <a:cs typeface="Arial Narrow"/>
                <a:sym typeface="Arial Narrow"/>
              </a:rPr>
              <a:t>Cpalms</a:t>
            </a:r>
            <a:r>
              <a:rPr lang="es-ES" dirty="0">
                <a:latin typeface="Arial Narrow"/>
                <a:ea typeface="Arial Narrow"/>
                <a:cs typeface="Arial Narrow"/>
                <a:sym typeface="Arial Narrow"/>
              </a:rPr>
              <a:t> 
Por favor, pregúntele al maestro ☺ de su hijo</a:t>
            </a:r>
            <a:endParaRPr dirty="0">
              <a:latin typeface="Arial Narrow"/>
              <a:ea typeface="Arial Narrow"/>
              <a:cs typeface="Arial Narrow"/>
              <a:sym typeface="Arial Narrow"/>
            </a:endParaRPr>
          </a:p>
          <a:p>
            <a:pPr marL="457200" lvl="1" indent="0" algn="l" rtl="0">
              <a:lnSpc>
                <a:spcPct val="90000"/>
              </a:lnSpc>
              <a:spcBef>
                <a:spcPts val="500"/>
              </a:spcBef>
              <a:spcAft>
                <a:spcPts val="0"/>
              </a:spcAft>
              <a:buSzPts val="1600"/>
              <a:buNone/>
            </a:pPr>
            <a:endParaRPr dirty="0">
              <a:latin typeface="Arial Narrow"/>
              <a:ea typeface="Arial Narrow"/>
              <a:cs typeface="Arial Narrow"/>
              <a:sym typeface="Arial Narrow"/>
            </a:endParaRPr>
          </a:p>
          <a:p>
            <a:pPr marL="685800" lvl="1" indent="-127000" algn="l" rtl="0">
              <a:lnSpc>
                <a:spcPct val="90000"/>
              </a:lnSpc>
              <a:spcBef>
                <a:spcPts val="500"/>
              </a:spcBef>
              <a:spcAft>
                <a:spcPts val="0"/>
              </a:spcAft>
              <a:buSzPts val="1600"/>
              <a:buNone/>
            </a:pPr>
            <a:endParaRPr dirty="0">
              <a:latin typeface="Arial Narrow"/>
              <a:ea typeface="Arial Narrow"/>
              <a:cs typeface="Arial Narrow"/>
              <a:sym typeface="Arial Narrow"/>
            </a:endParaRPr>
          </a:p>
        </p:txBody>
      </p:sp>
      <p:sp>
        <p:nvSpPr>
          <p:cNvPr id="220" name="Google Shape;220;p10"/>
          <p:cNvSpPr txBox="1"/>
          <p:nvPr/>
        </p:nvSpPr>
        <p:spPr>
          <a:xfrm>
            <a:off x="329408"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p>
            <a:pPr lvl="0" algn="ctr">
              <a:buSzPts val="4800"/>
            </a:pPr>
            <a:r>
              <a:rPr lang="en-US" sz="4800" dirty="0"/>
              <a:t>ENSAYO</a:t>
            </a:r>
            <a:endParaRPr dirty="0"/>
          </a:p>
        </p:txBody>
      </p:sp>
      <p:sp>
        <p:nvSpPr>
          <p:cNvPr id="227" name="Google Shape;227;p11"/>
          <p:cNvSpPr txBox="1">
            <a:spLocks noGrp="1"/>
          </p:cNvSpPr>
          <p:nvPr>
            <p:ph type="body" idx="1"/>
          </p:nvPr>
        </p:nvSpPr>
        <p:spPr>
          <a:xfrm>
            <a:off x="228600" y="2015733"/>
            <a:ext cx="8610599" cy="3450613"/>
          </a:xfrm>
          <a:prstGeom prst="rect">
            <a:avLst/>
          </a:prstGeom>
          <a:noFill/>
          <a:ln>
            <a:noFill/>
          </a:ln>
        </p:spPr>
        <p:txBody>
          <a:bodyPr spcFirstLastPara="1" wrap="square" lIns="91425" tIns="45700" rIns="91425" bIns="45700" anchor="t" anchorCtr="0">
            <a:normAutofit lnSpcReduction="10000"/>
          </a:bodyPr>
          <a:lstStyle/>
          <a:p>
            <a:pPr marL="225425" lvl="0" indent="-225425" algn="just">
              <a:spcBef>
                <a:spcPts val="0"/>
              </a:spcBef>
              <a:buSzPts val="2000"/>
            </a:pPr>
            <a:r>
              <a:rPr lang="es-ES" dirty="0">
                <a:latin typeface="Arial Narrow"/>
                <a:ea typeface="Arial Narrow"/>
                <a:cs typeface="Arial Narrow"/>
                <a:sym typeface="Arial Narrow"/>
              </a:rPr>
              <a:t>Los padres / familias recibirán información sobre el nivel de logro de su hijo en cada evaluación académica estatal requerida por la ley.
Los padres / familias deben recibir materiales para apoyar a sus hijos si se están desempeñando por debajo del nivel de grado en las evaluaciones académicas estatales en lectura y / o matemáticas.
Los padres / familias de los estudiantes que se identifican como sustancialmente deficientes en lectura según las evaluaciones académicas estatales deben recibir un plan de "lectura en casa"
En la medida de lo posible, la información de las pruebas debe traducirse a un idioma que los padres / familias puedan entender.</a:t>
            </a:r>
            <a:endParaRPr dirty="0"/>
          </a:p>
        </p:txBody>
      </p:sp>
      <p:sp>
        <p:nvSpPr>
          <p:cNvPr id="228" name="Google Shape;228;p11"/>
          <p:cNvSpPr txBox="1"/>
          <p:nvPr/>
        </p:nvSpPr>
        <p:spPr>
          <a:xfrm>
            <a:off x="381000"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2"/>
          <p:cNvSpPr txBox="1">
            <a:spLocks noGrp="1"/>
          </p:cNvSpPr>
          <p:nvPr>
            <p:ph type="title"/>
          </p:nvPr>
        </p:nvSpPr>
        <p:spPr>
          <a:xfrm>
            <a:off x="1066800" y="80500"/>
            <a:ext cx="6571500" cy="1133100"/>
          </a:xfrm>
          <a:prstGeom prst="rect">
            <a:avLst/>
          </a:prstGeom>
          <a:noFill/>
          <a:ln>
            <a:noFill/>
          </a:ln>
        </p:spPr>
        <p:txBody>
          <a:bodyPr spcFirstLastPara="1" wrap="square" lIns="91425" tIns="45700" rIns="91425" bIns="45700" anchor="t" anchorCtr="0">
            <a:normAutofit fontScale="90000"/>
          </a:bodyPr>
          <a:lstStyle/>
          <a:p>
            <a:pPr lvl="0" algn="ctr">
              <a:buSzPct val="100000"/>
            </a:pPr>
            <a:r>
              <a:rPr lang="en-US" sz="4800" dirty="0" err="1"/>
              <a:t>Evaluaciones</a:t>
            </a:r>
            <a:r>
              <a:rPr lang="en-US" sz="4800" dirty="0"/>
              <a:t> </a:t>
            </a:r>
            <a:r>
              <a:rPr lang="en-US" sz="4800" dirty="0" err="1"/>
              <a:t>escolares</a:t>
            </a:r>
            <a:r>
              <a:rPr lang="en-US" sz="4800" dirty="0"/>
              <a:t> 2023-24</a:t>
            </a:r>
            <a:endParaRPr dirty="0"/>
          </a:p>
        </p:txBody>
      </p:sp>
      <p:sp>
        <p:nvSpPr>
          <p:cNvPr id="235" name="Google Shape;235;p12"/>
          <p:cNvSpPr txBox="1">
            <a:spLocks noGrp="1"/>
          </p:cNvSpPr>
          <p:nvPr>
            <p:ph type="body" idx="1"/>
          </p:nvPr>
        </p:nvSpPr>
        <p:spPr>
          <a:xfrm>
            <a:off x="394250" y="1392575"/>
            <a:ext cx="7710000" cy="4979700"/>
          </a:xfrm>
          <a:prstGeom prst="rect">
            <a:avLst/>
          </a:prstGeom>
          <a:noFill/>
          <a:ln>
            <a:noFill/>
          </a:ln>
        </p:spPr>
        <p:txBody>
          <a:bodyPr spcFirstLastPara="1" wrap="square" lIns="91425" tIns="45700" rIns="91425" bIns="45700" anchor="t" anchorCtr="0">
            <a:noAutofit/>
          </a:bodyPr>
          <a:lstStyle/>
          <a:p>
            <a:pPr lvl="0" indent="-349250">
              <a:lnSpc>
                <a:spcPct val="115000"/>
              </a:lnSpc>
              <a:buSzPts val="1900"/>
              <a:buFont typeface="Tahoma"/>
              <a:buChar char="•"/>
            </a:pPr>
            <a:r>
              <a:rPr lang="en-US" sz="1900" b="1" dirty="0" err="1">
                <a:latin typeface="Tahoma"/>
                <a:ea typeface="Tahoma"/>
                <a:cs typeface="Tahoma"/>
                <a:sym typeface="Tahoma"/>
              </a:rPr>
              <a:t>Pruebas</a:t>
            </a:r>
            <a:r>
              <a:rPr lang="en-US" sz="1900" b="1" dirty="0">
                <a:latin typeface="Tahoma"/>
                <a:ea typeface="Tahoma"/>
                <a:cs typeface="Tahoma"/>
                <a:sym typeface="Tahoma"/>
              </a:rPr>
              <a:t> </a:t>
            </a:r>
            <a:r>
              <a:rPr lang="en-US" sz="1900" b="1" dirty="0" err="1">
                <a:latin typeface="Tahoma"/>
                <a:ea typeface="Tahoma"/>
                <a:cs typeface="Tahoma"/>
                <a:sym typeface="Tahoma"/>
              </a:rPr>
              <a:t>escolares</a:t>
            </a:r>
            <a:r>
              <a:rPr lang="en-US" sz="1900" b="1" dirty="0">
                <a:latin typeface="Tahoma"/>
                <a:ea typeface="Tahoma"/>
                <a:cs typeface="Tahoma"/>
                <a:sym typeface="Tahoma"/>
              </a:rPr>
              <a:t>:</a:t>
            </a:r>
            <a:endParaRPr sz="1900" b="1" dirty="0">
              <a:latin typeface="Tahoma"/>
              <a:ea typeface="Tahoma"/>
              <a:cs typeface="Tahoma"/>
              <a:sym typeface="Tahoma"/>
            </a:endParaRPr>
          </a:p>
          <a:p>
            <a:pPr marL="457200" lvl="0" indent="0" algn="l" rtl="0">
              <a:lnSpc>
                <a:spcPct val="100000"/>
              </a:lnSpc>
              <a:spcBef>
                <a:spcPts val="1000"/>
              </a:spcBef>
              <a:spcAft>
                <a:spcPts val="0"/>
              </a:spcAft>
              <a:buNone/>
            </a:pPr>
            <a:endParaRPr sz="1400" dirty="0">
              <a:latin typeface="Tahoma"/>
              <a:ea typeface="Tahoma"/>
              <a:cs typeface="Tahoma"/>
              <a:sym typeface="Tahoma"/>
            </a:endParaRPr>
          </a:p>
          <a:p>
            <a:pPr lvl="0" indent="-336550">
              <a:lnSpc>
                <a:spcPct val="115000"/>
              </a:lnSpc>
              <a:spcBef>
                <a:spcPts val="400"/>
              </a:spcBef>
              <a:buSzPts val="1700"/>
              <a:buFont typeface="Tahoma"/>
              <a:buChar char="●"/>
            </a:pPr>
            <a:r>
              <a:rPr lang="es-ES" sz="1400" dirty="0">
                <a:latin typeface="Tahoma"/>
                <a:ea typeface="Tahoma"/>
                <a:cs typeface="Tahoma"/>
                <a:sym typeface="Tahoma"/>
              </a:rPr>
              <a:t>Evaluación de alfabetización de kindergarten (KLS)
i-</a:t>
            </a:r>
            <a:r>
              <a:rPr lang="es-ES" sz="1400" dirty="0" err="1">
                <a:latin typeface="Tahoma"/>
                <a:ea typeface="Tahoma"/>
                <a:cs typeface="Tahoma"/>
                <a:sym typeface="Tahoma"/>
              </a:rPr>
              <a:t>Ready</a:t>
            </a:r>
            <a:r>
              <a:rPr lang="es-ES" sz="1400" dirty="0">
                <a:latin typeface="Tahoma"/>
                <a:ea typeface="Tahoma"/>
                <a:cs typeface="Tahoma"/>
                <a:sym typeface="Tahoma"/>
              </a:rPr>
              <a:t> Reading and </a:t>
            </a:r>
            <a:r>
              <a:rPr lang="es-ES" sz="1400" dirty="0" err="1">
                <a:latin typeface="Tahoma"/>
                <a:ea typeface="Tahoma"/>
                <a:cs typeface="Tahoma"/>
                <a:sym typeface="Tahoma"/>
              </a:rPr>
              <a:t>Mathematics</a:t>
            </a:r>
            <a:r>
              <a:rPr lang="es-ES" sz="1400" dirty="0">
                <a:latin typeface="Tahoma"/>
                <a:ea typeface="Tahoma"/>
                <a:cs typeface="Tahoma"/>
                <a:sym typeface="Tahoma"/>
              </a:rPr>
              <a:t>: Grados K-6
Evaluaciones del Distrito de Ciencias: Grados K-6
</a:t>
            </a:r>
            <a:r>
              <a:rPr lang="es-ES" sz="1400" dirty="0" err="1">
                <a:latin typeface="Tahoma"/>
                <a:ea typeface="Tahoma"/>
                <a:cs typeface="Tahoma"/>
                <a:sym typeface="Tahoma"/>
              </a:rPr>
              <a:t>Renaissance</a:t>
            </a:r>
            <a:r>
              <a:rPr lang="es-ES" sz="1400" dirty="0">
                <a:latin typeface="Tahoma"/>
                <a:ea typeface="Tahoma"/>
                <a:cs typeface="Tahoma"/>
                <a:sym typeface="Tahoma"/>
              </a:rPr>
              <a:t> </a:t>
            </a:r>
            <a:r>
              <a:rPr lang="es-ES" sz="1400" dirty="0" err="1">
                <a:latin typeface="Tahoma"/>
                <a:ea typeface="Tahoma"/>
                <a:cs typeface="Tahoma"/>
                <a:sym typeface="Tahoma"/>
              </a:rPr>
              <a:t>Star</a:t>
            </a:r>
            <a:r>
              <a:rPr lang="es-ES" sz="1400" dirty="0">
                <a:latin typeface="Tahoma"/>
                <a:ea typeface="Tahoma"/>
                <a:cs typeface="Tahoma"/>
                <a:sym typeface="Tahoma"/>
              </a:rPr>
              <a:t> </a:t>
            </a:r>
            <a:r>
              <a:rPr lang="es-ES" sz="1400" dirty="0" err="1">
                <a:latin typeface="Tahoma"/>
                <a:ea typeface="Tahoma"/>
                <a:cs typeface="Tahoma"/>
                <a:sym typeface="Tahoma"/>
              </a:rPr>
              <a:t>Early</a:t>
            </a:r>
            <a:r>
              <a:rPr lang="es-ES" sz="1400" dirty="0">
                <a:latin typeface="Tahoma"/>
                <a:ea typeface="Tahoma"/>
                <a:cs typeface="Tahoma"/>
                <a:sym typeface="Tahoma"/>
              </a:rPr>
              <a:t> </a:t>
            </a:r>
            <a:r>
              <a:rPr lang="es-ES" sz="1400" dirty="0" err="1">
                <a:latin typeface="Tahoma"/>
                <a:ea typeface="Tahoma"/>
                <a:cs typeface="Tahoma"/>
                <a:sym typeface="Tahoma"/>
              </a:rPr>
              <a:t>Literacy</a:t>
            </a:r>
            <a:r>
              <a:rPr lang="es-ES" sz="1400" dirty="0">
                <a:latin typeface="Tahoma"/>
                <a:ea typeface="Tahoma"/>
                <a:cs typeface="Tahoma"/>
                <a:sym typeface="Tahoma"/>
              </a:rPr>
              <a:t>: Grados K-2
Lectura de estrellas y matemáticas: Grados K-2
FAST English </a:t>
            </a:r>
            <a:r>
              <a:rPr lang="es-ES" sz="1400" dirty="0" err="1">
                <a:latin typeface="Tahoma"/>
                <a:ea typeface="Tahoma"/>
                <a:cs typeface="Tahoma"/>
                <a:sym typeface="Tahoma"/>
              </a:rPr>
              <a:t>Language</a:t>
            </a:r>
            <a:r>
              <a:rPr lang="es-ES" sz="1400" dirty="0">
                <a:latin typeface="Tahoma"/>
                <a:ea typeface="Tahoma"/>
                <a:cs typeface="Tahoma"/>
                <a:sym typeface="Tahoma"/>
              </a:rPr>
              <a:t> </a:t>
            </a:r>
            <a:r>
              <a:rPr lang="es-ES" sz="1400" dirty="0" err="1">
                <a:latin typeface="Tahoma"/>
                <a:ea typeface="Tahoma"/>
                <a:cs typeface="Tahoma"/>
                <a:sym typeface="Tahoma"/>
              </a:rPr>
              <a:t>Arts</a:t>
            </a:r>
            <a:r>
              <a:rPr lang="es-ES" sz="1400" dirty="0">
                <a:latin typeface="Tahoma"/>
                <a:ea typeface="Tahoma"/>
                <a:cs typeface="Tahoma"/>
                <a:sym typeface="Tahoma"/>
              </a:rPr>
              <a:t>: Grados 3-6
FAST Matemáticas: Grados 3-6
Escritura RÁPIDA: Grados 4-6
NGSSS Ciencias: Grado 5
**Los padres recibirán una copia de los informes tan pronto como aparezca la ventana de pruebas
ha cerrado, y hemos sido autorizados a liberarlos por el
Distrito escolar.</a:t>
            </a:r>
            <a:endParaRPr sz="1400" dirty="0">
              <a:latin typeface="Arial Narrow"/>
              <a:ea typeface="Arial Narrow"/>
              <a:cs typeface="Arial Narrow"/>
              <a:sym typeface="Arial Narrow"/>
            </a:endParaRPr>
          </a:p>
          <a:p>
            <a:pPr marL="457200" lvl="1" indent="0" algn="l" rtl="0">
              <a:lnSpc>
                <a:spcPct val="120000"/>
              </a:lnSpc>
              <a:spcBef>
                <a:spcPts val="500"/>
              </a:spcBef>
              <a:spcAft>
                <a:spcPts val="0"/>
              </a:spcAft>
              <a:buSzPts val="1600"/>
              <a:buNone/>
            </a:pPr>
            <a:endParaRPr dirty="0">
              <a:solidFill>
                <a:srgbClr val="FF0000"/>
              </a:solidFill>
              <a:latin typeface="Arial Narrow"/>
              <a:ea typeface="Arial Narrow"/>
              <a:cs typeface="Arial Narrow"/>
              <a:sym typeface="Arial Narrow"/>
            </a:endParaRPr>
          </a:p>
        </p:txBody>
      </p:sp>
      <p:sp>
        <p:nvSpPr>
          <p:cNvPr id="236" name="Google Shape;236;p12"/>
          <p:cNvSpPr txBox="1"/>
          <p:nvPr/>
        </p:nvSpPr>
        <p:spPr>
          <a:xfrm>
            <a:off x="304801" y="6311283"/>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7c788ca9ee_0_0"/>
          <p:cNvSpPr txBox="1">
            <a:spLocks noGrp="1"/>
          </p:cNvSpPr>
          <p:nvPr>
            <p:ph type="title"/>
          </p:nvPr>
        </p:nvSpPr>
        <p:spPr>
          <a:xfrm>
            <a:off x="1443500" y="275526"/>
            <a:ext cx="6571200" cy="973200"/>
          </a:xfrm>
          <a:prstGeom prst="rect">
            <a:avLst/>
          </a:prstGeom>
        </p:spPr>
        <p:txBody>
          <a:bodyPr spcFirstLastPara="1" wrap="square" lIns="91425" tIns="45700" rIns="91425" bIns="45700" anchor="t" anchorCtr="0">
            <a:normAutofit/>
          </a:bodyPr>
          <a:lstStyle/>
          <a:p>
            <a:pPr lvl="0" algn="ctr"/>
            <a:r>
              <a:rPr lang="es-ES" dirty="0"/>
              <a:t>Niveles de competencia de las evaluaciones escolares 2023-24</a:t>
            </a:r>
            <a:endParaRPr dirty="0"/>
          </a:p>
        </p:txBody>
      </p:sp>
      <p:sp>
        <p:nvSpPr>
          <p:cNvPr id="243" name="Google Shape;243;g27c788ca9ee_0_0"/>
          <p:cNvSpPr txBox="1">
            <a:spLocks noGrp="1"/>
          </p:cNvSpPr>
          <p:nvPr>
            <p:ph type="body" idx="1"/>
          </p:nvPr>
        </p:nvSpPr>
        <p:spPr>
          <a:xfrm>
            <a:off x="1443500" y="1248725"/>
            <a:ext cx="6825000" cy="4836600"/>
          </a:xfrm>
          <a:prstGeom prst="rect">
            <a:avLst/>
          </a:prstGeom>
        </p:spPr>
        <p:txBody>
          <a:bodyPr spcFirstLastPara="1" wrap="square" lIns="91425" tIns="45700" rIns="91425" bIns="45700" anchor="t" anchorCtr="0">
            <a:noAutofit/>
          </a:bodyPr>
          <a:lstStyle/>
          <a:p>
            <a:pPr marL="457200" lvl="0" indent="0" algn="l" rtl="0">
              <a:lnSpc>
                <a:spcPct val="90000"/>
              </a:lnSpc>
              <a:spcBef>
                <a:spcPts val="1000"/>
              </a:spcBef>
              <a:spcAft>
                <a:spcPts val="0"/>
              </a:spcAft>
              <a:buSzPts val="605"/>
              <a:buNone/>
            </a:pPr>
            <a:endParaRPr sz="1800" b="1" dirty="0">
              <a:solidFill>
                <a:srgbClr val="2C2C3F"/>
              </a:solidFill>
              <a:highlight>
                <a:schemeClr val="lt2"/>
              </a:highlight>
              <a:latin typeface="Arial"/>
              <a:ea typeface="Arial"/>
              <a:cs typeface="Arial"/>
              <a:sym typeface="Arial"/>
            </a:endParaRPr>
          </a:p>
          <a:p>
            <a:pPr marL="457200" lvl="0" indent="0" algn="l" rtl="0">
              <a:lnSpc>
                <a:spcPct val="90000"/>
              </a:lnSpc>
              <a:spcBef>
                <a:spcPts val="1000"/>
              </a:spcBef>
              <a:spcAft>
                <a:spcPts val="0"/>
              </a:spcAft>
              <a:buSzPts val="605"/>
              <a:buNone/>
            </a:pPr>
            <a:endParaRPr sz="1800" b="1" dirty="0">
              <a:solidFill>
                <a:srgbClr val="2C2C3F"/>
              </a:solidFill>
              <a:highlight>
                <a:schemeClr val="lt2"/>
              </a:highlight>
              <a:latin typeface="Arial"/>
              <a:ea typeface="Arial"/>
              <a:cs typeface="Arial"/>
              <a:sym typeface="Arial"/>
            </a:endParaRPr>
          </a:p>
          <a:p>
            <a:pPr lvl="0" indent="0">
              <a:lnSpc>
                <a:spcPct val="90000"/>
              </a:lnSpc>
              <a:buSzPts val="605"/>
              <a:buNone/>
            </a:pPr>
            <a:r>
              <a:rPr lang="es-ES" sz="1800" b="1" dirty="0">
                <a:solidFill>
                  <a:srgbClr val="2C2C3F"/>
                </a:solidFill>
                <a:latin typeface="Arial"/>
                <a:ea typeface="Arial"/>
                <a:cs typeface="Arial"/>
                <a:sym typeface="Arial"/>
              </a:rPr>
              <a:t>Prueba STAR:
Los niveles de STAR se miden con un rango como 1.4, lo que significa que su hijo está trabajando en un promedio de primer grado en su 4to mes de escuela. El informe le permitirá conocer las deficiencias que su hijo puede tener en ciertas áreas, así como sus fortalezas.
Prueba FAST:
FAST se mide en una escala de 1-5, siendo 1-2 el más bajo y no en el nivel de grado con alguna necesidad de remediación, 3 o superior, lo que significa que son competentes y exactamente donde deben estar de acuerdo con su nivel de grado.</a:t>
            </a:r>
            <a:endParaRPr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7b47b7dc9d_1_183"/>
          <p:cNvSpPr txBox="1">
            <a:spLocks noGrp="1"/>
          </p:cNvSpPr>
          <p:nvPr>
            <p:ph type="title"/>
          </p:nvPr>
        </p:nvSpPr>
        <p:spPr>
          <a:xfrm>
            <a:off x="1066800" y="199775"/>
            <a:ext cx="6571500" cy="1192800"/>
          </a:xfrm>
          <a:prstGeom prst="rect">
            <a:avLst/>
          </a:prstGeom>
          <a:noFill/>
          <a:ln>
            <a:noFill/>
          </a:ln>
        </p:spPr>
        <p:txBody>
          <a:bodyPr spcFirstLastPara="1" wrap="square" lIns="91425" tIns="45700" rIns="91425" bIns="45700" anchor="t" anchorCtr="0">
            <a:normAutofit fontScale="90000"/>
          </a:bodyPr>
          <a:lstStyle/>
          <a:p>
            <a:pPr lvl="0" algn="ctr">
              <a:buSzPct val="100000"/>
            </a:pPr>
            <a:r>
              <a:rPr lang="en-US" sz="4800" dirty="0" err="1"/>
              <a:t>Currículo</a:t>
            </a:r>
            <a:r>
              <a:rPr lang="en-US" sz="4800" dirty="0"/>
              <a:t> escolar 2023-24</a:t>
            </a:r>
            <a:endParaRPr dirty="0"/>
          </a:p>
        </p:txBody>
      </p:sp>
      <p:sp>
        <p:nvSpPr>
          <p:cNvPr id="250" name="Google Shape;250;g27b47b7dc9d_1_183"/>
          <p:cNvSpPr txBox="1">
            <a:spLocks noGrp="1"/>
          </p:cNvSpPr>
          <p:nvPr>
            <p:ph type="body" idx="1"/>
          </p:nvPr>
        </p:nvSpPr>
        <p:spPr>
          <a:xfrm>
            <a:off x="394250" y="2000799"/>
            <a:ext cx="7710000" cy="3833400"/>
          </a:xfrm>
          <a:prstGeom prst="rect">
            <a:avLst/>
          </a:prstGeom>
          <a:noFill/>
          <a:ln>
            <a:noFill/>
          </a:ln>
        </p:spPr>
        <p:txBody>
          <a:bodyPr spcFirstLastPara="1" wrap="square" lIns="91425" tIns="45700" rIns="91425" bIns="45700" anchor="t" anchorCtr="0">
            <a:noAutofit/>
          </a:bodyPr>
          <a:lstStyle/>
          <a:p>
            <a:pPr lvl="0" indent="-349250">
              <a:lnSpc>
                <a:spcPct val="115000"/>
              </a:lnSpc>
              <a:buSzPts val="1900"/>
              <a:buFont typeface="Tahoma"/>
              <a:buChar char="•"/>
            </a:pPr>
            <a:r>
              <a:rPr lang="en-US" sz="1900" b="1" dirty="0" err="1">
                <a:latin typeface="Tahoma"/>
                <a:ea typeface="Tahoma"/>
                <a:cs typeface="Tahoma"/>
                <a:sym typeface="Tahoma"/>
              </a:rPr>
              <a:t>Currículo</a:t>
            </a:r>
            <a:r>
              <a:rPr lang="en-US" sz="1900" b="1" dirty="0">
                <a:latin typeface="Tahoma"/>
                <a:ea typeface="Tahoma"/>
                <a:cs typeface="Tahoma"/>
                <a:sym typeface="Tahoma"/>
              </a:rPr>
              <a:t> escolar:
ELA: </a:t>
            </a:r>
            <a:r>
              <a:rPr lang="en-US" sz="1900" b="1" dirty="0" err="1">
                <a:latin typeface="Tahoma"/>
                <a:ea typeface="Tahoma"/>
                <a:cs typeface="Tahoma"/>
                <a:sym typeface="Tahoma"/>
              </a:rPr>
              <a:t>Educación</a:t>
            </a:r>
            <a:r>
              <a:rPr lang="en-US" sz="1900" b="1" dirty="0">
                <a:latin typeface="Tahoma"/>
                <a:ea typeface="Tahoma"/>
                <a:cs typeface="Tahoma"/>
                <a:sym typeface="Tahoma"/>
              </a:rPr>
              <a:t> de </a:t>
            </a:r>
            <a:r>
              <a:rPr lang="en-US" sz="1900" b="1" dirty="0" err="1">
                <a:latin typeface="Tahoma"/>
                <a:ea typeface="Tahoma"/>
                <a:cs typeface="Tahoma"/>
                <a:sym typeface="Tahoma"/>
              </a:rPr>
              <a:t>referencia</a:t>
            </a:r>
            <a:r>
              <a:rPr lang="en-US" sz="1900" b="1" dirty="0">
                <a:latin typeface="Tahoma"/>
                <a:ea typeface="Tahoma"/>
                <a:cs typeface="Tahoma"/>
                <a:sym typeface="Tahoma"/>
              </a:rPr>
              <a:t> (</a:t>
            </a:r>
            <a:r>
              <a:rPr lang="en-US" sz="1900" b="1" dirty="0" err="1">
                <a:latin typeface="Tahoma"/>
                <a:ea typeface="Tahoma"/>
                <a:cs typeface="Tahoma"/>
                <a:sym typeface="Tahoma"/>
              </a:rPr>
              <a:t>grados</a:t>
            </a:r>
            <a:r>
              <a:rPr lang="en-US" sz="1900" b="1" dirty="0">
                <a:latin typeface="Tahoma"/>
                <a:ea typeface="Tahoma"/>
                <a:cs typeface="Tahoma"/>
                <a:sym typeface="Tahoma"/>
              </a:rPr>
              <a:t> K-5), SAVVAS (</a:t>
            </a:r>
            <a:r>
              <a:rPr lang="en-US" sz="1900" b="1" dirty="0" err="1">
                <a:latin typeface="Tahoma"/>
                <a:ea typeface="Tahoma"/>
                <a:cs typeface="Tahoma"/>
                <a:sym typeface="Tahoma"/>
              </a:rPr>
              <a:t>grado</a:t>
            </a:r>
            <a:r>
              <a:rPr lang="en-US" sz="1900" b="1" dirty="0">
                <a:latin typeface="Tahoma"/>
                <a:ea typeface="Tahoma"/>
                <a:cs typeface="Tahoma"/>
                <a:sym typeface="Tahoma"/>
              </a:rPr>
              <a:t> 6)
</a:t>
            </a:r>
            <a:r>
              <a:rPr lang="en-US" sz="1900" b="1" dirty="0" err="1">
                <a:latin typeface="Tahoma"/>
                <a:ea typeface="Tahoma"/>
                <a:cs typeface="Tahoma"/>
                <a:sym typeface="Tahoma"/>
              </a:rPr>
              <a:t>Matemáticas</a:t>
            </a:r>
            <a:r>
              <a:rPr lang="en-US" sz="1900" b="1" dirty="0">
                <a:latin typeface="Tahoma"/>
                <a:ea typeface="Tahoma"/>
                <a:cs typeface="Tahoma"/>
                <a:sym typeface="Tahoma"/>
              </a:rPr>
              <a:t>: Reveal (Grados K-5), </a:t>
            </a:r>
            <a:r>
              <a:rPr lang="en-US" sz="1900" b="1" dirty="0" err="1">
                <a:latin typeface="Tahoma"/>
                <a:ea typeface="Tahoma"/>
                <a:cs typeface="Tahoma"/>
                <a:sym typeface="Tahoma"/>
              </a:rPr>
              <a:t>EdGems</a:t>
            </a:r>
            <a:r>
              <a:rPr lang="en-US" sz="1900" b="1" dirty="0">
                <a:latin typeface="Tahoma"/>
                <a:ea typeface="Tahoma"/>
                <a:cs typeface="Tahoma"/>
                <a:sym typeface="Tahoma"/>
              </a:rPr>
              <a:t> (Grado 6)
</a:t>
            </a:r>
            <a:r>
              <a:rPr lang="en-US" sz="1900" b="1" dirty="0" err="1">
                <a:latin typeface="Tahoma"/>
                <a:ea typeface="Tahoma"/>
                <a:cs typeface="Tahoma"/>
                <a:sym typeface="Tahoma"/>
              </a:rPr>
              <a:t>Ciencia</a:t>
            </a:r>
            <a:r>
              <a:rPr lang="en-US" sz="1900" b="1" dirty="0">
                <a:latin typeface="Tahoma"/>
                <a:ea typeface="Tahoma"/>
                <a:cs typeface="Tahoma"/>
                <a:sym typeface="Tahoma"/>
              </a:rPr>
              <a:t>: </a:t>
            </a:r>
            <a:r>
              <a:rPr lang="en-US" sz="1900" b="1" dirty="0" err="1">
                <a:latin typeface="Tahoma"/>
                <a:ea typeface="Tahoma"/>
                <a:cs typeface="Tahoma"/>
                <a:sym typeface="Tahoma"/>
              </a:rPr>
              <a:t>STEMScopes</a:t>
            </a:r>
            <a:r>
              <a:rPr lang="en-US" sz="1900" b="1" dirty="0">
                <a:latin typeface="Tahoma"/>
                <a:ea typeface="Tahoma"/>
                <a:cs typeface="Tahoma"/>
                <a:sym typeface="Tahoma"/>
              </a:rPr>
              <a:t>, PENDA
</a:t>
            </a:r>
            <a:r>
              <a:rPr lang="en-US" sz="1900" b="1" dirty="0" err="1">
                <a:latin typeface="Tahoma"/>
                <a:ea typeface="Tahoma"/>
                <a:cs typeface="Tahoma"/>
                <a:sym typeface="Tahoma"/>
              </a:rPr>
              <a:t>Estudios</a:t>
            </a:r>
            <a:r>
              <a:rPr lang="en-US" sz="1900" b="1" dirty="0">
                <a:latin typeface="Tahoma"/>
                <a:ea typeface="Tahoma"/>
                <a:cs typeface="Tahoma"/>
                <a:sym typeface="Tahoma"/>
              </a:rPr>
              <a:t> </a:t>
            </a:r>
            <a:r>
              <a:rPr lang="en-US" sz="1900" b="1" dirty="0" err="1">
                <a:latin typeface="Tahoma"/>
                <a:ea typeface="Tahoma"/>
                <a:cs typeface="Tahoma"/>
                <a:sym typeface="Tahoma"/>
              </a:rPr>
              <a:t>Sociales</a:t>
            </a:r>
            <a:r>
              <a:rPr lang="en-US" sz="1900" b="1" dirty="0">
                <a:latin typeface="Tahoma"/>
                <a:ea typeface="Tahoma"/>
                <a:cs typeface="Tahoma"/>
                <a:sym typeface="Tahoma"/>
              </a:rPr>
              <a:t>: </a:t>
            </a:r>
            <a:r>
              <a:rPr lang="en-US" sz="1900" b="1" dirty="0" err="1">
                <a:latin typeface="Tahoma"/>
                <a:ea typeface="Tahoma"/>
                <a:cs typeface="Tahoma"/>
                <a:sym typeface="Tahoma"/>
              </a:rPr>
              <a:t>Estudios</a:t>
            </a:r>
            <a:r>
              <a:rPr lang="en-US" sz="1900" b="1" dirty="0">
                <a:latin typeface="Tahoma"/>
                <a:ea typeface="Tahoma"/>
                <a:cs typeface="Tahoma"/>
                <a:sym typeface="Tahoma"/>
              </a:rPr>
              <a:t> </a:t>
            </a:r>
            <a:r>
              <a:rPr lang="en-US" sz="1900" b="1" dirty="0" err="1">
                <a:latin typeface="Tahoma"/>
                <a:ea typeface="Tahoma"/>
                <a:cs typeface="Tahoma"/>
                <a:sym typeface="Tahoma"/>
              </a:rPr>
              <a:t>Semanales</a:t>
            </a:r>
            <a:r>
              <a:rPr lang="en-US" sz="1900" b="1" dirty="0">
                <a:latin typeface="Tahoma"/>
                <a:ea typeface="Tahoma"/>
                <a:cs typeface="Tahoma"/>
                <a:sym typeface="Tahoma"/>
              </a:rPr>
              <a:t> (Grados K-5), </a:t>
            </a:r>
            <a:r>
              <a:rPr lang="en-US" sz="1900" b="1" dirty="0" err="1">
                <a:latin typeface="Tahoma"/>
                <a:ea typeface="Tahoma"/>
                <a:cs typeface="Tahoma"/>
                <a:sym typeface="Tahoma"/>
              </a:rPr>
              <a:t>TCi</a:t>
            </a:r>
            <a:r>
              <a:rPr lang="en-US" sz="1900" b="1" dirty="0">
                <a:latin typeface="Tahoma"/>
                <a:ea typeface="Tahoma"/>
                <a:cs typeface="Tahoma"/>
                <a:sym typeface="Tahoma"/>
              </a:rPr>
              <a:t> (Grado 6)</a:t>
            </a:r>
            <a:endParaRPr dirty="0">
              <a:solidFill>
                <a:srgbClr val="FF0000"/>
              </a:solidFill>
              <a:latin typeface="Arial Narrow"/>
              <a:ea typeface="Arial Narrow"/>
              <a:cs typeface="Arial Narrow"/>
              <a:sym typeface="Arial Narrow"/>
            </a:endParaRPr>
          </a:p>
        </p:txBody>
      </p:sp>
      <p:sp>
        <p:nvSpPr>
          <p:cNvPr id="251" name="Google Shape;251;g27b47b7dc9d_1_183"/>
          <p:cNvSpPr txBox="1"/>
          <p:nvPr/>
        </p:nvSpPr>
        <p:spPr>
          <a:xfrm>
            <a:off x="304801" y="6311283"/>
            <a:ext cx="4576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7b47b7dc9d_1_192"/>
          <p:cNvSpPr txBox="1">
            <a:spLocks noGrp="1"/>
          </p:cNvSpPr>
          <p:nvPr>
            <p:ph type="title"/>
          </p:nvPr>
        </p:nvSpPr>
        <p:spPr>
          <a:xfrm>
            <a:off x="1066800" y="199775"/>
            <a:ext cx="6571500" cy="1192800"/>
          </a:xfrm>
          <a:prstGeom prst="rect">
            <a:avLst/>
          </a:prstGeom>
          <a:noFill/>
          <a:ln>
            <a:noFill/>
          </a:ln>
        </p:spPr>
        <p:txBody>
          <a:bodyPr spcFirstLastPara="1" wrap="square" lIns="91425" tIns="45700" rIns="91425" bIns="45700" anchor="t" anchorCtr="0">
            <a:normAutofit/>
          </a:bodyPr>
          <a:lstStyle/>
          <a:p>
            <a:pPr lvl="0" algn="ctr">
              <a:lnSpc>
                <a:spcPct val="120000"/>
              </a:lnSpc>
              <a:buSzPct val="32352"/>
            </a:pPr>
            <a:r>
              <a:rPr lang="es-ES" sz="2800" dirty="0">
                <a:solidFill>
                  <a:srgbClr val="154C79"/>
                </a:solidFill>
                <a:latin typeface="Arial"/>
                <a:ea typeface="Arial"/>
                <a:cs typeface="Arial"/>
                <a:sym typeface="Arial"/>
              </a:rPr>
              <a:t>Enfoque BPS para padres y estudiantes</a:t>
            </a:r>
            <a:endParaRPr sz="2800" dirty="0"/>
          </a:p>
        </p:txBody>
      </p:sp>
      <p:sp>
        <p:nvSpPr>
          <p:cNvPr id="258" name="Google Shape;258;g27b47b7dc9d_1_192"/>
          <p:cNvSpPr txBox="1">
            <a:spLocks noGrp="1"/>
          </p:cNvSpPr>
          <p:nvPr>
            <p:ph type="body" idx="1"/>
          </p:nvPr>
        </p:nvSpPr>
        <p:spPr>
          <a:xfrm>
            <a:off x="394250" y="2000799"/>
            <a:ext cx="7710000" cy="3833400"/>
          </a:xfrm>
          <a:prstGeom prst="rect">
            <a:avLst/>
          </a:prstGeom>
          <a:noFill/>
          <a:ln>
            <a:noFill/>
          </a:ln>
        </p:spPr>
        <p:txBody>
          <a:bodyPr spcFirstLastPara="1" wrap="square" lIns="91425" tIns="45700" rIns="91425" bIns="45700" anchor="t" anchorCtr="0">
            <a:noAutofit/>
          </a:bodyPr>
          <a:lstStyle/>
          <a:p>
            <a:pPr marL="457200" lvl="1" indent="0" algn="l" rtl="0">
              <a:lnSpc>
                <a:spcPct val="120000"/>
              </a:lnSpc>
              <a:spcBef>
                <a:spcPts val="500"/>
              </a:spcBef>
              <a:spcAft>
                <a:spcPts val="0"/>
              </a:spcAft>
              <a:buSzPts val="1600"/>
              <a:buNone/>
            </a:pPr>
            <a:endParaRPr>
              <a:solidFill>
                <a:srgbClr val="FF0000"/>
              </a:solidFill>
              <a:latin typeface="Arial Narrow"/>
              <a:ea typeface="Arial Narrow"/>
              <a:cs typeface="Arial Narrow"/>
              <a:sym typeface="Arial Narrow"/>
            </a:endParaRPr>
          </a:p>
        </p:txBody>
      </p:sp>
      <p:sp>
        <p:nvSpPr>
          <p:cNvPr id="259" name="Google Shape;259;g27b47b7dc9d_1_192"/>
          <p:cNvSpPr txBox="1"/>
          <p:nvPr/>
        </p:nvSpPr>
        <p:spPr>
          <a:xfrm>
            <a:off x="304801" y="6311283"/>
            <a:ext cx="4576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pic>
        <p:nvPicPr>
          <p:cNvPr id="260" name="Google Shape;260;g27b47b7dc9d_1_192"/>
          <p:cNvPicPr preferRelativeResize="0"/>
          <p:nvPr/>
        </p:nvPicPr>
        <p:blipFill>
          <a:blip r:embed="rId3">
            <a:alphaModFix/>
          </a:blip>
          <a:stretch>
            <a:fillRect/>
          </a:stretch>
        </p:blipFill>
        <p:spPr>
          <a:xfrm>
            <a:off x="0" y="1168850"/>
            <a:ext cx="9144000" cy="1982850"/>
          </a:xfrm>
          <a:prstGeom prst="rect">
            <a:avLst/>
          </a:prstGeom>
          <a:noFill/>
          <a:ln>
            <a:noFill/>
          </a:ln>
        </p:spPr>
      </p:pic>
      <p:pic>
        <p:nvPicPr>
          <p:cNvPr id="261" name="Google Shape;261;g27b47b7dc9d_1_192"/>
          <p:cNvPicPr preferRelativeResize="0"/>
          <p:nvPr/>
        </p:nvPicPr>
        <p:blipFill>
          <a:blip r:embed="rId4">
            <a:alphaModFix/>
          </a:blip>
          <a:stretch>
            <a:fillRect/>
          </a:stretch>
        </p:blipFill>
        <p:spPr>
          <a:xfrm>
            <a:off x="0" y="3151704"/>
            <a:ext cx="9144001" cy="2842942"/>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p:nvPr/>
        </p:nvSpPr>
        <p:spPr>
          <a:xfrm>
            <a:off x="381000" y="533400"/>
            <a:ext cx="8229600" cy="5555327"/>
          </a:xfrm>
          <a:prstGeom prst="rect">
            <a:avLst/>
          </a:prstGeom>
          <a:noFill/>
          <a:ln>
            <a:noFill/>
          </a:ln>
        </p:spPr>
        <p:txBody>
          <a:bodyPr spcFirstLastPara="1" wrap="square" lIns="91425" tIns="45700" rIns="91425" bIns="45700" anchor="t" anchorCtr="0">
            <a:spAutoFit/>
          </a:bodyPr>
          <a:lstStyle/>
          <a:p>
            <a:pPr lvl="0">
              <a:buSzPts val="2600"/>
            </a:pPr>
            <a:r>
              <a:rPr lang="es-ES" sz="2600" dirty="0">
                <a:solidFill>
                  <a:schemeClr val="dk1"/>
                </a:solidFill>
                <a:latin typeface="Franklin Gothic"/>
                <a:ea typeface="Franklin Gothic"/>
                <a:cs typeface="Franklin Gothic"/>
                <a:sym typeface="Franklin Gothic"/>
              </a:rPr>
              <a:t>De acuerdo con la Ley Cada Estudiante Triunfa (ESSA), las escuelas deben tener una Reunión Anual para explicar:</a:t>
            </a:r>
            <a:endParaRPr sz="2600" b="0" i="0" u="none" strike="noStrike" cap="none" dirty="0">
              <a:solidFill>
                <a:schemeClr val="dk1"/>
              </a:solidFill>
              <a:latin typeface="Franklin Gothic"/>
              <a:ea typeface="Franklin Gothic"/>
              <a:cs typeface="Franklin Gothic"/>
              <a:sym typeface="Franklin Gothic"/>
            </a:endParaRPr>
          </a:p>
          <a:p>
            <a:pPr lvl="0">
              <a:buSzPts val="2800"/>
            </a:pPr>
            <a:r>
              <a:rPr lang="en-US" sz="2800" b="0" i="0" u="none" strike="noStrike" cap="none" dirty="0">
                <a:solidFill>
                  <a:schemeClr val="dk1"/>
                </a:solidFill>
                <a:latin typeface="Franklin Gothic"/>
                <a:ea typeface="Franklin Gothic"/>
                <a:cs typeface="Franklin Gothic"/>
                <a:sym typeface="Franklin Gothic"/>
              </a:rPr>
              <a:t> </a:t>
            </a:r>
          </a:p>
          <a:p>
            <a:pPr lvl="0">
              <a:buSzPts val="2800"/>
            </a:pPr>
            <a:r>
              <a:rPr lang="es-ES" sz="2400" dirty="0">
                <a:solidFill>
                  <a:schemeClr val="dk1"/>
                </a:solidFill>
                <a:latin typeface="Franklin Gothic"/>
                <a:ea typeface="Franklin Gothic"/>
                <a:cs typeface="Franklin Gothic"/>
                <a:sym typeface="Franklin Gothic"/>
              </a:rPr>
              <a:t>El programa Título I, que incluye:</a:t>
            </a:r>
          </a:p>
          <a:p>
            <a:pPr lvl="0">
              <a:buSzPts val="2800"/>
            </a:pPr>
            <a:r>
              <a:rPr lang="es-ES" sz="2400" dirty="0">
                <a:solidFill>
                  <a:schemeClr val="dk1"/>
                </a:solidFill>
                <a:latin typeface="Franklin Gothic"/>
                <a:ea typeface="Franklin Gothic"/>
                <a:cs typeface="Franklin Gothic"/>
                <a:sym typeface="Franklin Gothic"/>
              </a:rPr>
              <a:t>
 Plan de Participación de Padres y Familias (PFEP)
 Pacto entre la escuela y los padres 
 El derecho de los padres a saber
 Las metas del Plan de Mejoramiento Escolar (SIP)
 La importancia de la participación de los padres y la familia
 El uso de los fondos</a:t>
            </a:r>
            <a:endParaRPr sz="2400" b="1" i="0" u="none" strike="noStrike" cap="none" dirty="0">
              <a:solidFill>
                <a:schemeClr val="dk1"/>
              </a:solidFill>
              <a:latin typeface="Franklin Gothic"/>
              <a:ea typeface="Franklin Gothic"/>
              <a:cs typeface="Franklin Gothic"/>
              <a:sym typeface="Franklin Gothic"/>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Franklin Gothic"/>
              <a:ea typeface="Franklin Gothic"/>
              <a:cs typeface="Franklin Gothic"/>
              <a:sym typeface="Franklin Gothic"/>
            </a:endParaRPr>
          </a:p>
          <a:p>
            <a:pPr marL="914400" marR="0" lvl="2"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Narrow"/>
              <a:ea typeface="Arial Narrow"/>
              <a:cs typeface="Arial Narrow"/>
              <a:sym typeface="Arial Narrow"/>
            </a:endParaRPr>
          </a:p>
          <a:p>
            <a:pPr marL="914400" marR="0" lvl="2"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Narrow"/>
              <a:ea typeface="Arial Narrow"/>
              <a:cs typeface="Arial Narrow"/>
              <a:sym typeface="Arial Narrow"/>
            </a:endParaRPr>
          </a:p>
        </p:txBody>
      </p:sp>
      <p:sp>
        <p:nvSpPr>
          <p:cNvPr id="115" name="Google Shape;115;p2"/>
          <p:cNvSpPr txBox="1"/>
          <p:nvPr/>
        </p:nvSpPr>
        <p:spPr>
          <a:xfrm>
            <a:off x="533400" y="6302406"/>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3"/>
          <p:cNvSpPr txBox="1">
            <a:spLocks noGrp="1"/>
          </p:cNvSpPr>
          <p:nvPr>
            <p:ph type="title"/>
          </p:nvPr>
        </p:nvSpPr>
        <p:spPr>
          <a:xfrm>
            <a:off x="684213" y="533400"/>
            <a:ext cx="8067675" cy="1704975"/>
          </a:xfrm>
          <a:prstGeom prst="rect">
            <a:avLst/>
          </a:prstGeom>
          <a:noFill/>
          <a:ln>
            <a:noFill/>
          </a:ln>
        </p:spPr>
        <p:txBody>
          <a:bodyPr spcFirstLastPara="1" wrap="square" lIns="91425" tIns="45700" rIns="91425" bIns="45700" anchor="t" anchorCtr="0">
            <a:normAutofit/>
          </a:bodyPr>
          <a:lstStyle/>
          <a:p>
            <a:pPr lvl="0" algn="ctr">
              <a:buSzPts val="3600"/>
            </a:pPr>
            <a:r>
              <a:rPr lang="es-ES" sz="3600" dirty="0"/>
              <a:t>PLAN DE PARTICIPACIÓN DE PADRES Y FAMILIAS (PFEP)</a:t>
            </a:r>
            <a:endParaRPr dirty="0"/>
          </a:p>
        </p:txBody>
      </p:sp>
      <p:sp>
        <p:nvSpPr>
          <p:cNvPr id="268" name="Google Shape;268;p13"/>
          <p:cNvSpPr txBox="1"/>
          <p:nvPr/>
        </p:nvSpPr>
        <p:spPr>
          <a:xfrm>
            <a:off x="152400" y="1905000"/>
            <a:ext cx="8839200" cy="3293169"/>
          </a:xfrm>
          <a:prstGeom prst="rect">
            <a:avLst/>
          </a:prstGeom>
          <a:noFill/>
          <a:ln>
            <a:noFill/>
          </a:ln>
        </p:spPr>
        <p:txBody>
          <a:bodyPr spcFirstLastPara="1" wrap="square" lIns="91425" tIns="45700" rIns="91425" bIns="45700" anchor="t" anchorCtr="0">
            <a:spAutoFit/>
          </a:bodyPr>
          <a:lstStyle/>
          <a:p>
            <a:pPr marL="225425" lvl="0" indent="-225425">
              <a:buClr>
                <a:schemeClr val="dk1"/>
              </a:buClr>
              <a:buSzPts val="2000"/>
              <a:buFont typeface="Noto Sans Symbols"/>
              <a:buChar char="▪"/>
            </a:pPr>
            <a:r>
              <a:rPr lang="es-ES" sz="2000" dirty="0">
                <a:solidFill>
                  <a:schemeClr val="dk1"/>
                </a:solidFill>
                <a:latin typeface="Arial Narrow"/>
                <a:ea typeface="Arial Narrow"/>
                <a:cs typeface="Arial Narrow"/>
                <a:sym typeface="Arial Narrow"/>
              </a:rPr>
              <a:t>Cada escuela de Título I debe escribir anualmente, con aportes de las familias, maestros y miembros de la comunidad, un Plan de Participación de Padres y Familias (PFEP) por escrito.
El Plan de Participación de Padres y Familias (PFEP) describe cómo la escuela llevará a cabo los requisitos de participación de los padres, incluido el desarrollo de un Pacto entre la Escuela y los Padres.
El Plan de Participación de Padres y Familias (PFEP) y el Pacto Escuela-Padres se pueden encontrar en el Cuaderno para Padres del Título I que se encuentra en la oficina principal.</a:t>
            </a:r>
            <a:endParaRPr sz="2000" b="0" i="0" u="none" strike="noStrike" cap="none" dirty="0">
              <a:solidFill>
                <a:schemeClr val="dk1"/>
              </a:solidFill>
              <a:latin typeface="Arial Narrow"/>
              <a:ea typeface="Arial Narrow"/>
              <a:cs typeface="Arial Narrow"/>
              <a:sym typeface="Arial Narrow"/>
            </a:endParaRPr>
          </a:p>
          <a:p>
            <a:pPr marL="225425" marR="0" lvl="0" indent="-225425" algn="l" rtl="0">
              <a:lnSpc>
                <a:spcPct val="100000"/>
              </a:lnSpc>
              <a:spcBef>
                <a:spcPts val="0"/>
              </a:spcBef>
              <a:spcAft>
                <a:spcPts val="0"/>
              </a:spcAft>
              <a:buClr>
                <a:schemeClr val="dk1"/>
              </a:buClr>
              <a:buSzPts val="2800"/>
              <a:buFont typeface="Noto Sans Symbols"/>
              <a:buNone/>
            </a:pPr>
            <a:endParaRPr sz="2800" b="0" i="0" u="none" strike="noStrike" cap="none" dirty="0">
              <a:solidFill>
                <a:schemeClr val="dk1"/>
              </a:solidFill>
              <a:latin typeface="Tahoma"/>
              <a:ea typeface="Tahoma"/>
              <a:cs typeface="Tahoma"/>
              <a:sym typeface="Tahoma"/>
            </a:endParaRPr>
          </a:p>
        </p:txBody>
      </p:sp>
      <p:sp>
        <p:nvSpPr>
          <p:cNvPr id="269" name="Google Shape;269;p13"/>
          <p:cNvSpPr txBox="1"/>
          <p:nvPr/>
        </p:nvSpPr>
        <p:spPr>
          <a:xfrm>
            <a:off x="1398588" y="6172200"/>
            <a:ext cx="7353300" cy="2873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Noto Sans Symbols"/>
              <a:buNone/>
            </a:pPr>
            <a:endParaRPr sz="1600" b="0" i="0" u="none" strike="noStrike" cap="none">
              <a:solidFill>
                <a:schemeClr val="dk1"/>
              </a:solidFill>
              <a:latin typeface="Tahoma"/>
              <a:ea typeface="Tahoma"/>
              <a:cs typeface="Tahoma"/>
              <a:sym typeface="Tahoma"/>
            </a:endParaRPr>
          </a:p>
        </p:txBody>
      </p:sp>
      <p:sp>
        <p:nvSpPr>
          <p:cNvPr id="270" name="Google Shape;270;p13"/>
          <p:cNvSpPr txBox="1"/>
          <p:nvPr/>
        </p:nvSpPr>
        <p:spPr>
          <a:xfrm>
            <a:off x="304800" y="6293675"/>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4"/>
          <p:cNvSpPr txBox="1">
            <a:spLocks noGrp="1"/>
          </p:cNvSpPr>
          <p:nvPr>
            <p:ph type="title"/>
          </p:nvPr>
        </p:nvSpPr>
        <p:spPr>
          <a:xfrm>
            <a:off x="533400" y="609600"/>
            <a:ext cx="7915274" cy="1447800"/>
          </a:xfrm>
          <a:prstGeom prst="rect">
            <a:avLst/>
          </a:prstGeom>
          <a:noFill/>
          <a:ln>
            <a:noFill/>
          </a:ln>
        </p:spPr>
        <p:txBody>
          <a:bodyPr spcFirstLastPara="1" wrap="square" lIns="91425" tIns="45700" rIns="91425" bIns="45700" anchor="t" anchorCtr="0">
            <a:normAutofit/>
          </a:bodyPr>
          <a:lstStyle/>
          <a:p>
            <a:pPr lvl="0" algn="ctr">
              <a:buSzPts val="3600"/>
            </a:pPr>
            <a:r>
              <a:rPr lang="es-ES" sz="3600" dirty="0"/>
              <a:t>REQUISITOS DE PARTICIPACIÓN DE PADRES Y FAMILIAS</a:t>
            </a:r>
            <a:endParaRPr dirty="0"/>
          </a:p>
        </p:txBody>
      </p:sp>
      <p:sp>
        <p:nvSpPr>
          <p:cNvPr id="277" name="Google Shape;277;p14"/>
          <p:cNvSpPr txBox="1"/>
          <p:nvPr/>
        </p:nvSpPr>
        <p:spPr>
          <a:xfrm>
            <a:off x="109537" y="1847195"/>
            <a:ext cx="8763000" cy="3416279"/>
          </a:xfrm>
          <a:prstGeom prst="rect">
            <a:avLst/>
          </a:prstGeom>
          <a:noFill/>
          <a:ln>
            <a:noFill/>
          </a:ln>
        </p:spPr>
        <p:txBody>
          <a:bodyPr spcFirstLastPara="1" wrap="square" lIns="91425" tIns="45700" rIns="91425" bIns="45700" anchor="t" anchorCtr="0">
            <a:spAutoFit/>
          </a:bodyPr>
          <a:lstStyle/>
          <a:p>
            <a:pPr marL="225425" lvl="0" indent="-225425">
              <a:buSzPts val="2000"/>
            </a:pPr>
            <a:r>
              <a:rPr lang="es-ES" sz="1800" b="1" dirty="0">
                <a:solidFill>
                  <a:schemeClr val="dk1"/>
                </a:solidFill>
                <a:latin typeface="Arial Narrow"/>
                <a:ea typeface="Arial Narrow"/>
                <a:cs typeface="Arial Narrow"/>
                <a:sym typeface="Arial Narrow"/>
              </a:rPr>
              <a:t>Las escuelas del Título I deben:
Haga una evaluación anual de la efectividad del Plan de Participación de Padres y Familias (PFEP) de la escuela y luego use esa evaluación para diseñar y revisar el plan
Explicar el plan de estudios, las evaluaciones y los estándares mínimos que los estudiantes deben cumplir 
Proporcionar capacitaciones / eventos académicos para ayudar a los padres a ayudar mejor a sus hijos en casa 
Ofrecer un número flexible de fechas y horarios de reuniones para adaptarse a los horarios de los padres
Involucrar a los padres en la toma de decisiones sobre cómo se deben gastar los fondos del Título I para la participación de los padres
Mostrar evidencia de comunicación continua entre la escuela y las familias</a:t>
            </a:r>
            <a:endParaRPr sz="1800" b="0" i="0" u="none" strike="noStrike" cap="none" dirty="0">
              <a:solidFill>
                <a:srgbClr val="000000"/>
              </a:solidFill>
              <a:latin typeface="Arial"/>
              <a:ea typeface="Arial"/>
              <a:cs typeface="Arial"/>
              <a:sym typeface="Arial"/>
            </a:endParaRPr>
          </a:p>
        </p:txBody>
      </p:sp>
      <p:sp>
        <p:nvSpPr>
          <p:cNvPr id="278" name="Google Shape;278;p14"/>
          <p:cNvSpPr txBox="1"/>
          <p:nvPr/>
        </p:nvSpPr>
        <p:spPr>
          <a:xfrm>
            <a:off x="139129"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5"/>
          <p:cNvSpPr txBox="1">
            <a:spLocks noGrp="1"/>
          </p:cNvSpPr>
          <p:nvPr>
            <p:ph type="title"/>
          </p:nvPr>
        </p:nvSpPr>
        <p:spPr>
          <a:xfrm>
            <a:off x="1286328" y="966498"/>
            <a:ext cx="6571343" cy="1049235"/>
          </a:xfrm>
          <a:prstGeom prst="rect">
            <a:avLst/>
          </a:prstGeom>
          <a:noFill/>
          <a:ln>
            <a:noFill/>
          </a:ln>
        </p:spPr>
        <p:txBody>
          <a:bodyPr spcFirstLastPara="1" wrap="square" lIns="91425" tIns="45700" rIns="91425" bIns="45700" anchor="t" anchorCtr="0">
            <a:noAutofit/>
          </a:bodyPr>
          <a:lstStyle/>
          <a:p>
            <a:pPr lvl="0">
              <a:buSzPct val="100000"/>
            </a:pPr>
            <a:r>
              <a:rPr lang="es-ES" sz="3600" dirty="0"/>
              <a:t>RESULTADOS DE LA ENCUESTA PARA PADRES</a:t>
            </a:r>
            <a:endParaRPr sz="3600" dirty="0"/>
          </a:p>
        </p:txBody>
      </p:sp>
      <p:sp>
        <p:nvSpPr>
          <p:cNvPr id="284" name="Google Shape;284;p15"/>
          <p:cNvSpPr txBox="1">
            <a:spLocks noGrp="1"/>
          </p:cNvSpPr>
          <p:nvPr>
            <p:ph type="body" idx="1"/>
          </p:nvPr>
        </p:nvSpPr>
        <p:spPr>
          <a:xfrm>
            <a:off x="228601" y="2015733"/>
            <a:ext cx="7786234" cy="3450613"/>
          </a:xfrm>
          <a:prstGeom prst="rect">
            <a:avLst/>
          </a:prstGeom>
          <a:noFill/>
          <a:ln>
            <a:noFill/>
          </a:ln>
        </p:spPr>
        <p:txBody>
          <a:bodyPr spcFirstLastPara="1" wrap="square" lIns="91425" tIns="45700" rIns="91425" bIns="45700" anchor="t" anchorCtr="0">
            <a:normAutofit fontScale="92500" lnSpcReduction="10000"/>
          </a:bodyPr>
          <a:lstStyle/>
          <a:p>
            <a:pPr lvl="0">
              <a:spcBef>
                <a:spcPts val="0"/>
              </a:spcBef>
              <a:buClr>
                <a:schemeClr val="dk1"/>
              </a:buClr>
              <a:buFont typeface="Arial Narrow"/>
              <a:buChar char="●"/>
            </a:pPr>
            <a:r>
              <a:rPr lang="es-ES" dirty="0">
                <a:latin typeface="Arial Narrow"/>
                <a:ea typeface="Arial Narrow"/>
                <a:cs typeface="Arial Narrow"/>
                <a:sym typeface="Arial Narrow"/>
              </a:rPr>
              <a:t>¿Cuál es la mejor manera de proporcionarle información importante sobre los eventos escolares y / o el progreso de su hijo?
</a:t>
            </a:r>
            <a:r>
              <a:rPr lang="es-ES" dirty="0">
                <a:solidFill>
                  <a:srgbClr val="FF0000"/>
                </a:solidFill>
                <a:latin typeface="Arial Narrow"/>
                <a:ea typeface="Arial Narrow"/>
                <a:cs typeface="Arial Narrow"/>
                <a:sym typeface="Arial Narrow"/>
              </a:rPr>
              <a:t>Los correos electrónicos, volantes / cartas, mensajes de texto y planificadores fueron las mejores respuestas.</a:t>
            </a:r>
            <a:r>
              <a:rPr lang="es-ES" dirty="0">
                <a:latin typeface="Arial Narrow"/>
                <a:ea typeface="Arial Narrow"/>
                <a:cs typeface="Arial Narrow"/>
                <a:sym typeface="Arial Narrow"/>
              </a:rPr>
              <a:t>
¿Cuándo es el mejor momento para asistir a un evento escolar para familias?
</a:t>
            </a:r>
            <a:r>
              <a:rPr lang="es-ES" dirty="0">
                <a:solidFill>
                  <a:srgbClr val="FF0000"/>
                </a:solidFill>
                <a:latin typeface="Arial Narrow"/>
                <a:ea typeface="Arial Narrow"/>
                <a:cs typeface="Arial Narrow"/>
                <a:sym typeface="Arial Narrow"/>
              </a:rPr>
              <a:t>Noches</a:t>
            </a:r>
            <a:r>
              <a:rPr lang="es-ES" dirty="0">
                <a:latin typeface="Arial Narrow"/>
                <a:ea typeface="Arial Narrow"/>
                <a:cs typeface="Arial Narrow"/>
                <a:sym typeface="Arial Narrow"/>
              </a:rPr>
              <a:t>
¿En cuál de las siguientes reuniones y actividades informativas participaría o asistiría?
</a:t>
            </a:r>
            <a:r>
              <a:rPr lang="es-ES" dirty="0">
                <a:solidFill>
                  <a:srgbClr val="FF0000"/>
                </a:solidFill>
                <a:latin typeface="Arial Narrow"/>
                <a:ea typeface="Arial Narrow"/>
                <a:cs typeface="Arial Narrow"/>
                <a:sym typeface="Arial Narrow"/>
              </a:rPr>
              <a:t>Las noches de diversión familiar, las estrategias de lectura, las estrategias matemáticas y la ayuda con la tarea fueron las mejores respuestas</a:t>
            </a:r>
            <a:r>
              <a:rPr lang="es-ES" dirty="0">
                <a:latin typeface="Arial Narrow"/>
                <a:ea typeface="Arial Narrow"/>
                <a:cs typeface="Arial Narrow"/>
                <a:sym typeface="Arial Narrow"/>
              </a:rPr>
              <a:t>.</a:t>
            </a:r>
            <a:endParaRPr dirty="0">
              <a:solidFill>
                <a:srgbClr val="FF0000"/>
              </a:solidFill>
              <a:latin typeface="Arial Narrow"/>
              <a:ea typeface="Arial Narrow"/>
              <a:cs typeface="Arial Narrow"/>
              <a:sym typeface="Arial Narrow"/>
            </a:endParaRPr>
          </a:p>
        </p:txBody>
      </p:sp>
      <p:sp>
        <p:nvSpPr>
          <p:cNvPr id="285" name="Google Shape;285;p15"/>
          <p:cNvSpPr txBox="1"/>
          <p:nvPr/>
        </p:nvSpPr>
        <p:spPr>
          <a:xfrm>
            <a:off x="152400" y="6330915"/>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6"/>
          <p:cNvSpPr txBox="1">
            <a:spLocks noGrp="1"/>
          </p:cNvSpPr>
          <p:nvPr>
            <p:ph type="title"/>
          </p:nvPr>
        </p:nvSpPr>
        <p:spPr>
          <a:xfrm>
            <a:off x="381462" y="661309"/>
            <a:ext cx="8050212" cy="838200"/>
          </a:xfrm>
          <a:prstGeom prst="rect">
            <a:avLst/>
          </a:prstGeom>
          <a:noFill/>
          <a:ln>
            <a:noFill/>
          </a:ln>
        </p:spPr>
        <p:txBody>
          <a:bodyPr spcFirstLastPara="1" wrap="square" lIns="91425" tIns="45700" rIns="91425" bIns="45700" anchor="t" anchorCtr="0">
            <a:normAutofit/>
          </a:bodyPr>
          <a:lstStyle/>
          <a:p>
            <a:pPr lvl="0" algn="ctr">
              <a:buSzPts val="4800"/>
            </a:pPr>
            <a:r>
              <a:rPr lang="en-US" sz="4800" dirty="0"/>
              <a:t>PACTO ESCUELA-PADRES</a:t>
            </a:r>
            <a:endParaRPr dirty="0"/>
          </a:p>
        </p:txBody>
      </p:sp>
      <p:sp>
        <p:nvSpPr>
          <p:cNvPr id="292" name="Google Shape;292;p16"/>
          <p:cNvSpPr txBox="1"/>
          <p:nvPr/>
        </p:nvSpPr>
        <p:spPr>
          <a:xfrm>
            <a:off x="152400" y="2133600"/>
            <a:ext cx="8686800" cy="2246729"/>
          </a:xfrm>
          <a:prstGeom prst="rect">
            <a:avLst/>
          </a:prstGeom>
          <a:noFill/>
          <a:ln>
            <a:noFill/>
          </a:ln>
        </p:spPr>
        <p:txBody>
          <a:bodyPr spcFirstLastPara="1" wrap="square" lIns="91425" tIns="45700" rIns="91425" bIns="45700" anchor="t" anchorCtr="0">
            <a:spAutoFit/>
          </a:bodyPr>
          <a:lstStyle/>
          <a:p>
            <a:pPr marL="225425" lvl="0" indent="-225425">
              <a:buClr>
                <a:schemeClr val="dk1"/>
              </a:buClr>
              <a:buSzPts val="2000"/>
              <a:buFont typeface="Noto Sans Symbols"/>
              <a:buChar char="▪"/>
            </a:pPr>
            <a:r>
              <a:rPr lang="es-ES" sz="2000" dirty="0">
                <a:solidFill>
                  <a:schemeClr val="dk1"/>
                </a:solidFill>
                <a:latin typeface="Arial Narrow"/>
                <a:ea typeface="Arial Narrow"/>
                <a:cs typeface="Arial Narrow"/>
                <a:sym typeface="Arial Narrow"/>
              </a:rPr>
              <a:t>Cada escuela debe tener un Pacto entre Padres y Escuelas escrito por padres, maestros y estudiantes.
El pacto describe las responsabilidades compartidas de los estudiantes, padres y maestros para mejorar el rendimiento académico de los estudiantes.
El pacto se revisará con las familias durante todo el año
Se requiere que el pacto se revise cada año utilizando los aportes de los padres, estudiantes y maestros.</a:t>
            </a:r>
            <a:endParaRPr sz="1400" b="0" i="0" u="none" strike="noStrike" cap="none" dirty="0">
              <a:solidFill>
                <a:srgbClr val="000000"/>
              </a:solidFill>
              <a:latin typeface="Arial"/>
              <a:ea typeface="Arial"/>
              <a:cs typeface="Arial"/>
              <a:sym typeface="Arial"/>
            </a:endParaRPr>
          </a:p>
        </p:txBody>
      </p:sp>
      <p:pic>
        <p:nvPicPr>
          <p:cNvPr id="293" name="Google Shape;293;p16" descr="j0413596"/>
          <p:cNvPicPr preferRelativeResize="0"/>
          <p:nvPr/>
        </p:nvPicPr>
        <p:blipFill rotWithShape="1">
          <a:blip r:embed="rId3">
            <a:alphaModFix/>
          </a:blip>
          <a:srcRect/>
          <a:stretch/>
        </p:blipFill>
        <p:spPr>
          <a:xfrm>
            <a:off x="7694612" y="5562600"/>
            <a:ext cx="765175" cy="665163"/>
          </a:xfrm>
          <a:prstGeom prst="rect">
            <a:avLst/>
          </a:prstGeom>
          <a:noFill/>
          <a:ln>
            <a:noFill/>
          </a:ln>
        </p:spPr>
      </p:pic>
      <p:sp>
        <p:nvSpPr>
          <p:cNvPr id="294" name="Google Shape;294;p16"/>
          <p:cNvSpPr txBox="1"/>
          <p:nvPr/>
        </p:nvSpPr>
        <p:spPr>
          <a:xfrm>
            <a:off x="304800"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1" name="Google Shape;301;p17"/>
          <p:cNvSpPr txBox="1"/>
          <p:nvPr/>
        </p:nvSpPr>
        <p:spPr>
          <a:xfrm>
            <a:off x="304800" y="6337008"/>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DE149CFE-B020-7644-833F-6696553A7C62}"/>
              </a:ext>
            </a:extLst>
          </p:cNvPr>
          <p:cNvPicPr>
            <a:picLocks noChangeAspect="1"/>
          </p:cNvPicPr>
          <p:nvPr/>
        </p:nvPicPr>
        <p:blipFill>
          <a:blip r:embed="rId3"/>
          <a:stretch>
            <a:fillRect/>
          </a:stretch>
        </p:blipFill>
        <p:spPr>
          <a:xfrm>
            <a:off x="116732" y="190396"/>
            <a:ext cx="8842442" cy="5957485"/>
          </a:xfrm>
          <a:prstGeom prst="rect">
            <a:avLst/>
          </a:prstGeom>
        </p:spPr>
      </p:pic>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8"/>
          <p:cNvSpPr txBox="1">
            <a:spLocks noGrp="1"/>
          </p:cNvSpPr>
          <p:nvPr>
            <p:ph type="title"/>
          </p:nvPr>
        </p:nvSpPr>
        <p:spPr>
          <a:xfrm>
            <a:off x="457200" y="685800"/>
            <a:ext cx="8050212" cy="838200"/>
          </a:xfrm>
          <a:prstGeom prst="rect">
            <a:avLst/>
          </a:prstGeom>
          <a:noFill/>
          <a:ln>
            <a:noFill/>
          </a:ln>
        </p:spPr>
        <p:txBody>
          <a:bodyPr spcFirstLastPara="1" wrap="square" lIns="91425" tIns="45700" rIns="91425" bIns="45700" anchor="t" anchorCtr="0">
            <a:normAutofit fontScale="90000"/>
          </a:bodyPr>
          <a:lstStyle/>
          <a:p>
            <a:pPr lvl="0" algn="ctr">
              <a:buSzPts val="4800"/>
            </a:pPr>
            <a:r>
              <a:rPr lang="es-ES" sz="4800" dirty="0"/>
              <a:t>EL DERECHO DE LOS PADRES A SABER</a:t>
            </a:r>
            <a:endParaRPr dirty="0"/>
          </a:p>
        </p:txBody>
      </p:sp>
      <p:sp>
        <p:nvSpPr>
          <p:cNvPr id="308" name="Google Shape;308;p18"/>
          <p:cNvSpPr txBox="1"/>
          <p:nvPr/>
        </p:nvSpPr>
        <p:spPr>
          <a:xfrm>
            <a:off x="76200" y="2151727"/>
            <a:ext cx="8610600" cy="16311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Narrow"/>
              <a:ea typeface="Arial Narrow"/>
              <a:cs typeface="Arial Narrow"/>
              <a:sym typeface="Arial Narrow"/>
            </a:endParaRPr>
          </a:p>
          <a:p>
            <a:pPr marL="225425" lvl="0" indent="-225425" algn="just">
              <a:buClr>
                <a:schemeClr val="dk1"/>
              </a:buClr>
              <a:buSzPts val="2000"/>
              <a:buFont typeface="Noto Sans Symbols"/>
              <a:buChar char="▪"/>
            </a:pPr>
            <a:r>
              <a:rPr lang="es-ES" sz="2000" dirty="0">
                <a:solidFill>
                  <a:schemeClr val="dk1"/>
                </a:solidFill>
                <a:latin typeface="Arial Narrow"/>
                <a:ea typeface="Arial Narrow"/>
                <a:cs typeface="Arial Narrow"/>
                <a:sym typeface="Arial Narrow"/>
              </a:rPr>
              <a:t>Los padres tienen derecho a solicitar y recibir información oportuna sobre las calificaciones profesionales de los maestros y </a:t>
            </a:r>
            <a:r>
              <a:rPr lang="es-ES" sz="2000" dirty="0" err="1">
                <a:solidFill>
                  <a:schemeClr val="dk1"/>
                </a:solidFill>
                <a:latin typeface="Arial Narrow"/>
                <a:ea typeface="Arial Narrow"/>
                <a:cs typeface="Arial Narrow"/>
                <a:sym typeface="Arial Narrow"/>
              </a:rPr>
              <a:t>paraprofesionales</a:t>
            </a:r>
            <a:r>
              <a:rPr lang="es-ES" sz="2000" dirty="0">
                <a:solidFill>
                  <a:schemeClr val="dk1"/>
                </a:solidFill>
                <a:latin typeface="Arial Narrow"/>
                <a:ea typeface="Arial Narrow"/>
                <a:cs typeface="Arial Narrow"/>
                <a:sym typeface="Arial Narrow"/>
              </a:rPr>
              <a:t> de sus hijos.
Los padres deben ser notificados si su hijo es asignado o enseñado durante cuatro o más semanas consecutivas por un maestro que no está certificado por el estado</a:t>
            </a:r>
            <a:endParaRPr sz="1400" b="0" i="0" u="none" strike="noStrike" cap="none" dirty="0">
              <a:solidFill>
                <a:srgbClr val="000000"/>
              </a:solidFill>
              <a:latin typeface="Arial"/>
              <a:ea typeface="Arial"/>
              <a:cs typeface="Arial"/>
              <a:sym typeface="Arial"/>
            </a:endParaRPr>
          </a:p>
        </p:txBody>
      </p:sp>
      <p:sp>
        <p:nvSpPr>
          <p:cNvPr id="309" name="Google Shape;309;p18"/>
          <p:cNvSpPr txBox="1"/>
          <p:nvPr/>
        </p:nvSpPr>
        <p:spPr>
          <a:xfrm>
            <a:off x="228600"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9"/>
          <p:cNvSpPr txBox="1">
            <a:spLocks noGrp="1"/>
          </p:cNvSpPr>
          <p:nvPr>
            <p:ph type="title"/>
          </p:nvPr>
        </p:nvSpPr>
        <p:spPr>
          <a:xfrm>
            <a:off x="1286328" y="1066800"/>
            <a:ext cx="6571343" cy="1049235"/>
          </a:xfrm>
          <a:prstGeom prst="rect">
            <a:avLst/>
          </a:prstGeom>
          <a:noFill/>
          <a:ln>
            <a:noFill/>
          </a:ln>
        </p:spPr>
        <p:txBody>
          <a:bodyPr spcFirstLastPara="1" wrap="square" lIns="91425" tIns="45700" rIns="91425" bIns="45700" anchor="t" anchorCtr="0">
            <a:normAutofit/>
          </a:bodyPr>
          <a:lstStyle/>
          <a:p>
            <a:pPr lvl="0">
              <a:buSzPts val="3200"/>
            </a:pPr>
            <a:r>
              <a:rPr lang="en-US" dirty="0"/>
              <a:t>TÍTULO I PROCEDIMIENTO DE RECLAMACIÓN</a:t>
            </a:r>
            <a:endParaRPr dirty="0"/>
          </a:p>
        </p:txBody>
      </p:sp>
      <p:sp>
        <p:nvSpPr>
          <p:cNvPr id="316" name="Google Shape;316;p19"/>
          <p:cNvSpPr txBox="1">
            <a:spLocks noGrp="1"/>
          </p:cNvSpPr>
          <p:nvPr>
            <p:ph type="body" idx="1"/>
          </p:nvPr>
        </p:nvSpPr>
        <p:spPr>
          <a:xfrm>
            <a:off x="152400" y="1981200"/>
            <a:ext cx="8686800" cy="4572000"/>
          </a:xfrm>
          <a:prstGeom prst="rect">
            <a:avLst/>
          </a:prstGeom>
          <a:noFill/>
          <a:ln>
            <a:noFill/>
          </a:ln>
        </p:spPr>
        <p:txBody>
          <a:bodyPr spcFirstLastPara="1" wrap="square" lIns="91425" tIns="45700" rIns="91425" bIns="45700" anchor="t" anchorCtr="0">
            <a:normAutofit/>
          </a:bodyPr>
          <a:lstStyle/>
          <a:p>
            <a:pPr marL="0" lvl="0" indent="0">
              <a:spcBef>
                <a:spcPts val="0"/>
              </a:spcBef>
              <a:buSzPts val="2800"/>
              <a:buNone/>
            </a:pPr>
            <a:r>
              <a:rPr lang="es-ES" sz="2800" b="1" dirty="0">
                <a:latin typeface="Arial Narrow"/>
                <a:ea typeface="Arial Narrow"/>
                <a:cs typeface="Arial Narrow"/>
                <a:sym typeface="Arial Narrow"/>
              </a:rPr>
              <a:t>Los padres tienen derecho a presentar comentarios sobre los planes del Título I del distrito y / o la escuela.</a:t>
            </a:r>
          </a:p>
          <a:p>
            <a:pPr marL="0" lvl="0" indent="0">
              <a:spcBef>
                <a:spcPts val="0"/>
              </a:spcBef>
              <a:buSzPts val="2800"/>
              <a:buNone/>
            </a:pPr>
            <a:r>
              <a:rPr lang="es-ES" sz="2800" b="1" dirty="0">
                <a:latin typeface="Arial Narrow"/>
                <a:ea typeface="Arial Narrow"/>
                <a:cs typeface="Arial Narrow"/>
                <a:sym typeface="Arial Narrow"/>
              </a:rPr>
              <a:t>
Los comentarios deben ser entregados al director de la escuela
 El director de la escuela enviará los comentarios al Departamento de Título I del distrito</a:t>
            </a:r>
            <a:endParaRPr sz="2600" i="0" dirty="0">
              <a:latin typeface="Arial Narrow"/>
              <a:ea typeface="Arial Narrow"/>
              <a:cs typeface="Arial Narrow"/>
              <a:sym typeface="Arial Narrow"/>
            </a:endParaRPr>
          </a:p>
        </p:txBody>
      </p:sp>
      <p:sp>
        <p:nvSpPr>
          <p:cNvPr id="317" name="Google Shape;317;p19"/>
          <p:cNvSpPr txBox="1"/>
          <p:nvPr/>
        </p:nvSpPr>
        <p:spPr>
          <a:xfrm>
            <a:off x="304800"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0"/>
          <p:cNvSpPr txBox="1">
            <a:spLocks noGrp="1"/>
          </p:cNvSpPr>
          <p:nvPr>
            <p:ph type="title"/>
          </p:nvPr>
        </p:nvSpPr>
        <p:spPr>
          <a:xfrm>
            <a:off x="692149" y="954489"/>
            <a:ext cx="7962901" cy="12954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100000"/>
              <a:buFont typeface="Gill Sans"/>
              <a:buNone/>
            </a:pPr>
            <a:r>
              <a:rPr lang="en-US" sz="4800"/>
              <a:t>RESEARCH SHOWS…</a:t>
            </a:r>
            <a:br>
              <a:rPr lang="en-US" sz="4800"/>
            </a:br>
            <a:endParaRPr sz="4800"/>
          </a:p>
        </p:txBody>
      </p:sp>
      <p:sp>
        <p:nvSpPr>
          <p:cNvPr id="324" name="Google Shape;324;p20"/>
          <p:cNvSpPr txBox="1"/>
          <p:nvPr/>
        </p:nvSpPr>
        <p:spPr>
          <a:xfrm>
            <a:off x="1873250" y="1922463"/>
            <a:ext cx="184150" cy="311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
        <p:nvSpPr>
          <p:cNvPr id="325" name="Google Shape;325;p20"/>
          <p:cNvSpPr txBox="1"/>
          <p:nvPr/>
        </p:nvSpPr>
        <p:spPr>
          <a:xfrm>
            <a:off x="152400" y="1946137"/>
            <a:ext cx="8915400" cy="45243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600"/>
              <a:buFont typeface="Noto Sans Symbols"/>
              <a:buNone/>
            </a:pPr>
            <a:r>
              <a:rPr lang="en-US" sz="2600" b="1" i="0" u="none" strike="noStrike" cap="none">
                <a:solidFill>
                  <a:schemeClr val="dk1"/>
                </a:solidFill>
                <a:latin typeface="Arial Narrow"/>
                <a:ea typeface="Arial Narrow"/>
                <a:cs typeface="Arial Narrow"/>
                <a:sym typeface="Arial Narrow"/>
              </a:rPr>
              <a:t>No matter the socio-economic status, when parents are engaged, students are more likely to:</a:t>
            </a:r>
            <a:endParaRPr sz="1400" b="0" i="0" u="none" strike="noStrike" cap="none">
              <a:solidFill>
                <a:srgbClr val="000000"/>
              </a:solidFill>
              <a:latin typeface="Arial"/>
              <a:ea typeface="Arial"/>
              <a:cs typeface="Arial"/>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1" i="0" u="none" strike="noStrike" cap="none">
                <a:solidFill>
                  <a:schemeClr val="dk1"/>
                </a:solidFill>
                <a:latin typeface="Arial Narrow"/>
                <a:ea typeface="Arial Narrow"/>
                <a:cs typeface="Arial Narrow"/>
                <a:sym typeface="Arial Narrow"/>
              </a:rPr>
              <a:t> </a:t>
            </a:r>
            <a:r>
              <a:rPr lang="en-US" sz="2600" b="0" i="0" u="none" strike="noStrike" cap="none">
                <a:solidFill>
                  <a:schemeClr val="dk1"/>
                </a:solidFill>
                <a:latin typeface="Arial Narrow"/>
                <a:ea typeface="Arial Narrow"/>
                <a:cs typeface="Arial Narrow"/>
                <a:sym typeface="Arial Narrow"/>
              </a:rPr>
              <a:t>attend school regularly</a:t>
            </a:r>
            <a:endParaRPr sz="1400" b="0" i="0" u="none" strike="noStrike" cap="none">
              <a:solidFill>
                <a:srgbClr val="000000"/>
              </a:solidFill>
              <a:latin typeface="Arial"/>
              <a:ea typeface="Arial"/>
              <a:cs typeface="Arial"/>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0" i="0" u="none" strike="noStrike" cap="none">
                <a:solidFill>
                  <a:schemeClr val="dk1"/>
                </a:solidFill>
                <a:latin typeface="Arial Narrow"/>
                <a:ea typeface="Arial Narrow"/>
                <a:cs typeface="Arial Narrow"/>
                <a:sym typeface="Arial Narrow"/>
              </a:rPr>
              <a:t> earn better grades </a:t>
            </a:r>
            <a:endParaRPr sz="1400" b="0" i="0" u="none" strike="noStrike" cap="none">
              <a:solidFill>
                <a:srgbClr val="000000"/>
              </a:solidFill>
              <a:latin typeface="Arial"/>
              <a:ea typeface="Arial"/>
              <a:cs typeface="Arial"/>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0" i="0" u="none" strike="noStrike" cap="none">
                <a:solidFill>
                  <a:schemeClr val="dk1"/>
                </a:solidFill>
                <a:latin typeface="Arial Narrow"/>
                <a:ea typeface="Arial Narrow"/>
                <a:cs typeface="Arial Narrow"/>
                <a:sym typeface="Arial Narrow"/>
              </a:rPr>
              <a:t> get better test scores</a:t>
            </a:r>
            <a:endParaRPr sz="1400" b="0" i="0" u="none" strike="noStrike" cap="none">
              <a:solidFill>
                <a:srgbClr val="000000"/>
              </a:solidFill>
              <a:latin typeface="Arial"/>
              <a:ea typeface="Arial"/>
              <a:cs typeface="Arial"/>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0" i="0" u="none" strike="noStrike" cap="none">
                <a:solidFill>
                  <a:schemeClr val="dk1"/>
                </a:solidFill>
                <a:latin typeface="Arial Narrow"/>
                <a:ea typeface="Arial Narrow"/>
                <a:cs typeface="Arial Narrow"/>
                <a:sym typeface="Arial Narrow"/>
              </a:rPr>
              <a:t> have more self-confidence </a:t>
            </a:r>
            <a:endParaRPr sz="1400" b="0" i="0" u="none" strike="noStrike" cap="none">
              <a:solidFill>
                <a:srgbClr val="000000"/>
              </a:solidFill>
              <a:latin typeface="Arial"/>
              <a:ea typeface="Arial"/>
              <a:cs typeface="Arial"/>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0" i="0" u="none" strike="noStrike" cap="none">
                <a:solidFill>
                  <a:schemeClr val="dk1"/>
                </a:solidFill>
                <a:latin typeface="Arial Narrow"/>
                <a:ea typeface="Arial Narrow"/>
                <a:cs typeface="Arial Narrow"/>
                <a:sym typeface="Arial Narrow"/>
              </a:rPr>
              <a:t> be promoted to the next grade</a:t>
            </a:r>
            <a:endParaRPr sz="1400" b="0" i="0" u="none" strike="noStrike" cap="none">
              <a:solidFill>
                <a:srgbClr val="000000"/>
              </a:solidFill>
              <a:latin typeface="Arial"/>
              <a:ea typeface="Arial"/>
              <a:cs typeface="Arial"/>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0" i="0" u="none" strike="noStrike" cap="none">
                <a:solidFill>
                  <a:schemeClr val="dk1"/>
                </a:solidFill>
                <a:latin typeface="Arial Narrow"/>
                <a:ea typeface="Arial Narrow"/>
                <a:cs typeface="Arial Narrow"/>
                <a:sym typeface="Arial Narrow"/>
              </a:rPr>
              <a:t> have better social skills</a:t>
            </a:r>
            <a:endParaRPr sz="1400" b="0" i="0" u="none" strike="noStrike" cap="none">
              <a:solidFill>
                <a:srgbClr val="000000"/>
              </a:solidFill>
              <a:latin typeface="Arial"/>
              <a:ea typeface="Arial"/>
              <a:cs typeface="Arial"/>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0" i="0" u="none" strike="noStrike" cap="none">
                <a:solidFill>
                  <a:schemeClr val="dk1"/>
                </a:solidFill>
                <a:latin typeface="Arial Narrow"/>
                <a:ea typeface="Arial Narrow"/>
                <a:cs typeface="Arial Narrow"/>
                <a:sym typeface="Arial Narrow"/>
              </a:rPr>
              <a:t> graduate</a:t>
            </a:r>
            <a:endParaRPr sz="1400" b="0" i="0" u="none" strike="noStrike" cap="none">
              <a:solidFill>
                <a:srgbClr val="000000"/>
              </a:solidFill>
              <a:latin typeface="Arial"/>
              <a:ea typeface="Arial"/>
              <a:cs typeface="Arial"/>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0" i="0" u="none" strike="noStrike" cap="none">
                <a:solidFill>
                  <a:schemeClr val="dk1"/>
                </a:solidFill>
                <a:latin typeface="Arial Narrow"/>
                <a:ea typeface="Arial Narrow"/>
                <a:cs typeface="Arial Narrow"/>
                <a:sym typeface="Arial Narrow"/>
              </a:rPr>
              <a:t> continue their education</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Tahoma"/>
                <a:ea typeface="Tahoma"/>
                <a:cs typeface="Tahoma"/>
                <a:sym typeface="Tahoma"/>
              </a:rPr>
              <a:t>	</a:t>
            </a:r>
            <a:r>
              <a:rPr lang="en-US" sz="2800" b="0" i="0" u="none" strike="noStrike" cap="none">
                <a:solidFill>
                  <a:schemeClr val="dk1"/>
                </a:solidFill>
                <a:latin typeface="Tahoma"/>
                <a:ea typeface="Tahoma"/>
                <a:cs typeface="Tahoma"/>
                <a:sym typeface="Tahoma"/>
              </a:rPr>
              <a:t> </a:t>
            </a:r>
            <a:endParaRPr sz="1400" b="0" i="0" u="none" strike="noStrike" cap="none">
              <a:solidFill>
                <a:srgbClr val="000000"/>
              </a:solidFill>
              <a:latin typeface="Arial"/>
              <a:ea typeface="Arial"/>
              <a:cs typeface="Arial"/>
              <a:sym typeface="Arial"/>
            </a:endParaRPr>
          </a:p>
        </p:txBody>
      </p:sp>
      <p:sp>
        <p:nvSpPr>
          <p:cNvPr id="326" name="Google Shape;326;p20"/>
          <p:cNvSpPr txBox="1"/>
          <p:nvPr/>
        </p:nvSpPr>
        <p:spPr>
          <a:xfrm>
            <a:off x="304800" y="6309460"/>
            <a:ext cx="45897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1"/>
          <p:cNvSpPr txBox="1">
            <a:spLocks noGrp="1"/>
          </p:cNvSpPr>
          <p:nvPr>
            <p:ph type="title"/>
          </p:nvPr>
        </p:nvSpPr>
        <p:spPr>
          <a:xfrm>
            <a:off x="762000" y="838200"/>
            <a:ext cx="7856538" cy="838200"/>
          </a:xfrm>
          <a:prstGeom prst="rect">
            <a:avLst/>
          </a:prstGeom>
          <a:noFill/>
          <a:ln>
            <a:noFill/>
          </a:ln>
        </p:spPr>
        <p:txBody>
          <a:bodyPr spcFirstLastPara="1" wrap="square" lIns="91425" tIns="45700" rIns="91425" bIns="45700" anchor="t" anchorCtr="0">
            <a:normAutofit/>
          </a:bodyPr>
          <a:lstStyle/>
          <a:p>
            <a:pPr lvl="0" algn="ctr">
              <a:buSzPts val="4800"/>
            </a:pPr>
            <a:r>
              <a:rPr lang="en-US" sz="4800" dirty="0"/>
              <a:t>CONSEJOS PARA EL ÉXITO:</a:t>
            </a:r>
            <a:endParaRPr sz="5400" dirty="0"/>
          </a:p>
        </p:txBody>
      </p:sp>
      <p:sp>
        <p:nvSpPr>
          <p:cNvPr id="333" name="Google Shape;333;p21"/>
          <p:cNvSpPr txBox="1"/>
          <p:nvPr/>
        </p:nvSpPr>
        <p:spPr>
          <a:xfrm>
            <a:off x="101600" y="1777125"/>
            <a:ext cx="8940900" cy="4339609"/>
          </a:xfrm>
          <a:prstGeom prst="rect">
            <a:avLst/>
          </a:prstGeom>
          <a:noFill/>
          <a:ln>
            <a:noFill/>
          </a:ln>
        </p:spPr>
        <p:txBody>
          <a:bodyPr spcFirstLastPara="1" wrap="square" lIns="91425" tIns="45700" rIns="91425" bIns="45700" anchor="t" anchorCtr="0">
            <a:spAutoFit/>
          </a:bodyPr>
          <a:lstStyle/>
          <a:p>
            <a:pPr marL="457200" lvl="0" indent="-457200" algn="just">
              <a:buClr>
                <a:schemeClr val="dk1"/>
              </a:buClr>
              <a:buSzPts val="2000"/>
              <a:buFont typeface="Arial"/>
              <a:buChar char="•"/>
            </a:pPr>
            <a:r>
              <a:rPr lang="es-ES" sz="2000" dirty="0">
                <a:solidFill>
                  <a:schemeClr val="dk1"/>
                </a:solidFill>
                <a:latin typeface="Arial Narrow"/>
                <a:ea typeface="Arial Narrow"/>
                <a:cs typeface="Arial Narrow"/>
                <a:sym typeface="Arial Narrow"/>
              </a:rPr>
              <a:t>¡Comunícate con el maestro de tu hijo a menudo durante todo el año! Empieza a principios de año... ¿Cómo quieren comunicarse entre sí?
Dé su opinión sobre el Plan de Título I de las escuelas
Considere unirse a la PTO/PTA, al Consejo Asesor Escolar (SAC) o al Equipo de Liderazgo de Padres del Distrito. ¡Deja que tu voz sea escuchada!
Algunas escuelas del Título I tienen Centros de Recursos para Padres que proporcionan materiales que las familias pueden consultar para usar en casa. Si la escuela de su hijo no tiene un Centro de Recursos para Padres, pídale al maestro de su hijo materiales para ayudarlo en casa. 
Comuníquese con Laura Good, Título 1 Contacto @good.laura@brevardschools.org para discutir los materiales disponibles.</a:t>
            </a:r>
            <a:endParaRPr sz="2600" b="0" i="0" u="none" strike="noStrike" cap="none" dirty="0">
              <a:solidFill>
                <a:schemeClr val="dk1"/>
              </a:solidFill>
              <a:latin typeface="Arial Narrow"/>
              <a:ea typeface="Arial Narrow"/>
              <a:cs typeface="Arial Narrow"/>
              <a:sym typeface="Arial Narrow"/>
            </a:endParaRPr>
          </a:p>
          <a:p>
            <a:pPr marL="0" marR="0" lvl="0" indent="0" algn="just"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Arial Narrow"/>
              <a:ea typeface="Arial Narrow"/>
              <a:cs typeface="Arial Narrow"/>
              <a:sym typeface="Arial Narrow"/>
            </a:endParaRPr>
          </a:p>
          <a:p>
            <a:pPr marL="225425" marR="0" lvl="0" indent="-47625" algn="l" rtl="0">
              <a:lnSpc>
                <a:spcPct val="100000"/>
              </a:lnSpc>
              <a:spcBef>
                <a:spcPts val="0"/>
              </a:spcBef>
              <a:spcAft>
                <a:spcPts val="0"/>
              </a:spcAft>
              <a:buClr>
                <a:schemeClr val="dk1"/>
              </a:buClr>
              <a:buSzPts val="2800"/>
              <a:buFont typeface="Noto Sans Symbols"/>
              <a:buNone/>
            </a:pPr>
            <a:endParaRPr sz="2800" b="0" i="0" u="none" strike="noStrike" cap="none" dirty="0">
              <a:solidFill>
                <a:schemeClr val="dk1"/>
              </a:solidFill>
              <a:latin typeface="Tahoma"/>
              <a:ea typeface="Tahoma"/>
              <a:cs typeface="Tahoma"/>
              <a:sym typeface="Tahoma"/>
            </a:endParaRPr>
          </a:p>
        </p:txBody>
      </p:sp>
      <p:sp>
        <p:nvSpPr>
          <p:cNvPr id="334" name="Google Shape;334;p21"/>
          <p:cNvSpPr txBox="1"/>
          <p:nvPr/>
        </p:nvSpPr>
        <p:spPr>
          <a:xfrm>
            <a:off x="-254000" y="3724275"/>
            <a:ext cx="457200" cy="433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Tahoma"/>
                <a:ea typeface="Tahoma"/>
                <a:cs typeface="Tahoma"/>
                <a:sym typeface="Tahoma"/>
              </a:rPr>
              <a:t> </a:t>
            </a:r>
            <a:endParaRPr sz="1400" b="0" i="0" u="none" strike="noStrike" cap="none">
              <a:solidFill>
                <a:srgbClr val="000000"/>
              </a:solidFill>
              <a:latin typeface="Arial"/>
              <a:ea typeface="Arial"/>
              <a:cs typeface="Arial"/>
              <a:sym typeface="Arial"/>
            </a:endParaRPr>
          </a:p>
        </p:txBody>
      </p:sp>
      <p:sp>
        <p:nvSpPr>
          <p:cNvPr id="335" name="Google Shape;335;p21"/>
          <p:cNvSpPr txBox="1"/>
          <p:nvPr/>
        </p:nvSpPr>
        <p:spPr>
          <a:xfrm>
            <a:off x="183225" y="6324600"/>
            <a:ext cx="476287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27b47b7dc9d_1_209"/>
          <p:cNvSpPr txBox="1">
            <a:spLocks noGrp="1"/>
          </p:cNvSpPr>
          <p:nvPr>
            <p:ph type="title"/>
          </p:nvPr>
        </p:nvSpPr>
        <p:spPr>
          <a:xfrm>
            <a:off x="762000" y="838200"/>
            <a:ext cx="7856400" cy="838200"/>
          </a:xfrm>
          <a:prstGeom prst="rect">
            <a:avLst/>
          </a:prstGeom>
          <a:noFill/>
          <a:ln>
            <a:noFill/>
          </a:ln>
        </p:spPr>
        <p:txBody>
          <a:bodyPr spcFirstLastPara="1" wrap="square" lIns="91425" tIns="45700" rIns="91425" bIns="45700" anchor="t" anchorCtr="0">
            <a:normAutofit/>
          </a:bodyPr>
          <a:lstStyle/>
          <a:p>
            <a:pPr lvl="0" algn="ctr">
              <a:buSzPts val="4800"/>
            </a:pPr>
            <a:r>
              <a:rPr lang="en-US" sz="4800" dirty="0"/>
              <a:t>CONSEJOS PARA EL ÉXITO:</a:t>
            </a:r>
            <a:endParaRPr sz="5400" dirty="0"/>
          </a:p>
        </p:txBody>
      </p:sp>
      <p:sp>
        <p:nvSpPr>
          <p:cNvPr id="342" name="Google Shape;342;g27b47b7dc9d_1_209"/>
          <p:cNvSpPr txBox="1"/>
          <p:nvPr/>
        </p:nvSpPr>
        <p:spPr>
          <a:xfrm>
            <a:off x="101600" y="1777125"/>
            <a:ext cx="8940900" cy="2400617"/>
          </a:xfrm>
          <a:prstGeom prst="rect">
            <a:avLst/>
          </a:prstGeom>
          <a:noFill/>
          <a:ln>
            <a:noFill/>
          </a:ln>
        </p:spPr>
        <p:txBody>
          <a:bodyPr spcFirstLastPara="1" wrap="square" lIns="91425" tIns="45700" rIns="91425" bIns="45700" anchor="t" anchorCtr="0">
            <a:spAutoFit/>
          </a:bodyPr>
          <a:lstStyle/>
          <a:p>
            <a:pPr lvl="0" algn="just">
              <a:buSzPts val="2800"/>
            </a:pPr>
            <a:r>
              <a:rPr lang="es-ES" sz="2100" dirty="0">
                <a:solidFill>
                  <a:schemeClr val="dk1"/>
                </a:solidFill>
                <a:latin typeface="Gill Sans"/>
                <a:ea typeface="Gill Sans"/>
                <a:cs typeface="Gill Sans"/>
                <a:sym typeface="Gill Sans"/>
              </a:rPr>
              <a:t>Consulte nuestra Sala de recursos del Título 1 si está buscando maneras de apoyar a su hijo en casa. Tenemos una variedad de materiales de alto interés y atractivos que están disponibles para que las familias los revisen para fortalecer la conexión de aprendizaje entre el hogar y la escuela.
¿Interesado en ver lo que tenemos para ofrecer? Echa un vistazo al siguiente enlace:</a:t>
            </a:r>
            <a:endParaRPr sz="2000" dirty="0">
              <a:solidFill>
                <a:schemeClr val="dk1"/>
              </a:solidFill>
            </a:endParaRPr>
          </a:p>
          <a:p>
            <a:pPr marL="0" marR="0" lvl="0" indent="0" algn="l" rtl="0">
              <a:lnSpc>
                <a:spcPct val="100000"/>
              </a:lnSpc>
              <a:spcBef>
                <a:spcPts val="0"/>
              </a:spcBef>
              <a:spcAft>
                <a:spcPts val="0"/>
              </a:spcAft>
              <a:buClr>
                <a:schemeClr val="dk1"/>
              </a:buClr>
              <a:buSzPts val="2800"/>
              <a:buFont typeface="Noto Sans Symbols"/>
              <a:buNone/>
            </a:pPr>
            <a:r>
              <a:rPr lang="en-US" sz="2000" dirty="0">
                <a:solidFill>
                  <a:schemeClr val="dk1"/>
                </a:solidFill>
              </a:rPr>
              <a:t>                                     </a:t>
            </a:r>
            <a:r>
              <a:rPr lang="en-US" sz="2400" u="sng" dirty="0">
                <a:solidFill>
                  <a:schemeClr val="hlink"/>
                </a:solidFill>
                <a:hlinkClick r:id="rId3"/>
              </a:rPr>
              <a:t>Parent Place Inventory.pdf</a:t>
            </a:r>
            <a:endParaRPr sz="2400" dirty="0">
              <a:solidFill>
                <a:schemeClr val="dk1"/>
              </a:solidFill>
            </a:endParaRPr>
          </a:p>
        </p:txBody>
      </p:sp>
      <p:sp>
        <p:nvSpPr>
          <p:cNvPr id="343" name="Google Shape;343;g27b47b7dc9d_1_209"/>
          <p:cNvSpPr txBox="1"/>
          <p:nvPr/>
        </p:nvSpPr>
        <p:spPr>
          <a:xfrm>
            <a:off x="-254000" y="3724275"/>
            <a:ext cx="457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Tahoma"/>
                <a:ea typeface="Tahoma"/>
                <a:cs typeface="Tahoma"/>
                <a:sym typeface="Tahoma"/>
              </a:rPr>
              <a:t> </a:t>
            </a:r>
            <a:endParaRPr sz="1400" b="0" i="0" u="none" strike="noStrike" cap="none">
              <a:solidFill>
                <a:srgbClr val="000000"/>
              </a:solidFill>
              <a:latin typeface="Arial"/>
              <a:ea typeface="Arial"/>
              <a:cs typeface="Arial"/>
              <a:sym typeface="Arial"/>
            </a:endParaRPr>
          </a:p>
        </p:txBody>
      </p:sp>
      <p:sp>
        <p:nvSpPr>
          <p:cNvPr id="344" name="Google Shape;344;g27b47b7dc9d_1_209"/>
          <p:cNvSpPr txBox="1"/>
          <p:nvPr/>
        </p:nvSpPr>
        <p:spPr>
          <a:xfrm>
            <a:off x="183225" y="6324600"/>
            <a:ext cx="4762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1447800" y="228600"/>
            <a:ext cx="5791200" cy="762000"/>
          </a:xfrm>
          <a:prstGeom prst="rect">
            <a:avLst/>
          </a:prstGeom>
          <a:noFill/>
          <a:ln>
            <a:noFill/>
          </a:ln>
        </p:spPr>
        <p:txBody>
          <a:bodyPr spcFirstLastPara="1" wrap="square" lIns="91425" tIns="45700" rIns="91425" bIns="45700" anchor="t" anchorCtr="0">
            <a:normAutofit fontScale="90000"/>
          </a:bodyPr>
          <a:lstStyle/>
          <a:p>
            <a:pPr lvl="0" algn="ctr">
              <a:buSzPts val="4800"/>
            </a:pPr>
            <a:r>
              <a:rPr lang="es-ES" sz="4800" dirty="0"/>
              <a:t>¿QUÉ ES EL TÍTULO I?</a:t>
            </a:r>
            <a:endParaRPr dirty="0"/>
          </a:p>
        </p:txBody>
      </p:sp>
      <p:sp>
        <p:nvSpPr>
          <p:cNvPr id="122" name="Google Shape;122;p3"/>
          <p:cNvSpPr txBox="1">
            <a:spLocks noGrp="1"/>
          </p:cNvSpPr>
          <p:nvPr>
            <p:ph type="body" idx="1"/>
          </p:nvPr>
        </p:nvSpPr>
        <p:spPr>
          <a:xfrm>
            <a:off x="228600" y="961624"/>
            <a:ext cx="8534400" cy="5651500"/>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3000"/>
              <a:buNone/>
            </a:pPr>
            <a:r>
              <a:rPr lang="es-ES" sz="3000" b="1" i="1" dirty="0">
                <a:latin typeface="Franklin Gothic"/>
                <a:ea typeface="Franklin Gothic"/>
                <a:cs typeface="Franklin Gothic"/>
                <a:sym typeface="Franklin Gothic"/>
              </a:rPr>
              <a:t>El Título I es una subvención federal que:</a:t>
            </a:r>
            <a:endParaRPr dirty="0">
              <a:latin typeface="Arial Narrow"/>
              <a:ea typeface="Arial Narrow"/>
              <a:cs typeface="Arial Narrow"/>
              <a:sym typeface="Arial Narrow"/>
            </a:endParaRPr>
          </a:p>
          <a:p>
            <a:pPr marL="228600" lvl="0" indent="-228600" algn="l" rtl="0">
              <a:lnSpc>
                <a:spcPct val="120000"/>
              </a:lnSpc>
              <a:spcBef>
                <a:spcPts val="1000"/>
              </a:spcBef>
              <a:spcAft>
                <a:spcPts val="0"/>
              </a:spcAft>
              <a:buSzPts val="2000"/>
              <a:buChar char="•"/>
            </a:pPr>
            <a:endParaRPr lang="en-US" dirty="0">
              <a:latin typeface="Arial Narrow"/>
              <a:ea typeface="Arial Narrow"/>
              <a:cs typeface="Arial Narrow"/>
              <a:sym typeface="Arial Narrow"/>
            </a:endParaRPr>
          </a:p>
          <a:p>
            <a:pPr marL="228600" lvl="0" indent="-228600">
              <a:buSzPts val="2000"/>
            </a:pPr>
            <a:r>
              <a:rPr lang="es-ES" sz="1900" dirty="0">
                <a:latin typeface="Arial Narrow"/>
                <a:ea typeface="Arial Narrow"/>
                <a:cs typeface="Arial Narrow"/>
                <a:sym typeface="Arial Narrow"/>
              </a:rPr>
              <a:t>Asegura que todos los niños tengan la oportunidad de obtener una educación de alta calidad y alcanzar el dominio de los estándares y evaluaciones académicas estatales desafiantes
Proporciona fondos suplementarios a los distritos escolares para ayudar a las escuelas con altas concentraciones de pobreza a alcanzar las metas educativas
Requiere que las escuelas capaciten a los padres sobre cómo apoyar académicamente a sus hijos en casa
Requiere que las escuelas capaciten a los maestros sobre cómo trabajar eficazmente con los padres y las familias para ayudar a mejorar el rendimiento académico
Requiere que los padres tengan un papel activo en el rendimiento académico de sus hijos</a:t>
            </a:r>
            <a:endParaRPr sz="1900" dirty="0"/>
          </a:p>
        </p:txBody>
      </p:sp>
      <p:sp>
        <p:nvSpPr>
          <p:cNvPr id="123" name="Google Shape;123;p3"/>
          <p:cNvSpPr txBox="1"/>
          <p:nvPr/>
        </p:nvSpPr>
        <p:spPr>
          <a:xfrm>
            <a:off x="384699"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2"/>
          <p:cNvSpPr txBox="1">
            <a:spLocks noGrp="1"/>
          </p:cNvSpPr>
          <p:nvPr>
            <p:ph type="title"/>
          </p:nvPr>
        </p:nvSpPr>
        <p:spPr>
          <a:xfrm>
            <a:off x="812214" y="966498"/>
            <a:ext cx="7167109" cy="1049235"/>
          </a:xfrm>
          <a:prstGeom prst="rect">
            <a:avLst/>
          </a:prstGeom>
          <a:noFill/>
          <a:ln>
            <a:noFill/>
          </a:ln>
        </p:spPr>
        <p:txBody>
          <a:bodyPr spcFirstLastPara="1" wrap="square" lIns="91425" tIns="45700" rIns="91425" bIns="45700" anchor="t" anchorCtr="0">
            <a:noAutofit/>
          </a:bodyPr>
          <a:lstStyle/>
          <a:p>
            <a:pPr lvl="0" algn="ctr">
              <a:buSzPct val="100000"/>
            </a:pPr>
            <a:r>
              <a:rPr lang="en-US" sz="3600" dirty="0"/>
              <a:t>FORMAS DE MANTENERSE INFORMADO</a:t>
            </a:r>
            <a:endParaRPr sz="3600" dirty="0"/>
          </a:p>
        </p:txBody>
      </p:sp>
      <p:sp>
        <p:nvSpPr>
          <p:cNvPr id="350" name="Google Shape;350;p22"/>
          <p:cNvSpPr txBox="1">
            <a:spLocks noGrp="1"/>
          </p:cNvSpPr>
          <p:nvPr>
            <p:ph type="body" idx="1"/>
          </p:nvPr>
        </p:nvSpPr>
        <p:spPr>
          <a:xfrm>
            <a:off x="1443491" y="2015733"/>
            <a:ext cx="6571343" cy="2826535"/>
          </a:xfrm>
          <a:prstGeom prst="rect">
            <a:avLst/>
          </a:prstGeom>
          <a:noFill/>
          <a:ln>
            <a:noFill/>
          </a:ln>
        </p:spPr>
        <p:txBody>
          <a:bodyPr spcFirstLastPara="1" wrap="square" lIns="91425" tIns="45700" rIns="91425" bIns="45700" anchor="t" anchorCtr="0">
            <a:normAutofit/>
          </a:bodyPr>
          <a:lstStyle/>
          <a:p>
            <a:pPr marL="228600" lvl="0" indent="-215900">
              <a:spcBef>
                <a:spcPts val="0"/>
              </a:spcBef>
              <a:buClr>
                <a:srgbClr val="4A86E8"/>
              </a:buClr>
            </a:pPr>
            <a:r>
              <a:rPr lang="es-ES" u="sng" dirty="0">
                <a:solidFill>
                  <a:srgbClr val="4A86E8"/>
                </a:solidFill>
              </a:rPr>
              <a:t>https://www.brevardschools.org/ColumbiaES
¡Visite el sitio web de nuestra escuela para obtener enlaces rápidos y actualizaciones escolares!</a:t>
            </a:r>
            <a:endParaRPr dirty="0">
              <a:solidFill>
                <a:srgbClr val="FF0000"/>
              </a:solidFill>
            </a:endParaRPr>
          </a:p>
          <a:p>
            <a:pPr marL="914400" lvl="0" indent="0" algn="l" rtl="0">
              <a:lnSpc>
                <a:spcPct val="120000"/>
              </a:lnSpc>
              <a:spcBef>
                <a:spcPts val="500"/>
              </a:spcBef>
              <a:spcAft>
                <a:spcPts val="0"/>
              </a:spcAft>
              <a:buNone/>
            </a:pPr>
            <a:endParaRPr dirty="0"/>
          </a:p>
          <a:p>
            <a:pPr marL="685800" lvl="1" indent="-127000" algn="l" rtl="0">
              <a:lnSpc>
                <a:spcPct val="120000"/>
              </a:lnSpc>
              <a:spcBef>
                <a:spcPts val="500"/>
              </a:spcBef>
              <a:spcAft>
                <a:spcPts val="0"/>
              </a:spcAft>
              <a:buSzPts val="1600"/>
              <a:buNone/>
            </a:pPr>
            <a:endParaRPr b="1" dirty="0">
              <a:solidFill>
                <a:srgbClr val="FF0000"/>
              </a:solidFill>
            </a:endParaRPr>
          </a:p>
          <a:p>
            <a:pPr marL="685800" lvl="1" indent="-127000" algn="l" rtl="0">
              <a:lnSpc>
                <a:spcPct val="120000"/>
              </a:lnSpc>
              <a:spcBef>
                <a:spcPts val="500"/>
              </a:spcBef>
              <a:spcAft>
                <a:spcPts val="0"/>
              </a:spcAft>
              <a:buSzPts val="1600"/>
              <a:buNone/>
            </a:pPr>
            <a:endParaRPr b="1" dirty="0">
              <a:solidFill>
                <a:srgbClr val="FF0000"/>
              </a:solidFill>
            </a:endParaRPr>
          </a:p>
        </p:txBody>
      </p:sp>
      <p:pic>
        <p:nvPicPr>
          <p:cNvPr id="351" name="Google Shape;351;p22"/>
          <p:cNvPicPr preferRelativeResize="0"/>
          <p:nvPr/>
        </p:nvPicPr>
        <p:blipFill rotWithShape="1">
          <a:blip r:embed="rId3">
            <a:alphaModFix/>
          </a:blip>
          <a:srcRect/>
          <a:stretch/>
        </p:blipFill>
        <p:spPr>
          <a:xfrm>
            <a:off x="1957775" y="5447626"/>
            <a:ext cx="5228451" cy="1410375"/>
          </a:xfrm>
          <a:prstGeom prst="rect">
            <a:avLst/>
          </a:prstGeom>
          <a:noFill/>
          <a:ln>
            <a:noFill/>
          </a:ln>
        </p:spPr>
      </p:pic>
      <p:sp>
        <p:nvSpPr>
          <p:cNvPr id="352" name="Google Shape;352;p22"/>
          <p:cNvSpPr/>
          <p:nvPr/>
        </p:nvSpPr>
        <p:spPr>
          <a:xfrm rot="-2330917">
            <a:off x="5372138" y="5963003"/>
            <a:ext cx="625573" cy="659072"/>
          </a:xfrm>
          <a:prstGeom prst="rightArrow">
            <a:avLst>
              <a:gd name="adj1" fmla="val 50000"/>
              <a:gd name="adj2" fmla="val 53295"/>
            </a:avLst>
          </a:prstGeom>
          <a:solidFill>
            <a:srgbClr val="FF0000"/>
          </a:solid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800"/>
              <a:buFont typeface="Gill Sans"/>
              <a:buNone/>
            </a:pPr>
            <a:endParaRPr sz="1800" b="0" i="0" u="none" strike="noStrike" cap="none">
              <a:solidFill>
                <a:schemeClr val="dk1"/>
              </a:solidFill>
              <a:latin typeface="Arial"/>
              <a:ea typeface="Arial"/>
              <a:cs typeface="Arial"/>
              <a:sym typeface="Arial"/>
            </a:endParaRPr>
          </a:p>
        </p:txBody>
      </p:sp>
      <p:sp>
        <p:nvSpPr>
          <p:cNvPr id="353" name="Google Shape;353;p22"/>
          <p:cNvSpPr txBox="1"/>
          <p:nvPr/>
        </p:nvSpPr>
        <p:spPr>
          <a:xfrm>
            <a:off x="300361"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pic>
        <p:nvPicPr>
          <p:cNvPr id="354" name="Google Shape;354;p22"/>
          <p:cNvPicPr preferRelativeResize="0"/>
          <p:nvPr/>
        </p:nvPicPr>
        <p:blipFill>
          <a:blip r:embed="rId4">
            <a:alphaModFix/>
          </a:blip>
          <a:stretch>
            <a:fillRect/>
          </a:stretch>
        </p:blipFill>
        <p:spPr>
          <a:xfrm>
            <a:off x="283575" y="3281649"/>
            <a:ext cx="8576851" cy="1560625"/>
          </a:xfrm>
          <a:prstGeom prst="rect">
            <a:avLst/>
          </a:prstGeom>
          <a:noFill/>
          <a:ln>
            <a:noFill/>
          </a:ln>
        </p:spPr>
      </p:pic>
      <p:sp>
        <p:nvSpPr>
          <p:cNvPr id="355" name="Google Shape;355;p22"/>
          <p:cNvSpPr txBox="1"/>
          <p:nvPr/>
        </p:nvSpPr>
        <p:spPr>
          <a:xfrm>
            <a:off x="1792025" y="4842275"/>
            <a:ext cx="6008100" cy="752100"/>
          </a:xfrm>
          <a:prstGeom prst="rect">
            <a:avLst/>
          </a:prstGeom>
          <a:noFill/>
          <a:ln>
            <a:noFill/>
          </a:ln>
        </p:spPr>
        <p:txBody>
          <a:bodyPr spcFirstLastPara="1" wrap="square" lIns="91425" tIns="91425" rIns="91425" bIns="91425" anchor="t" anchorCtr="0">
            <a:noAutofit/>
          </a:bodyPr>
          <a:lstStyle/>
          <a:p>
            <a:pPr lvl="0"/>
            <a:r>
              <a:rPr lang="es-ES" sz="1700" dirty="0">
                <a:solidFill>
                  <a:srgbClr val="FF0000"/>
                </a:solidFill>
                <a:latin typeface="Gill Sans"/>
                <a:ea typeface="Gill Sans"/>
                <a:cs typeface="Gill Sans"/>
                <a:sym typeface="Gill Sans"/>
              </a:rPr>
              <a:t>Para usar su idioma de preferencia, use el cuadro Traductor de Google en la esquina derecha</a:t>
            </a:r>
            <a:r>
              <a:rPr lang="en-US" sz="1700" dirty="0">
                <a:solidFill>
                  <a:srgbClr val="FF0000"/>
                </a:solidFill>
                <a:latin typeface="Gill Sans"/>
                <a:ea typeface="Gill Sans"/>
                <a:cs typeface="Gill Sans"/>
                <a:sym typeface="Gill Sans"/>
              </a:rPr>
              <a:t>. </a:t>
            </a:r>
            <a:endParaRPr sz="1700" dirty="0">
              <a:solidFill>
                <a:srgbClr val="FF0000"/>
              </a:solidFill>
              <a:latin typeface="Gill Sans"/>
              <a:ea typeface="Gill Sans"/>
              <a:cs typeface="Gill Sans"/>
              <a:sym typeface="Gill Sans"/>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3"/>
          <p:cNvSpPr txBox="1">
            <a:spLocks noGrp="1"/>
          </p:cNvSpPr>
          <p:nvPr>
            <p:ph type="title"/>
          </p:nvPr>
        </p:nvSpPr>
        <p:spPr>
          <a:xfrm>
            <a:off x="947737" y="914400"/>
            <a:ext cx="7586663" cy="838200"/>
          </a:xfrm>
          <a:prstGeom prst="rect">
            <a:avLst/>
          </a:prstGeom>
          <a:noFill/>
          <a:ln>
            <a:noFill/>
          </a:ln>
        </p:spPr>
        <p:txBody>
          <a:bodyPr spcFirstLastPara="1" wrap="square" lIns="91425" tIns="45700" rIns="91425" bIns="45700" anchor="t" anchorCtr="0">
            <a:normAutofit/>
          </a:bodyPr>
          <a:lstStyle/>
          <a:p>
            <a:pPr lvl="0" algn="ctr">
              <a:buSzPts val="4000"/>
            </a:pPr>
            <a:r>
              <a:rPr lang="en-US" sz="4000" dirty="0"/>
              <a:t>ANTES DE IRTE!</a:t>
            </a:r>
            <a:endParaRPr dirty="0"/>
          </a:p>
        </p:txBody>
      </p:sp>
      <p:sp>
        <p:nvSpPr>
          <p:cNvPr id="362" name="Google Shape;362;p23"/>
          <p:cNvSpPr txBox="1"/>
          <p:nvPr/>
        </p:nvSpPr>
        <p:spPr>
          <a:xfrm>
            <a:off x="304800" y="2057400"/>
            <a:ext cx="8229600" cy="1938952"/>
          </a:xfrm>
          <a:prstGeom prst="rect">
            <a:avLst/>
          </a:prstGeom>
          <a:noFill/>
          <a:ln>
            <a:noFill/>
          </a:ln>
        </p:spPr>
        <p:txBody>
          <a:bodyPr spcFirstLastPara="1" wrap="square" lIns="91425" tIns="45700" rIns="91425" bIns="45700" anchor="t" anchorCtr="0">
            <a:spAutoFit/>
          </a:bodyPr>
          <a:lstStyle/>
          <a:p>
            <a:pPr marL="285750" lvl="0" indent="-285750">
              <a:buClr>
                <a:schemeClr val="dk1"/>
              </a:buClr>
              <a:buSzPts val="2000"/>
              <a:buFont typeface="Arial"/>
              <a:buChar char="•"/>
            </a:pPr>
            <a:r>
              <a:rPr lang="es-ES" sz="2000" b="1" dirty="0">
                <a:solidFill>
                  <a:schemeClr val="dk1"/>
                </a:solidFill>
                <a:latin typeface="Arial Narrow"/>
                <a:ea typeface="Arial Narrow"/>
                <a:cs typeface="Arial Narrow"/>
                <a:sym typeface="Arial Narrow"/>
              </a:rPr>
              <a:t>No olvides registrarte para obtener tu cuenta de FOCUS.  ¡Controle las calificaciones de su hijo y manténgase en contacto con su maestro!
¡Por favor, considere ser voluntario en el aula de su hijo este año!  ¡Nos encantaría tenerte!
Complete el formulario de comentarios de la reunión anual.  ¡Sus opiniones nos importan!</a:t>
            </a:r>
            <a:endParaRPr sz="1400" b="0" i="0" u="none" strike="noStrike" cap="none" dirty="0">
              <a:solidFill>
                <a:srgbClr val="000000"/>
              </a:solidFill>
              <a:latin typeface="Arial"/>
              <a:ea typeface="Arial"/>
              <a:cs typeface="Arial"/>
              <a:sym typeface="Arial"/>
            </a:endParaRPr>
          </a:p>
        </p:txBody>
      </p:sp>
      <p:sp>
        <p:nvSpPr>
          <p:cNvPr id="363" name="Google Shape;363;p23"/>
          <p:cNvSpPr txBox="1"/>
          <p:nvPr/>
        </p:nvSpPr>
        <p:spPr>
          <a:xfrm>
            <a:off x="287784"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838200" y="609600"/>
            <a:ext cx="7010400" cy="838200"/>
          </a:xfrm>
          <a:prstGeom prst="rect">
            <a:avLst/>
          </a:prstGeom>
          <a:noFill/>
          <a:ln>
            <a:noFill/>
          </a:ln>
        </p:spPr>
        <p:txBody>
          <a:bodyPr spcFirstLastPara="1" wrap="square" lIns="91425" tIns="45700" rIns="91425" bIns="45700" anchor="t" anchorCtr="0">
            <a:normAutofit fontScale="90000"/>
          </a:bodyPr>
          <a:lstStyle/>
          <a:p>
            <a:pPr lvl="0" algn="ctr">
              <a:buSzPts val="4800"/>
            </a:pPr>
            <a:r>
              <a:rPr lang="en-US" sz="4800" dirty="0"/>
              <a:t>TÍTULO I FINANCIACIÓN</a:t>
            </a:r>
            <a:endParaRPr dirty="0"/>
          </a:p>
        </p:txBody>
      </p:sp>
      <p:sp>
        <p:nvSpPr>
          <p:cNvPr id="130" name="Google Shape;130;p4"/>
          <p:cNvSpPr txBox="1"/>
          <p:nvPr/>
        </p:nvSpPr>
        <p:spPr>
          <a:xfrm>
            <a:off x="152400" y="1905000"/>
            <a:ext cx="8839200" cy="2554545"/>
          </a:xfrm>
          <a:prstGeom prst="rect">
            <a:avLst/>
          </a:prstGeom>
          <a:noFill/>
          <a:ln>
            <a:noFill/>
          </a:ln>
        </p:spPr>
        <p:txBody>
          <a:bodyPr spcFirstLastPara="1" wrap="square" lIns="91425" tIns="45700" rIns="91425" bIns="45700" anchor="t" anchorCtr="0">
            <a:spAutoFit/>
          </a:bodyPr>
          <a:lstStyle/>
          <a:p>
            <a:pPr marL="280988" lvl="0" indent="-280988">
              <a:buClr>
                <a:schemeClr val="dk1"/>
              </a:buClr>
              <a:buSzPts val="2000"/>
              <a:buFont typeface="Noto Sans Symbols"/>
              <a:buChar char="▪"/>
            </a:pPr>
            <a:r>
              <a:rPr lang="es-ES" sz="2000" dirty="0">
                <a:solidFill>
                  <a:schemeClr val="dk1"/>
                </a:solidFill>
                <a:latin typeface="Arial Narrow"/>
                <a:ea typeface="Arial Narrow"/>
                <a:cs typeface="Arial Narrow"/>
                <a:sym typeface="Arial Narrow"/>
              </a:rPr>
              <a:t>Los distritos asignan fondos del Título I a las escuelas que califican en función de los datos de certificación directa
Los fondos del Título I deben complementar, no reemplazar los fondos del distrito
Una cantidad específica de fondos del Título I debe gastarse en el compromiso familiar. La opinión de los padres es fundamental para que las escuelas puedan proporcionar capacitaciones / eventos que sean relevantes para las familias.
Los padres tienen derecho a dar su opinión sobre cómo la escuela usará sus fondos del Título I</a:t>
            </a:r>
            <a:endParaRPr sz="1400" b="0" i="0" u="none" strike="noStrike" cap="none" dirty="0">
              <a:solidFill>
                <a:srgbClr val="000000"/>
              </a:solidFill>
              <a:latin typeface="Arial"/>
              <a:ea typeface="Arial"/>
              <a:cs typeface="Arial"/>
              <a:sym typeface="Arial"/>
            </a:endParaRPr>
          </a:p>
        </p:txBody>
      </p:sp>
      <p:sp>
        <p:nvSpPr>
          <p:cNvPr id="131" name="Google Shape;131;p4"/>
          <p:cNvSpPr txBox="1"/>
          <p:nvPr/>
        </p:nvSpPr>
        <p:spPr>
          <a:xfrm>
            <a:off x="304800"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1219200" y="762000"/>
            <a:ext cx="7239000" cy="838200"/>
          </a:xfrm>
          <a:prstGeom prst="rect">
            <a:avLst/>
          </a:prstGeom>
          <a:noFill/>
          <a:ln>
            <a:noFill/>
          </a:ln>
        </p:spPr>
        <p:txBody>
          <a:bodyPr spcFirstLastPara="1" wrap="square" lIns="91425" tIns="45700" rIns="91425" bIns="45700" anchor="t" anchorCtr="0">
            <a:normAutofit fontScale="90000"/>
          </a:bodyPr>
          <a:lstStyle/>
          <a:p>
            <a:pPr lvl="0">
              <a:buSzPct val="100000"/>
            </a:pPr>
            <a:r>
              <a:rPr lang="es-ES" dirty="0"/>
              <a:t>¿QUIÉN DECIDE CÓMO SE UTILIZAN LOS FONDOS?</a:t>
            </a:r>
            <a:endParaRPr dirty="0"/>
          </a:p>
        </p:txBody>
      </p:sp>
      <p:sp>
        <p:nvSpPr>
          <p:cNvPr id="138" name="Google Shape;138;p5"/>
          <p:cNvSpPr txBox="1">
            <a:spLocks noGrp="1"/>
          </p:cNvSpPr>
          <p:nvPr>
            <p:ph type="body" idx="1"/>
          </p:nvPr>
        </p:nvSpPr>
        <p:spPr>
          <a:xfrm>
            <a:off x="152400" y="1828800"/>
            <a:ext cx="8839200" cy="5562600"/>
          </a:xfrm>
          <a:prstGeom prst="rect">
            <a:avLst/>
          </a:prstGeom>
          <a:noFill/>
          <a:ln>
            <a:noFill/>
          </a:ln>
        </p:spPr>
        <p:txBody>
          <a:bodyPr spcFirstLastPara="1" wrap="square" lIns="91425" tIns="45700" rIns="91425" bIns="45700" anchor="t" anchorCtr="0">
            <a:normAutofit/>
          </a:bodyPr>
          <a:lstStyle/>
          <a:p>
            <a:pPr marL="228600" lvl="0" indent="-228600">
              <a:spcBef>
                <a:spcPts val="0"/>
              </a:spcBef>
            </a:pPr>
            <a:r>
              <a:rPr lang="es-ES" sz="1700" dirty="0">
                <a:latin typeface="Arial Narrow"/>
                <a:ea typeface="Arial Narrow"/>
                <a:cs typeface="Arial Narrow"/>
                <a:sym typeface="Arial Narrow"/>
              </a:rPr>
              <a:t>Su equipo administrativo considera los datos y comentarios recopilados durante el año escolar para escribir el Plan de Título I de la escuela. 
El uso de los fondos del Título I debe alinearse con los objetivos del Plan de Mejoramiento Escolar (SIP).
Cada escuela tiene un Consejo Asesor Escolar (SAC) compuesto por:
padres, maestros, personal, miembros de la comunidad, administradores y estudiantes (en escuelas intermedias y secundarias)
El Consejo Asesor Escolar ayuda a determinar cómo usar los fondos del Título I.  Por favor, considere unirse a ¡necesitamos tu voz!
Copias del Plan del Título I y el Plan de Mejoramiento Escolar (SIP) están disponibles para las familias en el Cuaderno para padres del Título I en la oficina principal.</a:t>
            </a:r>
            <a:endParaRPr sz="1700" dirty="0"/>
          </a:p>
        </p:txBody>
      </p:sp>
      <p:sp>
        <p:nvSpPr>
          <p:cNvPr id="140" name="Google Shape;140;p5"/>
          <p:cNvSpPr txBox="1"/>
          <p:nvPr/>
        </p:nvSpPr>
        <p:spPr>
          <a:xfrm>
            <a:off x="262262" y="62484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title"/>
          </p:nvPr>
        </p:nvSpPr>
        <p:spPr>
          <a:xfrm>
            <a:off x="-152400" y="750094"/>
            <a:ext cx="8959850" cy="838200"/>
          </a:xfrm>
          <a:prstGeom prst="rect">
            <a:avLst/>
          </a:prstGeom>
          <a:noFill/>
          <a:ln>
            <a:noFill/>
          </a:ln>
        </p:spPr>
        <p:txBody>
          <a:bodyPr spcFirstLastPara="1" wrap="square" lIns="91425" tIns="45700" rIns="91425" bIns="45700" anchor="t" anchorCtr="0">
            <a:normAutofit/>
          </a:bodyPr>
          <a:lstStyle/>
          <a:p>
            <a:pPr lvl="0" algn="ctr">
              <a:buSzPts val="4800"/>
            </a:pPr>
            <a:r>
              <a:rPr lang="en-US" sz="4800" dirty="0"/>
              <a:t>PROGRAMAS DEL TÍTULO I</a:t>
            </a:r>
            <a:endParaRPr dirty="0"/>
          </a:p>
        </p:txBody>
      </p:sp>
      <p:sp>
        <p:nvSpPr>
          <p:cNvPr id="147" name="Google Shape;147;p6"/>
          <p:cNvSpPr txBox="1"/>
          <p:nvPr/>
        </p:nvSpPr>
        <p:spPr>
          <a:xfrm>
            <a:off x="-9617" y="2159000"/>
            <a:ext cx="8959800" cy="2862282"/>
          </a:xfrm>
          <a:prstGeom prst="rect">
            <a:avLst/>
          </a:prstGeom>
          <a:noFill/>
          <a:ln>
            <a:noFill/>
          </a:ln>
        </p:spPr>
        <p:txBody>
          <a:bodyPr spcFirstLastPara="1" wrap="square" lIns="91425" tIns="45700" rIns="91425" bIns="45700" anchor="t" anchorCtr="0">
            <a:spAutoFit/>
          </a:bodyPr>
          <a:lstStyle/>
          <a:p>
            <a:pPr marL="858838" lvl="0" indent="-173037">
              <a:buClr>
                <a:schemeClr val="dk1"/>
              </a:buClr>
              <a:buSzPts val="2000"/>
              <a:buFont typeface="Noto Sans Symbols"/>
              <a:buChar char="▪"/>
            </a:pPr>
            <a:r>
              <a:rPr lang="es-ES" sz="2000" dirty="0">
                <a:solidFill>
                  <a:schemeClr val="dk1"/>
                </a:solidFill>
                <a:latin typeface="Arial Narrow"/>
                <a:ea typeface="Arial Narrow"/>
                <a:cs typeface="Arial Narrow"/>
                <a:sym typeface="Arial Narrow"/>
              </a:rPr>
              <a:t>Todas las escuelas públicas del Título I en </a:t>
            </a:r>
            <a:r>
              <a:rPr lang="es-ES" sz="2000" dirty="0" err="1">
                <a:solidFill>
                  <a:schemeClr val="dk1"/>
                </a:solidFill>
                <a:latin typeface="Arial Narrow"/>
                <a:ea typeface="Arial Narrow"/>
                <a:cs typeface="Arial Narrow"/>
                <a:sym typeface="Arial Narrow"/>
              </a:rPr>
              <a:t>Brevard</a:t>
            </a:r>
            <a:r>
              <a:rPr lang="es-ES" sz="2000" dirty="0">
                <a:solidFill>
                  <a:schemeClr val="dk1"/>
                </a:solidFill>
                <a:latin typeface="Arial Narrow"/>
                <a:ea typeface="Arial Narrow"/>
                <a:cs typeface="Arial Narrow"/>
                <a:sym typeface="Arial Narrow"/>
              </a:rPr>
              <a:t> son programas para toda la escuela, lo que significa que los fondos del Título I, junto con otras fuentes de financiamiento locales, estatales y federales se utilizan para apoyar a todos los estudiantes de la escuela.
El enfoque principal del programa Título I es apoyar a los estudiantes con mayor riesgo de fracaso académico
La escuela identifica grupos específicos de estudiantes que necesitan un apoyo académico más intensivo. Estos subgrupos se muestran en el Plan de Mejora Escolar (SIP)</a:t>
            </a:r>
            <a:endParaRPr sz="2600" b="0" i="0" u="none" strike="noStrike" cap="none" dirty="0">
              <a:solidFill>
                <a:schemeClr val="dk1"/>
              </a:solidFill>
              <a:latin typeface="Arial Narrow"/>
              <a:ea typeface="Arial Narrow"/>
              <a:cs typeface="Arial Narrow"/>
              <a:sym typeface="Arial Narrow"/>
            </a:endParaRPr>
          </a:p>
        </p:txBody>
      </p:sp>
      <p:sp>
        <p:nvSpPr>
          <p:cNvPr id="148" name="Google Shape;148;p6"/>
          <p:cNvSpPr txBox="1"/>
          <p:nvPr/>
        </p:nvSpPr>
        <p:spPr>
          <a:xfrm>
            <a:off x="1290638" y="1320800"/>
            <a:ext cx="7794625" cy="4333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Noto Sans Symbols"/>
              <a:buNone/>
            </a:pPr>
            <a:r>
              <a:rPr lang="en-US" sz="2800" b="0" i="0" u="none" strike="noStrike" cap="none">
                <a:solidFill>
                  <a:schemeClr val="dk1"/>
                </a:solidFill>
                <a:latin typeface="Tahoma"/>
                <a:ea typeface="Tahoma"/>
                <a:cs typeface="Tahoma"/>
                <a:sym typeface="Tahoma"/>
              </a:rPr>
              <a:t> </a:t>
            </a:r>
            <a:endParaRPr sz="1400" b="0" i="0" u="none" strike="noStrike" cap="none">
              <a:solidFill>
                <a:srgbClr val="000000"/>
              </a:solidFill>
              <a:latin typeface="Arial"/>
              <a:ea typeface="Arial"/>
              <a:cs typeface="Arial"/>
              <a:sym typeface="Arial"/>
            </a:endParaRPr>
          </a:p>
        </p:txBody>
      </p:sp>
      <p:sp>
        <p:nvSpPr>
          <p:cNvPr id="149" name="Google Shape;149;p6"/>
          <p:cNvSpPr txBox="1"/>
          <p:nvPr/>
        </p:nvSpPr>
        <p:spPr>
          <a:xfrm>
            <a:off x="304800" y="6324600"/>
            <a:ext cx="465189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7b47b7dc9d_1_219"/>
          <p:cNvSpPr txBox="1">
            <a:spLocks noGrp="1"/>
          </p:cNvSpPr>
          <p:nvPr>
            <p:ph type="title"/>
          </p:nvPr>
        </p:nvSpPr>
        <p:spPr>
          <a:xfrm>
            <a:off x="1248225" y="380325"/>
            <a:ext cx="6571500" cy="898500"/>
          </a:xfrm>
          <a:prstGeom prst="rect">
            <a:avLst/>
          </a:prstGeom>
          <a:noFill/>
          <a:ln>
            <a:noFill/>
          </a:ln>
        </p:spPr>
        <p:txBody>
          <a:bodyPr spcFirstLastPara="1" wrap="square" lIns="91425" tIns="45700" rIns="91425" bIns="45700" anchor="t" anchorCtr="0">
            <a:normAutofit fontScale="90000"/>
          </a:bodyPr>
          <a:lstStyle/>
          <a:p>
            <a:pPr lvl="0" algn="ctr">
              <a:buSzPct val="100000"/>
            </a:pPr>
            <a:r>
              <a:rPr lang="es-ES" dirty="0"/>
              <a:t>Resultados de la evaluación escolar
Resultados de lectura de STAR</a:t>
            </a:r>
            <a:endParaRPr dirty="0"/>
          </a:p>
        </p:txBody>
      </p:sp>
      <p:sp>
        <p:nvSpPr>
          <p:cNvPr id="156" name="Google Shape;156;g27b47b7dc9d_1_219"/>
          <p:cNvSpPr txBox="1">
            <a:spLocks noGrp="1"/>
          </p:cNvSpPr>
          <p:nvPr>
            <p:ph type="body" idx="1"/>
          </p:nvPr>
        </p:nvSpPr>
        <p:spPr>
          <a:xfrm>
            <a:off x="450250" y="2108075"/>
            <a:ext cx="8274300" cy="3072000"/>
          </a:xfrm>
          <a:prstGeom prst="rect">
            <a:avLst/>
          </a:prstGeom>
          <a:noFill/>
          <a:ln>
            <a:noFill/>
          </a:ln>
        </p:spPr>
        <p:txBody>
          <a:bodyPr spcFirstLastPara="1" wrap="square" lIns="91425" tIns="45700" rIns="91425" bIns="45700" anchor="t" anchorCtr="0">
            <a:normAutofit/>
          </a:bodyPr>
          <a:lstStyle/>
          <a:p>
            <a:pPr marL="0" lvl="0" indent="0">
              <a:lnSpc>
                <a:spcPct val="100000"/>
              </a:lnSpc>
              <a:buNone/>
            </a:pPr>
            <a:r>
              <a:rPr lang="es-ES" sz="2600" dirty="0"/>
              <a:t>Porcentaje de estudiantes a nivel de grado superior o superior</a:t>
            </a:r>
            <a:r>
              <a:rPr lang="en-US" sz="2600" dirty="0"/>
              <a:t>:</a:t>
            </a:r>
            <a:endParaRPr sz="2600" dirty="0"/>
          </a:p>
          <a:p>
            <a:pPr marL="0" lvl="0" indent="0" algn="l" rtl="0">
              <a:lnSpc>
                <a:spcPct val="100000"/>
              </a:lnSpc>
              <a:spcBef>
                <a:spcPts val="1000"/>
              </a:spcBef>
              <a:spcAft>
                <a:spcPts val="0"/>
              </a:spcAft>
              <a:buNone/>
            </a:pPr>
            <a:endParaRPr sz="2600" dirty="0"/>
          </a:p>
        </p:txBody>
      </p:sp>
      <p:sp>
        <p:nvSpPr>
          <p:cNvPr id="157" name="Google Shape;157;g27b47b7dc9d_1_219"/>
          <p:cNvSpPr txBox="1"/>
          <p:nvPr/>
        </p:nvSpPr>
        <p:spPr>
          <a:xfrm>
            <a:off x="381000" y="6324600"/>
            <a:ext cx="4576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graphicFrame>
        <p:nvGraphicFramePr>
          <p:cNvPr id="158" name="Google Shape;158;g27b47b7dc9d_1_219"/>
          <p:cNvGraphicFramePr/>
          <p:nvPr>
            <p:extLst>
              <p:ext uri="{D42A27DB-BD31-4B8C-83A1-F6EECF244321}">
                <p14:modId xmlns:p14="http://schemas.microsoft.com/office/powerpoint/2010/main" val="1434753248"/>
              </p:ext>
            </p:extLst>
          </p:nvPr>
        </p:nvGraphicFramePr>
        <p:xfrm>
          <a:off x="1050587" y="3157745"/>
          <a:ext cx="7140913" cy="2377290"/>
        </p:xfrm>
        <a:graphic>
          <a:graphicData uri="http://schemas.openxmlformats.org/drawingml/2006/table">
            <a:tbl>
              <a:tblPr>
                <a:noFill/>
                <a:tableStyleId>{C344CEC0-9152-4DC5-9654-207C8CDFA2D4}</a:tableStyleId>
              </a:tblPr>
              <a:tblGrid>
                <a:gridCol w="3653363">
                  <a:extLst>
                    <a:ext uri="{9D8B030D-6E8A-4147-A177-3AD203B41FA5}">
                      <a16:colId xmlns:a16="http://schemas.microsoft.com/office/drawing/2014/main" val="20000"/>
                    </a:ext>
                  </a:extLst>
                </a:gridCol>
                <a:gridCol w="3487550">
                  <a:extLst>
                    <a:ext uri="{9D8B030D-6E8A-4147-A177-3AD203B41FA5}">
                      <a16:colId xmlns:a16="http://schemas.microsoft.com/office/drawing/2014/main" val="20001"/>
                    </a:ext>
                  </a:extLst>
                </a:gridCol>
              </a:tblGrid>
              <a:tr h="658499">
                <a:tc>
                  <a:txBody>
                    <a:bodyPr/>
                    <a:lstStyle/>
                    <a:p>
                      <a:pPr marL="0" lvl="0" indent="0" algn="l" rtl="0">
                        <a:spcBef>
                          <a:spcPts val="0"/>
                        </a:spcBef>
                        <a:spcAft>
                          <a:spcPts val="0"/>
                        </a:spcAft>
                        <a:buNone/>
                      </a:pPr>
                      <a:r>
                        <a:rPr lang="en-US" sz="1600" b="1" dirty="0">
                          <a:latin typeface="Gill Sans"/>
                          <a:ea typeface="Gill Sans"/>
                          <a:cs typeface="Gill Sans"/>
                          <a:sym typeface="Gill Sans"/>
                        </a:rPr>
                        <a:t>Nivel de </a:t>
                      </a:r>
                      <a:r>
                        <a:rPr lang="en-US" sz="1600" b="1" dirty="0" err="1">
                          <a:latin typeface="Gill Sans"/>
                          <a:ea typeface="Gill Sans"/>
                          <a:cs typeface="Gill Sans"/>
                          <a:sym typeface="Gill Sans"/>
                        </a:rPr>
                        <a:t>grado</a:t>
                      </a:r>
                      <a:endParaRPr sz="1600" b="1" dirty="0">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s-ES" sz="1600" b="1" dirty="0">
                          <a:latin typeface="Gill Sans"/>
                          <a:ea typeface="Gill Sans"/>
                          <a:cs typeface="Gill Sans"/>
                          <a:sym typeface="Gill Sans"/>
                        </a:rPr>
                        <a:t>% a nivel de grado / superior en PM 3 (mayo de 2023)</a:t>
                      </a:r>
                      <a:endParaRPr sz="1600" b="1" dirty="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0"/>
                  </a:ext>
                </a:extLst>
              </a:tr>
              <a:tr h="419034">
                <a:tc>
                  <a:txBody>
                    <a:bodyPr/>
                    <a:lstStyle/>
                    <a:p>
                      <a:pPr marL="0" lvl="0" indent="0" algn="l" rtl="0">
                        <a:spcBef>
                          <a:spcPts val="0"/>
                        </a:spcBef>
                        <a:spcAft>
                          <a:spcPts val="0"/>
                        </a:spcAft>
                        <a:buNone/>
                      </a:pPr>
                      <a:r>
                        <a:rPr lang="en-US" sz="1600">
                          <a:latin typeface="Gill Sans"/>
                          <a:ea typeface="Gill Sans"/>
                          <a:cs typeface="Gill Sans"/>
                          <a:sym typeface="Gill Sans"/>
                        </a:rPr>
                        <a:t>VPK</a:t>
                      </a:r>
                      <a:endParaRPr sz="1600">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sz="1600">
                          <a:latin typeface="Gill Sans"/>
                          <a:ea typeface="Gill Sans"/>
                          <a:cs typeface="Gill Sans"/>
                          <a:sym typeface="Gill Sans"/>
                        </a:rPr>
                        <a:t>33%</a:t>
                      </a:r>
                      <a:endParaRPr sz="160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1"/>
                  </a:ext>
                </a:extLst>
              </a:tr>
              <a:tr h="419034">
                <a:tc>
                  <a:txBody>
                    <a:bodyPr/>
                    <a:lstStyle/>
                    <a:p>
                      <a:pPr marL="0" lvl="0" indent="0" algn="l" rtl="0">
                        <a:spcBef>
                          <a:spcPts val="0"/>
                        </a:spcBef>
                        <a:spcAft>
                          <a:spcPts val="0"/>
                        </a:spcAft>
                        <a:buNone/>
                      </a:pPr>
                      <a:r>
                        <a:rPr lang="en-US" sz="1600">
                          <a:latin typeface="Gill Sans"/>
                          <a:ea typeface="Gill Sans"/>
                          <a:cs typeface="Gill Sans"/>
                          <a:sym typeface="Gill Sans"/>
                        </a:rPr>
                        <a:t>K</a:t>
                      </a:r>
                      <a:endParaRPr sz="1600">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sz="1600">
                          <a:latin typeface="Gill Sans"/>
                          <a:ea typeface="Gill Sans"/>
                          <a:cs typeface="Gill Sans"/>
                          <a:sym typeface="Gill Sans"/>
                        </a:rPr>
                        <a:t>65%</a:t>
                      </a:r>
                      <a:endParaRPr sz="160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2"/>
                  </a:ext>
                </a:extLst>
              </a:tr>
              <a:tr h="419034">
                <a:tc>
                  <a:txBody>
                    <a:bodyPr/>
                    <a:lstStyle/>
                    <a:p>
                      <a:pPr marL="0" lvl="0" indent="0" algn="l" rtl="0">
                        <a:spcBef>
                          <a:spcPts val="0"/>
                        </a:spcBef>
                        <a:spcAft>
                          <a:spcPts val="0"/>
                        </a:spcAft>
                        <a:buNone/>
                      </a:pPr>
                      <a:r>
                        <a:rPr lang="en-US" sz="1600">
                          <a:latin typeface="Gill Sans"/>
                          <a:ea typeface="Gill Sans"/>
                          <a:cs typeface="Gill Sans"/>
                          <a:sym typeface="Gill Sans"/>
                        </a:rPr>
                        <a:t>1st</a:t>
                      </a:r>
                      <a:endParaRPr sz="1600">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sz="1600">
                          <a:latin typeface="Gill Sans"/>
                          <a:ea typeface="Gill Sans"/>
                          <a:cs typeface="Gill Sans"/>
                          <a:sym typeface="Gill Sans"/>
                        </a:rPr>
                        <a:t>53%</a:t>
                      </a:r>
                      <a:endParaRPr sz="160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3"/>
                  </a:ext>
                </a:extLst>
              </a:tr>
              <a:tr h="419034">
                <a:tc>
                  <a:txBody>
                    <a:bodyPr/>
                    <a:lstStyle/>
                    <a:p>
                      <a:pPr marL="0" lvl="0" indent="0" algn="l" rtl="0">
                        <a:spcBef>
                          <a:spcPts val="0"/>
                        </a:spcBef>
                        <a:spcAft>
                          <a:spcPts val="0"/>
                        </a:spcAft>
                        <a:buNone/>
                      </a:pPr>
                      <a:r>
                        <a:rPr lang="en-US" sz="1600" dirty="0">
                          <a:latin typeface="Gill Sans"/>
                          <a:ea typeface="Gill Sans"/>
                          <a:cs typeface="Gill Sans"/>
                          <a:sym typeface="Gill Sans"/>
                        </a:rPr>
                        <a:t>2nd</a:t>
                      </a:r>
                      <a:endParaRPr sz="1600" dirty="0">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sz="1600" dirty="0">
                          <a:latin typeface="Gill Sans"/>
                          <a:ea typeface="Gill Sans"/>
                          <a:cs typeface="Gill Sans"/>
                          <a:sym typeface="Gill Sans"/>
                        </a:rPr>
                        <a:t>58%</a:t>
                      </a:r>
                      <a:endParaRPr sz="1600" dirty="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7b47b7dc9d_1_242"/>
          <p:cNvSpPr txBox="1">
            <a:spLocks noGrp="1"/>
          </p:cNvSpPr>
          <p:nvPr>
            <p:ph type="title"/>
          </p:nvPr>
        </p:nvSpPr>
        <p:spPr>
          <a:xfrm>
            <a:off x="1248225" y="380325"/>
            <a:ext cx="6571500" cy="613800"/>
          </a:xfrm>
          <a:prstGeom prst="rect">
            <a:avLst/>
          </a:prstGeom>
          <a:noFill/>
          <a:ln>
            <a:noFill/>
          </a:ln>
        </p:spPr>
        <p:txBody>
          <a:bodyPr spcFirstLastPara="1" wrap="square" lIns="91425" tIns="45700" rIns="91425" bIns="45700" anchor="t" anchorCtr="0">
            <a:normAutofit fontScale="90000"/>
          </a:bodyPr>
          <a:lstStyle/>
          <a:p>
            <a:pPr lvl="0" algn="ctr">
              <a:buSzPct val="100000"/>
            </a:pPr>
            <a:r>
              <a:rPr lang="es-ES" dirty="0"/>
              <a:t>Resultados de la evaluación escolar
Resultados de matemáticas STAR</a:t>
            </a:r>
            <a:endParaRPr dirty="0"/>
          </a:p>
        </p:txBody>
      </p:sp>
      <p:sp>
        <p:nvSpPr>
          <p:cNvPr id="165" name="Google Shape;165;g27b47b7dc9d_1_242"/>
          <p:cNvSpPr txBox="1">
            <a:spLocks noGrp="1"/>
          </p:cNvSpPr>
          <p:nvPr>
            <p:ph type="body" idx="1"/>
          </p:nvPr>
        </p:nvSpPr>
        <p:spPr>
          <a:xfrm>
            <a:off x="450250" y="2108075"/>
            <a:ext cx="8274300" cy="3072000"/>
          </a:xfrm>
          <a:prstGeom prst="rect">
            <a:avLst/>
          </a:prstGeom>
          <a:noFill/>
          <a:ln>
            <a:noFill/>
          </a:ln>
        </p:spPr>
        <p:txBody>
          <a:bodyPr spcFirstLastPara="1" wrap="square" lIns="91425" tIns="45700" rIns="91425" bIns="45700" anchor="t" anchorCtr="0">
            <a:normAutofit/>
          </a:bodyPr>
          <a:lstStyle/>
          <a:p>
            <a:pPr marL="0" lvl="0" indent="0">
              <a:lnSpc>
                <a:spcPct val="100000"/>
              </a:lnSpc>
              <a:buNone/>
            </a:pPr>
            <a:r>
              <a:rPr lang="es-ES" sz="2600" dirty="0"/>
              <a:t>Porcentaje de estudiantes en / por encima del punto de referencia</a:t>
            </a:r>
            <a:r>
              <a:rPr lang="en-US" sz="2600" dirty="0"/>
              <a:t>:</a:t>
            </a:r>
            <a:endParaRPr sz="2600" dirty="0"/>
          </a:p>
          <a:p>
            <a:pPr marL="0" lvl="0" indent="0" algn="l" rtl="0">
              <a:lnSpc>
                <a:spcPct val="100000"/>
              </a:lnSpc>
              <a:spcBef>
                <a:spcPts val="1000"/>
              </a:spcBef>
              <a:spcAft>
                <a:spcPts val="0"/>
              </a:spcAft>
              <a:buNone/>
            </a:pPr>
            <a:endParaRPr sz="2600" dirty="0"/>
          </a:p>
        </p:txBody>
      </p:sp>
      <p:sp>
        <p:nvSpPr>
          <p:cNvPr id="166" name="Google Shape;166;g27b47b7dc9d_1_242"/>
          <p:cNvSpPr txBox="1"/>
          <p:nvPr/>
        </p:nvSpPr>
        <p:spPr>
          <a:xfrm>
            <a:off x="381000" y="6324600"/>
            <a:ext cx="4576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graphicFrame>
        <p:nvGraphicFramePr>
          <p:cNvPr id="167" name="Google Shape;167;g27b47b7dc9d_1_242"/>
          <p:cNvGraphicFramePr/>
          <p:nvPr>
            <p:extLst>
              <p:ext uri="{D42A27DB-BD31-4B8C-83A1-F6EECF244321}">
                <p14:modId xmlns:p14="http://schemas.microsoft.com/office/powerpoint/2010/main" val="506732262"/>
              </p:ext>
            </p:extLst>
          </p:nvPr>
        </p:nvGraphicFramePr>
        <p:xfrm>
          <a:off x="1050587" y="3278221"/>
          <a:ext cx="7140913" cy="2229417"/>
        </p:xfrm>
        <a:graphic>
          <a:graphicData uri="http://schemas.openxmlformats.org/drawingml/2006/table">
            <a:tbl>
              <a:tblPr>
                <a:noFill/>
                <a:tableStyleId>{C344CEC0-9152-4DC5-9654-207C8CDFA2D4}</a:tableStyleId>
              </a:tblPr>
              <a:tblGrid>
                <a:gridCol w="3653363">
                  <a:extLst>
                    <a:ext uri="{9D8B030D-6E8A-4147-A177-3AD203B41FA5}">
                      <a16:colId xmlns:a16="http://schemas.microsoft.com/office/drawing/2014/main" val="20000"/>
                    </a:ext>
                  </a:extLst>
                </a:gridCol>
                <a:gridCol w="3487550">
                  <a:extLst>
                    <a:ext uri="{9D8B030D-6E8A-4147-A177-3AD203B41FA5}">
                      <a16:colId xmlns:a16="http://schemas.microsoft.com/office/drawing/2014/main" val="20001"/>
                    </a:ext>
                  </a:extLst>
                </a:gridCol>
              </a:tblGrid>
              <a:tr h="688852">
                <a:tc>
                  <a:txBody>
                    <a:bodyPr/>
                    <a:lstStyle/>
                    <a:p>
                      <a:pPr marL="0" lvl="0" indent="0" algn="l" rtl="0">
                        <a:spcBef>
                          <a:spcPts val="0"/>
                        </a:spcBef>
                        <a:spcAft>
                          <a:spcPts val="0"/>
                        </a:spcAft>
                        <a:buNone/>
                      </a:pPr>
                      <a:r>
                        <a:rPr lang="en-US" sz="1600" b="1" dirty="0">
                          <a:latin typeface="Gill Sans"/>
                          <a:ea typeface="Gill Sans"/>
                          <a:cs typeface="Gill Sans"/>
                          <a:sym typeface="Gill Sans"/>
                        </a:rPr>
                        <a:t>Nivel de </a:t>
                      </a:r>
                      <a:r>
                        <a:rPr lang="en-US" sz="1600" b="1" dirty="0" err="1">
                          <a:latin typeface="Gill Sans"/>
                          <a:ea typeface="Gill Sans"/>
                          <a:cs typeface="Gill Sans"/>
                          <a:sym typeface="Gill Sans"/>
                        </a:rPr>
                        <a:t>grado</a:t>
                      </a:r>
                      <a:endParaRPr sz="1600" b="1" dirty="0">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s-ES" sz="1600" b="1" dirty="0">
                          <a:latin typeface="Gill Sans"/>
                          <a:ea typeface="Gill Sans"/>
                          <a:cs typeface="Gill Sans"/>
                          <a:sym typeface="Gill Sans"/>
                        </a:rPr>
                        <a:t>% en/por encima del índice de referencia en PM 3 (mayo de 2023)</a:t>
                      </a:r>
                      <a:endParaRPr sz="1600" b="1" dirty="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0"/>
                  </a:ext>
                </a:extLst>
              </a:tr>
              <a:tr h="438349">
                <a:tc>
                  <a:txBody>
                    <a:bodyPr/>
                    <a:lstStyle/>
                    <a:p>
                      <a:pPr marL="0" lvl="0" indent="0" algn="l" rtl="0">
                        <a:spcBef>
                          <a:spcPts val="0"/>
                        </a:spcBef>
                        <a:spcAft>
                          <a:spcPts val="0"/>
                        </a:spcAft>
                        <a:buNone/>
                      </a:pPr>
                      <a:r>
                        <a:rPr lang="en-US" sz="1600">
                          <a:latin typeface="Gill Sans"/>
                          <a:ea typeface="Gill Sans"/>
                          <a:cs typeface="Gill Sans"/>
                          <a:sym typeface="Gill Sans"/>
                        </a:rPr>
                        <a:t>K</a:t>
                      </a:r>
                      <a:endParaRPr sz="1600">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sz="1600">
                          <a:latin typeface="Gill Sans"/>
                          <a:ea typeface="Gill Sans"/>
                          <a:cs typeface="Gill Sans"/>
                          <a:sym typeface="Gill Sans"/>
                        </a:rPr>
                        <a:t>57%</a:t>
                      </a:r>
                      <a:endParaRPr sz="160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1"/>
                  </a:ext>
                </a:extLst>
              </a:tr>
              <a:tr h="438349">
                <a:tc>
                  <a:txBody>
                    <a:bodyPr/>
                    <a:lstStyle/>
                    <a:p>
                      <a:pPr marL="0" lvl="0" indent="0" algn="l" rtl="0">
                        <a:spcBef>
                          <a:spcPts val="0"/>
                        </a:spcBef>
                        <a:spcAft>
                          <a:spcPts val="0"/>
                        </a:spcAft>
                        <a:buNone/>
                      </a:pPr>
                      <a:r>
                        <a:rPr lang="en-US" sz="1600">
                          <a:latin typeface="Gill Sans"/>
                          <a:ea typeface="Gill Sans"/>
                          <a:cs typeface="Gill Sans"/>
                          <a:sym typeface="Gill Sans"/>
                        </a:rPr>
                        <a:t>1st</a:t>
                      </a:r>
                      <a:endParaRPr sz="1600">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sz="1600">
                          <a:latin typeface="Gill Sans"/>
                          <a:ea typeface="Gill Sans"/>
                          <a:cs typeface="Gill Sans"/>
                          <a:sym typeface="Gill Sans"/>
                        </a:rPr>
                        <a:t>75%</a:t>
                      </a:r>
                      <a:endParaRPr sz="160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2"/>
                  </a:ext>
                </a:extLst>
              </a:tr>
              <a:tr h="438349">
                <a:tc>
                  <a:txBody>
                    <a:bodyPr/>
                    <a:lstStyle/>
                    <a:p>
                      <a:pPr marL="0" lvl="0" indent="0" algn="l" rtl="0">
                        <a:spcBef>
                          <a:spcPts val="0"/>
                        </a:spcBef>
                        <a:spcAft>
                          <a:spcPts val="0"/>
                        </a:spcAft>
                        <a:buNone/>
                      </a:pPr>
                      <a:r>
                        <a:rPr lang="en-US" sz="1600" dirty="0">
                          <a:latin typeface="Gill Sans"/>
                          <a:ea typeface="Gill Sans"/>
                          <a:cs typeface="Gill Sans"/>
                          <a:sym typeface="Gill Sans"/>
                        </a:rPr>
                        <a:t>2nd</a:t>
                      </a:r>
                      <a:endParaRPr sz="1600" dirty="0">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sz="1600" dirty="0">
                          <a:latin typeface="Gill Sans"/>
                          <a:ea typeface="Gill Sans"/>
                          <a:cs typeface="Gill Sans"/>
                          <a:sym typeface="Gill Sans"/>
                        </a:rPr>
                        <a:t>67%</a:t>
                      </a:r>
                      <a:endParaRPr sz="1600" dirty="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title"/>
          </p:nvPr>
        </p:nvSpPr>
        <p:spPr>
          <a:xfrm>
            <a:off x="1248225" y="380325"/>
            <a:ext cx="6571500" cy="613800"/>
          </a:xfrm>
          <a:prstGeom prst="rect">
            <a:avLst/>
          </a:prstGeom>
          <a:noFill/>
          <a:ln>
            <a:noFill/>
          </a:ln>
        </p:spPr>
        <p:txBody>
          <a:bodyPr spcFirstLastPara="1" wrap="square" lIns="91425" tIns="45700" rIns="91425" bIns="45700" anchor="t" anchorCtr="0">
            <a:normAutofit/>
          </a:bodyPr>
          <a:lstStyle/>
          <a:p>
            <a:pPr lvl="0" algn="ctr">
              <a:buSzPts val="3200"/>
            </a:pPr>
            <a:r>
              <a:rPr lang="es-ES" sz="2400" dirty="0"/>
              <a:t>RESULTADOS DE LA EVALUACIÓN ESCOLAR</a:t>
            </a:r>
            <a:endParaRPr sz="2400" dirty="0"/>
          </a:p>
        </p:txBody>
      </p:sp>
      <p:sp>
        <p:nvSpPr>
          <p:cNvPr id="174" name="Google Shape;174;p7"/>
          <p:cNvSpPr txBox="1">
            <a:spLocks noGrp="1"/>
          </p:cNvSpPr>
          <p:nvPr>
            <p:ph type="body" idx="1"/>
          </p:nvPr>
        </p:nvSpPr>
        <p:spPr>
          <a:xfrm>
            <a:off x="152400" y="2015733"/>
            <a:ext cx="8762999" cy="3450613"/>
          </a:xfrm>
          <a:prstGeom prst="rect">
            <a:avLst/>
          </a:prstGeom>
          <a:noFill/>
          <a:ln>
            <a:noFill/>
          </a:ln>
        </p:spPr>
        <p:txBody>
          <a:bodyPr spcFirstLastPara="1" wrap="square" lIns="91425" tIns="45700" rIns="91425" bIns="45700" anchor="t" anchorCtr="0">
            <a:normAutofit/>
          </a:bodyPr>
          <a:lstStyle/>
          <a:p>
            <a:pPr lvl="0" indent="0">
              <a:lnSpc>
                <a:spcPct val="100000"/>
              </a:lnSpc>
              <a:buNone/>
            </a:pPr>
            <a:r>
              <a:rPr lang="es-ES" sz="2400" dirty="0"/>
              <a:t>Evaluación de Florida
     de Pensamiento Estudiantil 
               (RÁPIDO)
      Grados 3-6 ELA/Lectura
        44% de competencia
        (Último año escolar)</a:t>
            </a:r>
            <a:endParaRPr sz="2400" dirty="0"/>
          </a:p>
        </p:txBody>
      </p:sp>
      <p:sp>
        <p:nvSpPr>
          <p:cNvPr id="175" name="Google Shape;175;p7"/>
          <p:cNvSpPr txBox="1"/>
          <p:nvPr/>
        </p:nvSpPr>
        <p:spPr>
          <a:xfrm>
            <a:off x="381000"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pic>
        <p:nvPicPr>
          <p:cNvPr id="176" name="Google Shape;176;p7" descr="Text&#10;&#10;Description automatically generated"/>
          <p:cNvPicPr preferRelativeResize="0"/>
          <p:nvPr/>
        </p:nvPicPr>
        <p:blipFill rotWithShape="1">
          <a:blip r:embed="rId3">
            <a:alphaModFix/>
          </a:blip>
          <a:srcRect/>
          <a:stretch/>
        </p:blipFill>
        <p:spPr>
          <a:xfrm>
            <a:off x="4308525" y="912400"/>
            <a:ext cx="4752975" cy="2012700"/>
          </a:xfrm>
          <a:prstGeom prst="rect">
            <a:avLst/>
          </a:prstGeom>
          <a:noFill/>
          <a:ln>
            <a:noFill/>
          </a:ln>
        </p:spPr>
      </p:pic>
      <p:pic>
        <p:nvPicPr>
          <p:cNvPr id="177" name="Google Shape;177;p7" descr="Text&#10;&#10;Description automatically generated"/>
          <p:cNvPicPr preferRelativeResize="0"/>
          <p:nvPr/>
        </p:nvPicPr>
        <p:blipFill rotWithShape="1">
          <a:blip r:embed="rId4">
            <a:alphaModFix/>
          </a:blip>
          <a:srcRect/>
          <a:stretch/>
        </p:blipFill>
        <p:spPr>
          <a:xfrm>
            <a:off x="4308525" y="2869000"/>
            <a:ext cx="4752975" cy="2012700"/>
          </a:xfrm>
          <a:prstGeom prst="rect">
            <a:avLst/>
          </a:prstGeom>
          <a:noFill/>
          <a:ln>
            <a:noFill/>
          </a:ln>
        </p:spPr>
      </p:pic>
      <p:pic>
        <p:nvPicPr>
          <p:cNvPr id="178" name="Google Shape;178;p7" descr="Application&#10;&#10;Description automatically generated with medium confidence"/>
          <p:cNvPicPr preferRelativeResize="0"/>
          <p:nvPr/>
        </p:nvPicPr>
        <p:blipFill rotWithShape="1">
          <a:blip r:embed="rId5">
            <a:alphaModFix/>
          </a:blip>
          <a:srcRect/>
          <a:stretch/>
        </p:blipFill>
        <p:spPr>
          <a:xfrm>
            <a:off x="4308525" y="4754163"/>
            <a:ext cx="4752975" cy="2206062"/>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2924</Words>
  <Application>Microsoft Office PowerPoint</Application>
  <PresentationFormat>On-screen Show (4:3)</PresentationFormat>
  <Paragraphs>218</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Franklin Gothic</vt:lpstr>
      <vt:lpstr>Impact</vt:lpstr>
      <vt:lpstr>Gill Sans</vt:lpstr>
      <vt:lpstr>Arial Narrow</vt:lpstr>
      <vt:lpstr>Calibri</vt:lpstr>
      <vt:lpstr>Noto Sans Symbols</vt:lpstr>
      <vt:lpstr>Tahoma</vt:lpstr>
      <vt:lpstr>Arial</vt:lpstr>
      <vt:lpstr>Gallery</vt:lpstr>
      <vt:lpstr>REUNIÓN ANUAL 2023-24 TÍTULO I</vt:lpstr>
      <vt:lpstr>PowerPoint Presentation</vt:lpstr>
      <vt:lpstr>¿QUÉ ES EL TÍTULO I?</vt:lpstr>
      <vt:lpstr>TÍTULO I FINANCIACIÓN</vt:lpstr>
      <vt:lpstr>¿QUIÉN DECIDE CÓMO SE UTILIZAN LOS FONDOS?</vt:lpstr>
      <vt:lpstr>PROGRAMAS DEL TÍTULO I</vt:lpstr>
      <vt:lpstr>Resultados de la evaluación escolar
Resultados de lectura de STAR</vt:lpstr>
      <vt:lpstr>Resultados de la evaluación escolar
Resultados de matemáticas STAR</vt:lpstr>
      <vt:lpstr>RESULTADOS DE LA EVALUACIÓN ESCOLAR</vt:lpstr>
      <vt:lpstr>RESULTADOS DE LA EVALUACIÓN ESCOLAR</vt:lpstr>
      <vt:lpstr> Datos iReady % de estudiantes en los grados K a 6to - temprano y medio en el nivel de grado 
 i Ready Diagnostic (último año escolar) </vt:lpstr>
      <vt:lpstr>METAS DEL PLAN DE MEJORAMIENTO ESCOLAR 2023-24</vt:lpstr>
      <vt:lpstr>PLAN DEL TÍTULO I DE COLUMBIA PARA EL AÑO ESCOLAR 2023-24</vt:lpstr>
      <vt:lpstr>ESTÁNDARES EDUCATIVOS</vt:lpstr>
      <vt:lpstr>ENSAYO</vt:lpstr>
      <vt:lpstr>Evaluaciones escolares 2023-24</vt:lpstr>
      <vt:lpstr>Niveles de competencia de las evaluaciones escolares 2023-24</vt:lpstr>
      <vt:lpstr>Currículo escolar 2023-24</vt:lpstr>
      <vt:lpstr>Enfoque BPS para padres y estudiantes</vt:lpstr>
      <vt:lpstr>PLAN DE PARTICIPACIÓN DE PADRES Y FAMILIAS (PFEP)</vt:lpstr>
      <vt:lpstr>REQUISITOS DE PARTICIPACIÓN DE PADRES Y FAMILIAS</vt:lpstr>
      <vt:lpstr>RESULTADOS DE LA ENCUESTA PARA PADRES</vt:lpstr>
      <vt:lpstr>PACTO ESCUELA-PADRES</vt:lpstr>
      <vt:lpstr>PowerPoint Presentation</vt:lpstr>
      <vt:lpstr>EL DERECHO DE LOS PADRES A SABER</vt:lpstr>
      <vt:lpstr>TÍTULO I PROCEDIMIENTO DE RECLAMACIÓN</vt:lpstr>
      <vt:lpstr>RESEARCH SHOWS… </vt:lpstr>
      <vt:lpstr>CONSEJOS PARA EL ÉXITO:</vt:lpstr>
      <vt:lpstr>CONSEJOS PARA EL ÉXITO:</vt:lpstr>
      <vt:lpstr>FORMAS DE MANTENERSE INFORMADO</vt:lpstr>
      <vt:lpstr>ANTES DE IRTE!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2023-24  TITLE  I    ANNUAL MEETING  </dc:title>
  <dc:creator>Terry Pitchford</dc:creator>
  <cp:lastModifiedBy>Good.Laura@Columbia Elementary</cp:lastModifiedBy>
  <cp:revision>1</cp:revision>
  <dcterms:modified xsi:type="dcterms:W3CDTF">2023-09-13T17:55:04Z</dcterms:modified>
</cp:coreProperties>
</file>