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2" r:id="rId3"/>
    <p:sldId id="263" r:id="rId4"/>
    <p:sldId id="268" r:id="rId5"/>
    <p:sldId id="269" r:id="rId6"/>
    <p:sldId id="270" r:id="rId7"/>
    <p:sldId id="282" r:id="rId8"/>
    <p:sldId id="283" r:id="rId9"/>
    <p:sldId id="280" r:id="rId10"/>
    <p:sldId id="281" r:id="rId11"/>
    <p:sldId id="285" r:id="rId12"/>
    <p:sldId id="286" r:id="rId13"/>
    <p:sldId id="273" r:id="rId14"/>
    <p:sldId id="274" r:id="rId15"/>
    <p:sldId id="275" r:id="rId16"/>
    <p:sldId id="264" r:id="rId17"/>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101" d="100"/>
          <a:sy n="101" d="100"/>
        </p:scale>
        <p:origin x="150"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383" cy="471348"/>
          </a:xfrm>
          <a:prstGeom prst="rect">
            <a:avLst/>
          </a:prstGeom>
        </p:spPr>
        <p:txBody>
          <a:bodyPr vert="horz" lIns="92452" tIns="46226" rIns="92452" bIns="46226" rtlCol="0"/>
          <a:lstStyle>
            <a:lvl1pPr algn="l">
              <a:defRPr sz="1200"/>
            </a:lvl1pPr>
          </a:lstStyle>
          <a:p>
            <a:endParaRPr lang="en-US"/>
          </a:p>
        </p:txBody>
      </p:sp>
      <p:sp>
        <p:nvSpPr>
          <p:cNvPr id="3" name="Date Placeholder 2"/>
          <p:cNvSpPr>
            <a:spLocks noGrp="1"/>
          </p:cNvSpPr>
          <p:nvPr>
            <p:ph type="dt" idx="1"/>
          </p:nvPr>
        </p:nvSpPr>
        <p:spPr>
          <a:xfrm>
            <a:off x="4022486" y="0"/>
            <a:ext cx="3078383" cy="471348"/>
          </a:xfrm>
          <a:prstGeom prst="rect">
            <a:avLst/>
          </a:prstGeom>
        </p:spPr>
        <p:txBody>
          <a:bodyPr vert="horz" lIns="92452" tIns="46226" rIns="92452" bIns="46226" rtlCol="0"/>
          <a:lstStyle>
            <a:lvl1pPr algn="r">
              <a:defRPr sz="1200"/>
            </a:lvl1pPr>
          </a:lstStyle>
          <a:p>
            <a:fld id="{2100CED5-70A1-4396-9290-667E67864967}" type="datetimeFigureOut">
              <a:rPr lang="en-US" smtClean="0"/>
              <a:t>5/23/2025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2452" tIns="46226" rIns="92452" bIns="46226" rtlCol="0" anchor="ctr"/>
          <a:lstStyle/>
          <a:p>
            <a:endParaRPr lang="en-US"/>
          </a:p>
        </p:txBody>
      </p:sp>
      <p:sp>
        <p:nvSpPr>
          <p:cNvPr id="5" name="Notes Placeholder 4"/>
          <p:cNvSpPr>
            <a:spLocks noGrp="1"/>
          </p:cNvSpPr>
          <p:nvPr>
            <p:ph type="body" sz="quarter" idx="3"/>
          </p:nvPr>
        </p:nvSpPr>
        <p:spPr>
          <a:xfrm>
            <a:off x="710891" y="4517884"/>
            <a:ext cx="5680693" cy="3697033"/>
          </a:xfrm>
          <a:prstGeom prst="rect">
            <a:avLst/>
          </a:prstGeom>
        </p:spPr>
        <p:txBody>
          <a:bodyPr vert="horz" lIns="92452" tIns="46226" rIns="92452" bIns="462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129"/>
            <a:ext cx="3078383" cy="471348"/>
          </a:xfrm>
          <a:prstGeom prst="rect">
            <a:avLst/>
          </a:prstGeom>
        </p:spPr>
        <p:txBody>
          <a:bodyPr vert="horz" lIns="92452" tIns="46226" rIns="92452" bIns="46226" rtlCol="0" anchor="b"/>
          <a:lstStyle>
            <a:lvl1pPr algn="l">
              <a:defRPr sz="1200"/>
            </a:lvl1pPr>
          </a:lstStyle>
          <a:p>
            <a:endParaRPr lang="en-US"/>
          </a:p>
        </p:txBody>
      </p:sp>
      <p:sp>
        <p:nvSpPr>
          <p:cNvPr id="7" name="Slide Number Placeholder 6"/>
          <p:cNvSpPr>
            <a:spLocks noGrp="1"/>
          </p:cNvSpPr>
          <p:nvPr>
            <p:ph type="sldNum" sz="quarter" idx="5"/>
          </p:nvPr>
        </p:nvSpPr>
        <p:spPr>
          <a:xfrm>
            <a:off x="4022486" y="8917129"/>
            <a:ext cx="3078383" cy="471348"/>
          </a:xfrm>
          <a:prstGeom prst="rect">
            <a:avLst/>
          </a:prstGeom>
        </p:spPr>
        <p:txBody>
          <a:bodyPr vert="horz" lIns="92452" tIns="46226" rIns="92452" bIns="46226" rtlCol="0" anchor="b"/>
          <a:lstStyle>
            <a:lvl1pPr algn="r">
              <a:defRPr sz="1200"/>
            </a:lvl1pPr>
          </a:lstStyle>
          <a:p>
            <a:fld id="{A45CE9FD-9655-48C6-B60E-89AF840245F1}" type="slidenum">
              <a:rPr lang="en-US" smtClean="0"/>
              <a:t>‹#›</a:t>
            </a:fld>
            <a:endParaRPr lang="en-US"/>
          </a:p>
        </p:txBody>
      </p:sp>
    </p:spTree>
    <p:extLst>
      <p:ext uri="{BB962C8B-B14F-4D97-AF65-F5344CB8AC3E}">
        <p14:creationId xmlns:p14="http://schemas.microsoft.com/office/powerpoint/2010/main" val="45708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5CE9FD-9655-48C6-B60E-89AF840245F1}" type="slidenum">
              <a:rPr lang="en-US" smtClean="0"/>
              <a:t>1</a:t>
            </a:fld>
            <a:endParaRPr lang="en-US"/>
          </a:p>
        </p:txBody>
      </p:sp>
    </p:spTree>
    <p:extLst>
      <p:ext uri="{BB962C8B-B14F-4D97-AF65-F5344CB8AC3E}">
        <p14:creationId xmlns:p14="http://schemas.microsoft.com/office/powerpoint/2010/main" val="307621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t>
            </a:r>
          </a:p>
          <a:p>
            <a:r>
              <a:rPr lang="en-US" dirty="0"/>
              <a:t>Title I is a special grant from the government to support  schools with high percentages of children from low-income families. This money helps the schools to provide academic support and resources to make sure students can do their best in school. Title I also helps teachers and parents. It gives teachers extra training and resources to help them become even better at teaching. Title I also encourages families to get involved in their child’s education- because when families are involved, children usually do better in school. </a:t>
            </a: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2</a:t>
            </a:fld>
            <a:endParaRPr lang="en-US"/>
          </a:p>
        </p:txBody>
      </p:sp>
    </p:spTree>
    <p:extLst>
      <p:ext uri="{BB962C8B-B14F-4D97-AF65-F5344CB8AC3E}">
        <p14:creationId xmlns:p14="http://schemas.microsoft.com/office/powerpoint/2010/main" val="1144966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Suggested script: </a:t>
            </a:r>
          </a:p>
          <a:p>
            <a:r>
              <a:rPr lang="en-US" sz="1100" dirty="0"/>
              <a:t>Title I funds for your child’s school are based on the number of qualifying students enrolled at the school. These numbers are reported to the State in February each year to guide funding for upcoming year. </a:t>
            </a:r>
          </a:p>
          <a:p>
            <a:r>
              <a:rPr lang="en-US" sz="1100" dirty="0">
                <a:solidFill>
                  <a:srgbClr val="0D0D0D"/>
                </a:solidFill>
                <a:latin typeface="Söhne"/>
              </a:rPr>
              <a:t>These federal funds are dedicated to enhancing your child's education in three important areas, going beyond what the school is already expected to provide:</a:t>
            </a:r>
          </a:p>
          <a:p>
            <a:pPr marL="231131" indent="-231131">
              <a:buAutoNum type="arabicPeriod"/>
            </a:pPr>
            <a:r>
              <a:rPr lang="en-US" sz="1100" dirty="0">
                <a:solidFill>
                  <a:srgbClr val="0D0D0D"/>
                </a:solidFill>
                <a:latin typeface="Söhne"/>
              </a:rPr>
              <a:t>Supporting Your Child's Success: Title I funds can be used to improve your child's achievement in areas where the school needs to grow. This means targeted programs and resources to help your child thrive academically.</a:t>
            </a:r>
          </a:p>
          <a:p>
            <a:pPr algn="l">
              <a:buFont typeface="+mj-lt"/>
              <a:buAutoNum type="arabicPeriod"/>
            </a:pPr>
            <a:r>
              <a:rPr lang="en-US" sz="1100" dirty="0">
                <a:solidFill>
                  <a:srgbClr val="0D0D0D"/>
                </a:solidFill>
                <a:latin typeface="Söhne"/>
              </a:rPr>
              <a:t>Empowering Teachers: Your child's teachers can benefit from professional development opportunities funded by Title I. These trainings help teachers sharpen their skills to better support your child's learning journey.</a:t>
            </a:r>
          </a:p>
          <a:p>
            <a:pPr algn="l">
              <a:buFont typeface="+mj-lt"/>
              <a:buAutoNum type="arabicPeriod"/>
            </a:pPr>
            <a:r>
              <a:rPr lang="en-US" sz="1100" dirty="0">
                <a:solidFill>
                  <a:srgbClr val="0D0D0D"/>
                </a:solidFill>
                <a:latin typeface="Söhne"/>
              </a:rPr>
              <a:t>Strengthening Family Engagement: As a parent or caregiver, you play a crucial role in your child's education. Title I funds can support activities and resources to help you get involved and support your child's learning at home.</a:t>
            </a:r>
          </a:p>
          <a:p>
            <a:endParaRPr lang="en-US" sz="1100" dirty="0">
              <a:solidFill>
                <a:srgbClr val="0D0D0D"/>
              </a:solidFill>
              <a:latin typeface="Söhne"/>
            </a:endParaRPr>
          </a:p>
          <a:p>
            <a:r>
              <a:rPr lang="en-US" sz="1100" dirty="0">
                <a:solidFill>
                  <a:srgbClr val="0D0D0D"/>
                </a:solidFill>
                <a:latin typeface="Söhne"/>
              </a:rPr>
              <a:t>By understanding how Title I funds are allocated and participating in decisions about how they are used, you can help ensure that your child receives the support they need to succeed in school and beyond.</a:t>
            </a: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3</a:t>
            </a:fld>
            <a:endParaRPr lang="en-US"/>
          </a:p>
        </p:txBody>
      </p:sp>
    </p:spTree>
    <p:extLst>
      <p:ext uri="{BB962C8B-B14F-4D97-AF65-F5344CB8AC3E}">
        <p14:creationId xmlns:p14="http://schemas.microsoft.com/office/powerpoint/2010/main" val="1754562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solidFill>
                  <a:srgbClr val="0D0D0D"/>
                </a:solidFill>
                <a:latin typeface="Söhne"/>
              </a:rPr>
              <a:t>Suggested Script:</a:t>
            </a:r>
          </a:p>
          <a:p>
            <a:r>
              <a:rPr lang="en-US" sz="1000" dirty="0">
                <a:solidFill>
                  <a:srgbClr val="0D0D0D"/>
                </a:solidFill>
                <a:latin typeface="Söhne"/>
              </a:rPr>
              <a:t>As parents, it's important to understand how the Title I program is evaluated to ensure it's effectively supporting our children's education.</a:t>
            </a:r>
          </a:p>
          <a:p>
            <a:r>
              <a:rPr lang="en-US" sz="1000" dirty="0">
                <a:solidFill>
                  <a:srgbClr val="0D0D0D"/>
                </a:solidFill>
                <a:latin typeface="Söhne"/>
              </a:rPr>
              <a:t>We evaluate the Title I program through multiple lenses.</a:t>
            </a:r>
          </a:p>
          <a:p>
            <a:pPr marL="231131" indent="-231131">
              <a:buAutoNum type="arabicPeriod"/>
            </a:pPr>
            <a:r>
              <a:rPr lang="en-US" sz="1000" b="1" dirty="0">
                <a:solidFill>
                  <a:srgbClr val="0D0D0D"/>
                </a:solidFill>
                <a:latin typeface="Söhne"/>
              </a:rPr>
              <a:t>Assessing Student Progress:</a:t>
            </a:r>
            <a:r>
              <a:rPr lang="en-US" sz="1000" dirty="0">
                <a:solidFill>
                  <a:srgbClr val="0D0D0D"/>
                </a:solidFill>
                <a:latin typeface="Söhne"/>
              </a:rPr>
              <a:t> Title I programs regularly assess your child's academic progress. These assessments help identify areas of strength and areas needing improvement, guiding the allocation of resources for targeted support.</a:t>
            </a:r>
            <a:endParaRPr lang="en-US" sz="1000" b="1" dirty="0">
              <a:solidFill>
                <a:srgbClr val="0D0D0D"/>
              </a:solidFill>
              <a:latin typeface="Söhne"/>
            </a:endParaRPr>
          </a:p>
          <a:p>
            <a:pPr marL="231131" indent="-231131">
              <a:buAutoNum type="arabicPeriod"/>
            </a:pPr>
            <a:r>
              <a:rPr lang="en-US" sz="1000" dirty="0">
                <a:solidFill>
                  <a:srgbClr val="0D0D0D"/>
                </a:solidFill>
                <a:latin typeface="Söhne"/>
              </a:rPr>
              <a:t>Measure Program Impact: Schools evaluate the effectiveness of Title I programs by tracking various indicators. This ongoing monitoring ensures that resources are being used efficiently to benefit your child and others.</a:t>
            </a:r>
          </a:p>
          <a:p>
            <a:pPr marL="231131" indent="-231131">
              <a:buAutoNum type="arabicPeriod"/>
            </a:pPr>
            <a:r>
              <a:rPr lang="en-US" sz="1000" b="1" dirty="0">
                <a:solidFill>
                  <a:srgbClr val="0D0D0D"/>
                </a:solidFill>
                <a:latin typeface="Söhne"/>
              </a:rPr>
              <a:t>Family Involvement:</a:t>
            </a:r>
            <a:r>
              <a:rPr lang="en-US" sz="1000" dirty="0">
                <a:solidFill>
                  <a:srgbClr val="0D0D0D"/>
                </a:solidFill>
                <a:latin typeface="Söhne"/>
              </a:rPr>
              <a:t> Your input is valuable! Title I evaluations often include opportunities for parent feedback through surveys, meetings, and involvement in decision-making processes. Your thoughts help shape the program to better meet the needs of all students.</a:t>
            </a:r>
          </a:p>
          <a:p>
            <a:pPr>
              <a:buFont typeface="Arial" panose="020B0604020202020204" pitchFamily="34" charset="0"/>
              <a:buNone/>
            </a:pPr>
            <a:r>
              <a:rPr lang="en-US" sz="1000" b="1" dirty="0">
                <a:solidFill>
                  <a:srgbClr val="0D0D0D"/>
                </a:solidFill>
                <a:latin typeface="Söhne"/>
              </a:rPr>
              <a:t>4. Transparency and Communication:</a:t>
            </a:r>
            <a:r>
              <a:rPr lang="en-US" sz="1000" dirty="0">
                <a:solidFill>
                  <a:srgbClr val="0D0D0D"/>
                </a:solidFill>
                <a:latin typeface="Söhne"/>
              </a:rPr>
              <a:t> Schools should provide transparent information about Title I program. </a:t>
            </a:r>
            <a:r>
              <a:rPr lang="en-US" sz="1000" dirty="0"/>
              <a:t>Look for regular updates and communication to see how it's helping your child succeed.</a:t>
            </a:r>
          </a:p>
          <a:p>
            <a:pPr>
              <a:buFont typeface="Arial" panose="020B0604020202020204" pitchFamily="34" charset="0"/>
              <a:buNone/>
            </a:pPr>
            <a:endParaRPr lang="en-US" sz="1000" dirty="0"/>
          </a:p>
          <a:p>
            <a:pPr defTabSz="924525">
              <a:defRPr/>
            </a:pPr>
            <a:r>
              <a:rPr lang="en-US" sz="1000" dirty="0">
                <a:solidFill>
                  <a:srgbClr val="0D0D0D"/>
                </a:solidFill>
                <a:latin typeface="Söhne"/>
              </a:rPr>
              <a:t>By understanding how Title I programs are evaluated and actively participating in the process, you can help ensure that your child receives the best possible support to succeed academically. </a:t>
            </a:r>
            <a:r>
              <a:rPr lang="en-US" sz="1000" dirty="0"/>
              <a:t>During this meeting we will be sharing information on our Title I program for this school year, with the hopes that you will share your thoughts to help us make informed decisions for the upcoming school year. </a:t>
            </a:r>
          </a:p>
          <a:p>
            <a:pPr>
              <a:buFont typeface="Arial" panose="020B0604020202020204" pitchFamily="34" charset="0"/>
              <a:buNone/>
            </a:pPr>
            <a:endParaRPr lang="en-US" dirty="0">
              <a:effectLst/>
            </a:endParaRPr>
          </a:p>
          <a:p>
            <a:br>
              <a:rPr lang="en-US" b="0" i="0" dirty="0">
                <a:solidFill>
                  <a:srgbClr val="000000"/>
                </a:solidFill>
                <a:effectLst/>
                <a:latin typeface="Söhne"/>
              </a:rPr>
            </a:br>
            <a:endParaRPr lang="en-US" b="0" dirty="0"/>
          </a:p>
        </p:txBody>
      </p:sp>
      <p:sp>
        <p:nvSpPr>
          <p:cNvPr id="4" name="Slide Number Placeholder 3"/>
          <p:cNvSpPr>
            <a:spLocks noGrp="1"/>
          </p:cNvSpPr>
          <p:nvPr>
            <p:ph type="sldNum" sz="quarter" idx="5"/>
          </p:nvPr>
        </p:nvSpPr>
        <p:spPr/>
        <p:txBody>
          <a:bodyPr/>
          <a:lstStyle/>
          <a:p>
            <a:fld id="{A45CE9FD-9655-48C6-B60E-89AF840245F1}" type="slidenum">
              <a:rPr lang="en-US" smtClean="0"/>
              <a:t>4</a:t>
            </a:fld>
            <a:endParaRPr lang="en-US"/>
          </a:p>
        </p:txBody>
      </p:sp>
    </p:spTree>
    <p:extLst>
      <p:ext uri="{BB962C8B-B14F-4D97-AF65-F5344CB8AC3E}">
        <p14:creationId xmlns:p14="http://schemas.microsoft.com/office/powerpoint/2010/main" val="2603041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Our Title I spending must support our schoolwide plan to increase student achievement. Our first area of focus for this school year was </a:t>
            </a:r>
            <a:r>
              <a:rPr lang="en-US" i="1" u="sng" dirty="0">
                <a:highlight>
                  <a:srgbClr val="FFFF00"/>
                </a:highlight>
              </a:rPr>
              <a:t>(add focus area from SIP). </a:t>
            </a:r>
          </a:p>
          <a:p>
            <a:r>
              <a:rPr lang="en-US" i="0" u="none" dirty="0">
                <a:highlight>
                  <a:srgbClr val="FFFF00"/>
                </a:highlight>
              </a:rPr>
              <a:t>This school year $$(add amount) of our Title I funding supported this area. This funding provided </a:t>
            </a:r>
            <a:r>
              <a:rPr lang="en-US" i="1" u="sng" dirty="0">
                <a:highlight>
                  <a:srgbClr val="FFFF00"/>
                </a:highlight>
              </a:rPr>
              <a:t>(add project initiatives listed in PowerPoint slide) </a:t>
            </a:r>
            <a:r>
              <a:rPr lang="en-US" i="0" u="none" dirty="0">
                <a:highlight>
                  <a:srgbClr val="FFFF00"/>
                </a:highlight>
              </a:rPr>
              <a:t>to improve ___________ (student achievement/attendance/behavior/teacher effectiveness/ etc.,)</a:t>
            </a:r>
            <a:endParaRPr lang="en-US" i="1" u="sng" dirty="0">
              <a:highlight>
                <a:srgbClr val="FFFF00"/>
              </a:highlight>
            </a:endParaRPr>
          </a:p>
          <a:p>
            <a:pPr>
              <a:lnSpc>
                <a:spcPct val="115000"/>
              </a:lnSpc>
              <a:spcBef>
                <a:spcPts val="607"/>
              </a:spcBef>
              <a:buClr>
                <a:schemeClr val="dk1"/>
              </a:buClr>
              <a:buSzPts val="1100"/>
            </a:pPr>
            <a:endParaRPr lang="en-US" dirty="0">
              <a:solidFill>
                <a:srgbClr val="83992A"/>
              </a:solidFill>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5</a:t>
            </a:fld>
            <a:endParaRPr lang="en-US"/>
          </a:p>
        </p:txBody>
      </p:sp>
    </p:spTree>
    <p:extLst>
      <p:ext uri="{BB962C8B-B14F-4D97-AF65-F5344CB8AC3E}">
        <p14:creationId xmlns:p14="http://schemas.microsoft.com/office/powerpoint/2010/main" val="150132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0000"/>
              </a:buClr>
              <a:buSzPts val="1200"/>
            </a:pPr>
            <a:r>
              <a:rPr lang="en-US" b="0" i="0" u="none" strike="noStrike" dirty="0">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dirty="0">
                <a:solidFill>
                  <a:srgbClr val="000000"/>
                </a:solidFill>
                <a:latin typeface="Calibri"/>
                <a:ea typeface="Calibri"/>
                <a:cs typeface="Calibri"/>
                <a:sym typeface="Calibri"/>
              </a:rPr>
              <a:t>(add goal specifics here from SIP) .</a:t>
            </a:r>
            <a:r>
              <a:rPr lang="en-US" b="0" i="0" u="none" strike="noStrike" dirty="0">
                <a:solidFill>
                  <a:srgbClr val="000000"/>
                </a:solidFill>
                <a:latin typeface="Calibri"/>
                <a:ea typeface="Calibri"/>
                <a:cs typeface="Calibri"/>
                <a:sym typeface="Calibri"/>
              </a:rPr>
              <a:t>Based on the </a:t>
            </a:r>
            <a:r>
              <a:rPr lang="en-US" b="0" i="1" u="sng" strike="noStrike" dirty="0">
                <a:solidFill>
                  <a:srgbClr val="000000"/>
                </a:solidFill>
                <a:latin typeface="Calibri"/>
                <a:ea typeface="Calibri"/>
                <a:cs typeface="Calibri"/>
                <a:sym typeface="Calibri"/>
              </a:rPr>
              <a:t>(insert data measuring tool here)</a:t>
            </a:r>
            <a:r>
              <a:rPr lang="en-US" b="0" i="0" u="none" strike="noStrike" dirty="0">
                <a:solidFill>
                  <a:srgbClr val="000000"/>
                </a:solidFill>
                <a:latin typeface="Calibri"/>
                <a:ea typeface="Calibri"/>
                <a:cs typeface="Calibri"/>
                <a:sym typeface="Calibri"/>
              </a:rPr>
              <a:t> we can see that our school has </a:t>
            </a:r>
            <a:r>
              <a:rPr lang="en-US" b="0" i="1" u="sng" strike="noStrike" dirty="0">
                <a:solidFill>
                  <a:srgbClr val="000000"/>
                </a:solidFill>
                <a:latin typeface="Calibri"/>
                <a:ea typeface="Calibri"/>
                <a:cs typeface="Calibri"/>
                <a:sym typeface="Calibri"/>
              </a:rPr>
              <a:t>(successfully/not/partially)</a:t>
            </a:r>
            <a:r>
              <a:rPr lang="en-US" b="0" i="0" u="none" strike="noStrike" dirty="0">
                <a:solidFill>
                  <a:srgbClr val="000000"/>
                </a:solidFill>
                <a:latin typeface="Calibri"/>
                <a:ea typeface="Calibri"/>
                <a:cs typeface="Calibri"/>
                <a:sym typeface="Calibri"/>
              </a:rPr>
              <a:t> met our goal for this focus area. </a:t>
            </a:r>
            <a:r>
              <a:rPr lang="en-US" b="0" i="1" u="sng" strike="noStrike" dirty="0">
                <a:solidFill>
                  <a:srgbClr val="000000"/>
                </a:solidFill>
                <a:latin typeface="Calibri"/>
                <a:ea typeface="Calibri"/>
                <a:cs typeface="Calibri"/>
                <a:sym typeface="Calibri"/>
              </a:rPr>
              <a:t>(Add additional details that you would like to highlight about the data. Hint: Refer back to end of year evaluation document for ideas of what to add)</a:t>
            </a: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6</a:t>
            </a:fld>
            <a:endParaRPr lang="en-US"/>
          </a:p>
        </p:txBody>
      </p:sp>
    </p:spTree>
    <p:extLst>
      <p:ext uri="{BB962C8B-B14F-4D97-AF65-F5344CB8AC3E}">
        <p14:creationId xmlns:p14="http://schemas.microsoft.com/office/powerpoint/2010/main" val="2598941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25">
              <a:buClr>
                <a:srgbClr val="000000"/>
              </a:buClr>
              <a:buSzPts val="1200"/>
              <a:defRPr/>
            </a:pPr>
            <a:r>
              <a:rPr lang="en-US" b="0" i="0" u="none" strike="noStrike" dirty="0">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dirty="0">
                <a:solidFill>
                  <a:srgbClr val="000000"/>
                </a:solidFill>
                <a:latin typeface="Calibri"/>
                <a:ea typeface="Calibri"/>
                <a:cs typeface="Calibri"/>
                <a:sym typeface="Calibri"/>
              </a:rPr>
              <a:t>(add goal specifics here from SIP) .</a:t>
            </a:r>
            <a:r>
              <a:rPr lang="en-US" b="0" i="0" u="none" strike="noStrike" dirty="0">
                <a:solidFill>
                  <a:srgbClr val="000000"/>
                </a:solidFill>
                <a:latin typeface="Calibri"/>
                <a:ea typeface="Calibri"/>
                <a:cs typeface="Calibri"/>
                <a:sym typeface="Calibri"/>
              </a:rPr>
              <a:t>Based on the </a:t>
            </a:r>
            <a:r>
              <a:rPr lang="en-US" b="0" i="1" u="sng" strike="noStrike" dirty="0">
                <a:solidFill>
                  <a:srgbClr val="000000"/>
                </a:solidFill>
                <a:latin typeface="Calibri"/>
                <a:ea typeface="Calibri"/>
                <a:cs typeface="Calibri"/>
                <a:sym typeface="Calibri"/>
              </a:rPr>
              <a:t>(insert data measuring tool here)</a:t>
            </a:r>
            <a:r>
              <a:rPr lang="en-US" b="0" i="0" u="none" strike="noStrike" dirty="0">
                <a:solidFill>
                  <a:srgbClr val="000000"/>
                </a:solidFill>
                <a:latin typeface="Calibri"/>
                <a:ea typeface="Calibri"/>
                <a:cs typeface="Calibri"/>
                <a:sym typeface="Calibri"/>
              </a:rPr>
              <a:t> we can see that our school has </a:t>
            </a:r>
            <a:r>
              <a:rPr lang="en-US" b="0" i="1" u="sng" strike="noStrike" dirty="0">
                <a:solidFill>
                  <a:srgbClr val="000000"/>
                </a:solidFill>
                <a:latin typeface="Calibri"/>
                <a:ea typeface="Calibri"/>
                <a:cs typeface="Calibri"/>
                <a:sym typeface="Calibri"/>
              </a:rPr>
              <a:t>(successfully/not/partially)</a:t>
            </a:r>
            <a:r>
              <a:rPr lang="en-US" b="0" i="0" u="none" strike="noStrike" dirty="0">
                <a:solidFill>
                  <a:srgbClr val="000000"/>
                </a:solidFill>
                <a:latin typeface="Calibri"/>
                <a:ea typeface="Calibri"/>
                <a:cs typeface="Calibri"/>
                <a:sym typeface="Calibri"/>
              </a:rPr>
              <a:t> met our goal for this focus area. </a:t>
            </a:r>
            <a:r>
              <a:rPr lang="en-US" b="0" i="1" u="sng" strike="noStrike" dirty="0">
                <a:solidFill>
                  <a:srgbClr val="000000"/>
                </a:solidFill>
                <a:latin typeface="Calibri"/>
                <a:ea typeface="Calibri"/>
                <a:cs typeface="Calibri"/>
                <a:sym typeface="Calibri"/>
              </a:rPr>
              <a:t>(Add additional details that you would like to highlight about the data. Hint: Refer back to end of year evaluation document for ideas of what to add)</a:t>
            </a:r>
          </a:p>
          <a:p>
            <a:pPr>
              <a:lnSpc>
                <a:spcPct val="115000"/>
              </a:lnSpc>
              <a:spcBef>
                <a:spcPts val="607"/>
              </a:spcBef>
              <a:buClr>
                <a:schemeClr val="dk1"/>
              </a:buClr>
              <a:buSzPts val="1100"/>
            </a:pPr>
            <a:endParaRPr lang="en-US" dirty="0">
              <a:solidFill>
                <a:srgbClr val="83992A"/>
              </a:solidFill>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7</a:t>
            </a:fld>
            <a:endParaRPr lang="en-US"/>
          </a:p>
        </p:txBody>
      </p:sp>
    </p:spTree>
    <p:extLst>
      <p:ext uri="{BB962C8B-B14F-4D97-AF65-F5344CB8AC3E}">
        <p14:creationId xmlns:p14="http://schemas.microsoft.com/office/powerpoint/2010/main" val="1818052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000000"/>
              </a:buClr>
              <a:buSzPts val="1200"/>
            </a:pPr>
            <a:r>
              <a:rPr lang="en-US" b="0" i="0" u="none" strike="noStrike" dirty="0">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dirty="0">
                <a:solidFill>
                  <a:srgbClr val="000000"/>
                </a:solidFill>
                <a:latin typeface="Calibri"/>
                <a:ea typeface="Calibri"/>
                <a:cs typeface="Calibri"/>
                <a:sym typeface="Calibri"/>
              </a:rPr>
              <a:t>(</a:t>
            </a:r>
            <a:r>
              <a:rPr lang="en-US" b="0" i="1" u="sng" strike="noStrike" dirty="0">
                <a:solidFill>
                  <a:srgbClr val="000000"/>
                </a:solidFill>
                <a:highlight>
                  <a:srgbClr val="FFFF00"/>
                </a:highlight>
                <a:latin typeface="Calibri"/>
                <a:ea typeface="Calibri"/>
                <a:cs typeface="Calibri"/>
                <a:sym typeface="Calibri"/>
              </a:rPr>
              <a:t>add goal specifics here from SIP) .</a:t>
            </a:r>
            <a:r>
              <a:rPr lang="en-US" b="0" i="0" u="none" strike="noStrike" dirty="0">
                <a:solidFill>
                  <a:srgbClr val="000000"/>
                </a:solidFill>
                <a:latin typeface="Calibri"/>
                <a:ea typeface="Calibri"/>
                <a:cs typeface="Calibri"/>
                <a:sym typeface="Calibri"/>
              </a:rPr>
              <a:t>Based on the </a:t>
            </a:r>
            <a:r>
              <a:rPr lang="en-US" b="0" i="1" u="sng" strike="noStrike" dirty="0">
                <a:solidFill>
                  <a:srgbClr val="000000"/>
                </a:solidFill>
                <a:highlight>
                  <a:srgbClr val="FFFF00"/>
                </a:highlight>
                <a:latin typeface="Calibri"/>
                <a:ea typeface="Calibri"/>
                <a:cs typeface="Calibri"/>
                <a:sym typeface="Calibri"/>
              </a:rPr>
              <a:t>(insert data measuring tool here)</a:t>
            </a:r>
            <a:r>
              <a:rPr lang="en-US" b="0" i="0" u="none" strike="noStrike" dirty="0">
                <a:solidFill>
                  <a:srgbClr val="000000"/>
                </a:solidFill>
                <a:highlight>
                  <a:srgbClr val="FFFF00"/>
                </a:highlight>
                <a:latin typeface="Calibri"/>
                <a:ea typeface="Calibri"/>
                <a:cs typeface="Calibri"/>
                <a:sym typeface="Calibri"/>
              </a:rPr>
              <a:t> </a:t>
            </a:r>
            <a:r>
              <a:rPr lang="en-US" b="0" i="0" u="none" strike="noStrike" dirty="0">
                <a:solidFill>
                  <a:srgbClr val="000000"/>
                </a:solidFill>
                <a:latin typeface="Calibri"/>
                <a:ea typeface="Calibri"/>
                <a:cs typeface="Calibri"/>
                <a:sym typeface="Calibri"/>
              </a:rPr>
              <a:t>we can see that our school has </a:t>
            </a:r>
            <a:r>
              <a:rPr lang="en-US" b="0" i="1" u="sng" strike="noStrike" dirty="0">
                <a:solidFill>
                  <a:srgbClr val="000000"/>
                </a:solidFill>
                <a:highlight>
                  <a:srgbClr val="FFFF00"/>
                </a:highlight>
                <a:latin typeface="Calibri"/>
                <a:ea typeface="Calibri"/>
                <a:cs typeface="Calibri"/>
                <a:sym typeface="Calibri"/>
              </a:rPr>
              <a:t>(successfully/not/partially)</a:t>
            </a:r>
            <a:r>
              <a:rPr lang="en-US" b="0" i="0" u="none" strike="noStrike" dirty="0">
                <a:solidFill>
                  <a:srgbClr val="000000"/>
                </a:solidFill>
                <a:latin typeface="Calibri"/>
                <a:ea typeface="Calibri"/>
                <a:cs typeface="Calibri"/>
                <a:sym typeface="Calibri"/>
              </a:rPr>
              <a:t> met our goal for this focus area. </a:t>
            </a:r>
            <a:r>
              <a:rPr lang="en-US" b="0" i="1" u="sng" strike="noStrike" dirty="0">
                <a:solidFill>
                  <a:srgbClr val="000000"/>
                </a:solidFill>
                <a:highlight>
                  <a:srgbClr val="FFFF00"/>
                </a:highlight>
                <a:latin typeface="Calibri"/>
                <a:ea typeface="Calibri"/>
                <a:cs typeface="Calibri"/>
                <a:sym typeface="Calibri"/>
              </a:rPr>
              <a:t>(Add additional details that you would like to highlight about the data. Hint: Refer back to end of year evaluation document for ideas of what to add).</a:t>
            </a: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8</a:t>
            </a:fld>
            <a:endParaRPr lang="en-US"/>
          </a:p>
        </p:txBody>
      </p:sp>
    </p:spTree>
    <p:extLst>
      <p:ext uri="{BB962C8B-B14F-4D97-AF65-F5344CB8AC3E}">
        <p14:creationId xmlns:p14="http://schemas.microsoft.com/office/powerpoint/2010/main" val="363318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Suggested Script:. Another area of focus for this school year was </a:t>
            </a:r>
            <a:r>
              <a:rPr lang="en-US" i="1" u="sng" dirty="0">
                <a:highlight>
                  <a:srgbClr val="FFFF00"/>
                </a:highlight>
              </a:rPr>
              <a:t>(add focus area from SIP). </a:t>
            </a:r>
          </a:p>
          <a:p>
            <a:r>
              <a:rPr lang="en-US" i="0" u="none" dirty="0">
                <a:highlight>
                  <a:srgbClr val="FFFF00"/>
                </a:highlight>
              </a:rPr>
              <a:t>This school year $$(add amount) of our Title I funding supported this area. This funding provided </a:t>
            </a:r>
            <a:r>
              <a:rPr lang="en-US" i="1" u="sng" dirty="0">
                <a:highlight>
                  <a:srgbClr val="FFFF00"/>
                </a:highlight>
              </a:rPr>
              <a:t>(add project initiatives listed in PowerPoint slide) </a:t>
            </a:r>
            <a:r>
              <a:rPr lang="en-US" i="0" u="none" dirty="0">
                <a:highlight>
                  <a:srgbClr val="FFFF00"/>
                </a:highlight>
              </a:rPr>
              <a:t>to improve ___________ (student achievement/attendance/behavior/teacher effectiveness/ etc..,)</a:t>
            </a:r>
            <a:endParaRPr lang="en-US" i="1" u="sng" dirty="0">
              <a:highlight>
                <a:srgbClr val="FFFF00"/>
              </a:highlight>
            </a:endParaRPr>
          </a:p>
          <a:p>
            <a:pPr>
              <a:lnSpc>
                <a:spcPct val="115000"/>
              </a:lnSpc>
              <a:spcBef>
                <a:spcPts val="607"/>
              </a:spcBef>
              <a:buClr>
                <a:schemeClr val="dk1"/>
              </a:buClr>
              <a:buSzPts val="1100"/>
            </a:pPr>
            <a:endParaRPr lang="en-US" dirty="0">
              <a:solidFill>
                <a:srgbClr val="83992A"/>
              </a:solidFill>
              <a:latin typeface="Arial"/>
              <a:ea typeface="Arial"/>
              <a:cs typeface="Arial"/>
              <a:sym typeface="Arial"/>
            </a:endParaRP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9</a:t>
            </a:fld>
            <a:endParaRPr lang="en-US"/>
          </a:p>
        </p:txBody>
      </p:sp>
    </p:spTree>
    <p:extLst>
      <p:ext uri="{BB962C8B-B14F-4D97-AF65-F5344CB8AC3E}">
        <p14:creationId xmlns:p14="http://schemas.microsoft.com/office/powerpoint/2010/main" val="1253026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25">
              <a:buClr>
                <a:srgbClr val="000000"/>
              </a:buClr>
              <a:buSzPts val="1200"/>
              <a:defRPr/>
            </a:pPr>
            <a:r>
              <a:rPr lang="en-US" b="0" i="0" u="none" strike="noStrike" dirty="0">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dirty="0">
                <a:solidFill>
                  <a:srgbClr val="000000"/>
                </a:solidFill>
                <a:latin typeface="Calibri"/>
                <a:ea typeface="Calibri"/>
                <a:cs typeface="Calibri"/>
                <a:sym typeface="Calibri"/>
              </a:rPr>
              <a:t>(add goal specifics here from SIP) .</a:t>
            </a:r>
            <a:r>
              <a:rPr lang="en-US" b="0" i="0" u="none" strike="noStrike" dirty="0">
                <a:solidFill>
                  <a:srgbClr val="000000"/>
                </a:solidFill>
                <a:latin typeface="Calibri"/>
                <a:ea typeface="Calibri"/>
                <a:cs typeface="Calibri"/>
                <a:sym typeface="Calibri"/>
              </a:rPr>
              <a:t>Based on the </a:t>
            </a:r>
            <a:r>
              <a:rPr lang="en-US" b="0" i="1" u="sng" strike="noStrike" dirty="0">
                <a:solidFill>
                  <a:srgbClr val="000000"/>
                </a:solidFill>
                <a:latin typeface="Calibri"/>
                <a:ea typeface="Calibri"/>
                <a:cs typeface="Calibri"/>
                <a:sym typeface="Calibri"/>
              </a:rPr>
              <a:t>(insert data measuring tool here)</a:t>
            </a:r>
            <a:r>
              <a:rPr lang="en-US" b="0" i="0" u="none" strike="noStrike" dirty="0">
                <a:solidFill>
                  <a:srgbClr val="000000"/>
                </a:solidFill>
                <a:latin typeface="Calibri"/>
                <a:ea typeface="Calibri"/>
                <a:cs typeface="Calibri"/>
                <a:sym typeface="Calibri"/>
              </a:rPr>
              <a:t> we can see that our school has </a:t>
            </a:r>
            <a:r>
              <a:rPr lang="en-US" b="0" i="1" u="sng" strike="noStrike" dirty="0">
                <a:solidFill>
                  <a:srgbClr val="000000"/>
                </a:solidFill>
                <a:latin typeface="Calibri"/>
                <a:ea typeface="Calibri"/>
                <a:cs typeface="Calibri"/>
                <a:sym typeface="Calibri"/>
              </a:rPr>
              <a:t>(successfully/not/partially)</a:t>
            </a:r>
            <a:r>
              <a:rPr lang="en-US" b="0" i="0" u="none" strike="noStrike" dirty="0">
                <a:solidFill>
                  <a:srgbClr val="000000"/>
                </a:solidFill>
                <a:latin typeface="Calibri"/>
                <a:ea typeface="Calibri"/>
                <a:cs typeface="Calibri"/>
                <a:sym typeface="Calibri"/>
              </a:rPr>
              <a:t> met our goal for this focus area. </a:t>
            </a:r>
            <a:r>
              <a:rPr lang="en-US" b="0" i="1" u="sng" strike="noStrike" dirty="0">
                <a:solidFill>
                  <a:srgbClr val="000000"/>
                </a:solidFill>
                <a:latin typeface="Calibri"/>
                <a:ea typeface="Calibri"/>
                <a:cs typeface="Calibri"/>
                <a:sym typeface="Calibri"/>
              </a:rPr>
              <a:t>(Add additional details that you would like to highlight about the data. Hint: Refer back to end of year evaluation document for ideas of what to add)</a:t>
            </a:r>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10</a:t>
            </a:fld>
            <a:endParaRPr lang="en-US"/>
          </a:p>
        </p:txBody>
      </p:sp>
    </p:spTree>
    <p:extLst>
      <p:ext uri="{BB962C8B-B14F-4D97-AF65-F5344CB8AC3E}">
        <p14:creationId xmlns:p14="http://schemas.microsoft.com/office/powerpoint/2010/main" val="1704364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7DC15-C222-AE92-EFEA-D66FD9383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AB9F2-D07F-47F6-DCE4-0BD6BC8BB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52FFB-9734-C414-722C-FD12EE21733B}"/>
              </a:ext>
            </a:extLst>
          </p:cNvPr>
          <p:cNvSpPr>
            <a:spLocks noGrp="1"/>
          </p:cNvSpPr>
          <p:nvPr>
            <p:ph type="body" idx="1"/>
          </p:nvPr>
        </p:nvSpPr>
        <p:spPr/>
        <p:txBody>
          <a:bodyPr/>
          <a:lstStyle/>
          <a:p>
            <a:pPr defTabSz="924525">
              <a:buClr>
                <a:srgbClr val="000000"/>
              </a:buClr>
              <a:buSzPts val="1200"/>
              <a:defRPr/>
            </a:pPr>
            <a:r>
              <a:rPr lang="en-US" b="0" i="0" u="none" strike="noStrike" dirty="0">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dirty="0">
                <a:solidFill>
                  <a:srgbClr val="000000"/>
                </a:solidFill>
                <a:latin typeface="Calibri"/>
                <a:ea typeface="Calibri"/>
                <a:cs typeface="Calibri"/>
                <a:sym typeface="Calibri"/>
              </a:rPr>
              <a:t>(add goal specifics here from SIP) .</a:t>
            </a:r>
            <a:r>
              <a:rPr lang="en-US" b="0" i="0" u="none" strike="noStrike" dirty="0">
                <a:solidFill>
                  <a:srgbClr val="000000"/>
                </a:solidFill>
                <a:latin typeface="Calibri"/>
                <a:ea typeface="Calibri"/>
                <a:cs typeface="Calibri"/>
                <a:sym typeface="Calibri"/>
              </a:rPr>
              <a:t>Based on the </a:t>
            </a:r>
            <a:r>
              <a:rPr lang="en-US" b="0" i="1" u="sng" strike="noStrike" dirty="0">
                <a:solidFill>
                  <a:srgbClr val="000000"/>
                </a:solidFill>
                <a:latin typeface="Calibri"/>
                <a:ea typeface="Calibri"/>
                <a:cs typeface="Calibri"/>
                <a:sym typeface="Calibri"/>
              </a:rPr>
              <a:t>(insert data measuring tool here)</a:t>
            </a:r>
            <a:r>
              <a:rPr lang="en-US" b="0" i="0" u="none" strike="noStrike" dirty="0">
                <a:solidFill>
                  <a:srgbClr val="000000"/>
                </a:solidFill>
                <a:latin typeface="Calibri"/>
                <a:ea typeface="Calibri"/>
                <a:cs typeface="Calibri"/>
                <a:sym typeface="Calibri"/>
              </a:rPr>
              <a:t> we can see that our school has </a:t>
            </a:r>
            <a:r>
              <a:rPr lang="en-US" b="0" i="1" u="sng" strike="noStrike" dirty="0">
                <a:solidFill>
                  <a:srgbClr val="000000"/>
                </a:solidFill>
                <a:latin typeface="Calibri"/>
                <a:ea typeface="Calibri"/>
                <a:cs typeface="Calibri"/>
                <a:sym typeface="Calibri"/>
              </a:rPr>
              <a:t>(successfully/not/partially)</a:t>
            </a:r>
            <a:r>
              <a:rPr lang="en-US" b="0" i="0" u="none" strike="noStrike" dirty="0">
                <a:solidFill>
                  <a:srgbClr val="000000"/>
                </a:solidFill>
                <a:latin typeface="Calibri"/>
                <a:ea typeface="Calibri"/>
                <a:cs typeface="Calibri"/>
                <a:sym typeface="Calibri"/>
              </a:rPr>
              <a:t> met our goal for this focus area. </a:t>
            </a:r>
            <a:r>
              <a:rPr lang="en-US" b="0" i="1" u="sng" strike="noStrike" dirty="0">
                <a:solidFill>
                  <a:srgbClr val="000000"/>
                </a:solidFill>
                <a:latin typeface="Calibri"/>
                <a:ea typeface="Calibri"/>
                <a:cs typeface="Calibri"/>
                <a:sym typeface="Calibri"/>
              </a:rPr>
              <a:t>(Add additional details that you would like to highlight about the data. Hint: Refer back to end of year evaluation document for ideas of what to add)</a:t>
            </a:r>
          </a:p>
          <a:p>
            <a:pPr>
              <a:lnSpc>
                <a:spcPct val="115000"/>
              </a:lnSpc>
              <a:spcBef>
                <a:spcPts val="607"/>
              </a:spcBef>
              <a:buClr>
                <a:schemeClr val="dk1"/>
              </a:buClr>
              <a:buSzPts val="1100"/>
            </a:pPr>
            <a:endParaRPr lang="en-US" dirty="0">
              <a:solidFill>
                <a:srgbClr val="83992A"/>
              </a:solidFill>
              <a:latin typeface="Arial"/>
              <a:ea typeface="Arial"/>
              <a:cs typeface="Arial"/>
              <a:sym typeface="Arial"/>
            </a:endParaRPr>
          </a:p>
          <a:p>
            <a:endParaRPr lang="en-US" dirty="0"/>
          </a:p>
        </p:txBody>
      </p:sp>
      <p:sp>
        <p:nvSpPr>
          <p:cNvPr id="4" name="Slide Number Placeholder 3">
            <a:extLst>
              <a:ext uri="{FF2B5EF4-FFF2-40B4-BE49-F238E27FC236}">
                <a16:creationId xmlns:a16="http://schemas.microsoft.com/office/drawing/2014/main" id="{5CA86465-55E0-AC53-04C7-F89EE210D899}"/>
              </a:ext>
            </a:extLst>
          </p:cNvPr>
          <p:cNvSpPr>
            <a:spLocks noGrp="1"/>
          </p:cNvSpPr>
          <p:nvPr>
            <p:ph type="sldNum" sz="quarter" idx="5"/>
          </p:nvPr>
        </p:nvSpPr>
        <p:spPr/>
        <p:txBody>
          <a:bodyPr/>
          <a:lstStyle/>
          <a:p>
            <a:fld id="{A45CE9FD-9655-48C6-B60E-89AF840245F1}" type="slidenum">
              <a:rPr lang="en-US" smtClean="0"/>
              <a:t>11</a:t>
            </a:fld>
            <a:endParaRPr lang="en-US"/>
          </a:p>
        </p:txBody>
      </p:sp>
    </p:spTree>
    <p:extLst>
      <p:ext uri="{BB962C8B-B14F-4D97-AF65-F5344CB8AC3E}">
        <p14:creationId xmlns:p14="http://schemas.microsoft.com/office/powerpoint/2010/main" val="3593299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3D27-4414-A5AB-13B7-48124BFA2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4DA88-77B6-1FEB-1A69-387A93B5F7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329C0-CF5D-0368-CDEC-771AE00F20EA}"/>
              </a:ext>
            </a:extLst>
          </p:cNvPr>
          <p:cNvSpPr>
            <a:spLocks noGrp="1"/>
          </p:cNvSpPr>
          <p:nvPr>
            <p:ph type="body" idx="1"/>
          </p:nvPr>
        </p:nvSpPr>
        <p:spPr/>
        <p:txBody>
          <a:bodyPr/>
          <a:lstStyle/>
          <a:p>
            <a:pPr>
              <a:buClr>
                <a:srgbClr val="000000"/>
              </a:buClr>
              <a:buSzPts val="1200"/>
            </a:pPr>
            <a:r>
              <a:rPr lang="en-US" b="0" i="0" u="none" strike="noStrike">
                <a:solidFill>
                  <a:srgbClr val="000000"/>
                </a:solidFill>
                <a:latin typeface="Calibri"/>
                <a:ea typeface="Calibri"/>
                <a:cs typeface="Calibri"/>
                <a:sym typeface="Calibri"/>
              </a:rPr>
              <a:t>Suggested script: To measure the effectiveness of our Title I program we must review data. This year our goal was </a:t>
            </a:r>
            <a:r>
              <a:rPr lang="en-US" b="0" i="1" u="sng" strike="noStrike">
                <a:solidFill>
                  <a:srgbClr val="000000"/>
                </a:solidFill>
                <a:latin typeface="Calibri"/>
                <a:ea typeface="Calibri"/>
                <a:cs typeface="Calibri"/>
                <a:sym typeface="Calibri"/>
              </a:rPr>
              <a:t>(</a:t>
            </a:r>
            <a:r>
              <a:rPr lang="en-US" b="0" i="1" u="sng" strike="noStrike">
                <a:solidFill>
                  <a:srgbClr val="000000"/>
                </a:solidFill>
                <a:highlight>
                  <a:srgbClr val="FFFF00"/>
                </a:highlight>
                <a:latin typeface="Calibri"/>
                <a:ea typeface="Calibri"/>
                <a:cs typeface="Calibri"/>
                <a:sym typeface="Calibri"/>
              </a:rPr>
              <a:t>add goal specifics here from SIP) .</a:t>
            </a:r>
            <a:r>
              <a:rPr lang="en-US" b="0" i="0" u="none" strike="noStrike">
                <a:solidFill>
                  <a:srgbClr val="000000"/>
                </a:solidFill>
                <a:latin typeface="Calibri"/>
                <a:ea typeface="Calibri"/>
                <a:cs typeface="Calibri"/>
                <a:sym typeface="Calibri"/>
              </a:rPr>
              <a:t>Based on the </a:t>
            </a:r>
            <a:r>
              <a:rPr lang="en-US" b="0" i="1" u="sng" strike="noStrike">
                <a:solidFill>
                  <a:srgbClr val="000000"/>
                </a:solidFill>
                <a:highlight>
                  <a:srgbClr val="FFFF00"/>
                </a:highlight>
                <a:latin typeface="Calibri"/>
                <a:ea typeface="Calibri"/>
                <a:cs typeface="Calibri"/>
                <a:sym typeface="Calibri"/>
              </a:rPr>
              <a:t>(insert data measuring tool here)</a:t>
            </a:r>
            <a:r>
              <a:rPr lang="en-US" b="0" i="0" u="none" strike="noStrike">
                <a:solidFill>
                  <a:srgbClr val="000000"/>
                </a:solidFill>
                <a:highlight>
                  <a:srgbClr val="FFFF00"/>
                </a:highlight>
                <a:latin typeface="Calibri"/>
                <a:ea typeface="Calibri"/>
                <a:cs typeface="Calibri"/>
                <a:sym typeface="Calibri"/>
              </a:rPr>
              <a:t> </a:t>
            </a:r>
            <a:r>
              <a:rPr lang="en-US" b="0" i="0" u="none" strike="noStrike">
                <a:solidFill>
                  <a:srgbClr val="000000"/>
                </a:solidFill>
                <a:latin typeface="Calibri"/>
                <a:ea typeface="Calibri"/>
                <a:cs typeface="Calibri"/>
                <a:sym typeface="Calibri"/>
              </a:rPr>
              <a:t>we can see that our school has </a:t>
            </a:r>
            <a:r>
              <a:rPr lang="en-US" b="0" i="1" u="sng" strike="noStrike">
                <a:solidFill>
                  <a:srgbClr val="000000"/>
                </a:solidFill>
                <a:highlight>
                  <a:srgbClr val="FFFF00"/>
                </a:highlight>
                <a:latin typeface="Calibri"/>
                <a:ea typeface="Calibri"/>
                <a:cs typeface="Calibri"/>
                <a:sym typeface="Calibri"/>
              </a:rPr>
              <a:t>(successfully/not/partially)</a:t>
            </a:r>
            <a:r>
              <a:rPr lang="en-US" b="0" i="0" u="none" strike="noStrike">
                <a:solidFill>
                  <a:srgbClr val="000000"/>
                </a:solidFill>
                <a:latin typeface="Calibri"/>
                <a:ea typeface="Calibri"/>
                <a:cs typeface="Calibri"/>
                <a:sym typeface="Calibri"/>
              </a:rPr>
              <a:t> met our goal for this focus area. </a:t>
            </a:r>
            <a:r>
              <a:rPr lang="en-US" b="0" i="1" u="sng" strike="noStrike">
                <a:solidFill>
                  <a:srgbClr val="000000"/>
                </a:solidFill>
                <a:highlight>
                  <a:srgbClr val="FFFF00"/>
                </a:highlight>
                <a:latin typeface="Calibri"/>
                <a:ea typeface="Calibri"/>
                <a:cs typeface="Calibri"/>
                <a:sym typeface="Calibri"/>
              </a:rPr>
              <a:t>(Add additional details that you would like to highlight about the data. Hint: Refer back to end of year evaluation document for ideas of what to add).</a:t>
            </a:r>
          </a:p>
          <a:p>
            <a:endParaRPr lang="en-US"/>
          </a:p>
        </p:txBody>
      </p:sp>
      <p:sp>
        <p:nvSpPr>
          <p:cNvPr id="4" name="Slide Number Placeholder 3">
            <a:extLst>
              <a:ext uri="{FF2B5EF4-FFF2-40B4-BE49-F238E27FC236}">
                <a16:creationId xmlns:a16="http://schemas.microsoft.com/office/drawing/2014/main" id="{8CB12E79-FCDC-2821-EFDF-02021D87639E}"/>
              </a:ext>
            </a:extLst>
          </p:cNvPr>
          <p:cNvSpPr>
            <a:spLocks noGrp="1"/>
          </p:cNvSpPr>
          <p:nvPr>
            <p:ph type="sldNum" sz="quarter" idx="5"/>
          </p:nvPr>
        </p:nvSpPr>
        <p:spPr/>
        <p:txBody>
          <a:bodyPr/>
          <a:lstStyle/>
          <a:p>
            <a:fld id="{A45CE9FD-9655-48C6-B60E-89AF840245F1}" type="slidenum">
              <a:rPr lang="en-US" smtClean="0"/>
              <a:t>12</a:t>
            </a:fld>
            <a:endParaRPr lang="en-US"/>
          </a:p>
        </p:txBody>
      </p:sp>
    </p:spTree>
    <p:extLst>
      <p:ext uri="{BB962C8B-B14F-4D97-AF65-F5344CB8AC3E}">
        <p14:creationId xmlns:p14="http://schemas.microsoft.com/office/powerpoint/2010/main" val="991486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One focus of our Title I program is to strengthen Family Engagement at our school. We gather input from families to determine which events and training to provide at the school. </a:t>
            </a:r>
            <a:r>
              <a:rPr lang="en-US" i="0" u="none" dirty="0">
                <a:highlight>
                  <a:srgbClr val="FFFF00"/>
                </a:highlight>
              </a:rPr>
              <a:t>This school year </a:t>
            </a:r>
            <a:r>
              <a:rPr lang="en-US" i="0" u="none" dirty="0"/>
              <a:t>$$(add amount) </a:t>
            </a:r>
            <a:r>
              <a:rPr lang="en-US" i="0" u="none" dirty="0">
                <a:highlight>
                  <a:srgbClr val="FFFF00"/>
                </a:highlight>
              </a:rPr>
              <a:t>of our Title I funding supported this area. This funding provided </a:t>
            </a:r>
            <a:r>
              <a:rPr lang="en-US" i="1" u="sng" dirty="0">
                <a:highlight>
                  <a:srgbClr val="FFFF00"/>
                </a:highlight>
              </a:rPr>
              <a:t>(add project initiatives listed in PowerPoint slide). </a:t>
            </a:r>
            <a:r>
              <a:rPr lang="en-US" b="0" i="1" u="sng" strike="noStrike" dirty="0">
                <a:solidFill>
                  <a:srgbClr val="000000"/>
                </a:solidFill>
                <a:highlight>
                  <a:srgbClr val="FFFF00"/>
                </a:highlight>
                <a:latin typeface="Calibri"/>
                <a:ea typeface="Calibri"/>
                <a:cs typeface="Calibri"/>
                <a:sym typeface="Calibri"/>
              </a:rPr>
              <a:t>(Add additional details that you would like to highlight about the events. Hint: Refer back to end of year evaluation document for ideas of what to add).</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A45CE9FD-9655-48C6-B60E-89AF840245F1}" type="slidenum">
              <a:rPr lang="en-US" smtClean="0"/>
              <a:t>13</a:t>
            </a:fld>
            <a:endParaRPr lang="en-US"/>
          </a:p>
        </p:txBody>
      </p:sp>
    </p:spTree>
    <p:extLst>
      <p:ext uri="{BB962C8B-B14F-4D97-AF65-F5344CB8AC3E}">
        <p14:creationId xmlns:p14="http://schemas.microsoft.com/office/powerpoint/2010/main" val="2929267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25">
              <a:defRPr/>
            </a:pPr>
            <a:r>
              <a:rPr lang="en-US" dirty="0"/>
              <a:t>Suggested script: Another area focus of our Title I program is to support our technology needs at our school. These purchases are in addition to the technology that the district provides to our school. </a:t>
            </a:r>
            <a:r>
              <a:rPr lang="en-US" i="0" u="none" dirty="0">
                <a:highlight>
                  <a:srgbClr val="FFFF00"/>
                </a:highlight>
              </a:rPr>
              <a:t>This school </a:t>
            </a:r>
            <a:r>
              <a:rPr lang="en-US" i="0" u="none" dirty="0"/>
              <a:t>year $$(add amount</a:t>
            </a:r>
            <a:r>
              <a:rPr lang="en-US" i="0" u="none" dirty="0">
                <a:highlight>
                  <a:srgbClr val="FFFF00"/>
                </a:highlight>
              </a:rPr>
              <a:t>) of our Title I funding on school technology. This funding provided </a:t>
            </a:r>
            <a:r>
              <a:rPr lang="en-US" i="1" u="sng" dirty="0"/>
              <a:t>(add project initiatives listed in PowerPoint slide) </a:t>
            </a:r>
            <a:r>
              <a:rPr lang="en-US" i="0" u="none" dirty="0"/>
              <a:t>to improve ___________ (student achievement/attendance/behavior/teacher effectiveness/ etc..,)</a:t>
            </a:r>
            <a:endParaRPr lang="en-US" i="1" u="sng" dirty="0"/>
          </a:p>
          <a:p>
            <a:endParaRPr lang="en-US" dirty="0"/>
          </a:p>
        </p:txBody>
      </p:sp>
      <p:sp>
        <p:nvSpPr>
          <p:cNvPr id="4" name="Slide Number Placeholder 3"/>
          <p:cNvSpPr>
            <a:spLocks noGrp="1"/>
          </p:cNvSpPr>
          <p:nvPr>
            <p:ph type="sldNum" sz="quarter" idx="5"/>
          </p:nvPr>
        </p:nvSpPr>
        <p:spPr/>
        <p:txBody>
          <a:bodyPr/>
          <a:lstStyle/>
          <a:p>
            <a:fld id="{A45CE9FD-9655-48C6-B60E-89AF840245F1}" type="slidenum">
              <a:rPr lang="en-US" smtClean="0"/>
              <a:t>14</a:t>
            </a:fld>
            <a:endParaRPr lang="en-US"/>
          </a:p>
        </p:txBody>
      </p:sp>
    </p:spTree>
    <p:extLst>
      <p:ext uri="{BB962C8B-B14F-4D97-AF65-F5344CB8AC3E}">
        <p14:creationId xmlns:p14="http://schemas.microsoft.com/office/powerpoint/2010/main" val="4205529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Our Title I work does not end over the summer. We reserve some of our Title I funds to support our supplemental summer initiatives. These initiatives can focus on supporting student achievement, teacher professional development, and Parent Involvement over the summer. These initiatives cannot go past June- because that is when our fiscal year ends for this year’s Title I grant. </a:t>
            </a:r>
          </a:p>
          <a:p>
            <a:endParaRPr lang="en-US" dirty="0"/>
          </a:p>
          <a:p>
            <a:pPr defTabSz="924525">
              <a:buClr>
                <a:srgbClr val="000000"/>
              </a:buClr>
              <a:buSzPts val="1400"/>
              <a:defRPr/>
            </a:pPr>
            <a:r>
              <a:rPr lang="en-US" dirty="0"/>
              <a:t>This year, we have reserved </a:t>
            </a:r>
            <a:r>
              <a:rPr lang="en-US" i="0" u="none" dirty="0"/>
              <a:t>$$(add amount) </a:t>
            </a:r>
            <a:r>
              <a:rPr lang="en-US" i="0" u="none" dirty="0">
                <a:highlight>
                  <a:srgbClr val="FFFF00"/>
                </a:highlight>
              </a:rPr>
              <a:t>of our Title I funding supported this area. This funding will provide </a:t>
            </a:r>
            <a:r>
              <a:rPr lang="en-US" i="1" u="sng" dirty="0">
                <a:highlight>
                  <a:srgbClr val="FFFF00"/>
                </a:highlight>
              </a:rPr>
              <a:t>(add project initiatives listed in PowerPoint slide) </a:t>
            </a:r>
            <a:r>
              <a:rPr lang="en-US" i="0" u="none" dirty="0">
                <a:highlight>
                  <a:srgbClr val="FFFF00"/>
                </a:highlight>
              </a:rPr>
              <a:t>to improve ___________ (student achievement/attendance/behavior/teacher effectiveness/ etc..,)</a:t>
            </a:r>
            <a:endParaRPr lang="en-US" i="1" u="sng" dirty="0">
              <a:highlight>
                <a:srgbClr val="FFFF00"/>
              </a:highlight>
            </a:endParaRPr>
          </a:p>
        </p:txBody>
      </p:sp>
      <p:sp>
        <p:nvSpPr>
          <p:cNvPr id="4" name="Slide Number Placeholder 3"/>
          <p:cNvSpPr>
            <a:spLocks noGrp="1"/>
          </p:cNvSpPr>
          <p:nvPr>
            <p:ph type="sldNum" sz="quarter" idx="5"/>
          </p:nvPr>
        </p:nvSpPr>
        <p:spPr/>
        <p:txBody>
          <a:bodyPr/>
          <a:lstStyle/>
          <a:p>
            <a:fld id="{A45CE9FD-9655-48C6-B60E-89AF840245F1}" type="slidenum">
              <a:rPr lang="en-US" smtClean="0"/>
              <a:t>15</a:t>
            </a:fld>
            <a:endParaRPr lang="en-US"/>
          </a:p>
        </p:txBody>
      </p:sp>
    </p:spTree>
    <p:extLst>
      <p:ext uri="{BB962C8B-B14F-4D97-AF65-F5344CB8AC3E}">
        <p14:creationId xmlns:p14="http://schemas.microsoft.com/office/powerpoint/2010/main" val="388624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script: As we are making plans for the upcoming school year, we would like to hear your thoughts. You are a valued member of our school community and have a unique perspective on what our students need that only you can share. After viewing this presentation- the important part is still to come. We ask that you please complete the survey </a:t>
            </a:r>
            <a:r>
              <a:rPr lang="en-US" i="1" dirty="0"/>
              <a:t>(</a:t>
            </a:r>
            <a:r>
              <a:rPr lang="en-US" i="1" dirty="0">
                <a:highlight>
                  <a:srgbClr val="FFFF00"/>
                </a:highlight>
              </a:rPr>
              <a:t>tell them where to find the survey or embed a QR code to this slide). </a:t>
            </a:r>
            <a:r>
              <a:rPr lang="en-US" dirty="0"/>
              <a:t>It is a brief but important survey that will only take you a couple of minutes to complete- but your input has a tremendous impact on our Title I program. </a:t>
            </a:r>
          </a:p>
          <a:p>
            <a:endParaRPr lang="en-US" dirty="0"/>
          </a:p>
          <a:p>
            <a:r>
              <a:rPr lang="en-US" dirty="0"/>
              <a:t>Thank you! </a:t>
            </a:r>
          </a:p>
        </p:txBody>
      </p:sp>
      <p:sp>
        <p:nvSpPr>
          <p:cNvPr id="4" name="Slide Number Placeholder 3"/>
          <p:cNvSpPr>
            <a:spLocks noGrp="1"/>
          </p:cNvSpPr>
          <p:nvPr>
            <p:ph type="sldNum" sz="quarter" idx="5"/>
          </p:nvPr>
        </p:nvSpPr>
        <p:spPr/>
        <p:txBody>
          <a:bodyPr/>
          <a:lstStyle/>
          <a:p>
            <a:fld id="{A45CE9FD-9655-48C6-B60E-89AF840245F1}" type="slidenum">
              <a:rPr lang="en-US" smtClean="0"/>
              <a:t>16</a:t>
            </a:fld>
            <a:endParaRPr lang="en-US"/>
          </a:p>
        </p:txBody>
      </p:sp>
    </p:spTree>
    <p:extLst>
      <p:ext uri="{BB962C8B-B14F-4D97-AF65-F5344CB8AC3E}">
        <p14:creationId xmlns:p14="http://schemas.microsoft.com/office/powerpoint/2010/main" val="3044499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3A68870-7F2C-447E-B3CC-139BB891F1E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7734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3967843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6559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84641E-389A-43E3-816D-E142A24B0873}"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29981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84641E-389A-43E3-816D-E142A24B0873}" type="datetimeFigureOut">
              <a:rPr lang="en-US" smtClean="0"/>
              <a:t>5/23/2025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A68870-7F2C-447E-B3CC-139BB891F1E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34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84641E-389A-43E3-816D-E142A24B0873}" type="datetimeFigureOut">
              <a:rPr lang="en-US" smtClean="0"/>
              <a:t>5/23/2025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A68870-7F2C-447E-B3CC-139BB891F1E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060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84641E-389A-43E3-816D-E142A24B0873}" type="datetimeFigureOut">
              <a:rPr lang="en-US" smtClean="0"/>
              <a:t>5/23/2025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1734336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84641E-389A-43E3-816D-E142A24B0873}"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8870-7F2C-447E-B3CC-139BB891F1E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9041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84641E-389A-43E3-816D-E142A24B0873}"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57312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84641E-389A-43E3-816D-E142A24B0873}" type="datetimeFigureOut">
              <a:rPr lang="en-US" smtClean="0"/>
              <a:t>5/23/2025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3751931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333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9280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spTree>
    <p:extLst>
      <p:ext uri="{BB962C8B-B14F-4D97-AF65-F5344CB8AC3E}">
        <p14:creationId xmlns:p14="http://schemas.microsoft.com/office/powerpoint/2010/main" val="3538373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2782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481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1684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84641E-389A-43E3-816D-E142A24B0873}" type="datetimeFigureOut">
              <a:rPr lang="en-US" smtClean="0"/>
              <a:t>5/23/2025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A68870-7F2C-447E-B3CC-139BB891F1E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4932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684641E-389A-43E3-816D-E142A24B0873}" type="datetimeFigureOut">
              <a:rPr lang="en-US" smtClean="0"/>
              <a:t>5/23/2025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A68870-7F2C-447E-B3CC-139BB891F1EE}" type="slidenum">
              <a:rPr lang="en-US" smtClean="0"/>
              <a:t>‹#›</a:t>
            </a:fld>
            <a:endParaRPr lang="en-US"/>
          </a:p>
        </p:txBody>
      </p:sp>
    </p:spTree>
    <p:extLst>
      <p:ext uri="{BB962C8B-B14F-4D97-AF65-F5344CB8AC3E}">
        <p14:creationId xmlns:p14="http://schemas.microsoft.com/office/powerpoint/2010/main" val="3659587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8.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7.png"/><Relationship Id="rId5" Type="http://schemas.openxmlformats.org/officeDocument/2006/relationships/hyperlink" Target="https://docs.google.com/forms/d/e/1FAIpQLScbPxpADc1n2UWMv-lmI0byTW8nQaJF_Sr0_mG0Q3dNlhxX3A/viewform?usp=dialog" TargetMode="Externa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0E6A-7014-44BB-91EA-ED507F78EA48}"/>
              </a:ext>
            </a:extLst>
          </p:cNvPr>
          <p:cNvSpPr>
            <a:spLocks noGrp="1"/>
          </p:cNvSpPr>
          <p:nvPr>
            <p:ph type="ctrTitle"/>
          </p:nvPr>
        </p:nvSpPr>
        <p:spPr/>
        <p:txBody>
          <a:bodyPr/>
          <a:lstStyle/>
          <a:p>
            <a:br>
              <a:rPr lang="en-US" sz="3600" b="1"/>
            </a:br>
            <a:r>
              <a:rPr lang="en-US" sz="3600" b="1"/>
              <a:t>Evaluation of Discovery Elementary School’s Title I Program for FY25</a:t>
            </a:r>
          </a:p>
        </p:txBody>
      </p:sp>
      <p:sp>
        <p:nvSpPr>
          <p:cNvPr id="3" name="Subtitle 2">
            <a:extLst>
              <a:ext uri="{FF2B5EF4-FFF2-40B4-BE49-F238E27FC236}">
                <a16:creationId xmlns:a16="http://schemas.microsoft.com/office/drawing/2014/main" id="{0107E3BE-DBF1-4DA2-BD3F-640A9EDE6CD3}"/>
              </a:ext>
            </a:extLst>
          </p:cNvPr>
          <p:cNvSpPr>
            <a:spLocks noGrp="1"/>
          </p:cNvSpPr>
          <p:nvPr>
            <p:ph type="subTitle" idx="1"/>
          </p:nvPr>
        </p:nvSpPr>
        <p:spPr/>
        <p:txBody>
          <a:bodyPr/>
          <a:lstStyle/>
          <a:p>
            <a:r>
              <a:rPr lang="en-US"/>
              <a:t>Presented by:</a:t>
            </a:r>
          </a:p>
          <a:p>
            <a:r>
              <a:rPr lang="en-US"/>
              <a:t>Tracey Rosato, Title I Contact  </a:t>
            </a:r>
          </a:p>
        </p:txBody>
      </p:sp>
      <p:pic>
        <p:nvPicPr>
          <p:cNvPr id="4" name="Recorded Sound">
            <a:hlinkClick r:id="" action="ppaction://media"/>
            <a:extLst>
              <a:ext uri="{FF2B5EF4-FFF2-40B4-BE49-F238E27FC236}">
                <a16:creationId xmlns:a16="http://schemas.microsoft.com/office/drawing/2014/main" id="{8C22018B-05CA-FF44-05BD-A133F76C3E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613434" y="4572754"/>
            <a:ext cx="609600" cy="609600"/>
          </a:xfrm>
          <a:prstGeom prst="rect">
            <a:avLst/>
          </a:prstGeom>
        </p:spPr>
      </p:pic>
    </p:spTree>
    <p:extLst>
      <p:ext uri="{BB962C8B-B14F-4D97-AF65-F5344CB8AC3E}">
        <p14:creationId xmlns:p14="http://schemas.microsoft.com/office/powerpoint/2010/main" val="2585346031"/>
      </p:ext>
    </p:extLst>
  </p:cSld>
  <p:clrMapOvr>
    <a:masterClrMapping/>
  </p:clrMapOvr>
  <mc:AlternateContent xmlns:mc="http://schemas.openxmlformats.org/markup-compatibility/2006">
    <mc:Choice xmlns:p14="http://schemas.microsoft.com/office/powerpoint/2010/main" Requires="p14">
      <p:transition spd="slow" p14:dur="2000" advTm="10985"/>
    </mc:Choice>
    <mc:Fallback>
      <p:transition spd="slow" advTm="10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743F1-3162-4329-BBAC-2529E1935AEE}"/>
              </a:ext>
            </a:extLst>
          </p:cNvPr>
          <p:cNvSpPr>
            <a:spLocks noGrp="1"/>
          </p:cNvSpPr>
          <p:nvPr>
            <p:ph type="title"/>
          </p:nvPr>
        </p:nvSpPr>
        <p:spPr/>
        <p:txBody>
          <a:bodyPr/>
          <a:lstStyle/>
          <a:p>
            <a:r>
              <a:rPr lang="en-US"/>
              <a:t>What is Title I?</a:t>
            </a:r>
          </a:p>
        </p:txBody>
      </p:sp>
      <p:sp>
        <p:nvSpPr>
          <p:cNvPr id="3" name="Content Placeholder 2">
            <a:extLst>
              <a:ext uri="{FF2B5EF4-FFF2-40B4-BE49-F238E27FC236}">
                <a16:creationId xmlns:a16="http://schemas.microsoft.com/office/drawing/2014/main" id="{2B7C31EF-0A17-4872-A1FB-D944E9625885}"/>
              </a:ext>
            </a:extLst>
          </p:cNvPr>
          <p:cNvSpPr>
            <a:spLocks noGrp="1"/>
          </p:cNvSpPr>
          <p:nvPr>
            <p:ph idx="1"/>
          </p:nvPr>
        </p:nvSpPr>
        <p:spPr/>
        <p:txBody>
          <a:bodyPr>
            <a:normAutofit/>
          </a:bodyPr>
          <a:lstStyle/>
          <a:p>
            <a:pPr marL="0" lvl="0" indent="0" algn="l" rtl="0">
              <a:spcBef>
                <a:spcPts val="0"/>
              </a:spcBef>
              <a:spcAft>
                <a:spcPts val="0"/>
              </a:spcAft>
              <a:buSzPts val="2760"/>
              <a:buNone/>
            </a:pPr>
            <a:r>
              <a:rPr lang="en-US" sz="2400" b="1" i="1">
                <a:latin typeface="Garamond"/>
                <a:ea typeface="Garamond"/>
                <a:cs typeface="Garamond"/>
                <a:sym typeface="Garamond"/>
              </a:rPr>
              <a:t>Title I  </a:t>
            </a:r>
            <a:r>
              <a:rPr lang="en-US" sz="2400" b="1">
                <a:latin typeface="Garamond"/>
                <a:ea typeface="Garamond"/>
                <a:cs typeface="Garamond"/>
                <a:sym typeface="Garamond"/>
              </a:rPr>
              <a:t>is a federal grant that:</a:t>
            </a:r>
            <a:r>
              <a:rPr lang="en-US" sz="2400">
                <a:latin typeface="Garamond"/>
                <a:ea typeface="Garamond"/>
                <a:cs typeface="Garamond"/>
                <a:sym typeface="Garamond"/>
              </a:rPr>
              <a:t>​</a:t>
            </a:r>
            <a:endParaRPr lang="en-US"/>
          </a:p>
          <a:p>
            <a:pPr marL="342900" lvl="0" indent="-342900" algn="l" rtl="0">
              <a:spcBef>
                <a:spcPts val="1080"/>
              </a:spcBef>
              <a:spcAft>
                <a:spcPts val="0"/>
              </a:spcAft>
              <a:buSzPts val="2760"/>
              <a:buFont typeface="Arial"/>
              <a:buChar char="•"/>
            </a:pPr>
            <a:r>
              <a:rPr lang="en-US" sz="2400">
                <a:latin typeface="Garamond"/>
                <a:ea typeface="Garamond"/>
                <a:cs typeface="Garamond"/>
                <a:sym typeface="Garamond"/>
              </a:rPr>
              <a:t>provides supplemental funds to school districts with high percentages of children from low-income families to help</a:t>
            </a:r>
            <a:r>
              <a:rPr lang="en-US" sz="2400" b="1">
                <a:latin typeface="Garamond"/>
                <a:ea typeface="Garamond"/>
                <a:cs typeface="Garamond"/>
                <a:sym typeface="Garamond"/>
              </a:rPr>
              <a:t> </a:t>
            </a:r>
            <a:r>
              <a:rPr lang="en-US" sz="2400">
                <a:latin typeface="Garamond"/>
                <a:ea typeface="Garamond"/>
                <a:cs typeface="Garamond"/>
                <a:sym typeface="Garamond"/>
              </a:rPr>
              <a:t>ensure that all children meet challenging state academic standards.​</a:t>
            </a:r>
            <a:endParaRPr lang="en-US"/>
          </a:p>
          <a:p>
            <a:pPr marL="342900" lvl="0" indent="-342900" algn="l" rtl="0">
              <a:spcBef>
                <a:spcPts val="1080"/>
              </a:spcBef>
              <a:spcAft>
                <a:spcPts val="0"/>
              </a:spcAft>
              <a:buSzPts val="2760"/>
              <a:buFont typeface="Arial"/>
              <a:buChar char="•"/>
            </a:pPr>
            <a:r>
              <a:rPr lang="en-US" sz="2400">
                <a:latin typeface="Garamond"/>
                <a:ea typeface="Garamond"/>
                <a:cs typeface="Garamond"/>
                <a:sym typeface="Garamond"/>
              </a:rPr>
              <a:t>assists with building capacity of parents and teachers; and​ encourages parents to be involved in their children’s education.</a:t>
            </a:r>
            <a:endParaRPr lang="en-US"/>
          </a:p>
          <a:p>
            <a:pPr marL="0" lvl="0" indent="0" algn="l" rtl="0">
              <a:spcBef>
                <a:spcPts val="1080"/>
              </a:spcBef>
              <a:spcAft>
                <a:spcPts val="0"/>
              </a:spcAft>
              <a:buSzPts val="2760"/>
              <a:buNone/>
            </a:pPr>
            <a:r>
              <a:rPr lang="en-US">
                <a:latin typeface="Garamond"/>
                <a:ea typeface="Garamond"/>
                <a:cs typeface="Garamond"/>
                <a:sym typeface="Garamond"/>
              </a:rPr>
              <a:t>Funds come from the federal government through the state to districts.</a:t>
            </a:r>
            <a:endParaRPr lang="en-US" sz="2400">
              <a:latin typeface="Garamond"/>
              <a:ea typeface="Garamond"/>
              <a:cs typeface="Garamond"/>
              <a:sym typeface="Garamond"/>
            </a:endParaRPr>
          </a:p>
          <a:p>
            <a:endParaRPr lang="en-US"/>
          </a:p>
        </p:txBody>
      </p:sp>
      <p:pic>
        <p:nvPicPr>
          <p:cNvPr id="4" name="Recorded Sound">
            <a:hlinkClick r:id="" action="ppaction://media"/>
            <a:extLst>
              <a:ext uri="{FF2B5EF4-FFF2-40B4-BE49-F238E27FC236}">
                <a16:creationId xmlns:a16="http://schemas.microsoft.com/office/drawing/2014/main" id="{60F13539-EC06-E3B4-D937-2F9F188D33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98210" y="1195812"/>
            <a:ext cx="609600" cy="609600"/>
          </a:xfrm>
          <a:prstGeom prst="rect">
            <a:avLst/>
          </a:prstGeom>
        </p:spPr>
      </p:pic>
    </p:spTree>
    <p:extLst>
      <p:ext uri="{BB962C8B-B14F-4D97-AF65-F5344CB8AC3E}">
        <p14:creationId xmlns:p14="http://schemas.microsoft.com/office/powerpoint/2010/main" val="2297153108"/>
      </p:ext>
    </p:extLst>
  </p:cSld>
  <p:clrMapOvr>
    <a:masterClrMapping/>
  </p:clrMapOvr>
  <mc:AlternateContent xmlns:mc="http://schemas.openxmlformats.org/markup-compatibility/2006">
    <mc:Choice xmlns:p14="http://schemas.microsoft.com/office/powerpoint/2010/main" Requires="p14">
      <p:transition spd="slow" p14:dur="2000" advTm="37075"/>
    </mc:Choice>
    <mc:Fallback>
      <p:transition spd="slow" advTm="37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0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3D5C-B8EC-4A74-B9FB-252C376DAB72}"/>
              </a:ext>
            </a:extLst>
          </p:cNvPr>
          <p:cNvSpPr>
            <a:spLocks noGrp="1"/>
          </p:cNvSpPr>
          <p:nvPr>
            <p:ph type="title"/>
          </p:nvPr>
        </p:nvSpPr>
        <p:spPr>
          <a:xfrm>
            <a:off x="1295402" y="982133"/>
            <a:ext cx="9601196" cy="947336"/>
          </a:xfrm>
        </p:spPr>
        <p:txBody>
          <a:bodyPr>
            <a:normAutofit fontScale="90000"/>
          </a:bodyPr>
          <a:lstStyle/>
          <a:p>
            <a:r>
              <a:rPr lang="en-US"/>
              <a:t>What is the school’s allocation based on? </a:t>
            </a:r>
            <a:br>
              <a:rPr lang="en-US"/>
            </a:br>
            <a:r>
              <a:rPr lang="en-US" sz="2700"/>
              <a:t>(How much Title I money do we get and what can we spend it on?)</a:t>
            </a:r>
          </a:p>
        </p:txBody>
      </p:sp>
      <p:sp>
        <p:nvSpPr>
          <p:cNvPr id="3" name="TextBox 2">
            <a:extLst>
              <a:ext uri="{FF2B5EF4-FFF2-40B4-BE49-F238E27FC236}">
                <a16:creationId xmlns:a16="http://schemas.microsoft.com/office/drawing/2014/main" id="{F92094CD-3B44-44CE-94BB-5F0E61660CAF}"/>
              </a:ext>
            </a:extLst>
          </p:cNvPr>
          <p:cNvSpPr txBox="1"/>
          <p:nvPr/>
        </p:nvSpPr>
        <p:spPr>
          <a:xfrm>
            <a:off x="1362544" y="2419401"/>
            <a:ext cx="9222764" cy="4324261"/>
          </a:xfrm>
          <a:prstGeom prst="rect">
            <a:avLst/>
          </a:prstGeom>
          <a:noFill/>
        </p:spPr>
        <p:txBody>
          <a:bodyPr wrap="square" rtlCol="0">
            <a:spAutoFit/>
          </a:bodyPr>
          <a:lstStyle/>
          <a:p>
            <a:pPr marL="0" marR="0" lvl="0" indent="0" algn="l" rtl="0">
              <a:spcBef>
                <a:spcPts val="0"/>
              </a:spcBef>
              <a:spcAft>
                <a:spcPts val="0"/>
              </a:spcAft>
              <a:buClr>
                <a:schemeClr val="dk1"/>
              </a:buClr>
              <a:buSzPts val="1700"/>
              <a:buFont typeface="Garamond"/>
              <a:buNone/>
            </a:pPr>
            <a:r>
              <a:rPr lang="en-US" sz="1700" b="1" i="1" u="none" strike="noStrike" cap="none">
                <a:solidFill>
                  <a:schemeClr val="dk1"/>
                </a:solidFill>
                <a:latin typeface="Garamond"/>
                <a:ea typeface="Garamond"/>
                <a:cs typeface="Garamond"/>
                <a:sym typeface="Garamond"/>
              </a:rPr>
              <a:t>Title I funds for each school are primarily based on the number of qualifying students counted during FTE week which occurs in early February the previous year.</a:t>
            </a:r>
            <a:endParaRPr lang="en-US"/>
          </a:p>
          <a:p>
            <a:pPr marL="0" marR="0" lvl="0" indent="0" algn="l" rtl="0">
              <a:spcBef>
                <a:spcPts val="0"/>
              </a:spcBef>
              <a:spcAft>
                <a:spcPts val="0"/>
              </a:spcAft>
              <a:buClr>
                <a:schemeClr val="dk1"/>
              </a:buClr>
              <a:buSzPts val="1700"/>
              <a:buFont typeface="Garamond"/>
              <a:buNone/>
            </a:pPr>
            <a:endParaRPr lang="en-US" sz="1700" b="1" i="1" u="none" strike="noStrike" cap="none">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1700"/>
              <a:buFont typeface="Garamond"/>
              <a:buNone/>
            </a:pPr>
            <a:r>
              <a:rPr lang="en-US" sz="1700" b="1" i="1" u="none" strike="noStrike" cap="none">
                <a:solidFill>
                  <a:schemeClr val="dk1"/>
                </a:solidFill>
                <a:latin typeface="Garamond"/>
                <a:ea typeface="Garamond"/>
                <a:cs typeface="Garamond"/>
                <a:sym typeface="Garamond"/>
              </a:rPr>
              <a:t>These federal funds may be spent in three areas and the purchases must be above and beyond what the district/charter is already expected to be purchasing for students and teachers.  </a:t>
            </a:r>
            <a:endParaRPr lang="en-US"/>
          </a:p>
          <a:p>
            <a:pPr marL="0" marR="0" lvl="0" indent="0" algn="l" rtl="0">
              <a:spcBef>
                <a:spcPts val="0"/>
              </a:spcBef>
              <a:spcAft>
                <a:spcPts val="0"/>
              </a:spcAft>
              <a:buClr>
                <a:schemeClr val="dk1"/>
              </a:buClr>
              <a:buSzPts val="1700"/>
              <a:buFont typeface="Garamond"/>
              <a:buNone/>
            </a:pPr>
            <a:endParaRPr lang="en-US" sz="1700" b="1" i="1" u="none" strike="noStrike" cap="none">
              <a:solidFill>
                <a:schemeClr val="dk1"/>
              </a:solidFill>
              <a:latin typeface="Garamond"/>
              <a:ea typeface="Garamond"/>
              <a:cs typeface="Garamond"/>
              <a:sym typeface="Garamond"/>
            </a:endParaRPr>
          </a:p>
          <a:p>
            <a:pPr marL="0" marR="0" lvl="0" indent="0" algn="l" rtl="0">
              <a:spcBef>
                <a:spcPts val="0"/>
              </a:spcBef>
              <a:spcAft>
                <a:spcPts val="0"/>
              </a:spcAft>
              <a:buClr>
                <a:schemeClr val="dk1"/>
              </a:buClr>
              <a:buSzPts val="1700"/>
              <a:buFont typeface="Garamond"/>
              <a:buNone/>
            </a:pPr>
            <a:r>
              <a:rPr lang="en-US" sz="1700" b="1" i="1" u="none" strike="noStrike" cap="none">
                <a:solidFill>
                  <a:schemeClr val="dk1"/>
                </a:solidFill>
                <a:latin typeface="Garamond"/>
                <a:ea typeface="Garamond"/>
                <a:cs typeface="Garamond"/>
                <a:sym typeface="Garamond"/>
              </a:rPr>
              <a:t>The three general areas that funds can be used to support are: </a:t>
            </a:r>
            <a:endParaRPr lang="en-US"/>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a:solidFill>
                  <a:schemeClr val="dk1"/>
                </a:solidFill>
                <a:latin typeface="Garamond"/>
                <a:ea typeface="Garamond"/>
                <a:cs typeface="Garamond"/>
                <a:sym typeface="Garamond"/>
              </a:rPr>
              <a:t>student achievement </a:t>
            </a:r>
            <a:r>
              <a:rPr lang="en-US" sz="1700" b="1" i="1" u="none" strike="noStrike" cap="none">
                <a:solidFill>
                  <a:schemeClr val="dk1"/>
                </a:solidFill>
                <a:latin typeface="Garamond"/>
                <a:ea typeface="Garamond"/>
                <a:cs typeface="Garamond"/>
                <a:sym typeface="Garamond"/>
              </a:rPr>
              <a:t>in the areas the school has identified as needing improvement</a:t>
            </a:r>
            <a:endParaRPr lang="en-US"/>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a:solidFill>
                  <a:schemeClr val="dk1"/>
                </a:solidFill>
                <a:latin typeface="Garamond"/>
                <a:ea typeface="Garamond"/>
                <a:cs typeface="Garamond"/>
                <a:sym typeface="Garamond"/>
              </a:rPr>
              <a:t>professional development </a:t>
            </a:r>
            <a:r>
              <a:rPr lang="en-US" sz="1700" b="1" i="1" u="none" strike="noStrike" cap="none">
                <a:solidFill>
                  <a:schemeClr val="dk1"/>
                </a:solidFill>
                <a:latin typeface="Garamond"/>
                <a:ea typeface="Garamond"/>
                <a:cs typeface="Garamond"/>
                <a:sym typeface="Garamond"/>
              </a:rPr>
              <a:t>(teacher trainings) to help teachers improve their teaching skills in the areas that have been identified as needing support</a:t>
            </a:r>
            <a:endParaRPr lang="en-US"/>
          </a:p>
          <a:p>
            <a:pPr marL="800100" marR="0" lvl="1" indent="-342900" algn="l" rtl="0">
              <a:spcBef>
                <a:spcPts val="0"/>
              </a:spcBef>
              <a:spcAft>
                <a:spcPts val="0"/>
              </a:spcAft>
              <a:buClr>
                <a:schemeClr val="dk1"/>
              </a:buClr>
              <a:buSzPts val="1700"/>
              <a:buFont typeface="Garamond"/>
              <a:buAutoNum type="arabicPeriod"/>
            </a:pPr>
            <a:r>
              <a:rPr lang="en-US" sz="1700" b="1" i="1" u="sng" strike="noStrike" cap="none">
                <a:solidFill>
                  <a:schemeClr val="dk1"/>
                </a:solidFill>
                <a:latin typeface="Garamond"/>
                <a:ea typeface="Garamond"/>
                <a:cs typeface="Garamond"/>
                <a:sym typeface="Garamond"/>
              </a:rPr>
              <a:t>parent and family engagement </a:t>
            </a:r>
            <a:r>
              <a:rPr lang="en-US" sz="1700" b="1" i="1" u="none" strike="noStrike" cap="none">
                <a:solidFill>
                  <a:schemeClr val="dk1"/>
                </a:solidFill>
                <a:latin typeface="Garamond"/>
                <a:ea typeface="Garamond"/>
                <a:cs typeface="Garamond"/>
                <a:sym typeface="Garamond"/>
              </a:rPr>
              <a:t>activities to provide support and strategies for parents and caregivers to support children at home with areas that may influence child’s academic achievement.</a:t>
            </a:r>
            <a:endParaRPr lang="en-US"/>
          </a:p>
          <a:p>
            <a:pPr marL="800100" lvl="1" indent="-342900" fontAlgn="base">
              <a:buFont typeface="+mj-lt"/>
              <a:buAutoNum type="arabicPeriod"/>
            </a:pPr>
            <a:endParaRPr lang="en-US" b="1" i="1">
              <a:latin typeface="+mj-lt"/>
            </a:endParaRPr>
          </a:p>
          <a:p>
            <a:pPr marL="0" indent="0" fontAlgn="base">
              <a:buNone/>
            </a:pPr>
            <a:endParaRPr lang="en-US" b="1" i="1">
              <a:latin typeface="+mj-lt"/>
            </a:endParaRPr>
          </a:p>
          <a:p>
            <a:endParaRPr lang="en-US"/>
          </a:p>
        </p:txBody>
      </p:sp>
      <p:pic>
        <p:nvPicPr>
          <p:cNvPr id="5" name="Recorded Sound">
            <a:hlinkClick r:id="" action="ppaction://media"/>
            <a:extLst>
              <a:ext uri="{FF2B5EF4-FFF2-40B4-BE49-F238E27FC236}">
                <a16:creationId xmlns:a16="http://schemas.microsoft.com/office/drawing/2014/main" id="{B4BA4276-395F-57E9-CD98-FD01DDC1E0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8254" y="1263285"/>
            <a:ext cx="609600" cy="609600"/>
          </a:xfrm>
          <a:prstGeom prst="rect">
            <a:avLst/>
          </a:prstGeom>
        </p:spPr>
      </p:pic>
    </p:spTree>
    <p:extLst>
      <p:ext uri="{BB962C8B-B14F-4D97-AF65-F5344CB8AC3E}">
        <p14:creationId xmlns:p14="http://schemas.microsoft.com/office/powerpoint/2010/main" val="1697730506"/>
      </p:ext>
    </p:extLst>
  </p:cSld>
  <p:clrMapOvr>
    <a:masterClrMapping/>
  </p:clrMapOvr>
  <mc:AlternateContent xmlns:mc="http://schemas.openxmlformats.org/markup-compatibility/2006">
    <mc:Choice xmlns:p14="http://schemas.microsoft.com/office/powerpoint/2010/main" Requires="p14">
      <p:transition spd="slow" p14:dur="2000" advTm="19350"/>
    </mc:Choice>
    <mc:Fallback>
      <p:transition spd="slow" advTm="19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2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0DD51-0206-4025-8707-FE7BF836B4E2}"/>
              </a:ext>
            </a:extLst>
          </p:cNvPr>
          <p:cNvSpPr>
            <a:spLocks noGrp="1"/>
          </p:cNvSpPr>
          <p:nvPr>
            <p:ph type="title"/>
          </p:nvPr>
        </p:nvSpPr>
        <p:spPr/>
        <p:txBody>
          <a:bodyPr>
            <a:normAutofit fontScale="90000"/>
          </a:bodyPr>
          <a:lstStyle/>
          <a:p>
            <a:r>
              <a:rPr lang="en-US" sz="4400" b="1"/>
              <a:t>What is the Title I Program Evaluation ?</a:t>
            </a:r>
            <a:endParaRPr lang="en-US"/>
          </a:p>
        </p:txBody>
      </p:sp>
      <p:sp>
        <p:nvSpPr>
          <p:cNvPr id="3" name="Content Placeholder 2">
            <a:extLst>
              <a:ext uri="{FF2B5EF4-FFF2-40B4-BE49-F238E27FC236}">
                <a16:creationId xmlns:a16="http://schemas.microsoft.com/office/drawing/2014/main" id="{CF82D84A-9C5E-4031-81E1-16C086ECF6D5}"/>
              </a:ext>
            </a:extLst>
          </p:cNvPr>
          <p:cNvSpPr>
            <a:spLocks noGrp="1"/>
          </p:cNvSpPr>
          <p:nvPr>
            <p:ph idx="1"/>
          </p:nvPr>
        </p:nvSpPr>
        <p:spPr/>
        <p:txBody>
          <a:bodyPr>
            <a:normAutofit fontScale="77500" lnSpcReduction="20000"/>
          </a:bodyPr>
          <a:lstStyle/>
          <a:p>
            <a:pPr marL="0" indent="0">
              <a:buNone/>
            </a:pPr>
            <a:r>
              <a:rPr lang="en-US">
                <a:solidFill>
                  <a:srgbClr val="0D0D0D"/>
                </a:solidFill>
                <a:latin typeface="Söhne"/>
              </a:rPr>
              <a:t>Ways Title I program is evaluated:</a:t>
            </a:r>
          </a:p>
          <a:p>
            <a:pPr marL="457200" indent="-457200">
              <a:buAutoNum type="arabicPeriod"/>
            </a:pPr>
            <a:r>
              <a:rPr lang="en-US" b="1">
                <a:solidFill>
                  <a:srgbClr val="0D0D0D"/>
                </a:solidFill>
                <a:latin typeface="Söhne"/>
              </a:rPr>
              <a:t>Track student achievement progress: </a:t>
            </a:r>
            <a:r>
              <a:rPr lang="en-US" b="0" i="0">
                <a:solidFill>
                  <a:srgbClr val="0D0D0D"/>
                </a:solidFill>
                <a:effectLst/>
                <a:latin typeface="Söhne"/>
              </a:rPr>
              <a:t>Title I programs regularly assess student academic progress. This helps us provide targeted support where needed.</a:t>
            </a:r>
            <a:endParaRPr lang="en-US">
              <a:solidFill>
                <a:srgbClr val="0D0D0D"/>
              </a:solidFill>
              <a:latin typeface="Söhne"/>
            </a:endParaRPr>
          </a:p>
          <a:p>
            <a:pPr marL="457200" indent="-457200">
              <a:buAutoNum type="arabicPeriod"/>
            </a:pPr>
            <a:r>
              <a:rPr lang="en-US" b="1" i="0">
                <a:solidFill>
                  <a:srgbClr val="0D0D0D"/>
                </a:solidFill>
                <a:effectLst/>
                <a:latin typeface="Söhne"/>
              </a:rPr>
              <a:t>Measure </a:t>
            </a:r>
            <a:r>
              <a:rPr lang="en-US" b="1">
                <a:solidFill>
                  <a:srgbClr val="0D0D0D"/>
                </a:solidFill>
                <a:latin typeface="Söhne"/>
              </a:rPr>
              <a:t>program impact: </a:t>
            </a:r>
            <a:r>
              <a:rPr lang="en-US" b="0" i="0">
                <a:solidFill>
                  <a:srgbClr val="0D0D0D"/>
                </a:solidFill>
                <a:effectLst/>
                <a:latin typeface="Söhne"/>
              </a:rPr>
              <a:t>We regularly check if Title I programs are working. This ensures resources are used effectively for your child's benefit.</a:t>
            </a:r>
            <a:endParaRPr lang="en-US">
              <a:solidFill>
                <a:srgbClr val="0D0D0D"/>
              </a:solidFill>
              <a:latin typeface="Söhne"/>
            </a:endParaRPr>
          </a:p>
          <a:p>
            <a:pPr marL="457200" indent="-457200">
              <a:buAutoNum type="arabicPeriod"/>
            </a:pPr>
            <a:r>
              <a:rPr lang="en-US" b="1" i="0">
                <a:solidFill>
                  <a:srgbClr val="0D0D0D"/>
                </a:solidFill>
                <a:effectLst/>
                <a:latin typeface="Söhne"/>
              </a:rPr>
              <a:t>Family involvement: </a:t>
            </a:r>
            <a:r>
              <a:rPr lang="en-US" b="0" i="0">
                <a:solidFill>
                  <a:srgbClr val="0D0D0D"/>
                </a:solidFill>
                <a:effectLst/>
                <a:latin typeface="Söhne"/>
              </a:rPr>
              <a:t>Share your thoughts! Your input helps improve Title I programs to better support all students.</a:t>
            </a:r>
          </a:p>
          <a:p>
            <a:pPr marL="457200" indent="-457200">
              <a:buAutoNum type="arabicPeriod"/>
            </a:pPr>
            <a:r>
              <a:rPr lang="en-US" b="1">
                <a:solidFill>
                  <a:srgbClr val="0D0D0D"/>
                </a:solidFill>
                <a:latin typeface="Söhne"/>
              </a:rPr>
              <a:t>Transparency and communication</a:t>
            </a:r>
            <a:r>
              <a:rPr lang="en-US">
                <a:solidFill>
                  <a:srgbClr val="0D0D0D"/>
                </a:solidFill>
                <a:latin typeface="Söhne"/>
              </a:rPr>
              <a:t>: </a:t>
            </a:r>
            <a:r>
              <a:rPr lang="en-US" b="0" i="0">
                <a:solidFill>
                  <a:srgbClr val="0D0D0D"/>
                </a:solidFill>
                <a:effectLst/>
                <a:latin typeface="Söhne"/>
              </a:rPr>
              <a:t>Schools should provide transparent information about their Title I program. Look for regular updates and communication from the school or district to stay informed about the impact of Title I funding on your child's education.</a:t>
            </a:r>
          </a:p>
        </p:txBody>
      </p:sp>
      <p:pic>
        <p:nvPicPr>
          <p:cNvPr id="5" name="Recorded Sound">
            <a:hlinkClick r:id="" action="ppaction://media"/>
            <a:extLst>
              <a:ext uri="{FF2B5EF4-FFF2-40B4-BE49-F238E27FC236}">
                <a16:creationId xmlns:a16="http://schemas.microsoft.com/office/drawing/2014/main" id="{BFB4205E-42A6-88CA-F0D4-ACF86F3A7E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1382" y="1123385"/>
            <a:ext cx="609600" cy="609600"/>
          </a:xfrm>
          <a:prstGeom prst="rect">
            <a:avLst/>
          </a:prstGeom>
        </p:spPr>
      </p:pic>
    </p:spTree>
    <p:extLst>
      <p:ext uri="{BB962C8B-B14F-4D97-AF65-F5344CB8AC3E}">
        <p14:creationId xmlns:p14="http://schemas.microsoft.com/office/powerpoint/2010/main" val="4189631810"/>
      </p:ext>
    </p:extLst>
  </p:cSld>
  <p:clrMapOvr>
    <a:masterClrMapping/>
  </p:clrMapOvr>
  <mc:AlternateContent xmlns:mc="http://schemas.openxmlformats.org/markup-compatibility/2006">
    <mc:Choice xmlns:p14="http://schemas.microsoft.com/office/powerpoint/2010/main" Requires="p14">
      <p:transition spd="slow" p14:dur="2000" advTm="69763"/>
    </mc:Choice>
    <mc:Fallback>
      <p:transition spd="slow" advTm="69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4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4783-306E-4DCD-BBE4-02934AAB50CD}"/>
              </a:ext>
            </a:extLst>
          </p:cNvPr>
          <p:cNvSpPr>
            <a:spLocks noGrp="1"/>
          </p:cNvSpPr>
          <p:nvPr>
            <p:ph type="title"/>
          </p:nvPr>
        </p:nvSpPr>
        <p:spPr/>
        <p:txBody>
          <a:bodyPr>
            <a:normAutofit/>
          </a:bodyPr>
          <a:lstStyle/>
          <a:p>
            <a:r>
              <a:rPr lang="en-US" sz="4400"/>
              <a:t>SIP Focus area 1:</a:t>
            </a:r>
            <a:r>
              <a:rPr lang="en-US" sz="2000"/>
              <a:t> </a:t>
            </a:r>
            <a:r>
              <a:rPr lang="en-US" sz="3000">
                <a:ea typeface="+mj-lt"/>
                <a:cs typeface="+mj-lt"/>
              </a:rPr>
              <a:t>Instructional Practice specifically relating to </a:t>
            </a:r>
            <a:r>
              <a:rPr lang="en-US" sz="3000" b="0" i="0" u="none" strike="noStrike">
                <a:effectLst/>
                <a:ea typeface="+mj-lt"/>
                <a:cs typeface="+mj-lt"/>
              </a:rPr>
              <a:t>Math</a:t>
            </a:r>
            <a:endParaRPr lang="en-US" sz="3000">
              <a:ea typeface="+mj-lt"/>
              <a:cs typeface="+mj-lt"/>
            </a:endParaRPr>
          </a:p>
        </p:txBody>
      </p:sp>
      <p:sp>
        <p:nvSpPr>
          <p:cNvPr id="3" name="Content Placeholder 2">
            <a:extLst>
              <a:ext uri="{FF2B5EF4-FFF2-40B4-BE49-F238E27FC236}">
                <a16:creationId xmlns:a16="http://schemas.microsoft.com/office/drawing/2014/main" id="{F5D6ACA2-EAE7-4624-BB2A-B75E8EF50598}"/>
              </a:ext>
            </a:extLst>
          </p:cNvPr>
          <p:cNvSpPr>
            <a:spLocks noGrp="1"/>
          </p:cNvSpPr>
          <p:nvPr>
            <p:ph idx="1"/>
          </p:nvPr>
        </p:nvSpPr>
        <p:spPr>
          <a:xfrm>
            <a:off x="1295401" y="2384404"/>
            <a:ext cx="9601196" cy="3894030"/>
          </a:xfrm>
        </p:spPr>
        <p:txBody>
          <a:bodyPr>
            <a:normAutofit lnSpcReduction="10000"/>
          </a:bodyPr>
          <a:lstStyle/>
          <a:p>
            <a:pPr marL="0" lvl="0" indent="0" algn="l" rtl="0">
              <a:lnSpc>
                <a:spcPct val="115000"/>
              </a:lnSpc>
              <a:spcBef>
                <a:spcPts val="600"/>
              </a:spcBef>
              <a:spcAft>
                <a:spcPts val="0"/>
              </a:spcAft>
              <a:buClr>
                <a:schemeClr val="dk1"/>
              </a:buClr>
              <a:buSzPts val="1100"/>
              <a:buFont typeface="Arial"/>
              <a:buNone/>
            </a:pPr>
            <a:r>
              <a:rPr lang="en-US" sz="3600"/>
              <a:t>Spent a total of $159,616</a:t>
            </a:r>
          </a:p>
          <a:p>
            <a:r>
              <a:rPr lang="en-US" sz="1800">
                <a:solidFill>
                  <a:srgbClr val="000000"/>
                </a:solidFill>
                <a:latin typeface="Calibri"/>
                <a:ea typeface="Calibri"/>
                <a:cs typeface="Calibri"/>
              </a:rPr>
              <a:t>Curriculum Math Coach - $83,500</a:t>
            </a:r>
            <a:endParaRPr lang="en-US" sz="1800"/>
          </a:p>
          <a:p>
            <a:r>
              <a:rPr lang="en-US" sz="1800">
                <a:solidFill>
                  <a:srgbClr val="000000"/>
                </a:solidFill>
                <a:latin typeface="Calibri"/>
                <a:ea typeface="Calibri"/>
                <a:cs typeface="Calibri"/>
              </a:rPr>
              <a:t>Educational Board Games for Support at home- $1,000</a:t>
            </a:r>
            <a:endParaRPr lang="en-US" sz="1800"/>
          </a:p>
          <a:p>
            <a:r>
              <a:rPr lang="en-US" sz="1800">
                <a:solidFill>
                  <a:srgbClr val="000000"/>
                </a:solidFill>
                <a:latin typeface="Calibri"/>
                <a:ea typeface="Calibri"/>
                <a:cs typeface="Calibri"/>
              </a:rPr>
              <a:t>Corrective Math Intervention Books- $2,550</a:t>
            </a:r>
            <a:endParaRPr lang="en-US" sz="1800"/>
          </a:p>
          <a:p>
            <a:r>
              <a:rPr lang="en-US" sz="1800">
                <a:solidFill>
                  <a:srgbClr val="000000"/>
                </a:solidFill>
                <a:latin typeface="Calibri"/>
                <a:ea typeface="Calibri"/>
                <a:cs typeface="Calibri"/>
              </a:rPr>
              <a:t>Math Manipulatives- $1,066</a:t>
            </a:r>
            <a:endParaRPr lang="en-US" sz="1800"/>
          </a:p>
          <a:p>
            <a:r>
              <a:rPr lang="en-US" sz="1800">
                <a:solidFill>
                  <a:srgbClr val="000000"/>
                </a:solidFill>
                <a:latin typeface="Calibri"/>
                <a:ea typeface="Calibri"/>
                <a:cs typeface="Calibri"/>
              </a:rPr>
              <a:t>**Instructional Assistants for interventions- $72,000</a:t>
            </a:r>
            <a:endParaRPr lang="en-US" sz="1800"/>
          </a:p>
          <a:p>
            <a:pPr>
              <a:buNone/>
            </a:pPr>
            <a:endParaRPr lang="en-US" sz="1800">
              <a:solidFill>
                <a:srgbClr val="000000"/>
              </a:solidFill>
              <a:latin typeface="Calibri"/>
              <a:ea typeface="Calibri"/>
              <a:cs typeface="Calibri"/>
            </a:endParaRPr>
          </a:p>
          <a:p>
            <a:pPr>
              <a:buNone/>
            </a:pPr>
            <a:endParaRPr lang="en-US" sz="1800">
              <a:solidFill>
                <a:srgbClr val="000000"/>
              </a:solidFill>
              <a:latin typeface="Calibri"/>
              <a:ea typeface="Calibri"/>
              <a:cs typeface="Calibri"/>
            </a:endParaRPr>
          </a:p>
          <a:p>
            <a:pPr>
              <a:buNone/>
            </a:pPr>
            <a:r>
              <a:rPr lang="en-US" sz="1800">
                <a:solidFill>
                  <a:srgbClr val="000000"/>
                </a:solidFill>
                <a:latin typeface="Calibri"/>
                <a:ea typeface="Calibri"/>
                <a:cs typeface="Calibri"/>
              </a:rPr>
              <a:t>**Supports multiple focus areas</a:t>
            </a:r>
          </a:p>
          <a:p>
            <a:pPr marL="457200" lvl="1" indent="0">
              <a:buNone/>
            </a:pPr>
            <a:endParaRPr lang="en-US" sz="1600"/>
          </a:p>
        </p:txBody>
      </p:sp>
      <p:pic>
        <p:nvPicPr>
          <p:cNvPr id="4" name="Recorded Sound">
            <a:hlinkClick r:id="" action="ppaction://media"/>
            <a:extLst>
              <a:ext uri="{FF2B5EF4-FFF2-40B4-BE49-F238E27FC236}">
                <a16:creationId xmlns:a16="http://schemas.microsoft.com/office/drawing/2014/main" id="{CD2BD787-5BFF-77F9-A029-527A724E52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7473" y="1024465"/>
            <a:ext cx="609600" cy="609600"/>
          </a:xfrm>
          <a:prstGeom prst="rect">
            <a:avLst/>
          </a:prstGeom>
        </p:spPr>
      </p:pic>
    </p:spTree>
    <p:extLst>
      <p:ext uri="{BB962C8B-B14F-4D97-AF65-F5344CB8AC3E}">
        <p14:creationId xmlns:p14="http://schemas.microsoft.com/office/powerpoint/2010/main" val="2563997230"/>
      </p:ext>
    </p:extLst>
  </p:cSld>
  <p:clrMapOvr>
    <a:masterClrMapping/>
  </p:clrMapOvr>
  <mc:AlternateContent xmlns:mc="http://schemas.openxmlformats.org/markup-compatibility/2006">
    <mc:Choice xmlns:p14="http://schemas.microsoft.com/office/powerpoint/2010/main" Requires="p14">
      <p:transition spd="slow" p14:dur="2000" advTm="36638"/>
    </mc:Choice>
    <mc:Fallback>
      <p:transition spd="slow" advTm="36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A41E-F401-419D-9371-4676D84932F1}"/>
              </a:ext>
            </a:extLst>
          </p:cNvPr>
          <p:cNvSpPr>
            <a:spLocks noGrp="1"/>
          </p:cNvSpPr>
          <p:nvPr>
            <p:ph type="title"/>
          </p:nvPr>
        </p:nvSpPr>
        <p:spPr>
          <a:xfrm>
            <a:off x="1295402" y="982132"/>
            <a:ext cx="9601196" cy="1249339"/>
          </a:xfrm>
        </p:spPr>
        <p:txBody>
          <a:bodyPr>
            <a:normAutofit fontScale="90000"/>
          </a:bodyPr>
          <a:lstStyle/>
          <a:p>
            <a:r>
              <a:rPr lang="en-US">
                <a:solidFill>
                  <a:schemeClr val="tx1"/>
                </a:solidFill>
              </a:rPr>
              <a:t>Progress Monitoring Data for </a:t>
            </a:r>
            <a:r>
              <a:rPr lang="en-US">
                <a:solidFill>
                  <a:schemeClr val="tx1"/>
                </a:solidFill>
                <a:ea typeface="+mj-lt"/>
                <a:cs typeface="+mj-lt"/>
              </a:rPr>
              <a:t>Instructional Practice specifically relating to Math</a:t>
            </a:r>
            <a:endParaRPr lang="en-US" b="1">
              <a:solidFill>
                <a:schemeClr val="tx1"/>
              </a:solidFill>
              <a:highlight>
                <a:srgbClr val="FFFF00"/>
              </a:highlight>
            </a:endParaRPr>
          </a:p>
        </p:txBody>
      </p:sp>
      <p:sp>
        <p:nvSpPr>
          <p:cNvPr id="3" name="Content Placeholder 2">
            <a:extLst>
              <a:ext uri="{FF2B5EF4-FFF2-40B4-BE49-F238E27FC236}">
                <a16:creationId xmlns:a16="http://schemas.microsoft.com/office/drawing/2014/main" id="{0DBB7D3A-320A-496C-A9D7-855A3EB04623}"/>
              </a:ext>
            </a:extLst>
          </p:cNvPr>
          <p:cNvSpPr>
            <a:spLocks noGrp="1"/>
          </p:cNvSpPr>
          <p:nvPr>
            <p:ph idx="1"/>
          </p:nvPr>
        </p:nvSpPr>
        <p:spPr/>
        <p:txBody>
          <a:bodyPr>
            <a:normAutofit/>
          </a:bodyPr>
          <a:lstStyle/>
          <a:p>
            <a:r>
              <a:rPr lang="en-US" dirty="0">
                <a:solidFill>
                  <a:srgbClr val="000000"/>
                </a:solidFill>
                <a:latin typeface="Calibri"/>
                <a:ea typeface="Calibri"/>
                <a:cs typeface="Calibri"/>
              </a:rPr>
              <a:t>In 2025, 51% of students will be proficient (3+) on Math Assessment.</a:t>
            </a:r>
          </a:p>
          <a:p>
            <a:endParaRPr lang="en-US" dirty="0">
              <a:solidFill>
                <a:srgbClr val="000000"/>
              </a:solidFill>
              <a:latin typeface="Calibri"/>
              <a:cs typeface="Calibri"/>
            </a:endParaRPr>
          </a:p>
          <a:p>
            <a:pPr algn="ctr" rtl="0" fontAlgn="base">
              <a:lnSpc>
                <a:spcPts val="1275"/>
              </a:lnSpc>
              <a:buNone/>
            </a:pPr>
            <a:r>
              <a:rPr lang="en-US" sz="1800" b="1" i="1" u="none" strike="noStrike" dirty="0">
                <a:solidFill>
                  <a:srgbClr val="000000"/>
                </a:solidFill>
                <a:effectLst/>
                <a:latin typeface="Calibri" panose="020F0502020204030204" pitchFamily="34" charset="0"/>
              </a:rPr>
              <a:t>2024-2025 Grade 3-6 Proficiency </a:t>
            </a:r>
            <a:r>
              <a:rPr lang="en-US" sz="1800" b="0" i="1" u="none" strike="noStrike" dirty="0">
                <a:solidFill>
                  <a:srgbClr val="000000"/>
                </a:solidFill>
                <a:effectLst/>
                <a:latin typeface="Calibri" panose="020F0502020204030204" pitchFamily="34" charset="0"/>
              </a:rPr>
              <a:t>(2% increase from 23-24 School year)</a:t>
            </a:r>
            <a:r>
              <a:rPr lang="en-US" sz="1800"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ctr" rtl="0" fontAlgn="base">
              <a:lnSpc>
                <a:spcPts val="1275"/>
              </a:lnSpc>
              <a:buNone/>
            </a:pPr>
            <a:r>
              <a:rPr lang="en-US" sz="1800" b="1" i="0" u="none" strike="noStrike" dirty="0">
                <a:solidFill>
                  <a:srgbClr val="222222"/>
                </a:solidFill>
                <a:effectLst/>
                <a:latin typeface="Roboto" panose="02000000000000000000" pitchFamily="2" charset="0"/>
              </a:rPr>
              <a:t> PM3: 46% (24% Increase from PM1)</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1275"/>
              </a:lnSpc>
              <a:buNone/>
            </a:pPr>
            <a:r>
              <a:rPr lang="en-US" sz="1800" b="1" i="0" u="none" strike="noStrike" dirty="0">
                <a:solidFill>
                  <a:srgbClr val="222222"/>
                </a:solidFill>
                <a:effectLst/>
                <a:latin typeface="Roboto" panose="02000000000000000000" pitchFamily="2" charset="0"/>
              </a:rPr>
              <a:t>PM2: 47% </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1275"/>
              </a:lnSpc>
              <a:buNone/>
            </a:pPr>
            <a:r>
              <a:rPr lang="en-US" sz="1800" b="1" i="0" u="none" strike="noStrike" dirty="0">
                <a:solidFill>
                  <a:srgbClr val="222222"/>
                </a:solidFill>
                <a:effectLst/>
                <a:latin typeface="Roboto" panose="02000000000000000000" pitchFamily="2" charset="0"/>
              </a:rPr>
              <a:t>PM1: 22%</a:t>
            </a:r>
          </a:p>
          <a:p>
            <a:pPr algn="ctr" rtl="0" fontAlgn="base">
              <a:lnSpc>
                <a:spcPts val="1275"/>
              </a:lnSpc>
              <a:buNone/>
            </a:pPr>
            <a:r>
              <a:rPr lang="en-US" sz="1800" b="1" i="0" u="none" strike="noStrike" dirty="0">
                <a:solidFill>
                  <a:srgbClr val="222222"/>
                </a:solidFill>
                <a:effectLst/>
                <a:latin typeface="Roboto" panose="02000000000000000000" pitchFamily="2" charset="0"/>
              </a:rPr>
              <a:t> 2023-2024 Proficiency: 44%</a:t>
            </a:r>
            <a:endParaRPr lang="en-US" b="0" i="0" dirty="0">
              <a:solidFill>
                <a:srgbClr val="000000"/>
              </a:solidFill>
              <a:effectLst/>
              <a:latin typeface="Segoe UI" panose="020B0502040204020203" pitchFamily="34" charset="0"/>
            </a:endParaRPr>
          </a:p>
          <a:p>
            <a:endParaRPr lang="en-US" dirty="0"/>
          </a:p>
          <a:p>
            <a:endParaRPr lang="en-US" dirty="0"/>
          </a:p>
        </p:txBody>
      </p:sp>
      <p:pic>
        <p:nvPicPr>
          <p:cNvPr id="4" name="Recorded Sound">
            <a:hlinkClick r:id="" action="ppaction://media"/>
            <a:extLst>
              <a:ext uri="{FF2B5EF4-FFF2-40B4-BE49-F238E27FC236}">
                <a16:creationId xmlns:a16="http://schemas.microsoft.com/office/drawing/2014/main" id="{4D5FF9A7-179E-84EB-9995-87FCCAC884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6775" y="1044826"/>
            <a:ext cx="609600" cy="609600"/>
          </a:xfrm>
          <a:prstGeom prst="rect">
            <a:avLst/>
          </a:prstGeom>
        </p:spPr>
      </p:pic>
    </p:spTree>
    <p:extLst>
      <p:ext uri="{BB962C8B-B14F-4D97-AF65-F5344CB8AC3E}">
        <p14:creationId xmlns:p14="http://schemas.microsoft.com/office/powerpoint/2010/main" val="1218348604"/>
      </p:ext>
    </p:extLst>
  </p:cSld>
  <p:clrMapOvr>
    <a:masterClrMapping/>
  </p:clrMapOvr>
  <mc:AlternateContent xmlns:mc="http://schemas.openxmlformats.org/markup-compatibility/2006">
    <mc:Choice xmlns:p14="http://schemas.microsoft.com/office/powerpoint/2010/main" Requires="p14">
      <p:transition spd="slow" p14:dur="2000" advTm="20775"/>
    </mc:Choice>
    <mc:Fallback>
      <p:transition spd="slow" advTm="20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4783-306E-4DCD-BBE4-02934AAB50CD}"/>
              </a:ext>
            </a:extLst>
          </p:cNvPr>
          <p:cNvSpPr>
            <a:spLocks noGrp="1"/>
          </p:cNvSpPr>
          <p:nvPr>
            <p:ph type="title"/>
          </p:nvPr>
        </p:nvSpPr>
        <p:spPr/>
        <p:txBody>
          <a:bodyPr>
            <a:normAutofit fontScale="90000"/>
          </a:bodyPr>
          <a:lstStyle/>
          <a:p>
            <a:r>
              <a:rPr lang="en-US" sz="4400"/>
              <a:t>SIP Focus area </a:t>
            </a:r>
            <a:r>
              <a:rPr lang="en-US"/>
              <a:t>2</a:t>
            </a:r>
            <a:r>
              <a:rPr lang="en-US" sz="4400"/>
              <a:t>: </a:t>
            </a:r>
            <a:r>
              <a:rPr lang="en-US">
                <a:ea typeface="+mj-lt"/>
                <a:cs typeface="+mj-lt"/>
              </a:rPr>
              <a:t>Instructional Practice specifically relating to Science</a:t>
            </a:r>
            <a:endParaRPr lang="en-US" sz="2200"/>
          </a:p>
        </p:txBody>
      </p:sp>
      <p:sp>
        <p:nvSpPr>
          <p:cNvPr id="3" name="Content Placeholder 2">
            <a:extLst>
              <a:ext uri="{FF2B5EF4-FFF2-40B4-BE49-F238E27FC236}">
                <a16:creationId xmlns:a16="http://schemas.microsoft.com/office/drawing/2014/main" id="{F5D6ACA2-EAE7-4624-BB2A-B75E8EF50598}"/>
              </a:ext>
            </a:extLst>
          </p:cNvPr>
          <p:cNvSpPr>
            <a:spLocks noGrp="1"/>
          </p:cNvSpPr>
          <p:nvPr>
            <p:ph idx="1"/>
          </p:nvPr>
        </p:nvSpPr>
        <p:spPr/>
        <p:txBody>
          <a:bodyPr>
            <a:normAutofit/>
          </a:bodyPr>
          <a:lstStyle/>
          <a:p>
            <a:pPr marL="0" lvl="0" indent="0" algn="l" rtl="0">
              <a:lnSpc>
                <a:spcPct val="115000"/>
              </a:lnSpc>
              <a:spcBef>
                <a:spcPts val="600"/>
              </a:spcBef>
              <a:spcAft>
                <a:spcPts val="0"/>
              </a:spcAft>
              <a:buClr>
                <a:schemeClr val="dk1"/>
              </a:buClr>
              <a:buSzPts val="1100"/>
              <a:buFont typeface="Arial"/>
              <a:buNone/>
            </a:pPr>
            <a:r>
              <a:rPr lang="en-US" sz="3400"/>
              <a:t>Spent a total of $4,450</a:t>
            </a:r>
          </a:p>
          <a:p>
            <a:pPr>
              <a:buClr>
                <a:schemeClr val="dk1"/>
              </a:buClr>
              <a:buSzPts val="1100"/>
            </a:pPr>
            <a:r>
              <a:rPr lang="en-US" sz="1600">
                <a:solidFill>
                  <a:srgbClr val="000000"/>
                </a:solidFill>
                <a:latin typeface="Calibri"/>
                <a:ea typeface="Calibri"/>
                <a:cs typeface="Calibri"/>
                <a:sym typeface="Arial"/>
              </a:rPr>
              <a:t>5th Grade Field Trip to Brevard Zoo “Zoo School”- $3,500</a:t>
            </a:r>
            <a:endParaRPr lang="en-US" sz="1600">
              <a:solidFill>
                <a:srgbClr val="83992A"/>
              </a:solidFill>
              <a:latin typeface="Arial"/>
              <a:ea typeface="Arial"/>
              <a:cs typeface="Arial"/>
            </a:endParaRPr>
          </a:p>
          <a:p>
            <a:pPr>
              <a:buSzPts val="1100"/>
            </a:pPr>
            <a:r>
              <a:rPr lang="en-US" sz="1600">
                <a:solidFill>
                  <a:srgbClr val="000000"/>
                </a:solidFill>
                <a:latin typeface="Calibri"/>
                <a:ea typeface="Calibri"/>
                <a:cs typeface="Calibri"/>
                <a:sym typeface="Arial"/>
              </a:rPr>
              <a:t>Science Night with Orlando Science Center- $950</a:t>
            </a:r>
            <a:r>
              <a:rPr lang="en-US" sz="1300">
                <a:solidFill>
                  <a:srgbClr val="000000"/>
                </a:solidFill>
                <a:latin typeface="Calibri"/>
                <a:ea typeface="Calibri"/>
                <a:cs typeface="Calibri"/>
                <a:sym typeface="Arial"/>
              </a:rPr>
              <a:t>  </a:t>
            </a:r>
            <a:endParaRPr lang="en-US"/>
          </a:p>
          <a:p>
            <a:pPr marL="0" indent="0">
              <a:lnSpc>
                <a:spcPct val="114999"/>
              </a:lnSpc>
              <a:spcBef>
                <a:spcPts val="600"/>
              </a:spcBef>
              <a:spcAft>
                <a:spcPts val="0"/>
              </a:spcAft>
              <a:buSzPts val="1100"/>
              <a:buNone/>
            </a:pPr>
            <a:br>
              <a:rPr lang="en-US"/>
            </a:br>
            <a:endParaRPr lang="en-US"/>
          </a:p>
          <a:p>
            <a:pPr>
              <a:lnSpc>
                <a:spcPct val="115000"/>
              </a:lnSpc>
              <a:spcBef>
                <a:spcPts val="600"/>
              </a:spcBef>
              <a:buClr>
                <a:schemeClr val="dk1"/>
              </a:buClr>
              <a:buSzPts val="1100"/>
            </a:pPr>
            <a:endParaRPr lang="en-US" sz="3500">
              <a:solidFill>
                <a:srgbClr val="83992A"/>
              </a:solidFill>
              <a:latin typeface="Arial"/>
              <a:ea typeface="Arial"/>
              <a:cs typeface="Arial"/>
              <a:sym typeface="Arial"/>
            </a:endParaRPr>
          </a:p>
          <a:p>
            <a:pPr marL="285750" indent="-285750">
              <a:lnSpc>
                <a:spcPct val="115000"/>
              </a:lnSpc>
              <a:spcBef>
                <a:spcPts val="600"/>
              </a:spcBef>
              <a:buClr>
                <a:schemeClr val="dk1"/>
              </a:buClr>
              <a:buSzPts val="1100"/>
            </a:pPr>
            <a:endParaRPr lang="en-US" sz="3500">
              <a:solidFill>
                <a:srgbClr val="83992A"/>
              </a:solidFill>
              <a:latin typeface="Arial"/>
              <a:ea typeface="Arial"/>
              <a:cs typeface="Arial"/>
              <a:sym typeface="Arial"/>
            </a:endParaRPr>
          </a:p>
          <a:p>
            <a:pPr marL="457200" lvl="1" indent="0">
              <a:buNone/>
            </a:pPr>
            <a:endParaRPr lang="en-US" sz="1600"/>
          </a:p>
          <a:p>
            <a:pPr marL="457200" lvl="1" indent="0">
              <a:buNone/>
            </a:pPr>
            <a:endParaRPr lang="en-US" sz="1600"/>
          </a:p>
          <a:p>
            <a:pPr marL="457200" lvl="1" indent="0">
              <a:buNone/>
            </a:pPr>
            <a:endParaRPr lang="en-US" sz="1600"/>
          </a:p>
          <a:p>
            <a:pPr marL="457200" lvl="1" indent="0">
              <a:buNone/>
            </a:pPr>
            <a:endParaRPr lang="en-US" sz="1600"/>
          </a:p>
        </p:txBody>
      </p:sp>
      <p:pic>
        <p:nvPicPr>
          <p:cNvPr id="4" name="Recorded Sound">
            <a:hlinkClick r:id="" action="ppaction://media"/>
            <a:extLst>
              <a:ext uri="{FF2B5EF4-FFF2-40B4-BE49-F238E27FC236}">
                <a16:creationId xmlns:a16="http://schemas.microsoft.com/office/drawing/2014/main" id="{DE4CF32D-0A69-AD81-8913-B1C63A6EE8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0601" y="944032"/>
            <a:ext cx="609600" cy="609600"/>
          </a:xfrm>
          <a:prstGeom prst="rect">
            <a:avLst/>
          </a:prstGeom>
        </p:spPr>
      </p:pic>
    </p:spTree>
    <p:extLst>
      <p:ext uri="{BB962C8B-B14F-4D97-AF65-F5344CB8AC3E}">
        <p14:creationId xmlns:p14="http://schemas.microsoft.com/office/powerpoint/2010/main" val="3432676808"/>
      </p:ext>
    </p:extLst>
  </p:cSld>
  <p:clrMapOvr>
    <a:masterClrMapping/>
  </p:clrMapOvr>
  <mc:AlternateContent xmlns:mc="http://schemas.openxmlformats.org/markup-compatibility/2006">
    <mc:Choice xmlns:p14="http://schemas.microsoft.com/office/powerpoint/2010/main" Requires="p14">
      <p:transition spd="slow" p14:dur="2000" advTm="23440"/>
    </mc:Choice>
    <mc:Fallback>
      <p:transition spd="slow" advTm="23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A41E-F401-419D-9371-4676D84932F1}"/>
              </a:ext>
            </a:extLst>
          </p:cNvPr>
          <p:cNvSpPr>
            <a:spLocks noGrp="1"/>
          </p:cNvSpPr>
          <p:nvPr>
            <p:ph type="title"/>
          </p:nvPr>
        </p:nvSpPr>
        <p:spPr>
          <a:xfrm>
            <a:off x="1295402" y="982132"/>
            <a:ext cx="9601196" cy="1249339"/>
          </a:xfrm>
        </p:spPr>
        <p:txBody>
          <a:bodyPr>
            <a:normAutofit fontScale="90000"/>
          </a:bodyPr>
          <a:lstStyle/>
          <a:p>
            <a:r>
              <a:rPr lang="en-US">
                <a:solidFill>
                  <a:schemeClr val="tx1"/>
                </a:solidFill>
              </a:rPr>
              <a:t>Progress Monitoring Data for </a:t>
            </a:r>
            <a:r>
              <a:rPr lang="en-US">
                <a:solidFill>
                  <a:schemeClr val="tx1"/>
                </a:solidFill>
                <a:ea typeface="+mj-lt"/>
                <a:cs typeface="+mj-lt"/>
              </a:rPr>
              <a:t>Instructional Practice specifically relating to Science</a:t>
            </a:r>
            <a:endParaRPr lang="en-US" b="1"/>
          </a:p>
        </p:txBody>
      </p:sp>
      <p:sp>
        <p:nvSpPr>
          <p:cNvPr id="3" name="Content Placeholder 2">
            <a:extLst>
              <a:ext uri="{FF2B5EF4-FFF2-40B4-BE49-F238E27FC236}">
                <a16:creationId xmlns:a16="http://schemas.microsoft.com/office/drawing/2014/main" id="{0DBB7D3A-320A-496C-A9D7-855A3EB04623}"/>
              </a:ext>
            </a:extLst>
          </p:cNvPr>
          <p:cNvSpPr>
            <a:spLocks noGrp="1"/>
          </p:cNvSpPr>
          <p:nvPr>
            <p:ph idx="1"/>
          </p:nvPr>
        </p:nvSpPr>
        <p:spPr/>
        <p:txBody>
          <a:bodyPr>
            <a:normAutofit/>
          </a:bodyPr>
          <a:lstStyle/>
          <a:p>
            <a:r>
              <a:rPr lang="en-US" dirty="0">
                <a:ea typeface="+mn-lt"/>
                <a:cs typeface="+mn-lt"/>
              </a:rPr>
              <a:t>In 2025, 45% of students will be proficient (3+) on Science Assessment.</a:t>
            </a:r>
          </a:p>
          <a:p>
            <a:endParaRPr lang="en-US" dirty="0">
              <a:ea typeface="+mn-lt"/>
              <a:cs typeface="+mn-lt"/>
            </a:endParaRPr>
          </a:p>
          <a:p>
            <a:pPr algn="ctr" rtl="0" fontAlgn="base">
              <a:lnSpc>
                <a:spcPts val="1950"/>
              </a:lnSpc>
              <a:buNone/>
            </a:pPr>
            <a:r>
              <a:rPr lang="en-US" sz="1800" b="1" i="0" u="none" strike="noStrike" dirty="0">
                <a:solidFill>
                  <a:srgbClr val="222222"/>
                </a:solidFill>
                <a:effectLst/>
                <a:latin typeface="Roboto" panose="02000000000000000000" pitchFamily="2" charset="0"/>
              </a:rPr>
              <a:t>NGSSS 30% (decrease of 4% from prior year)</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1950"/>
              </a:lnSpc>
              <a:buNone/>
            </a:pPr>
            <a:r>
              <a:rPr lang="en-US" sz="1800" b="1" i="0" u="none" strike="noStrike" dirty="0">
                <a:solidFill>
                  <a:srgbClr val="222222"/>
                </a:solidFill>
                <a:effectLst/>
                <a:latin typeface="Roboto" panose="02000000000000000000" pitchFamily="2" charset="0"/>
              </a:rPr>
              <a:t>Penda Mid Year SSA: 55.2%</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1950"/>
              </a:lnSpc>
            </a:pPr>
            <a:r>
              <a:rPr lang="en-US" sz="1800" b="0" i="0" u="none" strike="noStrike" dirty="0">
                <a:solidFill>
                  <a:srgbClr val="222222"/>
                </a:solidFill>
                <a:effectLst/>
                <a:latin typeface="Roboto" panose="02000000000000000000" pitchFamily="2" charset="0"/>
              </a:rPr>
              <a:t>Prior (2024) year was 34% Proficiency.</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endParaRPr lang="en-US" dirty="0"/>
          </a:p>
          <a:p>
            <a:endParaRPr lang="en-US" dirty="0"/>
          </a:p>
        </p:txBody>
      </p:sp>
      <p:pic>
        <p:nvPicPr>
          <p:cNvPr id="5" name="Recorded Sound">
            <a:hlinkClick r:id="" action="ppaction://media"/>
            <a:extLst>
              <a:ext uri="{FF2B5EF4-FFF2-40B4-BE49-F238E27FC236}">
                <a16:creationId xmlns:a16="http://schemas.microsoft.com/office/drawing/2014/main" id="{E7BCD192-3144-C6E7-B4A0-1CE4EDB160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0601" y="997201"/>
            <a:ext cx="609600" cy="609600"/>
          </a:xfrm>
          <a:prstGeom prst="rect">
            <a:avLst/>
          </a:prstGeom>
        </p:spPr>
      </p:pic>
    </p:spTree>
    <p:extLst>
      <p:ext uri="{BB962C8B-B14F-4D97-AF65-F5344CB8AC3E}">
        <p14:creationId xmlns:p14="http://schemas.microsoft.com/office/powerpoint/2010/main" val="2593444758"/>
      </p:ext>
    </p:extLst>
  </p:cSld>
  <p:clrMapOvr>
    <a:masterClrMapping/>
  </p:clrMapOvr>
  <mc:AlternateContent xmlns:mc="http://schemas.openxmlformats.org/markup-compatibility/2006">
    <mc:Choice xmlns:p14="http://schemas.microsoft.com/office/powerpoint/2010/main" Requires="p14">
      <p:transition spd="slow" p14:dur="2000" advTm="21218"/>
    </mc:Choice>
    <mc:Fallback>
      <p:transition spd="slow" advTm="2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4783-306E-4DCD-BBE4-02934AAB50CD}"/>
              </a:ext>
            </a:extLst>
          </p:cNvPr>
          <p:cNvSpPr>
            <a:spLocks noGrp="1"/>
          </p:cNvSpPr>
          <p:nvPr>
            <p:ph type="title"/>
          </p:nvPr>
        </p:nvSpPr>
        <p:spPr/>
        <p:txBody>
          <a:bodyPr>
            <a:normAutofit fontScale="90000"/>
          </a:bodyPr>
          <a:lstStyle/>
          <a:p>
            <a:r>
              <a:rPr lang="en-US" sz="4400"/>
              <a:t>SIP Focus area </a:t>
            </a:r>
            <a:r>
              <a:rPr lang="en-US"/>
              <a:t>3</a:t>
            </a:r>
            <a:r>
              <a:rPr lang="en-US" sz="4400"/>
              <a:t>: </a:t>
            </a:r>
            <a:r>
              <a:rPr lang="en-US">
                <a:ea typeface="+mj-lt"/>
                <a:cs typeface="+mj-lt"/>
              </a:rPr>
              <a:t>Instructional Practice specifically relating to ELA</a:t>
            </a:r>
            <a:endParaRPr lang="en-US" sz="2400">
              <a:solidFill>
                <a:srgbClr val="000000"/>
              </a:solidFill>
              <a:latin typeface="Calibri"/>
              <a:ea typeface="Calibri"/>
              <a:cs typeface="Calibri"/>
            </a:endParaRPr>
          </a:p>
        </p:txBody>
      </p:sp>
      <p:sp>
        <p:nvSpPr>
          <p:cNvPr id="3" name="Content Placeholder 2">
            <a:extLst>
              <a:ext uri="{FF2B5EF4-FFF2-40B4-BE49-F238E27FC236}">
                <a16:creationId xmlns:a16="http://schemas.microsoft.com/office/drawing/2014/main" id="{F5D6ACA2-EAE7-4624-BB2A-B75E8EF50598}"/>
              </a:ext>
            </a:extLst>
          </p:cNvPr>
          <p:cNvSpPr>
            <a:spLocks noGrp="1"/>
          </p:cNvSpPr>
          <p:nvPr>
            <p:ph idx="1"/>
          </p:nvPr>
        </p:nvSpPr>
        <p:spPr>
          <a:xfrm>
            <a:off x="1295401" y="2556932"/>
            <a:ext cx="9601196" cy="3540608"/>
          </a:xfrm>
        </p:spPr>
        <p:txBody>
          <a:bodyPr>
            <a:normAutofit fontScale="70000" lnSpcReduction="20000"/>
          </a:bodyPr>
          <a:lstStyle/>
          <a:p>
            <a:pPr marL="0" indent="0">
              <a:lnSpc>
                <a:spcPct val="114999"/>
              </a:lnSpc>
              <a:spcBef>
                <a:spcPts val="600"/>
              </a:spcBef>
              <a:spcAft>
                <a:spcPts val="0"/>
              </a:spcAft>
              <a:buNone/>
            </a:pPr>
            <a:r>
              <a:rPr lang="en-US" sz="4000">
                <a:solidFill>
                  <a:srgbClr val="262626"/>
                </a:solidFill>
                <a:latin typeface="Garamond"/>
                <a:ea typeface="Calibri"/>
                <a:cs typeface="Arial"/>
                <a:sym typeface="Arial"/>
              </a:rPr>
              <a:t>Spent a total of $222,000</a:t>
            </a:r>
            <a:endParaRPr lang="en-US" sz="4000">
              <a:solidFill>
                <a:srgbClr val="000000"/>
              </a:solidFill>
              <a:latin typeface="Garamond"/>
              <a:ea typeface="Calibri"/>
              <a:cs typeface="Arial"/>
              <a:sym typeface="Arial"/>
            </a:endParaRPr>
          </a:p>
          <a:p>
            <a:pPr>
              <a:buNone/>
            </a:pPr>
            <a:r>
              <a:rPr lang="en-US" sz="1400">
                <a:solidFill>
                  <a:srgbClr val="000000"/>
                </a:solidFill>
                <a:latin typeface="Calibri"/>
                <a:ea typeface="Calibri"/>
                <a:cs typeface="Calibri"/>
                <a:sym typeface="Arial"/>
              </a:rPr>
              <a:t>Educational Literacy Board Games for parent support at home- $950</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Literacy Curriculum Coach- $45,500</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**Title I Intervention Teacher- $80,600</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**Title I Instructional Assistants- $72,000</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REWARDS Interventions materials- $3,014</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Phonics for Reading Intervention books- $8,339</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Hand2mind Word Work Mats-$1,003</a:t>
            </a:r>
            <a:endParaRPr lang="en-US" sz="1400">
              <a:solidFill>
                <a:srgbClr val="000000"/>
              </a:solidFill>
              <a:latin typeface="Calibri"/>
              <a:ea typeface="Calibri"/>
              <a:cs typeface="Calibri"/>
            </a:endParaRPr>
          </a:p>
          <a:p>
            <a:pPr>
              <a:buNone/>
            </a:pPr>
            <a:r>
              <a:rPr lang="en-US" sz="1400" err="1">
                <a:solidFill>
                  <a:srgbClr val="000000"/>
                </a:solidFill>
                <a:latin typeface="Calibri"/>
                <a:ea typeface="Calibri"/>
                <a:cs typeface="Calibri"/>
                <a:sym typeface="Arial"/>
              </a:rPr>
              <a:t>i</a:t>
            </a:r>
            <a:r>
              <a:rPr lang="en-US" sz="1400">
                <a:solidFill>
                  <a:srgbClr val="000000"/>
                </a:solidFill>
                <a:latin typeface="Calibri"/>
                <a:ea typeface="Calibri"/>
                <a:cs typeface="Calibri"/>
                <a:sym typeface="Arial"/>
              </a:rPr>
              <a:t>-Ready Magnetic Reading workbooks- $4,441</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Benchmark Decodable readers- $1,394.00</a:t>
            </a:r>
            <a:endParaRPr lang="en-US" sz="1400">
              <a:solidFill>
                <a:srgbClr val="000000"/>
              </a:solidFill>
              <a:latin typeface="Calibri"/>
              <a:ea typeface="Calibri"/>
              <a:cs typeface="Calibri"/>
            </a:endParaRPr>
          </a:p>
          <a:p>
            <a:pPr>
              <a:buNone/>
            </a:pPr>
            <a:r>
              <a:rPr lang="en-US" sz="1400">
                <a:solidFill>
                  <a:srgbClr val="000000"/>
                </a:solidFill>
                <a:latin typeface="Calibri"/>
                <a:ea typeface="Calibri"/>
                <a:cs typeface="Calibri"/>
                <a:sym typeface="Arial"/>
              </a:rPr>
              <a:t>Anchor Chart Paper and Markers- $4,762</a:t>
            </a:r>
            <a:endParaRPr lang="en-US" sz="1400"/>
          </a:p>
          <a:p>
            <a:pPr>
              <a:buNone/>
            </a:pPr>
            <a:endParaRPr lang="en-US" sz="1400">
              <a:solidFill>
                <a:srgbClr val="000000"/>
              </a:solidFill>
              <a:latin typeface="Calibri"/>
              <a:ea typeface="Calibri"/>
              <a:cs typeface="Calibri"/>
            </a:endParaRPr>
          </a:p>
          <a:p>
            <a:pPr marL="285750" indent="-285750">
              <a:buNone/>
            </a:pPr>
            <a:endParaRPr lang="en-US" sz="1300">
              <a:solidFill>
                <a:srgbClr val="000000"/>
              </a:solidFill>
              <a:latin typeface="Calibri"/>
              <a:ea typeface="Calibri"/>
              <a:cs typeface="Calibri"/>
            </a:endParaRPr>
          </a:p>
          <a:p>
            <a:pPr>
              <a:buNone/>
            </a:pPr>
            <a:r>
              <a:rPr lang="en-US" sz="1300">
                <a:solidFill>
                  <a:srgbClr val="000000"/>
                </a:solidFill>
                <a:latin typeface="Calibri"/>
                <a:ea typeface="Calibri"/>
                <a:cs typeface="Calibri"/>
              </a:rPr>
              <a:t>**Supports multiple focus areas</a:t>
            </a:r>
            <a:endParaRPr lang="en-US"/>
          </a:p>
          <a:p>
            <a:pPr>
              <a:lnSpc>
                <a:spcPct val="115000"/>
              </a:lnSpc>
              <a:spcBef>
                <a:spcPts val="600"/>
              </a:spcBef>
              <a:buClr>
                <a:prstClr val="black"/>
              </a:buClr>
              <a:buSzPts val="1100"/>
            </a:pPr>
            <a:endParaRPr lang="en-US" sz="3500">
              <a:solidFill>
                <a:srgbClr val="83992A"/>
              </a:solidFill>
              <a:latin typeface="Arial"/>
              <a:cs typeface="Arial"/>
            </a:endParaRPr>
          </a:p>
          <a:p>
            <a:pPr>
              <a:lnSpc>
                <a:spcPct val="115000"/>
              </a:lnSpc>
              <a:spcBef>
                <a:spcPts val="600"/>
              </a:spcBef>
              <a:buClr>
                <a:prstClr val="black"/>
              </a:buClr>
              <a:buSzPts val="1100"/>
            </a:pPr>
            <a:endParaRPr lang="en-US" sz="3500">
              <a:solidFill>
                <a:srgbClr val="83992A"/>
              </a:solidFill>
              <a:latin typeface="Arial"/>
              <a:cs typeface="Arial"/>
            </a:endParaRPr>
          </a:p>
          <a:p>
            <a:pPr marL="457200" lvl="1" indent="0">
              <a:buNone/>
            </a:pPr>
            <a:endParaRPr lang="en-US" sz="1600"/>
          </a:p>
          <a:p>
            <a:pPr marL="457200" lvl="1" indent="0">
              <a:buNone/>
            </a:pPr>
            <a:endParaRPr lang="en-US" sz="1600"/>
          </a:p>
          <a:p>
            <a:pPr marL="457200" lvl="1" indent="0">
              <a:buNone/>
            </a:pPr>
            <a:endParaRPr lang="en-US" sz="1600"/>
          </a:p>
          <a:p>
            <a:pPr marL="457200" lvl="1" indent="0">
              <a:buNone/>
            </a:pPr>
            <a:endParaRPr lang="en-US" sz="1600"/>
          </a:p>
        </p:txBody>
      </p:sp>
      <p:pic>
        <p:nvPicPr>
          <p:cNvPr id="4" name="Recorded Sound">
            <a:hlinkClick r:id="" action="ppaction://media"/>
            <a:extLst>
              <a:ext uri="{FF2B5EF4-FFF2-40B4-BE49-F238E27FC236}">
                <a16:creationId xmlns:a16="http://schemas.microsoft.com/office/drawing/2014/main" id="{29353C2D-0604-0DF4-DF15-45B9B698C9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2525" y="982132"/>
            <a:ext cx="609600" cy="609600"/>
          </a:xfrm>
          <a:prstGeom prst="rect">
            <a:avLst/>
          </a:prstGeom>
        </p:spPr>
      </p:pic>
    </p:spTree>
    <p:extLst>
      <p:ext uri="{BB962C8B-B14F-4D97-AF65-F5344CB8AC3E}">
        <p14:creationId xmlns:p14="http://schemas.microsoft.com/office/powerpoint/2010/main" val="2162427921"/>
      </p:ext>
    </p:extLst>
  </p:cSld>
  <p:clrMapOvr>
    <a:masterClrMapping/>
  </p:clrMapOvr>
  <mc:AlternateContent xmlns:mc="http://schemas.openxmlformats.org/markup-compatibility/2006">
    <mc:Choice xmlns:p14="http://schemas.microsoft.com/office/powerpoint/2010/main" Requires="p14">
      <p:transition spd="slow" p14:dur="2000" advTm="43457"/>
    </mc:Choice>
    <mc:Fallback>
      <p:transition spd="slow" advTm="43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A41E-F401-419D-9371-4676D84932F1}"/>
              </a:ext>
            </a:extLst>
          </p:cNvPr>
          <p:cNvSpPr>
            <a:spLocks noGrp="1"/>
          </p:cNvSpPr>
          <p:nvPr>
            <p:ph type="title"/>
          </p:nvPr>
        </p:nvSpPr>
        <p:spPr>
          <a:xfrm>
            <a:off x="1295402" y="982132"/>
            <a:ext cx="9601196" cy="1249339"/>
          </a:xfrm>
        </p:spPr>
        <p:txBody>
          <a:bodyPr>
            <a:normAutofit fontScale="90000"/>
          </a:bodyPr>
          <a:lstStyle/>
          <a:p>
            <a:r>
              <a:rPr lang="en-US">
                <a:solidFill>
                  <a:schemeClr val="tx1"/>
                </a:solidFill>
              </a:rPr>
              <a:t>Progress Monitoring Data for </a:t>
            </a:r>
            <a:r>
              <a:rPr lang="en-US">
                <a:solidFill>
                  <a:schemeClr val="tx1"/>
                </a:solidFill>
                <a:ea typeface="+mj-lt"/>
                <a:cs typeface="+mj-lt"/>
              </a:rPr>
              <a:t>Instructional Practice specifically relating to ELA</a:t>
            </a:r>
            <a:endParaRPr lang="en-US" b="1">
              <a:solidFill>
                <a:schemeClr val="tx1"/>
              </a:solidFill>
            </a:endParaRPr>
          </a:p>
        </p:txBody>
      </p:sp>
      <p:sp>
        <p:nvSpPr>
          <p:cNvPr id="3" name="Content Placeholder 2">
            <a:extLst>
              <a:ext uri="{FF2B5EF4-FFF2-40B4-BE49-F238E27FC236}">
                <a16:creationId xmlns:a16="http://schemas.microsoft.com/office/drawing/2014/main" id="{0DBB7D3A-320A-496C-A9D7-855A3EB04623}"/>
              </a:ext>
            </a:extLst>
          </p:cNvPr>
          <p:cNvSpPr>
            <a:spLocks noGrp="1"/>
          </p:cNvSpPr>
          <p:nvPr>
            <p:ph idx="1"/>
          </p:nvPr>
        </p:nvSpPr>
        <p:spPr/>
        <p:txBody>
          <a:bodyPr>
            <a:normAutofit lnSpcReduction="10000"/>
          </a:bodyPr>
          <a:lstStyle/>
          <a:p>
            <a:r>
              <a:rPr lang="en-US" sz="2200" dirty="0">
                <a:solidFill>
                  <a:srgbClr val="000000"/>
                </a:solidFill>
                <a:latin typeface="Calibri"/>
                <a:ea typeface="Calibri"/>
                <a:cs typeface="Calibri"/>
              </a:rPr>
              <a:t>In 2025, 53% of students will be proficient (3+) on ELA Assessment. The proficiency percentage for SWD will improve from 35% to 41%. The proficiency percentage for Black students will improve from 38% to 41%.</a:t>
            </a: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t>
            </a:r>
            <a:endParaRPr lang="en-US" b="0" i="0" dirty="0">
              <a:solidFill>
                <a:srgbClr val="000000"/>
              </a:solidFill>
              <a:effectLst/>
              <a:latin typeface="Arial" panose="020B0604020202020204"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3rd: PM1- 29%  PM2- 14% (Down 15%); PM3 31% (up 2%)</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4th: PM1 15% - PM2- 25%  (Up 10%); PM3 33% (up 18%)</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5th:  PM1 19% - PM2- 30%  (Up 11%); PM3  40% (up 21%)</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6th: PM1 45% - PM2- 50%  (Up 5%); PM3  73% (up 28%)</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        3-6 Learning Gains: 55% for 2024-2025 SY</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        3-6 Proficiency: 43%  for 2024-2025 SY </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algn="ctr" rtl="0" fontAlgn="base">
              <a:lnSpc>
                <a:spcPts val="750"/>
              </a:lnSpc>
              <a:buNone/>
            </a:pPr>
            <a:r>
              <a:rPr lang="en-US" sz="1800" b="1" i="0" u="none" strike="noStrike" dirty="0">
                <a:solidFill>
                  <a:srgbClr val="222222"/>
                </a:solidFill>
                <a:effectLst/>
                <a:latin typeface="Roboto" panose="02000000000000000000" pitchFamily="2" charset="0"/>
              </a:rPr>
              <a:t>        SWD Proficiency: 19.5% for 2024-2025 SY</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pPr marL="0" indent="0" algn="ctr" rtl="0" fontAlgn="base">
              <a:lnSpc>
                <a:spcPts val="750"/>
              </a:lnSpc>
              <a:buNone/>
            </a:pPr>
            <a:r>
              <a:rPr lang="en-US" sz="1800" b="1" i="0" u="none" strike="noStrike" dirty="0">
                <a:solidFill>
                  <a:srgbClr val="222222"/>
                </a:solidFill>
                <a:effectLst/>
                <a:latin typeface="Roboto" panose="02000000000000000000" pitchFamily="2" charset="0"/>
              </a:rPr>
              <a:t>Black Students Proficiency: 37% for 2024-2025 SY</a:t>
            </a:r>
            <a:r>
              <a:rPr lang="en-US" sz="1800" b="0" i="0" dirty="0">
                <a:solidFill>
                  <a:srgbClr val="000000"/>
                </a:solidFill>
                <a:effectLst/>
                <a:latin typeface="Roboto" panose="02000000000000000000" pitchFamily="2" charset="0"/>
              </a:rPr>
              <a:t>​</a:t>
            </a:r>
            <a:endParaRPr lang="en-US" b="0" i="0" dirty="0">
              <a:solidFill>
                <a:srgbClr val="000000"/>
              </a:solidFill>
              <a:effectLst/>
              <a:latin typeface="Segoe UI" panose="020B0502040204020203" pitchFamily="34" charset="0"/>
            </a:endParaRPr>
          </a:p>
          <a:p>
            <a:endParaRPr lang="en-US" dirty="0"/>
          </a:p>
        </p:txBody>
      </p:sp>
      <p:pic>
        <p:nvPicPr>
          <p:cNvPr id="5" name="Recorded Sound">
            <a:hlinkClick r:id="" action="ppaction://media"/>
            <a:extLst>
              <a:ext uri="{FF2B5EF4-FFF2-40B4-BE49-F238E27FC236}">
                <a16:creationId xmlns:a16="http://schemas.microsoft.com/office/drawing/2014/main" id="{DB1DF3F2-ACB9-9DFF-CE91-2B6F148301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8675" y="982132"/>
            <a:ext cx="609600" cy="609600"/>
          </a:xfrm>
          <a:prstGeom prst="rect">
            <a:avLst/>
          </a:prstGeom>
        </p:spPr>
      </p:pic>
    </p:spTree>
    <p:extLst>
      <p:ext uri="{BB962C8B-B14F-4D97-AF65-F5344CB8AC3E}">
        <p14:creationId xmlns:p14="http://schemas.microsoft.com/office/powerpoint/2010/main" val="628819172"/>
      </p:ext>
    </p:extLst>
  </p:cSld>
  <p:clrMapOvr>
    <a:masterClrMapping/>
  </p:clrMapOvr>
  <mc:AlternateContent xmlns:mc="http://schemas.openxmlformats.org/markup-compatibility/2006">
    <mc:Choice xmlns:p14="http://schemas.microsoft.com/office/powerpoint/2010/main" Requires="p14">
      <p:transition spd="slow" p14:dur="2000" advTm="13848"/>
    </mc:Choice>
    <mc:Fallback>
      <p:transition spd="slow" advTm="13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31933-5C7C-541F-B64E-A3BBA7D95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CC711-C0BC-4A5F-6B7A-7A7D177B2296}"/>
              </a:ext>
            </a:extLst>
          </p:cNvPr>
          <p:cNvSpPr>
            <a:spLocks noGrp="1"/>
          </p:cNvSpPr>
          <p:nvPr>
            <p:ph type="title"/>
          </p:nvPr>
        </p:nvSpPr>
        <p:spPr/>
        <p:txBody>
          <a:bodyPr>
            <a:normAutofit fontScale="90000"/>
          </a:bodyPr>
          <a:lstStyle/>
          <a:p>
            <a:r>
              <a:rPr lang="en-US" sz="4400"/>
              <a:t>SIP Focus area </a:t>
            </a:r>
            <a:r>
              <a:rPr lang="en-US"/>
              <a:t>4</a:t>
            </a:r>
            <a:r>
              <a:rPr lang="en-US" sz="4400"/>
              <a:t>: </a:t>
            </a:r>
            <a:r>
              <a:rPr lang="en-US">
                <a:ea typeface="+mj-lt"/>
                <a:cs typeface="+mj-lt"/>
              </a:rPr>
              <a:t>Positive Culture and Environment</a:t>
            </a:r>
            <a:endParaRPr lang="en-US" sz="2200"/>
          </a:p>
        </p:txBody>
      </p:sp>
      <p:sp>
        <p:nvSpPr>
          <p:cNvPr id="3" name="Content Placeholder 2">
            <a:extLst>
              <a:ext uri="{FF2B5EF4-FFF2-40B4-BE49-F238E27FC236}">
                <a16:creationId xmlns:a16="http://schemas.microsoft.com/office/drawing/2014/main" id="{9C31900A-C171-DB6E-AE3F-835676B8619C}"/>
              </a:ext>
            </a:extLst>
          </p:cNvPr>
          <p:cNvSpPr>
            <a:spLocks noGrp="1"/>
          </p:cNvSpPr>
          <p:nvPr>
            <p:ph idx="1"/>
          </p:nvPr>
        </p:nvSpPr>
        <p:spPr/>
        <p:txBody>
          <a:bodyPr>
            <a:normAutofit/>
          </a:bodyPr>
          <a:lstStyle/>
          <a:p>
            <a:pPr marL="0" lvl="0" indent="0" algn="l" rtl="0">
              <a:lnSpc>
                <a:spcPct val="115000"/>
              </a:lnSpc>
              <a:spcBef>
                <a:spcPts val="600"/>
              </a:spcBef>
              <a:spcAft>
                <a:spcPts val="0"/>
              </a:spcAft>
              <a:buClr>
                <a:schemeClr val="dk1"/>
              </a:buClr>
              <a:buSzPts val="1100"/>
              <a:buFont typeface="Arial"/>
              <a:buNone/>
            </a:pPr>
            <a:r>
              <a:rPr lang="en-US" sz="3400"/>
              <a:t>Spent a total of $80,200</a:t>
            </a:r>
          </a:p>
          <a:p>
            <a:pPr marL="0" indent="0">
              <a:lnSpc>
                <a:spcPct val="115000"/>
              </a:lnSpc>
              <a:spcBef>
                <a:spcPts val="600"/>
              </a:spcBef>
              <a:spcAft>
                <a:spcPts val="0"/>
              </a:spcAft>
              <a:buClr>
                <a:schemeClr val="dk1"/>
              </a:buClr>
              <a:buSzPts val="1100"/>
              <a:buNone/>
            </a:pPr>
            <a:r>
              <a:rPr lang="en-US" sz="2200">
                <a:solidFill>
                  <a:srgbClr val="83992A"/>
                </a:solidFill>
                <a:latin typeface="Arial"/>
                <a:ea typeface="Arial"/>
                <a:cs typeface="Arial"/>
                <a:sym typeface="Arial"/>
              </a:rPr>
              <a:t>•</a:t>
            </a:r>
            <a:r>
              <a:rPr lang="en-US" sz="2200">
                <a:solidFill>
                  <a:srgbClr val="000000"/>
                </a:solidFill>
                <a:latin typeface="Calibri"/>
                <a:ea typeface="Calibri"/>
                <a:cs typeface="Calibri"/>
                <a:sym typeface="Arial"/>
              </a:rPr>
              <a:t>School Social Worker- $80,200</a:t>
            </a:r>
            <a:endParaRPr lang="en-US" sz="2200">
              <a:solidFill>
                <a:srgbClr val="83992A"/>
              </a:solidFill>
              <a:latin typeface="Arial"/>
              <a:ea typeface="Arial"/>
              <a:cs typeface="Arial"/>
            </a:endParaRPr>
          </a:p>
          <a:p>
            <a:pPr>
              <a:lnSpc>
                <a:spcPct val="115000"/>
              </a:lnSpc>
              <a:spcBef>
                <a:spcPts val="600"/>
              </a:spcBef>
              <a:buClr>
                <a:schemeClr val="dk1"/>
              </a:buClr>
              <a:buSzPts val="1100"/>
            </a:pPr>
            <a:endParaRPr lang="en-US" sz="3500">
              <a:solidFill>
                <a:srgbClr val="83992A"/>
              </a:solidFill>
              <a:latin typeface="Arial"/>
              <a:ea typeface="Arial"/>
              <a:cs typeface="Arial"/>
              <a:sym typeface="Arial"/>
            </a:endParaRPr>
          </a:p>
          <a:p>
            <a:pPr marL="457200" lvl="1" indent="0">
              <a:buClr>
                <a:srgbClr val="83992A"/>
              </a:buClr>
              <a:buNone/>
            </a:pPr>
            <a:endParaRPr lang="en-US" sz="1600">
              <a:solidFill>
                <a:srgbClr val="262626"/>
              </a:solidFill>
              <a:latin typeface="Garamond" panose="02020404030301010803"/>
              <a:ea typeface="Arial"/>
              <a:cs typeface="Arial"/>
            </a:endParaRPr>
          </a:p>
          <a:p>
            <a:pPr marL="457200" lvl="1" indent="0">
              <a:buNone/>
            </a:pPr>
            <a:endParaRPr lang="en-US" sz="1600"/>
          </a:p>
          <a:p>
            <a:pPr marL="457200" lvl="1" indent="0">
              <a:buNone/>
            </a:pPr>
            <a:endParaRPr lang="en-US" sz="1600"/>
          </a:p>
          <a:p>
            <a:pPr marL="457200" lvl="1" indent="0">
              <a:buNone/>
            </a:pPr>
            <a:endParaRPr lang="en-US" sz="1600"/>
          </a:p>
        </p:txBody>
      </p:sp>
      <p:pic>
        <p:nvPicPr>
          <p:cNvPr id="4" name="Recorded Sound">
            <a:hlinkClick r:id="" action="ppaction://media"/>
            <a:extLst>
              <a:ext uri="{FF2B5EF4-FFF2-40B4-BE49-F238E27FC236}">
                <a16:creationId xmlns:a16="http://schemas.microsoft.com/office/drawing/2014/main" id="{7DF8D920-C54B-AD70-82AD-90AF2FD5E5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1600" y="1024465"/>
            <a:ext cx="609600" cy="609600"/>
          </a:xfrm>
          <a:prstGeom prst="rect">
            <a:avLst/>
          </a:prstGeom>
        </p:spPr>
      </p:pic>
    </p:spTree>
    <p:extLst>
      <p:ext uri="{BB962C8B-B14F-4D97-AF65-F5344CB8AC3E}">
        <p14:creationId xmlns:p14="http://schemas.microsoft.com/office/powerpoint/2010/main" val="1932980970"/>
      </p:ext>
    </p:extLst>
  </p:cSld>
  <p:clrMapOvr>
    <a:masterClrMapping/>
  </p:clrMapOvr>
  <mc:AlternateContent xmlns:mc="http://schemas.openxmlformats.org/markup-compatibility/2006">
    <mc:Choice xmlns:p14="http://schemas.microsoft.com/office/powerpoint/2010/main" Requires="p14">
      <p:transition spd="slow" p14:dur="2000" advTm="11775"/>
    </mc:Choice>
    <mc:Fallback>
      <p:transition spd="slow" advTm="11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77317-6D70-38DF-336F-1FD24E43F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3E4BC-9988-4010-482A-4A5CAC0E7B91}"/>
              </a:ext>
            </a:extLst>
          </p:cNvPr>
          <p:cNvSpPr>
            <a:spLocks noGrp="1"/>
          </p:cNvSpPr>
          <p:nvPr>
            <p:ph type="title"/>
          </p:nvPr>
        </p:nvSpPr>
        <p:spPr>
          <a:xfrm>
            <a:off x="1295402" y="982132"/>
            <a:ext cx="9601196" cy="1249339"/>
          </a:xfrm>
        </p:spPr>
        <p:txBody>
          <a:bodyPr>
            <a:normAutofit fontScale="90000"/>
          </a:bodyPr>
          <a:lstStyle/>
          <a:p>
            <a:r>
              <a:rPr lang="en-US">
                <a:solidFill>
                  <a:schemeClr val="tx1"/>
                </a:solidFill>
              </a:rPr>
              <a:t>Progress Monitoring Data for </a:t>
            </a:r>
            <a:r>
              <a:rPr lang="en-US">
                <a:solidFill>
                  <a:schemeClr val="tx1"/>
                </a:solidFill>
                <a:ea typeface="+mj-lt"/>
                <a:cs typeface="+mj-lt"/>
              </a:rPr>
              <a:t>Positive Culture and Environment</a:t>
            </a:r>
            <a:endParaRPr lang="en-US" b="1"/>
          </a:p>
        </p:txBody>
      </p:sp>
      <p:sp>
        <p:nvSpPr>
          <p:cNvPr id="3" name="Content Placeholder 2">
            <a:extLst>
              <a:ext uri="{FF2B5EF4-FFF2-40B4-BE49-F238E27FC236}">
                <a16:creationId xmlns:a16="http://schemas.microsoft.com/office/drawing/2014/main" id="{ACF63BB3-FEFC-3681-801A-5F77EA050252}"/>
              </a:ext>
            </a:extLst>
          </p:cNvPr>
          <p:cNvSpPr>
            <a:spLocks noGrp="1"/>
          </p:cNvSpPr>
          <p:nvPr>
            <p:ph idx="1"/>
          </p:nvPr>
        </p:nvSpPr>
        <p:spPr/>
        <p:txBody>
          <a:bodyPr>
            <a:normAutofit/>
          </a:bodyPr>
          <a:lstStyle/>
          <a:p>
            <a:r>
              <a:rPr lang="en-US" sz="2000" dirty="0">
                <a:solidFill>
                  <a:srgbClr val="000000"/>
                </a:solidFill>
                <a:latin typeface="Calibri"/>
                <a:ea typeface="Calibri"/>
                <a:cs typeface="Calibri"/>
              </a:rPr>
              <a:t>Grade level disciplinary data rates will decrease in grades K-6 by 4% in each grade level for the 24-25 school year.</a:t>
            </a:r>
            <a:endParaRPr lang="en-US" sz="2000" dirty="0"/>
          </a:p>
          <a:p>
            <a:pPr marL="0" indent="0">
              <a:buNone/>
            </a:pPr>
            <a:endParaRPr lang="en-US" dirty="0"/>
          </a:p>
        </p:txBody>
      </p:sp>
      <p:pic>
        <p:nvPicPr>
          <p:cNvPr id="1028" name="Picture 4">
            <a:extLst>
              <a:ext uri="{FF2B5EF4-FFF2-40B4-BE49-F238E27FC236}">
                <a16:creationId xmlns:a16="http://schemas.microsoft.com/office/drawing/2014/main" id="{A8C1D045-681A-E846-CB84-FCA070E2C7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199" y="3535924"/>
            <a:ext cx="4162425" cy="21812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AFA1D84-8A74-CAFD-65FA-D454FE346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499" y="3493054"/>
            <a:ext cx="4162425" cy="2181211"/>
          </a:xfrm>
          <a:prstGeom prst="rect">
            <a:avLst/>
          </a:prstGeom>
          <a:noFill/>
          <a:extLst>
            <a:ext uri="{909E8E84-426E-40DD-AFC4-6F175D3DCCD1}">
              <a14:hiddenFill xmlns:a14="http://schemas.microsoft.com/office/drawing/2010/main">
                <a:solidFill>
                  <a:srgbClr val="FFFFFF"/>
                </a:solidFill>
              </a14:hiddenFill>
            </a:ext>
          </a:extLst>
        </p:spPr>
      </p:pic>
      <p:pic>
        <p:nvPicPr>
          <p:cNvPr id="6" name="Recorded Sound">
            <a:hlinkClick r:id="" action="ppaction://media"/>
            <a:extLst>
              <a:ext uri="{FF2B5EF4-FFF2-40B4-BE49-F238E27FC236}">
                <a16:creationId xmlns:a16="http://schemas.microsoft.com/office/drawing/2014/main" id="{E088642F-908D-BDBD-93C8-9968507A62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74" y="823399"/>
            <a:ext cx="609600" cy="609600"/>
          </a:xfrm>
          <a:prstGeom prst="rect">
            <a:avLst/>
          </a:prstGeom>
        </p:spPr>
      </p:pic>
    </p:spTree>
    <p:extLst>
      <p:ext uri="{BB962C8B-B14F-4D97-AF65-F5344CB8AC3E}">
        <p14:creationId xmlns:p14="http://schemas.microsoft.com/office/powerpoint/2010/main" val="1695844427"/>
      </p:ext>
    </p:extLst>
  </p:cSld>
  <p:clrMapOvr>
    <a:masterClrMapping/>
  </p:clrMapOvr>
  <mc:AlternateContent xmlns:mc="http://schemas.openxmlformats.org/markup-compatibility/2006">
    <mc:Choice xmlns:p14="http://schemas.microsoft.com/office/powerpoint/2010/main" Requires="p14">
      <p:transition spd="slow" p14:dur="2000" advTm="18657"/>
    </mc:Choice>
    <mc:Fallback>
      <p:transition spd="slow" advTm="186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5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C0BA3-C5F1-46CB-8D40-7DC9882DAFE7}"/>
              </a:ext>
            </a:extLst>
          </p:cNvPr>
          <p:cNvSpPr>
            <a:spLocks noGrp="1"/>
          </p:cNvSpPr>
          <p:nvPr>
            <p:ph type="title"/>
          </p:nvPr>
        </p:nvSpPr>
        <p:spPr/>
        <p:txBody>
          <a:bodyPr/>
          <a:lstStyle/>
          <a:p>
            <a:r>
              <a:rPr lang="en-US" b="1"/>
              <a:t>Parent and Family Engagement </a:t>
            </a:r>
            <a:br>
              <a:rPr lang="en-US"/>
            </a:br>
            <a:endParaRPr lang="en-US" sz="2400"/>
          </a:p>
        </p:txBody>
      </p:sp>
      <p:sp>
        <p:nvSpPr>
          <p:cNvPr id="3" name="Content Placeholder 2">
            <a:extLst>
              <a:ext uri="{FF2B5EF4-FFF2-40B4-BE49-F238E27FC236}">
                <a16:creationId xmlns:a16="http://schemas.microsoft.com/office/drawing/2014/main" id="{18760AF9-26C0-491D-B849-8080067B48B4}"/>
              </a:ext>
            </a:extLst>
          </p:cNvPr>
          <p:cNvSpPr>
            <a:spLocks noGrp="1"/>
          </p:cNvSpPr>
          <p:nvPr>
            <p:ph idx="1"/>
          </p:nvPr>
        </p:nvSpPr>
        <p:spPr/>
        <p:txBody>
          <a:bodyPr>
            <a:normAutofit lnSpcReduction="10000"/>
          </a:bodyPr>
          <a:lstStyle/>
          <a:p>
            <a:pPr marL="0" lvl="0" indent="0" algn="l" rtl="0">
              <a:lnSpc>
                <a:spcPct val="115000"/>
              </a:lnSpc>
              <a:spcBef>
                <a:spcPts val="600"/>
              </a:spcBef>
              <a:spcAft>
                <a:spcPts val="0"/>
              </a:spcAft>
              <a:buClr>
                <a:schemeClr val="dk1"/>
              </a:buClr>
              <a:buSzPts val="1100"/>
              <a:buFont typeface="Arial"/>
              <a:buNone/>
            </a:pPr>
            <a:r>
              <a:rPr lang="en-US" b="1"/>
              <a:t>Spent a total of $3,500</a:t>
            </a:r>
          </a:p>
          <a:p>
            <a:pPr>
              <a:buClr>
                <a:schemeClr val="dk1"/>
              </a:buClr>
              <a:buSzPts val="1100"/>
            </a:pPr>
            <a:r>
              <a:rPr lang="en-US" sz="1800" b="1">
                <a:solidFill>
                  <a:srgbClr val="000000"/>
                </a:solidFill>
                <a:latin typeface="Arial"/>
                <a:ea typeface="Arial"/>
                <a:cs typeface="Arial"/>
                <a:sym typeface="Arial"/>
              </a:rPr>
              <a:t>Winn-Dixie Family Math Night: </a:t>
            </a:r>
            <a:r>
              <a:rPr lang="en-US" sz="1800">
                <a:solidFill>
                  <a:srgbClr val="000000"/>
                </a:solidFill>
                <a:latin typeface="Arial"/>
                <a:ea typeface="Arial"/>
                <a:cs typeface="Arial"/>
                <a:sym typeface="Arial"/>
              </a:rPr>
              <a:t>Families completed everyday math problems incorporating strategies/skills taught in the classroom.</a:t>
            </a:r>
            <a:endParaRPr lang="en-US" sz="1800">
              <a:solidFill>
                <a:srgbClr val="000000"/>
              </a:solidFill>
              <a:latin typeface="Arial"/>
              <a:ea typeface="Arial"/>
              <a:cs typeface="Arial"/>
            </a:endParaRPr>
          </a:p>
          <a:p>
            <a:pPr>
              <a:buSzPts val="1100"/>
            </a:pPr>
            <a:r>
              <a:rPr lang="en-US" sz="1800" b="1">
                <a:solidFill>
                  <a:srgbClr val="000000"/>
                </a:solidFill>
                <a:latin typeface="Arial"/>
                <a:ea typeface="Arial"/>
                <a:cs typeface="Arial"/>
                <a:sym typeface="Arial"/>
              </a:rPr>
              <a:t>Literacy Family Night: </a:t>
            </a:r>
            <a:r>
              <a:rPr lang="en-US" sz="1800">
                <a:solidFill>
                  <a:srgbClr val="000000"/>
                </a:solidFill>
                <a:latin typeface="Arial"/>
                <a:ea typeface="Arial"/>
                <a:cs typeface="Arial"/>
                <a:sym typeface="Arial"/>
              </a:rPr>
              <a:t>Families completed literacy-based challenges/activities and learned ways to build literacy at home. Families also received resources to use at home with their children.</a:t>
            </a:r>
            <a:endParaRPr lang="en-US" sz="1800"/>
          </a:p>
          <a:p>
            <a:pPr>
              <a:buSzPts val="1100"/>
            </a:pPr>
            <a:r>
              <a:rPr lang="en-US" sz="1800" b="1">
                <a:solidFill>
                  <a:srgbClr val="000000"/>
                </a:solidFill>
                <a:latin typeface="Arial"/>
                <a:ea typeface="Arial"/>
                <a:cs typeface="Arial"/>
                <a:sym typeface="Arial"/>
              </a:rPr>
              <a:t>Family Math Night:</a:t>
            </a:r>
            <a:r>
              <a:rPr lang="en-US" sz="1800">
                <a:solidFill>
                  <a:srgbClr val="000000"/>
                </a:solidFill>
                <a:latin typeface="Arial"/>
                <a:ea typeface="Arial"/>
                <a:cs typeface="Arial"/>
                <a:sym typeface="Arial"/>
              </a:rPr>
              <a:t> Families explored math concepts and practiced ways to support their child at home.</a:t>
            </a:r>
            <a:endParaRPr lang="en-US" sz="1800"/>
          </a:p>
          <a:p>
            <a:pPr>
              <a:buSzPts val="1100"/>
            </a:pPr>
            <a:r>
              <a:rPr lang="en-US" sz="1800" b="1" dirty="0">
                <a:solidFill>
                  <a:srgbClr val="000000"/>
                </a:solidFill>
                <a:latin typeface="Arial"/>
                <a:ea typeface="Arial"/>
                <a:cs typeface="Arial"/>
              </a:rPr>
              <a:t>Family Science Night:</a:t>
            </a:r>
            <a:r>
              <a:rPr lang="en-US" sz="1800" dirty="0">
                <a:solidFill>
                  <a:srgbClr val="000000"/>
                </a:solidFill>
                <a:latin typeface="Arial"/>
                <a:ea typeface="Arial"/>
                <a:cs typeface="Arial"/>
              </a:rPr>
              <a:t> Families engaged in hands-on science activities and learned ways to support students with science at home.</a:t>
            </a:r>
          </a:p>
          <a:p>
            <a:pPr marL="0" indent="0">
              <a:lnSpc>
                <a:spcPct val="114999"/>
              </a:lnSpc>
              <a:spcBef>
                <a:spcPts val="600"/>
              </a:spcBef>
              <a:spcAft>
                <a:spcPts val="0"/>
              </a:spcAft>
              <a:buSzPts val="1100"/>
              <a:buNone/>
            </a:pPr>
            <a:endParaRPr lang="en-US" sz="3200">
              <a:solidFill>
                <a:srgbClr val="83992A"/>
              </a:solidFill>
              <a:latin typeface="Arial"/>
              <a:ea typeface="Arial"/>
              <a:cs typeface="Arial"/>
            </a:endParaRPr>
          </a:p>
        </p:txBody>
      </p:sp>
      <p:pic>
        <p:nvPicPr>
          <p:cNvPr id="4" name="Recorded Sound">
            <a:hlinkClick r:id="" action="ppaction://media"/>
            <a:extLst>
              <a:ext uri="{FF2B5EF4-FFF2-40B4-BE49-F238E27FC236}">
                <a16:creationId xmlns:a16="http://schemas.microsoft.com/office/drawing/2014/main" id="{B1438C70-BA9E-AC40-F2A6-B8C75F72E8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23976" y="1053040"/>
            <a:ext cx="609600" cy="609600"/>
          </a:xfrm>
          <a:prstGeom prst="rect">
            <a:avLst/>
          </a:prstGeom>
        </p:spPr>
      </p:pic>
    </p:spTree>
    <p:extLst>
      <p:ext uri="{BB962C8B-B14F-4D97-AF65-F5344CB8AC3E}">
        <p14:creationId xmlns:p14="http://schemas.microsoft.com/office/powerpoint/2010/main" val="3760799578"/>
      </p:ext>
    </p:extLst>
  </p:cSld>
  <p:clrMapOvr>
    <a:masterClrMapping/>
  </p:clrMapOvr>
  <mc:AlternateContent xmlns:mc="http://schemas.openxmlformats.org/markup-compatibility/2006">
    <mc:Choice xmlns:p14="http://schemas.microsoft.com/office/powerpoint/2010/main" Requires="p14">
      <p:transition spd="slow" p14:dur="2000" advTm="27310"/>
    </mc:Choice>
    <mc:Fallback>
      <p:transition spd="slow" advTm="27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C20C-FB72-45BD-9587-E312C24A185C}"/>
              </a:ext>
            </a:extLst>
          </p:cNvPr>
          <p:cNvSpPr>
            <a:spLocks noGrp="1"/>
          </p:cNvSpPr>
          <p:nvPr>
            <p:ph type="title"/>
          </p:nvPr>
        </p:nvSpPr>
        <p:spPr/>
        <p:txBody>
          <a:bodyPr>
            <a:normAutofit fontScale="90000"/>
          </a:bodyPr>
          <a:lstStyle/>
          <a:p>
            <a:r>
              <a:rPr lang="en-US"/>
              <a:t>Technology</a:t>
            </a:r>
            <a:br>
              <a:rPr lang="en-US"/>
            </a:br>
            <a:r>
              <a:rPr lang="en-US" sz="2200"/>
              <a:t>(This money is in addition to any technology the district may provide to schools and is used to increase success in the areas in need the school identified.)</a:t>
            </a:r>
          </a:p>
        </p:txBody>
      </p:sp>
      <p:sp>
        <p:nvSpPr>
          <p:cNvPr id="3" name="Content Placeholder 2">
            <a:extLst>
              <a:ext uri="{FF2B5EF4-FFF2-40B4-BE49-F238E27FC236}">
                <a16:creationId xmlns:a16="http://schemas.microsoft.com/office/drawing/2014/main" id="{4E55BCCC-0154-4163-B2A0-B1B3ABD59562}"/>
              </a:ext>
            </a:extLst>
          </p:cNvPr>
          <p:cNvSpPr>
            <a:spLocks noGrp="1"/>
          </p:cNvSpPr>
          <p:nvPr>
            <p:ph idx="1"/>
          </p:nvPr>
        </p:nvSpPr>
        <p:spPr/>
        <p:txBody>
          <a:bodyPr>
            <a:normAutofit/>
          </a:bodyPr>
          <a:lstStyle/>
          <a:p>
            <a:pPr marL="0" indent="0">
              <a:buNone/>
            </a:pPr>
            <a:r>
              <a:rPr lang="en-US" dirty="0"/>
              <a:t>Technology purchases: $19,112</a:t>
            </a:r>
            <a:endParaRPr lang="en-US" i="1" dirty="0">
              <a:latin typeface="Arial Black" panose="020B0A04020102020204" pitchFamily="34" charset="0"/>
            </a:endParaRPr>
          </a:p>
          <a:p>
            <a:r>
              <a:rPr lang="en-US" dirty="0">
                <a:solidFill>
                  <a:srgbClr val="83992A"/>
                </a:solidFill>
                <a:latin typeface="Arial"/>
                <a:cs typeface="Arial"/>
                <a:sym typeface="Arial"/>
              </a:rPr>
              <a:t>700 pairs of headphones- $6,972.00</a:t>
            </a:r>
            <a:endParaRPr lang="en-US" dirty="0">
              <a:solidFill>
                <a:srgbClr val="83992A"/>
              </a:solidFill>
              <a:latin typeface="Arial"/>
              <a:cs typeface="Arial"/>
            </a:endParaRPr>
          </a:p>
          <a:p>
            <a:r>
              <a:rPr lang="en-US" dirty="0">
                <a:solidFill>
                  <a:srgbClr val="83992A"/>
                </a:solidFill>
                <a:latin typeface="Arial"/>
                <a:cs typeface="Arial"/>
                <a:sym typeface="Arial"/>
              </a:rPr>
              <a:t>1 Promethean Board (For a kindergarten Classroom- $12,140.00)</a:t>
            </a:r>
            <a:endParaRPr lang="en-US" dirty="0"/>
          </a:p>
        </p:txBody>
      </p:sp>
      <p:pic>
        <p:nvPicPr>
          <p:cNvPr id="5" name="Recorded Sound">
            <a:hlinkClick r:id="" action="ppaction://media"/>
            <a:extLst>
              <a:ext uri="{FF2B5EF4-FFF2-40B4-BE49-F238E27FC236}">
                <a16:creationId xmlns:a16="http://schemas.microsoft.com/office/drawing/2014/main" id="{2D23A8BF-82A6-7430-3F1F-2929A70192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0601" y="806449"/>
            <a:ext cx="609600" cy="609600"/>
          </a:xfrm>
          <a:prstGeom prst="rect">
            <a:avLst/>
          </a:prstGeom>
        </p:spPr>
      </p:pic>
    </p:spTree>
    <p:extLst>
      <p:ext uri="{BB962C8B-B14F-4D97-AF65-F5344CB8AC3E}">
        <p14:creationId xmlns:p14="http://schemas.microsoft.com/office/powerpoint/2010/main" val="1182589488"/>
      </p:ext>
    </p:extLst>
  </p:cSld>
  <p:clrMapOvr>
    <a:masterClrMapping/>
  </p:clrMapOvr>
  <mc:AlternateContent xmlns:mc="http://schemas.openxmlformats.org/markup-compatibility/2006">
    <mc:Choice xmlns:p14="http://schemas.microsoft.com/office/powerpoint/2010/main" Requires="p14">
      <p:transition spd="slow" p14:dur="2000" advTm="18947"/>
    </mc:Choice>
    <mc:Fallback>
      <p:transition spd="slow" advTm="18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F628-D923-4638-BEAF-884016E0962C}"/>
              </a:ext>
            </a:extLst>
          </p:cNvPr>
          <p:cNvSpPr>
            <a:spLocks noGrp="1"/>
          </p:cNvSpPr>
          <p:nvPr>
            <p:ph type="title"/>
          </p:nvPr>
        </p:nvSpPr>
        <p:spPr>
          <a:xfrm>
            <a:off x="1255774" y="982132"/>
            <a:ext cx="9601196" cy="1303867"/>
          </a:xfrm>
        </p:spPr>
        <p:txBody>
          <a:bodyPr>
            <a:noAutofit/>
          </a:bodyPr>
          <a:lstStyle/>
          <a:p>
            <a:r>
              <a:rPr lang="en-US" sz="3200" b="1">
                <a:solidFill>
                  <a:schemeClr val="tx1"/>
                </a:solidFill>
              </a:rPr>
              <a:t>Summer Title I Plans</a:t>
            </a:r>
            <a:br>
              <a:rPr lang="en-US" sz="2800"/>
            </a:br>
            <a:r>
              <a:rPr lang="en-US" sz="2800"/>
              <a:t>(We also saved some of our Title I funds to support the Title I program in June 2025) </a:t>
            </a:r>
            <a:endParaRPr lang="en-US" sz="1600"/>
          </a:p>
        </p:txBody>
      </p:sp>
      <p:sp>
        <p:nvSpPr>
          <p:cNvPr id="3" name="Content Placeholder 2">
            <a:extLst>
              <a:ext uri="{FF2B5EF4-FFF2-40B4-BE49-F238E27FC236}">
                <a16:creationId xmlns:a16="http://schemas.microsoft.com/office/drawing/2014/main" id="{D1F85D0B-05B1-427F-9D41-F8BA30D8D9FD}"/>
              </a:ext>
            </a:extLst>
          </p:cNvPr>
          <p:cNvSpPr>
            <a:spLocks noGrp="1"/>
          </p:cNvSpPr>
          <p:nvPr>
            <p:ph idx="1"/>
          </p:nvPr>
        </p:nvSpPr>
        <p:spPr/>
        <p:txBody>
          <a:bodyPr>
            <a:normAutofit fontScale="62500" lnSpcReduction="20000"/>
          </a:bodyPr>
          <a:lstStyle/>
          <a:p>
            <a:pPr marL="0" indent="0">
              <a:spcBef>
                <a:spcPts val="0"/>
              </a:spcBef>
              <a:buNone/>
            </a:pPr>
            <a:r>
              <a:rPr lang="en-US" b="1" dirty="0"/>
              <a:t>Total Held for Summer Plan</a:t>
            </a:r>
            <a:r>
              <a:rPr lang="en-US" b="1" dirty="0">
                <a:solidFill>
                  <a:srgbClr val="262626"/>
                </a:solidFill>
              </a:rPr>
              <a:t>: </a:t>
            </a:r>
            <a:r>
              <a:rPr lang="en-US" b="1" dirty="0">
                <a:solidFill>
                  <a:schemeClr val="tx1"/>
                </a:solidFill>
              </a:rPr>
              <a:t>$36,000</a:t>
            </a:r>
          </a:p>
          <a:p>
            <a:r>
              <a:rPr lang="en-US" b="1" dirty="0"/>
              <a:t>Comprehensive Needs Assessment (CNA) </a:t>
            </a:r>
            <a:r>
              <a:rPr lang="en-US" dirty="0"/>
              <a:t>- The team (all stakeholders) will analyze student data, as well as survey data to build and complete our CNA.</a:t>
            </a:r>
          </a:p>
          <a:p>
            <a:r>
              <a:rPr lang="en-US" b="1" dirty="0"/>
              <a:t>Orton Gillingham Training- </a:t>
            </a:r>
            <a:r>
              <a:rPr lang="en-US" dirty="0"/>
              <a:t>Teachers will participate in structured literacy training on how to teach </a:t>
            </a:r>
            <a:r>
              <a:rPr lang="en-US" dirty="0">
                <a:ea typeface="+mn-lt"/>
                <a:cs typeface="+mn-lt"/>
              </a:rPr>
              <a:t>phonemic awareness, phonograms, syllable types, syllable division, short vowel rules, spelling choices, and basic prefixes and suffixes, as well as suffix rules.</a:t>
            </a:r>
          </a:p>
          <a:p>
            <a:pPr>
              <a:buSzPct val="114999"/>
            </a:pPr>
            <a:r>
              <a:rPr lang="en-US" b="1" dirty="0"/>
              <a:t>Morphology Training:</a:t>
            </a:r>
            <a:r>
              <a:rPr lang="en-US" dirty="0"/>
              <a:t> </a:t>
            </a:r>
            <a:r>
              <a:rPr lang="en-US" dirty="0">
                <a:ea typeface="+mn-lt"/>
                <a:cs typeface="+mn-lt"/>
              </a:rPr>
              <a:t>Teachers will learn about the history of the English language and its influences. The different layers of the English language will be examined, with a strong emphasis on Latin morphology and its significance in vocabulary instruction</a:t>
            </a:r>
          </a:p>
          <a:p>
            <a:pPr>
              <a:buSzPct val="114999"/>
            </a:pPr>
            <a:r>
              <a:rPr lang="en-US" b="1" dirty="0"/>
              <a:t>ELA Benchmark Training:</a:t>
            </a:r>
            <a:r>
              <a:rPr lang="en-US" dirty="0"/>
              <a:t> Grade level teams will receive training on the ELA Benchmark Curriculum. Student data will be used to identify areas of weakness and how to implement Benchmark to support those areas.</a:t>
            </a:r>
          </a:p>
          <a:p>
            <a:pPr>
              <a:buSzPct val="114999"/>
            </a:pPr>
            <a:r>
              <a:rPr lang="en-US" b="1" dirty="0"/>
              <a:t>Magnetic Foundations Summer Learning:</a:t>
            </a:r>
            <a:r>
              <a:rPr lang="en-US" dirty="0"/>
              <a:t> </a:t>
            </a:r>
            <a:r>
              <a:rPr lang="en-US" dirty="0">
                <a:ea typeface="+mn-lt"/>
                <a:cs typeface="+mn-lt"/>
              </a:rPr>
              <a:t>Teachers will strengthen supplemental core phonics and foundational skills using the </a:t>
            </a:r>
            <a:r>
              <a:rPr lang="en-US" dirty="0" err="1">
                <a:ea typeface="+mn-lt"/>
                <a:cs typeface="+mn-lt"/>
              </a:rPr>
              <a:t>i</a:t>
            </a:r>
            <a:r>
              <a:rPr lang="en-US" dirty="0">
                <a:ea typeface="+mn-lt"/>
                <a:cs typeface="+mn-lt"/>
              </a:rPr>
              <a:t>-Ready Magnetic Reading Foundations program. Teachers will participate in demo lessons of whole group instruction.</a:t>
            </a:r>
          </a:p>
        </p:txBody>
      </p:sp>
      <p:pic>
        <p:nvPicPr>
          <p:cNvPr id="5" name="Recorded Sound">
            <a:hlinkClick r:id="" action="ppaction://media"/>
            <a:extLst>
              <a:ext uri="{FF2B5EF4-FFF2-40B4-BE49-F238E27FC236}">
                <a16:creationId xmlns:a16="http://schemas.microsoft.com/office/drawing/2014/main" id="{3E41F643-D7D8-C9FE-4CA8-B9FAD09D70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0974" y="730249"/>
            <a:ext cx="609600" cy="609600"/>
          </a:xfrm>
          <a:prstGeom prst="rect">
            <a:avLst/>
          </a:prstGeom>
        </p:spPr>
      </p:pic>
    </p:spTree>
    <p:extLst>
      <p:ext uri="{BB962C8B-B14F-4D97-AF65-F5344CB8AC3E}">
        <p14:creationId xmlns:p14="http://schemas.microsoft.com/office/powerpoint/2010/main" val="3184764777"/>
      </p:ext>
    </p:extLst>
  </p:cSld>
  <p:clrMapOvr>
    <a:masterClrMapping/>
  </p:clrMapOvr>
  <mc:AlternateContent xmlns:mc="http://schemas.openxmlformats.org/markup-compatibility/2006">
    <mc:Choice xmlns:p14="http://schemas.microsoft.com/office/powerpoint/2010/main" Requires="p14">
      <p:transition spd="slow" p14:dur="2000" advTm="49011"/>
    </mc:Choice>
    <mc:Fallback>
      <p:transition spd="slow" advTm="49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7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E72A-4E59-44D6-9B05-5BCDFF439DD2}"/>
              </a:ext>
            </a:extLst>
          </p:cNvPr>
          <p:cNvSpPr>
            <a:spLocks noGrp="1"/>
          </p:cNvSpPr>
          <p:nvPr>
            <p:ph type="title"/>
          </p:nvPr>
        </p:nvSpPr>
        <p:spPr/>
        <p:txBody>
          <a:bodyPr>
            <a:normAutofit fontScale="90000"/>
          </a:bodyPr>
          <a:lstStyle/>
          <a:p>
            <a:r>
              <a:rPr lang="en-US"/>
              <a:t>As a Valued Member (Stakeholder) of this school - We Need You…</a:t>
            </a:r>
          </a:p>
        </p:txBody>
      </p:sp>
      <p:sp>
        <p:nvSpPr>
          <p:cNvPr id="3" name="Content Placeholder 2">
            <a:extLst>
              <a:ext uri="{FF2B5EF4-FFF2-40B4-BE49-F238E27FC236}">
                <a16:creationId xmlns:a16="http://schemas.microsoft.com/office/drawing/2014/main" id="{43D0D246-6EBA-4683-BE39-28646FF47C68}"/>
              </a:ext>
            </a:extLst>
          </p:cNvPr>
          <p:cNvSpPr>
            <a:spLocks noGrp="1"/>
          </p:cNvSpPr>
          <p:nvPr>
            <p:ph idx="1"/>
          </p:nvPr>
        </p:nvSpPr>
        <p:spPr>
          <a:xfrm>
            <a:off x="1295401" y="2422708"/>
            <a:ext cx="9601196" cy="2946246"/>
          </a:xfrm>
        </p:spPr>
        <p:txBody>
          <a:bodyPr>
            <a:normAutofit fontScale="92500" lnSpcReduction="20000"/>
          </a:bodyPr>
          <a:lstStyle/>
          <a:p>
            <a:pPr marL="285750" lvl="0" indent="-285750" algn="l" rtl="0">
              <a:spcBef>
                <a:spcPts val="0"/>
              </a:spcBef>
              <a:spcAft>
                <a:spcPts val="0"/>
              </a:spcAft>
              <a:buSzPts val="2760"/>
              <a:buChar char="•"/>
            </a:pPr>
            <a:r>
              <a:rPr lang="en-US" dirty="0"/>
              <a:t>to be part of our decision-making activities by completing the survey for this presentation.  We use all input to determine our focus areas.</a:t>
            </a:r>
          </a:p>
          <a:p>
            <a:pPr marL="285750" lvl="0" indent="-285750" algn="l" rtl="0">
              <a:spcBef>
                <a:spcPts val="1080"/>
              </a:spcBef>
              <a:spcAft>
                <a:spcPts val="0"/>
              </a:spcAft>
              <a:buSzPts val="2760"/>
              <a:buChar char="•"/>
            </a:pPr>
            <a:r>
              <a:rPr lang="en-US" dirty="0"/>
              <a:t>to tell us what you want us to spend next year’s Title I funds on that will support learning at our school.</a:t>
            </a:r>
          </a:p>
          <a:p>
            <a:pPr marL="285750" lvl="0" indent="-285750" algn="l" rtl="0">
              <a:spcBef>
                <a:spcPts val="1080"/>
              </a:spcBef>
              <a:spcAft>
                <a:spcPts val="0"/>
              </a:spcAft>
              <a:buSzPts val="2760"/>
              <a:buChar char="•"/>
            </a:pPr>
            <a:r>
              <a:rPr lang="en-US" dirty="0"/>
              <a:t>to let us know we are doing that is working and what you feel we need to update, get rid of, or create new.</a:t>
            </a:r>
          </a:p>
          <a:p>
            <a:pPr marL="285750" lvl="0" indent="-285750" algn="l" rtl="0">
              <a:spcBef>
                <a:spcPts val="1080"/>
              </a:spcBef>
              <a:spcAft>
                <a:spcPts val="0"/>
              </a:spcAft>
              <a:buSzPts val="2760"/>
              <a:buChar char="•"/>
            </a:pPr>
            <a:r>
              <a:rPr lang="en-US" dirty="0"/>
              <a:t>to be an active part of our school family.</a:t>
            </a:r>
          </a:p>
          <a:p>
            <a:r>
              <a:rPr lang="en-US" dirty="0">
                <a:hlinkClick r:id="rId5"/>
              </a:rPr>
              <a:t>Parent Survey Link</a:t>
            </a:r>
            <a:endParaRPr lang="en-US" dirty="0"/>
          </a:p>
        </p:txBody>
      </p:sp>
      <p:sp>
        <p:nvSpPr>
          <p:cNvPr id="4" name="TextBox 3">
            <a:extLst>
              <a:ext uri="{FF2B5EF4-FFF2-40B4-BE49-F238E27FC236}">
                <a16:creationId xmlns:a16="http://schemas.microsoft.com/office/drawing/2014/main" id="{6BFA1339-710A-43D2-A18B-83632128B0A1}"/>
              </a:ext>
            </a:extLst>
          </p:cNvPr>
          <p:cNvSpPr txBox="1"/>
          <p:nvPr/>
        </p:nvSpPr>
        <p:spPr>
          <a:xfrm>
            <a:off x="1412847" y="5691202"/>
            <a:ext cx="9828400" cy="369332"/>
          </a:xfrm>
          <a:prstGeom prst="rect">
            <a:avLst/>
          </a:prstGeom>
          <a:noFill/>
        </p:spPr>
        <p:txBody>
          <a:bodyPr wrap="square" rtlCol="0">
            <a:spAutoFit/>
          </a:bodyPr>
          <a:lstStyle/>
          <a:p>
            <a:r>
              <a:rPr lang="en-US" b="1"/>
              <a:t>All </a:t>
            </a:r>
            <a:r>
              <a:rPr lang="en-US"/>
              <a:t>input is reviewed and considered by the </a:t>
            </a:r>
            <a:r>
              <a:rPr lang="en-US" b="1"/>
              <a:t>Comprehensive Needs Assessment Team.</a:t>
            </a:r>
          </a:p>
        </p:txBody>
      </p:sp>
      <p:pic>
        <p:nvPicPr>
          <p:cNvPr id="7" name="Recorded Sound">
            <a:hlinkClick r:id="" action="ppaction://media"/>
            <a:extLst>
              <a:ext uri="{FF2B5EF4-FFF2-40B4-BE49-F238E27FC236}">
                <a16:creationId xmlns:a16="http://schemas.microsoft.com/office/drawing/2014/main" id="{0723832F-9AE6-7574-873C-140415AE00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0601" y="763127"/>
            <a:ext cx="609600" cy="609600"/>
          </a:xfrm>
          <a:prstGeom prst="rect">
            <a:avLst/>
          </a:prstGeom>
        </p:spPr>
      </p:pic>
    </p:spTree>
    <p:extLst>
      <p:ext uri="{BB962C8B-B14F-4D97-AF65-F5344CB8AC3E}">
        <p14:creationId xmlns:p14="http://schemas.microsoft.com/office/powerpoint/2010/main" val="990186725"/>
      </p:ext>
    </p:extLst>
  </p:cSld>
  <p:clrMapOvr>
    <a:masterClrMapping/>
  </p:clrMapOvr>
  <mc:AlternateContent xmlns:mc="http://schemas.openxmlformats.org/markup-compatibility/2006">
    <mc:Choice xmlns:p14="http://schemas.microsoft.com/office/powerpoint/2010/main" Requires="p14">
      <p:transition spd="slow" p14:dur="2000" advTm="27169"/>
    </mc:Choice>
    <mc:Fallback>
      <p:transition spd="slow" advTm="27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6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d85662c-69df-488b-85a4-8ec2870232c0}" enabled="0" method="" siteId="{ad85662c-69df-488b-85a4-8ec2870232c0}" removed="1"/>
</clbl:labelList>
</file>

<file path=docProps/app.xml><?xml version="1.0" encoding="utf-8"?>
<Properties xmlns="http://schemas.openxmlformats.org/officeDocument/2006/extended-properties" xmlns:vt="http://schemas.openxmlformats.org/officeDocument/2006/docPropsVTypes">
  <Template>Organic</Template>
  <TotalTime>1593</TotalTime>
  <Words>3108</Words>
  <Application>Microsoft Office PowerPoint</Application>
  <PresentationFormat>Widescreen</PresentationFormat>
  <Paragraphs>174</Paragraphs>
  <Slides>16</Slides>
  <Notes>16</Notes>
  <HiddenSlides>0</HiddenSlides>
  <MMClips>16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Arial Black</vt:lpstr>
      <vt:lpstr>Calibri</vt:lpstr>
      <vt:lpstr>Garamond</vt:lpstr>
      <vt:lpstr>Roboto</vt:lpstr>
      <vt:lpstr>Segoe UI</vt:lpstr>
      <vt:lpstr>Söhne</vt:lpstr>
      <vt:lpstr>Organic</vt:lpstr>
      <vt:lpstr> Evaluation of Discovery Elementary School’s Title I Program for FY25</vt:lpstr>
      <vt:lpstr>What is Title I?</vt:lpstr>
      <vt:lpstr>What is the school’s allocation based on?  (How much Title I money do we get and what can we spend it on?)</vt:lpstr>
      <vt:lpstr>What is the Title I Program Evaluation ?</vt:lpstr>
      <vt:lpstr>SIP Focus area 1: Instructional Practice specifically relating to Math</vt:lpstr>
      <vt:lpstr>Progress Monitoring Data for Instructional Practice specifically relating to Math</vt:lpstr>
      <vt:lpstr>SIP Focus area 2: Instructional Practice specifically relating to Science</vt:lpstr>
      <vt:lpstr>Progress Monitoring Data for Instructional Practice specifically relating to Science</vt:lpstr>
      <vt:lpstr>SIP Focus area 3: Instructional Practice specifically relating to ELA</vt:lpstr>
      <vt:lpstr>Progress Monitoring Data for Instructional Practice specifically relating to ELA</vt:lpstr>
      <vt:lpstr>SIP Focus area 4: Positive Culture and Environment</vt:lpstr>
      <vt:lpstr>Progress Monitoring Data for Positive Culture and Environment</vt:lpstr>
      <vt:lpstr>Parent and Family Engagement  </vt:lpstr>
      <vt:lpstr>Technology (This money is in addition to any technology the district may provide to schools and is used to increase success in the areas in need the school identified.)</vt:lpstr>
      <vt:lpstr>Summer Title I Plans (We also saved some of our Title I funds to support the Title I program in June 2025) </vt:lpstr>
      <vt:lpstr>As a Valued Member (Stakeholder) of this school - We Need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Elementary School’s Title I Framework Evaluation for FY21</dc:title>
  <dc:creator>Hall.Joann@Office of Title I</dc:creator>
  <cp:lastModifiedBy>Rosato.Tracey@Discovery Elementary</cp:lastModifiedBy>
  <cp:revision>6</cp:revision>
  <cp:lastPrinted>2025-05-22T17:11:50Z</cp:lastPrinted>
  <dcterms:created xsi:type="dcterms:W3CDTF">2021-01-28T14:18:17Z</dcterms:created>
  <dcterms:modified xsi:type="dcterms:W3CDTF">2025-05-23T14:22:27Z</dcterms:modified>
</cp:coreProperties>
</file>