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6" r:id="rId2"/>
    <p:sldId id="262" r:id="rId3"/>
    <p:sldId id="263" r:id="rId4"/>
    <p:sldId id="268" r:id="rId5"/>
    <p:sldId id="269" r:id="rId6"/>
    <p:sldId id="271" r:id="rId7"/>
    <p:sldId id="284" r:id="rId8"/>
    <p:sldId id="270" r:id="rId9"/>
    <p:sldId id="282" r:id="rId10"/>
    <p:sldId id="281" r:id="rId11"/>
    <p:sldId id="285" r:id="rId12"/>
    <p:sldId id="273" r:id="rId13"/>
    <p:sldId id="274" r:id="rId14"/>
    <p:sldId id="287" r:id="rId15"/>
    <p:sldId id="264" r:id="rId16"/>
    <p:sldId id="266" r:id="rId17"/>
    <p:sldId id="286" r:id="rId1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39" autoAdjust="0"/>
    <p:restoredTop sz="94676" autoAdjust="0"/>
  </p:normalViewPr>
  <p:slideViewPr>
    <p:cSldViewPr snapToGrid="0">
      <p:cViewPr>
        <p:scale>
          <a:sx n="77" d="100"/>
          <a:sy n="77" d="100"/>
        </p:scale>
        <p:origin x="76" y="-60"/>
      </p:cViewPr>
      <p:guideLst/>
    </p:cSldViewPr>
  </p:slideViewPr>
  <p:notesTextViewPr>
    <p:cViewPr>
      <p:scale>
        <a:sx n="1" d="1"/>
        <a:sy n="1" d="1"/>
      </p:scale>
      <p:origin x="0" y="0"/>
    </p:cViewPr>
  </p:notesTextViewPr>
  <p:notesViewPr>
    <p:cSldViewPr snapToGrid="0">
      <p:cViewPr varScale="1">
        <p:scale>
          <a:sx n="67" d="100"/>
          <a:sy n="67" d="100"/>
        </p:scale>
        <p:origin x="361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BBA91881-1ED6-449E-B1C3-5981BED36DD5}" type="datetimeFigureOut">
              <a:rPr lang="en-US" smtClean="0"/>
              <a:t>5/12/2022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B524D718-EAC5-404F-B535-3F7B2748D9A0}" type="slidenum">
              <a:rPr lang="en-US" smtClean="0"/>
              <a:t>‹#›</a:t>
            </a:fld>
            <a:endParaRPr lang="en-US"/>
          </a:p>
        </p:txBody>
      </p:sp>
    </p:spTree>
    <p:extLst>
      <p:ext uri="{BB962C8B-B14F-4D97-AF65-F5344CB8AC3E}">
        <p14:creationId xmlns:p14="http://schemas.microsoft.com/office/powerpoint/2010/main" val="2097594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using the title </a:t>
            </a:r>
            <a:r>
              <a:rPr lang="en-US" i="1" dirty="0"/>
              <a:t>Framework Evaluation </a:t>
            </a:r>
            <a:r>
              <a:rPr lang="en-US" dirty="0"/>
              <a:t>with stakeholders, please use something that is more transparent like </a:t>
            </a:r>
            <a:r>
              <a:rPr lang="en-US" i="1" dirty="0"/>
              <a:t>Evaluation of our FY21 Title I Program</a:t>
            </a:r>
            <a:r>
              <a:rPr lang="en-US" dirty="0"/>
              <a:t>. </a:t>
            </a:r>
          </a:p>
          <a:p>
            <a:endParaRPr lang="en-US" dirty="0"/>
          </a:p>
          <a:p>
            <a:r>
              <a:rPr lang="en-US" dirty="0"/>
              <a:t>This sample PPT is just one way a presentation could be designed.  Your school data and how you present it is an individual school decision.  As you create it, always put yourself in the place of the least informed person that would be viewing it to ensure you do not use confusing language or acronyms without explanation.  I have not written a script in the notes section on these slides since this is just a sample, if you are recording the presentation and will have audio available, then notes are not necessary.  If you are not recording it and just posting it on your school website, I would post it with a script in the notes and the notes pages visible when it opens.</a:t>
            </a:r>
          </a:p>
        </p:txBody>
      </p:sp>
      <p:sp>
        <p:nvSpPr>
          <p:cNvPr id="4" name="Slide Number Placeholder 3"/>
          <p:cNvSpPr>
            <a:spLocks noGrp="1"/>
          </p:cNvSpPr>
          <p:nvPr>
            <p:ph type="sldNum" sz="quarter" idx="5"/>
          </p:nvPr>
        </p:nvSpPr>
        <p:spPr/>
        <p:txBody>
          <a:bodyPr/>
          <a:lstStyle/>
          <a:p>
            <a:fld id="{B524D718-EAC5-404F-B535-3F7B2748D9A0}" type="slidenum">
              <a:rPr lang="en-US" smtClean="0"/>
              <a:t>1</a:t>
            </a:fld>
            <a:endParaRPr lang="en-US"/>
          </a:p>
        </p:txBody>
      </p:sp>
    </p:spTree>
    <p:extLst>
      <p:ext uri="{BB962C8B-B14F-4D97-AF65-F5344CB8AC3E}">
        <p14:creationId xmlns:p14="http://schemas.microsoft.com/office/powerpoint/2010/main" val="1532101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Including the district parent survey results is a great way to let parents see what other parents think about the various questions asked.</a:t>
            </a:r>
          </a:p>
        </p:txBody>
      </p:sp>
      <p:sp>
        <p:nvSpPr>
          <p:cNvPr id="4" name="Slide Number Placeholder 3"/>
          <p:cNvSpPr>
            <a:spLocks noGrp="1"/>
          </p:cNvSpPr>
          <p:nvPr>
            <p:ph type="sldNum" sz="quarter" idx="5"/>
          </p:nvPr>
        </p:nvSpPr>
        <p:spPr/>
        <p:txBody>
          <a:bodyPr/>
          <a:lstStyle/>
          <a:p>
            <a:fld id="{B524D718-EAC5-404F-B535-3F7B2748D9A0}" type="slidenum">
              <a:rPr lang="en-US" smtClean="0"/>
              <a:t>10</a:t>
            </a:fld>
            <a:endParaRPr lang="en-US"/>
          </a:p>
        </p:txBody>
      </p:sp>
    </p:spTree>
    <p:extLst>
      <p:ext uri="{BB962C8B-B14F-4D97-AF65-F5344CB8AC3E}">
        <p14:creationId xmlns:p14="http://schemas.microsoft.com/office/powerpoint/2010/main" val="3785669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Including the district parent survey results is a great way to let parents see what other parents think about the various questions asked.</a:t>
            </a:r>
          </a:p>
        </p:txBody>
      </p:sp>
      <p:sp>
        <p:nvSpPr>
          <p:cNvPr id="4" name="Slide Number Placeholder 3"/>
          <p:cNvSpPr>
            <a:spLocks noGrp="1"/>
          </p:cNvSpPr>
          <p:nvPr>
            <p:ph type="sldNum" sz="quarter" idx="5"/>
          </p:nvPr>
        </p:nvSpPr>
        <p:spPr/>
        <p:txBody>
          <a:bodyPr/>
          <a:lstStyle/>
          <a:p>
            <a:fld id="{B524D718-EAC5-404F-B535-3F7B2748D9A0}" type="slidenum">
              <a:rPr lang="en-US" smtClean="0"/>
              <a:t>11</a:t>
            </a:fld>
            <a:endParaRPr lang="en-US"/>
          </a:p>
        </p:txBody>
      </p:sp>
    </p:spTree>
    <p:extLst>
      <p:ext uri="{BB962C8B-B14F-4D97-AF65-F5344CB8AC3E}">
        <p14:creationId xmlns:p14="http://schemas.microsoft.com/office/powerpoint/2010/main" val="602785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colored-coded this to try to show the same information for each event, I shared the attendance, why the event was planned in the first place, and what general feedback was received from the participants.  You may have a better idea of what you want to share and how to do it.  I think sometimes parents need to see if an event was requested by parents and what kind of turn out the school experienced.  If they see dollars attached, maybe that will inspire change.  Some of you may want to include RSVLP numbers versus actual attendance if you have a consistent problem in that area.  There is a fine line to walk with wanting to inspire but not irritate. If you are buying materials in large quantities and then not many parents show up for the activity, that isn’t fiscally responsible.  Maybe that is a great kickstart to a  bit of brainstorming on how to get more parents participating.</a:t>
            </a:r>
          </a:p>
        </p:txBody>
      </p:sp>
      <p:sp>
        <p:nvSpPr>
          <p:cNvPr id="4" name="Slide Number Placeholder 3"/>
          <p:cNvSpPr>
            <a:spLocks noGrp="1"/>
          </p:cNvSpPr>
          <p:nvPr>
            <p:ph type="sldNum" sz="quarter" idx="5"/>
          </p:nvPr>
        </p:nvSpPr>
        <p:spPr/>
        <p:txBody>
          <a:bodyPr/>
          <a:lstStyle/>
          <a:p>
            <a:fld id="{B524D718-EAC5-404F-B535-3F7B2748D9A0}" type="slidenum">
              <a:rPr lang="en-US" smtClean="0"/>
              <a:t>12</a:t>
            </a:fld>
            <a:endParaRPr lang="en-US"/>
          </a:p>
        </p:txBody>
      </p:sp>
    </p:spTree>
    <p:extLst>
      <p:ext uri="{BB962C8B-B14F-4D97-AF65-F5344CB8AC3E}">
        <p14:creationId xmlns:p14="http://schemas.microsoft.com/office/powerpoint/2010/main" val="4133969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24D718-EAC5-404F-B535-3F7B2748D9A0}" type="slidenum">
              <a:rPr lang="en-US" smtClean="0"/>
              <a:t>13</a:t>
            </a:fld>
            <a:endParaRPr lang="en-US"/>
          </a:p>
        </p:txBody>
      </p:sp>
    </p:spTree>
    <p:extLst>
      <p:ext uri="{BB962C8B-B14F-4D97-AF65-F5344CB8AC3E}">
        <p14:creationId xmlns:p14="http://schemas.microsoft.com/office/powerpoint/2010/main" val="1605961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24D718-EAC5-404F-B535-3F7B2748D9A0}" type="slidenum">
              <a:rPr lang="en-US" smtClean="0"/>
              <a:t>14</a:t>
            </a:fld>
            <a:endParaRPr lang="en-US"/>
          </a:p>
        </p:txBody>
      </p:sp>
    </p:spTree>
    <p:extLst>
      <p:ext uri="{BB962C8B-B14F-4D97-AF65-F5344CB8AC3E}">
        <p14:creationId xmlns:p14="http://schemas.microsoft.com/office/powerpoint/2010/main" val="663938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appeal for input.</a:t>
            </a:r>
          </a:p>
        </p:txBody>
      </p:sp>
      <p:sp>
        <p:nvSpPr>
          <p:cNvPr id="4" name="Slide Number Placeholder 3"/>
          <p:cNvSpPr>
            <a:spLocks noGrp="1"/>
          </p:cNvSpPr>
          <p:nvPr>
            <p:ph type="sldNum" sz="quarter" idx="5"/>
          </p:nvPr>
        </p:nvSpPr>
        <p:spPr/>
        <p:txBody>
          <a:bodyPr/>
          <a:lstStyle/>
          <a:p>
            <a:fld id="{B524D718-EAC5-404F-B535-3F7B2748D9A0}" type="slidenum">
              <a:rPr lang="en-US" smtClean="0"/>
              <a:t>15</a:t>
            </a:fld>
            <a:endParaRPr lang="en-US"/>
          </a:p>
        </p:txBody>
      </p:sp>
    </p:spTree>
    <p:extLst>
      <p:ext uri="{BB962C8B-B14F-4D97-AF65-F5344CB8AC3E}">
        <p14:creationId xmlns:p14="http://schemas.microsoft.com/office/powerpoint/2010/main" val="710994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24D718-EAC5-404F-B535-3F7B2748D9A0}" type="slidenum">
              <a:rPr lang="en-US" smtClean="0"/>
              <a:t>16</a:t>
            </a:fld>
            <a:endParaRPr lang="en-US"/>
          </a:p>
        </p:txBody>
      </p:sp>
    </p:spTree>
    <p:extLst>
      <p:ext uri="{BB962C8B-B14F-4D97-AF65-F5344CB8AC3E}">
        <p14:creationId xmlns:p14="http://schemas.microsoft.com/office/powerpoint/2010/main" val="3977457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24D718-EAC5-404F-B535-3F7B2748D9A0}" type="slidenum">
              <a:rPr lang="en-US" smtClean="0"/>
              <a:t>17</a:t>
            </a:fld>
            <a:endParaRPr lang="en-US"/>
          </a:p>
        </p:txBody>
      </p:sp>
    </p:spTree>
    <p:extLst>
      <p:ext uri="{BB962C8B-B14F-4D97-AF65-F5344CB8AC3E}">
        <p14:creationId xmlns:p14="http://schemas.microsoft.com/office/powerpoint/2010/main" val="3201256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24D718-EAC5-404F-B535-3F7B2748D9A0}" type="slidenum">
              <a:rPr lang="en-US" smtClean="0"/>
              <a:t>2</a:t>
            </a:fld>
            <a:endParaRPr lang="en-US"/>
          </a:p>
        </p:txBody>
      </p:sp>
    </p:spTree>
    <p:extLst>
      <p:ext uri="{BB962C8B-B14F-4D97-AF65-F5344CB8AC3E}">
        <p14:creationId xmlns:p14="http://schemas.microsoft.com/office/powerpoint/2010/main" val="2437927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24D718-EAC5-404F-B535-3F7B2748D9A0}" type="slidenum">
              <a:rPr lang="en-US" smtClean="0"/>
              <a:t>3</a:t>
            </a:fld>
            <a:endParaRPr lang="en-US"/>
          </a:p>
        </p:txBody>
      </p:sp>
    </p:spTree>
    <p:extLst>
      <p:ext uri="{BB962C8B-B14F-4D97-AF65-F5344CB8AC3E}">
        <p14:creationId xmlns:p14="http://schemas.microsoft.com/office/powerpoint/2010/main" val="2694197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24D718-EAC5-404F-B535-3F7B2748D9A0}" type="slidenum">
              <a:rPr lang="en-US" smtClean="0"/>
              <a:t>4</a:t>
            </a:fld>
            <a:endParaRPr lang="en-US"/>
          </a:p>
        </p:txBody>
      </p:sp>
    </p:spTree>
    <p:extLst>
      <p:ext uri="{BB962C8B-B14F-4D97-AF65-F5344CB8AC3E}">
        <p14:creationId xmlns:p14="http://schemas.microsoft.com/office/powerpoint/2010/main" val="93960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may take several slides but this is just an example.  I would simply bundle the costs for employees.</a:t>
            </a:r>
          </a:p>
        </p:txBody>
      </p:sp>
      <p:sp>
        <p:nvSpPr>
          <p:cNvPr id="4" name="Slide Number Placeholder 3"/>
          <p:cNvSpPr>
            <a:spLocks noGrp="1"/>
          </p:cNvSpPr>
          <p:nvPr>
            <p:ph type="sldNum" sz="quarter" idx="5"/>
          </p:nvPr>
        </p:nvSpPr>
        <p:spPr/>
        <p:txBody>
          <a:bodyPr/>
          <a:lstStyle/>
          <a:p>
            <a:fld id="{B524D718-EAC5-404F-B535-3F7B2748D9A0}" type="slidenum">
              <a:rPr lang="en-US" smtClean="0"/>
              <a:t>5</a:t>
            </a:fld>
            <a:endParaRPr lang="en-US"/>
          </a:p>
        </p:txBody>
      </p:sp>
    </p:spTree>
    <p:extLst>
      <p:ext uri="{BB962C8B-B14F-4D97-AF65-F5344CB8AC3E}">
        <p14:creationId xmlns:p14="http://schemas.microsoft.com/office/powerpoint/2010/main" val="3916120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can be presented many different ways.  Choose a method that is easily understood by your stakeholders.  You may want to add data slides when speaking to teachers in order to add more detail.  Graphs are easily understood and that may be the best way to display data.  </a:t>
            </a:r>
          </a:p>
        </p:txBody>
      </p:sp>
      <p:sp>
        <p:nvSpPr>
          <p:cNvPr id="4" name="Slide Number Placeholder 3"/>
          <p:cNvSpPr>
            <a:spLocks noGrp="1"/>
          </p:cNvSpPr>
          <p:nvPr>
            <p:ph type="sldNum" sz="quarter" idx="5"/>
          </p:nvPr>
        </p:nvSpPr>
        <p:spPr/>
        <p:txBody>
          <a:bodyPr/>
          <a:lstStyle/>
          <a:p>
            <a:fld id="{B524D718-EAC5-404F-B535-3F7B2748D9A0}" type="slidenum">
              <a:rPr lang="en-US" smtClean="0"/>
              <a:t>6</a:t>
            </a:fld>
            <a:endParaRPr lang="en-US"/>
          </a:p>
        </p:txBody>
      </p:sp>
    </p:spTree>
    <p:extLst>
      <p:ext uri="{BB962C8B-B14F-4D97-AF65-F5344CB8AC3E}">
        <p14:creationId xmlns:p14="http://schemas.microsoft.com/office/powerpoint/2010/main" val="1276529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can be presented many different ways.  Choose a method that is easily understood by your stakeholders.  You may want to add data slides when speaking to teachers in order to add more detail.  Graphs are easily understood and that may be the best way to display data.  </a:t>
            </a:r>
          </a:p>
        </p:txBody>
      </p:sp>
      <p:sp>
        <p:nvSpPr>
          <p:cNvPr id="4" name="Slide Number Placeholder 3"/>
          <p:cNvSpPr>
            <a:spLocks noGrp="1"/>
          </p:cNvSpPr>
          <p:nvPr>
            <p:ph type="sldNum" sz="quarter" idx="5"/>
          </p:nvPr>
        </p:nvSpPr>
        <p:spPr/>
        <p:txBody>
          <a:bodyPr/>
          <a:lstStyle/>
          <a:p>
            <a:fld id="{B524D718-EAC5-404F-B535-3F7B2748D9A0}" type="slidenum">
              <a:rPr lang="en-US" smtClean="0"/>
              <a:t>7</a:t>
            </a:fld>
            <a:endParaRPr lang="en-US"/>
          </a:p>
        </p:txBody>
      </p:sp>
    </p:spTree>
    <p:extLst>
      <p:ext uri="{BB962C8B-B14F-4D97-AF65-F5344CB8AC3E}">
        <p14:creationId xmlns:p14="http://schemas.microsoft.com/office/powerpoint/2010/main" val="2372672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steer them back to previously presented data or when presenting the data initially, tell parents or teachers which areas the data was used as evidence of growth.</a:t>
            </a:r>
          </a:p>
        </p:txBody>
      </p:sp>
      <p:sp>
        <p:nvSpPr>
          <p:cNvPr id="4" name="Slide Number Placeholder 3"/>
          <p:cNvSpPr>
            <a:spLocks noGrp="1"/>
          </p:cNvSpPr>
          <p:nvPr>
            <p:ph type="sldNum" sz="quarter" idx="5"/>
          </p:nvPr>
        </p:nvSpPr>
        <p:spPr/>
        <p:txBody>
          <a:bodyPr/>
          <a:lstStyle/>
          <a:p>
            <a:fld id="{B524D718-EAC5-404F-B535-3F7B2748D9A0}" type="slidenum">
              <a:rPr lang="en-US" smtClean="0"/>
              <a:t>8</a:t>
            </a:fld>
            <a:endParaRPr lang="en-US"/>
          </a:p>
        </p:txBody>
      </p:sp>
    </p:spTree>
    <p:extLst>
      <p:ext uri="{BB962C8B-B14F-4D97-AF65-F5344CB8AC3E}">
        <p14:creationId xmlns:p14="http://schemas.microsoft.com/office/powerpoint/2010/main" val="3551222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Informing parents and staff what data sources the school used to inform decision making is important.  Again, if I’m a parent and am always receiving opportunities to complete yet another survey, I really want to know it gets reviewed and considered.  This may encourage more parents to participate in future feedback opportunities.</a:t>
            </a:r>
          </a:p>
        </p:txBody>
      </p:sp>
      <p:sp>
        <p:nvSpPr>
          <p:cNvPr id="4" name="Slide Number Placeholder 3"/>
          <p:cNvSpPr>
            <a:spLocks noGrp="1"/>
          </p:cNvSpPr>
          <p:nvPr>
            <p:ph type="sldNum" sz="quarter" idx="5"/>
          </p:nvPr>
        </p:nvSpPr>
        <p:spPr/>
        <p:txBody>
          <a:bodyPr/>
          <a:lstStyle/>
          <a:p>
            <a:fld id="{B524D718-EAC5-404F-B535-3F7B2748D9A0}" type="slidenum">
              <a:rPr lang="en-US" smtClean="0"/>
              <a:t>9</a:t>
            </a:fld>
            <a:endParaRPr lang="en-US"/>
          </a:p>
        </p:txBody>
      </p:sp>
    </p:spTree>
    <p:extLst>
      <p:ext uri="{BB962C8B-B14F-4D97-AF65-F5344CB8AC3E}">
        <p14:creationId xmlns:p14="http://schemas.microsoft.com/office/powerpoint/2010/main" val="32067233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A684641E-389A-43E3-816D-E142A24B0873}" type="datetimeFigureOut">
              <a:rPr lang="en-US" smtClean="0"/>
              <a:t>5/12/2022</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83A68870-7F2C-447E-B3CC-139BB891F1EE}"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7734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84641E-389A-43E3-816D-E142A24B0873}" type="datetimeFigureOut">
              <a:rPr lang="en-US" smtClean="0"/>
              <a:t>5/12/2022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3A68870-7F2C-447E-B3CC-139BB891F1EE}" type="slidenum">
              <a:rPr lang="en-US" smtClean="0"/>
              <a:t>‹#›</a:t>
            </a:fld>
            <a:endParaRPr lang="en-US" dirty="0"/>
          </a:p>
        </p:txBody>
      </p:sp>
    </p:spTree>
    <p:extLst>
      <p:ext uri="{BB962C8B-B14F-4D97-AF65-F5344CB8AC3E}">
        <p14:creationId xmlns:p14="http://schemas.microsoft.com/office/powerpoint/2010/main" val="3751931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84641E-389A-43E3-816D-E142A24B0873}" type="datetimeFigureOut">
              <a:rPr lang="en-US" smtClean="0"/>
              <a:t>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68870-7F2C-447E-B3CC-139BB891F1EE}" type="slidenum">
              <a:rPr lang="en-US" smtClean="0"/>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0333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84641E-389A-43E3-816D-E142A24B0873}" type="datetimeFigureOut">
              <a:rPr lang="en-US" smtClean="0"/>
              <a:t>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68870-7F2C-447E-B3CC-139BB891F1EE}" type="slidenum">
              <a:rPr lang="en-US" smtClean="0"/>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9280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84641E-389A-43E3-816D-E142A24B0873}" type="datetimeFigureOut">
              <a:rPr lang="en-US" smtClean="0"/>
              <a:t>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68870-7F2C-447E-B3CC-139BB891F1EE}" type="slidenum">
              <a:rPr lang="en-US" smtClean="0"/>
              <a:t>‹#›</a:t>
            </a:fld>
            <a:endParaRPr lang="en-US" dirty="0"/>
          </a:p>
        </p:txBody>
      </p:sp>
    </p:spTree>
    <p:extLst>
      <p:ext uri="{BB962C8B-B14F-4D97-AF65-F5344CB8AC3E}">
        <p14:creationId xmlns:p14="http://schemas.microsoft.com/office/powerpoint/2010/main" val="3538373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84641E-389A-43E3-816D-E142A24B0873}" type="datetimeFigureOut">
              <a:rPr lang="en-US" smtClean="0"/>
              <a:t>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68870-7F2C-447E-B3CC-139BB891F1EE}" type="slidenum">
              <a:rPr lang="en-US" smtClean="0"/>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2782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84641E-389A-43E3-816D-E142A24B0873}" type="datetimeFigureOut">
              <a:rPr lang="en-US" smtClean="0"/>
              <a:t>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68870-7F2C-447E-B3CC-139BB891F1EE}" type="slidenum">
              <a:rPr lang="en-US" smtClean="0"/>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4481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84641E-389A-43E3-816D-E142A24B0873}" type="datetimeFigureOut">
              <a:rPr lang="en-US" smtClean="0"/>
              <a:t>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68870-7F2C-447E-B3CC-139BB891F1EE}"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1684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84641E-389A-43E3-816D-E142A24B0873}" type="datetimeFigureOut">
              <a:rPr lang="en-US" smtClean="0"/>
              <a:t>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68870-7F2C-447E-B3CC-139BB891F1EE}"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4932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84641E-389A-43E3-816D-E142A24B0873}" type="datetimeFigureOut">
              <a:rPr lang="en-US" smtClean="0"/>
              <a:t>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68870-7F2C-447E-B3CC-139BB891F1EE}" type="slidenum">
              <a:rPr lang="en-US" smtClean="0"/>
              <a:t>‹#›</a:t>
            </a:fld>
            <a:endParaRPr lang="en-US" dirty="0"/>
          </a:p>
        </p:txBody>
      </p:sp>
    </p:spTree>
    <p:extLst>
      <p:ext uri="{BB962C8B-B14F-4D97-AF65-F5344CB8AC3E}">
        <p14:creationId xmlns:p14="http://schemas.microsoft.com/office/powerpoint/2010/main" val="3967843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84641E-389A-43E3-816D-E142A24B0873}" type="datetimeFigureOut">
              <a:rPr lang="en-US" smtClean="0"/>
              <a:t>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68870-7F2C-447E-B3CC-139BB891F1EE}"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6559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84641E-389A-43E3-816D-E142A24B0873}" type="datetimeFigureOut">
              <a:rPr lang="en-US" smtClean="0"/>
              <a:t>5/12/2022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3A68870-7F2C-447E-B3CC-139BB891F1EE}" type="slidenum">
              <a:rPr lang="en-US" smtClean="0"/>
              <a:t>‹#›</a:t>
            </a:fld>
            <a:endParaRPr lang="en-US" dirty="0"/>
          </a:p>
        </p:txBody>
      </p:sp>
    </p:spTree>
    <p:extLst>
      <p:ext uri="{BB962C8B-B14F-4D97-AF65-F5344CB8AC3E}">
        <p14:creationId xmlns:p14="http://schemas.microsoft.com/office/powerpoint/2010/main" val="299814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84641E-389A-43E3-816D-E142A24B0873}" type="datetimeFigureOut">
              <a:rPr lang="en-US" smtClean="0"/>
              <a:t>5/12/2022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3A68870-7F2C-447E-B3CC-139BB891F1EE}"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346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84641E-389A-43E3-816D-E142A24B0873}" type="datetimeFigureOut">
              <a:rPr lang="en-US" smtClean="0"/>
              <a:t>5/12/2022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3A68870-7F2C-447E-B3CC-139BB891F1EE}"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0602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84641E-389A-43E3-816D-E142A24B0873}" type="datetimeFigureOut">
              <a:rPr lang="en-US" smtClean="0"/>
              <a:t>5/12/2022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3A68870-7F2C-447E-B3CC-139BB891F1EE}" type="slidenum">
              <a:rPr lang="en-US" smtClean="0"/>
              <a:t>‹#›</a:t>
            </a:fld>
            <a:endParaRPr lang="en-US" dirty="0"/>
          </a:p>
        </p:txBody>
      </p:sp>
    </p:spTree>
    <p:extLst>
      <p:ext uri="{BB962C8B-B14F-4D97-AF65-F5344CB8AC3E}">
        <p14:creationId xmlns:p14="http://schemas.microsoft.com/office/powerpoint/2010/main" val="1734336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84641E-389A-43E3-816D-E142A24B0873}" type="datetimeFigureOut">
              <a:rPr lang="en-US" smtClean="0"/>
              <a:t>5/12/2022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3A68870-7F2C-447E-B3CC-139BB891F1EE}"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9041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84641E-389A-43E3-816D-E142A24B0873}" type="datetimeFigureOut">
              <a:rPr lang="en-US" smtClean="0"/>
              <a:t>5/12/2022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3A68870-7F2C-447E-B3CC-139BB891F1EE}" type="slidenum">
              <a:rPr lang="en-US" smtClean="0"/>
              <a:t>‹#›</a:t>
            </a:fld>
            <a:endParaRPr lang="en-US" dirty="0"/>
          </a:p>
        </p:txBody>
      </p:sp>
    </p:spTree>
    <p:extLst>
      <p:ext uri="{BB962C8B-B14F-4D97-AF65-F5344CB8AC3E}">
        <p14:creationId xmlns:p14="http://schemas.microsoft.com/office/powerpoint/2010/main" val="573120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684641E-389A-43E3-816D-E142A24B0873}" type="datetimeFigureOut">
              <a:rPr lang="en-US" smtClean="0"/>
              <a:t>5/12/2022</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3A68870-7F2C-447E-B3CC-139BB891F1EE}" type="slidenum">
              <a:rPr lang="en-US" smtClean="0"/>
              <a:t>‹#›</a:t>
            </a:fld>
            <a:endParaRPr lang="en-US" dirty="0"/>
          </a:p>
        </p:txBody>
      </p:sp>
    </p:spTree>
    <p:extLst>
      <p:ext uri="{BB962C8B-B14F-4D97-AF65-F5344CB8AC3E}">
        <p14:creationId xmlns:p14="http://schemas.microsoft.com/office/powerpoint/2010/main" val="36595871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mailto:Watts.Jessica@BrevardSchools.org" TargetMode="External"/><Relationship Id="rId5" Type="http://schemas.openxmlformats.org/officeDocument/2006/relationships/hyperlink" Target="https://forms.gle/kLzbCzQDRvHbp9xp9" TargetMode="External"/><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30E6A-7014-44BB-91EA-ED507F78EA48}"/>
              </a:ext>
            </a:extLst>
          </p:cNvPr>
          <p:cNvSpPr>
            <a:spLocks noGrp="1"/>
          </p:cNvSpPr>
          <p:nvPr>
            <p:ph type="ctrTitle"/>
          </p:nvPr>
        </p:nvSpPr>
        <p:spPr/>
        <p:txBody>
          <a:bodyPr/>
          <a:lstStyle/>
          <a:p>
            <a:r>
              <a:rPr lang="en-US" sz="3600" b="1"/>
              <a:t>Evaluation of Discovery Elementary School’s Title I Program for FY22</a:t>
            </a:r>
            <a:endParaRPr lang="en-US" sz="3600" b="1" dirty="0"/>
          </a:p>
        </p:txBody>
      </p:sp>
      <p:sp>
        <p:nvSpPr>
          <p:cNvPr id="3" name="Subtitle 2">
            <a:extLst>
              <a:ext uri="{FF2B5EF4-FFF2-40B4-BE49-F238E27FC236}">
                <a16:creationId xmlns:a16="http://schemas.microsoft.com/office/drawing/2014/main" id="{0107E3BE-DBF1-4DA2-BD3F-640A9EDE6CD3}"/>
              </a:ext>
            </a:extLst>
          </p:cNvPr>
          <p:cNvSpPr>
            <a:spLocks noGrp="1"/>
          </p:cNvSpPr>
          <p:nvPr>
            <p:ph type="subTitle" idx="1"/>
          </p:nvPr>
        </p:nvSpPr>
        <p:spPr/>
        <p:txBody>
          <a:bodyPr/>
          <a:lstStyle/>
          <a:p>
            <a:r>
              <a:rPr lang="en-US"/>
              <a:t>Presented by:  Jessica Watts, Title I Teacher</a:t>
            </a:r>
            <a:endParaRPr lang="en-US" dirty="0"/>
          </a:p>
        </p:txBody>
      </p:sp>
      <p:pic>
        <p:nvPicPr>
          <p:cNvPr id="17" name="Audio 16">
            <a:hlinkClick r:id="" action="ppaction://media"/>
            <a:extLst>
              <a:ext uri="{FF2B5EF4-FFF2-40B4-BE49-F238E27FC236}">
                <a16:creationId xmlns:a16="http://schemas.microsoft.com/office/drawing/2014/main" id="{2AB9D6D6-846A-E3BC-0464-3EBD6C0752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85346031"/>
      </p:ext>
    </p:extLst>
  </p:cSld>
  <p:clrMapOvr>
    <a:masterClrMapping/>
  </p:clrMapOvr>
  <mc:AlternateContent xmlns:mc="http://schemas.openxmlformats.org/markup-compatibility/2006">
    <mc:Choice xmlns:p14="http://schemas.microsoft.com/office/powerpoint/2010/main" Requires="p14">
      <p:transition spd="slow" p14:dur="2000" advTm="12195"/>
    </mc:Choice>
    <mc:Fallback>
      <p:transition spd="slow" advTm="1219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1A14E-8048-43F8-B02F-DB3BF4DDA659}"/>
              </a:ext>
            </a:extLst>
          </p:cNvPr>
          <p:cNvSpPr>
            <a:spLocks noGrp="1"/>
          </p:cNvSpPr>
          <p:nvPr>
            <p:ph type="title"/>
          </p:nvPr>
        </p:nvSpPr>
        <p:spPr>
          <a:xfrm>
            <a:off x="1207853" y="233102"/>
            <a:ext cx="9601196" cy="2150717"/>
          </a:xfrm>
        </p:spPr>
        <p:txBody>
          <a:bodyPr>
            <a:normAutofit/>
          </a:bodyPr>
          <a:lstStyle/>
          <a:p>
            <a:r>
              <a:rPr lang="en-US" dirty="0"/>
              <a:t>Parent Survey Data</a:t>
            </a:r>
            <a:br>
              <a:rPr lang="en-US" dirty="0"/>
            </a:br>
            <a:r>
              <a:rPr lang="en-US" sz="2200" b="0" i="0" dirty="0">
                <a:solidFill>
                  <a:srgbClr val="202124"/>
                </a:solidFill>
                <a:effectLst/>
                <a:latin typeface="Google Sans"/>
              </a:rPr>
              <a:t>Which days / times are best to offer family events? Select all that apply.</a:t>
            </a:r>
            <a:endParaRPr lang="en-US" sz="2200" dirty="0"/>
          </a:p>
        </p:txBody>
      </p:sp>
      <p:sp>
        <p:nvSpPr>
          <p:cNvPr id="4" name="Content Placeholder 3">
            <a:extLst>
              <a:ext uri="{FF2B5EF4-FFF2-40B4-BE49-F238E27FC236}">
                <a16:creationId xmlns:a16="http://schemas.microsoft.com/office/drawing/2014/main" id="{C60B2BAB-5893-4876-8525-EA689AAF9388}"/>
              </a:ext>
            </a:extLst>
          </p:cNvPr>
          <p:cNvSpPr>
            <a:spLocks noGrp="1"/>
          </p:cNvSpPr>
          <p:nvPr>
            <p:ph idx="1"/>
          </p:nvPr>
        </p:nvSpPr>
        <p:spPr/>
        <p:txBody>
          <a:bodyPr/>
          <a:lstStyle/>
          <a:p>
            <a:pPr marL="0" indent="0">
              <a:buNone/>
            </a:pPr>
            <a:endParaRPr lang="en-US" dirty="0"/>
          </a:p>
        </p:txBody>
      </p:sp>
      <p:pic>
        <p:nvPicPr>
          <p:cNvPr id="8" name="Picture 7">
            <a:extLst>
              <a:ext uri="{FF2B5EF4-FFF2-40B4-BE49-F238E27FC236}">
                <a16:creationId xmlns:a16="http://schemas.microsoft.com/office/drawing/2014/main" id="{0D73392F-F148-44EB-9D7D-5E1057221351}"/>
              </a:ext>
            </a:extLst>
          </p:cNvPr>
          <p:cNvPicPr>
            <a:picLocks noChangeAspect="1"/>
          </p:cNvPicPr>
          <p:nvPr/>
        </p:nvPicPr>
        <p:blipFill>
          <a:blip r:embed="rId5"/>
          <a:stretch>
            <a:fillRect/>
          </a:stretch>
        </p:blipFill>
        <p:spPr>
          <a:xfrm>
            <a:off x="1207853" y="2172306"/>
            <a:ext cx="10458450" cy="3876675"/>
          </a:xfrm>
          <a:prstGeom prst="rect">
            <a:avLst/>
          </a:prstGeom>
        </p:spPr>
      </p:pic>
      <p:pic>
        <p:nvPicPr>
          <p:cNvPr id="3" name="Audio 2">
            <a:hlinkClick r:id="" action="ppaction://media"/>
            <a:extLst>
              <a:ext uri="{FF2B5EF4-FFF2-40B4-BE49-F238E27FC236}">
                <a16:creationId xmlns:a16="http://schemas.microsoft.com/office/drawing/2014/main" id="{38E53820-37F6-5B4C-BFAB-3F121B3838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60748226"/>
      </p:ext>
    </p:extLst>
  </p:cSld>
  <p:clrMapOvr>
    <a:masterClrMapping/>
  </p:clrMapOvr>
  <mc:AlternateContent xmlns:mc="http://schemas.openxmlformats.org/markup-compatibility/2006">
    <mc:Choice xmlns:p14="http://schemas.microsoft.com/office/powerpoint/2010/main" Requires="p14">
      <p:transition spd="slow" p14:dur="2000" advTm="18240"/>
    </mc:Choice>
    <mc:Fallback>
      <p:transition spd="slow" advTm="18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1A14E-8048-43F8-B02F-DB3BF4DDA659}"/>
              </a:ext>
            </a:extLst>
          </p:cNvPr>
          <p:cNvSpPr>
            <a:spLocks noGrp="1"/>
          </p:cNvSpPr>
          <p:nvPr>
            <p:ph type="title"/>
          </p:nvPr>
        </p:nvSpPr>
        <p:spPr>
          <a:xfrm>
            <a:off x="1207853" y="233102"/>
            <a:ext cx="9601196" cy="2150717"/>
          </a:xfrm>
        </p:spPr>
        <p:txBody>
          <a:bodyPr>
            <a:normAutofit/>
          </a:bodyPr>
          <a:lstStyle/>
          <a:p>
            <a:r>
              <a:rPr lang="en-US" dirty="0"/>
              <a:t>Parent Survey Data</a:t>
            </a:r>
            <a:br>
              <a:rPr lang="en-US" dirty="0"/>
            </a:br>
            <a:r>
              <a:rPr lang="en-US" sz="2000" b="0" i="0" dirty="0">
                <a:solidFill>
                  <a:srgbClr val="202124"/>
                </a:solidFill>
                <a:effectLst/>
                <a:latin typeface="Google Sans"/>
              </a:rPr>
              <a:t>Discovery receives Title I funds based on the number of students that receive free and reduced lunch. Please check all areas in which you believe the funds should be utilized.</a:t>
            </a:r>
            <a:endParaRPr lang="en-US" sz="2000" dirty="0"/>
          </a:p>
        </p:txBody>
      </p:sp>
      <p:sp>
        <p:nvSpPr>
          <p:cNvPr id="4" name="Content Placeholder 3">
            <a:extLst>
              <a:ext uri="{FF2B5EF4-FFF2-40B4-BE49-F238E27FC236}">
                <a16:creationId xmlns:a16="http://schemas.microsoft.com/office/drawing/2014/main" id="{C60B2BAB-5893-4876-8525-EA689AAF9388}"/>
              </a:ext>
            </a:extLst>
          </p:cNvPr>
          <p:cNvSpPr>
            <a:spLocks noGrp="1"/>
          </p:cNvSpPr>
          <p:nvPr>
            <p:ph idx="1"/>
          </p:nvPr>
        </p:nvSpPr>
        <p:spPr/>
        <p:txBody>
          <a:bodyPr/>
          <a:lstStyle/>
          <a:p>
            <a:pPr marL="0" indent="0">
              <a:buNone/>
            </a:pPr>
            <a:endParaRPr lang="en-US" dirty="0"/>
          </a:p>
        </p:txBody>
      </p:sp>
      <p:pic>
        <p:nvPicPr>
          <p:cNvPr id="5" name="Picture 4">
            <a:extLst>
              <a:ext uri="{FF2B5EF4-FFF2-40B4-BE49-F238E27FC236}">
                <a16:creationId xmlns:a16="http://schemas.microsoft.com/office/drawing/2014/main" id="{46AF1610-B105-4190-AEEB-DD2DF8CBBD10}"/>
              </a:ext>
            </a:extLst>
          </p:cNvPr>
          <p:cNvPicPr>
            <a:picLocks noChangeAspect="1"/>
          </p:cNvPicPr>
          <p:nvPr/>
        </p:nvPicPr>
        <p:blipFill>
          <a:blip r:embed="rId5"/>
          <a:stretch>
            <a:fillRect/>
          </a:stretch>
        </p:blipFill>
        <p:spPr>
          <a:xfrm>
            <a:off x="877252" y="2492375"/>
            <a:ext cx="10620375" cy="3448050"/>
          </a:xfrm>
          <a:prstGeom prst="rect">
            <a:avLst/>
          </a:prstGeom>
        </p:spPr>
      </p:pic>
      <p:pic>
        <p:nvPicPr>
          <p:cNvPr id="3" name="Audio 2">
            <a:hlinkClick r:id="" action="ppaction://media"/>
            <a:extLst>
              <a:ext uri="{FF2B5EF4-FFF2-40B4-BE49-F238E27FC236}">
                <a16:creationId xmlns:a16="http://schemas.microsoft.com/office/drawing/2014/main" id="{ACB906C0-4160-3337-0228-95C688FE13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16466173"/>
      </p:ext>
    </p:extLst>
  </p:cSld>
  <p:clrMapOvr>
    <a:masterClrMapping/>
  </p:clrMapOvr>
  <mc:AlternateContent xmlns:mc="http://schemas.openxmlformats.org/markup-compatibility/2006">
    <mc:Choice xmlns:p14="http://schemas.microsoft.com/office/powerpoint/2010/main" Requires="p14">
      <p:transition spd="slow" p14:dur="2000" advTm="27662"/>
    </mc:Choice>
    <mc:Fallback>
      <p:transition spd="slow" advTm="27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C0BA3-C5F1-46CB-8D40-7DC9882DAFE7}"/>
              </a:ext>
            </a:extLst>
          </p:cNvPr>
          <p:cNvSpPr>
            <a:spLocks noGrp="1"/>
          </p:cNvSpPr>
          <p:nvPr>
            <p:ph type="title"/>
          </p:nvPr>
        </p:nvSpPr>
        <p:spPr>
          <a:xfrm>
            <a:off x="587229" y="1007299"/>
            <a:ext cx="10561740" cy="888613"/>
          </a:xfrm>
        </p:spPr>
        <p:txBody>
          <a:bodyPr>
            <a:normAutofit fontScale="90000"/>
          </a:bodyPr>
          <a:lstStyle/>
          <a:p>
            <a:r>
              <a:rPr lang="en-US" b="1" dirty="0"/>
              <a:t>Parent and Family Engagement </a:t>
            </a:r>
            <a:br>
              <a:rPr lang="en-US" dirty="0"/>
            </a:br>
            <a:endParaRPr lang="en-US" sz="2400" dirty="0"/>
          </a:p>
        </p:txBody>
      </p:sp>
      <p:sp>
        <p:nvSpPr>
          <p:cNvPr id="3" name="Content Placeholder 2">
            <a:extLst>
              <a:ext uri="{FF2B5EF4-FFF2-40B4-BE49-F238E27FC236}">
                <a16:creationId xmlns:a16="http://schemas.microsoft.com/office/drawing/2014/main" id="{18760AF9-26C0-491D-B849-8080067B48B4}"/>
              </a:ext>
            </a:extLst>
          </p:cNvPr>
          <p:cNvSpPr>
            <a:spLocks noGrp="1"/>
          </p:cNvSpPr>
          <p:nvPr>
            <p:ph idx="1"/>
          </p:nvPr>
        </p:nvSpPr>
        <p:spPr>
          <a:xfrm>
            <a:off x="1295402" y="2162649"/>
            <a:ext cx="9601196" cy="4028425"/>
          </a:xfrm>
        </p:spPr>
        <p:txBody>
          <a:bodyPr>
            <a:normAutofit fontScale="62500" lnSpcReduction="20000"/>
          </a:bodyPr>
          <a:lstStyle/>
          <a:p>
            <a:pPr marL="0" indent="0">
              <a:buNone/>
            </a:pPr>
            <a:r>
              <a:rPr lang="en-US" sz="3800" b="1" dirty="0"/>
              <a:t>Total Spent:  $5,500.00</a:t>
            </a:r>
          </a:p>
          <a:p>
            <a:r>
              <a:rPr lang="en-US" b="1" u="sng" dirty="0"/>
              <a:t>Study Boards: </a:t>
            </a:r>
            <a:r>
              <a:rPr lang="en-US" dirty="0"/>
              <a:t>($2,500) Workshop for families aimed toward educating them on how to assist their child(ren) at home in all content areas. Funds are used to purchase materials and resources are given to families to create an engaging home-learning environment to support them in helping their child(ren). 116 families attended.  Event created per parent survey results as it is the most requested event.</a:t>
            </a:r>
          </a:p>
          <a:p>
            <a:r>
              <a:rPr lang="en-US" b="1" u="sng" dirty="0"/>
              <a:t>Literacy Night:</a:t>
            </a:r>
            <a:r>
              <a:rPr lang="en-US" b="1" dirty="0"/>
              <a:t> </a:t>
            </a:r>
            <a:r>
              <a:rPr lang="en-US" dirty="0"/>
              <a:t>($2,500 spent) Family event for all K-6 grade students. This event gives families the opportunity to understand academic expectations and promotes literacy/reading at home. Funds are used to purchase books to giveaway, as well as educational resources and materials for families to use at home.  41 families attended. Per our EOY Parent Survey, Literacy is the top area of focus for parents. Families loved the educational game provided to them.</a:t>
            </a:r>
            <a:endParaRPr lang="en-US" u="sng" dirty="0"/>
          </a:p>
          <a:p>
            <a:r>
              <a:rPr lang="en-US" b="1" u="sng" dirty="0"/>
              <a:t>Kindergarten Round-Up:</a:t>
            </a:r>
            <a:r>
              <a:rPr lang="en-US" dirty="0"/>
              <a:t>  ($500) Event aimed toward introducing and educating families on kindergarten expectations and how families can assist their child(ren) to enable a successful start to their school year. Funds are used to purchase books, giveaways, and resources to send home with families to utilize at home. 36 families attended.  Event is required by the Title I program. </a:t>
            </a:r>
            <a:endParaRPr lang="en-US" b="1" u="sng" dirty="0"/>
          </a:p>
          <a:p>
            <a:pPr marL="0" indent="0">
              <a:buNone/>
            </a:pPr>
            <a:r>
              <a:rPr lang="en-US" sz="3500" b="1" u="sng" dirty="0">
                <a:solidFill>
                  <a:srgbClr val="FF0000"/>
                </a:solidFill>
              </a:rPr>
              <a:t>All the input collected after each of these events is used along with the other input sources to decide what to do with the funds in the following year.  Your input matters!</a:t>
            </a:r>
          </a:p>
        </p:txBody>
      </p:sp>
      <p:pic>
        <p:nvPicPr>
          <p:cNvPr id="6" name="Audio 5">
            <a:hlinkClick r:id="" action="ppaction://media"/>
            <a:extLst>
              <a:ext uri="{FF2B5EF4-FFF2-40B4-BE49-F238E27FC236}">
                <a16:creationId xmlns:a16="http://schemas.microsoft.com/office/drawing/2014/main" id="{257CB55D-0CFD-CBD4-9CD2-6F4FE7F163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60799578"/>
      </p:ext>
    </p:extLst>
  </p:cSld>
  <p:clrMapOvr>
    <a:masterClrMapping/>
  </p:clrMapOvr>
  <mc:AlternateContent xmlns:mc="http://schemas.openxmlformats.org/markup-compatibility/2006">
    <mc:Choice xmlns:p14="http://schemas.microsoft.com/office/powerpoint/2010/main" Requires="p14">
      <p:transition spd="slow" p14:dur="2000" advTm="105685"/>
    </mc:Choice>
    <mc:Fallback>
      <p:transition spd="slow" advTm="105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8C20C-FB72-45BD-9587-E312C24A185C}"/>
              </a:ext>
            </a:extLst>
          </p:cNvPr>
          <p:cNvSpPr>
            <a:spLocks noGrp="1"/>
          </p:cNvSpPr>
          <p:nvPr>
            <p:ph type="title"/>
          </p:nvPr>
        </p:nvSpPr>
        <p:spPr/>
        <p:txBody>
          <a:bodyPr>
            <a:normAutofit fontScale="90000"/>
          </a:bodyPr>
          <a:lstStyle/>
          <a:p>
            <a:r>
              <a:rPr lang="en-US" dirty="0"/>
              <a:t>Technology</a:t>
            </a:r>
            <a:br>
              <a:rPr lang="en-US" dirty="0"/>
            </a:br>
            <a:r>
              <a:rPr lang="en-US" sz="2200" dirty="0"/>
              <a:t>(This money is in addition to any technology the district may provide to schools and is used to increase success in the areas of focus the school identified.)</a:t>
            </a:r>
          </a:p>
        </p:txBody>
      </p:sp>
      <p:sp>
        <p:nvSpPr>
          <p:cNvPr id="3" name="Content Placeholder 2">
            <a:extLst>
              <a:ext uri="{FF2B5EF4-FFF2-40B4-BE49-F238E27FC236}">
                <a16:creationId xmlns:a16="http://schemas.microsoft.com/office/drawing/2014/main" id="{4E55BCCC-0154-4163-B2A0-B1B3ABD59562}"/>
              </a:ext>
            </a:extLst>
          </p:cNvPr>
          <p:cNvSpPr>
            <a:spLocks noGrp="1"/>
          </p:cNvSpPr>
          <p:nvPr>
            <p:ph idx="1"/>
          </p:nvPr>
        </p:nvSpPr>
        <p:spPr>
          <a:xfrm>
            <a:off x="1295401" y="2556931"/>
            <a:ext cx="9601196" cy="3600587"/>
          </a:xfrm>
        </p:spPr>
        <p:txBody>
          <a:bodyPr>
            <a:normAutofit/>
          </a:bodyPr>
          <a:lstStyle/>
          <a:p>
            <a:pPr marL="0" indent="0">
              <a:buNone/>
            </a:pPr>
            <a:r>
              <a:rPr lang="en-US" sz="1400" b="1" i="1" u="sng" dirty="0">
                <a:highlight>
                  <a:srgbClr val="FFFF00"/>
                </a:highlight>
              </a:rPr>
              <a:t>All technology except the purchase of the DVD players and Title 1 tools were to support the use of the iReady program in all classrooms. The iReady program supports all students in grades first through sixth in reading and math. </a:t>
            </a:r>
          </a:p>
          <a:p>
            <a:pPr marL="0" indent="0">
              <a:buNone/>
            </a:pPr>
            <a:r>
              <a:rPr lang="en-US" sz="1700" b="1" dirty="0"/>
              <a:t>Technology purchases: $112,000.00</a:t>
            </a:r>
          </a:p>
          <a:p>
            <a:r>
              <a:rPr lang="en-US" sz="3900" dirty="0"/>
              <a:t>150 laptops and 2 charging carts - $87,000.00</a:t>
            </a:r>
          </a:p>
          <a:p>
            <a:r>
              <a:rPr lang="en-US" sz="3900" dirty="0"/>
              <a:t>3 Promethean Boards for the “Modern Classroom” - $25,000.00</a:t>
            </a:r>
          </a:p>
          <a:p>
            <a:pPr marL="0" indent="0" algn="ctr">
              <a:buNone/>
            </a:pPr>
            <a:r>
              <a:rPr lang="en-US" sz="1200" b="1" dirty="0">
                <a:solidFill>
                  <a:srgbClr val="FF0000"/>
                </a:solidFill>
              </a:rPr>
              <a:t>From BPS parent survey:  46% of parents/families from our school felt more technology resources were needed to support learning at home.</a:t>
            </a:r>
          </a:p>
          <a:p>
            <a:endParaRPr lang="en-US" sz="1200" b="1" i="1" dirty="0">
              <a:latin typeface="Arial Black" panose="020B0A04020102020204" pitchFamily="34" charset="0"/>
            </a:endParaRPr>
          </a:p>
          <a:p>
            <a:endParaRPr lang="en-US" sz="1200" b="1" i="1" dirty="0">
              <a:latin typeface="Arial Black" panose="020B0A04020102020204" pitchFamily="34" charset="0"/>
            </a:endParaRPr>
          </a:p>
          <a:p>
            <a:pPr marL="0" indent="0">
              <a:buNone/>
            </a:pPr>
            <a:endParaRPr lang="en-US" sz="1400" dirty="0"/>
          </a:p>
        </p:txBody>
      </p:sp>
      <p:pic>
        <p:nvPicPr>
          <p:cNvPr id="4" name="Audio 3">
            <a:hlinkClick r:id="" action="ppaction://media"/>
            <a:extLst>
              <a:ext uri="{FF2B5EF4-FFF2-40B4-BE49-F238E27FC236}">
                <a16:creationId xmlns:a16="http://schemas.microsoft.com/office/drawing/2014/main" id="{94532BED-ACEF-CC52-123A-5CA4086434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82589488"/>
      </p:ext>
    </p:extLst>
  </p:cSld>
  <p:clrMapOvr>
    <a:masterClrMapping/>
  </p:clrMapOvr>
  <mc:AlternateContent xmlns:mc="http://schemas.openxmlformats.org/markup-compatibility/2006">
    <mc:Choice xmlns:p14="http://schemas.microsoft.com/office/powerpoint/2010/main" Requires="p14">
      <p:transition spd="slow" p14:dur="2000" advTm="60128"/>
    </mc:Choice>
    <mc:Fallback>
      <p:transition spd="slow" advTm="60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8C20C-FB72-45BD-9587-E312C24A185C}"/>
              </a:ext>
            </a:extLst>
          </p:cNvPr>
          <p:cNvSpPr>
            <a:spLocks noGrp="1"/>
          </p:cNvSpPr>
          <p:nvPr>
            <p:ph type="title"/>
          </p:nvPr>
        </p:nvSpPr>
        <p:spPr>
          <a:xfrm>
            <a:off x="1295402" y="982132"/>
            <a:ext cx="9601196" cy="1524001"/>
          </a:xfrm>
        </p:spPr>
        <p:txBody>
          <a:bodyPr>
            <a:normAutofit fontScale="90000"/>
          </a:bodyPr>
          <a:lstStyle/>
          <a:p>
            <a:r>
              <a:rPr lang="en-US" dirty="0"/>
              <a:t>Planned Purchases with Remaining Funds</a:t>
            </a:r>
            <a:br>
              <a:rPr lang="en-US" dirty="0"/>
            </a:br>
            <a:r>
              <a:rPr lang="en-US" sz="1700" dirty="0"/>
              <a:t>(We hoped that classroom placements for the Title I Teacher and Science Coach would be short, but we were unable to find qualified teachers. Funds were being allocated for these Title I positions. Therefore, we were unable to purchase additional resources until EOY.)</a:t>
            </a:r>
          </a:p>
        </p:txBody>
      </p:sp>
      <p:sp>
        <p:nvSpPr>
          <p:cNvPr id="3" name="Content Placeholder 2">
            <a:extLst>
              <a:ext uri="{FF2B5EF4-FFF2-40B4-BE49-F238E27FC236}">
                <a16:creationId xmlns:a16="http://schemas.microsoft.com/office/drawing/2014/main" id="{4E55BCCC-0154-4163-B2A0-B1B3ABD59562}"/>
              </a:ext>
            </a:extLst>
          </p:cNvPr>
          <p:cNvSpPr>
            <a:spLocks noGrp="1"/>
          </p:cNvSpPr>
          <p:nvPr>
            <p:ph idx="1"/>
          </p:nvPr>
        </p:nvSpPr>
        <p:spPr>
          <a:xfrm>
            <a:off x="1295401" y="2556931"/>
            <a:ext cx="9601196" cy="3600587"/>
          </a:xfrm>
        </p:spPr>
        <p:txBody>
          <a:bodyPr>
            <a:normAutofit/>
          </a:bodyPr>
          <a:lstStyle/>
          <a:p>
            <a:endParaRPr lang="en-US" sz="1600" b="1" dirty="0">
              <a:latin typeface="Arial Black" panose="020B0A04020102020204" pitchFamily="34" charset="0"/>
            </a:endParaRPr>
          </a:p>
          <a:p>
            <a:endParaRPr lang="en-US" sz="1600" b="1" dirty="0">
              <a:latin typeface="Arial Black" panose="020B0A04020102020204" pitchFamily="34" charset="0"/>
            </a:endParaRPr>
          </a:p>
          <a:p>
            <a:r>
              <a:rPr lang="en-US" sz="1600" b="1" dirty="0">
                <a:latin typeface="Arial Black" panose="020B0A04020102020204" pitchFamily="34" charset="0"/>
              </a:rPr>
              <a:t>Benchmark Advance Decodable Readers (hard copies and digital access) for K-1</a:t>
            </a:r>
          </a:p>
          <a:p>
            <a:r>
              <a:rPr lang="en-US" sz="1600" b="1" dirty="0">
                <a:latin typeface="Arial Black" panose="020B0A04020102020204" pitchFamily="34" charset="0"/>
              </a:rPr>
              <a:t>Flocabulary for K-6</a:t>
            </a:r>
          </a:p>
          <a:p>
            <a:r>
              <a:rPr lang="en-US" sz="1600" b="1" dirty="0">
                <a:latin typeface="Arial Black" panose="020B0A04020102020204" pitchFamily="34" charset="0"/>
              </a:rPr>
              <a:t>Curriculum Associates: i-Ready Reading Magnetic Reading Kits for K-5</a:t>
            </a:r>
          </a:p>
          <a:p>
            <a:r>
              <a:rPr lang="en-US" sz="1600" b="1" dirty="0">
                <a:latin typeface="Arial Black" panose="020B0A04020102020204" pitchFamily="34" charset="0"/>
              </a:rPr>
              <a:t>Renaissance Accelerated Reader for K-6</a:t>
            </a:r>
          </a:p>
          <a:p>
            <a:r>
              <a:rPr lang="en-US" sz="1600" b="1" dirty="0">
                <a:latin typeface="Arial Black" panose="020B0A04020102020204" pitchFamily="34" charset="0"/>
              </a:rPr>
              <a:t>Math Manipulatives for K-6</a:t>
            </a:r>
          </a:p>
          <a:p>
            <a:r>
              <a:rPr lang="en-US" sz="1600" b="1" dirty="0">
                <a:latin typeface="Arial Black" panose="020B0A04020102020204" pitchFamily="34" charset="0"/>
              </a:rPr>
              <a:t>Classroom Supplies for K-6</a:t>
            </a:r>
          </a:p>
          <a:p>
            <a:endParaRPr lang="en-US" sz="1200" b="1" dirty="0">
              <a:latin typeface="Arial Black" panose="020B0A04020102020204" pitchFamily="34" charset="0"/>
            </a:endParaRPr>
          </a:p>
          <a:p>
            <a:pPr marL="0" indent="0">
              <a:buNone/>
            </a:pPr>
            <a:endParaRPr lang="en-US" sz="1400" dirty="0"/>
          </a:p>
        </p:txBody>
      </p:sp>
      <p:pic>
        <p:nvPicPr>
          <p:cNvPr id="5" name="Audio 4">
            <a:hlinkClick r:id="" action="ppaction://media"/>
            <a:extLst>
              <a:ext uri="{FF2B5EF4-FFF2-40B4-BE49-F238E27FC236}">
                <a16:creationId xmlns:a16="http://schemas.microsoft.com/office/drawing/2014/main" id="{EB3A3749-94F4-0B2E-8914-4DC3F7FE3E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19859208"/>
      </p:ext>
    </p:extLst>
  </p:cSld>
  <p:clrMapOvr>
    <a:masterClrMapping/>
  </p:clrMapOvr>
  <mc:AlternateContent xmlns:mc="http://schemas.openxmlformats.org/markup-compatibility/2006">
    <mc:Choice xmlns:p14="http://schemas.microsoft.com/office/powerpoint/2010/main" Requires="p14">
      <p:transition spd="slow" p14:dur="2000" advTm="106319"/>
    </mc:Choice>
    <mc:Fallback>
      <p:transition spd="slow" advTm="106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0E72A-4E59-44D6-9B05-5BCDFF439DD2}"/>
              </a:ext>
            </a:extLst>
          </p:cNvPr>
          <p:cNvSpPr>
            <a:spLocks noGrp="1"/>
          </p:cNvSpPr>
          <p:nvPr>
            <p:ph type="title"/>
          </p:nvPr>
        </p:nvSpPr>
        <p:spPr/>
        <p:txBody>
          <a:bodyPr>
            <a:normAutofit fontScale="90000"/>
          </a:bodyPr>
          <a:lstStyle/>
          <a:p>
            <a:r>
              <a:rPr lang="en-US" dirty="0"/>
              <a:t>As a Valued Member (Stakeholder) of this school - We Need You…</a:t>
            </a:r>
          </a:p>
        </p:txBody>
      </p:sp>
      <p:sp>
        <p:nvSpPr>
          <p:cNvPr id="3" name="Content Placeholder 2">
            <a:extLst>
              <a:ext uri="{FF2B5EF4-FFF2-40B4-BE49-F238E27FC236}">
                <a16:creationId xmlns:a16="http://schemas.microsoft.com/office/drawing/2014/main" id="{43D0D246-6EBA-4683-BE39-28646FF47C68}"/>
              </a:ext>
            </a:extLst>
          </p:cNvPr>
          <p:cNvSpPr>
            <a:spLocks noGrp="1"/>
          </p:cNvSpPr>
          <p:nvPr>
            <p:ph idx="1"/>
          </p:nvPr>
        </p:nvSpPr>
        <p:spPr>
          <a:xfrm>
            <a:off x="1295401" y="2422708"/>
            <a:ext cx="9601196" cy="2946246"/>
          </a:xfrm>
        </p:spPr>
        <p:txBody>
          <a:bodyPr>
            <a:normAutofit lnSpcReduction="10000"/>
          </a:bodyPr>
          <a:lstStyle/>
          <a:p>
            <a:r>
              <a:rPr lang="en-US" dirty="0"/>
              <a:t>to be part of our decision-making activities by completing the exit slip for this meeting/presentation.  We use all input to determine our focus areas.</a:t>
            </a:r>
          </a:p>
          <a:p>
            <a:r>
              <a:rPr lang="en-US" dirty="0"/>
              <a:t>to tell us what you want us to spend next year’s Parent and Family engagement funds on that will help you to help your child at home.</a:t>
            </a:r>
          </a:p>
          <a:p>
            <a:r>
              <a:rPr lang="en-US" dirty="0"/>
              <a:t>to let us know we are doing that is working and what you feel we need to update, get rid of, or create new.</a:t>
            </a:r>
          </a:p>
          <a:p>
            <a:r>
              <a:rPr lang="en-US" dirty="0"/>
              <a:t>to be an active part of our school family.</a:t>
            </a:r>
          </a:p>
        </p:txBody>
      </p:sp>
      <p:sp>
        <p:nvSpPr>
          <p:cNvPr id="4" name="TextBox 3">
            <a:extLst>
              <a:ext uri="{FF2B5EF4-FFF2-40B4-BE49-F238E27FC236}">
                <a16:creationId xmlns:a16="http://schemas.microsoft.com/office/drawing/2014/main" id="{6BFA1339-710A-43D2-A18B-83632128B0A1}"/>
              </a:ext>
            </a:extLst>
          </p:cNvPr>
          <p:cNvSpPr txBox="1"/>
          <p:nvPr/>
        </p:nvSpPr>
        <p:spPr>
          <a:xfrm>
            <a:off x="1429625" y="5431143"/>
            <a:ext cx="9828400" cy="369332"/>
          </a:xfrm>
          <a:prstGeom prst="rect">
            <a:avLst/>
          </a:prstGeom>
          <a:noFill/>
        </p:spPr>
        <p:txBody>
          <a:bodyPr wrap="square" rtlCol="0">
            <a:spAutoFit/>
          </a:bodyPr>
          <a:lstStyle/>
          <a:p>
            <a:r>
              <a:rPr lang="en-US" b="1" dirty="0"/>
              <a:t>All </a:t>
            </a:r>
            <a:r>
              <a:rPr lang="en-US" dirty="0"/>
              <a:t>input is reviewed and considered by the </a:t>
            </a:r>
            <a:r>
              <a:rPr lang="en-US" b="1" dirty="0"/>
              <a:t>Comprehensive Needs Assessment Team</a:t>
            </a:r>
            <a:r>
              <a:rPr lang="en-US" dirty="0"/>
              <a:t>.</a:t>
            </a:r>
          </a:p>
        </p:txBody>
      </p:sp>
      <p:pic>
        <p:nvPicPr>
          <p:cNvPr id="5" name="Audio 4">
            <a:hlinkClick r:id="" action="ppaction://media"/>
            <a:extLst>
              <a:ext uri="{FF2B5EF4-FFF2-40B4-BE49-F238E27FC236}">
                <a16:creationId xmlns:a16="http://schemas.microsoft.com/office/drawing/2014/main" id="{6165F9BC-EFAC-C095-86AB-06BEA8618F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90186725"/>
      </p:ext>
    </p:extLst>
  </p:cSld>
  <p:clrMapOvr>
    <a:masterClrMapping/>
  </p:clrMapOvr>
  <mc:AlternateContent xmlns:mc="http://schemas.openxmlformats.org/markup-compatibility/2006">
    <mc:Choice xmlns:p14="http://schemas.microsoft.com/office/powerpoint/2010/main" Requires="p14">
      <p:transition spd="slow" p14:dur="2000" advTm="38436"/>
    </mc:Choice>
    <mc:Fallback>
      <p:transition spd="slow" advTm="38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36221-4AE5-416F-AC83-8689E7C8EA12}"/>
              </a:ext>
            </a:extLst>
          </p:cNvPr>
          <p:cNvSpPr>
            <a:spLocks noGrp="1"/>
          </p:cNvSpPr>
          <p:nvPr>
            <p:ph type="title"/>
          </p:nvPr>
        </p:nvSpPr>
        <p:spPr>
          <a:xfrm>
            <a:off x="1447801" y="436848"/>
            <a:ext cx="9296398" cy="2370668"/>
          </a:xfrm>
        </p:spPr>
        <p:txBody>
          <a:bodyPr/>
          <a:lstStyle/>
          <a:p>
            <a:r>
              <a:rPr lang="en-US" dirty="0"/>
              <a:t>How can I </a:t>
            </a:r>
            <a:r>
              <a:rPr lang="en-US"/>
              <a:t>be more involved </a:t>
            </a:r>
            <a:r>
              <a:rPr lang="en-US" dirty="0"/>
              <a:t>in decision-making at the school</a:t>
            </a:r>
          </a:p>
        </p:txBody>
      </p:sp>
      <p:sp>
        <p:nvSpPr>
          <p:cNvPr id="3" name="Text Placeholder 2">
            <a:extLst>
              <a:ext uri="{FF2B5EF4-FFF2-40B4-BE49-F238E27FC236}">
                <a16:creationId xmlns:a16="http://schemas.microsoft.com/office/drawing/2014/main" id="{F7AC8E3B-FC74-4278-A809-A7D7BF23E7C8}"/>
              </a:ext>
            </a:extLst>
          </p:cNvPr>
          <p:cNvSpPr>
            <a:spLocks noGrp="1"/>
          </p:cNvSpPr>
          <p:nvPr>
            <p:ph type="body" sz="quarter" idx="13"/>
          </p:nvPr>
        </p:nvSpPr>
        <p:spPr>
          <a:xfrm>
            <a:off x="1676399" y="1985395"/>
            <a:ext cx="8839202" cy="1990987"/>
          </a:xfrm>
        </p:spPr>
        <p:txBody>
          <a:bodyPr>
            <a:normAutofit/>
          </a:bodyPr>
          <a:lstStyle/>
          <a:p>
            <a:pPr algn="ctr"/>
            <a:r>
              <a:rPr lang="en-US" dirty="0"/>
              <a:t>The input we receive from our families is so important!  We truly use it to build and improve our Title I program.  Families provide valuable insight into how their children learn best! Remember, your opinion matters!  Your voice in your child’s education is needed!  </a:t>
            </a:r>
            <a:r>
              <a:rPr lang="en-US" b="1" dirty="0"/>
              <a:t>This is a TEAM EFFORT!</a:t>
            </a:r>
          </a:p>
        </p:txBody>
      </p:sp>
      <p:sp>
        <p:nvSpPr>
          <p:cNvPr id="4" name="Text Placeholder 3">
            <a:extLst>
              <a:ext uri="{FF2B5EF4-FFF2-40B4-BE49-F238E27FC236}">
                <a16:creationId xmlns:a16="http://schemas.microsoft.com/office/drawing/2014/main" id="{410A0D2C-BABB-4953-9F4C-6112710B3FB2}"/>
              </a:ext>
            </a:extLst>
          </p:cNvPr>
          <p:cNvSpPr>
            <a:spLocks noGrp="1"/>
          </p:cNvSpPr>
          <p:nvPr>
            <p:ph type="body" idx="1"/>
          </p:nvPr>
        </p:nvSpPr>
        <p:spPr/>
        <p:txBody>
          <a:bodyPr>
            <a:normAutofit fontScale="70000" lnSpcReduction="20000"/>
          </a:bodyPr>
          <a:lstStyle/>
          <a:p>
            <a:pPr marL="457200" indent="-457200" algn="l">
              <a:buAutoNum type="arabicPeriod"/>
            </a:pPr>
            <a:r>
              <a:rPr lang="en-US" dirty="0"/>
              <a:t>Attend our events!</a:t>
            </a:r>
          </a:p>
          <a:p>
            <a:pPr marL="457200" indent="-457200" algn="l">
              <a:buAutoNum type="arabicPeriod"/>
            </a:pPr>
            <a:r>
              <a:rPr lang="en-US" dirty="0"/>
              <a:t>Complete exit slips at events and surveys that we send home!  We read every single one and welcome positive and negative feedback!</a:t>
            </a:r>
          </a:p>
          <a:p>
            <a:pPr marL="457200" indent="-457200" algn="l">
              <a:buAutoNum type="arabicPeriod"/>
            </a:pPr>
            <a:r>
              <a:rPr lang="en-US" dirty="0"/>
              <a:t>Consider joining our PTO, SAC committees, or CNA Team!  It is more than just fundraising!  We need to know what is working and what needs improvement at our school.</a:t>
            </a:r>
          </a:p>
          <a:p>
            <a:pPr marL="457200" indent="-457200" algn="l">
              <a:buAutoNum type="arabicPeriod"/>
            </a:pPr>
            <a:r>
              <a:rPr lang="en-US" dirty="0"/>
              <a:t>Share information and encourage other parents to get involved in school activities and planning.</a:t>
            </a:r>
          </a:p>
        </p:txBody>
      </p:sp>
      <p:pic>
        <p:nvPicPr>
          <p:cNvPr id="5" name="Audio 4">
            <a:hlinkClick r:id="" action="ppaction://media"/>
            <a:extLst>
              <a:ext uri="{FF2B5EF4-FFF2-40B4-BE49-F238E27FC236}">
                <a16:creationId xmlns:a16="http://schemas.microsoft.com/office/drawing/2014/main" id="{251F8A9C-C0C7-9A08-B0D4-5AD30ACFD6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07476075"/>
      </p:ext>
    </p:extLst>
  </p:cSld>
  <p:clrMapOvr>
    <a:masterClrMapping/>
  </p:clrMapOvr>
  <mc:AlternateContent xmlns:mc="http://schemas.openxmlformats.org/markup-compatibility/2006">
    <mc:Choice xmlns:p14="http://schemas.microsoft.com/office/powerpoint/2010/main" Requires="p14">
      <p:transition spd="slow" p14:dur="2000" advTm="50783"/>
    </mc:Choice>
    <mc:Fallback>
      <p:transition spd="slow" advTm="50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8C20C-FB72-45BD-9587-E312C24A185C}"/>
              </a:ext>
            </a:extLst>
          </p:cNvPr>
          <p:cNvSpPr>
            <a:spLocks noGrp="1"/>
          </p:cNvSpPr>
          <p:nvPr>
            <p:ph type="title"/>
          </p:nvPr>
        </p:nvSpPr>
        <p:spPr>
          <a:xfrm>
            <a:off x="1295402" y="982132"/>
            <a:ext cx="9601196" cy="1524001"/>
          </a:xfrm>
        </p:spPr>
        <p:txBody>
          <a:bodyPr>
            <a:normAutofit/>
          </a:bodyPr>
          <a:lstStyle/>
          <a:p>
            <a:r>
              <a:rPr lang="en-US" sz="6000" dirty="0"/>
              <a:t>Thank you!</a:t>
            </a:r>
          </a:p>
        </p:txBody>
      </p:sp>
      <p:sp>
        <p:nvSpPr>
          <p:cNvPr id="3" name="Content Placeholder 2">
            <a:extLst>
              <a:ext uri="{FF2B5EF4-FFF2-40B4-BE49-F238E27FC236}">
                <a16:creationId xmlns:a16="http://schemas.microsoft.com/office/drawing/2014/main" id="{4E55BCCC-0154-4163-B2A0-B1B3ABD59562}"/>
              </a:ext>
            </a:extLst>
          </p:cNvPr>
          <p:cNvSpPr>
            <a:spLocks noGrp="1"/>
          </p:cNvSpPr>
          <p:nvPr>
            <p:ph idx="1"/>
          </p:nvPr>
        </p:nvSpPr>
        <p:spPr>
          <a:xfrm>
            <a:off x="739832" y="2556931"/>
            <a:ext cx="10715105" cy="3600587"/>
          </a:xfrm>
        </p:spPr>
        <p:txBody>
          <a:bodyPr>
            <a:normAutofit fontScale="92500" lnSpcReduction="20000"/>
          </a:bodyPr>
          <a:lstStyle/>
          <a:p>
            <a:pPr algn="ctr"/>
            <a:endParaRPr lang="en-US" sz="1600" b="1" dirty="0">
              <a:latin typeface="Arial Black" panose="020B0A04020102020204" pitchFamily="34" charset="0"/>
            </a:endParaRPr>
          </a:p>
          <a:p>
            <a:pPr marL="0" indent="0" algn="ctr">
              <a:buNone/>
            </a:pPr>
            <a:r>
              <a:rPr lang="en-US" sz="3000" b="1" dirty="0">
                <a:latin typeface="Arial Black" panose="020B0A04020102020204" pitchFamily="34" charset="0"/>
              </a:rPr>
              <a:t>Please complete the following survey: </a:t>
            </a:r>
          </a:p>
          <a:p>
            <a:pPr marL="0" indent="0" algn="ctr">
              <a:buNone/>
            </a:pPr>
            <a:r>
              <a:rPr lang="en-US" sz="3000" b="1" dirty="0">
                <a:latin typeface="Arial Black" panose="020B0A04020102020204" pitchFamily="34" charset="0"/>
                <a:hlinkClick r:id="rId5"/>
              </a:rPr>
              <a:t>https://forms.gle/kLzbCzQDRvHbp9xp9</a:t>
            </a:r>
            <a:endParaRPr lang="en-US" sz="3000" b="1" dirty="0">
              <a:latin typeface="Arial Black" panose="020B0A04020102020204" pitchFamily="34" charset="0"/>
            </a:endParaRPr>
          </a:p>
          <a:p>
            <a:pPr marL="0" indent="0">
              <a:buNone/>
            </a:pPr>
            <a:endParaRPr lang="en-US" sz="3000" b="1" dirty="0">
              <a:latin typeface="Arial Black" panose="020B0A04020102020204" pitchFamily="34" charset="0"/>
            </a:endParaRPr>
          </a:p>
          <a:p>
            <a:pPr marL="0" indent="0" algn="ctr">
              <a:buNone/>
            </a:pPr>
            <a:r>
              <a:rPr lang="en-US" sz="3000" b="1" dirty="0">
                <a:latin typeface="Arial Black" panose="020B0A04020102020204" pitchFamily="34" charset="0"/>
              </a:rPr>
              <a:t>Please contact Ms. Watts, Title I Contact:</a:t>
            </a:r>
          </a:p>
          <a:p>
            <a:pPr marL="0" indent="0" algn="ctr">
              <a:buNone/>
            </a:pPr>
            <a:r>
              <a:rPr lang="en-US" sz="3000" b="1" dirty="0">
                <a:latin typeface="Arial Black" panose="020B0A04020102020204" pitchFamily="34" charset="0"/>
                <a:hlinkClick r:id="rId6"/>
              </a:rPr>
              <a:t>Watts.Jessica@BrevardSchools.org</a:t>
            </a:r>
            <a:endParaRPr lang="en-US" sz="3000" b="1" dirty="0">
              <a:latin typeface="Arial Black" panose="020B0A04020102020204" pitchFamily="34" charset="0"/>
            </a:endParaRPr>
          </a:p>
          <a:p>
            <a:pPr marL="0" indent="0" algn="ctr">
              <a:buNone/>
            </a:pPr>
            <a:r>
              <a:rPr lang="en-US" sz="3000" b="1" dirty="0">
                <a:latin typeface="Arial Black" panose="020B0A04020102020204" pitchFamily="34" charset="0"/>
              </a:rPr>
              <a:t>321-951-4920 ext. 43873</a:t>
            </a:r>
          </a:p>
          <a:p>
            <a:endParaRPr lang="en-US" sz="1200" b="1" dirty="0">
              <a:latin typeface="Arial Black" panose="020B0A04020102020204" pitchFamily="34" charset="0"/>
            </a:endParaRPr>
          </a:p>
          <a:p>
            <a:pPr marL="0" indent="0">
              <a:buNone/>
            </a:pPr>
            <a:endParaRPr lang="en-US" sz="1400" dirty="0"/>
          </a:p>
        </p:txBody>
      </p:sp>
      <p:pic>
        <p:nvPicPr>
          <p:cNvPr id="5" name="Audio 4">
            <a:hlinkClick r:id="" action="ppaction://media"/>
            <a:extLst>
              <a:ext uri="{FF2B5EF4-FFF2-40B4-BE49-F238E27FC236}">
                <a16:creationId xmlns:a16="http://schemas.microsoft.com/office/drawing/2014/main" id="{DE455916-98CC-1C4C-97DA-20D20D62F92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83050735"/>
      </p:ext>
    </p:extLst>
  </p:cSld>
  <p:clrMapOvr>
    <a:masterClrMapping/>
  </p:clrMapOvr>
  <mc:AlternateContent xmlns:mc="http://schemas.openxmlformats.org/markup-compatibility/2006">
    <mc:Choice xmlns:p14="http://schemas.microsoft.com/office/powerpoint/2010/main" Requires="p14">
      <p:transition spd="slow" p14:dur="2000" advTm="30113"/>
    </mc:Choice>
    <mc:Fallback>
      <p:transition spd="slow" advTm="30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743F1-3162-4329-BBAC-2529E1935AEE}"/>
              </a:ext>
            </a:extLst>
          </p:cNvPr>
          <p:cNvSpPr>
            <a:spLocks noGrp="1"/>
          </p:cNvSpPr>
          <p:nvPr>
            <p:ph type="title"/>
          </p:nvPr>
        </p:nvSpPr>
        <p:spPr/>
        <p:txBody>
          <a:bodyPr/>
          <a:lstStyle/>
          <a:p>
            <a:r>
              <a:rPr lang="en-US" dirty="0"/>
              <a:t>What is Title I?</a:t>
            </a:r>
          </a:p>
        </p:txBody>
      </p:sp>
      <p:sp>
        <p:nvSpPr>
          <p:cNvPr id="3" name="Content Placeholder 2">
            <a:extLst>
              <a:ext uri="{FF2B5EF4-FFF2-40B4-BE49-F238E27FC236}">
                <a16:creationId xmlns:a16="http://schemas.microsoft.com/office/drawing/2014/main" id="{2B7C31EF-0A17-4872-A1FB-D944E9625885}"/>
              </a:ext>
            </a:extLst>
          </p:cNvPr>
          <p:cNvSpPr>
            <a:spLocks noGrp="1"/>
          </p:cNvSpPr>
          <p:nvPr>
            <p:ph idx="1"/>
          </p:nvPr>
        </p:nvSpPr>
        <p:spPr/>
        <p:txBody>
          <a:bodyPr>
            <a:normAutofit/>
          </a:bodyPr>
          <a:lstStyle/>
          <a:p>
            <a:pPr marL="0" indent="0" fontAlgn="base">
              <a:buNone/>
            </a:pPr>
            <a:r>
              <a:rPr lang="en-US" sz="2400" b="1" i="1" dirty="0">
                <a:latin typeface="+mj-lt"/>
              </a:rPr>
              <a:t>Title I  </a:t>
            </a:r>
            <a:r>
              <a:rPr lang="en-US" sz="2400" b="1" dirty="0">
                <a:latin typeface="+mj-lt"/>
              </a:rPr>
              <a:t>is a federal grant that:</a:t>
            </a:r>
            <a:r>
              <a:rPr lang="en-US" sz="2400" dirty="0">
                <a:latin typeface="+mj-lt"/>
              </a:rPr>
              <a:t>​</a:t>
            </a:r>
          </a:p>
          <a:p>
            <a:pPr marL="342900" indent="-342900" fontAlgn="base">
              <a:buFont typeface="Arial" panose="020B0604020202020204" pitchFamily="34" charset="0"/>
              <a:buChar char="•"/>
            </a:pPr>
            <a:r>
              <a:rPr lang="en-US" sz="2400" dirty="0">
                <a:latin typeface="+mj-lt"/>
              </a:rPr>
              <a:t>provides financial assistance to schools with high percentages of children from low-income families to help</a:t>
            </a:r>
            <a:r>
              <a:rPr lang="en-US" sz="2400" b="1" dirty="0">
                <a:latin typeface="+mj-lt"/>
              </a:rPr>
              <a:t> </a:t>
            </a:r>
            <a:r>
              <a:rPr lang="en-US" sz="2400" dirty="0">
                <a:latin typeface="+mj-lt"/>
              </a:rPr>
              <a:t>ensure that all children meet challenging state academic standards.​</a:t>
            </a:r>
          </a:p>
          <a:p>
            <a:pPr marL="342900" indent="-342900" fontAlgn="base">
              <a:buFont typeface="Arial" panose="020B0604020202020204" pitchFamily="34" charset="0"/>
              <a:buChar char="•"/>
            </a:pPr>
            <a:r>
              <a:rPr lang="en-US" sz="2400" dirty="0">
                <a:latin typeface="+mj-lt"/>
              </a:rPr>
              <a:t>assists with building capacity of parents and teachers; and​ encourages parents to be involved in their children’s education.</a:t>
            </a:r>
          </a:p>
          <a:p>
            <a:pPr marL="0" indent="0" fontAlgn="base">
              <a:buNone/>
            </a:pPr>
            <a:r>
              <a:rPr lang="en-US" dirty="0">
                <a:latin typeface="+mj-lt"/>
              </a:rPr>
              <a:t>Funds come from the </a:t>
            </a:r>
            <a:r>
              <a:rPr lang="en-US">
                <a:latin typeface="+mj-lt"/>
              </a:rPr>
              <a:t>federal government </a:t>
            </a:r>
            <a:r>
              <a:rPr lang="en-US" dirty="0">
                <a:latin typeface="+mj-lt"/>
              </a:rPr>
              <a:t>through the state to districts.</a:t>
            </a:r>
            <a:endParaRPr lang="en-US" sz="2400" dirty="0">
              <a:latin typeface="+mj-lt"/>
            </a:endParaRPr>
          </a:p>
          <a:p>
            <a:pPr marL="0" indent="0">
              <a:buNone/>
            </a:pPr>
            <a:endParaRPr lang="en-US" dirty="0"/>
          </a:p>
        </p:txBody>
      </p:sp>
      <p:pic>
        <p:nvPicPr>
          <p:cNvPr id="5" name="Audio 4">
            <a:hlinkClick r:id="" action="ppaction://media"/>
            <a:extLst>
              <a:ext uri="{FF2B5EF4-FFF2-40B4-BE49-F238E27FC236}">
                <a16:creationId xmlns:a16="http://schemas.microsoft.com/office/drawing/2014/main" id="{A983AB4D-5380-1B3B-5B89-94727A2C86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97153108"/>
      </p:ext>
    </p:extLst>
  </p:cSld>
  <p:clrMapOvr>
    <a:masterClrMapping/>
  </p:clrMapOvr>
  <mc:AlternateContent xmlns:mc="http://schemas.openxmlformats.org/markup-compatibility/2006">
    <mc:Choice xmlns:p14="http://schemas.microsoft.com/office/powerpoint/2010/main" Requires="p14">
      <p:transition spd="slow" p14:dur="2000" advTm="25036"/>
    </mc:Choice>
    <mc:Fallback>
      <p:transition spd="slow" advTm="25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23D5C-B8EC-4A74-B9FB-252C376DAB72}"/>
              </a:ext>
            </a:extLst>
          </p:cNvPr>
          <p:cNvSpPr>
            <a:spLocks noGrp="1"/>
          </p:cNvSpPr>
          <p:nvPr>
            <p:ph type="title"/>
          </p:nvPr>
        </p:nvSpPr>
        <p:spPr>
          <a:xfrm>
            <a:off x="1295402" y="982133"/>
            <a:ext cx="9601196" cy="1134050"/>
          </a:xfrm>
        </p:spPr>
        <p:txBody>
          <a:bodyPr>
            <a:normAutofit fontScale="90000"/>
          </a:bodyPr>
          <a:lstStyle/>
          <a:p>
            <a:r>
              <a:rPr lang="en-US" dirty="0"/>
              <a:t>What is the school’s allocation based on? </a:t>
            </a:r>
            <a:br>
              <a:rPr lang="en-US" dirty="0"/>
            </a:br>
            <a:r>
              <a:rPr lang="en-US" sz="2700" dirty="0"/>
              <a:t>(How much Title I money do we get and what can we spend it on?)</a:t>
            </a:r>
            <a:br>
              <a:rPr lang="en-US" sz="2700" dirty="0"/>
            </a:br>
            <a:r>
              <a:rPr lang="en-US" sz="2700" b="1" dirty="0"/>
              <a:t>Discovery Elementary received $310,732 FY22</a:t>
            </a:r>
            <a:endParaRPr lang="en-US" sz="2700" dirty="0"/>
          </a:p>
        </p:txBody>
      </p:sp>
      <p:sp>
        <p:nvSpPr>
          <p:cNvPr id="3" name="TextBox 2">
            <a:extLst>
              <a:ext uri="{FF2B5EF4-FFF2-40B4-BE49-F238E27FC236}">
                <a16:creationId xmlns:a16="http://schemas.microsoft.com/office/drawing/2014/main" id="{F92094CD-3B44-44CE-94BB-5F0E61660CAF}"/>
              </a:ext>
            </a:extLst>
          </p:cNvPr>
          <p:cNvSpPr txBox="1"/>
          <p:nvPr/>
        </p:nvSpPr>
        <p:spPr>
          <a:xfrm>
            <a:off x="1362544" y="2419401"/>
            <a:ext cx="9222764" cy="4585871"/>
          </a:xfrm>
          <a:prstGeom prst="rect">
            <a:avLst/>
          </a:prstGeom>
          <a:noFill/>
        </p:spPr>
        <p:txBody>
          <a:bodyPr wrap="square" rtlCol="0">
            <a:spAutoFit/>
          </a:bodyPr>
          <a:lstStyle/>
          <a:p>
            <a:pPr marL="0" indent="0" fontAlgn="base">
              <a:buNone/>
            </a:pPr>
            <a:r>
              <a:rPr lang="en-US" sz="1700" b="1" dirty="0">
                <a:latin typeface="+mj-lt"/>
              </a:rPr>
              <a:t>Title I funds for each school are primarily based on the number of qualifying students counted during what is called FTE week which occurs in early February the previous year.</a:t>
            </a:r>
          </a:p>
          <a:p>
            <a:pPr marL="0" indent="0" fontAlgn="base">
              <a:buNone/>
            </a:pPr>
            <a:endParaRPr lang="en-US" sz="1700" b="1" dirty="0">
              <a:latin typeface="+mj-lt"/>
            </a:endParaRPr>
          </a:p>
          <a:p>
            <a:pPr marL="0" indent="0" fontAlgn="base">
              <a:buNone/>
            </a:pPr>
            <a:r>
              <a:rPr lang="en-US" sz="1700" b="1" dirty="0">
                <a:latin typeface="+mj-lt"/>
              </a:rPr>
              <a:t>These federal funds may be spent in three areas and the purchases must be above and beyond what the district/charter is already expected to be purchasing for students and teachers.  </a:t>
            </a:r>
          </a:p>
          <a:p>
            <a:pPr marL="0" indent="0" fontAlgn="base">
              <a:buNone/>
            </a:pPr>
            <a:endParaRPr lang="en-US" sz="1700" b="1" dirty="0">
              <a:latin typeface="+mj-lt"/>
            </a:endParaRPr>
          </a:p>
          <a:p>
            <a:pPr marL="0" indent="0" fontAlgn="base">
              <a:buNone/>
            </a:pPr>
            <a:r>
              <a:rPr lang="en-US" sz="1700" b="1" dirty="0">
                <a:latin typeface="+mj-lt"/>
              </a:rPr>
              <a:t>The three general areas that funds can be used to support are: </a:t>
            </a:r>
          </a:p>
          <a:p>
            <a:pPr marL="800100" lvl="1" indent="-342900" fontAlgn="base">
              <a:buFont typeface="+mj-lt"/>
              <a:buAutoNum type="arabicPeriod"/>
            </a:pPr>
            <a:r>
              <a:rPr lang="en-US" sz="1700" b="1" u="sng" dirty="0">
                <a:latin typeface="+mj-lt"/>
              </a:rPr>
              <a:t>student achievement </a:t>
            </a:r>
            <a:r>
              <a:rPr lang="en-US" sz="1700" b="1" dirty="0">
                <a:latin typeface="+mj-lt"/>
              </a:rPr>
              <a:t>in the areas the school has identified as needing support/improvement</a:t>
            </a:r>
          </a:p>
          <a:p>
            <a:pPr marL="800100" lvl="1" indent="-342900" fontAlgn="base">
              <a:buFont typeface="+mj-lt"/>
              <a:buAutoNum type="arabicPeriod"/>
            </a:pPr>
            <a:r>
              <a:rPr lang="en-US" sz="1700" b="1" u="sng" dirty="0">
                <a:latin typeface="+mj-lt"/>
              </a:rPr>
              <a:t>professional development </a:t>
            </a:r>
            <a:r>
              <a:rPr lang="en-US" sz="1700" b="1" dirty="0">
                <a:latin typeface="+mj-lt"/>
              </a:rPr>
              <a:t>(teacher trainings) to help teachers improve their teaching skills in the areas that have been identified as needing support/improvement</a:t>
            </a:r>
          </a:p>
          <a:p>
            <a:pPr marL="800100" lvl="1" indent="-342900" fontAlgn="base">
              <a:buFont typeface="+mj-lt"/>
              <a:buAutoNum type="arabicPeriod"/>
            </a:pPr>
            <a:r>
              <a:rPr lang="en-US" sz="1700" b="1" u="sng" dirty="0">
                <a:latin typeface="+mj-lt"/>
              </a:rPr>
              <a:t>parent and family engagement </a:t>
            </a:r>
            <a:r>
              <a:rPr lang="en-US" sz="1700" b="1" dirty="0">
                <a:latin typeface="+mj-lt"/>
              </a:rPr>
              <a:t>activities to teach parents and caregivers to academically support their children at home or to assist parents with other needs that may influence their child’s academic success such as bullying or other behaviors.</a:t>
            </a:r>
          </a:p>
          <a:p>
            <a:pPr marL="800100" lvl="1" indent="-342900" fontAlgn="base">
              <a:buFont typeface="+mj-lt"/>
              <a:buAutoNum type="arabicPeriod"/>
            </a:pPr>
            <a:endParaRPr lang="en-US" b="1" i="1" dirty="0">
              <a:latin typeface="+mj-lt"/>
            </a:endParaRPr>
          </a:p>
          <a:p>
            <a:pPr marL="0" indent="0" fontAlgn="base">
              <a:buNone/>
            </a:pPr>
            <a:endParaRPr lang="en-US" b="1" i="1" dirty="0">
              <a:latin typeface="+mj-lt"/>
            </a:endParaRPr>
          </a:p>
          <a:p>
            <a:endParaRPr lang="en-US" dirty="0"/>
          </a:p>
        </p:txBody>
      </p:sp>
      <p:pic>
        <p:nvPicPr>
          <p:cNvPr id="8" name="Audio 7">
            <a:hlinkClick r:id="" action="ppaction://media"/>
            <a:extLst>
              <a:ext uri="{FF2B5EF4-FFF2-40B4-BE49-F238E27FC236}">
                <a16:creationId xmlns:a16="http://schemas.microsoft.com/office/drawing/2014/main" id="{5A6E4411-9186-BD99-082F-048E453C24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97730506"/>
      </p:ext>
    </p:extLst>
  </p:cSld>
  <p:clrMapOvr>
    <a:masterClrMapping/>
  </p:clrMapOvr>
  <mc:AlternateContent xmlns:mc="http://schemas.openxmlformats.org/markup-compatibility/2006">
    <mc:Choice xmlns:p14="http://schemas.microsoft.com/office/powerpoint/2010/main" Requires="p14">
      <p:transition spd="slow" p14:dur="2000" advTm="58498"/>
    </mc:Choice>
    <mc:Fallback>
      <p:transition spd="slow" advTm="58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0DD51-0206-4025-8707-FE7BF836B4E2}"/>
              </a:ext>
            </a:extLst>
          </p:cNvPr>
          <p:cNvSpPr>
            <a:spLocks noGrp="1"/>
          </p:cNvSpPr>
          <p:nvPr>
            <p:ph type="title"/>
          </p:nvPr>
        </p:nvSpPr>
        <p:spPr/>
        <p:txBody>
          <a:bodyPr>
            <a:normAutofit fontScale="90000"/>
          </a:bodyPr>
          <a:lstStyle/>
          <a:p>
            <a:r>
              <a:rPr lang="en-US" sz="4400" b="1" dirty="0"/>
              <a:t>What is the Title I Framework and Evaluation document?</a:t>
            </a:r>
            <a:endParaRPr lang="en-US" dirty="0"/>
          </a:p>
        </p:txBody>
      </p:sp>
      <p:sp>
        <p:nvSpPr>
          <p:cNvPr id="3" name="Content Placeholder 2">
            <a:extLst>
              <a:ext uri="{FF2B5EF4-FFF2-40B4-BE49-F238E27FC236}">
                <a16:creationId xmlns:a16="http://schemas.microsoft.com/office/drawing/2014/main" id="{CF82D84A-9C5E-4031-81E1-16C086ECF6D5}"/>
              </a:ext>
            </a:extLst>
          </p:cNvPr>
          <p:cNvSpPr>
            <a:spLocks noGrp="1"/>
          </p:cNvSpPr>
          <p:nvPr>
            <p:ph idx="1"/>
          </p:nvPr>
        </p:nvSpPr>
        <p:spPr/>
        <p:txBody>
          <a:bodyPr>
            <a:normAutofit lnSpcReduction="10000"/>
          </a:bodyPr>
          <a:lstStyle/>
          <a:p>
            <a:pPr>
              <a:buFont typeface="Arial" panose="020B0604020202020204" pitchFamily="34" charset="0"/>
              <a:buChar char="•"/>
            </a:pPr>
            <a:r>
              <a:rPr lang="en-US" dirty="0"/>
              <a:t>This is one document that is partially completed at the beginning of the year with the plan for spending the funds and then the school goes back into the same document at the end of the year and fills in the results from each planned strategy/purchase.  The document includes:</a:t>
            </a:r>
          </a:p>
          <a:p>
            <a:pPr lvl="1"/>
            <a:r>
              <a:rPr lang="en-US" dirty="0"/>
              <a:t>all school planned strategies/purchases using Title I dollars</a:t>
            </a:r>
          </a:p>
          <a:p>
            <a:pPr lvl="2"/>
            <a:r>
              <a:rPr lang="en-US" dirty="0"/>
              <a:t>planned strategies/purchases must support improvement in the areas that have been identified by the school’s </a:t>
            </a:r>
            <a:r>
              <a:rPr lang="en-US" b="1" dirty="0"/>
              <a:t>comprehensive needs assessment </a:t>
            </a:r>
            <a:r>
              <a:rPr lang="en-US" dirty="0"/>
              <a:t>activities (like this one).  </a:t>
            </a:r>
          </a:p>
          <a:p>
            <a:pPr lvl="1"/>
            <a:r>
              <a:rPr lang="en-US" dirty="0"/>
              <a:t>a method to determine if the strategy/purchase made a positive difference in the area of weakness it was intended to strengthen.  </a:t>
            </a:r>
          </a:p>
        </p:txBody>
      </p:sp>
      <p:pic>
        <p:nvPicPr>
          <p:cNvPr id="4" name="Audio 3">
            <a:hlinkClick r:id="" action="ppaction://media"/>
            <a:extLst>
              <a:ext uri="{FF2B5EF4-FFF2-40B4-BE49-F238E27FC236}">
                <a16:creationId xmlns:a16="http://schemas.microsoft.com/office/drawing/2014/main" id="{9DF2F6CB-DC93-D47C-7145-F932F4C4B1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89631810"/>
      </p:ext>
    </p:extLst>
  </p:cSld>
  <p:clrMapOvr>
    <a:masterClrMapping/>
  </p:clrMapOvr>
  <mc:AlternateContent xmlns:mc="http://schemas.openxmlformats.org/markup-compatibility/2006">
    <mc:Choice xmlns:p14="http://schemas.microsoft.com/office/powerpoint/2010/main" Requires="p14">
      <p:transition spd="slow" p14:dur="2000" advTm="41954"/>
    </mc:Choice>
    <mc:Fallback>
      <p:transition spd="slow" advTm="41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54783-306E-4DCD-BBE4-02934AAB50CD}"/>
              </a:ext>
            </a:extLst>
          </p:cNvPr>
          <p:cNvSpPr>
            <a:spLocks noGrp="1"/>
          </p:cNvSpPr>
          <p:nvPr>
            <p:ph type="title"/>
          </p:nvPr>
        </p:nvSpPr>
        <p:spPr/>
        <p:txBody>
          <a:bodyPr>
            <a:normAutofit fontScale="90000"/>
          </a:bodyPr>
          <a:lstStyle/>
          <a:p>
            <a:r>
              <a:rPr lang="en-US" dirty="0"/>
              <a:t>Section 1 – Instructional Support</a:t>
            </a:r>
            <a:br>
              <a:rPr lang="en-US" dirty="0"/>
            </a:br>
            <a:r>
              <a:rPr lang="en-US" sz="2200" dirty="0"/>
              <a:t>(Lists the extra people that were hired with Title I funds to </a:t>
            </a:r>
            <a:r>
              <a:rPr lang="en-US" sz="2200"/>
              <a:t>support students </a:t>
            </a:r>
            <a:r>
              <a:rPr lang="en-US" sz="2200" dirty="0"/>
              <a:t>related to the weak areas that were identified in the school’s improvement plan.)</a:t>
            </a:r>
          </a:p>
        </p:txBody>
      </p:sp>
      <p:sp>
        <p:nvSpPr>
          <p:cNvPr id="3" name="Content Placeholder 2">
            <a:extLst>
              <a:ext uri="{FF2B5EF4-FFF2-40B4-BE49-F238E27FC236}">
                <a16:creationId xmlns:a16="http://schemas.microsoft.com/office/drawing/2014/main" id="{F5D6ACA2-EAE7-4624-BB2A-B75E8EF50598}"/>
              </a:ext>
            </a:extLst>
          </p:cNvPr>
          <p:cNvSpPr>
            <a:spLocks noGrp="1"/>
          </p:cNvSpPr>
          <p:nvPr>
            <p:ph idx="1"/>
          </p:nvPr>
        </p:nvSpPr>
        <p:spPr/>
        <p:txBody>
          <a:bodyPr>
            <a:normAutofit fontScale="92500" lnSpcReduction="10000"/>
          </a:bodyPr>
          <a:lstStyle/>
          <a:p>
            <a:pPr marL="0" indent="0">
              <a:buNone/>
            </a:pPr>
            <a:r>
              <a:rPr lang="en-US" dirty="0"/>
              <a:t>Spent a total of $103,250.00 </a:t>
            </a:r>
            <a:r>
              <a:rPr lang="en-US" sz="1400" dirty="0"/>
              <a:t>(this includes all benefits such as FICA, insurance, workman’s comp., etc.)</a:t>
            </a:r>
          </a:p>
          <a:p>
            <a:pPr lvl="1"/>
            <a:r>
              <a:rPr lang="en-US" sz="1600" dirty="0"/>
              <a:t>4 Interventionists 	</a:t>
            </a:r>
          </a:p>
          <a:p>
            <a:pPr marL="457200" lvl="1" indent="0">
              <a:buNone/>
            </a:pPr>
            <a:r>
              <a:rPr lang="en-US" sz="1600" dirty="0"/>
              <a:t>	This included 1 teacher and 3 instructional assistants that instructed small groups of students in reading during our school-wide intervention block. Additionally, these interventionists supported students in reading and math pushing into the classroom and/or pulling out. Their goal was to have at least 65% of students in grades K-6 to show one year’s growth based on the results from the i-Ready Reading and Math Diagnostics 1 and 3.</a:t>
            </a:r>
          </a:p>
          <a:p>
            <a:pPr lvl="1">
              <a:buFont typeface="Arial" panose="020B0604020202020204" pitchFamily="34" charset="0"/>
              <a:buChar char="•"/>
            </a:pPr>
            <a:r>
              <a:rPr lang="en-US" sz="1600" dirty="0"/>
              <a:t>.5 Literacy Coach (the other .5 is paid by the district) </a:t>
            </a:r>
          </a:p>
          <a:p>
            <a:pPr marL="457200" lvl="1" indent="0">
              <a:buNone/>
            </a:pPr>
            <a:r>
              <a:rPr lang="en-US" sz="1600" dirty="0"/>
              <a:t>	The purpose of this position is to promote enhanced academic instruction and student learning by coaching and working with teachers to develop more effective teaching practices and by sharing information addressing the way students learn. The Coach holds data meetings to assist teachers in understanding and uses diagnostic and test results to help teachers improve instruction. The goal was to have at least 65% of students in grades K-6 to show one year’s growth based on the results from the i-Ready Reading and Math Diagnostics 1 and 3.</a:t>
            </a:r>
          </a:p>
          <a:p>
            <a:pPr marL="457200" lvl="1" indent="0">
              <a:buNone/>
            </a:pPr>
            <a:endParaRPr lang="en-US" sz="1600" dirty="0"/>
          </a:p>
          <a:p>
            <a:pPr lvl="1">
              <a:buFont typeface="Arial" panose="020B0604020202020204" pitchFamily="34" charset="0"/>
              <a:buChar char="•"/>
            </a:pPr>
            <a:endParaRPr lang="en-US" sz="1600" dirty="0"/>
          </a:p>
          <a:p>
            <a:pPr lvl="1">
              <a:buFont typeface="Arial" panose="020B0604020202020204" pitchFamily="34" charset="0"/>
              <a:buChar char="•"/>
            </a:pPr>
            <a:endParaRPr lang="en-US" sz="1600" dirty="0"/>
          </a:p>
          <a:p>
            <a:pPr marL="457200" lvl="1" indent="0">
              <a:buNone/>
            </a:pPr>
            <a:endParaRPr lang="en-US" sz="1600" dirty="0"/>
          </a:p>
          <a:p>
            <a:pPr marL="457200" lvl="1" indent="0">
              <a:buNone/>
            </a:pPr>
            <a:endParaRPr lang="en-US" sz="1600" dirty="0"/>
          </a:p>
        </p:txBody>
      </p:sp>
      <p:pic>
        <p:nvPicPr>
          <p:cNvPr id="9" name="Audio 8">
            <a:hlinkClick r:id="" action="ppaction://media"/>
            <a:extLst>
              <a:ext uri="{FF2B5EF4-FFF2-40B4-BE49-F238E27FC236}">
                <a16:creationId xmlns:a16="http://schemas.microsoft.com/office/drawing/2014/main" id="{596FB758-DD94-861D-7F27-D86C845856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63997230"/>
      </p:ext>
    </p:extLst>
  </p:cSld>
  <p:clrMapOvr>
    <a:masterClrMapping/>
  </p:clrMapOvr>
  <mc:AlternateContent xmlns:mc="http://schemas.openxmlformats.org/markup-compatibility/2006">
    <mc:Choice xmlns:p14="http://schemas.microsoft.com/office/powerpoint/2010/main" Requires="p14">
      <p:transition spd="slow" p14:dur="2000" advTm="82898"/>
    </mc:Choice>
    <mc:Fallback>
      <p:transition spd="slow" advTm="82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6D4C0-3CEC-471C-929E-83CF603A86C7}"/>
              </a:ext>
            </a:extLst>
          </p:cNvPr>
          <p:cNvSpPr>
            <a:spLocks noGrp="1"/>
          </p:cNvSpPr>
          <p:nvPr>
            <p:ph type="title"/>
          </p:nvPr>
        </p:nvSpPr>
        <p:spPr/>
        <p:txBody>
          <a:bodyPr>
            <a:normAutofit/>
          </a:bodyPr>
          <a:lstStyle/>
          <a:p>
            <a:r>
              <a:rPr lang="en-US" dirty="0">
                <a:solidFill>
                  <a:srgbClr val="FF0000"/>
                </a:solidFill>
              </a:rPr>
              <a:t>i-Ready Reading Results FY22</a:t>
            </a:r>
            <a:br>
              <a:rPr lang="en-US" dirty="0">
                <a:solidFill>
                  <a:srgbClr val="FF0000"/>
                </a:solidFill>
              </a:rPr>
            </a:br>
            <a:r>
              <a:rPr lang="en-US" sz="1800" dirty="0">
                <a:solidFill>
                  <a:schemeClr val="tx1"/>
                </a:solidFill>
              </a:rPr>
              <a:t>as of 4/25/22</a:t>
            </a:r>
          </a:p>
        </p:txBody>
      </p:sp>
      <p:sp>
        <p:nvSpPr>
          <p:cNvPr id="3" name="Content Placeholder 2">
            <a:extLst>
              <a:ext uri="{FF2B5EF4-FFF2-40B4-BE49-F238E27FC236}">
                <a16:creationId xmlns:a16="http://schemas.microsoft.com/office/drawing/2014/main" id="{7ED32E1E-7CF4-4B5D-9C76-8B1770B5640A}"/>
              </a:ext>
            </a:extLst>
          </p:cNvPr>
          <p:cNvSpPr>
            <a:spLocks noGrp="1"/>
          </p:cNvSpPr>
          <p:nvPr>
            <p:ph idx="1"/>
          </p:nvPr>
        </p:nvSpPr>
        <p:spPr/>
        <p:txBody>
          <a:bodyPr>
            <a:normAutofit fontScale="92500" lnSpcReduction="10000"/>
          </a:bodyPr>
          <a:lstStyle/>
          <a:p>
            <a:pPr marL="457200" lvl="1" indent="0">
              <a:buNone/>
            </a:pPr>
            <a:r>
              <a:rPr lang="en-US" sz="2400" dirty="0"/>
              <a:t>Goal: By the end of the year, 65% of students in grades K-6 will show one year’s growth based on the results from the i-Ready Reading Diagnostics 1 and 3.</a:t>
            </a:r>
          </a:p>
          <a:p>
            <a:pPr marL="0" indent="0" algn="ctr">
              <a:spcAft>
                <a:spcPts val="0"/>
              </a:spcAft>
              <a:buNone/>
            </a:pPr>
            <a:r>
              <a:rPr lang="en-US" sz="2200" dirty="0">
                <a:latin typeface="Calibri" panose="020F0502020204030204" pitchFamily="34" charset="0"/>
                <a:ea typeface="Calibri" panose="020F0502020204030204" pitchFamily="34" charset="0"/>
              </a:rPr>
              <a:t>Kindergarten: 43%</a:t>
            </a:r>
          </a:p>
          <a:p>
            <a:pPr marL="0" indent="0" algn="ctr">
              <a:spcAft>
                <a:spcPts val="0"/>
              </a:spcAft>
              <a:buNone/>
            </a:pPr>
            <a:r>
              <a:rPr lang="en-US" sz="2200" dirty="0">
                <a:latin typeface="Calibri" panose="020F0502020204030204" pitchFamily="34" charset="0"/>
                <a:ea typeface="Calibri" panose="020F0502020204030204" pitchFamily="34" charset="0"/>
              </a:rPr>
              <a:t>1</a:t>
            </a:r>
            <a:r>
              <a:rPr lang="en-US" sz="2200" baseline="30000" dirty="0">
                <a:latin typeface="Calibri" panose="020F0502020204030204" pitchFamily="34" charset="0"/>
                <a:ea typeface="Calibri" panose="020F0502020204030204" pitchFamily="34" charset="0"/>
              </a:rPr>
              <a:t>st</a:t>
            </a:r>
            <a:r>
              <a:rPr lang="en-US" sz="2200" dirty="0">
                <a:latin typeface="Calibri" panose="020F0502020204030204" pitchFamily="34" charset="0"/>
                <a:ea typeface="Calibri" panose="020F0502020204030204" pitchFamily="34" charset="0"/>
              </a:rPr>
              <a:t> Grade: 33%</a:t>
            </a:r>
          </a:p>
          <a:p>
            <a:pPr marL="0" indent="0" algn="ctr">
              <a:spcAft>
                <a:spcPts val="0"/>
              </a:spcAft>
              <a:buNone/>
            </a:pPr>
            <a:r>
              <a:rPr lang="en-US" sz="2200" dirty="0">
                <a:latin typeface="Calibri" panose="020F0502020204030204" pitchFamily="34" charset="0"/>
                <a:ea typeface="Calibri" panose="020F0502020204030204" pitchFamily="34" charset="0"/>
              </a:rPr>
              <a:t>2</a:t>
            </a:r>
            <a:r>
              <a:rPr lang="en-US" sz="2200" baseline="30000" dirty="0">
                <a:latin typeface="Calibri" panose="020F0502020204030204" pitchFamily="34" charset="0"/>
                <a:ea typeface="Calibri" panose="020F0502020204030204" pitchFamily="34" charset="0"/>
              </a:rPr>
              <a:t>nd</a:t>
            </a:r>
            <a:r>
              <a:rPr lang="en-US" sz="2200" dirty="0">
                <a:latin typeface="Calibri" panose="020F0502020204030204" pitchFamily="34" charset="0"/>
                <a:ea typeface="Calibri" panose="020F0502020204030204" pitchFamily="34" charset="0"/>
              </a:rPr>
              <a:t> Grade: 37%</a:t>
            </a:r>
          </a:p>
          <a:p>
            <a:pPr marL="0" indent="0" algn="ctr">
              <a:spcAft>
                <a:spcPts val="0"/>
              </a:spcAft>
              <a:buNone/>
            </a:pPr>
            <a:r>
              <a:rPr lang="en-US" sz="2200" dirty="0">
                <a:latin typeface="Calibri" panose="020F0502020204030204" pitchFamily="34" charset="0"/>
                <a:ea typeface="Calibri" panose="020F0502020204030204" pitchFamily="34" charset="0"/>
              </a:rPr>
              <a:t>3</a:t>
            </a:r>
            <a:r>
              <a:rPr lang="en-US" sz="2200" baseline="30000" dirty="0">
                <a:latin typeface="Calibri" panose="020F0502020204030204" pitchFamily="34" charset="0"/>
                <a:ea typeface="Calibri" panose="020F0502020204030204" pitchFamily="34" charset="0"/>
              </a:rPr>
              <a:t>rd</a:t>
            </a:r>
            <a:r>
              <a:rPr lang="en-US" sz="2200" dirty="0">
                <a:latin typeface="Calibri" panose="020F0502020204030204" pitchFamily="34" charset="0"/>
                <a:ea typeface="Calibri" panose="020F0502020204030204" pitchFamily="34" charset="0"/>
              </a:rPr>
              <a:t> Grade: 53%</a:t>
            </a:r>
          </a:p>
          <a:p>
            <a:pPr marL="0" indent="0" algn="ctr">
              <a:spcAft>
                <a:spcPts val="0"/>
              </a:spcAft>
              <a:buNone/>
            </a:pPr>
            <a:r>
              <a:rPr lang="en-US" sz="2200" dirty="0">
                <a:latin typeface="Calibri" panose="020F0502020204030204" pitchFamily="34" charset="0"/>
                <a:ea typeface="Calibri" panose="020F0502020204030204" pitchFamily="34" charset="0"/>
              </a:rPr>
              <a:t>4</a:t>
            </a:r>
            <a:r>
              <a:rPr lang="en-US" sz="2200" baseline="30000" dirty="0">
                <a:latin typeface="Calibri" panose="020F0502020204030204" pitchFamily="34" charset="0"/>
                <a:ea typeface="Calibri" panose="020F0502020204030204" pitchFamily="34" charset="0"/>
              </a:rPr>
              <a:t>th</a:t>
            </a:r>
            <a:r>
              <a:rPr lang="en-US" sz="2200" dirty="0">
                <a:latin typeface="Calibri" panose="020F0502020204030204" pitchFamily="34" charset="0"/>
                <a:ea typeface="Calibri" panose="020F0502020204030204" pitchFamily="34" charset="0"/>
              </a:rPr>
              <a:t> Grade: 54%</a:t>
            </a:r>
          </a:p>
          <a:p>
            <a:pPr marL="0" indent="0" algn="ctr">
              <a:spcAft>
                <a:spcPts val="0"/>
              </a:spcAft>
              <a:buNone/>
            </a:pPr>
            <a:r>
              <a:rPr lang="en-US" sz="2200" dirty="0">
                <a:latin typeface="Calibri" panose="020F0502020204030204" pitchFamily="34" charset="0"/>
                <a:ea typeface="Calibri" panose="020F0502020204030204" pitchFamily="34" charset="0"/>
              </a:rPr>
              <a:t>5</a:t>
            </a:r>
            <a:r>
              <a:rPr lang="en-US" sz="2200" baseline="30000" dirty="0">
                <a:latin typeface="Calibri" panose="020F0502020204030204" pitchFamily="34" charset="0"/>
                <a:ea typeface="Calibri" panose="020F0502020204030204" pitchFamily="34" charset="0"/>
              </a:rPr>
              <a:t>th</a:t>
            </a:r>
            <a:r>
              <a:rPr lang="en-US" sz="2200" dirty="0">
                <a:latin typeface="Calibri" panose="020F0502020204030204" pitchFamily="34" charset="0"/>
                <a:ea typeface="Calibri" panose="020F0502020204030204" pitchFamily="34" charset="0"/>
              </a:rPr>
              <a:t> Grade: 48%</a:t>
            </a:r>
          </a:p>
          <a:p>
            <a:pPr marL="0" indent="0" algn="ctr">
              <a:spcAft>
                <a:spcPts val="0"/>
              </a:spcAft>
              <a:buNone/>
            </a:pPr>
            <a:r>
              <a:rPr lang="en-US" sz="2200" dirty="0">
                <a:latin typeface="Calibri" panose="020F0502020204030204" pitchFamily="34" charset="0"/>
                <a:ea typeface="Calibri" panose="020F0502020204030204" pitchFamily="34" charset="0"/>
              </a:rPr>
              <a:t>6</a:t>
            </a:r>
            <a:r>
              <a:rPr lang="en-US" sz="2200" baseline="30000" dirty="0">
                <a:latin typeface="Calibri" panose="020F0502020204030204" pitchFamily="34" charset="0"/>
                <a:ea typeface="Calibri" panose="020F0502020204030204" pitchFamily="34" charset="0"/>
              </a:rPr>
              <a:t>th</a:t>
            </a:r>
            <a:r>
              <a:rPr lang="en-US" sz="2200" dirty="0">
                <a:latin typeface="Calibri" panose="020F0502020204030204" pitchFamily="34" charset="0"/>
                <a:ea typeface="Calibri" panose="020F0502020204030204" pitchFamily="34" charset="0"/>
              </a:rPr>
              <a:t> Grade: 55% </a:t>
            </a:r>
          </a:p>
          <a:p>
            <a:pPr marL="0" indent="0">
              <a:buNone/>
            </a:pPr>
            <a:endParaRPr lang="en-US" dirty="0"/>
          </a:p>
        </p:txBody>
      </p:sp>
      <p:pic>
        <p:nvPicPr>
          <p:cNvPr id="4" name="Audio 3">
            <a:hlinkClick r:id="" action="ppaction://media"/>
            <a:extLst>
              <a:ext uri="{FF2B5EF4-FFF2-40B4-BE49-F238E27FC236}">
                <a16:creationId xmlns:a16="http://schemas.microsoft.com/office/drawing/2014/main" id="{37221D04-C4AF-FBE7-2E51-0C1E7DEA9B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20855437"/>
      </p:ext>
    </p:extLst>
  </p:cSld>
  <p:clrMapOvr>
    <a:masterClrMapping/>
  </p:clrMapOvr>
  <mc:AlternateContent xmlns:mc="http://schemas.openxmlformats.org/markup-compatibility/2006">
    <mc:Choice xmlns:p14="http://schemas.microsoft.com/office/powerpoint/2010/main" Requires="p14">
      <p:transition spd="slow" p14:dur="2000" advTm="33121"/>
    </mc:Choice>
    <mc:Fallback>
      <p:transition spd="slow" advTm="33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6D4C0-3CEC-471C-929E-83CF603A86C7}"/>
              </a:ext>
            </a:extLst>
          </p:cNvPr>
          <p:cNvSpPr>
            <a:spLocks noGrp="1"/>
          </p:cNvSpPr>
          <p:nvPr>
            <p:ph type="title"/>
          </p:nvPr>
        </p:nvSpPr>
        <p:spPr/>
        <p:txBody>
          <a:bodyPr>
            <a:normAutofit/>
          </a:bodyPr>
          <a:lstStyle/>
          <a:p>
            <a:r>
              <a:rPr lang="en-US" dirty="0">
                <a:solidFill>
                  <a:srgbClr val="FF0000"/>
                </a:solidFill>
              </a:rPr>
              <a:t>i-Ready Math Results FY22</a:t>
            </a:r>
            <a:br>
              <a:rPr lang="en-US" dirty="0">
                <a:solidFill>
                  <a:srgbClr val="FF0000"/>
                </a:solidFill>
              </a:rPr>
            </a:br>
            <a:r>
              <a:rPr lang="en-US" sz="1800" dirty="0">
                <a:solidFill>
                  <a:schemeClr val="tx1"/>
                </a:solidFill>
              </a:rPr>
              <a:t>as of 4/25/22</a:t>
            </a:r>
            <a:endParaRPr lang="en-US" sz="1800" dirty="0">
              <a:solidFill>
                <a:srgbClr val="FF0000"/>
              </a:solidFill>
            </a:endParaRPr>
          </a:p>
        </p:txBody>
      </p:sp>
      <p:sp>
        <p:nvSpPr>
          <p:cNvPr id="3" name="Content Placeholder 2">
            <a:extLst>
              <a:ext uri="{FF2B5EF4-FFF2-40B4-BE49-F238E27FC236}">
                <a16:creationId xmlns:a16="http://schemas.microsoft.com/office/drawing/2014/main" id="{7ED32E1E-7CF4-4B5D-9C76-8B1770B5640A}"/>
              </a:ext>
            </a:extLst>
          </p:cNvPr>
          <p:cNvSpPr>
            <a:spLocks noGrp="1"/>
          </p:cNvSpPr>
          <p:nvPr>
            <p:ph idx="1"/>
          </p:nvPr>
        </p:nvSpPr>
        <p:spPr/>
        <p:txBody>
          <a:bodyPr>
            <a:normAutofit fontScale="92500" lnSpcReduction="10000"/>
          </a:bodyPr>
          <a:lstStyle/>
          <a:p>
            <a:pPr marL="457200" lvl="1" indent="0">
              <a:buNone/>
            </a:pPr>
            <a:r>
              <a:rPr lang="en-US" sz="2400" dirty="0"/>
              <a:t>Goal: By the end of the year, 65% of students in grades K-6 will show one year’s growth based on the results from the i-Ready Math Diagnostics 1 and 3.</a:t>
            </a:r>
          </a:p>
          <a:p>
            <a:pPr marL="0" indent="0" algn="ctr">
              <a:spcAft>
                <a:spcPts val="0"/>
              </a:spcAft>
              <a:buNone/>
            </a:pPr>
            <a:r>
              <a:rPr lang="en-US" sz="2200" dirty="0">
                <a:latin typeface="Calibri" panose="020F0502020204030204" pitchFamily="34" charset="0"/>
                <a:ea typeface="Calibri" panose="020F0502020204030204" pitchFamily="34" charset="0"/>
              </a:rPr>
              <a:t>Kindergarten: 41%</a:t>
            </a:r>
          </a:p>
          <a:p>
            <a:pPr marL="0" indent="0" algn="ctr">
              <a:spcAft>
                <a:spcPts val="0"/>
              </a:spcAft>
              <a:buNone/>
            </a:pPr>
            <a:r>
              <a:rPr lang="en-US" sz="2200" dirty="0">
                <a:latin typeface="Calibri" panose="020F0502020204030204" pitchFamily="34" charset="0"/>
                <a:ea typeface="Calibri" panose="020F0502020204030204" pitchFamily="34" charset="0"/>
              </a:rPr>
              <a:t>1</a:t>
            </a:r>
            <a:r>
              <a:rPr lang="en-US" sz="2200" baseline="30000" dirty="0">
                <a:latin typeface="Calibri" panose="020F0502020204030204" pitchFamily="34" charset="0"/>
                <a:ea typeface="Calibri" panose="020F0502020204030204" pitchFamily="34" charset="0"/>
              </a:rPr>
              <a:t>st</a:t>
            </a:r>
            <a:r>
              <a:rPr lang="en-US" sz="2200" dirty="0">
                <a:latin typeface="Calibri" panose="020F0502020204030204" pitchFamily="34" charset="0"/>
                <a:ea typeface="Calibri" panose="020F0502020204030204" pitchFamily="34" charset="0"/>
              </a:rPr>
              <a:t> Grade: 41%</a:t>
            </a:r>
          </a:p>
          <a:p>
            <a:pPr marL="0" indent="0" algn="ctr">
              <a:spcAft>
                <a:spcPts val="0"/>
              </a:spcAft>
              <a:buNone/>
            </a:pPr>
            <a:r>
              <a:rPr lang="en-US" sz="2200" dirty="0">
                <a:latin typeface="Calibri" panose="020F0502020204030204" pitchFamily="34" charset="0"/>
                <a:ea typeface="Calibri" panose="020F0502020204030204" pitchFamily="34" charset="0"/>
              </a:rPr>
              <a:t>2</a:t>
            </a:r>
            <a:r>
              <a:rPr lang="en-US" sz="2200" baseline="30000" dirty="0">
                <a:latin typeface="Calibri" panose="020F0502020204030204" pitchFamily="34" charset="0"/>
                <a:ea typeface="Calibri" panose="020F0502020204030204" pitchFamily="34" charset="0"/>
              </a:rPr>
              <a:t>nd</a:t>
            </a:r>
            <a:r>
              <a:rPr lang="en-US" sz="2200" dirty="0">
                <a:latin typeface="Calibri" panose="020F0502020204030204" pitchFamily="34" charset="0"/>
                <a:ea typeface="Calibri" panose="020F0502020204030204" pitchFamily="34" charset="0"/>
              </a:rPr>
              <a:t> Grade: 47%</a:t>
            </a:r>
          </a:p>
          <a:p>
            <a:pPr marL="0" indent="0" algn="ctr">
              <a:spcAft>
                <a:spcPts val="0"/>
              </a:spcAft>
              <a:buNone/>
            </a:pPr>
            <a:r>
              <a:rPr lang="en-US" sz="2200" dirty="0">
                <a:latin typeface="Calibri" panose="020F0502020204030204" pitchFamily="34" charset="0"/>
                <a:ea typeface="Calibri" panose="020F0502020204030204" pitchFamily="34" charset="0"/>
              </a:rPr>
              <a:t>3</a:t>
            </a:r>
            <a:r>
              <a:rPr lang="en-US" sz="2200" baseline="30000" dirty="0">
                <a:latin typeface="Calibri" panose="020F0502020204030204" pitchFamily="34" charset="0"/>
                <a:ea typeface="Calibri" panose="020F0502020204030204" pitchFamily="34" charset="0"/>
              </a:rPr>
              <a:t>rd</a:t>
            </a:r>
            <a:r>
              <a:rPr lang="en-US" sz="2200" dirty="0">
                <a:latin typeface="Calibri" panose="020F0502020204030204" pitchFamily="34" charset="0"/>
                <a:ea typeface="Calibri" panose="020F0502020204030204" pitchFamily="34" charset="0"/>
              </a:rPr>
              <a:t> Grade: 43%</a:t>
            </a:r>
          </a:p>
          <a:p>
            <a:pPr marL="0" indent="0" algn="ctr">
              <a:spcAft>
                <a:spcPts val="0"/>
              </a:spcAft>
              <a:buNone/>
            </a:pPr>
            <a:r>
              <a:rPr lang="en-US" sz="2200" dirty="0">
                <a:latin typeface="Calibri" panose="020F0502020204030204" pitchFamily="34" charset="0"/>
                <a:ea typeface="Calibri" panose="020F0502020204030204" pitchFamily="34" charset="0"/>
              </a:rPr>
              <a:t>4</a:t>
            </a:r>
            <a:r>
              <a:rPr lang="en-US" sz="2200" baseline="30000" dirty="0">
                <a:latin typeface="Calibri" panose="020F0502020204030204" pitchFamily="34" charset="0"/>
                <a:ea typeface="Calibri" panose="020F0502020204030204" pitchFamily="34" charset="0"/>
              </a:rPr>
              <a:t>th</a:t>
            </a:r>
            <a:r>
              <a:rPr lang="en-US" sz="2200" dirty="0">
                <a:latin typeface="Calibri" panose="020F0502020204030204" pitchFamily="34" charset="0"/>
                <a:ea typeface="Calibri" panose="020F0502020204030204" pitchFamily="34" charset="0"/>
              </a:rPr>
              <a:t> Grade: 43%</a:t>
            </a:r>
          </a:p>
          <a:p>
            <a:pPr marL="0" indent="0" algn="ctr">
              <a:spcAft>
                <a:spcPts val="0"/>
              </a:spcAft>
              <a:buNone/>
            </a:pPr>
            <a:r>
              <a:rPr lang="en-US" sz="2200" dirty="0">
                <a:latin typeface="Calibri" panose="020F0502020204030204" pitchFamily="34" charset="0"/>
                <a:ea typeface="Calibri" panose="020F0502020204030204" pitchFamily="34" charset="0"/>
              </a:rPr>
              <a:t>5</a:t>
            </a:r>
            <a:r>
              <a:rPr lang="en-US" sz="2200" baseline="30000" dirty="0">
                <a:latin typeface="Calibri" panose="020F0502020204030204" pitchFamily="34" charset="0"/>
                <a:ea typeface="Calibri" panose="020F0502020204030204" pitchFamily="34" charset="0"/>
              </a:rPr>
              <a:t>th</a:t>
            </a:r>
            <a:r>
              <a:rPr lang="en-US" sz="2200" dirty="0">
                <a:latin typeface="Calibri" panose="020F0502020204030204" pitchFamily="34" charset="0"/>
                <a:ea typeface="Calibri" panose="020F0502020204030204" pitchFamily="34" charset="0"/>
              </a:rPr>
              <a:t> Grade: 45%</a:t>
            </a:r>
          </a:p>
          <a:p>
            <a:pPr marL="0" indent="0" algn="ctr">
              <a:spcAft>
                <a:spcPts val="0"/>
              </a:spcAft>
              <a:buNone/>
            </a:pPr>
            <a:r>
              <a:rPr lang="en-US" sz="2200" dirty="0">
                <a:latin typeface="Calibri" panose="020F0502020204030204" pitchFamily="34" charset="0"/>
                <a:ea typeface="Calibri" panose="020F0502020204030204" pitchFamily="34" charset="0"/>
              </a:rPr>
              <a:t>6</a:t>
            </a:r>
            <a:r>
              <a:rPr lang="en-US" sz="2200" baseline="30000" dirty="0">
                <a:latin typeface="Calibri" panose="020F0502020204030204" pitchFamily="34" charset="0"/>
                <a:ea typeface="Calibri" panose="020F0502020204030204" pitchFamily="34" charset="0"/>
              </a:rPr>
              <a:t>th</a:t>
            </a:r>
            <a:r>
              <a:rPr lang="en-US" sz="2200" dirty="0">
                <a:latin typeface="Calibri" panose="020F0502020204030204" pitchFamily="34" charset="0"/>
                <a:ea typeface="Calibri" panose="020F0502020204030204" pitchFamily="34" charset="0"/>
              </a:rPr>
              <a:t> Grade: 51%</a:t>
            </a:r>
          </a:p>
          <a:p>
            <a:pPr marL="0" indent="0">
              <a:buNone/>
            </a:pPr>
            <a:endParaRPr lang="en-US" dirty="0"/>
          </a:p>
        </p:txBody>
      </p:sp>
      <p:pic>
        <p:nvPicPr>
          <p:cNvPr id="4" name="Audio 3">
            <a:hlinkClick r:id="" action="ppaction://media"/>
            <a:extLst>
              <a:ext uri="{FF2B5EF4-FFF2-40B4-BE49-F238E27FC236}">
                <a16:creationId xmlns:a16="http://schemas.microsoft.com/office/drawing/2014/main" id="{9057BC7C-DD96-BBC1-4805-588E93A4B5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29643753"/>
      </p:ext>
    </p:extLst>
  </p:cSld>
  <p:clrMapOvr>
    <a:masterClrMapping/>
  </p:clrMapOvr>
  <mc:AlternateContent xmlns:mc="http://schemas.openxmlformats.org/markup-compatibility/2006">
    <mc:Choice xmlns:p14="http://schemas.microsoft.com/office/powerpoint/2010/main" Requires="p14">
      <p:transition spd="slow" p14:dur="2000" advTm="21534"/>
    </mc:Choice>
    <mc:Fallback>
      <p:transition spd="slow" advTm="21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6A41E-F401-419D-9371-4676D84932F1}"/>
              </a:ext>
            </a:extLst>
          </p:cNvPr>
          <p:cNvSpPr>
            <a:spLocks noGrp="1"/>
          </p:cNvSpPr>
          <p:nvPr>
            <p:ph type="title"/>
          </p:nvPr>
        </p:nvSpPr>
        <p:spPr>
          <a:xfrm>
            <a:off x="1295402" y="982132"/>
            <a:ext cx="9601196" cy="1249339"/>
          </a:xfrm>
        </p:spPr>
        <p:txBody>
          <a:bodyPr>
            <a:normAutofit fontScale="90000"/>
          </a:bodyPr>
          <a:lstStyle/>
          <a:p>
            <a:r>
              <a:rPr lang="en-US" b="1" dirty="0"/>
              <a:t>Supplemental Resources </a:t>
            </a:r>
            <a:br>
              <a:rPr lang="en-US" b="1" dirty="0"/>
            </a:br>
            <a:r>
              <a:rPr lang="en-US" sz="2000" dirty="0"/>
              <a:t>(These are extra items purchased to help students and teachers be more successful in the areas the school identified as weak.  This is in addition to materials provided by the district to all schools.)</a:t>
            </a:r>
            <a:endParaRPr lang="en-US" b="1" dirty="0"/>
          </a:p>
        </p:txBody>
      </p:sp>
      <p:sp>
        <p:nvSpPr>
          <p:cNvPr id="3" name="Content Placeholder 2">
            <a:extLst>
              <a:ext uri="{FF2B5EF4-FFF2-40B4-BE49-F238E27FC236}">
                <a16:creationId xmlns:a16="http://schemas.microsoft.com/office/drawing/2014/main" id="{0DBB7D3A-320A-496C-A9D7-855A3EB04623}"/>
              </a:ext>
            </a:extLst>
          </p:cNvPr>
          <p:cNvSpPr>
            <a:spLocks noGrp="1"/>
          </p:cNvSpPr>
          <p:nvPr>
            <p:ph idx="1"/>
          </p:nvPr>
        </p:nvSpPr>
        <p:spPr/>
        <p:txBody>
          <a:bodyPr>
            <a:normAutofit fontScale="92500" lnSpcReduction="20000"/>
          </a:bodyPr>
          <a:lstStyle/>
          <a:p>
            <a:pPr marL="0" indent="0">
              <a:buNone/>
            </a:pPr>
            <a:r>
              <a:rPr lang="en-US" sz="4200" b="1" dirty="0"/>
              <a:t>Total Funds Spent:  $14,799.00</a:t>
            </a:r>
          </a:p>
          <a:p>
            <a:r>
              <a:rPr lang="en-US" sz="1600" dirty="0"/>
              <a:t>$4,000.00: BrainPop - Online educational website with animated videos to use in order to enhance the standard/lesson being taught in the classroom. According to a teacher survey, 100% of teachers utilized this resource on a weekly basis in their classrooms. According to a student survey, 53% of 4th - 6th grade students said that this resource was the educational program they enjoyed the most this school year. See i-Ready results. </a:t>
            </a:r>
          </a:p>
          <a:p>
            <a:r>
              <a:rPr lang="en-US" sz="1600" dirty="0"/>
              <a:t>• $4,500.00: Learning A-Z - Online reading program that provides meaningful reading practice and encourages close-reading skills. According to a teacher survey, 18% of teachers utilized this resource on a weekly basis in their classrooms. According to a student survey, 4% of students in grades 4th - 6th said that this resource was the educational program they enjoyed the most this school year. See i-Ready results.</a:t>
            </a:r>
          </a:p>
          <a:p>
            <a:r>
              <a:rPr lang="en-US" sz="1600" dirty="0"/>
              <a:t> • $5,700.00: Scholastic </a:t>
            </a:r>
            <a:r>
              <a:rPr lang="en-US" sz="1600" dirty="0" err="1"/>
              <a:t>StoryWorks</a:t>
            </a:r>
            <a:r>
              <a:rPr lang="en-US" sz="1600" dirty="0"/>
              <a:t> - Hard copies (magazines) and online platform – used to help students become better readers, writers, and critical thinkers. According to a teacher survey, 57% of teachers utilized this resource on a weekly basis in their classrooms. According to a student survey, 37% of students in grades 4th - 6th said that this resource was the educational program they enjoyed the most this school year. See i-Ready results. </a:t>
            </a:r>
          </a:p>
          <a:p>
            <a:pPr marL="0" indent="0">
              <a:buNone/>
            </a:pPr>
            <a:endParaRPr lang="en-US" dirty="0"/>
          </a:p>
        </p:txBody>
      </p:sp>
      <p:pic>
        <p:nvPicPr>
          <p:cNvPr id="4" name="Audio 3">
            <a:hlinkClick r:id="" action="ppaction://media"/>
            <a:extLst>
              <a:ext uri="{FF2B5EF4-FFF2-40B4-BE49-F238E27FC236}">
                <a16:creationId xmlns:a16="http://schemas.microsoft.com/office/drawing/2014/main" id="{9C93F36C-AD04-4917-53BA-C31CA31FBC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18348604"/>
      </p:ext>
    </p:extLst>
  </p:cSld>
  <p:clrMapOvr>
    <a:masterClrMapping/>
  </p:clrMapOvr>
  <mc:AlternateContent xmlns:mc="http://schemas.openxmlformats.org/markup-compatibility/2006">
    <mc:Choice xmlns:p14="http://schemas.microsoft.com/office/powerpoint/2010/main" Requires="p14">
      <p:transition spd="slow" p14:dur="2000" advTm="110893"/>
    </mc:Choice>
    <mc:Fallback>
      <p:transition spd="slow" advTm="110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57261-5A52-4A0C-9052-07F3926FF74B}"/>
              </a:ext>
            </a:extLst>
          </p:cNvPr>
          <p:cNvSpPr>
            <a:spLocks noGrp="1"/>
          </p:cNvSpPr>
          <p:nvPr>
            <p:ph type="title"/>
          </p:nvPr>
        </p:nvSpPr>
        <p:spPr/>
        <p:txBody>
          <a:bodyPr>
            <a:normAutofit/>
          </a:bodyPr>
          <a:lstStyle/>
          <a:p>
            <a:r>
              <a:rPr lang="en-US" sz="3600" b="1" dirty="0"/>
              <a:t>How does the school decide what to purchase with parent and family engagement funds?</a:t>
            </a:r>
          </a:p>
        </p:txBody>
      </p:sp>
      <p:sp>
        <p:nvSpPr>
          <p:cNvPr id="3" name="Content Placeholder 2">
            <a:extLst>
              <a:ext uri="{FF2B5EF4-FFF2-40B4-BE49-F238E27FC236}">
                <a16:creationId xmlns:a16="http://schemas.microsoft.com/office/drawing/2014/main" id="{6556A8AB-AC1E-43B0-B75A-EF0315954B25}"/>
              </a:ext>
            </a:extLst>
          </p:cNvPr>
          <p:cNvSpPr>
            <a:spLocks noGrp="1"/>
          </p:cNvSpPr>
          <p:nvPr>
            <p:ph idx="1"/>
          </p:nvPr>
        </p:nvSpPr>
        <p:spPr>
          <a:xfrm>
            <a:off x="1295401" y="2556932"/>
            <a:ext cx="9601196" cy="3525086"/>
          </a:xfrm>
        </p:spPr>
        <p:txBody>
          <a:bodyPr>
            <a:normAutofit fontScale="92500" lnSpcReduction="20000"/>
          </a:bodyPr>
          <a:lstStyle/>
          <a:p>
            <a:r>
              <a:rPr lang="en-US" sz="2000" dirty="0"/>
              <a:t>The focus is to provide families with adult learning opportunities </a:t>
            </a:r>
            <a:r>
              <a:rPr lang="en-US" sz="2000" b="1" dirty="0"/>
              <a:t>and</a:t>
            </a:r>
            <a:r>
              <a:rPr lang="en-US" sz="2000" dirty="0"/>
              <a:t> materials focused on helping them help their children learn/practice at home.  Funds must link to parent/family needs </a:t>
            </a:r>
            <a:r>
              <a:rPr lang="en-US" sz="2000" b="1" dirty="0"/>
              <a:t>identified through the comprehensive needs assessment process (like this one)</a:t>
            </a:r>
            <a:r>
              <a:rPr lang="en-US" sz="2000" dirty="0"/>
              <a:t>.  This is one of the areas that </a:t>
            </a:r>
            <a:r>
              <a:rPr lang="en-US" sz="2000" b="1" dirty="0">
                <a:solidFill>
                  <a:srgbClr val="FF0000"/>
                </a:solidFill>
              </a:rPr>
              <a:t>parent/family input is so important</a:t>
            </a:r>
            <a:r>
              <a:rPr lang="en-US" sz="2000" dirty="0"/>
              <a:t>. </a:t>
            </a:r>
          </a:p>
          <a:p>
            <a:r>
              <a:rPr lang="en-US" sz="2000" dirty="0"/>
              <a:t>Examples of where the school gets their data from:</a:t>
            </a:r>
          </a:p>
          <a:p>
            <a:pPr lvl="1"/>
            <a:r>
              <a:rPr lang="en-US" sz="1600" dirty="0"/>
              <a:t>BPS District Parent Survey Results</a:t>
            </a:r>
          </a:p>
          <a:p>
            <a:pPr lvl="1"/>
            <a:r>
              <a:rPr lang="en-US" sz="1600" dirty="0"/>
              <a:t>Exit slips from parent/family events</a:t>
            </a:r>
          </a:p>
          <a:p>
            <a:pPr lvl="1"/>
            <a:r>
              <a:rPr lang="en-US" sz="1600" dirty="0"/>
              <a:t>Title I survey results</a:t>
            </a:r>
          </a:p>
          <a:p>
            <a:pPr lvl="1"/>
            <a:r>
              <a:rPr lang="en-US" sz="1600" dirty="0"/>
              <a:t>Input from parents that attended special meetings like this one (other input opportunities include School Advisory Council, Annual Title I meeting, Coffee with the Principal, … )</a:t>
            </a:r>
          </a:p>
          <a:p>
            <a:pPr lvl="1"/>
            <a:r>
              <a:rPr lang="en-US" sz="1600" dirty="0"/>
              <a:t>The following slides are examples of input from parents that we used to plan this year’s parent/family events.</a:t>
            </a:r>
          </a:p>
          <a:p>
            <a:pPr lvl="1"/>
            <a:r>
              <a:rPr lang="en-US" sz="1600" dirty="0"/>
              <a:t>If you would like to see a summary of each event’s exit slips, please contact Ms. Watts.</a:t>
            </a:r>
          </a:p>
          <a:p>
            <a:pPr marL="457200" lvl="1" indent="0">
              <a:buNone/>
            </a:pPr>
            <a:endParaRPr lang="en-US" sz="1600" dirty="0"/>
          </a:p>
        </p:txBody>
      </p:sp>
      <p:pic>
        <p:nvPicPr>
          <p:cNvPr id="4" name="Audio 3">
            <a:hlinkClick r:id="" action="ppaction://media"/>
            <a:extLst>
              <a:ext uri="{FF2B5EF4-FFF2-40B4-BE49-F238E27FC236}">
                <a16:creationId xmlns:a16="http://schemas.microsoft.com/office/drawing/2014/main" id="{6CDEC16F-E6B4-428D-CCA3-575088C5D1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72827997"/>
      </p:ext>
    </p:extLst>
  </p:cSld>
  <p:clrMapOvr>
    <a:masterClrMapping/>
  </p:clrMapOvr>
  <mc:AlternateContent xmlns:mc="http://schemas.openxmlformats.org/markup-compatibility/2006">
    <mc:Choice xmlns:p14="http://schemas.microsoft.com/office/powerpoint/2010/main" Requires="p14">
      <p:transition spd="slow" p14:dur="2000" advTm="57600"/>
    </mc:Choice>
    <mc:Fallback>
      <p:transition spd="slow" advTm="57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7167</TotalTime>
  <Words>2731</Words>
  <Application>Microsoft Office PowerPoint</Application>
  <PresentationFormat>Widescreen</PresentationFormat>
  <Paragraphs>136</Paragraphs>
  <Slides>17</Slides>
  <Notes>17</Notes>
  <HiddenSlides>0</HiddenSlides>
  <MMClips>17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Arial Black</vt:lpstr>
      <vt:lpstr>Calibri</vt:lpstr>
      <vt:lpstr>Garamond</vt:lpstr>
      <vt:lpstr>Google Sans</vt:lpstr>
      <vt:lpstr>Organic</vt:lpstr>
      <vt:lpstr>Evaluation of Discovery Elementary School’s Title I Program for FY22</vt:lpstr>
      <vt:lpstr>What is Title I?</vt:lpstr>
      <vt:lpstr>What is the school’s allocation based on?  (How much Title I money do we get and what can we spend it on?) Discovery Elementary received $310,732 FY22</vt:lpstr>
      <vt:lpstr>What is the Title I Framework and Evaluation document?</vt:lpstr>
      <vt:lpstr>Section 1 – Instructional Support (Lists the extra people that were hired with Title I funds to support students related to the weak areas that were identified in the school’s improvement plan.)</vt:lpstr>
      <vt:lpstr>i-Ready Reading Results FY22 as of 4/25/22</vt:lpstr>
      <vt:lpstr>i-Ready Math Results FY22 as of 4/25/22</vt:lpstr>
      <vt:lpstr>Supplemental Resources  (These are extra items purchased to help students and teachers be more successful in the areas the school identified as weak.  This is in addition to materials provided by the district to all schools.)</vt:lpstr>
      <vt:lpstr>How does the school decide what to purchase with parent and family engagement funds?</vt:lpstr>
      <vt:lpstr>Parent Survey Data Which days / times are best to offer family events? Select all that apply.</vt:lpstr>
      <vt:lpstr>Parent Survey Data Discovery receives Title I funds based on the number of students that receive free and reduced lunch. Please check all areas in which you believe the funds should be utilized.</vt:lpstr>
      <vt:lpstr>Parent and Family Engagement  </vt:lpstr>
      <vt:lpstr>Technology (This money is in addition to any technology the district may provide to schools and is used to increase success in the areas of focus the school identified.)</vt:lpstr>
      <vt:lpstr>Planned Purchases with Remaining Funds (We hoped that classroom placements for the Title I Teacher and Science Coach would be short, but we were unable to find qualified teachers. Funds were being allocated for these Title I positions. Therefore, we were unable to purchase additional resources until EOY.)</vt:lpstr>
      <vt:lpstr>As a Valued Member (Stakeholder) of this school - We Need You…</vt:lpstr>
      <vt:lpstr>How can I be more involved in decision-making at the school</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ABC Elementary School’s Title I Framework Evaluation for FY21</dc:title>
  <dc:creator>Hall.Joann@Office of Title I</dc:creator>
  <cp:lastModifiedBy>Watts.Jessica@Discovery Elementary</cp:lastModifiedBy>
  <cp:revision>128</cp:revision>
  <cp:lastPrinted>2021-03-11T19:56:34Z</cp:lastPrinted>
  <dcterms:created xsi:type="dcterms:W3CDTF">2021-01-28T14:18:17Z</dcterms:created>
  <dcterms:modified xsi:type="dcterms:W3CDTF">2022-05-12T19:42:59Z</dcterms:modified>
</cp:coreProperties>
</file>