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5"/>
  </p:notesMasterIdLst>
  <p:sldIdLst>
    <p:sldId id="256" r:id="rId2"/>
    <p:sldId id="269" r:id="rId3"/>
    <p:sldId id="271" r:id="rId4"/>
    <p:sldId id="275" r:id="rId5"/>
    <p:sldId id="274" r:id="rId6"/>
    <p:sldId id="260" r:id="rId7"/>
    <p:sldId id="259" r:id="rId8"/>
    <p:sldId id="261" r:id="rId9"/>
    <p:sldId id="262" r:id="rId10"/>
    <p:sldId id="263" r:id="rId11"/>
    <p:sldId id="265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56" y="-4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BCE59-A7BF-442A-86E4-42324CAF53A2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29EE3-3F2B-42B2-956C-950E2CAA7A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7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29EE3-3F2B-42B2-956C-950E2CAA7A8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0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D227D51-204B-ED48-AF9A-0BE9633FE04A}"/>
              </a:ext>
            </a:extLst>
          </p:cNvPr>
          <p:cNvSpPr/>
          <p:nvPr/>
        </p:nvSpPr>
        <p:spPr>
          <a:xfrm>
            <a:off x="5224243" y="1096772"/>
            <a:ext cx="6503180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57A23F45-CDAE-8A40-8DE7-92A0BBC119B7}"/>
              </a:ext>
            </a:extLst>
          </p:cNvPr>
          <p:cNvSpPr/>
          <p:nvPr/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8546383-CCC4-544B-B0D8-DE78DE39BB78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5D1728-714F-2942-A0D1-82FF9419B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106" y="1625608"/>
            <a:ext cx="8035342" cy="2722164"/>
          </a:xfrm>
        </p:spPr>
        <p:txBody>
          <a:bodyPr anchor="b"/>
          <a:lstStyle>
            <a:lvl1pPr algn="l">
              <a:defRPr sz="8000" spc="-1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072D4-1496-3347-BBF8-5879DF263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106" y="4466845"/>
            <a:ext cx="8035342" cy="88290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FC724-B499-364B-AEB5-B6517F6A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7105" y="5708747"/>
            <a:ext cx="3882843" cy="365125"/>
          </a:xfrm>
        </p:spPr>
        <p:txBody>
          <a:bodyPr/>
          <a:lstStyle>
            <a:lvl1pPr>
              <a:defRPr sz="1400"/>
            </a:lvl1pPr>
          </a:lstStyle>
          <a:p>
            <a:fld id="{73C3BD54-29B9-3D42-B178-776ED395AA85}" type="datetimeFigureOut">
              <a:rPr lang="en-US" smtClean="0"/>
              <a:pPr/>
              <a:t>1/27/2025</a:t>
            </a:fld>
            <a:endParaRPr lang="en-US" sz="1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3889C-A4E9-B24E-818F-46A1124C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0F50F-250E-6D45-AEBC-2573FED0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1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9F291BE0-7A7E-D04F-974F-9F4577FB2F46}"/>
              </a:ext>
            </a:extLst>
          </p:cNvPr>
          <p:cNvSpPr/>
          <p:nvPr/>
        </p:nvSpPr>
        <p:spPr>
          <a:xfrm>
            <a:off x="6163735" y="1096772"/>
            <a:ext cx="557106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BD33FF1F-6094-0B4A-A3E4-6B0D9283DB44}"/>
              </a:ext>
            </a:extLst>
          </p:cNvPr>
          <p:cNvSpPr/>
          <p:nvPr/>
        </p:nvSpPr>
        <p:spPr>
          <a:xfrm>
            <a:off x="11529484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78A6D9C-C7A5-414B-8CB7-E31470D7D280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D850E-6310-C04D-8CAC-B7FA9F33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B7FB3-5DFC-6547-9567-C0ABE874C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7D2DB-A7B1-204E-8416-E938952BC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24BA1-E2D0-1E4B-9DB3-664FE273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E64B2-36E4-5A4E-A78A-A629829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9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97F6C6D-13AE-FD40-841C-4AB96460C390}"/>
              </a:ext>
            </a:extLst>
          </p:cNvPr>
          <p:cNvSpPr/>
          <p:nvPr/>
        </p:nvSpPr>
        <p:spPr>
          <a:xfrm>
            <a:off x="4291015" y="1096772"/>
            <a:ext cx="7436404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24E27617-2112-2342-9FF1-39F2A241CCCC}"/>
              </a:ext>
            </a:extLst>
          </p:cNvPr>
          <p:cNvSpPr/>
          <p:nvPr/>
        </p:nvSpPr>
        <p:spPr>
          <a:xfrm>
            <a:off x="408637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33CE582-7AFE-D048-B5BC-212A12A28F25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EAEF4-E84F-CF40-B27B-01E1D2AFC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1881951"/>
            <a:ext cx="7335836" cy="1987707"/>
          </a:xfrm>
        </p:spPr>
        <p:txBody>
          <a:bodyPr anchor="b"/>
          <a:lstStyle>
            <a:lvl1pPr>
              <a:defRPr sz="6000" spc="-1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7B7E1-CC48-2441-975D-F1A5412B8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49" y="3869661"/>
            <a:ext cx="7335836" cy="94846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26218-1FCF-7A4D-B138-D1B1DE91A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84204-038C-FD4B-8E1C-0A9967BF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59AB9-E1C6-C841-B423-FD2BB13C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62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B057A-C120-5E4E-BB74-223EB6D00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EB7BE-6258-C84C-8242-9865D1361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111" y="2691637"/>
            <a:ext cx="4946643" cy="3189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3D23CD-80DB-5740-AE68-76414CA31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6903" y="2691637"/>
            <a:ext cx="4946639" cy="3189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FE0921-9102-1440-B315-778888723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7802F-1937-2F43-8FF4-846135D6F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609C72-E794-4F4F-8E09-D4883EED7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FEFA3E2-0F30-664C-AAE4-DE6526B5C716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3D7AFF-BC7E-BA41-9C64-B5F9619C0EA1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671D2311-E9B8-F041-A7B8-D5696903F22A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7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9CA91-F119-0244-888A-95539A84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10" y="1204721"/>
            <a:ext cx="8266175" cy="1444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A3EAC-4422-D548-8D7F-E9944566F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11" y="2691638"/>
            <a:ext cx="4946644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140CA2-88A9-CC42-A375-8B87E47CC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111" y="3515550"/>
            <a:ext cx="4946644" cy="2366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5F960C-714E-2E4A-8141-A88F38274E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76866" y="2691162"/>
            <a:ext cx="4946644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7BC24-C907-EC4B-872D-17429A657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76866" y="3515074"/>
            <a:ext cx="4946644" cy="2366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2A045-4283-3C47-B125-68CF3B19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BC25BC-2C98-574D-BCCD-E36CAB07F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A5C95A-7789-E042-8471-D442D9BB5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DF1BA5B-EDD8-B648-8A3E-E2B3570B1EA0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7476360-629C-DE48-85B7-F4BE6CC457DB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C5F6C588-FC1B-3147-AFA1-CD7D76C5AEAC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58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15401-5318-7045-8AE3-B1A99F2D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E2F55F-EB76-AE49-B554-12B65B636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B6E6E-D81E-C44A-AC54-CBE0134C1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025B9-9F46-3049-9977-0119B96D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5760068-EADA-2B4B-9819-CF981184FAEB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1DA7622-137E-184A-A93C-8DBB10318AE6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Cross 8">
            <a:extLst>
              <a:ext uri="{FF2B5EF4-FFF2-40B4-BE49-F238E27FC236}">
                <a16:creationId xmlns:a16="http://schemas.microsoft.com/office/drawing/2014/main" id="{54FB0990-6F8D-B048-8309-19B0D1A41033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35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AF81DD-2B1F-3444-8023-DD52318F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27EE3-DAA3-D948-B8FD-48417540B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532D4-FFBF-6C47-A6C9-D55196D9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B8D5541-7726-BA46-8BFA-BF6AA8D42BD7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ross 47">
            <a:extLst>
              <a:ext uri="{FF2B5EF4-FFF2-40B4-BE49-F238E27FC236}">
                <a16:creationId xmlns:a16="http://schemas.microsoft.com/office/drawing/2014/main" id="{97F434CF-7503-CE4F-8426-C312C6315AD0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EDBFB2F-FE34-E349-9484-C275FBE31614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94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2DCFD-BEE6-AC49-BABD-D8B89C3B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3800"/>
            <a:ext cx="4114800" cy="107721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DE035-8260-4443-B1D9-A9C8D5840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813" y="1508252"/>
            <a:ext cx="5606518" cy="4045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1AA53-7507-D04B-9B8E-6A4F7122E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68295"/>
            <a:ext cx="4114800" cy="31858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6E11F-3003-0745-ACAB-FAA4E676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C11A6-59AC-FE45-8A1C-9DDC0058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6F51E-1A94-034C-BBEE-C26A3AF0E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0B7D330-76C0-224C-9C3C-27C4D2B0DDB4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5464D55-5C51-844B-A38A-8143590FB934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FD988250-C554-DE44-B887-57D0B2AA8E37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55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6C7C-36AD-9A4E-8524-8F44E8839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3800"/>
            <a:ext cx="4114800" cy="107721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015248-4C80-3348-A8A9-6C9F5D32FC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31151" y="1096772"/>
            <a:ext cx="6096270" cy="576122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B3083-CA16-C54A-B130-7BEE6DF9D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70666"/>
            <a:ext cx="4114800" cy="31834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C6EB5-D7D1-E247-B9D7-D319E5AA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BF6CC-F5C4-9847-BADB-8B7441C8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63FE4-B2F5-7741-B517-533F1C98C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B80A771-7D8E-0F4A-93A3-B977667D338E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C9320FA-0E3A-2749-9085-DF30FA26F4BD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5A3DF5D0-8A2C-A049-9132-EE1EF7D014D4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18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9F6C0E12-251D-EA44-BF81-4ABDFBB94321}"/>
              </a:ext>
            </a:extLst>
          </p:cNvPr>
          <p:cNvSpPr/>
          <p:nvPr/>
        </p:nvSpPr>
        <p:spPr>
          <a:xfrm>
            <a:off x="7087169" y="1096772"/>
            <a:ext cx="465222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C5FF4-095A-114E-87B6-73C7ADFF9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1E6EC9-9650-2042-8581-5B4082F94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A0800-B373-3B40-B187-30AFE44C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A4C1C-C790-B449-8C06-78E8303F9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3E620-F86B-F447-AB06-DDAB39192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487CB5-43E0-974C-9DDC-252A8A37107F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E9CB83EF-4143-5A45-9B3A-9E70DD50253B}"/>
              </a:ext>
            </a:extLst>
          </p:cNvPr>
          <p:cNvSpPr/>
          <p:nvPr/>
        </p:nvSpPr>
        <p:spPr>
          <a:xfrm>
            <a:off x="11415183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86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9DF801-FF8E-6247-9065-D9304CD609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55667" y="1204722"/>
            <a:ext cx="1853360" cy="467664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0E2615-7E4D-AB47-ACE6-236D716D7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73667" y="1204722"/>
            <a:ext cx="8274047" cy="46969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F0223-5AC9-374E-BD0C-344F67E2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EDD42-54A1-E648-8829-140EC4C5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FDF8F-8DBC-8A47-8000-5BA35DF9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CE2A98-5154-A544-BE2A-FDC0811C19A0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4EC832-8181-5643-8A62-117E43F0E498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24AF3281-BC22-374D-A461-8B3181F600AA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2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52BFD-D607-6845-9C7B-1C8D3B4EE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8267296" cy="14465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B52FF-3B04-8245-BF0B-89C9E2933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691638"/>
            <a:ext cx="8267296" cy="318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99BFE-CBDD-C344-A21E-44A52F11B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5149" y="59496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lang="en-US" sz="1050" smtClean="0">
                <a:latin typeface="+mn-lt"/>
              </a:defRPr>
            </a:lvl1pPr>
          </a:lstStyle>
          <a:p>
            <a:fld id="{73C3BD54-29B9-3D42-B178-776ED395AA85}" type="datetimeFigureOut">
              <a:rPr lang="en-US" smtClean="0"/>
              <a:pPr/>
              <a:t>1/27/2025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371C0-3DCE-0743-946F-C7540DD78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543179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lang="en-US" sz="105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32ADB-4517-194F-8B4B-A9D26B3C0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3024" y="511175"/>
            <a:ext cx="914400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13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System Font Regular"/>
        <a:buChar char="–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D227D51-204B-ED48-AF9A-0BE9633FE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243" y="1096772"/>
            <a:ext cx="6503180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ross 26">
            <a:extLst>
              <a:ext uri="{FF2B5EF4-FFF2-40B4-BE49-F238E27FC236}">
                <a16:creationId xmlns:a16="http://schemas.microsoft.com/office/drawing/2014/main" id="{57A23F45-CDAE-8A40-8DE7-92A0BBC11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546383-CCC4-544B-B0D8-DE78DE39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4F048CC-17C9-B246-BF2A-29E51AD1C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person riding a bike&#10;&#10;Description automatically generated">
            <a:extLst>
              <a:ext uri="{FF2B5EF4-FFF2-40B4-BE49-F238E27FC236}">
                <a16:creationId xmlns:a16="http://schemas.microsoft.com/office/drawing/2014/main" id="{BE4D9BC3-F34C-6692-5B2F-CD12061BEB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959" r="-1" b="21541"/>
          <a:stretch/>
        </p:blipFill>
        <p:spPr>
          <a:xfrm>
            <a:off x="20" y="-85715"/>
            <a:ext cx="12191980" cy="6857990"/>
          </a:xfrm>
          <a:prstGeom prst="rect">
            <a:avLst/>
          </a:prstGeom>
        </p:spPr>
      </p:pic>
      <p:sp>
        <p:nvSpPr>
          <p:cNvPr id="33" name="Rectangle">
            <a:extLst>
              <a:ext uri="{FF2B5EF4-FFF2-40B4-BE49-F238E27FC236}">
                <a16:creationId xmlns:a16="http://schemas.microsoft.com/office/drawing/2014/main" id="{86E439A5-A7E3-5047-A686-06C27A818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17506"/>
            <a:ext cx="10549940" cy="2374362"/>
          </a:xfrm>
          <a:prstGeom prst="rect">
            <a:avLst/>
          </a:prstGeom>
          <a:gradFill flip="none" rotWithShape="1">
            <a:gsLst>
              <a:gs pos="32000">
                <a:schemeClr val="bg1">
                  <a:alpha val="67000"/>
                </a:schemeClr>
              </a:gs>
              <a:gs pos="0">
                <a:schemeClr val="bg1">
                  <a:alpha val="55000"/>
                </a:schemeClr>
              </a:gs>
              <a:gs pos="99000">
                <a:schemeClr val="bg1">
                  <a:alpha val="5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35" name="Cross 34">
            <a:extLst>
              <a:ext uri="{FF2B5EF4-FFF2-40B4-BE49-F238E27FC236}">
                <a16:creationId xmlns:a16="http://schemas.microsoft.com/office/drawing/2014/main" id="{24124FF1-775D-AC4A-81D0-73FC0F54A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250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53E2C7F-F4FF-A94D-ACAE-82823EC88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E72B09-E288-C766-CDD7-0F5F78F92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4162776"/>
            <a:ext cx="9316409" cy="145389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 spc="-1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Electric Bike</a:t>
            </a:r>
            <a:r>
              <a:rPr lang="en-US" sz="8000" spc="-150" dirty="0"/>
              <a:t>s</a:t>
            </a:r>
            <a:endParaRPr lang="en-US" sz="8000" kern="1200" spc="-15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004943-E82A-8BDE-19AE-69A1FCCBF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49" y="5650781"/>
            <a:ext cx="9316409" cy="4572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/>
              <a:t>Safety Rules &amp; Tips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87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A3BB7-275A-B3BC-9DBB-FA44C3D0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E-Bikes Classifications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D0DC2-08C0-5E89-AE2A-4BC86C324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2691638"/>
            <a:ext cx="8267296" cy="388289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All three classes of E-bikes in Florida can be operated on bike lanes, roads, and multi-use paths where traditional bicycles are allowed.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specific paths and areas where each class can be used </a:t>
            </a:r>
            <a:r>
              <a:rPr lang="en-US" u="sng" dirty="0"/>
              <a:t>may vary slightly depending on local regulations.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Importantly, </a:t>
            </a:r>
            <a:r>
              <a:rPr lang="en-US" b="1" dirty="0"/>
              <a:t>no E-bike in Florida is allowed to have a motor that exceeds 750 watts of power</a:t>
            </a:r>
            <a:r>
              <a:rPr lang="en-US" dirty="0"/>
              <a:t>, and they must adhere to the speed limits set for their class.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Local regulations can vary, so it’s always a good idea to check the specific rules in your area, especially when planning to ride in state parks or on nature trails where restrictions might apply to motorized vehicles.</a:t>
            </a:r>
          </a:p>
        </p:txBody>
      </p:sp>
    </p:spTree>
    <p:extLst>
      <p:ext uri="{BB962C8B-B14F-4D97-AF65-F5344CB8AC3E}">
        <p14:creationId xmlns:p14="http://schemas.microsoft.com/office/powerpoint/2010/main" val="282927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4A1F9-54E7-91B7-34E7-8D6AF68FD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847725"/>
            <a:ext cx="8267296" cy="981075"/>
          </a:xfrm>
        </p:spPr>
        <p:txBody>
          <a:bodyPr/>
          <a:lstStyle/>
          <a:p>
            <a:pPr algn="ctr"/>
            <a:r>
              <a:rPr lang="en-US"/>
              <a:t>E-bike Classification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4C7A95-D445-C991-4033-358FD20E0A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685925"/>
            <a:ext cx="8734425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81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F291BE0-7A7E-D04F-974F-9F4577FB2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3735" y="1096772"/>
            <a:ext cx="557106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BD33FF1F-6094-0B4A-A3E4-6B0D9283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29484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8A6D9C-C7A5-414B-8CB7-E31470D7D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367E596-6364-884D-8ECA-DABD757BD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0278A31-3A2B-2576-D960-F4341FFD8A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">
            <a:extLst>
              <a:ext uri="{FF2B5EF4-FFF2-40B4-BE49-F238E27FC236}">
                <a16:creationId xmlns:a16="http://schemas.microsoft.com/office/drawing/2014/main" id="{6C7511A4-6FBF-0246-AB44-3B819A707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0549940" cy="6858000"/>
          </a:xfrm>
          <a:prstGeom prst="rect">
            <a:avLst/>
          </a:prstGeom>
          <a:gradFill flip="none" rotWithShape="1">
            <a:gsLst>
              <a:gs pos="32000">
                <a:schemeClr val="bg1">
                  <a:alpha val="67000"/>
                </a:schemeClr>
              </a:gs>
              <a:gs pos="0">
                <a:schemeClr val="bg1">
                  <a:alpha val="55000"/>
                </a:schemeClr>
              </a:gs>
              <a:gs pos="99000">
                <a:schemeClr val="bg1">
                  <a:alpha val="5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857F1F-17F7-9144-8BBA-AD63FC0AA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9AF81F-0761-A842-2683-514E91E83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9316410" cy="117652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Is it required to have a license &amp; registration to ride a E-bike in Florida?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B8919-B3CE-51D2-4561-95E2CBF69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691638"/>
            <a:ext cx="9457742" cy="3613912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85750">
              <a:buFont typeface="Wingdings" panose="05000000000000000000" pitchFamily="2" charset="2"/>
              <a:buChar char="Ø"/>
            </a:pPr>
            <a:r>
              <a:rPr lang="en-US" sz="2000" dirty="0"/>
              <a:t>Florida treat E-bikes like traditional bicycles, meaning they do not require a driver’s license or registration for operation.</a:t>
            </a:r>
          </a:p>
          <a:p>
            <a:pPr marL="342900" indent="-285750">
              <a:buFont typeface="Wingdings" panose="05000000000000000000" pitchFamily="2" charset="2"/>
              <a:buChar char="Ø"/>
            </a:pPr>
            <a:r>
              <a:rPr lang="en-US" sz="2000" dirty="0"/>
              <a:t>If the E-bike is modified to exceed the stipulated motor power of 750W or speed limits (20 mph for Class 1 &amp; 2, 28 mph for Class 3), it may be reclassified as a Class E moped, requiring a license and registration. Which may result in fines and other penalties.</a:t>
            </a:r>
          </a:p>
          <a:p>
            <a:pPr indent="-228600">
              <a:buFont typeface="System Font Regular"/>
              <a:buChar char="–"/>
            </a:pPr>
            <a:endParaRPr lang="en-US" dirty="0"/>
          </a:p>
        </p:txBody>
      </p:sp>
      <p:sp>
        <p:nvSpPr>
          <p:cNvPr id="22" name="Cross 21">
            <a:extLst>
              <a:ext uri="{FF2B5EF4-FFF2-40B4-BE49-F238E27FC236}">
                <a16:creationId xmlns:a16="http://schemas.microsoft.com/office/drawing/2014/main" id="{8D56D3E8-B102-DF4E-8F6F-48B290222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250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30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F291BE0-7A7E-D04F-974F-9F4577FB2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3735" y="1096772"/>
            <a:ext cx="557106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BD33FF1F-6094-0B4A-A3E4-6B0D9283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29484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8A6D9C-C7A5-414B-8CB7-E31470D7D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367E596-6364-884D-8ECA-DABD757BD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FD29243-5A35-7545-2223-AF7DF5D123F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632" b="16208"/>
          <a:stretch/>
        </p:blipFill>
        <p:spPr>
          <a:xfrm>
            <a:off x="-10363" y="10"/>
            <a:ext cx="12191980" cy="6857990"/>
          </a:xfrm>
          <a:prstGeom prst="rect">
            <a:avLst/>
          </a:prstGeom>
        </p:spPr>
      </p:pic>
      <p:sp>
        <p:nvSpPr>
          <p:cNvPr id="18" name="Rectangle">
            <a:extLst>
              <a:ext uri="{FF2B5EF4-FFF2-40B4-BE49-F238E27FC236}">
                <a16:creationId xmlns:a16="http://schemas.microsoft.com/office/drawing/2014/main" id="{6C7511A4-6FBF-0246-AB44-3B819A707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0549940" cy="6858000"/>
          </a:xfrm>
          <a:prstGeom prst="rect">
            <a:avLst/>
          </a:prstGeom>
          <a:gradFill flip="none" rotWithShape="1">
            <a:gsLst>
              <a:gs pos="32000">
                <a:schemeClr val="bg1">
                  <a:alpha val="67000"/>
                </a:schemeClr>
              </a:gs>
              <a:gs pos="0">
                <a:schemeClr val="bg1">
                  <a:alpha val="55000"/>
                </a:schemeClr>
              </a:gs>
              <a:gs pos="99000">
                <a:schemeClr val="bg1">
                  <a:alpha val="5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857F1F-17F7-9144-8BBA-AD63FC0AA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8B2A64-68B6-279A-E6BE-5F3764253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8267296" cy="74295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Important Rules &amp; Safety Tips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A5C70-FC90-6701-93C7-BCB3C8E38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8" y="2139696"/>
            <a:ext cx="8998764" cy="3931920"/>
          </a:xfrm>
        </p:spPr>
        <p:txBody>
          <a:bodyPr vert="horz" lIns="91440" tIns="45720" rIns="91440" bIns="45720" rtlCol="0">
            <a:normAutofit/>
          </a:bodyPr>
          <a:lstStyle/>
          <a:p>
            <a:pPr marL="57150" indent="-285750">
              <a:buFont typeface="Wingdings" panose="05000000000000000000" pitchFamily="2" charset="2"/>
              <a:buChar char="Ø"/>
            </a:pPr>
            <a:r>
              <a:rPr lang="en-US" dirty="0"/>
              <a:t>Wear a helmet</a:t>
            </a:r>
          </a:p>
          <a:p>
            <a:pPr marL="57150" indent="-285750">
              <a:buFont typeface="Wingdings" panose="05000000000000000000" pitchFamily="2" charset="2"/>
              <a:buChar char="Ø"/>
            </a:pPr>
            <a:r>
              <a:rPr lang="en-US" dirty="0"/>
              <a:t>Follow all rules of the road &amp; be predictable</a:t>
            </a:r>
          </a:p>
          <a:p>
            <a:pPr marL="57150" indent="-285750">
              <a:buFont typeface="Wingdings" panose="05000000000000000000" pitchFamily="2" charset="2"/>
              <a:buChar char="Ø"/>
            </a:pPr>
            <a:r>
              <a:rPr lang="en-US" dirty="0"/>
              <a:t>Check your E-bike before riding like your brakes and tires </a:t>
            </a:r>
          </a:p>
          <a:p>
            <a:pPr marL="57150" indent="-285750">
              <a:buFont typeface="Wingdings" panose="05000000000000000000" pitchFamily="2" charset="2"/>
              <a:buChar char="Ø"/>
            </a:pPr>
            <a:r>
              <a:rPr lang="en-US" dirty="0"/>
              <a:t>Use hand signal before making a turn</a:t>
            </a:r>
          </a:p>
          <a:p>
            <a:pPr marL="57150" indent="-285750">
              <a:buFont typeface="Wingdings" panose="05000000000000000000" pitchFamily="2" charset="2"/>
              <a:buChar char="Ø"/>
            </a:pPr>
            <a:r>
              <a:rPr lang="en-US" dirty="0"/>
              <a:t>Be aware of your speed &amp; maintain a safe distance, especially in shared spaces</a:t>
            </a:r>
          </a:p>
          <a:p>
            <a:pPr marL="57150" indent="-285750">
              <a:buFont typeface="Wingdings" panose="05000000000000000000" pitchFamily="2" charset="2"/>
              <a:buChar char="Ø"/>
            </a:pPr>
            <a:r>
              <a:rPr lang="en-US" dirty="0"/>
              <a:t>Wear reflective gear or bright colored clothes</a:t>
            </a:r>
          </a:p>
          <a:p>
            <a:pPr marL="57150" indent="-285750">
              <a:buFont typeface="Wingdings" panose="05000000000000000000" pitchFamily="2" charset="2"/>
              <a:buChar char="Ø"/>
            </a:pPr>
            <a:r>
              <a:rPr lang="en-US" dirty="0"/>
              <a:t>Slow down at corners &amp; make sure to stop before entering and crossing the road</a:t>
            </a:r>
          </a:p>
          <a:p>
            <a:pPr marL="57150" indent="-285750">
              <a:buFont typeface="Wingdings" panose="05000000000000000000" pitchFamily="2" charset="2"/>
              <a:buChar char="Ø"/>
            </a:pPr>
            <a:r>
              <a:rPr lang="en-US" dirty="0"/>
              <a:t>Stay to the right, except when passing </a:t>
            </a:r>
          </a:p>
          <a:p>
            <a:pPr marL="57150" indent="-285750">
              <a:buFont typeface="Wingdings" panose="05000000000000000000" pitchFamily="2" charset="2"/>
              <a:buChar char="Ø"/>
            </a:pPr>
            <a:r>
              <a:rPr lang="en-US" dirty="0"/>
              <a:t>Give an audible warning signal when passing others</a:t>
            </a:r>
          </a:p>
        </p:txBody>
      </p:sp>
      <p:sp>
        <p:nvSpPr>
          <p:cNvPr id="22" name="Cross 21">
            <a:extLst>
              <a:ext uri="{FF2B5EF4-FFF2-40B4-BE49-F238E27FC236}">
                <a16:creationId xmlns:a16="http://schemas.microsoft.com/office/drawing/2014/main" id="{8D56D3E8-B102-DF4E-8F6F-48B290222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250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32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227D51-204B-ED48-AF9A-0BE9633FE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243" y="1096772"/>
            <a:ext cx="6503180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57A23F45-CDAE-8A40-8DE7-92A0BBC11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546383-CCC4-544B-B0D8-DE78DE39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4F048CC-17C9-B246-BF2A-29E51AD1C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7BFA2B-3BB1-7F54-F271-669AD48B06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01" r="-1" b="2919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">
            <a:extLst>
              <a:ext uri="{FF2B5EF4-FFF2-40B4-BE49-F238E27FC236}">
                <a16:creationId xmlns:a16="http://schemas.microsoft.com/office/drawing/2014/main" id="{86E439A5-A7E3-5047-A686-06C27A818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17506"/>
            <a:ext cx="10549940" cy="2374362"/>
          </a:xfrm>
          <a:prstGeom prst="rect">
            <a:avLst/>
          </a:prstGeom>
          <a:gradFill flip="none" rotWithShape="1">
            <a:gsLst>
              <a:gs pos="32000">
                <a:schemeClr val="bg1">
                  <a:alpha val="67000"/>
                </a:schemeClr>
              </a:gs>
              <a:gs pos="0">
                <a:schemeClr val="bg1">
                  <a:alpha val="55000"/>
                </a:schemeClr>
              </a:gs>
              <a:gs pos="99000">
                <a:schemeClr val="bg1">
                  <a:alpha val="5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18" name="Cross 17">
            <a:extLst>
              <a:ext uri="{FF2B5EF4-FFF2-40B4-BE49-F238E27FC236}">
                <a16:creationId xmlns:a16="http://schemas.microsoft.com/office/drawing/2014/main" id="{24124FF1-775D-AC4A-81D0-73FC0F54A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250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3E2C7F-F4FF-A94D-ACAE-82823EC88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05074-03D6-D7CB-FCA8-4EABDF698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4162776"/>
            <a:ext cx="9316409" cy="145389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 spc="-15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Bike Helmet</a:t>
            </a:r>
          </a:p>
        </p:txBody>
      </p:sp>
    </p:spTree>
    <p:extLst>
      <p:ext uri="{BB962C8B-B14F-4D97-AF65-F5344CB8AC3E}">
        <p14:creationId xmlns:p14="http://schemas.microsoft.com/office/powerpoint/2010/main" val="273147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5FB77-6526-D002-5965-67A58E6C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5854701" cy="1446550"/>
          </a:xfrm>
        </p:spPr>
        <p:txBody>
          <a:bodyPr/>
          <a:lstStyle/>
          <a:p>
            <a:pPr algn="ctr"/>
            <a:r>
              <a:rPr lang="en-US" dirty="0"/>
              <a:t>Protect your </a:t>
            </a:r>
            <a:r>
              <a:rPr lang="en-US" dirty="0">
                <a:solidFill>
                  <a:schemeClr val="accent1"/>
                </a:solidFill>
              </a:rPr>
              <a:t>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66DC5-8D79-C904-5602-E7FF1A3B5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2240280"/>
            <a:ext cx="5530850" cy="3008376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Good Reason to Wear a Bike Helmet: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60% reduced risk of serious head injury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53% reduced risk of traumatic brain injury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24% reduced risk of fatality or serious injury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23% reduced risk of facial injury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E82905-A243-B5CA-C226-54D25838A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690" y="1204721"/>
            <a:ext cx="5436362" cy="555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43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8F761-FD18-7AC7-0024-03B070FF9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Florida Bicycle &amp; E-bike Helmet Law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9EE4D9F-02CE-6CBA-8F6A-0C76EEE0A58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0256" r="20256"/>
          <a:stretch>
            <a:fillRect/>
          </a:stretch>
        </p:blipFill>
        <p:spPr>
          <a:xfrm>
            <a:off x="5571990" y="1096772"/>
            <a:ext cx="6096270" cy="576122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39D37-9D30-32D8-00B3-66E074DD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All cyclists under 16 must wear helmets by Law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Florida State Statute 316.2065(2)(d) states: A bicycle rider or passenger who is under 16 must wear a bicycle helmet that is properly fitted and is fastened securely upon the passenger’s head by a strap and that meets the federal safety standard for bicycle helmets.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864BE3-81FF-32DC-46C2-AED3A25D7BA9}"/>
              </a:ext>
            </a:extLst>
          </p:cNvPr>
          <p:cNvSpPr txBox="1"/>
          <p:nvPr/>
        </p:nvSpPr>
        <p:spPr>
          <a:xfrm>
            <a:off x="8705088" y="1403855"/>
            <a:ext cx="2447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Against the Law</a:t>
            </a:r>
          </a:p>
        </p:txBody>
      </p:sp>
    </p:spTree>
    <p:extLst>
      <p:ext uri="{BB962C8B-B14F-4D97-AF65-F5344CB8AC3E}">
        <p14:creationId xmlns:p14="http://schemas.microsoft.com/office/powerpoint/2010/main" val="3498270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F291BE0-7A7E-D04F-974F-9F4577FB2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3735" y="1096772"/>
            <a:ext cx="557106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ross 15">
            <a:extLst>
              <a:ext uri="{FF2B5EF4-FFF2-40B4-BE49-F238E27FC236}">
                <a16:creationId xmlns:a16="http://schemas.microsoft.com/office/drawing/2014/main" id="{BD33FF1F-6094-0B4A-A3E4-6B0D9283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29484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8A6D9C-C7A5-414B-8CB7-E31470D7D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367E596-6364-884D-8ECA-DABD757BD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C428F45C-4399-1FB2-D9EE-FD5E23ABAB2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752" b="397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">
            <a:extLst>
              <a:ext uri="{FF2B5EF4-FFF2-40B4-BE49-F238E27FC236}">
                <a16:creationId xmlns:a16="http://schemas.microsoft.com/office/drawing/2014/main" id="{6C7511A4-6FBF-0246-AB44-3B819A707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0549940" cy="6858000"/>
          </a:xfrm>
          <a:prstGeom prst="rect">
            <a:avLst/>
          </a:prstGeom>
          <a:gradFill flip="none" rotWithShape="1">
            <a:gsLst>
              <a:gs pos="32000">
                <a:schemeClr val="bg1">
                  <a:alpha val="67000"/>
                </a:schemeClr>
              </a:gs>
              <a:gs pos="0">
                <a:schemeClr val="bg1">
                  <a:alpha val="55000"/>
                </a:schemeClr>
              </a:gs>
              <a:gs pos="99000">
                <a:schemeClr val="bg1">
                  <a:alpha val="5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857F1F-17F7-9144-8BBA-AD63FC0AA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4E45F-32FA-E97C-6456-01B2ADB28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8267296" cy="14465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Must Follow Vehicle Laws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15B27-FF72-FC48-4BEE-1301EF352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691638"/>
            <a:ext cx="8267296" cy="1990090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85750">
              <a:buFont typeface="Wingdings" panose="05000000000000000000" pitchFamily="2" charset="2"/>
              <a:buChar char="Ø"/>
            </a:pPr>
            <a:r>
              <a:rPr lang="en-US" dirty="0"/>
              <a:t>Ride with the flow of traffic </a:t>
            </a:r>
          </a:p>
          <a:p>
            <a:pPr marL="342900" indent="-285750">
              <a:buFont typeface="Wingdings" panose="05000000000000000000" pitchFamily="2" charset="2"/>
              <a:buChar char="Ø"/>
            </a:pPr>
            <a:r>
              <a:rPr lang="en-US" dirty="0"/>
              <a:t>Obey all traffic signals &amp; signs</a:t>
            </a:r>
          </a:p>
          <a:p>
            <a:pPr marL="342900" indent="-285750">
              <a:buFont typeface="Wingdings" panose="05000000000000000000" pitchFamily="2" charset="2"/>
              <a:buChar char="Ø"/>
            </a:pPr>
            <a:r>
              <a:rPr lang="en-US" dirty="0"/>
              <a:t>Use lights when biking between sunset &amp; sunrise</a:t>
            </a:r>
          </a:p>
          <a:p>
            <a:pPr marL="342900" indent="-285750">
              <a:buFont typeface="Wingdings" panose="05000000000000000000" pitchFamily="2" charset="2"/>
              <a:buChar char="Ø"/>
            </a:pPr>
            <a:r>
              <a:rPr lang="en-US" dirty="0"/>
              <a:t>Yield to pedestrians</a:t>
            </a:r>
          </a:p>
          <a:p>
            <a:pPr marL="342900" indent="-285750">
              <a:buFont typeface="Wingdings" panose="05000000000000000000" pitchFamily="2" charset="2"/>
              <a:buChar char="Ø"/>
            </a:pPr>
            <a:r>
              <a:rPr lang="en-US" dirty="0"/>
              <a:t>Have proper lighting from Sunset to Sunrise </a:t>
            </a:r>
          </a:p>
          <a:p>
            <a:pPr marL="34290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28600">
              <a:buFont typeface="System Font Regular"/>
              <a:buChar char="–"/>
            </a:pPr>
            <a:endParaRPr lang="en-US" dirty="0"/>
          </a:p>
        </p:txBody>
      </p:sp>
      <p:sp>
        <p:nvSpPr>
          <p:cNvPr id="26" name="Cross 25">
            <a:extLst>
              <a:ext uri="{FF2B5EF4-FFF2-40B4-BE49-F238E27FC236}">
                <a16:creationId xmlns:a16="http://schemas.microsoft.com/office/drawing/2014/main" id="{8D56D3E8-B102-DF4E-8F6F-48B290222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250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308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4338B-BB8C-DFF2-0848-3EE81D359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Signals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497BA12-ACE7-BF3C-904B-504FC79F06F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36" r="73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EF8D0-B360-BDB6-657B-5A2F1F087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571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Bike hand signals help you to indicate your intention to take a turn or to change lanes. This ensures that others are informed of your actions.</a:t>
            </a:r>
          </a:p>
          <a:p>
            <a:pPr marL="571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It is advisable to signal ahead of time (about 100 feet) before you intend to stop or turn.</a:t>
            </a:r>
          </a:p>
          <a:p>
            <a:pPr marL="571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Hold your signal for about 3 seconds before stopping or making a turn.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19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B07A-F3FA-7156-B68C-408E72C6F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Wear proper clothing 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B8A1276-05F0-3234-E3FA-63CD0C8A9F3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911" r="591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7A039-085B-EF8F-2C32-637608289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70666"/>
            <a:ext cx="4114800" cy="1953684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Stay visible: </a:t>
            </a:r>
            <a:r>
              <a:rPr lang="en-US" dirty="0"/>
              <a:t>wear brightly colored clothing for daytime riding and reflective material for night riding.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Wear closed toe shoes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Wear a helmet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Wear eye protection: </a:t>
            </a:r>
            <a:r>
              <a:rPr lang="en-US" dirty="0"/>
              <a:t>like sunglasses or cycling goggles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47086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507A0-CEFF-836C-FFC6-05CA4AC8A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Riding more than one person on an E-bike</a:t>
            </a:r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D205417-E14D-0CBE-EE3E-FF136F76066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729" r="14729"/>
          <a:stretch>
            <a:fillRect/>
          </a:stretch>
        </p:blipFill>
        <p:spPr>
          <a:xfrm>
            <a:off x="5631151" y="1096772"/>
            <a:ext cx="5486697" cy="5185156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3A2D2-15AB-E5DF-7B3E-F25883F25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70666"/>
            <a:ext cx="4114800" cy="3283533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An E-bike that is designed for one rider could become dangerous if more than one person is riding it. It can affect the E-bike’s handling like: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Could lose balance easier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Could increase the stopping distance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Could exceed the maximum weight limits</a:t>
            </a:r>
          </a:p>
          <a:p>
            <a:pPr lvl="1"/>
            <a:r>
              <a:rPr lang="en-US" dirty="0"/>
              <a:t>	</a:t>
            </a:r>
          </a:p>
        </p:txBody>
      </p:sp>
      <p:sp>
        <p:nvSpPr>
          <p:cNvPr id="8" name="&quot;Not Allowed&quot; Symbol 7">
            <a:extLst>
              <a:ext uri="{FF2B5EF4-FFF2-40B4-BE49-F238E27FC236}">
                <a16:creationId xmlns:a16="http://schemas.microsoft.com/office/drawing/2014/main" id="{BBC9529C-1F03-1F93-CF4B-04CDE8A60205}"/>
              </a:ext>
            </a:extLst>
          </p:cNvPr>
          <p:cNvSpPr/>
          <p:nvPr/>
        </p:nvSpPr>
        <p:spPr>
          <a:xfrm>
            <a:off x="7003048" y="1325626"/>
            <a:ext cx="4178808" cy="4206748"/>
          </a:xfrm>
          <a:prstGeom prst="noSmoking">
            <a:avLst>
              <a:gd name="adj" fmla="val 148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411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367E596-6364-884D-8ECA-DABD757BD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wo women riding bikes in a parking lot&#10;&#10;Description automatically generated">
            <a:extLst>
              <a:ext uri="{FF2B5EF4-FFF2-40B4-BE49-F238E27FC236}">
                <a16:creationId xmlns:a16="http://schemas.microsoft.com/office/drawing/2014/main" id="{E2F5940A-8ADF-811D-F818-DECE71FAF9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8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">
            <a:extLst>
              <a:ext uri="{FF2B5EF4-FFF2-40B4-BE49-F238E27FC236}">
                <a16:creationId xmlns:a16="http://schemas.microsoft.com/office/drawing/2014/main" id="{6C7511A4-6FBF-0246-AB44-3B819A707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0549940" cy="6858000"/>
          </a:xfrm>
          <a:prstGeom prst="rect">
            <a:avLst/>
          </a:prstGeom>
          <a:gradFill flip="none" rotWithShape="1">
            <a:gsLst>
              <a:gs pos="32000">
                <a:schemeClr val="bg1">
                  <a:alpha val="67000"/>
                </a:schemeClr>
              </a:gs>
              <a:gs pos="0">
                <a:schemeClr val="bg1">
                  <a:alpha val="55000"/>
                </a:schemeClr>
              </a:gs>
              <a:gs pos="99000">
                <a:schemeClr val="bg1">
                  <a:alpha val="5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857F1F-17F7-9144-8BBA-AD63FC0AA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C1D52F-81F2-315F-4DA6-F8A1C68AE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8267296" cy="1446550"/>
          </a:xfrm>
        </p:spPr>
        <p:txBody>
          <a:bodyPr>
            <a:normAutofit/>
          </a:bodyPr>
          <a:lstStyle/>
          <a:p>
            <a:r>
              <a:rPr lang="en-US" dirty="0"/>
              <a:t>Remember to have fun but be safe while doing it!!!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F1433-8E8F-9465-131C-CE1A36D3D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2691638"/>
            <a:ext cx="8267296" cy="31885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Wear a helmet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Check your equipment (brakes, lights, tires)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Stay visible (wearing bright color clothing)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Follow vehicle laws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Use hand signals (look, signal, and look again)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Ride predictably and defensively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Remember that some drivers just don’t see you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dirty="0"/>
              <a:t>Always ride lawfully and responsibly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15" name="Cross 14">
            <a:extLst>
              <a:ext uri="{FF2B5EF4-FFF2-40B4-BE49-F238E27FC236}">
                <a16:creationId xmlns:a16="http://schemas.microsoft.com/office/drawing/2014/main" id="{8D56D3E8-B102-DF4E-8F6F-48B290222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250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0128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adridVTI">
  <a:themeElements>
    <a:clrScheme name="Madrid R3">
      <a:dk1>
        <a:srgbClr val="000000"/>
      </a:dk1>
      <a:lt1>
        <a:srgbClr val="FFFFFF"/>
      </a:lt1>
      <a:dk2>
        <a:srgbClr val="3A3C45"/>
      </a:dk2>
      <a:lt2>
        <a:srgbClr val="E9EFF1"/>
      </a:lt2>
      <a:accent1>
        <a:srgbClr val="E24400"/>
      </a:accent1>
      <a:accent2>
        <a:srgbClr val="F38E00"/>
      </a:accent2>
      <a:accent3>
        <a:srgbClr val="89B336"/>
      </a:accent3>
      <a:accent4>
        <a:srgbClr val="30B9B9"/>
      </a:accent4>
      <a:accent5>
        <a:srgbClr val="748CF4"/>
      </a:accent5>
      <a:accent6>
        <a:srgbClr val="A673F4"/>
      </a:accent6>
      <a:hlink>
        <a:srgbClr val="008EE6"/>
      </a:hlink>
      <a:folHlink>
        <a:srgbClr val="C1A187"/>
      </a:folHlink>
    </a:clrScheme>
    <a:fontScheme name="Madrid">
      <a:majorFont>
        <a:latin typeface="Seaford Display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ridVTI" id="{5F675924-ADDD-6B4C-A2D4-69150D1F0C16}" vid="{BEA84270-19BD-7342-8ABF-EFF1668AF1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669</Words>
  <Application>Microsoft Office PowerPoint</Application>
  <PresentationFormat>Widescreen</PresentationFormat>
  <Paragraphs>64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Avenir Next</vt:lpstr>
      <vt:lpstr>Seaford Display</vt:lpstr>
      <vt:lpstr>System Font Regular</vt:lpstr>
      <vt:lpstr>Tenorite</vt:lpstr>
      <vt:lpstr>Wingdings</vt:lpstr>
      <vt:lpstr>MadridVTI</vt:lpstr>
      <vt:lpstr>Electric Bikes</vt:lpstr>
      <vt:lpstr>E-Bikes Classifications</vt:lpstr>
      <vt:lpstr>E-bike Classification</vt:lpstr>
      <vt:lpstr>Is it required to have a license &amp; registration to ride a E-bike in Florida?</vt:lpstr>
      <vt:lpstr>Important Rules &amp; Safety Tips</vt:lpstr>
      <vt:lpstr>Bike Helmet</vt:lpstr>
      <vt:lpstr>Protect your HEAD</vt:lpstr>
      <vt:lpstr>Florida Bicycle &amp; E-bike Helmet Law</vt:lpstr>
      <vt:lpstr>Must Follow Vehicle Laws</vt:lpstr>
      <vt:lpstr>Hand Signals</vt:lpstr>
      <vt:lpstr>Wear proper clothing </vt:lpstr>
      <vt:lpstr>Riding more than one person on an E-bike</vt:lpstr>
      <vt:lpstr>Remember to have fun but be safe while doing it!!!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Valiente.Gretta@DeLaura Middle</dc:creator>
  <cp:lastModifiedBy>Brown.Ranekqua@DeLaura Middle</cp:lastModifiedBy>
  <cp:revision>7</cp:revision>
  <dcterms:created xsi:type="dcterms:W3CDTF">2025-01-21T15:23:40Z</dcterms:created>
  <dcterms:modified xsi:type="dcterms:W3CDTF">2025-01-27T17:39:57Z</dcterms:modified>
</cp:coreProperties>
</file>