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61" r:id="rId3"/>
    <p:sldId id="262" r:id="rId4"/>
    <p:sldId id="278" r:id="rId5"/>
    <p:sldId id="277" r:id="rId6"/>
    <p:sldId id="270" r:id="rId7"/>
    <p:sldId id="272"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1914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91C44F74-CDE9-490D-9743-F803ACE218C0}"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277511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1691270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7091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335197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85872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1097820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2861647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344707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426627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C44F74-CDE9-490D-9743-F803ACE218C0}"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305750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C44F74-CDE9-490D-9743-F803ACE218C0}"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80054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C44F74-CDE9-490D-9743-F803ACE218C0}"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511503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C44F74-CDE9-490D-9743-F803ACE218C0}"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146885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44F74-CDE9-490D-9743-F803ACE218C0}"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2436378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C44F74-CDE9-490D-9743-F803ACE218C0}"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180075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C44F74-CDE9-490D-9743-F803ACE218C0}"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0973C-6DF3-4A51-8C62-D86DE5248B08}" type="slidenum">
              <a:rPr lang="en-US" smtClean="0"/>
              <a:t>‹#›</a:t>
            </a:fld>
            <a:endParaRPr lang="en-US"/>
          </a:p>
        </p:txBody>
      </p:sp>
    </p:spTree>
    <p:extLst>
      <p:ext uri="{BB962C8B-B14F-4D97-AF65-F5344CB8AC3E}">
        <p14:creationId xmlns:p14="http://schemas.microsoft.com/office/powerpoint/2010/main" val="347493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1C44F74-CDE9-490D-9743-F803ACE218C0}" type="datetimeFigureOut">
              <a:rPr lang="en-US" smtClean="0"/>
              <a:t>1/22/2024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E80973C-6DF3-4A51-8C62-D86DE5248B08}" type="slidenum">
              <a:rPr lang="en-US" smtClean="0"/>
              <a:t>‹#›</a:t>
            </a:fld>
            <a:endParaRPr lang="en-US"/>
          </a:p>
        </p:txBody>
      </p:sp>
    </p:spTree>
    <p:extLst>
      <p:ext uri="{BB962C8B-B14F-4D97-AF65-F5344CB8AC3E}">
        <p14:creationId xmlns:p14="http://schemas.microsoft.com/office/powerpoint/2010/main" val="3331164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revardschools.org/Page/2381"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279C-AFBC-2C2C-3D08-865923F3403E}"/>
              </a:ext>
            </a:extLst>
          </p:cNvPr>
          <p:cNvSpPr>
            <a:spLocks noGrp="1"/>
          </p:cNvSpPr>
          <p:nvPr>
            <p:ph type="title"/>
          </p:nvPr>
        </p:nvSpPr>
        <p:spPr>
          <a:xfrm>
            <a:off x="684213" y="685800"/>
            <a:ext cx="10058400" cy="5429250"/>
          </a:xfrm>
        </p:spPr>
        <p:txBody>
          <a:bodyPr>
            <a:normAutofit/>
          </a:bodyPr>
          <a:lstStyle/>
          <a:p>
            <a:pPr algn="ctr"/>
            <a:r>
              <a:rPr lang="en-US" sz="9600" b="1" dirty="0"/>
              <a:t>COMPUTER SCIENCE ACADEMY</a:t>
            </a:r>
          </a:p>
        </p:txBody>
      </p:sp>
    </p:spTree>
    <p:extLst>
      <p:ext uri="{BB962C8B-B14F-4D97-AF65-F5344CB8AC3E}">
        <p14:creationId xmlns:p14="http://schemas.microsoft.com/office/powerpoint/2010/main" val="340513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F1EF17D-1B70-428C-8A8A-A2C5B390E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12FAEDF3-CEC8-4BF6-8EA7-4079C4718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98DB8F4-CD77-4FCC-8544-ADE8B478C1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2202DFE-039D-48E4-8536-FA30F24894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1F05E26-510E-4164-83C7-28E4FE9D7E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32161A-50D4-4D96-887A-98FC920931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6" name="Rectangle 15">
            <a:extLst>
              <a:ext uri="{FF2B5EF4-FFF2-40B4-BE49-F238E27FC236}">
                <a16:creationId xmlns:a16="http://schemas.microsoft.com/office/drawing/2014/main" id="{929448D9-8F1D-4CFE-93BA-E0272F0DB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D6A6A2-9145-3AF7-AAA6-9B356ECE80BC}"/>
              </a:ext>
            </a:extLst>
          </p:cNvPr>
          <p:cNvSpPr>
            <a:spLocks noGrp="1"/>
          </p:cNvSpPr>
          <p:nvPr>
            <p:ph type="title"/>
          </p:nvPr>
        </p:nvSpPr>
        <p:spPr>
          <a:xfrm>
            <a:off x="638402" y="292893"/>
            <a:ext cx="7543800" cy="1507067"/>
          </a:xfrm>
        </p:spPr>
        <p:txBody>
          <a:bodyPr vert="horz" lIns="91440" tIns="45720" rIns="91440" bIns="45720" rtlCol="0" anchor="ctr">
            <a:normAutofit/>
          </a:bodyPr>
          <a:lstStyle/>
          <a:p>
            <a:pPr algn="ctr"/>
            <a:r>
              <a:rPr lang="en-US" sz="3600" b="1" dirty="0"/>
              <a:t>NEW COMPUTER </a:t>
            </a:r>
            <a:br>
              <a:rPr lang="en-US" sz="3600" b="1" dirty="0"/>
            </a:br>
            <a:r>
              <a:rPr lang="en-US" sz="3600" b="1" dirty="0"/>
              <a:t>SCIENCE ACADEMY</a:t>
            </a:r>
          </a:p>
        </p:txBody>
      </p:sp>
      <p:sp>
        <p:nvSpPr>
          <p:cNvPr id="3" name="Text Placeholder 2">
            <a:extLst>
              <a:ext uri="{FF2B5EF4-FFF2-40B4-BE49-F238E27FC236}">
                <a16:creationId xmlns:a16="http://schemas.microsoft.com/office/drawing/2014/main" id="{BBAD6BE3-97EA-CD02-9D64-780A922B9B3B}"/>
              </a:ext>
            </a:extLst>
          </p:cNvPr>
          <p:cNvSpPr>
            <a:spLocks noGrp="1"/>
          </p:cNvSpPr>
          <p:nvPr>
            <p:ph type="body" idx="1"/>
          </p:nvPr>
        </p:nvSpPr>
        <p:spPr>
          <a:xfrm>
            <a:off x="663732" y="1448336"/>
            <a:ext cx="7493137" cy="3942806"/>
          </a:xfrm>
        </p:spPr>
        <p:txBody>
          <a:bodyPr vert="horz" lIns="91440" tIns="45720" rIns="91440" bIns="45720" rtlCol="0" anchor="ctr">
            <a:normAutofit/>
          </a:bodyPr>
          <a:lstStyle/>
          <a:p>
            <a:pPr algn="ctr"/>
            <a:r>
              <a:rPr lang="en-US" b="1" dirty="0">
                <a:solidFill>
                  <a:schemeClr val="accent1"/>
                </a:solidFill>
              </a:rPr>
              <a:t>Cohort of students to take Coding, Foundations of Programming, and Algebra I Honors </a:t>
            </a:r>
          </a:p>
          <a:p>
            <a:pPr algn="ctr"/>
            <a:endParaRPr lang="en-US" sz="800" b="1" dirty="0">
              <a:solidFill>
                <a:schemeClr val="accent1"/>
              </a:solidFill>
            </a:endParaRPr>
          </a:p>
          <a:p>
            <a:pPr algn="ctr"/>
            <a:r>
              <a:rPr lang="en-US" b="1" dirty="0">
                <a:solidFill>
                  <a:schemeClr val="accent1"/>
                </a:solidFill>
              </a:rPr>
              <a:t>Industry Certifications</a:t>
            </a:r>
          </a:p>
          <a:p>
            <a:pPr algn="ctr"/>
            <a:endParaRPr lang="en-US" sz="800" b="1" dirty="0">
              <a:solidFill>
                <a:schemeClr val="accent1"/>
              </a:solidFill>
            </a:endParaRPr>
          </a:p>
          <a:p>
            <a:pPr algn="ctr"/>
            <a:r>
              <a:rPr lang="en-US" b="1" dirty="0">
                <a:solidFill>
                  <a:schemeClr val="accent1"/>
                </a:solidFill>
              </a:rPr>
              <a:t>Feeds directly into Satellite High School CTE </a:t>
            </a:r>
          </a:p>
          <a:p>
            <a:pPr algn="ctr"/>
            <a:endParaRPr lang="en-US" sz="800" b="1" dirty="0">
              <a:solidFill>
                <a:schemeClr val="accent1"/>
              </a:solidFill>
            </a:endParaRPr>
          </a:p>
          <a:p>
            <a:pPr algn="ctr"/>
            <a:r>
              <a:rPr lang="en-US" b="1" dirty="0">
                <a:solidFill>
                  <a:schemeClr val="accent1"/>
                </a:solidFill>
              </a:rPr>
              <a:t>Students out of area will apply through the EPO process.</a:t>
            </a:r>
          </a:p>
        </p:txBody>
      </p:sp>
      <p:pic>
        <p:nvPicPr>
          <p:cNvPr id="5" name="Picture 4">
            <a:extLst>
              <a:ext uri="{FF2B5EF4-FFF2-40B4-BE49-F238E27FC236}">
                <a16:creationId xmlns:a16="http://schemas.microsoft.com/office/drawing/2014/main" id="{9E6E2AB1-D85B-A478-D7F0-08BA4EB79A24}"/>
              </a:ext>
            </a:extLst>
          </p:cNvPr>
          <p:cNvPicPr>
            <a:picLocks noChangeAspect="1"/>
          </p:cNvPicPr>
          <p:nvPr/>
        </p:nvPicPr>
        <p:blipFill rotWithShape="1">
          <a:blip r:embed="rId2"/>
          <a:srcRect l="28499" r="37089" b="1"/>
          <a:stretch/>
        </p:blipFill>
        <p:spPr>
          <a:xfrm>
            <a:off x="8820603" y="10"/>
            <a:ext cx="3371397" cy="6857990"/>
          </a:xfrm>
          <a:prstGeom prst="rect">
            <a:avLst/>
          </a:prstGeom>
          <a:effectLst>
            <a:innerShdw blurRad="57150" dist="38100" dir="14460000">
              <a:prstClr val="black">
                <a:alpha val="70000"/>
              </a:prstClr>
            </a:innerShdw>
          </a:effectLst>
        </p:spPr>
      </p:pic>
      <p:grpSp>
        <p:nvGrpSpPr>
          <p:cNvPr id="18" name="Group 17">
            <a:extLst>
              <a:ext uri="{FF2B5EF4-FFF2-40B4-BE49-F238E27FC236}">
                <a16:creationId xmlns:a16="http://schemas.microsoft.com/office/drawing/2014/main" id="{94749DEA-AC6C-4834-A330-03A1796B89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9" name="Straight Connector 18">
              <a:extLst>
                <a:ext uri="{FF2B5EF4-FFF2-40B4-BE49-F238E27FC236}">
                  <a16:creationId xmlns:a16="http://schemas.microsoft.com/office/drawing/2014/main" id="{20CBC5D1-BAF0-454E-9D7C-68370AA954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8ABB9F45-32F7-4915-A94F-F1E34B32DED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94EA6F09-00FD-4C50-A2DF-D0B1CC4C9AB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4B8B975B-2618-4734-A401-FAB7451901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4EF4B123-0577-4F10-986B-6BD86396AB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6" name="Rectangle: Rounded Corners 5">
            <a:extLst>
              <a:ext uri="{FF2B5EF4-FFF2-40B4-BE49-F238E27FC236}">
                <a16:creationId xmlns:a16="http://schemas.microsoft.com/office/drawing/2014/main" id="{E82852F0-F2DB-8178-0530-0F8FB95382CC}"/>
              </a:ext>
            </a:extLst>
          </p:cNvPr>
          <p:cNvSpPr/>
          <p:nvPr/>
        </p:nvSpPr>
        <p:spPr>
          <a:xfrm>
            <a:off x="1243539" y="5715000"/>
            <a:ext cx="6333525"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t>APPLY through EPO process- January 15 – February 23</a:t>
            </a:r>
            <a:endParaRPr lang="en-US" dirty="0"/>
          </a:p>
        </p:txBody>
      </p:sp>
      <p:sp>
        <p:nvSpPr>
          <p:cNvPr id="7" name="TextBox 6">
            <a:extLst>
              <a:ext uri="{FF2B5EF4-FFF2-40B4-BE49-F238E27FC236}">
                <a16:creationId xmlns:a16="http://schemas.microsoft.com/office/drawing/2014/main" id="{105C83F3-DF27-6342-E414-226B5809EB57}"/>
              </a:ext>
            </a:extLst>
          </p:cNvPr>
          <p:cNvSpPr txBox="1"/>
          <p:nvPr/>
        </p:nvSpPr>
        <p:spPr>
          <a:xfrm>
            <a:off x="2692468" y="5113383"/>
            <a:ext cx="6102802" cy="369332"/>
          </a:xfrm>
          <a:prstGeom prst="rect">
            <a:avLst/>
          </a:prstGeom>
          <a:noFill/>
        </p:spPr>
        <p:txBody>
          <a:bodyPr wrap="square">
            <a:spAutoFit/>
          </a:bodyPr>
          <a:lstStyle/>
          <a:p>
            <a:r>
              <a:rPr lang="en-US" dirty="0"/>
              <a:t>Became a Tech Savvy Student!</a:t>
            </a:r>
          </a:p>
        </p:txBody>
      </p:sp>
    </p:spTree>
    <p:extLst>
      <p:ext uri="{BB962C8B-B14F-4D97-AF65-F5344CB8AC3E}">
        <p14:creationId xmlns:p14="http://schemas.microsoft.com/office/powerpoint/2010/main" val="1962713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64" name="Group 63">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65" name="Straight Connector 64">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71" name="Rectangle 70">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 name="Text Placeholder 2">
            <a:extLst>
              <a:ext uri="{FF2B5EF4-FFF2-40B4-BE49-F238E27FC236}">
                <a16:creationId xmlns:a16="http://schemas.microsoft.com/office/drawing/2014/main" id="{46FEAC49-E075-BD0B-430E-E71C28AD897E}"/>
              </a:ext>
            </a:extLst>
          </p:cNvPr>
          <p:cNvSpPr>
            <a:spLocks noGrp="1"/>
          </p:cNvSpPr>
          <p:nvPr>
            <p:ph type="body" idx="1"/>
          </p:nvPr>
        </p:nvSpPr>
        <p:spPr>
          <a:xfrm>
            <a:off x="258824" y="1141947"/>
            <a:ext cx="5900145" cy="5181600"/>
          </a:xfrm>
        </p:spPr>
        <p:txBody>
          <a:bodyPr vert="horz" lIns="91440" tIns="45720" rIns="91440" bIns="45720" rtlCol="0" anchor="ctr">
            <a:normAutofit/>
          </a:bodyPr>
          <a:lstStyle/>
          <a:p>
            <a:pPr rtl="0">
              <a:spcBef>
                <a:spcPts val="0"/>
              </a:spcBef>
              <a:spcAft>
                <a:spcPts val="0"/>
              </a:spcAft>
            </a:pPr>
            <a:r>
              <a:rPr lang="en-US" sz="2800" b="0" i="0" u="none" strike="noStrike" dirty="0">
                <a:solidFill>
                  <a:srgbClr val="000000"/>
                </a:solidFill>
                <a:effectLst/>
                <a:latin typeface="Arial" panose="020B0604020202020204" pitchFamily="34" charset="0"/>
              </a:rPr>
              <a:t>     </a:t>
            </a:r>
            <a:r>
              <a:rPr lang="en-US" sz="2800" b="0" i="0" u="none" strike="noStrike" dirty="0">
                <a:solidFill>
                  <a:srgbClr val="741B47"/>
                </a:solidFill>
                <a:effectLst/>
                <a:latin typeface="+mj-lt"/>
              </a:rPr>
              <a:t>CSC - Coding Explorers  </a:t>
            </a:r>
            <a:endParaRPr lang="en-US" sz="1600" b="0" dirty="0">
              <a:effectLst/>
              <a:latin typeface="+mj-lt"/>
            </a:endParaRPr>
          </a:p>
          <a:p>
            <a:pPr rtl="0">
              <a:spcBef>
                <a:spcPts val="0"/>
              </a:spcBef>
              <a:spcAft>
                <a:spcPts val="0"/>
              </a:spcAft>
            </a:pPr>
            <a:br>
              <a:rPr lang="en-US" sz="1600" b="0" dirty="0">
                <a:effectLst/>
                <a:latin typeface="+mj-lt"/>
              </a:rPr>
            </a:br>
            <a:r>
              <a:rPr lang="en-US" sz="2000" b="0" i="0" u="none" strike="noStrike" dirty="0">
                <a:solidFill>
                  <a:srgbClr val="000000"/>
                </a:solidFill>
                <a:effectLst/>
                <a:latin typeface="+mj-lt"/>
              </a:rPr>
              <a:t>This CSC course is designed to introduce students to the exciting world of computer science coding. </a:t>
            </a:r>
            <a:endParaRPr lang="en-US" sz="1600" b="0" dirty="0">
              <a:effectLst/>
              <a:latin typeface="+mj-lt"/>
            </a:endParaRPr>
          </a:p>
          <a:p>
            <a:pPr rtl="0">
              <a:spcBef>
                <a:spcPts val="0"/>
              </a:spcBef>
              <a:spcAft>
                <a:spcPts val="0"/>
              </a:spcAft>
            </a:pPr>
            <a:r>
              <a:rPr lang="en-US" sz="2000" b="1" i="1" u="none" strike="noStrike" dirty="0">
                <a:solidFill>
                  <a:srgbClr val="000000"/>
                </a:solidFill>
                <a:effectLst/>
                <a:latin typeface="+mj-lt"/>
              </a:rPr>
              <a:t>CSC 1 - consist </a:t>
            </a:r>
            <a:endParaRPr lang="en-US" sz="1600" b="0" dirty="0">
              <a:effectLst/>
              <a:latin typeface="+mj-lt"/>
            </a:endParaRPr>
          </a:p>
          <a:p>
            <a:pPr rtl="0" fontAlgn="base">
              <a:spcBef>
                <a:spcPts val="0"/>
              </a:spcBef>
              <a:spcAft>
                <a:spcPts val="0"/>
              </a:spcAft>
              <a:buFont typeface="Arial" panose="020B0604020202020204" pitchFamily="34" charset="0"/>
              <a:buChar char="•"/>
            </a:pPr>
            <a:r>
              <a:rPr lang="en-US" sz="2000" b="0" i="0" u="none" strike="noStrike" dirty="0">
                <a:solidFill>
                  <a:srgbClr val="000000"/>
                </a:solidFill>
                <a:effectLst/>
                <a:latin typeface="+mj-lt"/>
              </a:rPr>
              <a:t>Introduction to Computer Science</a:t>
            </a:r>
          </a:p>
          <a:p>
            <a:pPr rtl="0" fontAlgn="base">
              <a:spcBef>
                <a:spcPts val="0"/>
              </a:spcBef>
              <a:spcAft>
                <a:spcPts val="0"/>
              </a:spcAft>
              <a:buFont typeface="Arial" panose="020B0604020202020204" pitchFamily="34" charset="0"/>
              <a:buChar char="•"/>
            </a:pPr>
            <a:r>
              <a:rPr lang="en-US" sz="2000" b="0" i="0" u="none" strike="noStrike" dirty="0">
                <a:solidFill>
                  <a:srgbClr val="000000"/>
                </a:solidFill>
                <a:effectLst/>
                <a:latin typeface="+mj-lt"/>
              </a:rPr>
              <a:t>Build Logical Thinking</a:t>
            </a:r>
          </a:p>
          <a:p>
            <a:pPr rtl="0" fontAlgn="base">
              <a:spcBef>
                <a:spcPts val="0"/>
              </a:spcBef>
              <a:spcAft>
                <a:spcPts val="0"/>
              </a:spcAft>
              <a:buFont typeface="Arial" panose="020B0604020202020204" pitchFamily="34" charset="0"/>
              <a:buChar char="•"/>
            </a:pPr>
            <a:r>
              <a:rPr lang="en-US" sz="2000" b="0" i="0" u="none" strike="noStrike" dirty="0">
                <a:solidFill>
                  <a:srgbClr val="000000"/>
                </a:solidFill>
                <a:effectLst/>
                <a:latin typeface="+mj-lt"/>
              </a:rPr>
              <a:t>Cybersecurity</a:t>
            </a:r>
          </a:p>
          <a:p>
            <a:pPr rtl="0" fontAlgn="base">
              <a:spcBef>
                <a:spcPts val="0"/>
              </a:spcBef>
              <a:spcAft>
                <a:spcPts val="0"/>
              </a:spcAft>
              <a:buFont typeface="Arial" panose="020B0604020202020204" pitchFamily="34" charset="0"/>
              <a:buChar char="•"/>
            </a:pPr>
            <a:r>
              <a:rPr lang="en-US" sz="2000" b="0" i="0" u="none" strike="noStrike" dirty="0">
                <a:solidFill>
                  <a:srgbClr val="000000"/>
                </a:solidFill>
                <a:effectLst/>
                <a:latin typeface="+mj-lt"/>
              </a:rPr>
              <a:t>Introduction to basic Python Syntax (Part 1) </a:t>
            </a:r>
          </a:p>
          <a:p>
            <a:pPr algn="ctr" rtl="0">
              <a:spcBef>
                <a:spcPts val="0"/>
              </a:spcBef>
              <a:spcAft>
                <a:spcPts val="0"/>
              </a:spcAft>
            </a:pPr>
            <a:br>
              <a:rPr lang="en-US" sz="1600" b="0" dirty="0">
                <a:effectLst/>
                <a:latin typeface="+mj-lt"/>
              </a:rPr>
            </a:br>
            <a:r>
              <a:rPr lang="en-US" sz="2000" b="0" i="0" u="none" strike="noStrike" dirty="0">
                <a:solidFill>
                  <a:srgbClr val="000000"/>
                </a:solidFill>
                <a:effectLst/>
                <a:latin typeface="+mj-lt"/>
              </a:rPr>
              <a:t>You’ll be amazed at what you can achieve!</a:t>
            </a:r>
            <a:endParaRPr lang="en-US" sz="1600" b="0" dirty="0">
              <a:effectLst/>
              <a:latin typeface="+mj-lt"/>
            </a:endParaRPr>
          </a:p>
          <a:p>
            <a:br>
              <a:rPr lang="en-US" sz="1600" dirty="0"/>
            </a:b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gn="ctr">
              <a:lnSpc>
                <a:spcPct val="90000"/>
              </a:lnSpc>
            </a:pPr>
            <a:endParaRPr lang="en-US" sz="1900" b="1" dirty="0">
              <a:solidFill>
                <a:schemeClr val="tx1"/>
              </a:solidFill>
            </a:endParaRPr>
          </a:p>
        </p:txBody>
      </p:sp>
      <p:pic>
        <p:nvPicPr>
          <p:cNvPr id="13" name="Picture 12" descr="A group of people sitting at computers&#10;&#10;Description automatically generated">
            <a:extLst>
              <a:ext uri="{FF2B5EF4-FFF2-40B4-BE49-F238E27FC236}">
                <a16:creationId xmlns:a16="http://schemas.microsoft.com/office/drawing/2014/main" id="{488708D4-D409-EF38-8186-0073B3047D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6486" y="4233333"/>
            <a:ext cx="3343026" cy="2512493"/>
          </a:xfrm>
          <a:prstGeom prst="rect">
            <a:avLst/>
          </a:prstGeom>
        </p:spPr>
      </p:pic>
      <p:pic>
        <p:nvPicPr>
          <p:cNvPr id="10" name="Picture 9">
            <a:extLst>
              <a:ext uri="{FF2B5EF4-FFF2-40B4-BE49-F238E27FC236}">
                <a16:creationId xmlns:a16="http://schemas.microsoft.com/office/drawing/2014/main" id="{35B7F096-3951-FA91-3E14-3C3A1CE48770}"/>
              </a:ext>
            </a:extLst>
          </p:cNvPr>
          <p:cNvPicPr>
            <a:picLocks noChangeAspect="1"/>
          </p:cNvPicPr>
          <p:nvPr/>
        </p:nvPicPr>
        <p:blipFill>
          <a:blip r:embed="rId3"/>
          <a:stretch>
            <a:fillRect/>
          </a:stretch>
        </p:blipFill>
        <p:spPr>
          <a:xfrm>
            <a:off x="5985864" y="65091"/>
            <a:ext cx="6035563" cy="5181600"/>
          </a:xfrm>
          <a:prstGeom prst="rect">
            <a:avLst/>
          </a:prstGeom>
        </p:spPr>
      </p:pic>
    </p:spTree>
    <p:extLst>
      <p:ext uri="{BB962C8B-B14F-4D97-AF65-F5344CB8AC3E}">
        <p14:creationId xmlns:p14="http://schemas.microsoft.com/office/powerpoint/2010/main" val="361341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1FAB139-02EA-A3A8-3306-FEC106C47E31}"/>
              </a:ext>
            </a:extLst>
          </p:cNvPr>
          <p:cNvSpPr txBox="1"/>
          <p:nvPr/>
        </p:nvSpPr>
        <p:spPr>
          <a:xfrm>
            <a:off x="481693" y="1043732"/>
            <a:ext cx="11389178" cy="5262979"/>
          </a:xfrm>
          <a:prstGeom prst="rect">
            <a:avLst/>
          </a:prstGeom>
          <a:noFill/>
        </p:spPr>
        <p:txBody>
          <a:bodyPr wrap="square">
            <a:spAutoFit/>
          </a:bodyPr>
          <a:lstStyle/>
          <a:p>
            <a:pPr rtl="0">
              <a:spcBef>
                <a:spcPts val="0"/>
              </a:spcBef>
              <a:spcAft>
                <a:spcPts val="0"/>
              </a:spcAft>
            </a:pPr>
            <a:r>
              <a:rPr lang="en-US" sz="2000" b="1" i="1" u="none" strike="noStrike" dirty="0">
                <a:solidFill>
                  <a:srgbClr val="FF0000"/>
                </a:solidFill>
                <a:effectLst/>
                <a:latin typeface="+mj-lt"/>
              </a:rPr>
              <a:t>Computer Science Coding (CSC)  &amp; Computer Science Innovative Program (CSC-IP)</a:t>
            </a:r>
            <a:endParaRPr lang="en-US" sz="2000" b="0" dirty="0">
              <a:effectLst/>
              <a:latin typeface="+mj-lt"/>
            </a:endParaRPr>
          </a:p>
          <a:p>
            <a:pPr rtl="0" fontAlgn="base">
              <a:spcBef>
                <a:spcPts val="0"/>
              </a:spcBef>
              <a:spcAft>
                <a:spcPts val="0"/>
              </a:spcAft>
              <a:buFont typeface="Arial" panose="020B0604020202020204" pitchFamily="34" charset="0"/>
              <a:buChar char="•"/>
            </a:pPr>
            <a:r>
              <a:rPr lang="en-US" sz="2000" b="1" i="1" u="none" strike="noStrike" dirty="0">
                <a:solidFill>
                  <a:srgbClr val="000000"/>
                </a:solidFill>
                <a:effectLst/>
                <a:latin typeface="+mj-lt"/>
              </a:rPr>
              <a:t>CSC  1- Explorers   </a:t>
            </a:r>
            <a:r>
              <a:rPr lang="en-US" sz="2000" b="0" i="0" u="none" strike="noStrike" dirty="0">
                <a:solidFill>
                  <a:srgbClr val="000000"/>
                </a:solidFill>
                <a:effectLst/>
                <a:latin typeface="+mj-lt"/>
              </a:rPr>
              <a:t>is a semester-long course designed to expose students to the fundamentals of coding in an interactive environment. Code Explorers welcome students from all levels of education eager to explore the world of computer science (No prior knowledge or experience is required). </a:t>
            </a:r>
            <a:endParaRPr lang="en-US" sz="2000" b="1" i="1" u="none" strike="noStrike" dirty="0">
              <a:solidFill>
                <a:srgbClr val="000000"/>
              </a:solidFill>
              <a:effectLst/>
              <a:latin typeface="+mj-lt"/>
            </a:endParaRPr>
          </a:p>
          <a:p>
            <a:pPr rtl="0" fontAlgn="base">
              <a:spcBef>
                <a:spcPts val="0"/>
              </a:spcBef>
              <a:spcAft>
                <a:spcPts val="0"/>
              </a:spcAft>
              <a:buFont typeface="Arial" panose="020B0604020202020204" pitchFamily="34" charset="0"/>
              <a:buChar char="•"/>
            </a:pPr>
            <a:r>
              <a:rPr lang="en-US" sz="2000" b="1" i="1" u="none" strike="noStrike" dirty="0">
                <a:solidFill>
                  <a:srgbClr val="000000"/>
                </a:solidFill>
                <a:effectLst/>
                <a:latin typeface="+mj-lt"/>
              </a:rPr>
              <a:t>CSC  2 &amp; IP- Advanced Program (Earn High School Credit!)***</a:t>
            </a:r>
            <a:r>
              <a:rPr lang="en-US" sz="2000" b="0" i="0" u="none" strike="noStrike" dirty="0">
                <a:solidFill>
                  <a:srgbClr val="000000"/>
                </a:solidFill>
                <a:effectLst/>
                <a:latin typeface="+mj-lt"/>
              </a:rPr>
              <a:t>is a year-long course designed to equip students with the knowledge, skills, and experience needed for future success in technology-driven fields. The advanced program exposes students to programming in a captivating manner while building problem -solving skills and applying thinking methods used by programmers. </a:t>
            </a:r>
            <a:endParaRPr lang="en-US" sz="2000" b="1" i="1" u="none" strike="noStrike" dirty="0">
              <a:solidFill>
                <a:srgbClr val="000000"/>
              </a:solidFill>
              <a:effectLst/>
              <a:latin typeface="+mj-lt"/>
            </a:endParaRPr>
          </a:p>
          <a:p>
            <a:pPr marL="742950" lvl="1" indent="-285750" rtl="0" fontAlgn="base">
              <a:spcBef>
                <a:spcPts val="0"/>
              </a:spcBef>
              <a:spcAft>
                <a:spcPts val="0"/>
              </a:spcAft>
              <a:buFont typeface="Arial" panose="020B0604020202020204" pitchFamily="34" charset="0"/>
              <a:buChar char="•"/>
            </a:pPr>
            <a:r>
              <a:rPr lang="en-US" sz="2000" b="0" i="0" u="none" strike="noStrike" dirty="0">
                <a:solidFill>
                  <a:srgbClr val="000000"/>
                </a:solidFill>
                <a:effectLst/>
                <a:latin typeface="+mj-lt"/>
              </a:rPr>
              <a:t>***CSC * IP - a prerequisite is Algebra honors or higher to ensure solid foundation. Application is required for the program.</a:t>
            </a:r>
          </a:p>
          <a:p>
            <a:pPr rtl="0">
              <a:spcBef>
                <a:spcPts val="0"/>
              </a:spcBef>
              <a:spcAft>
                <a:spcPts val="0"/>
              </a:spcAft>
            </a:pPr>
            <a:br>
              <a:rPr lang="en-US" sz="2000" b="0" dirty="0">
                <a:effectLst/>
                <a:latin typeface="+mj-lt"/>
              </a:rPr>
            </a:br>
            <a:endParaRPr lang="en-US" sz="2000" b="0" dirty="0">
              <a:effectLst/>
              <a:latin typeface="+mj-lt"/>
            </a:endParaRPr>
          </a:p>
          <a:p>
            <a:pPr rtl="0">
              <a:spcBef>
                <a:spcPts val="0"/>
              </a:spcBef>
              <a:spcAft>
                <a:spcPts val="0"/>
              </a:spcAft>
            </a:pPr>
            <a:r>
              <a:rPr lang="en-US" sz="2000" b="0" i="0" u="none" strike="noStrike" dirty="0">
                <a:solidFill>
                  <a:srgbClr val="000000"/>
                </a:solidFill>
                <a:effectLst/>
                <a:latin typeface="+mj-lt"/>
              </a:rPr>
              <a:t>Students will complete an application on our website for the computer </a:t>
            </a:r>
            <a:r>
              <a:rPr lang="en-US" sz="2000" b="0" i="0" u="none" strike="noStrike">
                <a:solidFill>
                  <a:srgbClr val="000000"/>
                </a:solidFill>
                <a:effectLst/>
                <a:latin typeface="+mj-lt"/>
              </a:rPr>
              <a:t>science program.</a:t>
            </a:r>
            <a:endParaRPr lang="en-US" sz="2000" b="0" dirty="0">
              <a:effectLst/>
              <a:latin typeface="+mj-lt"/>
            </a:endParaRPr>
          </a:p>
          <a:p>
            <a:br>
              <a:rPr lang="en-US" dirty="0"/>
            </a:br>
            <a:endParaRPr lang="en-US" dirty="0"/>
          </a:p>
        </p:txBody>
      </p:sp>
      <p:sp>
        <p:nvSpPr>
          <p:cNvPr id="9" name="Rectangle: Rounded Corners 8">
            <a:extLst>
              <a:ext uri="{FF2B5EF4-FFF2-40B4-BE49-F238E27FC236}">
                <a16:creationId xmlns:a16="http://schemas.microsoft.com/office/drawing/2014/main" id="{D2398F41-F161-2A78-37D4-108E9E383564}"/>
              </a:ext>
            </a:extLst>
          </p:cNvPr>
          <p:cNvSpPr/>
          <p:nvPr/>
        </p:nvSpPr>
        <p:spPr>
          <a:xfrm>
            <a:off x="2582482" y="5856386"/>
            <a:ext cx="6333525"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t>APPLY through EPO process- January 15 – February 23</a:t>
            </a:r>
            <a:endParaRPr lang="en-US" dirty="0"/>
          </a:p>
        </p:txBody>
      </p:sp>
    </p:spTree>
    <p:extLst>
      <p:ext uri="{BB962C8B-B14F-4D97-AF65-F5344CB8AC3E}">
        <p14:creationId xmlns:p14="http://schemas.microsoft.com/office/powerpoint/2010/main" val="216504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279C-AFBC-2C2C-3D08-865923F3403E}"/>
              </a:ext>
            </a:extLst>
          </p:cNvPr>
          <p:cNvSpPr>
            <a:spLocks noGrp="1"/>
          </p:cNvSpPr>
          <p:nvPr>
            <p:ph type="title"/>
          </p:nvPr>
        </p:nvSpPr>
        <p:spPr>
          <a:xfrm>
            <a:off x="684213" y="685800"/>
            <a:ext cx="10058400" cy="2637064"/>
          </a:xfrm>
        </p:spPr>
        <p:txBody>
          <a:bodyPr>
            <a:normAutofit fontScale="90000"/>
          </a:bodyPr>
          <a:lstStyle/>
          <a:p>
            <a:pPr algn="ctr"/>
            <a:br>
              <a:rPr lang="en-US" sz="9600" b="1" dirty="0"/>
            </a:br>
            <a:br>
              <a:rPr lang="en-US" sz="9600" b="1" dirty="0"/>
            </a:br>
            <a:r>
              <a:rPr lang="en-US" sz="9600" b="1" dirty="0">
                <a:solidFill>
                  <a:schemeClr val="bg2"/>
                </a:solidFill>
              </a:rPr>
              <a:t>EPO</a:t>
            </a:r>
            <a:r>
              <a:rPr lang="en-US" sz="9600" b="1" dirty="0"/>
              <a:t> for Computer Program</a:t>
            </a:r>
            <a:br>
              <a:rPr lang="en-US" sz="9600" b="1" dirty="0"/>
            </a:br>
            <a:endParaRPr lang="en-US" sz="9600" b="1" dirty="0"/>
          </a:p>
        </p:txBody>
      </p:sp>
      <p:sp>
        <p:nvSpPr>
          <p:cNvPr id="4" name="Rectangle 3">
            <a:extLst>
              <a:ext uri="{FF2B5EF4-FFF2-40B4-BE49-F238E27FC236}">
                <a16:creationId xmlns:a16="http://schemas.microsoft.com/office/drawing/2014/main" id="{96435446-D3A8-C6DA-EEDE-C540FE3B7A40}"/>
              </a:ext>
            </a:extLst>
          </p:cNvPr>
          <p:cNvSpPr/>
          <p:nvPr/>
        </p:nvSpPr>
        <p:spPr>
          <a:xfrm>
            <a:off x="597736" y="4687783"/>
            <a:ext cx="1086707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1">
                    <a:lumMod val="75000"/>
                  </a:schemeClr>
                </a:solidFill>
                <a:effectLst>
                  <a:outerShdw blurRad="12700" dist="38100" dir="2700000" algn="tl" rotWithShape="0">
                    <a:schemeClr val="bg1">
                      <a:lumMod val="50000"/>
                    </a:schemeClr>
                  </a:outerShdw>
                </a:effectLst>
              </a:rPr>
              <a:t>EPO</a:t>
            </a:r>
            <a:r>
              <a:rPr lang="en-US" sz="5400" b="1" cap="none" spc="0" dirty="0">
                <a:ln w="9525">
                  <a:solidFill>
                    <a:schemeClr val="bg1"/>
                  </a:solidFill>
                  <a:prstDash val="solid"/>
                </a:ln>
                <a:effectLst>
                  <a:outerShdw blurRad="12700" dist="38100" dir="2700000" algn="tl" rotWithShape="0">
                    <a:schemeClr val="bg1">
                      <a:lumMod val="50000"/>
                    </a:schemeClr>
                  </a:outerShdw>
                </a:effectLst>
              </a:rPr>
              <a:t>-</a:t>
            </a:r>
            <a:r>
              <a:rPr lang="en-US" sz="5400" b="1" cap="none" spc="0" dirty="0">
                <a:ln w="9525">
                  <a:solidFill>
                    <a:schemeClr val="bg1"/>
                  </a:solidFill>
                  <a:prstDash val="solid"/>
                </a:ln>
                <a:solidFill>
                  <a:schemeClr val="bg1"/>
                </a:solidFill>
                <a:effectLst>
                  <a:outerShdw blurRad="12700" dist="38100" dir="2700000" algn="tl" rotWithShape="0">
                    <a:schemeClr val="bg1">
                      <a:lumMod val="50000"/>
                    </a:schemeClr>
                  </a:outerShdw>
                </a:effectLst>
              </a:rPr>
              <a:t> </a:t>
            </a:r>
            <a:r>
              <a:rPr lang="en-US" sz="5400" b="1" cap="none" spc="0" dirty="0">
                <a:ln w="9525">
                  <a:solidFill>
                    <a:schemeClr val="bg1"/>
                  </a:solidFill>
                  <a:prstDash val="solid"/>
                </a:ln>
                <a:effectLst>
                  <a:outerShdw blurRad="12700" dist="38100" dir="2700000" algn="tl" rotWithShape="0">
                    <a:schemeClr val="bg1">
                      <a:lumMod val="50000"/>
                    </a:schemeClr>
                  </a:outerShdw>
                </a:effectLst>
              </a:rPr>
              <a:t>Education Program Option</a:t>
            </a:r>
          </a:p>
        </p:txBody>
      </p:sp>
    </p:spTree>
    <p:extLst>
      <p:ext uri="{BB962C8B-B14F-4D97-AF65-F5344CB8AC3E}">
        <p14:creationId xmlns:p14="http://schemas.microsoft.com/office/powerpoint/2010/main" val="392330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7" name="Snip Diagonal Corner Rectangle 6">
            <a:extLst>
              <a:ext uri="{FF2B5EF4-FFF2-40B4-BE49-F238E27FC236}">
                <a16:creationId xmlns:a16="http://schemas.microsoft.com/office/drawing/2014/main" id="{AD2D45C7-2E37-44FD-AC77-116CD14B9E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rect">
            <a:avLst/>
          </a:prstGeom>
          <a:ln>
            <a:noFill/>
          </a:ln>
        </p:spPr>
        <p:style>
          <a:lnRef idx="2">
            <a:schemeClr val="accent2"/>
          </a:lnRef>
          <a:fillRef idx="1002">
            <a:schemeClr val="dk2"/>
          </a:fillRef>
          <a:effectRef idx="0">
            <a:schemeClr val="accent2"/>
          </a:effectRef>
          <a:fontRef idx="minor">
            <a:schemeClr val="dk1"/>
          </a:fontRef>
        </p:style>
        <p:txBody>
          <a:bodyPr wrap="square" rtlCol="0" anchor="ctr">
            <a:noAutofit/>
          </a:bodyPr>
          <a:lstStyle/>
          <a:p>
            <a:pPr algn="ctr"/>
            <a:endParaRPr lang="en-US"/>
          </a:p>
        </p:txBody>
      </p:sp>
      <p:sp useBgFill="1">
        <p:nvSpPr>
          <p:cNvPr id="29" name="Snip Single Corner Rectangle 17">
            <a:extLst>
              <a:ext uri="{FF2B5EF4-FFF2-40B4-BE49-F238E27FC236}">
                <a16:creationId xmlns:a16="http://schemas.microsoft.com/office/drawing/2014/main" id="{1FF88480-2CF1-4C54-8CE3-2CA9CD9FF8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57B8769B-60ED-262B-BFC3-2BD8014D6E40}"/>
              </a:ext>
            </a:extLst>
          </p:cNvPr>
          <p:cNvSpPr txBox="1"/>
          <p:nvPr/>
        </p:nvSpPr>
        <p:spPr>
          <a:xfrm>
            <a:off x="5976914" y="1656100"/>
            <a:ext cx="5629740" cy="4339650"/>
          </a:xfrm>
          <a:prstGeom prst="rect">
            <a:avLst/>
          </a:prstGeom>
          <a:noFill/>
        </p:spPr>
        <p:txBody>
          <a:bodyPr wrap="square" rtlCol="0">
            <a:spAutoFit/>
          </a:bodyPr>
          <a:lstStyle/>
          <a:p>
            <a:pPr algn="ctr"/>
            <a:r>
              <a:rPr lang="en-US" sz="2800" b="1" u="sng" dirty="0"/>
              <a:t>Reside in our boundary</a:t>
            </a:r>
          </a:p>
          <a:p>
            <a:pPr algn="ctr"/>
            <a:r>
              <a:rPr lang="en-US" sz="2400" dirty="0"/>
              <a:t>Do not need to apply </a:t>
            </a:r>
          </a:p>
          <a:p>
            <a:pPr algn="ctr"/>
            <a:endParaRPr lang="en-US" sz="2800" dirty="0"/>
          </a:p>
          <a:p>
            <a:pPr algn="ctr"/>
            <a:endParaRPr lang="en-US" sz="2800" dirty="0"/>
          </a:p>
          <a:p>
            <a:pPr algn="ctr"/>
            <a:r>
              <a:rPr lang="en-US" sz="2800" b="1" u="sng" dirty="0"/>
              <a:t>Interested in the </a:t>
            </a:r>
          </a:p>
          <a:p>
            <a:pPr algn="ctr"/>
            <a:r>
              <a:rPr lang="en-US" sz="2800" b="1" u="sng" dirty="0"/>
              <a:t>Computer Science Program</a:t>
            </a:r>
          </a:p>
          <a:p>
            <a:pPr algn="ctr"/>
            <a:r>
              <a:rPr lang="en-US" sz="2400" dirty="0"/>
              <a:t>Discuss with school counselor </a:t>
            </a:r>
          </a:p>
          <a:p>
            <a:pPr algn="ctr"/>
            <a:r>
              <a:rPr lang="en-US" sz="2400" dirty="0"/>
              <a:t>to enroll</a:t>
            </a:r>
          </a:p>
          <a:p>
            <a:pPr algn="ctr"/>
            <a:endParaRPr lang="en-US" sz="2800" dirty="0"/>
          </a:p>
          <a:p>
            <a:pPr algn="ctr"/>
            <a:endParaRPr lang="en-US" dirty="0"/>
          </a:p>
          <a:p>
            <a:endParaRPr lang="en-US" dirty="0"/>
          </a:p>
        </p:txBody>
      </p:sp>
      <p:cxnSp>
        <p:nvCxnSpPr>
          <p:cNvPr id="10" name="Straight Connector 9">
            <a:extLst>
              <a:ext uri="{FF2B5EF4-FFF2-40B4-BE49-F238E27FC236}">
                <a16:creationId xmlns:a16="http://schemas.microsoft.com/office/drawing/2014/main" id="{9F41F902-3687-E162-13DB-7E2A4F27C6A3}"/>
              </a:ext>
            </a:extLst>
          </p:cNvPr>
          <p:cNvCxnSpPr/>
          <p:nvPr/>
        </p:nvCxnSpPr>
        <p:spPr>
          <a:xfrm>
            <a:off x="5805377" y="1440711"/>
            <a:ext cx="0" cy="3976577"/>
          </a:xfrm>
          <a:prstGeom prst="line">
            <a:avLst/>
          </a:prstGeom>
          <a:ln>
            <a:solidFill>
              <a:srgbClr val="002060">
                <a:alpha val="60000"/>
              </a:srgb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5A65D6C-4D82-0091-B0F4-35858BCE8D2B}"/>
              </a:ext>
            </a:extLst>
          </p:cNvPr>
          <p:cNvSpPr txBox="1"/>
          <p:nvPr/>
        </p:nvSpPr>
        <p:spPr>
          <a:xfrm>
            <a:off x="172461" y="1656100"/>
            <a:ext cx="5629741" cy="4708981"/>
          </a:xfrm>
          <a:prstGeom prst="rect">
            <a:avLst/>
          </a:prstGeom>
          <a:noFill/>
        </p:spPr>
        <p:txBody>
          <a:bodyPr wrap="square" rtlCol="0">
            <a:spAutoFit/>
          </a:bodyPr>
          <a:lstStyle/>
          <a:p>
            <a:pPr algn="ctr"/>
            <a:r>
              <a:rPr lang="en-US" sz="2800" b="1" u="sng" dirty="0"/>
              <a:t>Do not reside in our boundary</a:t>
            </a:r>
          </a:p>
          <a:p>
            <a:pPr algn="ctr"/>
            <a:r>
              <a:rPr lang="en-US" sz="2400" dirty="0"/>
              <a:t>Need to apply through BPS ELO</a:t>
            </a:r>
          </a:p>
          <a:p>
            <a:pPr algn="ctr"/>
            <a:r>
              <a:rPr lang="en-US" sz="2000" dirty="0"/>
              <a:t>Deadline Feb 23, 2024</a:t>
            </a:r>
          </a:p>
          <a:p>
            <a:pPr algn="ctr"/>
            <a:endParaRPr lang="en-US" sz="2800" dirty="0"/>
          </a:p>
          <a:p>
            <a:pPr algn="ctr"/>
            <a:r>
              <a:rPr lang="en-US" sz="2800" b="1" u="sng" dirty="0"/>
              <a:t>Interested in the </a:t>
            </a:r>
          </a:p>
          <a:p>
            <a:pPr algn="ctr"/>
            <a:r>
              <a:rPr lang="en-US" sz="2800" b="1" u="sng" dirty="0"/>
              <a:t>Computer Science Program</a:t>
            </a:r>
          </a:p>
          <a:p>
            <a:pPr algn="ctr"/>
            <a:r>
              <a:rPr lang="en-US" sz="2400" dirty="0"/>
              <a:t>Apply through the BPS </a:t>
            </a:r>
          </a:p>
          <a:p>
            <a:pPr algn="ctr"/>
            <a:r>
              <a:rPr lang="en-US" sz="2400" dirty="0"/>
              <a:t>EPO process (no need to do ELO if submitting an EPO for this program)</a:t>
            </a:r>
          </a:p>
          <a:p>
            <a:pPr algn="ctr"/>
            <a:endParaRPr lang="en-US" sz="2800" dirty="0"/>
          </a:p>
          <a:p>
            <a:pPr algn="ctr"/>
            <a:endParaRPr lang="en-US" dirty="0"/>
          </a:p>
          <a:p>
            <a:endParaRPr lang="en-US" dirty="0"/>
          </a:p>
        </p:txBody>
      </p:sp>
      <p:sp>
        <p:nvSpPr>
          <p:cNvPr id="12" name="Rectangle: Rounded Corners 11">
            <a:extLst>
              <a:ext uri="{FF2B5EF4-FFF2-40B4-BE49-F238E27FC236}">
                <a16:creationId xmlns:a16="http://schemas.microsoft.com/office/drawing/2014/main" id="{742809B4-8BCF-F378-F304-619E1D9FD33E}"/>
              </a:ext>
            </a:extLst>
          </p:cNvPr>
          <p:cNvSpPr/>
          <p:nvPr/>
        </p:nvSpPr>
        <p:spPr>
          <a:xfrm>
            <a:off x="1610320" y="248781"/>
            <a:ext cx="9313926" cy="914400"/>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Apply for the Computer Science Program</a:t>
            </a:r>
          </a:p>
        </p:txBody>
      </p:sp>
    </p:spTree>
    <p:extLst>
      <p:ext uri="{BB962C8B-B14F-4D97-AF65-F5344CB8AC3E}">
        <p14:creationId xmlns:p14="http://schemas.microsoft.com/office/powerpoint/2010/main" val="363996245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64" name="Group 63">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65" name="Straight Connector 64">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71" name="Rectangle 70">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4" name="Text Placeholder 2">
            <a:extLst>
              <a:ext uri="{FF2B5EF4-FFF2-40B4-BE49-F238E27FC236}">
                <a16:creationId xmlns:a16="http://schemas.microsoft.com/office/drawing/2014/main" id="{46FEAC49-E075-BD0B-430E-E71C28AD897E}"/>
              </a:ext>
            </a:extLst>
          </p:cNvPr>
          <p:cNvSpPr>
            <a:spLocks noGrp="1"/>
          </p:cNvSpPr>
          <p:nvPr>
            <p:ph type="body" idx="1"/>
          </p:nvPr>
        </p:nvSpPr>
        <p:spPr>
          <a:xfrm>
            <a:off x="6153264" y="186893"/>
            <a:ext cx="5900145" cy="5552880"/>
          </a:xfrm>
        </p:spPr>
        <p:txBody>
          <a:bodyPr vert="horz" lIns="91440" tIns="45720" rIns="91440" bIns="45720" rtlCol="0" anchor="ctr">
            <a:normAutofit/>
          </a:bodyPr>
          <a:lstStyle/>
          <a:p>
            <a:pPr algn="ctr">
              <a:lnSpc>
                <a:spcPct val="90000"/>
              </a:lnSpc>
            </a:pPr>
            <a:endParaRPr lang="en-US" sz="1800" b="1" dirty="0">
              <a:solidFill>
                <a:schemeClr val="tx1"/>
              </a:solidFill>
              <a:latin typeface="Calibri" panose="020F0502020204030204" pitchFamily="34" charset="0"/>
              <a:ea typeface="Calibri" panose="020F0502020204030204" pitchFamily="34" charset="0"/>
            </a:endParaRPr>
          </a:p>
          <a:p>
            <a:pPr>
              <a:lnSpc>
                <a:spcPct val="90000"/>
              </a:lnSpc>
              <a:buFont typeface="Wingdings 3" panose="05040102010807070707" pitchFamily="18" charset="2"/>
              <a:buChar char=""/>
            </a:pP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nSpc>
                <a:spcPct val="90000"/>
              </a:lnSpc>
            </a:pPr>
            <a:endParaRPr lang="en-US" sz="1900" b="1" dirty="0">
              <a:solidFill>
                <a:schemeClr val="tx1"/>
              </a:solidFill>
            </a:endParaRPr>
          </a:p>
          <a:p>
            <a:pPr algn="ctr">
              <a:lnSpc>
                <a:spcPct val="90000"/>
              </a:lnSpc>
            </a:pPr>
            <a:endParaRPr lang="en-US" sz="1900" b="1" dirty="0">
              <a:solidFill>
                <a:schemeClr val="tx1"/>
              </a:solidFill>
            </a:endParaRPr>
          </a:p>
        </p:txBody>
      </p:sp>
      <p:sp>
        <p:nvSpPr>
          <p:cNvPr id="6" name="Title 1">
            <a:extLst>
              <a:ext uri="{FF2B5EF4-FFF2-40B4-BE49-F238E27FC236}">
                <a16:creationId xmlns:a16="http://schemas.microsoft.com/office/drawing/2014/main" id="{2CD4354B-8474-186C-752B-2A50410E7975}"/>
              </a:ext>
            </a:extLst>
          </p:cNvPr>
          <p:cNvSpPr txBox="1">
            <a:spLocks/>
          </p:cNvSpPr>
          <p:nvPr/>
        </p:nvSpPr>
        <p:spPr>
          <a:xfrm>
            <a:off x="1464912" y="180224"/>
            <a:ext cx="3148401" cy="128553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90000"/>
              </a:lnSpc>
            </a:pPr>
            <a:endParaRPr lang="en-US" b="1" dirty="0">
              <a:solidFill>
                <a:schemeClr val="accent1"/>
              </a:solidFill>
            </a:endParaRPr>
          </a:p>
        </p:txBody>
      </p:sp>
      <p:sp>
        <p:nvSpPr>
          <p:cNvPr id="9" name="TextBox 8">
            <a:extLst>
              <a:ext uri="{FF2B5EF4-FFF2-40B4-BE49-F238E27FC236}">
                <a16:creationId xmlns:a16="http://schemas.microsoft.com/office/drawing/2014/main" id="{0476B7F5-CEE4-96A7-D8CA-BDFC46D7EABE}"/>
              </a:ext>
            </a:extLst>
          </p:cNvPr>
          <p:cNvSpPr txBox="1"/>
          <p:nvPr/>
        </p:nvSpPr>
        <p:spPr>
          <a:xfrm>
            <a:off x="180154" y="-245534"/>
            <a:ext cx="5973110" cy="1569660"/>
          </a:xfrm>
          <a:prstGeom prst="rect">
            <a:avLst/>
          </a:prstGeom>
          <a:noFill/>
        </p:spPr>
        <p:txBody>
          <a:bodyPr wrap="square" rtlCol="0">
            <a:spAutoFit/>
          </a:bodyPr>
          <a:lstStyle/>
          <a:p>
            <a:pPr marL="342900" indent="-342900">
              <a:buFont typeface="Arial" panose="020B0604020202020204" pitchFamily="34" charset="0"/>
              <a:buChar char="•"/>
            </a:pPr>
            <a:endParaRPr lang="en-US" sz="2000" b="1" dirty="0"/>
          </a:p>
          <a:p>
            <a:pPr marL="342900" indent="-342900">
              <a:buFont typeface="Arial" panose="020B0604020202020204" pitchFamily="34" charset="0"/>
              <a:buChar char="•"/>
            </a:pPr>
            <a:endParaRPr lang="en-US" sz="2000" b="1" dirty="0"/>
          </a:p>
          <a:p>
            <a:endParaRPr lang="en-US" sz="2000" b="1" dirty="0"/>
          </a:p>
          <a:p>
            <a:endParaRPr lang="en-US" dirty="0"/>
          </a:p>
          <a:p>
            <a:endParaRPr lang="en-US" dirty="0"/>
          </a:p>
        </p:txBody>
      </p:sp>
      <p:sp>
        <p:nvSpPr>
          <p:cNvPr id="8" name="Oval 7">
            <a:extLst>
              <a:ext uri="{FF2B5EF4-FFF2-40B4-BE49-F238E27FC236}">
                <a16:creationId xmlns:a16="http://schemas.microsoft.com/office/drawing/2014/main" id="{7F1F5BB6-FAC2-BD98-6F23-89656573C0D1}"/>
              </a:ext>
            </a:extLst>
          </p:cNvPr>
          <p:cNvSpPr/>
          <p:nvPr/>
        </p:nvSpPr>
        <p:spPr>
          <a:xfrm>
            <a:off x="2184848" y="5625473"/>
            <a:ext cx="8350981" cy="9144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linkClick r:id="rId2">
                  <a:extLst>
                    <a:ext uri="{A12FA001-AC4F-418D-AE19-62706E023703}">
                      <ahyp:hlinkClr xmlns:ahyp="http://schemas.microsoft.com/office/drawing/2018/hyperlinkcolor" val="tx"/>
                    </a:ext>
                  </a:extLst>
                </a:hlinkClick>
              </a:rPr>
              <a:t>https://www.brevardschools.org/Page/2381</a:t>
            </a:r>
            <a:endParaRPr lang="en-US" b="1" dirty="0">
              <a:solidFill>
                <a:schemeClr val="tx1"/>
              </a:solidFill>
            </a:endParaRPr>
          </a:p>
        </p:txBody>
      </p:sp>
      <p:sp>
        <p:nvSpPr>
          <p:cNvPr id="11" name="Title 1">
            <a:extLst>
              <a:ext uri="{FF2B5EF4-FFF2-40B4-BE49-F238E27FC236}">
                <a16:creationId xmlns:a16="http://schemas.microsoft.com/office/drawing/2014/main" id="{9FD4C8B1-DF00-5C8C-BD43-8DF81B417C44}"/>
              </a:ext>
            </a:extLst>
          </p:cNvPr>
          <p:cNvSpPr txBox="1">
            <a:spLocks/>
          </p:cNvSpPr>
          <p:nvPr/>
        </p:nvSpPr>
        <p:spPr>
          <a:xfrm>
            <a:off x="1428704" y="593659"/>
            <a:ext cx="3148401" cy="1285534"/>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90000"/>
              </a:lnSpc>
            </a:pPr>
            <a:r>
              <a:rPr lang="en-US" b="1" dirty="0">
                <a:solidFill>
                  <a:schemeClr val="accent1"/>
                </a:solidFill>
              </a:rPr>
              <a:t>EPO PROCESS</a:t>
            </a:r>
          </a:p>
        </p:txBody>
      </p:sp>
      <p:sp>
        <p:nvSpPr>
          <p:cNvPr id="12" name="TextBox 11">
            <a:extLst>
              <a:ext uri="{FF2B5EF4-FFF2-40B4-BE49-F238E27FC236}">
                <a16:creationId xmlns:a16="http://schemas.microsoft.com/office/drawing/2014/main" id="{2B762B08-4AA7-50BD-A725-77FD508996B0}"/>
              </a:ext>
            </a:extLst>
          </p:cNvPr>
          <p:cNvSpPr txBox="1"/>
          <p:nvPr/>
        </p:nvSpPr>
        <p:spPr>
          <a:xfrm>
            <a:off x="3470" y="2336393"/>
            <a:ext cx="6071283" cy="2185214"/>
          </a:xfrm>
          <a:prstGeom prst="rect">
            <a:avLst/>
          </a:prstGeom>
          <a:noFill/>
        </p:spPr>
        <p:txBody>
          <a:bodyPr wrap="square" rtlCol="0">
            <a:spAutoFit/>
          </a:bodyPr>
          <a:lstStyle/>
          <a:p>
            <a:pPr marL="342900" indent="-342900">
              <a:buFont typeface="Arial" panose="020B0604020202020204" pitchFamily="34" charset="0"/>
              <a:buChar char="•"/>
            </a:pPr>
            <a:r>
              <a:rPr lang="en-US" sz="2000" b="1" dirty="0"/>
              <a:t>If you live outside the attendance boundary</a:t>
            </a:r>
          </a:p>
          <a:p>
            <a:pPr algn="ctr"/>
            <a:r>
              <a:rPr lang="en-US" sz="2000" b="1" dirty="0"/>
              <a:t>&amp;</a:t>
            </a:r>
          </a:p>
          <a:p>
            <a:pPr marL="342900" indent="-342900">
              <a:buFont typeface="Arial" panose="020B0604020202020204" pitchFamily="34" charset="0"/>
              <a:buChar char="•"/>
            </a:pPr>
            <a:r>
              <a:rPr lang="en-US" sz="2000" b="1" dirty="0"/>
              <a:t>Want to apply for the Computer Science Academy only</a:t>
            </a:r>
          </a:p>
          <a:p>
            <a:endParaRPr lang="en-US" sz="2000" b="1" dirty="0"/>
          </a:p>
          <a:p>
            <a:endParaRPr lang="en-US" dirty="0"/>
          </a:p>
          <a:p>
            <a:endParaRPr lang="en-US" dirty="0"/>
          </a:p>
        </p:txBody>
      </p:sp>
      <p:sp>
        <p:nvSpPr>
          <p:cNvPr id="13" name="Rectangle: Rounded Corners 12">
            <a:extLst>
              <a:ext uri="{FF2B5EF4-FFF2-40B4-BE49-F238E27FC236}">
                <a16:creationId xmlns:a16="http://schemas.microsoft.com/office/drawing/2014/main" id="{6DB23552-8068-12FE-5B08-7FBC339ADD21}"/>
              </a:ext>
            </a:extLst>
          </p:cNvPr>
          <p:cNvSpPr/>
          <p:nvPr/>
        </p:nvSpPr>
        <p:spPr>
          <a:xfrm>
            <a:off x="7240771" y="935165"/>
            <a:ext cx="4313055" cy="358345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App</a:t>
            </a:r>
          </a:p>
        </p:txBody>
      </p:sp>
      <p:sp>
        <p:nvSpPr>
          <p:cNvPr id="14" name="TextBox 13">
            <a:extLst>
              <a:ext uri="{FF2B5EF4-FFF2-40B4-BE49-F238E27FC236}">
                <a16:creationId xmlns:a16="http://schemas.microsoft.com/office/drawing/2014/main" id="{5140B782-C28D-AE56-CCC2-57917431455D}"/>
              </a:ext>
            </a:extLst>
          </p:cNvPr>
          <p:cNvSpPr txBox="1"/>
          <p:nvPr/>
        </p:nvSpPr>
        <p:spPr>
          <a:xfrm>
            <a:off x="7400132" y="1086867"/>
            <a:ext cx="3907012" cy="4001095"/>
          </a:xfrm>
          <a:prstGeom prst="rect">
            <a:avLst/>
          </a:prstGeom>
          <a:noFill/>
        </p:spPr>
        <p:txBody>
          <a:bodyPr wrap="square" rtlCol="0">
            <a:spAutoFit/>
          </a:bodyPr>
          <a:lstStyle/>
          <a:p>
            <a:pPr algn="ctr"/>
            <a:r>
              <a:rPr lang="en-US" sz="2800" b="1" dirty="0">
                <a:solidFill>
                  <a:schemeClr val="accent1">
                    <a:lumMod val="75000"/>
                  </a:schemeClr>
                </a:solidFill>
              </a:rPr>
              <a:t>Application date</a:t>
            </a:r>
          </a:p>
          <a:p>
            <a:pPr algn="ctr"/>
            <a:r>
              <a:rPr lang="en-US" sz="2800" b="1" dirty="0">
                <a:solidFill>
                  <a:schemeClr val="accent1">
                    <a:lumMod val="75000"/>
                  </a:schemeClr>
                </a:solidFill>
              </a:rPr>
              <a:t> EPO</a:t>
            </a:r>
          </a:p>
          <a:p>
            <a:pPr algn="ctr"/>
            <a:r>
              <a:rPr lang="en-US" sz="2800" b="1" dirty="0"/>
              <a:t> </a:t>
            </a:r>
          </a:p>
          <a:p>
            <a:pPr algn="ctr"/>
            <a:r>
              <a:rPr lang="en-US" sz="2400" b="1" dirty="0">
                <a:solidFill>
                  <a:schemeClr val="accent1">
                    <a:lumMod val="75000"/>
                  </a:schemeClr>
                </a:solidFill>
              </a:rPr>
              <a:t>January 15 – </a:t>
            </a:r>
          </a:p>
          <a:p>
            <a:pPr algn="ctr"/>
            <a:r>
              <a:rPr lang="en-US" sz="2400" b="1" dirty="0">
                <a:solidFill>
                  <a:schemeClr val="accent1">
                    <a:lumMod val="75000"/>
                  </a:schemeClr>
                </a:solidFill>
              </a:rPr>
              <a:t>February 23, 2024</a:t>
            </a:r>
          </a:p>
          <a:p>
            <a:pPr algn="ctr"/>
            <a:endParaRPr lang="en-US" sz="2000" b="1" dirty="0">
              <a:solidFill>
                <a:schemeClr val="accent1">
                  <a:lumMod val="75000"/>
                </a:schemeClr>
              </a:solidFill>
            </a:endParaRPr>
          </a:p>
          <a:p>
            <a:pPr algn="ctr"/>
            <a:endParaRPr lang="en-US" sz="2400" b="1" dirty="0">
              <a:solidFill>
                <a:schemeClr val="accent1">
                  <a:lumMod val="75000"/>
                </a:schemeClr>
              </a:solidFill>
            </a:endParaRPr>
          </a:p>
          <a:p>
            <a:pPr algn="ctr"/>
            <a:r>
              <a:rPr lang="en-US" sz="2400" b="1" dirty="0">
                <a:solidFill>
                  <a:schemeClr val="accent1">
                    <a:lumMod val="75000"/>
                  </a:schemeClr>
                </a:solidFill>
              </a:rPr>
              <a:t>Waitlist opens in April</a:t>
            </a:r>
          </a:p>
          <a:p>
            <a:endParaRPr lang="en-US" dirty="0"/>
          </a:p>
          <a:p>
            <a:endParaRPr lang="en-US" dirty="0"/>
          </a:p>
          <a:p>
            <a:endParaRPr lang="en-US" dirty="0"/>
          </a:p>
        </p:txBody>
      </p:sp>
    </p:spTree>
    <p:extLst>
      <p:ext uri="{BB962C8B-B14F-4D97-AF65-F5344CB8AC3E}">
        <p14:creationId xmlns:p14="http://schemas.microsoft.com/office/powerpoint/2010/main" val="3660592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8F1EF17D-1B70-428C-8A8A-A2C5B390E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45" name="Straight Connector 44">
              <a:extLst>
                <a:ext uri="{FF2B5EF4-FFF2-40B4-BE49-F238E27FC236}">
                  <a16:creationId xmlns:a16="http://schemas.microsoft.com/office/drawing/2014/main" id="{12FAEDF3-CEC8-4BF6-8EA7-4079C4718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398DB8F4-CD77-4FCC-8544-ADE8B478C1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22202DFE-039D-48E4-8536-FA30F24894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81F05E26-510E-4164-83C7-28E4FE9D7E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E632161A-50D4-4D96-887A-98FC920931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51" name="Rectangle 50">
            <a:extLst>
              <a:ext uri="{FF2B5EF4-FFF2-40B4-BE49-F238E27FC236}">
                <a16:creationId xmlns:a16="http://schemas.microsoft.com/office/drawing/2014/main" id="{8F4E830A-06F9-4EAA-9E65-110CF2421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dog head in a circle&#10;&#10;Description automatically generated">
            <a:extLst>
              <a:ext uri="{FF2B5EF4-FFF2-40B4-BE49-F238E27FC236}">
                <a16:creationId xmlns:a16="http://schemas.microsoft.com/office/drawing/2014/main" id="{0E4FAA7C-431A-38C4-6713-0BD22D21C568}"/>
              </a:ext>
            </a:extLst>
          </p:cNvPr>
          <p:cNvPicPr>
            <a:picLocks noGrp="1" noChangeAspect="1"/>
          </p:cNvPicPr>
          <p:nvPr>
            <p:ph idx="1"/>
          </p:nvPr>
        </p:nvPicPr>
        <p:blipFill rotWithShape="1">
          <a:blip r:embed="rId2">
            <a:alphaModFix amt="25000"/>
            <a:extLst>
              <a:ext uri="{28A0092B-C50C-407E-A947-70E740481C1C}">
                <a14:useLocalDpi xmlns:a14="http://schemas.microsoft.com/office/drawing/2010/main" val="0"/>
              </a:ext>
            </a:extLst>
          </a:blip>
          <a:srcRect t="34494" b="9256"/>
          <a:stretch/>
        </p:blipFill>
        <p:spPr>
          <a:xfrm>
            <a:off x="3174" y="-9256"/>
            <a:ext cx="12191980" cy="6857990"/>
          </a:xfrm>
          <a:prstGeom prst="rect">
            <a:avLst/>
          </a:prstGeom>
        </p:spPr>
      </p:pic>
      <p:sp>
        <p:nvSpPr>
          <p:cNvPr id="9" name="Text Placeholder 3">
            <a:extLst>
              <a:ext uri="{FF2B5EF4-FFF2-40B4-BE49-F238E27FC236}">
                <a16:creationId xmlns:a16="http://schemas.microsoft.com/office/drawing/2014/main" id="{56EFD11C-6E55-D8C2-6C51-78562E5A1E80}"/>
              </a:ext>
            </a:extLst>
          </p:cNvPr>
          <p:cNvSpPr>
            <a:spLocks noGrp="1"/>
          </p:cNvSpPr>
          <p:nvPr>
            <p:ph type="title"/>
          </p:nvPr>
        </p:nvSpPr>
        <p:spPr>
          <a:xfrm>
            <a:off x="0" y="-18522"/>
            <a:ext cx="12188825" cy="1507067"/>
          </a:xfrm>
        </p:spPr>
        <p:txBody>
          <a:bodyPr vert="horz" lIns="91440" tIns="45720" rIns="91440" bIns="45720" rtlCol="0" anchor="ctr">
            <a:normAutofit/>
          </a:bodyPr>
          <a:lstStyle/>
          <a:p>
            <a:pPr algn="ctr"/>
            <a:r>
              <a:rPr lang="en-US" sz="3600" b="1" dirty="0" err="1"/>
              <a:t>cONTACT</a:t>
            </a:r>
            <a:r>
              <a:rPr lang="en-US" sz="3600" b="1" dirty="0"/>
              <a:t> INFORMATION</a:t>
            </a:r>
          </a:p>
        </p:txBody>
      </p:sp>
      <p:sp>
        <p:nvSpPr>
          <p:cNvPr id="8" name="Text Placeholder 7">
            <a:extLst>
              <a:ext uri="{FF2B5EF4-FFF2-40B4-BE49-F238E27FC236}">
                <a16:creationId xmlns:a16="http://schemas.microsoft.com/office/drawing/2014/main" id="{C0176BB2-0A8C-85BD-C0D6-9C5EFC6018A4}"/>
              </a:ext>
            </a:extLst>
          </p:cNvPr>
          <p:cNvSpPr>
            <a:spLocks noGrp="1"/>
          </p:cNvSpPr>
          <p:nvPr>
            <p:ph type="body" sz="half" idx="2"/>
          </p:nvPr>
        </p:nvSpPr>
        <p:spPr>
          <a:xfrm>
            <a:off x="3286463" y="232832"/>
            <a:ext cx="8534400" cy="3615267"/>
          </a:xfrm>
        </p:spPr>
        <p:txBody>
          <a:bodyPr vert="horz" lIns="91440" tIns="45720" rIns="91440" bIns="45720" rtlCol="0" anchor="ctr">
            <a:normAutofit/>
          </a:bodyPr>
          <a:lstStyle/>
          <a:p>
            <a:r>
              <a:rPr lang="en-US" sz="2000" b="1" dirty="0">
                <a:solidFill>
                  <a:schemeClr val="tx1"/>
                </a:solidFill>
              </a:rPr>
              <a:t>JOSEFINA MELENDEZ</a:t>
            </a:r>
          </a:p>
          <a:p>
            <a:r>
              <a:rPr lang="en-US" sz="2000" b="1" dirty="0">
                <a:solidFill>
                  <a:schemeClr val="tx1"/>
                </a:solidFill>
              </a:rPr>
              <a:t>ASSISTANT PRINCIPAL OF CURRICULUM AND INSTRUCTION</a:t>
            </a:r>
          </a:p>
          <a:p>
            <a:r>
              <a:rPr lang="en-US" sz="2000" b="1" dirty="0">
                <a:solidFill>
                  <a:schemeClr val="tx1"/>
                </a:solidFill>
              </a:rPr>
              <a:t>Melendez.Josefina@brevardschools.org</a:t>
            </a:r>
          </a:p>
          <a:p>
            <a:r>
              <a:rPr lang="en-US" sz="2000" b="1" dirty="0">
                <a:solidFill>
                  <a:schemeClr val="tx1"/>
                </a:solidFill>
              </a:rPr>
              <a:t>321-773-7581, x31615</a:t>
            </a:r>
          </a:p>
        </p:txBody>
      </p:sp>
      <p:grpSp>
        <p:nvGrpSpPr>
          <p:cNvPr id="53" name="Group 52">
            <a:extLst>
              <a:ext uri="{FF2B5EF4-FFF2-40B4-BE49-F238E27FC236}">
                <a16:creationId xmlns:a16="http://schemas.microsoft.com/office/drawing/2014/main" id="{24B32265-D526-44B2-B82E-8977DFEFB4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54" name="Straight Connector 53">
              <a:extLst>
                <a:ext uri="{FF2B5EF4-FFF2-40B4-BE49-F238E27FC236}">
                  <a16:creationId xmlns:a16="http://schemas.microsoft.com/office/drawing/2014/main" id="{9A453D36-EF7F-403B-A9E0-553E1F0B3A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3E7E8D9E-8474-4515-9EEB-0B46BE8EFAB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586A1812-CCD3-429E-AAAE-CC335A33F8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ECB9509C-1B73-4063-8E69-E9024ACED1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8" name="Straight Connector 57">
              <a:extLst>
                <a:ext uri="{FF2B5EF4-FFF2-40B4-BE49-F238E27FC236}">
                  <a16:creationId xmlns:a16="http://schemas.microsoft.com/office/drawing/2014/main" id="{44BEF3D9-6561-4BA4-AD81-AC90EF33F6F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42061426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339</TotalTime>
  <Words>432</Words>
  <Application>Microsoft Office PowerPoint</Application>
  <PresentationFormat>Widescreen</PresentationFormat>
  <Paragraphs>83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Slice</vt:lpstr>
      <vt:lpstr>COMPUTER SCIENCE ACADEMY</vt:lpstr>
      <vt:lpstr>NEW COMPUTER  SCIENCE ACADEMY</vt:lpstr>
      <vt:lpstr>PowerPoint Presentation</vt:lpstr>
      <vt:lpstr>PowerPoint Presentation</vt:lpstr>
      <vt:lpstr>  EPO for Computer Program </vt:lpstr>
      <vt:lpstr>PowerPoint Presentation</vt:lpstr>
      <vt:lpstr>PowerPoint Presentation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Melendez.Josefina@DeLaura Middle</dc:creator>
  <cp:lastModifiedBy>Woods.Jennifer@DeLaura Middle</cp:lastModifiedBy>
  <cp:revision>5</cp:revision>
  <dcterms:created xsi:type="dcterms:W3CDTF">2023-12-03T17:04:05Z</dcterms:created>
  <dcterms:modified xsi:type="dcterms:W3CDTF">2024-01-22T15:25:43Z</dcterms:modified>
</cp:coreProperties>
</file>