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26"/>
  </p:notesMasterIdLst>
  <p:sldIdLst>
    <p:sldId id="256" r:id="rId3"/>
    <p:sldId id="262" r:id="rId4"/>
    <p:sldId id="263" r:id="rId5"/>
    <p:sldId id="268" r:id="rId6"/>
    <p:sldId id="269" r:id="rId7"/>
    <p:sldId id="270" r:id="rId8"/>
    <p:sldId id="290" r:id="rId9"/>
    <p:sldId id="287" r:id="rId10"/>
    <p:sldId id="288" r:id="rId11"/>
    <p:sldId id="280" r:id="rId12"/>
    <p:sldId id="289" r:id="rId13"/>
    <p:sldId id="282" r:id="rId14"/>
    <p:sldId id="283" r:id="rId15"/>
    <p:sldId id="291" r:id="rId16"/>
    <p:sldId id="292" r:id="rId17"/>
    <p:sldId id="293" r:id="rId18"/>
    <p:sldId id="294" r:id="rId19"/>
    <p:sldId id="273" r:id="rId20"/>
    <p:sldId id="274" r:id="rId21"/>
    <p:sldId id="275" r:id="rId22"/>
    <p:sldId id="264" r:id="rId23"/>
    <p:sldId id="328" r:id="rId24"/>
    <p:sldId id="327" r:id="rId2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61A117-19FD-4882-9C63-72D4870B41F4}" v="3" dt="2024-05-14T20:55:52.0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39" autoAdjust="0"/>
    <p:restoredTop sz="71792" autoAdjust="0"/>
  </p:normalViewPr>
  <p:slideViewPr>
    <p:cSldViewPr snapToGrid="0">
      <p:cViewPr varScale="1">
        <p:scale>
          <a:sx n="50" d="100"/>
          <a:sy n="50" d="100"/>
        </p:scale>
        <p:origin x="129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2100CED5-70A1-4396-9290-667E67864967}" type="datetimeFigureOut">
              <a:rPr lang="en-US" smtClean="0"/>
              <a:t>5/16/2024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A45CE9FD-9655-48C6-B60E-89AF840245F1}" type="slidenum">
              <a:rPr lang="en-US" smtClean="0"/>
              <a:t>‹#›</a:t>
            </a:fld>
            <a:endParaRPr lang="en-US"/>
          </a:p>
        </p:txBody>
      </p:sp>
    </p:spTree>
    <p:extLst>
      <p:ext uri="{BB962C8B-B14F-4D97-AF65-F5344CB8AC3E}">
        <p14:creationId xmlns:p14="http://schemas.microsoft.com/office/powerpoint/2010/main" val="457085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5CE9FD-9655-48C6-B60E-89AF840245F1}" type="slidenum">
              <a:rPr lang="en-US" smtClean="0"/>
              <a:t>1</a:t>
            </a:fld>
            <a:endParaRPr lang="en-US"/>
          </a:p>
        </p:txBody>
      </p:sp>
    </p:spTree>
    <p:extLst>
      <p:ext uri="{BB962C8B-B14F-4D97-AF65-F5344CB8AC3E}">
        <p14:creationId xmlns:p14="http://schemas.microsoft.com/office/powerpoint/2010/main" val="307621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Suggested Script: Suggested Script:. Another area of focus for this school year was </a:t>
            </a:r>
            <a:r>
              <a:rPr lang="en-US" i="1" u="sng" dirty="0">
                <a:highlight>
                  <a:srgbClr val="FFFF00"/>
                </a:highlight>
              </a:rPr>
              <a:t>(add focus area from SIP). </a:t>
            </a:r>
          </a:p>
          <a:p>
            <a:pPr marL="0" lvl="0" indent="0" algn="l" rtl="0">
              <a:spcBef>
                <a:spcPts val="0"/>
              </a:spcBef>
              <a:spcAft>
                <a:spcPts val="0"/>
              </a:spcAft>
              <a:buNone/>
            </a:pPr>
            <a:r>
              <a:rPr lang="en-US" i="0" u="none" dirty="0">
                <a:highlight>
                  <a:srgbClr val="FFFF00"/>
                </a:highlight>
              </a:rPr>
              <a:t>This school year $$(add amount) of our Title I funding supported this area. This funding provided </a:t>
            </a:r>
            <a:r>
              <a:rPr lang="en-US" i="1" u="sng" dirty="0">
                <a:highlight>
                  <a:srgbClr val="FFFF00"/>
                </a:highlight>
              </a:rPr>
              <a:t>(add project initiatives listed in PowerPoint slide) </a:t>
            </a:r>
            <a:r>
              <a:rPr lang="en-US" i="0" u="none" dirty="0">
                <a:highlight>
                  <a:srgbClr val="FFFF00"/>
                </a:highlight>
              </a:rPr>
              <a:t>to improve ___________ (student achievement/attendance/behavior/teacher effectiveness/ etc..,)</a:t>
            </a:r>
            <a:endParaRPr lang="en-US" i="1" u="sng" dirty="0">
              <a:highlight>
                <a:srgbClr val="FFFF00"/>
              </a:highlight>
            </a:endParaRPr>
          </a:p>
          <a:p>
            <a:pPr marL="0" lvl="0" indent="0" algn="l" rtl="0">
              <a:lnSpc>
                <a:spcPct val="115000"/>
              </a:lnSpc>
              <a:spcBef>
                <a:spcPts val="600"/>
              </a:spcBef>
              <a:spcAft>
                <a:spcPts val="0"/>
              </a:spcAft>
              <a:buClr>
                <a:schemeClr val="dk1"/>
              </a:buClr>
              <a:buSzPts val="1100"/>
              <a:buFont typeface="Arial"/>
              <a:buNone/>
            </a:pPr>
            <a:endParaRPr lang="en-US" sz="1200" dirty="0">
              <a:solidFill>
                <a:srgbClr val="83992A"/>
              </a:solidFill>
              <a:latin typeface="Arial"/>
              <a:ea typeface="Arial"/>
              <a:cs typeface="Arial"/>
              <a:sym typeface="Arial"/>
            </a:endParaRPr>
          </a:p>
          <a:p>
            <a:endParaRPr lang="en-US" dirty="0"/>
          </a:p>
        </p:txBody>
      </p:sp>
      <p:sp>
        <p:nvSpPr>
          <p:cNvPr id="4" name="Slide Number Placeholder 3"/>
          <p:cNvSpPr>
            <a:spLocks noGrp="1"/>
          </p:cNvSpPr>
          <p:nvPr>
            <p:ph type="sldNum" sz="quarter" idx="5"/>
          </p:nvPr>
        </p:nvSpPr>
        <p:spPr/>
        <p:txBody>
          <a:bodyPr/>
          <a:lstStyle/>
          <a:p>
            <a:fld id="{A45CE9FD-9655-48C6-B60E-89AF840245F1}" type="slidenum">
              <a:rPr lang="en-US" smtClean="0"/>
              <a:t>10</a:t>
            </a:fld>
            <a:endParaRPr lang="en-US"/>
          </a:p>
        </p:txBody>
      </p:sp>
    </p:spTree>
    <p:extLst>
      <p:ext uri="{BB962C8B-B14F-4D97-AF65-F5344CB8AC3E}">
        <p14:creationId xmlns:p14="http://schemas.microsoft.com/office/powerpoint/2010/main" val="1253026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Overall, our goal of being above the Federal Index of 41% in ELA was achieved! However, there are several interesting points:</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-Between PM2 and PM3 there was no growth or a loss of growth in K-3,</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-1</a:t>
            </a:r>
            <a:r>
              <a:rPr lang="en-US" sz="1800" kern="100"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 3</a:t>
            </a:r>
            <a:r>
              <a:rPr lang="en-US" sz="1800" kern="100" baseline="30000" dirty="0">
                <a:effectLst/>
                <a:latin typeface="Calibri" panose="020F0502020204030204" pitchFamily="34" charset="0"/>
                <a:ea typeface="Calibri" panose="020F0502020204030204" pitchFamily="34" charset="0"/>
                <a:cs typeface="Times New Roman" panose="02020603050405020304" pitchFamily="18" charset="0"/>
              </a:rPr>
              <a:t>rd</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were all below 41%,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-K, 4th, 5th, and 6th strong performance is what contributed to being above 41%,</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-This subgroup’s Math performance is better than its ELA performance, five of the seven grade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     levels were well above the Federal Index of 41%. </a:t>
            </a:r>
            <a:endParaRPr lang="en-US" dirty="0"/>
          </a:p>
        </p:txBody>
      </p:sp>
      <p:sp>
        <p:nvSpPr>
          <p:cNvPr id="4" name="Slide Number Placeholder 3"/>
          <p:cNvSpPr>
            <a:spLocks noGrp="1"/>
          </p:cNvSpPr>
          <p:nvPr>
            <p:ph type="sldNum" sz="quarter" idx="5"/>
          </p:nvPr>
        </p:nvSpPr>
        <p:spPr/>
        <p:txBody>
          <a:bodyPr/>
          <a:lstStyle/>
          <a:p>
            <a:fld id="{A45CE9FD-9655-48C6-B60E-89AF840245F1}" type="slidenum">
              <a:rPr lang="en-US" smtClean="0"/>
              <a:t>11</a:t>
            </a:fld>
            <a:endParaRPr lang="en-US"/>
          </a:p>
        </p:txBody>
      </p:sp>
    </p:spTree>
    <p:extLst>
      <p:ext uri="{BB962C8B-B14F-4D97-AF65-F5344CB8AC3E}">
        <p14:creationId xmlns:p14="http://schemas.microsoft.com/office/powerpoint/2010/main" val="3356468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lang="en-US" b="0" i="0" u="none" strike="noStrike" dirty="0">
                <a:solidFill>
                  <a:srgbClr val="000000"/>
                </a:solidFill>
                <a:latin typeface="Calibri"/>
                <a:ea typeface="Calibri"/>
                <a:cs typeface="Calibri"/>
                <a:sym typeface="Calibri"/>
              </a:rPr>
              <a:t>Suggested script: To measure the effectiveness of our Title I program, we must review data. This year our goal was </a:t>
            </a:r>
            <a:r>
              <a:rPr lang="en-US" b="0" i="1" u="sng" strike="noStrike" dirty="0">
                <a:solidFill>
                  <a:srgbClr val="000000"/>
                </a:solidFill>
                <a:latin typeface="Calibri"/>
                <a:ea typeface="Calibri"/>
                <a:cs typeface="Calibri"/>
                <a:sym typeface="Calibri"/>
              </a:rPr>
              <a:t>(add goal specifics here from SIP) .</a:t>
            </a:r>
            <a:r>
              <a:rPr lang="en-US" b="0" i="0" u="none" strike="noStrike" dirty="0">
                <a:solidFill>
                  <a:srgbClr val="000000"/>
                </a:solidFill>
                <a:latin typeface="Calibri"/>
                <a:ea typeface="Calibri"/>
                <a:cs typeface="Calibri"/>
                <a:sym typeface="Calibri"/>
              </a:rPr>
              <a:t>Based on the </a:t>
            </a:r>
            <a:r>
              <a:rPr lang="en-US" b="0" i="1" u="sng" strike="noStrike" dirty="0">
                <a:solidFill>
                  <a:srgbClr val="000000"/>
                </a:solidFill>
                <a:latin typeface="Calibri"/>
                <a:ea typeface="Calibri"/>
                <a:cs typeface="Calibri"/>
                <a:sym typeface="Calibri"/>
              </a:rPr>
              <a:t>(insert data measuring tool here)</a:t>
            </a:r>
            <a:r>
              <a:rPr lang="en-US" b="0" i="0" u="none" strike="noStrike" dirty="0">
                <a:solidFill>
                  <a:srgbClr val="000000"/>
                </a:solidFill>
                <a:latin typeface="Calibri"/>
                <a:ea typeface="Calibri"/>
                <a:cs typeface="Calibri"/>
                <a:sym typeface="Calibri"/>
              </a:rPr>
              <a:t> we can see that our school has </a:t>
            </a:r>
            <a:r>
              <a:rPr lang="en-US" b="0" i="1" u="sng" strike="noStrike" dirty="0">
                <a:solidFill>
                  <a:srgbClr val="000000"/>
                </a:solidFill>
                <a:latin typeface="Calibri"/>
                <a:ea typeface="Calibri"/>
                <a:cs typeface="Calibri"/>
                <a:sym typeface="Calibri"/>
              </a:rPr>
              <a:t>(successfully/not/partially)</a:t>
            </a:r>
            <a:r>
              <a:rPr lang="en-US" b="0" i="0" u="none" strike="noStrike" dirty="0">
                <a:solidFill>
                  <a:srgbClr val="000000"/>
                </a:solidFill>
                <a:latin typeface="Calibri"/>
                <a:ea typeface="Calibri"/>
                <a:cs typeface="Calibri"/>
                <a:sym typeface="Calibri"/>
              </a:rPr>
              <a:t> met our goal for this focus area. </a:t>
            </a:r>
            <a:r>
              <a:rPr lang="en-US" b="0" i="1" u="sng" strike="noStrike" dirty="0">
                <a:solidFill>
                  <a:srgbClr val="000000"/>
                </a:solidFill>
                <a:latin typeface="Calibri"/>
                <a:ea typeface="Calibri"/>
                <a:cs typeface="Calibri"/>
                <a:sym typeface="Calibri"/>
              </a:rPr>
              <a:t>(Add additional details that you would like to highlight about the data. Hint: Refer back to end of year evaluation document for ideas of what to add)</a:t>
            </a:r>
          </a:p>
          <a:p>
            <a:pPr marL="0" lvl="0" indent="0" algn="l" rtl="0">
              <a:lnSpc>
                <a:spcPct val="115000"/>
              </a:lnSpc>
              <a:spcBef>
                <a:spcPts val="600"/>
              </a:spcBef>
              <a:spcAft>
                <a:spcPts val="0"/>
              </a:spcAft>
              <a:buClr>
                <a:schemeClr val="dk1"/>
              </a:buClr>
              <a:buSzPts val="1100"/>
              <a:buFont typeface="Arial"/>
              <a:buNone/>
            </a:pPr>
            <a:endParaRPr lang="en-US" sz="1200" dirty="0">
              <a:solidFill>
                <a:srgbClr val="83992A"/>
              </a:solidFill>
              <a:latin typeface="Arial"/>
              <a:ea typeface="Arial"/>
              <a:cs typeface="Arial"/>
              <a:sym typeface="Arial"/>
            </a:endParaRPr>
          </a:p>
          <a:p>
            <a:endParaRPr lang="en-US" dirty="0"/>
          </a:p>
        </p:txBody>
      </p:sp>
      <p:sp>
        <p:nvSpPr>
          <p:cNvPr id="4" name="Slide Number Placeholder 3"/>
          <p:cNvSpPr>
            <a:spLocks noGrp="1"/>
          </p:cNvSpPr>
          <p:nvPr>
            <p:ph type="sldNum" sz="quarter" idx="5"/>
          </p:nvPr>
        </p:nvSpPr>
        <p:spPr/>
        <p:txBody>
          <a:bodyPr/>
          <a:lstStyle/>
          <a:p>
            <a:fld id="{A45CE9FD-9655-48C6-B60E-89AF840245F1}" type="slidenum">
              <a:rPr lang="en-US" smtClean="0"/>
              <a:t>12</a:t>
            </a:fld>
            <a:endParaRPr lang="en-US"/>
          </a:p>
        </p:txBody>
      </p:sp>
    </p:spTree>
    <p:extLst>
      <p:ext uri="{BB962C8B-B14F-4D97-AF65-F5344CB8AC3E}">
        <p14:creationId xmlns:p14="http://schemas.microsoft.com/office/powerpoint/2010/main" val="1818052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5CE9FD-9655-48C6-B60E-89AF840245F1}" type="slidenum">
              <a:rPr lang="en-US" smtClean="0"/>
              <a:t>13</a:t>
            </a:fld>
            <a:endParaRPr lang="en-US"/>
          </a:p>
        </p:txBody>
      </p:sp>
    </p:spTree>
    <p:extLst>
      <p:ext uri="{BB962C8B-B14F-4D97-AF65-F5344CB8AC3E}">
        <p14:creationId xmlns:p14="http://schemas.microsoft.com/office/powerpoint/2010/main" val="363318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lang="en-US" b="0" i="0" u="none" strike="noStrike" dirty="0">
                <a:solidFill>
                  <a:srgbClr val="000000"/>
                </a:solidFill>
                <a:latin typeface="Calibri"/>
                <a:ea typeface="Calibri"/>
                <a:cs typeface="Calibri"/>
                <a:sym typeface="Calibri"/>
              </a:rPr>
              <a:t>Suggested script: To measure the effectiveness of our Title I program, we must review data. This year our goal was </a:t>
            </a:r>
            <a:r>
              <a:rPr lang="en-US" b="0" i="1" u="sng" strike="noStrike" dirty="0">
                <a:solidFill>
                  <a:srgbClr val="000000"/>
                </a:solidFill>
                <a:latin typeface="Calibri"/>
                <a:ea typeface="Calibri"/>
                <a:cs typeface="Calibri"/>
                <a:sym typeface="Calibri"/>
              </a:rPr>
              <a:t>(add goal specifics here from SIP) .</a:t>
            </a:r>
            <a:r>
              <a:rPr lang="en-US" b="0" i="0" u="none" strike="noStrike" dirty="0">
                <a:solidFill>
                  <a:srgbClr val="000000"/>
                </a:solidFill>
                <a:latin typeface="Calibri"/>
                <a:ea typeface="Calibri"/>
                <a:cs typeface="Calibri"/>
                <a:sym typeface="Calibri"/>
              </a:rPr>
              <a:t>Based on the </a:t>
            </a:r>
            <a:r>
              <a:rPr lang="en-US" b="0" i="1" u="sng" strike="noStrike" dirty="0">
                <a:solidFill>
                  <a:srgbClr val="000000"/>
                </a:solidFill>
                <a:latin typeface="Calibri"/>
                <a:ea typeface="Calibri"/>
                <a:cs typeface="Calibri"/>
                <a:sym typeface="Calibri"/>
              </a:rPr>
              <a:t>(insert data measuring tool here)</a:t>
            </a:r>
            <a:r>
              <a:rPr lang="en-US" b="0" i="0" u="none" strike="noStrike" dirty="0">
                <a:solidFill>
                  <a:srgbClr val="000000"/>
                </a:solidFill>
                <a:latin typeface="Calibri"/>
                <a:ea typeface="Calibri"/>
                <a:cs typeface="Calibri"/>
                <a:sym typeface="Calibri"/>
              </a:rPr>
              <a:t> we can see that our school has </a:t>
            </a:r>
            <a:r>
              <a:rPr lang="en-US" b="0" i="1" u="sng" strike="noStrike" dirty="0">
                <a:solidFill>
                  <a:srgbClr val="000000"/>
                </a:solidFill>
                <a:latin typeface="Calibri"/>
                <a:ea typeface="Calibri"/>
                <a:cs typeface="Calibri"/>
                <a:sym typeface="Calibri"/>
              </a:rPr>
              <a:t>(successfully/not/partially)</a:t>
            </a:r>
            <a:r>
              <a:rPr lang="en-US" b="0" i="0" u="none" strike="noStrike" dirty="0">
                <a:solidFill>
                  <a:srgbClr val="000000"/>
                </a:solidFill>
                <a:latin typeface="Calibri"/>
                <a:ea typeface="Calibri"/>
                <a:cs typeface="Calibri"/>
                <a:sym typeface="Calibri"/>
              </a:rPr>
              <a:t> met our goal for this focus area. </a:t>
            </a:r>
            <a:r>
              <a:rPr lang="en-US" b="0" i="1" u="sng" strike="noStrike" dirty="0">
                <a:solidFill>
                  <a:srgbClr val="000000"/>
                </a:solidFill>
                <a:latin typeface="Calibri"/>
                <a:ea typeface="Calibri"/>
                <a:cs typeface="Calibri"/>
                <a:sym typeface="Calibri"/>
              </a:rPr>
              <a:t>(Add additional details that you would like to highlight about the data. Hint: Refer back to end of year evaluation document for ideas of what to add)</a:t>
            </a:r>
          </a:p>
          <a:p>
            <a:pPr marL="0" lvl="0" indent="0" algn="l" rtl="0">
              <a:lnSpc>
                <a:spcPct val="115000"/>
              </a:lnSpc>
              <a:spcBef>
                <a:spcPts val="600"/>
              </a:spcBef>
              <a:spcAft>
                <a:spcPts val="0"/>
              </a:spcAft>
              <a:buClr>
                <a:schemeClr val="dk1"/>
              </a:buClr>
              <a:buSzPts val="1100"/>
              <a:buFont typeface="Arial"/>
              <a:buNone/>
            </a:pPr>
            <a:endParaRPr lang="en-US" sz="1200" dirty="0">
              <a:solidFill>
                <a:srgbClr val="83992A"/>
              </a:solidFill>
              <a:latin typeface="Arial"/>
              <a:ea typeface="Arial"/>
              <a:cs typeface="Arial"/>
              <a:sym typeface="Arial"/>
            </a:endParaRPr>
          </a:p>
          <a:p>
            <a:endParaRPr lang="en-US" dirty="0"/>
          </a:p>
        </p:txBody>
      </p:sp>
      <p:sp>
        <p:nvSpPr>
          <p:cNvPr id="4" name="Slide Number Placeholder 3"/>
          <p:cNvSpPr>
            <a:spLocks noGrp="1"/>
          </p:cNvSpPr>
          <p:nvPr>
            <p:ph type="sldNum" sz="quarter" idx="5"/>
          </p:nvPr>
        </p:nvSpPr>
        <p:spPr/>
        <p:txBody>
          <a:bodyPr/>
          <a:lstStyle/>
          <a:p>
            <a:fld id="{A45CE9FD-9655-48C6-B60E-89AF840245F1}" type="slidenum">
              <a:rPr lang="en-US" smtClean="0"/>
              <a:t>14</a:t>
            </a:fld>
            <a:endParaRPr lang="en-US"/>
          </a:p>
        </p:txBody>
      </p:sp>
    </p:spTree>
    <p:extLst>
      <p:ext uri="{BB962C8B-B14F-4D97-AF65-F5344CB8AC3E}">
        <p14:creationId xmlns:p14="http://schemas.microsoft.com/office/powerpoint/2010/main" val="1875407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5CE9FD-9655-48C6-B60E-89AF840245F1}" type="slidenum">
              <a:rPr lang="en-US" smtClean="0"/>
              <a:t>15</a:t>
            </a:fld>
            <a:endParaRPr lang="en-US"/>
          </a:p>
        </p:txBody>
      </p:sp>
    </p:spTree>
    <p:extLst>
      <p:ext uri="{BB962C8B-B14F-4D97-AF65-F5344CB8AC3E}">
        <p14:creationId xmlns:p14="http://schemas.microsoft.com/office/powerpoint/2010/main" val="3948470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Our Short-Term Goal in grades K-2 was to increase literacy achievement by 10% from STAR PM 1 to PM 2 and the Long-Term Goal was to increase by 15% from PM 1 to PM 3.  Neither of these goals were meet as a grade level in K-2.  There was very little growth from PM 2 to PM 3 with the exception being first grade who increased by 16% during this time. However, first grade missed the long-term goal by two percentage points.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Our Short-Term Goal in grades 3-6 was to increase, literacy achievement by 10% from FAST PM 1 to PM 2 and the Long-Term Goal was to increase by 15% from PM 1 to PM 3. The only grade level that did not meet these two goals was fifth grade. Third and Sixth grade more than doubled the long-term goal.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45CE9FD-9655-48C6-B60E-89AF840245F1}" type="slidenum">
              <a:rPr lang="en-US" smtClean="0"/>
              <a:t>16</a:t>
            </a:fld>
            <a:endParaRPr lang="en-US"/>
          </a:p>
        </p:txBody>
      </p:sp>
    </p:spTree>
    <p:extLst>
      <p:ext uri="{BB962C8B-B14F-4D97-AF65-F5344CB8AC3E}">
        <p14:creationId xmlns:p14="http://schemas.microsoft.com/office/powerpoint/2010/main" val="18910138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 50% or higher </a:t>
            </a:r>
          </a:p>
          <a:p>
            <a:pPr marL="0" marR="0">
              <a:lnSpc>
                <a:spcPct val="107000"/>
              </a:lnSpc>
              <a:spcBef>
                <a:spcPts val="0"/>
              </a:spcBef>
              <a:spcAft>
                <a:spcPts val="800"/>
              </a:spcAft>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Overall, both above charts highlight the fact our ELA program K-6 is struggling and needs changes to become more successful. Key reasons why: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-K-2 did not meet either the short or long-term goal.</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-K and 1st were able to meet the 50% or higher proficiency. However, only by one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percentage point.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-Only two of the grade levels 3-6 met the 50% proficiency requirement (3</a:t>
            </a:r>
            <a:r>
              <a:rPr lang="en-US" sz="1800" kern="0" baseline="30000" dirty="0">
                <a:effectLst/>
                <a:latin typeface="Times New Roman" panose="02020603050405020304" pitchFamily="18" charset="0"/>
                <a:ea typeface="Times New Roman" panose="02020603050405020304" pitchFamily="18" charset="0"/>
                <a:cs typeface="Times New Roman" panose="02020603050405020304" pitchFamily="18" charset="0"/>
              </a:rPr>
              <a:t>rd</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&amp; 6</a:t>
            </a:r>
            <a:r>
              <a:rPr lang="en-US" sz="1800" kern="0" baseline="30000" dirty="0">
                <a:effectLst/>
                <a:latin typeface="Times New Roman" panose="02020603050405020304" pitchFamily="18" charset="0"/>
                <a:ea typeface="Times New Roman" panose="02020603050405020304" pitchFamily="18" charset="0"/>
                <a:cs typeface="Times New Roman" panose="02020603050405020304" pitchFamily="18" charset="0"/>
              </a:rPr>
              <a:t>th</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-Only two grade levels improved when compared to last year’s scores (3</a:t>
            </a:r>
            <a:r>
              <a:rPr lang="en-US" sz="1800" kern="0" baseline="30000" dirty="0">
                <a:effectLst/>
                <a:latin typeface="Times New Roman" panose="02020603050405020304" pitchFamily="18" charset="0"/>
                <a:ea typeface="Times New Roman" panose="02020603050405020304" pitchFamily="18" charset="0"/>
                <a:cs typeface="Times New Roman" panose="02020603050405020304" pitchFamily="18" charset="0"/>
              </a:rPr>
              <a:t>rd</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and 6</a:t>
            </a:r>
            <a:r>
              <a:rPr lang="en-US" sz="1800" kern="0" baseline="30000" dirty="0">
                <a:effectLst/>
                <a:latin typeface="Times New Roman" panose="02020603050405020304" pitchFamily="18" charset="0"/>
                <a:ea typeface="Times New Roman" panose="02020603050405020304" pitchFamily="18" charset="0"/>
                <a:cs typeface="Times New Roman" panose="02020603050405020304" pitchFamily="18" charset="0"/>
              </a:rPr>
              <a:t>th</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45CE9FD-9655-48C6-B60E-89AF840245F1}" type="slidenum">
              <a:rPr lang="en-US" smtClean="0"/>
              <a:t>17</a:t>
            </a:fld>
            <a:endParaRPr lang="en-US"/>
          </a:p>
        </p:txBody>
      </p:sp>
    </p:spTree>
    <p:extLst>
      <p:ext uri="{BB962C8B-B14F-4D97-AF65-F5344CB8AC3E}">
        <p14:creationId xmlns:p14="http://schemas.microsoft.com/office/powerpoint/2010/main" val="34250368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Script: One focus of our Title I program is to strengthen Family Engagement at our school. We gather input from families to determine which events and training to provide at the school. </a:t>
            </a:r>
            <a:r>
              <a:rPr lang="en-US" i="0" u="none" dirty="0">
                <a:highlight>
                  <a:srgbClr val="FFFF00"/>
                </a:highlight>
              </a:rPr>
              <a:t>This school year </a:t>
            </a:r>
            <a:r>
              <a:rPr lang="en-US" i="0" u="none" dirty="0"/>
              <a:t>$$(add amount) </a:t>
            </a:r>
            <a:r>
              <a:rPr lang="en-US" i="0" u="none" dirty="0">
                <a:highlight>
                  <a:srgbClr val="FFFF00"/>
                </a:highlight>
              </a:rPr>
              <a:t>of our Title I funding supported this area. This funding provided </a:t>
            </a:r>
            <a:r>
              <a:rPr lang="en-US" i="1" u="sng" dirty="0">
                <a:highlight>
                  <a:srgbClr val="FFFF00"/>
                </a:highlight>
              </a:rPr>
              <a:t>(add project initiatives listed in PowerPoint slide). </a:t>
            </a:r>
            <a:r>
              <a:rPr lang="en-US" b="0" i="1" u="sng" strike="noStrike" dirty="0">
                <a:solidFill>
                  <a:srgbClr val="000000"/>
                </a:solidFill>
                <a:highlight>
                  <a:srgbClr val="FFFF00"/>
                </a:highlight>
                <a:latin typeface="Calibri"/>
                <a:ea typeface="Calibri"/>
                <a:cs typeface="Calibri"/>
                <a:sym typeface="Calibri"/>
              </a:rPr>
              <a:t>(Add additional details that you would like to highlight about the events. Hint: Refer back to end of year evaluation document for ideas of what to add).</a:t>
            </a:r>
            <a:endParaRPr lang="en-US" dirty="0">
              <a:highlight>
                <a:srgbClr val="FFFF00"/>
              </a:highlight>
            </a:endParaRPr>
          </a:p>
        </p:txBody>
      </p:sp>
      <p:sp>
        <p:nvSpPr>
          <p:cNvPr id="4" name="Slide Number Placeholder 3"/>
          <p:cNvSpPr>
            <a:spLocks noGrp="1"/>
          </p:cNvSpPr>
          <p:nvPr>
            <p:ph type="sldNum" sz="quarter" idx="5"/>
          </p:nvPr>
        </p:nvSpPr>
        <p:spPr/>
        <p:txBody>
          <a:bodyPr/>
          <a:lstStyle/>
          <a:p>
            <a:fld id="{A45CE9FD-9655-48C6-B60E-89AF840245F1}" type="slidenum">
              <a:rPr lang="en-US" smtClean="0"/>
              <a:t>18</a:t>
            </a:fld>
            <a:endParaRPr lang="en-US"/>
          </a:p>
        </p:txBody>
      </p:sp>
    </p:spTree>
    <p:extLst>
      <p:ext uri="{BB962C8B-B14F-4D97-AF65-F5344CB8AC3E}">
        <p14:creationId xmlns:p14="http://schemas.microsoft.com/office/powerpoint/2010/main" val="29292677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Suggested script: Another area focus of our Title I program is to support our technology needs at our school. These purchases are in addition to the technology that the district provides to our </a:t>
            </a:r>
            <a:r>
              <a:rPr lang="en-US" dirty="0" err="1"/>
              <a:t>school.</a:t>
            </a:r>
            <a:r>
              <a:rPr lang="en-US" i="0" u="none" dirty="0" err="1">
                <a:highlight>
                  <a:srgbClr val="FFFF00"/>
                </a:highlight>
              </a:rPr>
              <a:t>This</a:t>
            </a:r>
            <a:r>
              <a:rPr lang="en-US" i="0" u="none" dirty="0">
                <a:highlight>
                  <a:srgbClr val="FFFF00"/>
                </a:highlight>
              </a:rPr>
              <a:t> school </a:t>
            </a:r>
            <a:r>
              <a:rPr lang="en-US" i="0" u="none" dirty="0"/>
              <a:t>year $$(add amount</a:t>
            </a:r>
            <a:r>
              <a:rPr lang="en-US" i="0" u="none" dirty="0">
                <a:highlight>
                  <a:srgbClr val="FFFF00"/>
                </a:highlight>
              </a:rPr>
              <a:t>) of our Title I funding on school technology. This funding provided </a:t>
            </a:r>
            <a:r>
              <a:rPr lang="en-US" i="1" u="sng" dirty="0"/>
              <a:t>(add project initiatives listed in PowerPoint slide) </a:t>
            </a:r>
            <a:r>
              <a:rPr lang="en-US" i="0" u="none" dirty="0"/>
              <a:t>to improve ___________ (student achievement/attendance/behavior/teacher effectiveness/ etc..,)</a:t>
            </a:r>
            <a:endParaRPr lang="en-US" i="1" u="sng" dirty="0"/>
          </a:p>
          <a:p>
            <a:endParaRPr lang="en-US" dirty="0"/>
          </a:p>
        </p:txBody>
      </p:sp>
      <p:sp>
        <p:nvSpPr>
          <p:cNvPr id="4" name="Slide Number Placeholder 3"/>
          <p:cNvSpPr>
            <a:spLocks noGrp="1"/>
          </p:cNvSpPr>
          <p:nvPr>
            <p:ph type="sldNum" sz="quarter" idx="5"/>
          </p:nvPr>
        </p:nvSpPr>
        <p:spPr/>
        <p:txBody>
          <a:bodyPr/>
          <a:lstStyle/>
          <a:p>
            <a:fld id="{A45CE9FD-9655-48C6-B60E-89AF840245F1}" type="slidenum">
              <a:rPr lang="en-US" smtClean="0"/>
              <a:t>19</a:t>
            </a:fld>
            <a:endParaRPr lang="en-US"/>
          </a:p>
        </p:txBody>
      </p:sp>
    </p:spTree>
    <p:extLst>
      <p:ext uri="{BB962C8B-B14F-4D97-AF65-F5344CB8AC3E}">
        <p14:creationId xmlns:p14="http://schemas.microsoft.com/office/powerpoint/2010/main" val="4205529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Suggested Script: </a:t>
            </a:r>
          </a:p>
          <a:p>
            <a:pPr marL="0" lvl="0" indent="0" algn="l" rtl="0">
              <a:spcBef>
                <a:spcPts val="0"/>
              </a:spcBef>
              <a:spcAft>
                <a:spcPts val="0"/>
              </a:spcAft>
              <a:buNone/>
            </a:pPr>
            <a:r>
              <a:rPr lang="en-US" dirty="0"/>
              <a:t>Title I is a special grant from the government to support  schools with high percentages of children from low-income families. This money helps the schools to provide academic support and resources to make sure students can do their best in school. Title I also helps teachers and parents. It gives teachers extra training and resources to help them become even better at teaching. Title I also encourages families to get involved in their child’s education- because when families are involved, children usually do better in school. </a:t>
            </a:r>
          </a:p>
          <a:p>
            <a:endParaRPr lang="en-US" dirty="0"/>
          </a:p>
        </p:txBody>
      </p:sp>
      <p:sp>
        <p:nvSpPr>
          <p:cNvPr id="4" name="Slide Number Placeholder 3"/>
          <p:cNvSpPr>
            <a:spLocks noGrp="1"/>
          </p:cNvSpPr>
          <p:nvPr>
            <p:ph type="sldNum" sz="quarter" idx="5"/>
          </p:nvPr>
        </p:nvSpPr>
        <p:spPr/>
        <p:txBody>
          <a:bodyPr/>
          <a:lstStyle/>
          <a:p>
            <a:fld id="{A45CE9FD-9655-48C6-B60E-89AF840245F1}" type="slidenum">
              <a:rPr lang="en-US" smtClean="0"/>
              <a:t>2</a:t>
            </a:fld>
            <a:endParaRPr lang="en-US"/>
          </a:p>
        </p:txBody>
      </p:sp>
    </p:spTree>
    <p:extLst>
      <p:ext uri="{BB962C8B-B14F-4D97-AF65-F5344CB8AC3E}">
        <p14:creationId xmlns:p14="http://schemas.microsoft.com/office/powerpoint/2010/main" val="11449662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Suggested Script: Our Title I work does not end over the summer. We reserve some of our Title I funds to support our supplemental summer initiatives. These initiatives can focus on supporting student achievement, teacher professional development, and Parent Involvement over the summer. These initiatives cannot go past June- because that is when our fiscal year ends for this year’s Title I grant. </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This year, we have reserved </a:t>
            </a:r>
            <a:r>
              <a:rPr lang="en-US" i="0" u="none" dirty="0"/>
              <a:t>$$(add amount) </a:t>
            </a:r>
            <a:r>
              <a:rPr lang="en-US" i="0" u="none" dirty="0">
                <a:highlight>
                  <a:srgbClr val="FFFF00"/>
                </a:highlight>
              </a:rPr>
              <a:t>of our Title I funding supported this area. This funding will provide </a:t>
            </a:r>
            <a:r>
              <a:rPr lang="en-US" i="1" u="sng" dirty="0">
                <a:highlight>
                  <a:srgbClr val="FFFF00"/>
                </a:highlight>
              </a:rPr>
              <a:t>(add project initiatives listed in PowerPoint slide) </a:t>
            </a:r>
            <a:r>
              <a:rPr lang="en-US" i="0" u="none" dirty="0">
                <a:highlight>
                  <a:srgbClr val="FFFF00"/>
                </a:highlight>
              </a:rPr>
              <a:t>to improve ___________ (student achievement/attendance/behavior/teacher effectiveness/ etc..,)</a:t>
            </a:r>
            <a:endParaRPr lang="en-US" i="1" u="sng" dirty="0">
              <a:highlight>
                <a:srgbClr val="FFFF00"/>
              </a:highlight>
            </a:endParaRPr>
          </a:p>
        </p:txBody>
      </p:sp>
      <p:sp>
        <p:nvSpPr>
          <p:cNvPr id="4" name="Slide Number Placeholder 3"/>
          <p:cNvSpPr>
            <a:spLocks noGrp="1"/>
          </p:cNvSpPr>
          <p:nvPr>
            <p:ph type="sldNum" sz="quarter" idx="5"/>
          </p:nvPr>
        </p:nvSpPr>
        <p:spPr/>
        <p:txBody>
          <a:bodyPr/>
          <a:lstStyle/>
          <a:p>
            <a:fld id="{A45CE9FD-9655-48C6-B60E-89AF840245F1}" type="slidenum">
              <a:rPr lang="en-US" smtClean="0"/>
              <a:t>20</a:t>
            </a:fld>
            <a:endParaRPr lang="en-US"/>
          </a:p>
        </p:txBody>
      </p:sp>
    </p:spTree>
    <p:extLst>
      <p:ext uri="{BB962C8B-B14F-4D97-AF65-F5344CB8AC3E}">
        <p14:creationId xmlns:p14="http://schemas.microsoft.com/office/powerpoint/2010/main" val="3886246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script: As we are making plans for the upcoming school year, we would like to hear your thoughts. You are a valued member of our school community and have a unique perspective on what our students need that only you can share. After viewing this presentation- the important part is still to come. We ask that you please complete the survey </a:t>
            </a:r>
            <a:r>
              <a:rPr lang="en-US" i="1" dirty="0"/>
              <a:t>(</a:t>
            </a:r>
            <a:r>
              <a:rPr lang="en-US" i="1" dirty="0">
                <a:highlight>
                  <a:srgbClr val="FFFF00"/>
                </a:highlight>
              </a:rPr>
              <a:t>tell them where to find the survey or embed a QR code to this slide). </a:t>
            </a:r>
            <a:r>
              <a:rPr lang="en-US" dirty="0"/>
              <a:t>It is a brief but important survey that will only take you a couple of minutes to complete- but your input has a tremendous impact on our Title I program. </a:t>
            </a:r>
          </a:p>
          <a:p>
            <a:endParaRPr lang="en-US" dirty="0"/>
          </a:p>
          <a:p>
            <a:r>
              <a:rPr lang="en-US" dirty="0"/>
              <a:t>Thank you! </a:t>
            </a:r>
          </a:p>
        </p:txBody>
      </p:sp>
      <p:sp>
        <p:nvSpPr>
          <p:cNvPr id="4" name="Slide Number Placeholder 3"/>
          <p:cNvSpPr>
            <a:spLocks noGrp="1"/>
          </p:cNvSpPr>
          <p:nvPr>
            <p:ph type="sldNum" sz="quarter" idx="5"/>
          </p:nvPr>
        </p:nvSpPr>
        <p:spPr/>
        <p:txBody>
          <a:bodyPr/>
          <a:lstStyle/>
          <a:p>
            <a:fld id="{A45CE9FD-9655-48C6-B60E-89AF840245F1}" type="slidenum">
              <a:rPr lang="en-US" smtClean="0"/>
              <a:t>21</a:t>
            </a:fld>
            <a:endParaRPr lang="en-US"/>
          </a:p>
        </p:txBody>
      </p:sp>
    </p:spTree>
    <p:extLst>
      <p:ext uri="{BB962C8B-B14F-4D97-AF65-F5344CB8AC3E}">
        <p14:creationId xmlns:p14="http://schemas.microsoft.com/office/powerpoint/2010/main" val="30444999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5CE9FD-9655-48C6-B60E-89AF840245F1}" type="slidenum">
              <a:rPr lang="en-US" smtClean="0"/>
              <a:t>22</a:t>
            </a:fld>
            <a:endParaRPr lang="en-US"/>
          </a:p>
        </p:txBody>
      </p:sp>
    </p:spTree>
    <p:extLst>
      <p:ext uri="{BB962C8B-B14F-4D97-AF65-F5344CB8AC3E}">
        <p14:creationId xmlns:p14="http://schemas.microsoft.com/office/powerpoint/2010/main" val="322181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100" dirty="0"/>
              <a:t>Suggested script: </a:t>
            </a:r>
          </a:p>
          <a:p>
            <a:pPr marL="0" lvl="0" indent="0" algn="l" rtl="0">
              <a:spcBef>
                <a:spcPts val="0"/>
              </a:spcBef>
              <a:spcAft>
                <a:spcPts val="0"/>
              </a:spcAft>
              <a:buNone/>
            </a:pPr>
            <a:r>
              <a:rPr lang="en-US" sz="1100" dirty="0"/>
              <a:t>Title I funds for your child’s school are based on the number of qualifying students enrolled at the school. These numbers are reported to the State in February each year to guide funding for upcoming year. </a:t>
            </a:r>
          </a:p>
          <a:p>
            <a:pPr marL="0" lvl="0" indent="0" algn="l" rtl="0">
              <a:spcBef>
                <a:spcPts val="0"/>
              </a:spcBef>
              <a:spcAft>
                <a:spcPts val="0"/>
              </a:spcAft>
              <a:buNone/>
            </a:pPr>
            <a:r>
              <a:rPr lang="en-US" sz="1100" b="0" i="0">
                <a:solidFill>
                  <a:srgbClr val="0D0D0D"/>
                </a:solidFill>
                <a:effectLst/>
                <a:latin typeface="Söhne"/>
              </a:rPr>
              <a:t>These </a:t>
            </a:r>
            <a:r>
              <a:rPr lang="en-US" sz="1100" b="0" i="0" dirty="0">
                <a:solidFill>
                  <a:srgbClr val="0D0D0D"/>
                </a:solidFill>
                <a:effectLst/>
                <a:latin typeface="Söhne"/>
              </a:rPr>
              <a:t>federal funds are dedicated to enhancing your child's education in three important areas, going beyond what the school is already expected to provide:</a:t>
            </a:r>
          </a:p>
          <a:p>
            <a:pPr marL="228600" lvl="0" indent="-228600" algn="l" rtl="0">
              <a:spcBef>
                <a:spcPts val="0"/>
              </a:spcBef>
              <a:spcAft>
                <a:spcPts val="0"/>
              </a:spcAft>
              <a:buAutoNum type="arabicPeriod"/>
            </a:pPr>
            <a:r>
              <a:rPr lang="en-US" sz="1100" b="0" i="0" dirty="0">
                <a:solidFill>
                  <a:srgbClr val="0D0D0D"/>
                </a:solidFill>
                <a:effectLst/>
                <a:latin typeface="Söhne"/>
              </a:rPr>
              <a:t>Supporting Your Child's Success: Title I funds can be used to improve your child's achievement in areas where the school needs to grow. This means targeted programs and resources to help your child thrive academically.</a:t>
            </a:r>
          </a:p>
          <a:p>
            <a:pPr algn="l">
              <a:buFont typeface="+mj-lt"/>
              <a:buAutoNum type="arabicPeriod"/>
            </a:pPr>
            <a:r>
              <a:rPr lang="en-US" sz="1100" b="0" i="0" dirty="0">
                <a:solidFill>
                  <a:srgbClr val="0D0D0D"/>
                </a:solidFill>
                <a:effectLst/>
                <a:latin typeface="Söhne"/>
              </a:rPr>
              <a:t>Empowering Teachers: Your child's teachers can benefit from professional development opportunities funded by Title I. These trainings help teachers sharpen their skills to better support your child's learning journey.</a:t>
            </a:r>
          </a:p>
          <a:p>
            <a:pPr algn="l">
              <a:buFont typeface="+mj-lt"/>
              <a:buAutoNum type="arabicPeriod"/>
            </a:pPr>
            <a:r>
              <a:rPr lang="en-US" sz="1100" b="0" i="0" dirty="0">
                <a:solidFill>
                  <a:srgbClr val="0D0D0D"/>
                </a:solidFill>
                <a:effectLst/>
                <a:latin typeface="Söhne"/>
              </a:rPr>
              <a:t>Strengthening Family Engagement: As a parent or caregiver, you play a crucial role in your child's education. Title I funds can support activities and resources to help you get involved and support your child's learning at home.</a:t>
            </a:r>
          </a:p>
          <a:p>
            <a:pPr marL="0" lvl="0" indent="0" algn="l" rtl="0">
              <a:spcBef>
                <a:spcPts val="0"/>
              </a:spcBef>
              <a:spcAft>
                <a:spcPts val="0"/>
              </a:spcAft>
              <a:buNone/>
            </a:pPr>
            <a:endParaRPr lang="en-US" sz="1100" b="0" i="0" dirty="0">
              <a:solidFill>
                <a:srgbClr val="0D0D0D"/>
              </a:solidFill>
              <a:effectLst/>
              <a:latin typeface="Söhne"/>
            </a:endParaRPr>
          </a:p>
          <a:p>
            <a:pPr marL="0" lvl="0" indent="0" algn="l" rtl="0">
              <a:spcBef>
                <a:spcPts val="0"/>
              </a:spcBef>
              <a:spcAft>
                <a:spcPts val="0"/>
              </a:spcAft>
              <a:buNone/>
            </a:pPr>
            <a:r>
              <a:rPr lang="en-US" sz="1100" b="0" i="0" dirty="0">
                <a:solidFill>
                  <a:srgbClr val="0D0D0D"/>
                </a:solidFill>
                <a:effectLst/>
                <a:latin typeface="Söhne"/>
              </a:rPr>
              <a:t>By understanding how Title I funds are allocated and participating in decisions about how they are used, you can help ensure that your child receives the support they need to succeed in school and beyond.</a:t>
            </a:r>
          </a:p>
          <a:p>
            <a:endParaRPr lang="en-US" dirty="0"/>
          </a:p>
        </p:txBody>
      </p:sp>
      <p:sp>
        <p:nvSpPr>
          <p:cNvPr id="4" name="Slide Number Placeholder 3"/>
          <p:cNvSpPr>
            <a:spLocks noGrp="1"/>
          </p:cNvSpPr>
          <p:nvPr>
            <p:ph type="sldNum" sz="quarter" idx="5"/>
          </p:nvPr>
        </p:nvSpPr>
        <p:spPr/>
        <p:txBody>
          <a:bodyPr/>
          <a:lstStyle/>
          <a:p>
            <a:fld id="{A45CE9FD-9655-48C6-B60E-89AF840245F1}" type="slidenum">
              <a:rPr lang="en-US" smtClean="0"/>
              <a:t>3</a:t>
            </a:fld>
            <a:endParaRPr lang="en-US"/>
          </a:p>
        </p:txBody>
      </p:sp>
    </p:spTree>
    <p:extLst>
      <p:ext uri="{BB962C8B-B14F-4D97-AF65-F5344CB8AC3E}">
        <p14:creationId xmlns:p14="http://schemas.microsoft.com/office/powerpoint/2010/main" val="1754562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dirty="0">
                <a:solidFill>
                  <a:srgbClr val="0D0D0D"/>
                </a:solidFill>
                <a:effectLst/>
                <a:latin typeface="Söhne"/>
              </a:rPr>
              <a:t>Suggested Script:</a:t>
            </a:r>
          </a:p>
          <a:p>
            <a:r>
              <a:rPr lang="en-US" sz="1000" b="0" i="0" dirty="0">
                <a:solidFill>
                  <a:srgbClr val="0D0D0D"/>
                </a:solidFill>
                <a:effectLst/>
                <a:latin typeface="Söhne"/>
              </a:rPr>
              <a:t>As parents, it's important to understand how the Title I program is evaluated to ensure it's effectively supporting our children's education.</a:t>
            </a:r>
          </a:p>
          <a:p>
            <a:r>
              <a:rPr lang="en-US" sz="1000" b="0" i="0" dirty="0">
                <a:solidFill>
                  <a:srgbClr val="0D0D0D"/>
                </a:solidFill>
                <a:effectLst/>
                <a:latin typeface="Söhne"/>
              </a:rPr>
              <a:t>We evaluate the Title I program through multiple lenses.</a:t>
            </a:r>
          </a:p>
          <a:p>
            <a:pPr marL="228600" indent="-228600">
              <a:buAutoNum type="arabicPeriod"/>
            </a:pPr>
            <a:r>
              <a:rPr lang="en-US" sz="1000" b="1" i="0" dirty="0">
                <a:solidFill>
                  <a:srgbClr val="0D0D0D"/>
                </a:solidFill>
                <a:effectLst/>
                <a:latin typeface="Söhne"/>
              </a:rPr>
              <a:t>Assessing Student Progress:</a:t>
            </a:r>
            <a:r>
              <a:rPr lang="en-US" sz="1000" b="0" i="0" dirty="0">
                <a:solidFill>
                  <a:srgbClr val="0D0D0D"/>
                </a:solidFill>
                <a:effectLst/>
                <a:latin typeface="Söhne"/>
              </a:rPr>
              <a:t> Title I programs regularly assess your child's academic progress. These assessments help identify areas of strength and areas needing improvement, guiding the allocation of resources for targeted support.</a:t>
            </a:r>
            <a:endParaRPr lang="en-US" sz="1000" b="1" i="0" dirty="0">
              <a:solidFill>
                <a:srgbClr val="0D0D0D"/>
              </a:solidFill>
              <a:effectLst/>
              <a:latin typeface="Söhne"/>
            </a:endParaRPr>
          </a:p>
          <a:p>
            <a:pPr marL="228600" indent="-228600">
              <a:buAutoNum type="arabicPeriod"/>
            </a:pPr>
            <a:r>
              <a:rPr lang="en-US" sz="1000" b="0" i="0" dirty="0">
                <a:solidFill>
                  <a:srgbClr val="0D0D0D"/>
                </a:solidFill>
                <a:effectLst/>
                <a:latin typeface="Söhne"/>
              </a:rPr>
              <a:t>Measure Program Impact: Schools evaluate the effectiveness of Title I programs by tracking various indicators. This ongoing monitoring ensures that resources are being used efficiently to benefit your child and others.</a:t>
            </a:r>
          </a:p>
          <a:p>
            <a:pPr marL="228600" indent="-228600">
              <a:buAutoNum type="arabicPeriod"/>
            </a:pPr>
            <a:r>
              <a:rPr lang="en-US" sz="1000" b="1" i="0" dirty="0">
                <a:solidFill>
                  <a:srgbClr val="0D0D0D"/>
                </a:solidFill>
                <a:effectLst/>
                <a:latin typeface="Söhne"/>
              </a:rPr>
              <a:t>Family Involvement:</a:t>
            </a:r>
            <a:r>
              <a:rPr lang="en-US" sz="1000" b="0" i="0" dirty="0">
                <a:solidFill>
                  <a:srgbClr val="0D0D0D"/>
                </a:solidFill>
                <a:effectLst/>
                <a:latin typeface="Söhne"/>
              </a:rPr>
              <a:t> Your input is valuable! Title I evaluations often include opportunities for parent feedback through surveys, meetings, and involvement in decision-making processes. Your thoughts help shape the program to better meet the needs of all students.</a:t>
            </a:r>
          </a:p>
          <a:p>
            <a:pPr>
              <a:buFont typeface="Arial" panose="020B0604020202020204" pitchFamily="34" charset="0"/>
              <a:buNone/>
            </a:pPr>
            <a:r>
              <a:rPr lang="en-US" sz="1000" b="1" i="0" dirty="0">
                <a:solidFill>
                  <a:srgbClr val="0D0D0D"/>
                </a:solidFill>
                <a:effectLst/>
                <a:latin typeface="Söhne"/>
              </a:rPr>
              <a:t>4. Transparency and Communication:</a:t>
            </a:r>
            <a:r>
              <a:rPr lang="en-US" sz="1000" b="0" i="0" dirty="0">
                <a:solidFill>
                  <a:srgbClr val="0D0D0D"/>
                </a:solidFill>
                <a:effectLst/>
                <a:latin typeface="Söhne"/>
              </a:rPr>
              <a:t> Schools should provide transparent information about Title I program. </a:t>
            </a:r>
            <a:r>
              <a:rPr lang="en-US" sz="1000" dirty="0">
                <a:effectLst/>
              </a:rPr>
              <a:t>Look for regular updates and communication to see how it's helping your child succeed.</a:t>
            </a:r>
          </a:p>
          <a:p>
            <a:pPr>
              <a:buFont typeface="Arial" panose="020B0604020202020204" pitchFamily="34" charset="0"/>
              <a:buNone/>
            </a:pPr>
            <a:endParaRPr lang="en-US" sz="1000" dirty="0">
              <a:effectLs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i="0" dirty="0">
                <a:solidFill>
                  <a:srgbClr val="0D0D0D"/>
                </a:solidFill>
                <a:effectLst/>
                <a:latin typeface="Söhne"/>
              </a:rPr>
              <a:t>By understanding how Title I programs are evaluated and actively participating in the process, you can help ensure that your child receives the best possible support to succeed academically. </a:t>
            </a:r>
            <a:r>
              <a:rPr lang="en-US" sz="1000" dirty="0"/>
              <a:t>During this meeting we will be sharing information on our Title I program for this school year, with the hopes that you will share your thoughts to help us make informed decisions for the upcoming school year. </a:t>
            </a:r>
          </a:p>
          <a:p>
            <a:pPr>
              <a:buFont typeface="Arial" panose="020B0604020202020204" pitchFamily="34" charset="0"/>
              <a:buNone/>
            </a:pPr>
            <a:endParaRPr lang="en-US" dirty="0">
              <a:effectLst/>
            </a:endParaRPr>
          </a:p>
          <a:p>
            <a:br>
              <a:rPr lang="en-US" b="0" i="0" dirty="0">
                <a:solidFill>
                  <a:srgbClr val="000000"/>
                </a:solidFill>
                <a:effectLst/>
                <a:latin typeface="Söhne"/>
              </a:rPr>
            </a:br>
            <a:endParaRPr lang="en-US" b="0" dirty="0"/>
          </a:p>
        </p:txBody>
      </p:sp>
      <p:sp>
        <p:nvSpPr>
          <p:cNvPr id="4" name="Slide Number Placeholder 3"/>
          <p:cNvSpPr>
            <a:spLocks noGrp="1"/>
          </p:cNvSpPr>
          <p:nvPr>
            <p:ph type="sldNum" sz="quarter" idx="5"/>
          </p:nvPr>
        </p:nvSpPr>
        <p:spPr/>
        <p:txBody>
          <a:bodyPr/>
          <a:lstStyle/>
          <a:p>
            <a:fld id="{A45CE9FD-9655-48C6-B60E-89AF840245F1}" type="slidenum">
              <a:rPr lang="en-US" smtClean="0"/>
              <a:t>4</a:t>
            </a:fld>
            <a:endParaRPr lang="en-US"/>
          </a:p>
        </p:txBody>
      </p:sp>
    </p:spTree>
    <p:extLst>
      <p:ext uri="{BB962C8B-B14F-4D97-AF65-F5344CB8AC3E}">
        <p14:creationId xmlns:p14="http://schemas.microsoft.com/office/powerpoint/2010/main" val="2603041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Suggested Script: Our Title I spending must support our schoolwide plan to increase student achievement. Our first area of focus for this school year was </a:t>
            </a:r>
            <a:r>
              <a:rPr lang="en-US" i="1" u="sng" dirty="0">
                <a:highlight>
                  <a:srgbClr val="FFFF00"/>
                </a:highlight>
              </a:rPr>
              <a:t>(add focus area from SIP). </a:t>
            </a:r>
          </a:p>
          <a:p>
            <a:pPr marL="0" lvl="0" indent="0" algn="l" rtl="0">
              <a:spcBef>
                <a:spcPts val="0"/>
              </a:spcBef>
              <a:spcAft>
                <a:spcPts val="0"/>
              </a:spcAft>
              <a:buNone/>
            </a:pPr>
            <a:r>
              <a:rPr lang="en-US" i="0" u="none" dirty="0">
                <a:highlight>
                  <a:srgbClr val="FFFF00"/>
                </a:highlight>
              </a:rPr>
              <a:t>This school year $$(add amount) of our Title I funding supported this area. This funding provided </a:t>
            </a:r>
            <a:r>
              <a:rPr lang="en-US" i="1" u="sng" dirty="0">
                <a:highlight>
                  <a:srgbClr val="FFFF00"/>
                </a:highlight>
              </a:rPr>
              <a:t>(add project initiatives listed in PowerPoint slide) </a:t>
            </a:r>
            <a:r>
              <a:rPr lang="en-US" i="0" u="none" dirty="0">
                <a:highlight>
                  <a:srgbClr val="FFFF00"/>
                </a:highlight>
              </a:rPr>
              <a:t>to improve ___________ (student achievement/attendance/behavior/teacher effectiveness/ etc.,)</a:t>
            </a:r>
            <a:endParaRPr lang="en-US" i="1" u="sng" dirty="0">
              <a:highlight>
                <a:srgbClr val="FFFF00"/>
              </a:highlight>
            </a:endParaRPr>
          </a:p>
          <a:p>
            <a:pPr marL="0" lvl="0" indent="0" algn="l" rtl="0">
              <a:lnSpc>
                <a:spcPct val="115000"/>
              </a:lnSpc>
              <a:spcBef>
                <a:spcPts val="600"/>
              </a:spcBef>
              <a:spcAft>
                <a:spcPts val="0"/>
              </a:spcAft>
              <a:buClr>
                <a:schemeClr val="dk1"/>
              </a:buClr>
              <a:buSzPts val="1100"/>
              <a:buFont typeface="Arial"/>
              <a:buNone/>
            </a:pPr>
            <a:endParaRPr lang="en-US" sz="1200" dirty="0">
              <a:solidFill>
                <a:srgbClr val="83992A"/>
              </a:solidFill>
              <a:latin typeface="Arial"/>
              <a:ea typeface="Arial"/>
              <a:cs typeface="Arial"/>
              <a:sym typeface="Arial"/>
            </a:endParaRPr>
          </a:p>
          <a:p>
            <a:endParaRPr lang="en-US" dirty="0"/>
          </a:p>
        </p:txBody>
      </p:sp>
      <p:sp>
        <p:nvSpPr>
          <p:cNvPr id="4" name="Slide Number Placeholder 3"/>
          <p:cNvSpPr>
            <a:spLocks noGrp="1"/>
          </p:cNvSpPr>
          <p:nvPr>
            <p:ph type="sldNum" sz="quarter" idx="5"/>
          </p:nvPr>
        </p:nvSpPr>
        <p:spPr/>
        <p:txBody>
          <a:bodyPr/>
          <a:lstStyle/>
          <a:p>
            <a:fld id="{A45CE9FD-9655-48C6-B60E-89AF840245F1}" type="slidenum">
              <a:rPr lang="en-US" smtClean="0"/>
              <a:t>5</a:t>
            </a:fld>
            <a:endParaRPr lang="en-US"/>
          </a:p>
        </p:txBody>
      </p:sp>
    </p:spTree>
    <p:extLst>
      <p:ext uri="{BB962C8B-B14F-4D97-AF65-F5344CB8AC3E}">
        <p14:creationId xmlns:p14="http://schemas.microsoft.com/office/powerpoint/2010/main" val="1501323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rgbClr val="000000"/>
              </a:buClr>
              <a:buSzPts val="1200"/>
              <a:buFont typeface="Calibri"/>
              <a:buNone/>
            </a:pPr>
            <a:r>
              <a:rPr lang="en-US" b="0" i="0" u="none" strike="noStrike" dirty="0">
                <a:solidFill>
                  <a:srgbClr val="000000"/>
                </a:solidFill>
                <a:latin typeface="Calibri"/>
                <a:ea typeface="Calibri"/>
                <a:cs typeface="Calibri"/>
                <a:sym typeface="Calibri"/>
              </a:rPr>
              <a:t>Suggested script: To measure the effectiveness of our Title I program, we must review data. This year our goal was </a:t>
            </a:r>
            <a:r>
              <a:rPr lang="en-US" b="0" i="1" u="sng" strike="noStrike" dirty="0">
                <a:solidFill>
                  <a:srgbClr val="000000"/>
                </a:solidFill>
                <a:latin typeface="Calibri"/>
                <a:ea typeface="Calibri"/>
                <a:cs typeface="Calibri"/>
                <a:sym typeface="Calibri"/>
              </a:rPr>
              <a:t>(add goal specifics here from SIP) .</a:t>
            </a:r>
            <a:r>
              <a:rPr lang="en-US" b="0" i="0" u="none" strike="noStrike" dirty="0">
                <a:solidFill>
                  <a:srgbClr val="000000"/>
                </a:solidFill>
                <a:latin typeface="Calibri"/>
                <a:ea typeface="Calibri"/>
                <a:cs typeface="Calibri"/>
                <a:sym typeface="Calibri"/>
              </a:rPr>
              <a:t>Based on the </a:t>
            </a:r>
            <a:r>
              <a:rPr lang="en-US" b="0" i="1" u="sng" strike="noStrike" dirty="0">
                <a:solidFill>
                  <a:srgbClr val="000000"/>
                </a:solidFill>
                <a:latin typeface="Calibri"/>
                <a:ea typeface="Calibri"/>
                <a:cs typeface="Calibri"/>
                <a:sym typeface="Calibri"/>
              </a:rPr>
              <a:t>(insert data measuring tool here)</a:t>
            </a:r>
            <a:r>
              <a:rPr lang="en-US" b="0" i="0" u="none" strike="noStrike" dirty="0">
                <a:solidFill>
                  <a:srgbClr val="000000"/>
                </a:solidFill>
                <a:latin typeface="Calibri"/>
                <a:ea typeface="Calibri"/>
                <a:cs typeface="Calibri"/>
                <a:sym typeface="Calibri"/>
              </a:rPr>
              <a:t> we can see that our school has </a:t>
            </a:r>
            <a:r>
              <a:rPr lang="en-US" b="0" i="1" u="sng" strike="noStrike" dirty="0">
                <a:solidFill>
                  <a:srgbClr val="000000"/>
                </a:solidFill>
                <a:latin typeface="Calibri"/>
                <a:ea typeface="Calibri"/>
                <a:cs typeface="Calibri"/>
                <a:sym typeface="Calibri"/>
              </a:rPr>
              <a:t>(successfully/not/partially)</a:t>
            </a:r>
            <a:r>
              <a:rPr lang="en-US" b="0" i="0" u="none" strike="noStrike" dirty="0">
                <a:solidFill>
                  <a:srgbClr val="000000"/>
                </a:solidFill>
                <a:latin typeface="Calibri"/>
                <a:ea typeface="Calibri"/>
                <a:cs typeface="Calibri"/>
                <a:sym typeface="Calibri"/>
              </a:rPr>
              <a:t> met our goal for this focus area. </a:t>
            </a:r>
            <a:r>
              <a:rPr lang="en-US" b="0" i="1" u="sng" strike="noStrike" dirty="0">
                <a:solidFill>
                  <a:srgbClr val="000000"/>
                </a:solidFill>
                <a:latin typeface="Calibri"/>
                <a:ea typeface="Calibri"/>
                <a:cs typeface="Calibri"/>
                <a:sym typeface="Calibri"/>
              </a:rPr>
              <a:t>(Add additional details that you would like to highlight about the data. Hint: Refer back to end of year evaluation document for ideas of what to add)</a:t>
            </a:r>
          </a:p>
          <a:p>
            <a:endParaRPr lang="en-US" dirty="0"/>
          </a:p>
        </p:txBody>
      </p:sp>
      <p:sp>
        <p:nvSpPr>
          <p:cNvPr id="4" name="Slide Number Placeholder 3"/>
          <p:cNvSpPr>
            <a:spLocks noGrp="1"/>
          </p:cNvSpPr>
          <p:nvPr>
            <p:ph type="sldNum" sz="quarter" idx="5"/>
          </p:nvPr>
        </p:nvSpPr>
        <p:spPr/>
        <p:txBody>
          <a:bodyPr/>
          <a:lstStyle/>
          <a:p>
            <a:fld id="{A45CE9FD-9655-48C6-B60E-89AF840245F1}" type="slidenum">
              <a:rPr lang="en-US" smtClean="0"/>
              <a:t>6</a:t>
            </a:fld>
            <a:endParaRPr lang="en-US"/>
          </a:p>
        </p:txBody>
      </p:sp>
    </p:spTree>
    <p:extLst>
      <p:ext uri="{BB962C8B-B14F-4D97-AF65-F5344CB8AC3E}">
        <p14:creationId xmlns:p14="http://schemas.microsoft.com/office/powerpoint/2010/main" val="2598941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lang="en-US" b="0" i="0" u="none" strike="noStrike" dirty="0">
                <a:solidFill>
                  <a:srgbClr val="000000"/>
                </a:solidFill>
                <a:latin typeface="Calibri"/>
                <a:ea typeface="Calibri"/>
                <a:cs typeface="Calibri"/>
                <a:sym typeface="Calibri"/>
              </a:rPr>
              <a:t>Suggested script: To measure the effectiveness of our Title I program, we must review data. This year our goal was </a:t>
            </a:r>
            <a:r>
              <a:rPr lang="en-US" b="0" i="1" u="sng" strike="noStrike" dirty="0">
                <a:solidFill>
                  <a:srgbClr val="000000"/>
                </a:solidFill>
                <a:latin typeface="Calibri"/>
                <a:ea typeface="Calibri"/>
                <a:cs typeface="Calibri"/>
                <a:sym typeface="Calibri"/>
              </a:rPr>
              <a:t>(add goal specifics here from SIP) .</a:t>
            </a:r>
            <a:r>
              <a:rPr lang="en-US" b="0" i="0" u="none" strike="noStrike" dirty="0">
                <a:solidFill>
                  <a:srgbClr val="000000"/>
                </a:solidFill>
                <a:latin typeface="Calibri"/>
                <a:ea typeface="Calibri"/>
                <a:cs typeface="Calibri"/>
                <a:sym typeface="Calibri"/>
              </a:rPr>
              <a:t>Based on the </a:t>
            </a:r>
            <a:r>
              <a:rPr lang="en-US" b="0" i="1" u="sng" strike="noStrike" dirty="0">
                <a:solidFill>
                  <a:srgbClr val="000000"/>
                </a:solidFill>
                <a:latin typeface="Calibri"/>
                <a:ea typeface="Calibri"/>
                <a:cs typeface="Calibri"/>
                <a:sym typeface="Calibri"/>
              </a:rPr>
              <a:t>(insert data measuring tool here)</a:t>
            </a:r>
            <a:r>
              <a:rPr lang="en-US" b="0" i="0" u="none" strike="noStrike" dirty="0">
                <a:solidFill>
                  <a:srgbClr val="000000"/>
                </a:solidFill>
                <a:latin typeface="Calibri"/>
                <a:ea typeface="Calibri"/>
                <a:cs typeface="Calibri"/>
                <a:sym typeface="Calibri"/>
              </a:rPr>
              <a:t> we can see that our school has </a:t>
            </a:r>
            <a:r>
              <a:rPr lang="en-US" b="0" i="1" u="sng" strike="noStrike" dirty="0">
                <a:solidFill>
                  <a:srgbClr val="000000"/>
                </a:solidFill>
                <a:latin typeface="Calibri"/>
                <a:ea typeface="Calibri"/>
                <a:cs typeface="Calibri"/>
                <a:sym typeface="Calibri"/>
              </a:rPr>
              <a:t>(successfully/not/partially)</a:t>
            </a:r>
            <a:r>
              <a:rPr lang="en-US" b="0" i="0" u="none" strike="noStrike" dirty="0">
                <a:solidFill>
                  <a:srgbClr val="000000"/>
                </a:solidFill>
                <a:latin typeface="Calibri"/>
                <a:ea typeface="Calibri"/>
                <a:cs typeface="Calibri"/>
                <a:sym typeface="Calibri"/>
              </a:rPr>
              <a:t> met our goal for this focus area. </a:t>
            </a:r>
            <a:r>
              <a:rPr lang="en-US" b="0" i="1" u="sng" strike="noStrike" dirty="0">
                <a:solidFill>
                  <a:srgbClr val="000000"/>
                </a:solidFill>
                <a:latin typeface="Calibri"/>
                <a:ea typeface="Calibri"/>
                <a:cs typeface="Calibri"/>
                <a:sym typeface="Calibri"/>
              </a:rPr>
              <a:t>(Add additional details that you would like to highlight about the data. Hint: Refer back to end of year evaluation document for ideas of what to add)</a:t>
            </a:r>
          </a:p>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endParaRPr lang="en-US" b="0" i="1" u="sng" strike="noStrike" dirty="0">
              <a:solidFill>
                <a:srgbClr val="000000"/>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Four of the seven events showed an increase in attendance over last year. Meet Your Teacher Night had the largest turn out. When it comes to academic nights more families attend when BINGO is involved. It has been this way for serval years. When linking the academic family nights to achievement the following was noted: overall math performance in grades 3-6 increased from 57% in 2023 to 63% in 2024.  The Math Bingo note had the largest turnout of any of the academic nights. 3-6 ELA increased 1% from 55% to 56%.  The data reflects a need to have some type of fun activity during academic nights to increase attendance. Additionally, as a school we need to inform parents of the importance of academics to the overall success of their child not only in school but society.  </a:t>
            </a:r>
          </a:p>
          <a:p>
            <a:endParaRPr lang="en-US" dirty="0"/>
          </a:p>
        </p:txBody>
      </p:sp>
      <p:sp>
        <p:nvSpPr>
          <p:cNvPr id="4" name="Slide Number Placeholder 3"/>
          <p:cNvSpPr>
            <a:spLocks noGrp="1"/>
          </p:cNvSpPr>
          <p:nvPr>
            <p:ph type="sldNum" sz="quarter" idx="5"/>
          </p:nvPr>
        </p:nvSpPr>
        <p:spPr/>
        <p:txBody>
          <a:bodyPr/>
          <a:lstStyle/>
          <a:p>
            <a:fld id="{A45CE9FD-9655-48C6-B60E-89AF840245F1}" type="slidenum">
              <a:rPr lang="en-US" smtClean="0"/>
              <a:t>7</a:t>
            </a:fld>
            <a:endParaRPr lang="en-US"/>
          </a:p>
        </p:txBody>
      </p:sp>
    </p:spTree>
    <p:extLst>
      <p:ext uri="{BB962C8B-B14F-4D97-AF65-F5344CB8AC3E}">
        <p14:creationId xmlns:p14="http://schemas.microsoft.com/office/powerpoint/2010/main" val="579518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 #1 Progress Monitoring Continued ELA &amp; Math Results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chart shows that Harbor City was able to be above the critical 50% proficiency in both reading and math for grades 3-6 and overall K-6. However, a deeper dive reveals some concerning facts: </a:t>
            </a:r>
          </a:p>
          <a:p>
            <a:pPr marL="0" marR="0">
              <a:lnSpc>
                <a:spcPct val="107000"/>
              </a:lnSpc>
              <a:spcBef>
                <a:spcPts val="0"/>
              </a:spcBef>
              <a:spcAft>
                <a:spcPts val="800"/>
              </a:spcAft>
            </a:pPr>
            <a:r>
              <a:rPr lang="en-US" sz="1800" u="sng" kern="100" dirty="0">
                <a:effectLst/>
                <a:latin typeface="Calibri" panose="020F0502020204030204" pitchFamily="34" charset="0"/>
                <a:ea typeface="Calibri" panose="020F0502020204030204" pitchFamily="34" charset="0"/>
                <a:cs typeface="Times New Roman" panose="02020603050405020304" pitchFamily="18" charset="0"/>
              </a:rPr>
              <a:t>ELA:</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-4 of the 7 grade levels declined from the previous year,</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-5</a:t>
            </a:r>
            <a:r>
              <a:rPr lang="en-US" sz="1800" kern="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and 4</a:t>
            </a:r>
            <a:r>
              <a:rPr lang="en-US" sz="1800" kern="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grade were far below 50%,</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-The strength of 3</a:t>
            </a:r>
            <a:r>
              <a:rPr lang="en-US" sz="1800" kern="100" baseline="30000" dirty="0">
                <a:effectLst/>
                <a:latin typeface="Calibri" panose="020F0502020204030204" pitchFamily="34" charset="0"/>
                <a:ea typeface="Calibri" panose="020F0502020204030204" pitchFamily="34" charset="0"/>
                <a:cs typeface="Times New Roman" panose="02020603050405020304" pitchFamily="18" charset="0"/>
              </a:rPr>
              <a:t>rd</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and 6</a:t>
            </a:r>
            <a:r>
              <a:rPr lang="en-US" sz="1800" kern="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grade scores is what allowed grades 3-6 and K-6 to be above 50%,</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-K-2 fell short of 50%.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-There are individual classrooms well above 50% however, this fact is lost when averaged with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lower performing classrooms at the same grade level.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-When comparing the same students from the previous year (i.e. a 2023 1</a:t>
            </a:r>
            <a:r>
              <a:rPr lang="en-US" sz="1800" kern="100"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who are now 2</a:t>
            </a:r>
            <a:r>
              <a:rPr lang="en-US" sz="1800" kern="100" baseline="30000" dirty="0">
                <a:effectLst/>
                <a:latin typeface="Calibri" panose="020F0502020204030204" pitchFamily="34" charset="0"/>
                <a:ea typeface="Calibri" panose="020F0502020204030204" pitchFamily="34" charset="0"/>
                <a:cs typeface="Times New Roman" panose="02020603050405020304" pitchFamily="18" charset="0"/>
              </a:rPr>
              <a:t>nd</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in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2024) only two grade levels 3</a:t>
            </a:r>
            <a:r>
              <a:rPr lang="en-US" sz="1800" kern="100" baseline="30000" dirty="0">
                <a:effectLst/>
                <a:latin typeface="Calibri" panose="020F0502020204030204" pitchFamily="34" charset="0"/>
                <a:ea typeface="Calibri" panose="020F0502020204030204" pitchFamily="34" charset="0"/>
                <a:cs typeface="Times New Roman" panose="02020603050405020304" pitchFamily="18" charset="0"/>
              </a:rPr>
              <a:t>rd</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and 6</a:t>
            </a:r>
            <a:r>
              <a:rPr lang="en-US" sz="1800" kern="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showed an increase. </a:t>
            </a:r>
          </a:p>
          <a:p>
            <a:pPr marL="0" marR="0">
              <a:lnSpc>
                <a:spcPct val="107000"/>
              </a:lnSpc>
              <a:spcBef>
                <a:spcPts val="0"/>
              </a:spcBef>
              <a:spcAft>
                <a:spcPts val="800"/>
              </a:spcAft>
            </a:pPr>
            <a:r>
              <a:rPr lang="en-US" sz="1800" u="sng" kern="100" dirty="0">
                <a:effectLst/>
                <a:latin typeface="Calibri" panose="020F0502020204030204" pitchFamily="34" charset="0"/>
                <a:ea typeface="Calibri" panose="020F0502020204030204" pitchFamily="34" charset="0"/>
                <a:cs typeface="Times New Roman" panose="02020603050405020304" pitchFamily="18" charset="0"/>
              </a:rPr>
              <a:t>Math</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-5 of the 7 grade levels declined from the previous year, three of them by double digits.</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-K and 1 are far below 50%</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-K-2 which are the foundation years are all below 50%</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 When comparing the same students from the previous year (i.e. a 2023 1</a:t>
            </a:r>
            <a:r>
              <a:rPr lang="en-US" sz="1800" kern="100"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who are now 2</a:t>
            </a:r>
            <a:r>
              <a:rPr lang="en-US" sz="1800" kern="100" baseline="30000" dirty="0">
                <a:effectLst/>
                <a:latin typeface="Calibri" panose="020F0502020204030204" pitchFamily="34" charset="0"/>
                <a:ea typeface="Calibri" panose="020F0502020204030204" pitchFamily="34" charset="0"/>
                <a:cs typeface="Times New Roman" panose="02020603050405020304" pitchFamily="18" charset="0"/>
              </a:rPr>
              <a:t>nd</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in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2024) only two grade levels 3</a:t>
            </a:r>
            <a:r>
              <a:rPr lang="en-US" sz="1800" kern="100" baseline="30000" dirty="0">
                <a:effectLst/>
                <a:latin typeface="Calibri" panose="020F0502020204030204" pitchFamily="34" charset="0"/>
                <a:ea typeface="Calibri" panose="020F0502020204030204" pitchFamily="34" charset="0"/>
                <a:cs typeface="Times New Roman" panose="02020603050405020304" pitchFamily="18" charset="0"/>
              </a:rPr>
              <a:t>rd</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and 6</a:t>
            </a:r>
            <a:r>
              <a:rPr lang="en-US" sz="1800" kern="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showed an increase.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 The strength of the intermediate grade levels (3-6) allowed HCE to be above 50% K-6.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-This year’s sixth grade performance stopped an annual decrease for the past five years.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A45CE9FD-9655-48C6-B60E-89AF840245F1}" type="slidenum">
              <a:rPr lang="en-US" smtClean="0"/>
              <a:t>8</a:t>
            </a:fld>
            <a:endParaRPr lang="en-US"/>
          </a:p>
        </p:txBody>
      </p:sp>
    </p:spTree>
    <p:extLst>
      <p:ext uri="{BB962C8B-B14F-4D97-AF65-F5344CB8AC3E}">
        <p14:creationId xmlns:p14="http://schemas.microsoft.com/office/powerpoint/2010/main" val="4045682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chart above is showing tremendous learning loss for several subgroups in both reading and math:</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ELA:</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 African American, ELL, and ESE fell below the critical Federal index of 41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-Hispanic and MR showed gains over last year’s scores.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Math:</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-All but the MR subgroup declined from last year’s score.</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 African American, ELL, and ESE fell below the critical Federal index of 41%.</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Some positives are the gains made in the multi-racial subgroup in both reading and math. This was the targeted subgroup for 2023-24 and will be covered more in depth under SIP Focus #2.  It appears the staff did focus on this subgroup and was able to achieve double-digit growth over the previous year.</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A45CE9FD-9655-48C6-B60E-89AF840245F1}" type="slidenum">
              <a:rPr lang="en-US" smtClean="0"/>
              <a:t>9</a:t>
            </a:fld>
            <a:endParaRPr lang="en-US"/>
          </a:p>
        </p:txBody>
      </p:sp>
    </p:spTree>
    <p:extLst>
      <p:ext uri="{BB962C8B-B14F-4D97-AF65-F5344CB8AC3E}">
        <p14:creationId xmlns:p14="http://schemas.microsoft.com/office/powerpoint/2010/main" val="19370826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684641E-389A-43E3-816D-E142A24B0873}" type="datetimeFigureOut">
              <a:rPr lang="en-US" smtClean="0"/>
              <a:t>5/16/2024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83A68870-7F2C-447E-B3CC-139BB891F1EE}"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7734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84641E-389A-43E3-816D-E142A24B0873}" type="datetimeFigureOut">
              <a:rPr lang="en-US" smtClean="0"/>
              <a:t>5/16/2024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A68870-7F2C-447E-B3CC-139BB891F1EE}" type="slidenum">
              <a:rPr lang="en-US" smtClean="0"/>
              <a:t>‹#›</a:t>
            </a:fld>
            <a:endParaRPr lang="en-US"/>
          </a:p>
        </p:txBody>
      </p:sp>
    </p:spTree>
    <p:extLst>
      <p:ext uri="{BB962C8B-B14F-4D97-AF65-F5344CB8AC3E}">
        <p14:creationId xmlns:p14="http://schemas.microsoft.com/office/powerpoint/2010/main" val="3751931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84641E-389A-43E3-816D-E142A24B0873}" type="datetimeFigureOut">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68870-7F2C-447E-B3CC-139BB891F1EE}"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0333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84641E-389A-43E3-816D-E142A24B0873}" type="datetimeFigureOut">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68870-7F2C-447E-B3CC-139BB891F1EE}"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92807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84641E-389A-43E3-816D-E142A24B0873}" type="datetimeFigureOut">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68870-7F2C-447E-B3CC-139BB891F1EE}" type="slidenum">
              <a:rPr lang="en-US" smtClean="0"/>
              <a:t>‹#›</a:t>
            </a:fld>
            <a:endParaRPr lang="en-US"/>
          </a:p>
        </p:txBody>
      </p:sp>
    </p:spTree>
    <p:extLst>
      <p:ext uri="{BB962C8B-B14F-4D97-AF65-F5344CB8AC3E}">
        <p14:creationId xmlns:p14="http://schemas.microsoft.com/office/powerpoint/2010/main" val="3538373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84641E-389A-43E3-816D-E142A24B0873}" type="datetimeFigureOut">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68870-7F2C-447E-B3CC-139BB891F1EE}"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2782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84641E-389A-43E3-816D-E142A24B0873}" type="datetimeFigureOut">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68870-7F2C-447E-B3CC-139BB891F1EE}"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44819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84641E-389A-43E3-816D-E142A24B0873}" type="datetimeFigureOut">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68870-7F2C-447E-B3CC-139BB891F1EE}"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16847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84641E-389A-43E3-816D-E142A24B0873}" type="datetimeFigureOut">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68870-7F2C-447E-B3CC-139BB891F1EE}"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49329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5/16/2024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616214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440356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84641E-389A-43E3-816D-E142A24B0873}" type="datetimeFigureOut">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68870-7F2C-447E-B3CC-139BB891F1EE}" type="slidenum">
              <a:rPr lang="en-US" smtClean="0"/>
              <a:t>‹#›</a:t>
            </a:fld>
            <a:endParaRPr lang="en-US"/>
          </a:p>
        </p:txBody>
      </p:sp>
    </p:spTree>
    <p:extLst>
      <p:ext uri="{BB962C8B-B14F-4D97-AF65-F5344CB8AC3E}">
        <p14:creationId xmlns:p14="http://schemas.microsoft.com/office/powerpoint/2010/main" val="39678435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429285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5/16/2024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731915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5/16/2024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8261904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5/16/2024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1165113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5/16/2024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3879630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5/16/2024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4232127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5/16/2024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2634650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5/16/2024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5206586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1342899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869466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84641E-389A-43E3-816D-E142A24B0873}" type="datetimeFigureOut">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68870-7F2C-447E-B3CC-139BB891F1EE}"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65591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2192886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5/16/2024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8088217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5/16/2024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0560113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5130560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020025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684641E-389A-43E3-816D-E142A24B0873}" type="datetimeFigureOut">
              <a:rPr lang="en-US" smtClean="0"/>
              <a:t>5/16/2024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A68870-7F2C-447E-B3CC-139BB891F1EE}" type="slidenum">
              <a:rPr lang="en-US" smtClean="0"/>
              <a:t>‹#›</a:t>
            </a:fld>
            <a:endParaRPr lang="en-US"/>
          </a:p>
        </p:txBody>
      </p:sp>
    </p:spTree>
    <p:extLst>
      <p:ext uri="{BB962C8B-B14F-4D97-AF65-F5344CB8AC3E}">
        <p14:creationId xmlns:p14="http://schemas.microsoft.com/office/powerpoint/2010/main" val="299814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84641E-389A-43E3-816D-E142A24B0873}" type="datetimeFigureOut">
              <a:rPr lang="en-US" smtClean="0"/>
              <a:t>5/16/2024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A68870-7F2C-447E-B3CC-139BB891F1EE}"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346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684641E-389A-43E3-816D-E142A24B0873}" type="datetimeFigureOut">
              <a:rPr lang="en-US" smtClean="0"/>
              <a:t>5/16/2024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A68870-7F2C-447E-B3CC-139BB891F1EE}"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0602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84641E-389A-43E3-816D-E142A24B0873}" type="datetimeFigureOut">
              <a:rPr lang="en-US" smtClean="0"/>
              <a:t>5/16/2024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A68870-7F2C-447E-B3CC-139BB891F1EE}" type="slidenum">
              <a:rPr lang="en-US" smtClean="0"/>
              <a:t>‹#›</a:t>
            </a:fld>
            <a:endParaRPr lang="en-US"/>
          </a:p>
        </p:txBody>
      </p:sp>
    </p:spTree>
    <p:extLst>
      <p:ext uri="{BB962C8B-B14F-4D97-AF65-F5344CB8AC3E}">
        <p14:creationId xmlns:p14="http://schemas.microsoft.com/office/powerpoint/2010/main" val="1734336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84641E-389A-43E3-816D-E142A24B0873}" type="datetimeFigureOut">
              <a:rPr lang="en-US" smtClean="0"/>
              <a:t>5/16/2024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A68870-7F2C-447E-B3CC-139BB891F1EE}"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9041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84641E-389A-43E3-816D-E142A24B0873}" type="datetimeFigureOut">
              <a:rPr lang="en-US" smtClean="0"/>
              <a:t>5/16/2024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A68870-7F2C-447E-B3CC-139BB891F1EE}" type="slidenum">
              <a:rPr lang="en-US" smtClean="0"/>
              <a:t>‹#›</a:t>
            </a:fld>
            <a:endParaRPr lang="en-US"/>
          </a:p>
        </p:txBody>
      </p:sp>
    </p:spTree>
    <p:extLst>
      <p:ext uri="{BB962C8B-B14F-4D97-AF65-F5344CB8AC3E}">
        <p14:creationId xmlns:p14="http://schemas.microsoft.com/office/powerpoint/2010/main" val="573120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21" Type="http://schemas.openxmlformats.org/officeDocument/2006/relationships/image" Target="../media/image10.pn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9.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8.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684641E-389A-43E3-816D-E142A24B0873}" type="datetimeFigureOut">
              <a:rPr lang="en-US" smtClean="0"/>
              <a:t>5/16/2024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3A68870-7F2C-447E-B3CC-139BB891F1EE}" type="slidenum">
              <a:rPr lang="en-US" smtClean="0"/>
              <a:t>‹#›</a:t>
            </a:fld>
            <a:endParaRPr lang="en-US"/>
          </a:p>
        </p:txBody>
      </p:sp>
    </p:spTree>
    <p:extLst>
      <p:ext uri="{BB962C8B-B14F-4D97-AF65-F5344CB8AC3E}">
        <p14:creationId xmlns:p14="http://schemas.microsoft.com/office/powerpoint/2010/main" val="36595871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5/16/2024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extLst>
      <p:ext uri="{BB962C8B-B14F-4D97-AF65-F5344CB8AC3E}">
        <p14:creationId xmlns:p14="http://schemas.microsoft.com/office/powerpoint/2010/main" val="1514684134"/>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30E6A-7014-44BB-91EA-ED507F78EA48}"/>
              </a:ext>
            </a:extLst>
          </p:cNvPr>
          <p:cNvSpPr>
            <a:spLocks noGrp="1"/>
          </p:cNvSpPr>
          <p:nvPr>
            <p:ph type="ctrTitle"/>
          </p:nvPr>
        </p:nvSpPr>
        <p:spPr/>
        <p:txBody>
          <a:bodyPr/>
          <a:lstStyle/>
          <a:p>
            <a:br>
              <a:rPr lang="en-US" sz="3600" b="1" dirty="0"/>
            </a:br>
            <a:r>
              <a:rPr lang="en-US" sz="4000" b="1" dirty="0"/>
              <a:t>Evaluation of Harbor City Elementary School’s Title I Program for FY24</a:t>
            </a:r>
          </a:p>
        </p:txBody>
      </p:sp>
      <p:sp>
        <p:nvSpPr>
          <p:cNvPr id="3" name="Subtitle 2">
            <a:extLst>
              <a:ext uri="{FF2B5EF4-FFF2-40B4-BE49-F238E27FC236}">
                <a16:creationId xmlns:a16="http://schemas.microsoft.com/office/drawing/2014/main" id="{0107E3BE-DBF1-4DA2-BD3F-640A9EDE6CD3}"/>
              </a:ext>
            </a:extLst>
          </p:cNvPr>
          <p:cNvSpPr>
            <a:spLocks noGrp="1"/>
          </p:cNvSpPr>
          <p:nvPr>
            <p:ph type="subTitle" idx="1"/>
          </p:nvPr>
        </p:nvSpPr>
        <p:spPr/>
        <p:txBody>
          <a:bodyPr>
            <a:normAutofit lnSpcReduction="10000"/>
          </a:bodyPr>
          <a:lstStyle/>
          <a:p>
            <a:endParaRPr lang="en-US" dirty="0"/>
          </a:p>
          <a:p>
            <a:r>
              <a:rPr lang="en-US" dirty="0"/>
              <a:t>Presented by: Ms. Boyd and Mr. Tingle  </a:t>
            </a:r>
          </a:p>
          <a:p>
            <a:r>
              <a:rPr lang="en-US" dirty="0"/>
              <a:t>May 2024</a:t>
            </a:r>
          </a:p>
        </p:txBody>
      </p:sp>
    </p:spTree>
    <p:extLst>
      <p:ext uri="{BB962C8B-B14F-4D97-AF65-F5344CB8AC3E}">
        <p14:creationId xmlns:p14="http://schemas.microsoft.com/office/powerpoint/2010/main" val="2585346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54783-306E-4DCD-BBE4-02934AAB50CD}"/>
              </a:ext>
            </a:extLst>
          </p:cNvPr>
          <p:cNvSpPr>
            <a:spLocks noGrp="1"/>
          </p:cNvSpPr>
          <p:nvPr>
            <p:ph type="title"/>
          </p:nvPr>
        </p:nvSpPr>
        <p:spPr/>
        <p:txBody>
          <a:bodyPr>
            <a:normAutofit fontScale="90000"/>
          </a:bodyPr>
          <a:lstStyle/>
          <a:p>
            <a:r>
              <a:rPr lang="en-US" sz="4000" dirty="0">
                <a:latin typeface="Calibri" panose="020F0502020204030204" pitchFamily="34" charset="0"/>
                <a:cs typeface="Calibri" panose="020F0502020204030204" pitchFamily="34" charset="0"/>
              </a:rPr>
              <a:t>SIP Focus Area 2: </a:t>
            </a:r>
            <a:r>
              <a:rPr lang="en-US" sz="4000" b="1" dirty="0">
                <a:solidFill>
                  <a:srgbClr val="000000"/>
                </a:solidFill>
                <a:latin typeface="Calibri" panose="020F0502020204030204" pitchFamily="34" charset="0"/>
                <a:cs typeface="Calibri" panose="020F0502020204030204" pitchFamily="34" charset="0"/>
              </a:rPr>
              <a:t>M</a:t>
            </a:r>
            <a:r>
              <a:rPr lang="en-US" sz="4000" b="1" dirty="0">
                <a:solidFill>
                  <a:srgbClr val="000000"/>
                </a:solidFill>
                <a:effectLst/>
                <a:latin typeface="Calibri" panose="020F0502020204030204" pitchFamily="34" charset="0"/>
                <a:ea typeface="Times New Roman" panose="02020603050405020304" pitchFamily="18" charset="0"/>
              </a:rPr>
              <a:t>ulti-racial </a:t>
            </a:r>
            <a:r>
              <a:rPr lang="en-US" sz="4000" b="1" dirty="0">
                <a:solidFill>
                  <a:srgbClr val="000000"/>
                </a:solidFill>
                <a:latin typeface="Calibri" panose="020F0502020204030204" pitchFamily="34" charset="0"/>
                <a:ea typeface="Times New Roman" panose="02020603050405020304" pitchFamily="18" charset="0"/>
              </a:rPr>
              <a:t>S</a:t>
            </a:r>
            <a:r>
              <a:rPr lang="en-US" sz="4000" b="1" dirty="0">
                <a:solidFill>
                  <a:srgbClr val="000000"/>
                </a:solidFill>
                <a:effectLst/>
                <a:latin typeface="Calibri" panose="020F0502020204030204" pitchFamily="34" charset="0"/>
                <a:ea typeface="Times New Roman" panose="02020603050405020304" pitchFamily="18" charset="0"/>
              </a:rPr>
              <a:t>ubgroup            (</a:t>
            </a:r>
            <a:r>
              <a:rPr lang="en-US" sz="3100" b="1" dirty="0">
                <a:solidFill>
                  <a:srgbClr val="000000"/>
                </a:solidFill>
                <a:effectLst/>
                <a:latin typeface="Calibri" panose="020F0502020204030204" pitchFamily="34" charset="0"/>
                <a:ea typeface="Times New Roman" panose="02020603050405020304" pitchFamily="18" charset="0"/>
              </a:rPr>
              <a:t>scored 34% in ELA, which is below the 41% Federal </a:t>
            </a:r>
            <a:r>
              <a:rPr lang="en-US" sz="3100" b="1" dirty="0">
                <a:solidFill>
                  <a:srgbClr val="000000"/>
                </a:solidFill>
                <a:latin typeface="Calibri" panose="020F0502020204030204" pitchFamily="34" charset="0"/>
                <a:ea typeface="Times New Roman" panose="02020603050405020304" pitchFamily="18" charset="0"/>
              </a:rPr>
              <a:t>I</a:t>
            </a:r>
            <a:r>
              <a:rPr lang="en-US" sz="3100" b="1" dirty="0">
                <a:solidFill>
                  <a:srgbClr val="000000"/>
                </a:solidFill>
                <a:effectLst/>
                <a:latin typeface="Calibri" panose="020F0502020204030204" pitchFamily="34" charset="0"/>
                <a:ea typeface="Times New Roman" panose="02020603050405020304" pitchFamily="18" charset="0"/>
              </a:rPr>
              <a:t>ndex)</a:t>
            </a:r>
            <a:br>
              <a:rPr lang="en-US" sz="4000" b="1" dirty="0">
                <a:effectLst/>
                <a:latin typeface="Times New Roman" panose="02020603050405020304" pitchFamily="18" charset="0"/>
                <a:ea typeface="Times New Roman" panose="02020603050405020304" pitchFamily="18" charset="0"/>
              </a:rPr>
            </a:br>
            <a:endParaRPr lang="en-US" sz="3600" b="1"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F5D6ACA2-EAE7-4624-BB2A-B75E8EF50598}"/>
              </a:ext>
            </a:extLst>
          </p:cNvPr>
          <p:cNvSpPr>
            <a:spLocks noGrp="1"/>
          </p:cNvSpPr>
          <p:nvPr>
            <p:ph idx="1"/>
          </p:nvPr>
        </p:nvSpPr>
        <p:spPr>
          <a:xfrm>
            <a:off x="1295401" y="2556932"/>
            <a:ext cx="9601196" cy="3615268"/>
          </a:xfrm>
        </p:spPr>
        <p:txBody>
          <a:bodyPr>
            <a:normAutofit/>
          </a:bodyPr>
          <a:lstStyle/>
          <a:p>
            <a:pPr marL="0" indent="0">
              <a:lnSpc>
                <a:spcPct val="107000"/>
              </a:lnSpc>
              <a:spcBef>
                <a:spcPts val="0"/>
              </a:spcBef>
              <a:spcAft>
                <a:spcPts val="800"/>
              </a:spcAft>
              <a:buNone/>
            </a:pPr>
            <a:r>
              <a:rPr lang="en-US" sz="3600" b="1" kern="100" dirty="0">
                <a:effectLst/>
                <a:latin typeface="Calibri" panose="020F0502020204030204" pitchFamily="34" charset="0"/>
                <a:ea typeface="Calibri" panose="020F0502020204030204" pitchFamily="34" charset="0"/>
                <a:cs typeface="Times New Roman" panose="02020603050405020304" pitchFamily="18" charset="0"/>
              </a:rPr>
              <a:t>Title I resources used to support this Area of Focus: </a:t>
            </a:r>
            <a:r>
              <a:rPr lang="en-US" sz="3200" dirty="0">
                <a:solidFill>
                  <a:srgbClr val="000000"/>
                </a:solidFill>
                <a:effectLst/>
                <a:latin typeface="Calibri" panose="020F0502020204030204" pitchFamily="34" charset="0"/>
                <a:ea typeface="Times New Roman" panose="02020603050405020304" pitchFamily="18" charset="0"/>
              </a:rPr>
              <a:t>($201,574 </a:t>
            </a:r>
            <a:r>
              <a:rPr lang="en-US" sz="2800" dirty="0">
                <a:solidFill>
                  <a:srgbClr val="000000"/>
                </a:solidFill>
                <a:effectLst/>
                <a:latin typeface="Calibri" panose="020F0502020204030204" pitchFamily="34" charset="0"/>
                <a:ea typeface="Times New Roman" panose="02020603050405020304" pitchFamily="18" charset="0"/>
              </a:rPr>
              <a:t>full year</a:t>
            </a:r>
            <a:r>
              <a:rPr lang="en-US" sz="3200" dirty="0">
                <a:solidFill>
                  <a:srgbClr val="000000"/>
                </a:solidFill>
                <a:effectLst/>
                <a:latin typeface="Calibri" panose="020F0502020204030204" pitchFamily="34" charset="0"/>
                <a:ea typeface="Times New Roman" panose="02020603050405020304" pitchFamily="18" charset="0"/>
              </a:rPr>
              <a:t>)</a:t>
            </a:r>
            <a:r>
              <a:rPr lang="en-US" sz="3200" dirty="0">
                <a:effectLst/>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*These salaries support multiple areas of focus </a:t>
            </a:r>
          </a:p>
          <a:p>
            <a:pPr marL="0" marR="0" lvl="0" indent="0" fontAlgn="base">
              <a:spcBef>
                <a:spcPts val="0"/>
              </a:spcBef>
              <a:spcAft>
                <a:spcPts val="0"/>
              </a:spcAft>
              <a:buSzPts val="1000"/>
              <a:buNone/>
              <a:tabLst>
                <a:tab pos="457200" algn="l"/>
              </a:tabLst>
            </a:pPr>
            <a:r>
              <a:rPr lang="en-US" sz="3600" dirty="0">
                <a:solidFill>
                  <a:srgbClr val="000000"/>
                </a:solidFill>
                <a:effectLst/>
                <a:latin typeface="Calibri" panose="020F0502020204030204" pitchFamily="34" charset="0"/>
                <a:ea typeface="Times New Roman" panose="02020603050405020304" pitchFamily="18" charset="0"/>
              </a:rPr>
              <a:t>	-Title 1 teacher	</a:t>
            </a:r>
          </a:p>
          <a:p>
            <a:pPr marL="0" marR="0" lvl="0" indent="0" fontAlgn="base">
              <a:spcBef>
                <a:spcPts val="0"/>
              </a:spcBef>
              <a:spcAft>
                <a:spcPts val="0"/>
              </a:spcAft>
              <a:buSzPts val="1000"/>
              <a:buNone/>
              <a:tabLst>
                <a:tab pos="457200" algn="l"/>
              </a:tabLst>
            </a:pPr>
            <a:r>
              <a:rPr lang="en-US" sz="3600" dirty="0">
                <a:solidFill>
                  <a:srgbClr val="000000"/>
                </a:solidFill>
                <a:latin typeface="Calibri" panose="020F0502020204030204" pitchFamily="34" charset="0"/>
                <a:ea typeface="Times New Roman" panose="02020603050405020304" pitchFamily="18" charset="0"/>
              </a:rPr>
              <a:t>	-</a:t>
            </a:r>
            <a:r>
              <a:rPr lang="en-US" sz="3600" dirty="0">
                <a:solidFill>
                  <a:srgbClr val="000000"/>
                </a:solidFill>
                <a:effectLst/>
                <a:latin typeface="Calibri" panose="020F0502020204030204" pitchFamily="34" charset="0"/>
                <a:ea typeface="Times New Roman" panose="02020603050405020304" pitchFamily="18" charset="0"/>
              </a:rPr>
              <a:t>Literacy Coach</a:t>
            </a:r>
          </a:p>
          <a:p>
            <a:pPr marL="0" marR="0" lvl="0" indent="0" fontAlgn="base">
              <a:spcBef>
                <a:spcPts val="0"/>
              </a:spcBef>
              <a:spcAft>
                <a:spcPts val="0"/>
              </a:spcAft>
              <a:buSzPts val="1000"/>
              <a:buNone/>
              <a:tabLst>
                <a:tab pos="457200" algn="l"/>
              </a:tabLst>
            </a:pPr>
            <a:r>
              <a:rPr lang="en-US" sz="3600" dirty="0">
                <a:solidFill>
                  <a:srgbClr val="000000"/>
                </a:solidFill>
                <a:latin typeface="Calibri" panose="020F0502020204030204" pitchFamily="34" charset="0"/>
                <a:ea typeface="Times New Roman" panose="02020603050405020304" pitchFamily="18" charset="0"/>
              </a:rPr>
              <a:t>	-</a:t>
            </a:r>
            <a:r>
              <a:rPr lang="en-US" sz="3600" dirty="0">
                <a:solidFill>
                  <a:srgbClr val="000000"/>
                </a:solidFill>
                <a:effectLst/>
                <a:latin typeface="Calibri" panose="020F0502020204030204" pitchFamily="34" charset="0"/>
                <a:ea typeface="Times New Roman" panose="02020603050405020304" pitchFamily="18" charset="0"/>
              </a:rPr>
              <a:t>Title 1 Instructional Assistants (3)</a:t>
            </a:r>
          </a:p>
          <a:p>
            <a:pPr marL="0" marR="0" lvl="0" indent="0" fontAlgn="base">
              <a:spcBef>
                <a:spcPts val="0"/>
              </a:spcBef>
              <a:spcAft>
                <a:spcPts val="0"/>
              </a:spcAft>
              <a:buSzPts val="1000"/>
              <a:buNone/>
              <a:tabLst>
                <a:tab pos="457200" algn="l"/>
              </a:tabLst>
            </a:pPr>
            <a:endParaRPr lang="en-US" sz="3500" dirty="0">
              <a:solidFill>
                <a:srgbClr val="83992A"/>
              </a:solidFill>
              <a:latin typeface="Arial"/>
              <a:ea typeface="Arial"/>
              <a:cs typeface="Arial"/>
              <a:sym typeface="Arial"/>
            </a:endParaRPr>
          </a:p>
          <a:p>
            <a:pPr marL="285750" indent="-285750">
              <a:lnSpc>
                <a:spcPct val="115000"/>
              </a:lnSpc>
              <a:spcBef>
                <a:spcPts val="600"/>
              </a:spcBef>
              <a:buClr>
                <a:schemeClr val="dk1"/>
              </a:buClr>
              <a:buSzPts val="1100"/>
            </a:pPr>
            <a:endParaRPr lang="en-US" sz="3500" dirty="0">
              <a:solidFill>
                <a:srgbClr val="83992A"/>
              </a:solidFill>
              <a:latin typeface="Arial"/>
              <a:ea typeface="Arial"/>
              <a:cs typeface="Arial"/>
              <a:sym typeface="Arial"/>
            </a:endParaRPr>
          </a:p>
          <a:p>
            <a:pPr marL="457200" lvl="1" indent="0">
              <a:buNone/>
            </a:pPr>
            <a:endParaRPr lang="en-US" sz="1600" dirty="0"/>
          </a:p>
          <a:p>
            <a:pPr marL="457200" lvl="1" indent="0">
              <a:buNone/>
            </a:pPr>
            <a:endParaRPr lang="en-US" sz="1600" dirty="0"/>
          </a:p>
          <a:p>
            <a:pPr marL="457200" lvl="1" indent="0">
              <a:buNone/>
            </a:pPr>
            <a:endParaRPr lang="en-US" sz="1600" dirty="0"/>
          </a:p>
          <a:p>
            <a:pPr marL="457200" lvl="1" indent="0">
              <a:buNone/>
            </a:pPr>
            <a:endParaRPr lang="en-US" sz="1600" dirty="0"/>
          </a:p>
        </p:txBody>
      </p:sp>
    </p:spTree>
    <p:extLst>
      <p:ext uri="{BB962C8B-B14F-4D97-AF65-F5344CB8AC3E}">
        <p14:creationId xmlns:p14="http://schemas.microsoft.com/office/powerpoint/2010/main" val="2162427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762FF75-0283-8D2D-1001-005828C18DD3}"/>
              </a:ext>
            </a:extLst>
          </p:cNvPr>
          <p:cNvGraphicFramePr>
            <a:graphicFrameLocks noGrp="1"/>
          </p:cNvGraphicFramePr>
          <p:nvPr>
            <p:extLst>
              <p:ext uri="{D42A27DB-BD31-4B8C-83A1-F6EECF244321}">
                <p14:modId xmlns:p14="http://schemas.microsoft.com/office/powerpoint/2010/main" val="3915702741"/>
              </p:ext>
            </p:extLst>
          </p:nvPr>
        </p:nvGraphicFramePr>
        <p:xfrm>
          <a:off x="1308100" y="1828800"/>
          <a:ext cx="9690100" cy="4220750"/>
        </p:xfrm>
        <a:graphic>
          <a:graphicData uri="http://schemas.openxmlformats.org/drawingml/2006/table">
            <a:tbl>
              <a:tblPr firstRow="1" firstCol="1" bandRow="1"/>
              <a:tblGrid>
                <a:gridCol w="1380956">
                  <a:extLst>
                    <a:ext uri="{9D8B030D-6E8A-4147-A177-3AD203B41FA5}">
                      <a16:colId xmlns:a16="http://schemas.microsoft.com/office/drawing/2014/main" val="4169731338"/>
                    </a:ext>
                  </a:extLst>
                </a:gridCol>
                <a:gridCol w="1112957">
                  <a:extLst>
                    <a:ext uri="{9D8B030D-6E8A-4147-A177-3AD203B41FA5}">
                      <a16:colId xmlns:a16="http://schemas.microsoft.com/office/drawing/2014/main" val="1254486582"/>
                    </a:ext>
                  </a:extLst>
                </a:gridCol>
                <a:gridCol w="1114127">
                  <a:extLst>
                    <a:ext uri="{9D8B030D-6E8A-4147-A177-3AD203B41FA5}">
                      <a16:colId xmlns:a16="http://schemas.microsoft.com/office/drawing/2014/main" val="857517012"/>
                    </a:ext>
                  </a:extLst>
                </a:gridCol>
                <a:gridCol w="1119979">
                  <a:extLst>
                    <a:ext uri="{9D8B030D-6E8A-4147-A177-3AD203B41FA5}">
                      <a16:colId xmlns:a16="http://schemas.microsoft.com/office/drawing/2014/main" val="3874712714"/>
                    </a:ext>
                  </a:extLst>
                </a:gridCol>
                <a:gridCol w="509082">
                  <a:extLst>
                    <a:ext uri="{9D8B030D-6E8A-4147-A177-3AD203B41FA5}">
                      <a16:colId xmlns:a16="http://schemas.microsoft.com/office/drawing/2014/main" val="3387600762"/>
                    </a:ext>
                  </a:extLst>
                </a:gridCol>
                <a:gridCol w="1146896">
                  <a:extLst>
                    <a:ext uri="{9D8B030D-6E8A-4147-A177-3AD203B41FA5}">
                      <a16:colId xmlns:a16="http://schemas.microsoft.com/office/drawing/2014/main" val="3285571401"/>
                    </a:ext>
                  </a:extLst>
                </a:gridCol>
                <a:gridCol w="1035717">
                  <a:extLst>
                    <a:ext uri="{9D8B030D-6E8A-4147-A177-3AD203B41FA5}">
                      <a16:colId xmlns:a16="http://schemas.microsoft.com/office/drawing/2014/main" val="3961067165"/>
                    </a:ext>
                  </a:extLst>
                </a:gridCol>
                <a:gridCol w="1131682">
                  <a:extLst>
                    <a:ext uri="{9D8B030D-6E8A-4147-A177-3AD203B41FA5}">
                      <a16:colId xmlns:a16="http://schemas.microsoft.com/office/drawing/2014/main" val="3809734836"/>
                    </a:ext>
                  </a:extLst>
                </a:gridCol>
                <a:gridCol w="1138704">
                  <a:extLst>
                    <a:ext uri="{9D8B030D-6E8A-4147-A177-3AD203B41FA5}">
                      <a16:colId xmlns:a16="http://schemas.microsoft.com/office/drawing/2014/main" val="2348052284"/>
                    </a:ext>
                  </a:extLst>
                </a:gridCol>
              </a:tblGrid>
              <a:tr h="508000">
                <a:tc gridSpan="4">
                  <a:txBody>
                    <a:bodyPr/>
                    <a:lstStyle/>
                    <a:p>
                      <a:pPr marL="0" marR="0" algn="ctr">
                        <a:lnSpc>
                          <a:spcPct val="107000"/>
                        </a:lnSpc>
                        <a:spcBef>
                          <a:spcPts val="0"/>
                        </a:spcBef>
                        <a:spcAft>
                          <a:spcPts val="0"/>
                        </a:spcAft>
                      </a:pPr>
                      <a:r>
                        <a:rPr lang="en-US" sz="20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ELA FAST/STAR  2023-24 (proficient)</a:t>
                      </a:r>
                      <a:endParaRPr lang="en-US" sz="20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20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2000" b="1"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gridSpan="4">
                  <a:txBody>
                    <a:bodyPr/>
                    <a:lstStyle/>
                    <a:p>
                      <a:pPr marL="0" marR="0" algn="ctr">
                        <a:lnSpc>
                          <a:spcPct val="107000"/>
                        </a:lnSpc>
                        <a:spcBef>
                          <a:spcPts val="0"/>
                        </a:spcBef>
                        <a:spcAft>
                          <a:spcPts val="0"/>
                        </a:spcAft>
                      </a:pPr>
                      <a:r>
                        <a:rPr lang="en-US" sz="20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Math FAST/STAR 2023-24 (proficient)</a:t>
                      </a:r>
                      <a:endParaRPr lang="en-US" sz="20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6141540"/>
                  </a:ext>
                </a:extLst>
              </a:tr>
              <a:tr h="297164">
                <a:tc>
                  <a:txBody>
                    <a:bodyPr/>
                    <a:lstStyle/>
                    <a:p>
                      <a:pPr marL="0" marR="0" algn="ctr">
                        <a:lnSpc>
                          <a:spcPct val="107000"/>
                        </a:lnSpc>
                        <a:spcBef>
                          <a:spcPts val="0"/>
                        </a:spcBef>
                        <a:spcAft>
                          <a:spcPts val="0"/>
                        </a:spcAft>
                      </a:pPr>
                      <a:r>
                        <a:rPr lang="en-US" sz="16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Grade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3">
                  <a:txBody>
                    <a:bodyPr/>
                    <a:lstStyle/>
                    <a:p>
                      <a:pPr marL="0" marR="0">
                        <a:lnSpc>
                          <a:spcPct val="107000"/>
                        </a:lnSpc>
                        <a:spcBef>
                          <a:spcPts val="0"/>
                        </a:spcBef>
                        <a:spcAft>
                          <a:spcPts val="0"/>
                        </a:spcAft>
                      </a:pPr>
                      <a:r>
                        <a:rPr lang="en-US" sz="1100" b="1" kern="0" dirty="0">
                          <a:solidFill>
                            <a:srgbClr val="000000"/>
                          </a:solidFill>
                          <a:effectLst/>
                          <a:highlight>
                            <a:srgbClr val="FFE699"/>
                          </a:highlight>
                          <a:latin typeface="Calibri" panose="020F0502020204030204" pitchFamily="34" charset="0"/>
                          <a:ea typeface="Times New Roman" panose="02020603050405020304" pitchFamily="18" charset="0"/>
                          <a:cs typeface="Calibri" panose="020F0502020204030204" pitchFamily="34" charset="0"/>
                        </a:rPr>
                        <a:t>                     </a:t>
                      </a:r>
                      <a:r>
                        <a:rPr lang="en-US" sz="2000" b="1" kern="0" dirty="0">
                          <a:solidFill>
                            <a:srgbClr val="000000"/>
                          </a:solidFill>
                          <a:effectLst/>
                          <a:highlight>
                            <a:srgbClr val="FFE699"/>
                          </a:highlight>
                          <a:latin typeface="Calibri" panose="020F0502020204030204" pitchFamily="34" charset="0"/>
                          <a:ea typeface="Times New Roman" panose="02020603050405020304" pitchFamily="18" charset="0"/>
                          <a:cs typeface="Calibri" panose="020F0502020204030204" pitchFamily="34" charset="0"/>
                        </a:rPr>
                        <a:t>Multi-Racial</a:t>
                      </a:r>
                      <a:endParaRPr lang="en-US" sz="2000" kern="100" dirty="0">
                        <a:effectLst/>
                        <a:highlight>
                          <a:srgbClr val="FFE699"/>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hMerge="1">
                  <a:txBody>
                    <a:bodyPr/>
                    <a:lstStyle/>
                    <a:p>
                      <a:endParaRPr lang="en-US"/>
                    </a:p>
                  </a:txBody>
                  <a:tcPr/>
                </a:tc>
                <a:tc hMerge="1">
                  <a:txBody>
                    <a:bodyPr/>
                    <a:lstStyle/>
                    <a:p>
                      <a:endParaRPr lang="en-US"/>
                    </a:p>
                  </a:txBody>
                  <a:tcPr/>
                </a:tc>
                <a:tc>
                  <a:txBody>
                    <a:bodyPr/>
                    <a:lstStyle/>
                    <a:p>
                      <a:pPr marL="0" marR="0">
                        <a:lnSpc>
                          <a:spcPct val="107000"/>
                        </a:lnSpc>
                        <a:spcBef>
                          <a:spcPts val="0"/>
                        </a:spcBef>
                        <a:spcAft>
                          <a:spcPts val="0"/>
                        </a:spcAft>
                      </a:pPr>
                      <a:r>
                        <a:rPr lang="en-US" sz="1100" b="1" kern="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endParaRPr lang="en-US" sz="1100" kern="10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07000"/>
                        </a:lnSpc>
                        <a:spcBef>
                          <a:spcPts val="0"/>
                        </a:spcBef>
                        <a:spcAft>
                          <a:spcPts val="0"/>
                        </a:spcAft>
                      </a:pPr>
                      <a:r>
                        <a:rPr lang="en-US" sz="16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Grade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3">
                  <a:txBody>
                    <a:bodyPr/>
                    <a:lstStyle/>
                    <a:p>
                      <a:pPr marL="0" marR="0">
                        <a:lnSpc>
                          <a:spcPct val="107000"/>
                        </a:lnSpc>
                        <a:spcBef>
                          <a:spcPts val="0"/>
                        </a:spcBef>
                        <a:spcAft>
                          <a:spcPts val="0"/>
                        </a:spcAft>
                      </a:pPr>
                      <a:r>
                        <a:rPr lang="en-US" sz="2000" b="1" kern="0" dirty="0">
                          <a:solidFill>
                            <a:srgbClr val="000000"/>
                          </a:solidFill>
                          <a:effectLst/>
                          <a:highlight>
                            <a:srgbClr val="FFE699"/>
                          </a:highlight>
                          <a:latin typeface="Calibri" panose="020F0502020204030204" pitchFamily="34" charset="0"/>
                          <a:ea typeface="Times New Roman" panose="02020603050405020304" pitchFamily="18" charset="0"/>
                          <a:cs typeface="Calibri" panose="020F0502020204030204" pitchFamily="34" charset="0"/>
                        </a:rPr>
                        <a:t>                Multi-Racial</a:t>
                      </a:r>
                      <a:endParaRPr lang="en-US" sz="2000" kern="100" dirty="0">
                        <a:effectLst/>
                        <a:highlight>
                          <a:srgbClr val="FFE699"/>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17522380"/>
                  </a:ext>
                </a:extLst>
              </a:tr>
              <a:tr h="278622">
                <a:tc>
                  <a:txBody>
                    <a:bodyPr/>
                    <a:lstStyle/>
                    <a:p>
                      <a:pPr marL="0" marR="0" algn="ctr">
                        <a:lnSpc>
                          <a:spcPct val="107000"/>
                        </a:lnSpc>
                        <a:spcBef>
                          <a:spcPts val="0"/>
                        </a:spcBef>
                        <a:spcAft>
                          <a:spcPts val="0"/>
                        </a:spcAft>
                      </a:pPr>
                      <a:r>
                        <a:rPr lang="en-US" sz="11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100" b="1" kern="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PM1 </a:t>
                      </a:r>
                      <a:endParaRPr lang="en-US" sz="1100" kern="10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100" b="1" kern="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PM 2</a:t>
                      </a:r>
                      <a:endParaRPr lang="en-US" sz="1100" kern="10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1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PM 3</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pPr>
                      <a:endParaRPr lang="en-US" sz="1100" kern="100">
                        <a:effectLst/>
                        <a:latin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lnSpc>
                          <a:spcPct val="107000"/>
                        </a:lnSpc>
                        <a:spcBef>
                          <a:spcPts val="0"/>
                        </a:spcBef>
                        <a:spcAft>
                          <a:spcPts val="0"/>
                        </a:spcAft>
                      </a:pPr>
                      <a:r>
                        <a:rPr lang="en-US" sz="11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100" b="1" kern="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PM1 </a:t>
                      </a:r>
                      <a:endParaRPr lang="en-US" sz="1100" kern="10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100" b="1" kern="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PM 2</a:t>
                      </a:r>
                      <a:endParaRPr lang="en-US" sz="1100" kern="10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1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PM 3</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56847917"/>
                  </a:ext>
                </a:extLst>
              </a:tr>
              <a:tr h="278622">
                <a:tc>
                  <a:txBody>
                    <a:bodyPr/>
                    <a:lstStyle/>
                    <a:p>
                      <a:pPr marL="0" marR="0" algn="ctr">
                        <a:lnSpc>
                          <a:spcPct val="107000"/>
                        </a:lnSpc>
                        <a:spcBef>
                          <a:spcPts val="0"/>
                        </a:spcBef>
                        <a:spcAft>
                          <a:spcPts val="0"/>
                        </a:spcAft>
                      </a:pPr>
                      <a:r>
                        <a:rPr lang="en-US" sz="18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   </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b="1" kern="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25%</a:t>
                      </a:r>
                      <a:endParaRPr lang="en-US" sz="1800" kern="1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800" b="1" kern="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75%</a:t>
                      </a:r>
                      <a:endParaRPr lang="en-US" sz="1800" kern="10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8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75%</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pPr>
                      <a:endParaRPr lang="en-US" sz="1800" kern="100">
                        <a:effectLst/>
                        <a:latin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lnSpc>
                          <a:spcPct val="107000"/>
                        </a:lnSpc>
                        <a:spcBef>
                          <a:spcPts val="0"/>
                        </a:spcBef>
                        <a:spcAft>
                          <a:spcPts val="0"/>
                        </a:spcAft>
                      </a:pPr>
                      <a:r>
                        <a:rPr lang="en-US" sz="18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   </a:t>
                      </a:r>
                      <a:r>
                        <a:rPr lang="en-US" sz="18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b="1" kern="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0%</a:t>
                      </a:r>
                      <a:endParaRPr lang="en-US" sz="1800" kern="10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800" b="1" kern="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50%</a:t>
                      </a:r>
                      <a:endParaRPr lang="en-US" sz="1800" kern="10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8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75%</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58956155"/>
                  </a:ext>
                </a:extLst>
              </a:tr>
              <a:tr h="291636">
                <a:tc>
                  <a:txBody>
                    <a:bodyPr/>
                    <a:lstStyle/>
                    <a:p>
                      <a:pPr marL="0" marR="0" algn="ctr">
                        <a:lnSpc>
                          <a:spcPct val="107000"/>
                        </a:lnSpc>
                        <a:spcBef>
                          <a:spcPts val="0"/>
                        </a:spcBef>
                        <a:spcAft>
                          <a:spcPts val="0"/>
                        </a:spcAft>
                      </a:pPr>
                      <a:r>
                        <a:rPr lang="en-US" sz="18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1st </a:t>
                      </a:r>
                      <a:r>
                        <a:rPr lang="en-US" sz="18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b="1" kern="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50%</a:t>
                      </a:r>
                      <a:endParaRPr lang="en-US" sz="1800" kern="1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800" b="1" kern="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25%</a:t>
                      </a:r>
                      <a:endParaRPr lang="en-US" sz="1800" kern="1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8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pPr>
                      <a:endParaRPr lang="en-US" sz="1800" kern="100" dirty="0">
                        <a:effectLst/>
                        <a:latin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lnSpc>
                          <a:spcPct val="107000"/>
                        </a:lnSpc>
                        <a:spcBef>
                          <a:spcPts val="0"/>
                        </a:spcBef>
                        <a:spcAft>
                          <a:spcPts val="0"/>
                        </a:spcAft>
                      </a:pPr>
                      <a:r>
                        <a:rPr lang="en-US" sz="18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1st </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b="1" kern="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50%</a:t>
                      </a:r>
                      <a:endParaRPr lang="en-US" sz="1800" kern="10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800" b="1" kern="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75%</a:t>
                      </a:r>
                      <a:endParaRPr lang="en-US" sz="1800" kern="10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8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39207703"/>
                  </a:ext>
                </a:extLst>
              </a:tr>
              <a:tr h="278622">
                <a:tc>
                  <a:txBody>
                    <a:bodyPr/>
                    <a:lstStyle/>
                    <a:p>
                      <a:pPr marL="0" marR="0" algn="ctr">
                        <a:lnSpc>
                          <a:spcPct val="107000"/>
                        </a:lnSpc>
                        <a:spcBef>
                          <a:spcPts val="0"/>
                        </a:spcBef>
                        <a:spcAft>
                          <a:spcPts val="0"/>
                        </a:spcAft>
                      </a:pPr>
                      <a:r>
                        <a:rPr lang="en-US" sz="18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2nd </a:t>
                      </a:r>
                      <a:r>
                        <a:rPr lang="en-US" sz="18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b="1" kern="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13%</a:t>
                      </a:r>
                      <a:endParaRPr lang="en-US" sz="1800" kern="10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800" b="1" kern="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25%</a:t>
                      </a:r>
                      <a:endParaRPr lang="en-US" sz="1800" kern="10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8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pPr>
                      <a:endParaRPr lang="en-US" sz="1800" kern="100">
                        <a:effectLst/>
                        <a:latin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lnSpc>
                          <a:spcPct val="107000"/>
                        </a:lnSpc>
                        <a:spcBef>
                          <a:spcPts val="0"/>
                        </a:spcBef>
                        <a:spcAft>
                          <a:spcPts val="0"/>
                        </a:spcAft>
                      </a:pPr>
                      <a:r>
                        <a:rPr lang="en-US" sz="18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2nd </a:t>
                      </a:r>
                      <a:r>
                        <a:rPr lang="en-US" sz="18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b="1" kern="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63%</a:t>
                      </a:r>
                      <a:endParaRPr lang="en-US" sz="1800" kern="1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800" b="1" kern="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50%</a:t>
                      </a:r>
                      <a:endParaRPr lang="en-US" sz="1800" kern="10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8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67%</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06489701"/>
                  </a:ext>
                </a:extLst>
              </a:tr>
              <a:tr h="278622">
                <a:tc>
                  <a:txBody>
                    <a:bodyPr/>
                    <a:lstStyle/>
                    <a:p>
                      <a:pPr marL="0" marR="0" algn="ctr">
                        <a:lnSpc>
                          <a:spcPct val="107000"/>
                        </a:lnSpc>
                        <a:spcBef>
                          <a:spcPts val="0"/>
                        </a:spcBef>
                        <a:spcAft>
                          <a:spcPts val="0"/>
                        </a:spcAft>
                      </a:pPr>
                      <a:r>
                        <a:rPr lang="en-US" sz="18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3rd </a:t>
                      </a:r>
                      <a:r>
                        <a:rPr lang="en-US" sz="18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(4)</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b="1" kern="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0%</a:t>
                      </a:r>
                      <a:endParaRPr lang="en-US" sz="1800" kern="10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800" b="1" kern="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25%</a:t>
                      </a:r>
                      <a:endParaRPr lang="en-US" sz="1800" kern="10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8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pPr>
                      <a:endParaRPr lang="en-US" sz="1800" kern="100">
                        <a:effectLst/>
                        <a:latin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lnSpc>
                          <a:spcPct val="107000"/>
                        </a:lnSpc>
                        <a:spcBef>
                          <a:spcPts val="0"/>
                        </a:spcBef>
                        <a:spcAft>
                          <a:spcPts val="0"/>
                        </a:spcAft>
                      </a:pPr>
                      <a:r>
                        <a:rPr lang="en-US" sz="18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3rd </a:t>
                      </a:r>
                      <a:r>
                        <a:rPr lang="en-US" sz="18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(4)</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b="1" kern="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0%</a:t>
                      </a:r>
                      <a:endParaRPr lang="en-US" sz="1800" kern="1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800" b="1" kern="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25%</a:t>
                      </a:r>
                      <a:endParaRPr lang="en-US" sz="1800" kern="10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8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75%</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79483804"/>
                  </a:ext>
                </a:extLst>
              </a:tr>
              <a:tr h="278622">
                <a:tc>
                  <a:txBody>
                    <a:bodyPr/>
                    <a:lstStyle/>
                    <a:p>
                      <a:pPr marL="0" marR="0" algn="ctr">
                        <a:lnSpc>
                          <a:spcPct val="107000"/>
                        </a:lnSpc>
                        <a:spcBef>
                          <a:spcPts val="0"/>
                        </a:spcBef>
                        <a:spcAft>
                          <a:spcPts val="0"/>
                        </a:spcAft>
                      </a:pPr>
                      <a:r>
                        <a:rPr lang="en-US" sz="18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4th</a:t>
                      </a:r>
                      <a:r>
                        <a:rPr lang="en-US" sz="18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(6) </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b="1" kern="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0%</a:t>
                      </a:r>
                      <a:endParaRPr lang="en-US" sz="1800" kern="10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800" b="1" kern="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33%</a:t>
                      </a:r>
                      <a:endParaRPr lang="en-US" sz="1800" kern="10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8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67%</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pPr>
                      <a:endParaRPr lang="en-US" sz="1800" kern="100">
                        <a:effectLst/>
                        <a:latin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lnSpc>
                          <a:spcPct val="107000"/>
                        </a:lnSpc>
                        <a:spcBef>
                          <a:spcPts val="0"/>
                        </a:spcBef>
                        <a:spcAft>
                          <a:spcPts val="0"/>
                        </a:spcAft>
                      </a:pPr>
                      <a:r>
                        <a:rPr lang="en-US" sz="18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4th</a:t>
                      </a:r>
                      <a:r>
                        <a:rPr lang="en-US" sz="18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(6) </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b="1" kern="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0%</a:t>
                      </a:r>
                      <a:endParaRPr lang="en-US" sz="1800" kern="10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800" b="1" kern="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33%</a:t>
                      </a:r>
                      <a:endParaRPr lang="en-US" sz="1800" kern="10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8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83%</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05600748"/>
                  </a:ext>
                </a:extLst>
              </a:tr>
              <a:tr h="278622">
                <a:tc>
                  <a:txBody>
                    <a:bodyPr/>
                    <a:lstStyle/>
                    <a:p>
                      <a:pPr marL="0" marR="0" algn="ctr">
                        <a:lnSpc>
                          <a:spcPct val="107000"/>
                        </a:lnSpc>
                        <a:spcBef>
                          <a:spcPts val="0"/>
                        </a:spcBef>
                        <a:spcAft>
                          <a:spcPts val="0"/>
                        </a:spcAft>
                      </a:pPr>
                      <a:r>
                        <a:rPr lang="en-US" sz="18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5th</a:t>
                      </a:r>
                      <a:r>
                        <a:rPr lang="en-US" sz="18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(4)</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b="1" kern="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0%</a:t>
                      </a:r>
                      <a:endParaRPr lang="en-US" sz="1800" kern="10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800" b="1" kern="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0%</a:t>
                      </a:r>
                      <a:endParaRPr lang="en-US" sz="1800" kern="10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8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75%</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pPr>
                      <a:endParaRPr lang="en-US" sz="1800" kern="100">
                        <a:effectLst/>
                        <a:latin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lnSpc>
                          <a:spcPct val="107000"/>
                        </a:lnSpc>
                        <a:spcBef>
                          <a:spcPts val="0"/>
                        </a:spcBef>
                        <a:spcAft>
                          <a:spcPts val="0"/>
                        </a:spcAft>
                      </a:pPr>
                      <a:r>
                        <a:rPr lang="en-US" sz="18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5th</a:t>
                      </a:r>
                      <a:r>
                        <a:rPr lang="en-US" sz="18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(4)</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b="1" kern="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0%</a:t>
                      </a:r>
                      <a:endParaRPr lang="en-US" sz="1800" kern="10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800" b="1" kern="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0%</a:t>
                      </a:r>
                      <a:endParaRPr lang="en-US" sz="1800" kern="1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8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75%</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4689554"/>
                  </a:ext>
                </a:extLst>
              </a:tr>
              <a:tr h="278622">
                <a:tc>
                  <a:txBody>
                    <a:bodyPr/>
                    <a:lstStyle/>
                    <a:p>
                      <a:pPr marL="0" marR="0" algn="ctr">
                        <a:lnSpc>
                          <a:spcPct val="107000"/>
                        </a:lnSpc>
                        <a:spcBef>
                          <a:spcPts val="0"/>
                        </a:spcBef>
                        <a:spcAft>
                          <a:spcPts val="0"/>
                        </a:spcAft>
                      </a:pPr>
                      <a:r>
                        <a:rPr lang="en-US" sz="18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6th </a:t>
                      </a:r>
                      <a:r>
                        <a:rPr lang="en-US" sz="18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b="1" kern="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0%</a:t>
                      </a:r>
                      <a:endParaRPr lang="en-US" sz="1800" kern="10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800" b="1" kern="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0%</a:t>
                      </a:r>
                      <a:endParaRPr lang="en-US" sz="1800" kern="10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8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pPr>
                      <a:endParaRPr lang="en-US" sz="1800" kern="100">
                        <a:effectLst/>
                        <a:latin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lnSpc>
                          <a:spcPct val="107000"/>
                        </a:lnSpc>
                        <a:spcBef>
                          <a:spcPts val="0"/>
                        </a:spcBef>
                        <a:spcAft>
                          <a:spcPts val="0"/>
                        </a:spcAft>
                      </a:pPr>
                      <a:r>
                        <a:rPr lang="en-US" sz="18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6th </a:t>
                      </a:r>
                      <a:r>
                        <a:rPr lang="en-US" sz="18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b="1" kern="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0%</a:t>
                      </a:r>
                      <a:endParaRPr lang="en-US" sz="1800" kern="10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800" b="1" kern="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0%</a:t>
                      </a:r>
                      <a:endParaRPr lang="en-US" sz="1800" kern="1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8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08499805"/>
                  </a:ext>
                </a:extLst>
              </a:tr>
              <a:tr h="462147">
                <a:tc>
                  <a:txBody>
                    <a:bodyPr/>
                    <a:lstStyle/>
                    <a:p>
                      <a:pPr marL="0" marR="0" algn="ctr">
                        <a:lnSpc>
                          <a:spcPct val="107000"/>
                        </a:lnSpc>
                        <a:spcBef>
                          <a:spcPts val="0"/>
                        </a:spcBef>
                        <a:spcAft>
                          <a:spcPts val="0"/>
                        </a:spcAft>
                      </a:pPr>
                      <a:r>
                        <a:rPr lang="en-US" sz="18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Total K-6 (32): </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b="1" kern="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13%</a:t>
                      </a:r>
                      <a:endParaRPr lang="en-US" sz="1800" kern="10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800" b="1" kern="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34%</a:t>
                      </a:r>
                      <a:endParaRPr lang="en-US" sz="1800" kern="10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8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47%</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pPr>
                      <a:endParaRPr lang="en-US" sz="1800" kern="100">
                        <a:effectLst/>
                        <a:latin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nSpc>
                          <a:spcPct val="107000"/>
                        </a:lnSpc>
                        <a:spcBef>
                          <a:spcPts val="0"/>
                        </a:spcBef>
                        <a:spcAft>
                          <a:spcPts val="0"/>
                        </a:spcAft>
                      </a:pPr>
                      <a:r>
                        <a:rPr lang="en-US" sz="18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Total K-6       (32): </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b="1" kern="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22%</a:t>
                      </a:r>
                      <a:endParaRPr lang="en-US" sz="1800" kern="10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800" b="1" kern="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38%</a:t>
                      </a:r>
                      <a:endParaRPr lang="en-US" sz="1800" kern="1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8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69%</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58346045"/>
                  </a:ext>
                </a:extLst>
              </a:tr>
              <a:tr h="534511">
                <a:tc>
                  <a:txBody>
                    <a:bodyPr/>
                    <a:lstStyle/>
                    <a:p>
                      <a:pPr marL="0" marR="0" algn="ctr">
                        <a:lnSpc>
                          <a:spcPct val="107000"/>
                        </a:lnSpc>
                        <a:spcBef>
                          <a:spcPts val="0"/>
                        </a:spcBef>
                        <a:spcAft>
                          <a:spcPts val="0"/>
                        </a:spcAft>
                      </a:pPr>
                      <a:r>
                        <a:rPr lang="en-US" sz="18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Total  3-6:</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56%</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pPr>
                      <a:endParaRPr lang="en-US" sz="1800" kern="100">
                        <a:effectLst/>
                        <a:latin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nSpc>
                          <a:spcPct val="107000"/>
                        </a:lnSpc>
                        <a:spcBef>
                          <a:spcPts val="0"/>
                        </a:spcBef>
                        <a:spcAft>
                          <a:spcPts val="0"/>
                        </a:spcAft>
                      </a:pPr>
                      <a:r>
                        <a:rPr lang="en-US" sz="18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Total        3-6:</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75%</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37631939"/>
                  </a:ext>
                </a:extLst>
              </a:tr>
            </a:tbl>
          </a:graphicData>
        </a:graphic>
      </p:graphicFrame>
      <p:sp>
        <p:nvSpPr>
          <p:cNvPr id="4" name="TextBox 3">
            <a:extLst>
              <a:ext uri="{FF2B5EF4-FFF2-40B4-BE49-F238E27FC236}">
                <a16:creationId xmlns:a16="http://schemas.microsoft.com/office/drawing/2014/main" id="{9A1EA627-6F50-B8E2-5D58-C7BF43EE4060}"/>
              </a:ext>
            </a:extLst>
          </p:cNvPr>
          <p:cNvSpPr txBox="1"/>
          <p:nvPr/>
        </p:nvSpPr>
        <p:spPr>
          <a:xfrm>
            <a:off x="1308100" y="808451"/>
            <a:ext cx="9575800" cy="1077218"/>
          </a:xfrm>
          <a:prstGeom prst="rect">
            <a:avLst/>
          </a:prstGeom>
          <a:noFill/>
        </p:spPr>
        <p:txBody>
          <a:bodyPr wrap="square">
            <a:spAutoFit/>
          </a:bodyPr>
          <a:lstStyle/>
          <a:p>
            <a:pPr algn="ctr"/>
            <a:r>
              <a:rPr lang="en-US" sz="3200" dirty="0">
                <a:effectLst/>
                <a:latin typeface="Calibri" panose="020F0502020204030204" pitchFamily="34" charset="0"/>
                <a:ea typeface="Calibri" panose="020F0502020204030204" pitchFamily="34" charset="0"/>
                <a:cs typeface="Times New Roman" panose="02020603050405020304" pitchFamily="18" charset="0"/>
              </a:rPr>
              <a:t>SIP Goal for Focus Area #2:</a:t>
            </a:r>
            <a:r>
              <a:rPr lang="en-US" sz="3200" dirty="0">
                <a:solidFill>
                  <a:srgbClr val="000000"/>
                </a:solidFill>
                <a:effectLst/>
                <a:latin typeface="Calibri" panose="020F0502020204030204" pitchFamily="34" charset="0"/>
                <a:ea typeface="Calibri" panose="020F0502020204030204" pitchFamily="34" charset="0"/>
              </a:rPr>
              <a:t> </a:t>
            </a:r>
            <a:r>
              <a:rPr lang="en-US" sz="3200" b="1" dirty="0">
                <a:solidFill>
                  <a:srgbClr val="000000"/>
                </a:solidFill>
                <a:effectLst/>
                <a:latin typeface="Calibri" panose="020F0502020204030204" pitchFamily="34" charset="0"/>
                <a:ea typeface="Calibri" panose="020F0502020204030204" pitchFamily="34" charset="0"/>
              </a:rPr>
              <a:t>The Multi-racial subgroup will perform above 41% in Core Instructional areas</a:t>
            </a:r>
            <a:endParaRPr lang="en-US" sz="3200" dirty="0"/>
          </a:p>
        </p:txBody>
      </p:sp>
    </p:spTree>
    <p:extLst>
      <p:ext uri="{BB962C8B-B14F-4D97-AF65-F5344CB8AC3E}">
        <p14:creationId xmlns:p14="http://schemas.microsoft.com/office/powerpoint/2010/main" val="519249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54783-306E-4DCD-BBE4-02934AAB50CD}"/>
              </a:ext>
            </a:extLst>
          </p:cNvPr>
          <p:cNvSpPr>
            <a:spLocks noGrp="1"/>
          </p:cNvSpPr>
          <p:nvPr>
            <p:ph type="title"/>
          </p:nvPr>
        </p:nvSpPr>
        <p:spPr>
          <a:xfrm>
            <a:off x="1295402" y="1168400"/>
            <a:ext cx="9601196" cy="1117599"/>
          </a:xfrm>
        </p:spPr>
        <p:txBody>
          <a:bodyPr>
            <a:normAutofit fontScale="90000"/>
          </a:bodyPr>
          <a:lstStyle/>
          <a:p>
            <a:r>
              <a:rPr lang="en-US" sz="4400" dirty="0">
                <a:latin typeface="Calibri" panose="020F0502020204030204" pitchFamily="34" charset="0"/>
                <a:cs typeface="Calibri" panose="020F0502020204030204" pitchFamily="34" charset="0"/>
              </a:rPr>
              <a:t>SIP Focus Area 3: </a:t>
            </a:r>
            <a:r>
              <a:rPr lang="en-US" b="1" dirty="0">
                <a:solidFill>
                  <a:srgbClr val="000000"/>
                </a:solidFill>
                <a:effectLst/>
                <a:latin typeface="Calibri" panose="020F0502020204030204" pitchFamily="34" charset="0"/>
                <a:ea typeface="Times New Roman" panose="02020603050405020304" pitchFamily="18" charset="0"/>
              </a:rPr>
              <a:t>5</a:t>
            </a:r>
            <a:r>
              <a:rPr lang="en-US" b="1" baseline="30000" dirty="0">
                <a:solidFill>
                  <a:srgbClr val="000000"/>
                </a:solidFill>
                <a:effectLst/>
                <a:latin typeface="Calibri" panose="020F0502020204030204" pitchFamily="34" charset="0"/>
                <a:ea typeface="Times New Roman" panose="02020603050405020304" pitchFamily="18" charset="0"/>
              </a:rPr>
              <a:t>th</a:t>
            </a:r>
            <a:r>
              <a:rPr lang="en-US" b="1" dirty="0">
                <a:solidFill>
                  <a:srgbClr val="000000"/>
                </a:solidFill>
                <a:effectLst/>
                <a:latin typeface="Calibri" panose="020F0502020204030204" pitchFamily="34" charset="0"/>
                <a:ea typeface="Times New Roman" panose="02020603050405020304" pitchFamily="18" charset="0"/>
              </a:rPr>
              <a:t> Grade Science </a:t>
            </a:r>
            <a:br>
              <a:rPr lang="en-US" b="1" dirty="0">
                <a:solidFill>
                  <a:srgbClr val="000000"/>
                </a:solidFill>
                <a:effectLst/>
                <a:latin typeface="Calibri" panose="020F0502020204030204" pitchFamily="34" charset="0"/>
                <a:ea typeface="Times New Roman" panose="02020603050405020304" pitchFamily="18" charset="0"/>
              </a:rPr>
            </a:br>
            <a:r>
              <a:rPr lang="en-US" sz="3600" dirty="0">
                <a:solidFill>
                  <a:srgbClr val="000000"/>
                </a:solidFill>
                <a:effectLst/>
                <a:latin typeface="Calibri" panose="020F0502020204030204" pitchFamily="34" charset="0"/>
                <a:ea typeface="Times New Roman" panose="02020603050405020304" pitchFamily="18" charset="0"/>
              </a:rPr>
              <a:t>(2022-23 proficiency rate was only 46%)</a:t>
            </a:r>
            <a:br>
              <a:rPr lang="en-US" b="1" dirty="0">
                <a:effectLst/>
                <a:latin typeface="Times New Roman" panose="02020603050405020304" pitchFamily="18" charset="0"/>
                <a:ea typeface="Times New Roman" panose="02020603050405020304" pitchFamily="18" charset="0"/>
              </a:rPr>
            </a:br>
            <a:endParaRPr lang="en-US" b="1"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F5D6ACA2-EAE7-4624-BB2A-B75E8EF50598}"/>
              </a:ext>
            </a:extLst>
          </p:cNvPr>
          <p:cNvSpPr>
            <a:spLocks noGrp="1"/>
          </p:cNvSpPr>
          <p:nvPr>
            <p:ph idx="1"/>
          </p:nvPr>
        </p:nvSpPr>
        <p:spPr>
          <a:xfrm>
            <a:off x="914400" y="2556932"/>
            <a:ext cx="10439400" cy="3318936"/>
          </a:xfrm>
        </p:spPr>
        <p:txBody>
          <a:bodyPr>
            <a:normAutofit lnSpcReduction="10000"/>
          </a:bodyPr>
          <a:lstStyle/>
          <a:p>
            <a:pPr marL="0" marR="0" indent="0">
              <a:lnSpc>
                <a:spcPct val="107000"/>
              </a:lnSpc>
              <a:spcBef>
                <a:spcPts val="0"/>
              </a:spcBef>
              <a:spcAft>
                <a:spcPts val="800"/>
              </a:spcAft>
              <a:buNone/>
            </a:pPr>
            <a:r>
              <a:rPr lang="en-US" sz="3000" b="1" kern="100" dirty="0">
                <a:effectLst/>
                <a:latin typeface="Calibri" panose="020F0502020204030204" pitchFamily="34" charset="0"/>
                <a:ea typeface="Calibri" panose="020F0502020204030204" pitchFamily="34" charset="0"/>
                <a:cs typeface="Times New Roman" panose="02020603050405020304" pitchFamily="18" charset="0"/>
              </a:rPr>
              <a:t>Title I resources used to support this Area of Focus: </a:t>
            </a:r>
            <a:r>
              <a:rPr lang="en-US" sz="3000" i="1" kern="100" dirty="0">
                <a:effectLst/>
                <a:latin typeface="Calibri" panose="020F0502020204030204" pitchFamily="34" charset="0"/>
                <a:ea typeface="Calibri" panose="020F0502020204030204" pitchFamily="34" charset="0"/>
                <a:cs typeface="Times New Roman" panose="02020603050405020304" pitchFamily="18" charset="0"/>
              </a:rPr>
              <a:t>(full year)</a:t>
            </a:r>
            <a:r>
              <a:rPr lang="en-US" sz="30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800"/>
              </a:spcAft>
              <a:buNone/>
            </a:pPr>
            <a:r>
              <a:rPr lang="en-US" sz="30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-Science Family Night-Science boards and journals purchased for</a:t>
            </a:r>
          </a:p>
          <a:p>
            <a:pPr marL="0" marR="0" indent="0">
              <a:lnSpc>
                <a:spcPct val="107000"/>
              </a:lnSpc>
              <a:spcBef>
                <a:spcPts val="0"/>
              </a:spcBef>
              <a:spcAft>
                <a:spcPts val="800"/>
              </a:spcAft>
              <a:buNone/>
            </a:pPr>
            <a:r>
              <a:rPr lang="en-US" sz="3000" kern="1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30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participants. ($539)</a:t>
            </a:r>
          </a:p>
          <a:p>
            <a:pPr marL="0" marR="0" indent="0">
              <a:lnSpc>
                <a:spcPct val="107000"/>
              </a:lnSpc>
              <a:spcBef>
                <a:spcPts val="0"/>
              </a:spcBef>
              <a:spcAft>
                <a:spcPts val="800"/>
              </a:spcAft>
              <a:buNone/>
            </a:pPr>
            <a:endParaRPr lang="en-US" sz="30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nSpc>
                <a:spcPct val="107000"/>
              </a:lnSpc>
              <a:spcBef>
                <a:spcPts val="0"/>
              </a:spcBef>
              <a:spcAft>
                <a:spcPts val="800"/>
              </a:spcAft>
              <a:buNone/>
            </a:pPr>
            <a:r>
              <a:rPr lang="en-US" sz="3000" b="1" kern="100" dirty="0">
                <a:effectLst/>
                <a:latin typeface="Calibri" panose="020F0502020204030204" pitchFamily="34" charset="0"/>
                <a:ea typeface="Calibri" panose="020F0502020204030204" pitchFamily="34" charset="0"/>
                <a:cs typeface="Times New Roman" panose="02020603050405020304" pitchFamily="18" charset="0"/>
              </a:rPr>
              <a:t>SIP Goal:</a:t>
            </a:r>
            <a:r>
              <a:rPr lang="en-US" sz="30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5</a:t>
            </a:r>
            <a:r>
              <a:rPr lang="en-US" sz="3000" b="1" kern="10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a:t>
            </a:r>
            <a:r>
              <a:rPr lang="en-US" sz="30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0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Grade Science, overall proficiency will be at or above     	50%</a:t>
            </a:r>
            <a:r>
              <a:rPr lang="en-US" sz="30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Bef>
                <a:spcPts val="600"/>
              </a:spcBef>
              <a:buClr>
                <a:schemeClr val="dk1"/>
              </a:buClr>
              <a:buSzPts val="1100"/>
            </a:pPr>
            <a:endParaRPr lang="en-US" sz="3000" dirty="0">
              <a:solidFill>
                <a:srgbClr val="83992A"/>
              </a:solidFill>
              <a:latin typeface="Arial"/>
              <a:ea typeface="Arial"/>
              <a:cs typeface="Arial"/>
              <a:sym typeface="Arial"/>
            </a:endParaRPr>
          </a:p>
          <a:p>
            <a:pPr marL="285750" indent="-285750">
              <a:lnSpc>
                <a:spcPct val="115000"/>
              </a:lnSpc>
              <a:spcBef>
                <a:spcPts val="600"/>
              </a:spcBef>
              <a:buClr>
                <a:schemeClr val="dk1"/>
              </a:buClr>
              <a:buSzPts val="1100"/>
            </a:pPr>
            <a:endParaRPr lang="en-US" sz="3500" dirty="0">
              <a:solidFill>
                <a:srgbClr val="83992A"/>
              </a:solidFill>
              <a:latin typeface="Arial"/>
              <a:ea typeface="Arial"/>
              <a:cs typeface="Arial"/>
              <a:sym typeface="Arial"/>
            </a:endParaRPr>
          </a:p>
          <a:p>
            <a:pPr marL="457200" lvl="1" indent="0">
              <a:buNone/>
            </a:pPr>
            <a:endParaRPr lang="en-US" sz="1600" dirty="0"/>
          </a:p>
          <a:p>
            <a:pPr marL="457200" lvl="1" indent="0">
              <a:buNone/>
            </a:pPr>
            <a:endParaRPr lang="en-US" sz="1600" dirty="0"/>
          </a:p>
          <a:p>
            <a:pPr marL="457200" lvl="1" indent="0">
              <a:buNone/>
            </a:pPr>
            <a:endParaRPr lang="en-US" sz="1600" dirty="0"/>
          </a:p>
          <a:p>
            <a:pPr marL="457200" lvl="1" indent="0">
              <a:buNone/>
            </a:pPr>
            <a:endParaRPr lang="en-US" sz="1600" dirty="0"/>
          </a:p>
        </p:txBody>
      </p:sp>
    </p:spTree>
    <p:extLst>
      <p:ext uri="{BB962C8B-B14F-4D97-AF65-F5344CB8AC3E}">
        <p14:creationId xmlns:p14="http://schemas.microsoft.com/office/powerpoint/2010/main" val="3432676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6A41E-F401-419D-9371-4676D84932F1}"/>
              </a:ext>
            </a:extLst>
          </p:cNvPr>
          <p:cNvSpPr>
            <a:spLocks noGrp="1"/>
          </p:cNvSpPr>
          <p:nvPr>
            <p:ph type="title"/>
          </p:nvPr>
        </p:nvSpPr>
        <p:spPr>
          <a:xfrm>
            <a:off x="1295402" y="982132"/>
            <a:ext cx="9601196" cy="1249339"/>
          </a:xfrm>
        </p:spPr>
        <p:txBody>
          <a:bodyPr>
            <a:normAutofit fontScale="90000"/>
          </a:bodyPr>
          <a:lstStyle/>
          <a:p>
            <a:r>
              <a:rPr lang="en-US" dirty="0">
                <a:solidFill>
                  <a:schemeClr val="tx1"/>
                </a:solidFill>
              </a:rPr>
              <a:t>Progress Monitoring Data for Focus Area 3:</a:t>
            </a:r>
            <a:r>
              <a:rPr lang="en-US" b="1" dirty="0">
                <a:solidFill>
                  <a:srgbClr val="000000"/>
                </a:solidFill>
                <a:effectLst/>
                <a:latin typeface="Calibri" panose="020F0502020204030204" pitchFamily="34" charset="0"/>
                <a:ea typeface="Times New Roman" panose="02020603050405020304" pitchFamily="18" charset="0"/>
              </a:rPr>
              <a:t> </a:t>
            </a:r>
            <a:br>
              <a:rPr lang="en-US" b="1" dirty="0">
                <a:solidFill>
                  <a:srgbClr val="000000"/>
                </a:solidFill>
                <a:effectLst/>
                <a:latin typeface="Calibri" panose="020F0502020204030204" pitchFamily="34" charset="0"/>
                <a:ea typeface="Times New Roman" panose="02020603050405020304" pitchFamily="18" charset="0"/>
              </a:rPr>
            </a:br>
            <a:r>
              <a:rPr lang="en-US" b="1" dirty="0">
                <a:solidFill>
                  <a:srgbClr val="000000"/>
                </a:solidFill>
                <a:effectLst/>
                <a:latin typeface="Calibri" panose="020F0502020204030204" pitchFamily="34" charset="0"/>
                <a:ea typeface="Times New Roman" panose="02020603050405020304" pitchFamily="18" charset="0"/>
              </a:rPr>
              <a:t>5</a:t>
            </a:r>
            <a:r>
              <a:rPr lang="en-US" b="1" baseline="30000" dirty="0">
                <a:solidFill>
                  <a:srgbClr val="000000"/>
                </a:solidFill>
                <a:effectLst/>
                <a:latin typeface="Calibri" panose="020F0502020204030204" pitchFamily="34" charset="0"/>
                <a:ea typeface="Times New Roman" panose="02020603050405020304" pitchFamily="18" charset="0"/>
              </a:rPr>
              <a:t>th</a:t>
            </a:r>
            <a:r>
              <a:rPr lang="en-US" b="1" dirty="0">
                <a:solidFill>
                  <a:srgbClr val="000000"/>
                </a:solidFill>
                <a:effectLst/>
                <a:latin typeface="Calibri" panose="020F0502020204030204" pitchFamily="34" charset="0"/>
                <a:ea typeface="Times New Roman" panose="02020603050405020304" pitchFamily="18" charset="0"/>
              </a:rPr>
              <a:t> Grade Science</a:t>
            </a:r>
            <a:r>
              <a:rPr lang="en-US" dirty="0">
                <a:solidFill>
                  <a:schemeClr val="tx1"/>
                </a:solidFill>
              </a:rPr>
              <a:t> </a:t>
            </a:r>
            <a:endParaRPr lang="en-US" b="1" dirty="0"/>
          </a:p>
        </p:txBody>
      </p:sp>
      <p:graphicFrame>
        <p:nvGraphicFramePr>
          <p:cNvPr id="7" name="Content Placeholder 6">
            <a:extLst>
              <a:ext uri="{FF2B5EF4-FFF2-40B4-BE49-F238E27FC236}">
                <a16:creationId xmlns:a16="http://schemas.microsoft.com/office/drawing/2014/main" id="{E7289338-9791-4424-666A-17BF7C069853}"/>
              </a:ext>
            </a:extLst>
          </p:cNvPr>
          <p:cNvGraphicFramePr>
            <a:graphicFrameLocks noGrp="1"/>
          </p:cNvGraphicFramePr>
          <p:nvPr>
            <p:ph idx="1"/>
            <p:extLst>
              <p:ext uri="{D42A27DB-BD31-4B8C-83A1-F6EECF244321}">
                <p14:modId xmlns:p14="http://schemas.microsoft.com/office/powerpoint/2010/main" val="2812463049"/>
              </p:ext>
            </p:extLst>
          </p:nvPr>
        </p:nvGraphicFramePr>
        <p:xfrm>
          <a:off x="1612900" y="2578100"/>
          <a:ext cx="9283696" cy="1940456"/>
        </p:xfrm>
        <a:graphic>
          <a:graphicData uri="http://schemas.openxmlformats.org/drawingml/2006/table">
            <a:tbl>
              <a:tblPr firstRow="1" firstCol="1" bandRow="1"/>
              <a:tblGrid>
                <a:gridCol w="1659404">
                  <a:extLst>
                    <a:ext uri="{9D8B030D-6E8A-4147-A177-3AD203B41FA5}">
                      <a16:colId xmlns:a16="http://schemas.microsoft.com/office/drawing/2014/main" val="282411775"/>
                    </a:ext>
                  </a:extLst>
                </a:gridCol>
                <a:gridCol w="1236790">
                  <a:extLst>
                    <a:ext uri="{9D8B030D-6E8A-4147-A177-3AD203B41FA5}">
                      <a16:colId xmlns:a16="http://schemas.microsoft.com/office/drawing/2014/main" val="2385090401"/>
                    </a:ext>
                  </a:extLst>
                </a:gridCol>
                <a:gridCol w="1235066">
                  <a:extLst>
                    <a:ext uri="{9D8B030D-6E8A-4147-A177-3AD203B41FA5}">
                      <a16:colId xmlns:a16="http://schemas.microsoft.com/office/drawing/2014/main" val="3985386731"/>
                    </a:ext>
                  </a:extLst>
                </a:gridCol>
                <a:gridCol w="1235066">
                  <a:extLst>
                    <a:ext uri="{9D8B030D-6E8A-4147-A177-3AD203B41FA5}">
                      <a16:colId xmlns:a16="http://schemas.microsoft.com/office/drawing/2014/main" val="2940897982"/>
                    </a:ext>
                  </a:extLst>
                </a:gridCol>
                <a:gridCol w="1305790">
                  <a:extLst>
                    <a:ext uri="{9D8B030D-6E8A-4147-A177-3AD203B41FA5}">
                      <a16:colId xmlns:a16="http://schemas.microsoft.com/office/drawing/2014/main" val="12794588"/>
                    </a:ext>
                  </a:extLst>
                </a:gridCol>
                <a:gridCol w="1305790">
                  <a:extLst>
                    <a:ext uri="{9D8B030D-6E8A-4147-A177-3AD203B41FA5}">
                      <a16:colId xmlns:a16="http://schemas.microsoft.com/office/drawing/2014/main" val="2128462967"/>
                    </a:ext>
                  </a:extLst>
                </a:gridCol>
                <a:gridCol w="1305790">
                  <a:extLst>
                    <a:ext uri="{9D8B030D-6E8A-4147-A177-3AD203B41FA5}">
                      <a16:colId xmlns:a16="http://schemas.microsoft.com/office/drawing/2014/main" val="595002280"/>
                    </a:ext>
                  </a:extLst>
                </a:gridCol>
              </a:tblGrid>
              <a:tr h="444269">
                <a:tc>
                  <a:txBody>
                    <a:bodyPr/>
                    <a:lstStyle/>
                    <a:p>
                      <a:pPr algn="l">
                        <a:lnSpc>
                          <a:spcPct val="107000"/>
                        </a:lnSpc>
                      </a:pPr>
                      <a:endParaRPr lang="en-US" sz="1100" kern="100">
                        <a:effectLst/>
                        <a:latin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7000"/>
                        </a:lnSpc>
                      </a:pPr>
                      <a:endParaRPr lang="en-US" sz="1100" kern="100">
                        <a:effectLst/>
                        <a:latin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7000"/>
                        </a:lnSpc>
                      </a:pPr>
                      <a:endParaRPr lang="en-US" sz="1100" kern="100">
                        <a:effectLst/>
                        <a:latin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7000"/>
                        </a:lnSpc>
                      </a:pPr>
                      <a:endParaRPr lang="en-US" sz="1100" kern="100">
                        <a:effectLst/>
                        <a:latin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7000"/>
                        </a:lnSpc>
                      </a:pPr>
                      <a:endParaRPr lang="en-US" sz="1100" kern="100">
                        <a:effectLst/>
                        <a:latin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7000"/>
                        </a:lnSpc>
                      </a:pPr>
                      <a:endParaRPr lang="en-US" sz="1100" kern="100">
                        <a:effectLst/>
                        <a:latin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7000"/>
                        </a:lnSpc>
                      </a:pPr>
                      <a:endParaRPr lang="en-US" sz="1100" kern="100" dirty="0">
                        <a:effectLst/>
                        <a:latin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18445755"/>
                  </a:ext>
                </a:extLst>
              </a:tr>
              <a:tr h="444269">
                <a:tc gridSpan="7">
                  <a:txBody>
                    <a:bodyPr/>
                    <a:lstStyle/>
                    <a:p>
                      <a:pPr marL="0" marR="0" algn="ctr">
                        <a:lnSpc>
                          <a:spcPct val="107000"/>
                        </a:lnSpc>
                        <a:spcBef>
                          <a:spcPts val="0"/>
                        </a:spcBef>
                        <a:spcAft>
                          <a:spcPts val="0"/>
                        </a:spcAft>
                      </a:pPr>
                      <a:r>
                        <a:rPr lang="en-US" sz="24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Statewide Science Assessment Proficiency  </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04453594"/>
                  </a:ext>
                </a:extLst>
              </a:tr>
              <a:tr h="444269">
                <a:tc>
                  <a:txBody>
                    <a:bodyPr/>
                    <a:lstStyle/>
                    <a:p>
                      <a:pPr marL="0" marR="0" algn="ctr">
                        <a:lnSpc>
                          <a:spcPct val="107000"/>
                        </a:lnSpc>
                        <a:spcBef>
                          <a:spcPts val="0"/>
                        </a:spcBef>
                        <a:spcAft>
                          <a:spcPts val="0"/>
                        </a:spcAft>
                      </a:pPr>
                      <a:r>
                        <a:rPr lang="en-US" sz="32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2022-23</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6">
                  <a:txBody>
                    <a:bodyPr/>
                    <a:lstStyle/>
                    <a:p>
                      <a:pPr marL="0" marR="0" algn="ctr">
                        <a:lnSpc>
                          <a:spcPct val="107000"/>
                        </a:lnSpc>
                        <a:spcBef>
                          <a:spcPts val="0"/>
                        </a:spcBef>
                        <a:spcAft>
                          <a:spcPts val="0"/>
                        </a:spcAft>
                      </a:pPr>
                      <a:r>
                        <a:rPr lang="en-US" sz="32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46%</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57658169"/>
                  </a:ext>
                </a:extLst>
              </a:tr>
              <a:tr h="444269">
                <a:tc>
                  <a:txBody>
                    <a:bodyPr/>
                    <a:lstStyle/>
                    <a:p>
                      <a:pPr marL="0" marR="0" algn="ctr">
                        <a:lnSpc>
                          <a:spcPct val="107000"/>
                        </a:lnSpc>
                        <a:spcBef>
                          <a:spcPts val="0"/>
                        </a:spcBef>
                        <a:spcAft>
                          <a:spcPts val="0"/>
                        </a:spcAft>
                      </a:pPr>
                      <a:r>
                        <a:rPr lang="en-US" sz="32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2023-24</a:t>
                      </a:r>
                      <a:endParaRPr lang="en-US"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6">
                  <a:txBody>
                    <a:bodyPr/>
                    <a:lstStyle/>
                    <a:p>
                      <a:pPr marL="0" marR="0" algn="ctr">
                        <a:lnSpc>
                          <a:spcPct val="107000"/>
                        </a:lnSpc>
                        <a:spcBef>
                          <a:spcPts val="0"/>
                        </a:spcBef>
                        <a:spcAft>
                          <a:spcPts val="0"/>
                        </a:spcAft>
                      </a:pPr>
                      <a:r>
                        <a:rPr lang="en-US" sz="3200" b="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37%</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94306857"/>
                  </a:ext>
                </a:extLst>
              </a:tr>
            </a:tbl>
          </a:graphicData>
        </a:graphic>
      </p:graphicFrame>
    </p:spTree>
    <p:extLst>
      <p:ext uri="{BB962C8B-B14F-4D97-AF65-F5344CB8AC3E}">
        <p14:creationId xmlns:p14="http://schemas.microsoft.com/office/powerpoint/2010/main" val="2593444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54783-306E-4DCD-BBE4-02934AAB50CD}"/>
              </a:ext>
            </a:extLst>
          </p:cNvPr>
          <p:cNvSpPr>
            <a:spLocks noGrp="1"/>
          </p:cNvSpPr>
          <p:nvPr>
            <p:ph type="title"/>
          </p:nvPr>
        </p:nvSpPr>
        <p:spPr>
          <a:xfrm>
            <a:off x="1295402" y="1638300"/>
            <a:ext cx="9601196" cy="647699"/>
          </a:xfrm>
        </p:spPr>
        <p:txBody>
          <a:bodyPr>
            <a:normAutofit fontScale="90000"/>
          </a:bodyPr>
          <a:lstStyle/>
          <a:p>
            <a:r>
              <a:rPr lang="en-US" dirty="0">
                <a:latin typeface="Calibri" panose="020F0502020204030204" pitchFamily="34" charset="0"/>
                <a:cs typeface="Calibri" panose="020F0502020204030204" pitchFamily="34" charset="0"/>
              </a:rPr>
              <a:t>SIP Focus Area 4: </a:t>
            </a:r>
            <a:r>
              <a:rPr lang="en-US" b="1" dirty="0">
                <a:solidFill>
                  <a:srgbClr val="000000"/>
                </a:solidFill>
                <a:effectLst/>
                <a:latin typeface="Calibri" panose="020F0502020204030204" pitchFamily="34" charset="0"/>
                <a:ea typeface="Times New Roman" panose="02020603050405020304" pitchFamily="18" charset="0"/>
              </a:rPr>
              <a:t>RAISE: ELA Achievement </a:t>
            </a:r>
            <a:br>
              <a:rPr lang="en-US" dirty="0">
                <a:solidFill>
                  <a:srgbClr val="000000"/>
                </a:solidFill>
                <a:effectLst/>
                <a:latin typeface="Calibri" panose="020F0502020204030204" pitchFamily="34" charset="0"/>
                <a:ea typeface="Times New Roman" panose="02020603050405020304" pitchFamily="18" charset="0"/>
              </a:rPr>
            </a:br>
            <a:r>
              <a:rPr lang="en-US" sz="3100" dirty="0">
                <a:solidFill>
                  <a:srgbClr val="000000"/>
                </a:solidFill>
                <a:latin typeface="Calibri" panose="020F0502020204030204" pitchFamily="34" charset="0"/>
                <a:ea typeface="Times New Roman" panose="02020603050405020304" pitchFamily="18" charset="0"/>
              </a:rPr>
              <a:t>(</a:t>
            </a:r>
            <a:r>
              <a:rPr lang="en-US" sz="3100" dirty="0">
                <a:solidFill>
                  <a:srgbClr val="000000"/>
                </a:solidFill>
                <a:effectLst/>
                <a:latin typeface="Calibri" panose="020F0502020204030204" pitchFamily="34" charset="0"/>
                <a:ea typeface="Times New Roman" panose="02020603050405020304" pitchFamily="18" charset="0"/>
              </a:rPr>
              <a:t>at least 50% or higher on FAST/STAR PM 3)</a:t>
            </a:r>
            <a:br>
              <a:rPr lang="en-US" sz="3100" dirty="0">
                <a:effectLst/>
                <a:latin typeface="Times New Roman" panose="02020603050405020304" pitchFamily="18" charset="0"/>
                <a:ea typeface="Times New Roman" panose="02020603050405020304" pitchFamily="18" charset="0"/>
              </a:rPr>
            </a:br>
            <a:br>
              <a:rPr lang="en-US" sz="3100" b="1" dirty="0">
                <a:effectLst/>
                <a:latin typeface="Times New Roman" panose="02020603050405020304" pitchFamily="18" charset="0"/>
                <a:ea typeface="Times New Roman" panose="02020603050405020304" pitchFamily="18" charset="0"/>
              </a:rPr>
            </a:br>
            <a:endParaRPr lang="en-US" sz="3100" b="1"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F5D6ACA2-EAE7-4624-BB2A-B75E8EF50598}"/>
              </a:ext>
            </a:extLst>
          </p:cNvPr>
          <p:cNvSpPr>
            <a:spLocks noGrp="1"/>
          </p:cNvSpPr>
          <p:nvPr>
            <p:ph idx="1"/>
          </p:nvPr>
        </p:nvSpPr>
        <p:spPr>
          <a:xfrm>
            <a:off x="914400" y="2556932"/>
            <a:ext cx="10439400" cy="3666068"/>
          </a:xfrm>
        </p:spPr>
        <p:txBody>
          <a:bodyPr>
            <a:normAutofit/>
          </a:bodyPr>
          <a:lstStyle/>
          <a:p>
            <a:pPr marL="0" marR="0" indent="0">
              <a:lnSpc>
                <a:spcPct val="107000"/>
              </a:lnSpc>
              <a:spcBef>
                <a:spcPts val="0"/>
              </a:spcBef>
              <a:spcAft>
                <a:spcPts val="800"/>
              </a:spcAft>
              <a:buNone/>
            </a:pPr>
            <a:r>
              <a:rPr lang="en-US" sz="3000" b="1" kern="100" dirty="0">
                <a:effectLst/>
                <a:latin typeface="Calibri" panose="020F0502020204030204" pitchFamily="34" charset="0"/>
                <a:ea typeface="Calibri" panose="020F0502020204030204" pitchFamily="34" charset="0"/>
                <a:cs typeface="Times New Roman" panose="02020603050405020304" pitchFamily="18" charset="0"/>
              </a:rPr>
              <a:t>Title I resources used to support this Area of Focus:</a:t>
            </a:r>
            <a:endParaRPr lang="en-US" sz="3000" dirty="0">
              <a:solidFill>
                <a:srgbClr val="83992A"/>
              </a:solidFill>
              <a:latin typeface="Arial"/>
              <a:ea typeface="Calibri" panose="020F0502020204030204" pitchFamily="34" charset="0"/>
              <a:cs typeface="Arial"/>
              <a:sym typeface="Arial"/>
            </a:endParaRPr>
          </a:p>
          <a:p>
            <a:pPr marL="0" marR="0" indent="0">
              <a:lnSpc>
                <a:spcPct val="107000"/>
              </a:lnSpc>
              <a:spcBef>
                <a:spcPts val="0"/>
              </a:spcBef>
              <a:spcAft>
                <a:spcPts val="800"/>
              </a:spcAft>
              <a:buNone/>
            </a:pPr>
            <a:r>
              <a:rPr lang="en-US" sz="3000" b="1" kern="0" dirty="0">
                <a:solidFill>
                  <a:srgbClr val="83992A"/>
                </a:solidFill>
                <a:latin typeface="Arial"/>
                <a:ea typeface="Times New Roman" panose="02020603050405020304" pitchFamily="18" charset="0"/>
                <a:cs typeface="Arial"/>
                <a:sym typeface="Arial"/>
              </a:rPr>
              <a:t>	-</a:t>
            </a:r>
            <a:r>
              <a:rPr lang="en-US" sz="28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UFLI Intervention Materials ($602)</a:t>
            </a:r>
            <a:endParaRPr lang="en-US" sz="28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800" b="1" kern="0" dirty="0">
                <a:solidFill>
                  <a:srgbClr val="000000"/>
                </a:solidFill>
                <a:effectLst/>
                <a:latin typeface="Calibri" panose="020F0502020204030204" pitchFamily="34" charset="0"/>
                <a:ea typeface="Times New Roman" panose="02020603050405020304" pitchFamily="18" charset="0"/>
              </a:rPr>
              <a:t>	-Benchmark Advanced Decodable Readers K-2 ($1,127)</a:t>
            </a:r>
          </a:p>
          <a:p>
            <a:pPr marL="0" indent="0">
              <a:buNone/>
            </a:pPr>
            <a:r>
              <a:rPr lang="en-US" sz="2800" b="1" kern="0" dirty="0">
                <a:solidFill>
                  <a:srgbClr val="000000"/>
                </a:solidFill>
                <a:latin typeface="Calibri" panose="020F0502020204030204" pitchFamily="34" charset="0"/>
                <a:ea typeface="Arial"/>
                <a:cs typeface="Arial"/>
                <a:sym typeface="Arial"/>
              </a:rPr>
              <a:t>	-Literacy Coach </a:t>
            </a:r>
          </a:p>
          <a:p>
            <a:pPr marL="0" indent="0">
              <a:buNone/>
            </a:pPr>
            <a:endParaRPr lang="en-US" sz="2000" b="1" dirty="0">
              <a:solidFill>
                <a:srgbClr val="83992A"/>
              </a:solidFill>
              <a:latin typeface="Arial"/>
              <a:ea typeface="Arial"/>
              <a:cs typeface="Arial"/>
              <a:sym typeface="Arial"/>
            </a:endParaRPr>
          </a:p>
          <a:p>
            <a:pPr marL="457200" lvl="1" indent="0">
              <a:buNone/>
            </a:pPr>
            <a:endParaRPr lang="en-US" sz="1600" dirty="0"/>
          </a:p>
          <a:p>
            <a:pPr marL="457200" lvl="1" indent="0">
              <a:buNone/>
            </a:pPr>
            <a:endParaRPr lang="en-US" sz="1600" dirty="0"/>
          </a:p>
          <a:p>
            <a:pPr marL="457200" lvl="1" indent="0">
              <a:buNone/>
            </a:pPr>
            <a:endParaRPr lang="en-US" sz="1600" dirty="0"/>
          </a:p>
          <a:p>
            <a:pPr marL="457200" lvl="1" indent="0">
              <a:buNone/>
            </a:pPr>
            <a:endParaRPr lang="en-US" sz="1600" dirty="0"/>
          </a:p>
        </p:txBody>
      </p:sp>
    </p:spTree>
    <p:extLst>
      <p:ext uri="{BB962C8B-B14F-4D97-AF65-F5344CB8AC3E}">
        <p14:creationId xmlns:p14="http://schemas.microsoft.com/office/powerpoint/2010/main" val="2771470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D7C642-A633-289C-0210-640A8181645A}"/>
              </a:ext>
            </a:extLst>
          </p:cNvPr>
          <p:cNvSpPr txBox="1"/>
          <p:nvPr/>
        </p:nvSpPr>
        <p:spPr>
          <a:xfrm>
            <a:off x="1054100" y="749300"/>
            <a:ext cx="9994900" cy="1938992"/>
          </a:xfrm>
          <a:prstGeom prst="rect">
            <a:avLst/>
          </a:prstGeom>
          <a:noFill/>
        </p:spPr>
        <p:txBody>
          <a:bodyPr wrap="square">
            <a:spAutoFit/>
          </a:bodyPr>
          <a:lstStyle/>
          <a:p>
            <a:pPr algn="ctr"/>
            <a:r>
              <a:rPr lang="en-US" sz="4000" dirty="0">
                <a:latin typeface="Calibri" panose="020F0502020204030204" pitchFamily="34" charset="0"/>
                <a:cs typeface="Calibri" panose="020F0502020204030204" pitchFamily="34" charset="0"/>
              </a:rPr>
              <a:t>SIP Focus Area 4: </a:t>
            </a:r>
            <a:r>
              <a:rPr lang="en-US" sz="4000" b="1" dirty="0">
                <a:solidFill>
                  <a:srgbClr val="000000"/>
                </a:solidFill>
                <a:effectLst/>
                <a:latin typeface="Calibri" panose="020F0502020204030204" pitchFamily="34" charset="0"/>
                <a:ea typeface="Times New Roman" panose="02020603050405020304" pitchFamily="18" charset="0"/>
              </a:rPr>
              <a:t>RAISE: ELA Achievement </a:t>
            </a:r>
            <a:br>
              <a:rPr lang="en-US" sz="4000" dirty="0">
                <a:solidFill>
                  <a:srgbClr val="000000"/>
                </a:solidFill>
                <a:effectLst/>
                <a:latin typeface="Calibri" panose="020F0502020204030204" pitchFamily="34" charset="0"/>
                <a:ea typeface="Times New Roman" panose="02020603050405020304" pitchFamily="18" charset="0"/>
              </a:rPr>
            </a:br>
            <a:r>
              <a:rPr lang="en-US" sz="4000" b="1" dirty="0">
                <a:solidFill>
                  <a:srgbClr val="000000"/>
                </a:solidFill>
                <a:effectLst/>
                <a:latin typeface="Calibri" panose="020F0502020204030204" pitchFamily="34" charset="0"/>
                <a:ea typeface="Times New Roman" panose="02020603050405020304" pitchFamily="18" charset="0"/>
              </a:rPr>
              <a:t>Goals:</a:t>
            </a:r>
            <a:br>
              <a:rPr lang="en-US" sz="4000" dirty="0">
                <a:effectLst/>
                <a:latin typeface="Times New Roman" panose="02020603050405020304" pitchFamily="18" charset="0"/>
                <a:ea typeface="Times New Roman" panose="02020603050405020304" pitchFamily="18" charset="0"/>
              </a:rPr>
            </a:br>
            <a:endParaRPr lang="en-US" sz="4000" dirty="0"/>
          </a:p>
        </p:txBody>
      </p:sp>
      <p:sp>
        <p:nvSpPr>
          <p:cNvPr id="5" name="TextBox 4">
            <a:extLst>
              <a:ext uri="{FF2B5EF4-FFF2-40B4-BE49-F238E27FC236}">
                <a16:creationId xmlns:a16="http://schemas.microsoft.com/office/drawing/2014/main" id="{BB82211E-35E7-457D-0273-2EF158697B3B}"/>
              </a:ext>
            </a:extLst>
          </p:cNvPr>
          <p:cNvSpPr txBox="1"/>
          <p:nvPr/>
        </p:nvSpPr>
        <p:spPr>
          <a:xfrm>
            <a:off x="1752600" y="2295421"/>
            <a:ext cx="9029700" cy="3180486"/>
          </a:xfrm>
          <a:prstGeom prst="rect">
            <a:avLst/>
          </a:prstGeom>
          <a:noFill/>
        </p:spPr>
        <p:txBody>
          <a:bodyPr wrap="square">
            <a:spAutoFit/>
          </a:bodyPr>
          <a:lstStyle/>
          <a:p>
            <a:pPr marL="0" marR="0">
              <a:spcBef>
                <a:spcPts val="0"/>
              </a:spcBef>
              <a:spcAft>
                <a:spcPts val="0"/>
              </a:spcAft>
            </a:pPr>
            <a:r>
              <a:rPr lang="en-US" sz="2000" b="1" dirty="0">
                <a:effectLst/>
                <a:latin typeface="Times New Roman" panose="02020603050405020304" pitchFamily="18" charset="0"/>
                <a:ea typeface="Times New Roman" panose="02020603050405020304" pitchFamily="18" charset="0"/>
              </a:rPr>
              <a:t>SIP Goal:</a:t>
            </a:r>
            <a:r>
              <a:rPr lang="en-US" sz="2000" b="1" dirty="0">
                <a:solidFill>
                  <a:srgbClr val="000000"/>
                </a:solidFill>
                <a:effectLst/>
                <a:latin typeface="Calibri" panose="020F0502020204030204" pitchFamily="34" charset="0"/>
                <a:ea typeface="Times New Roman" panose="02020603050405020304" pitchFamily="18" charset="0"/>
              </a:rPr>
              <a:t> Grades K-2: </a:t>
            </a:r>
            <a:endParaRPr lang="en-US" sz="20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800"/>
              </a:spcAft>
            </a:pPr>
            <a:r>
              <a:rPr lang="en-US" sz="20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Short Term- From STAR PM 1 TO PM 2, literacy achievement will increase by 10%</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Long Term- By the Spring of 2024 FAST, literacy achievement will increase by 15%</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Grades 3-5: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Short Term- From FAST PM 1 TO PM 2, literacy achievement will increase by 10%</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Long Term- By the Spring of 2024 FAST, literacy achievement will increase by 15%</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84407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20F6D79-EEFC-3B6E-8839-F03E20E5416F}"/>
              </a:ext>
            </a:extLst>
          </p:cNvPr>
          <p:cNvGraphicFramePr>
            <a:graphicFrameLocks noGrp="1"/>
          </p:cNvGraphicFramePr>
          <p:nvPr>
            <p:extLst>
              <p:ext uri="{D42A27DB-BD31-4B8C-83A1-F6EECF244321}">
                <p14:modId xmlns:p14="http://schemas.microsoft.com/office/powerpoint/2010/main" val="1854587004"/>
              </p:ext>
            </p:extLst>
          </p:nvPr>
        </p:nvGraphicFramePr>
        <p:xfrm>
          <a:off x="2146300" y="889000"/>
          <a:ext cx="8902702" cy="5237015"/>
        </p:xfrm>
        <a:graphic>
          <a:graphicData uri="http://schemas.openxmlformats.org/drawingml/2006/table">
            <a:tbl>
              <a:tblPr firstRow="1" firstCol="1" bandRow="1"/>
              <a:tblGrid>
                <a:gridCol w="1279059">
                  <a:extLst>
                    <a:ext uri="{9D8B030D-6E8A-4147-A177-3AD203B41FA5}">
                      <a16:colId xmlns:a16="http://schemas.microsoft.com/office/drawing/2014/main" val="278591204"/>
                    </a:ext>
                  </a:extLst>
                </a:gridCol>
                <a:gridCol w="880860">
                  <a:extLst>
                    <a:ext uri="{9D8B030D-6E8A-4147-A177-3AD203B41FA5}">
                      <a16:colId xmlns:a16="http://schemas.microsoft.com/office/drawing/2014/main" val="490168682"/>
                    </a:ext>
                  </a:extLst>
                </a:gridCol>
                <a:gridCol w="880860">
                  <a:extLst>
                    <a:ext uri="{9D8B030D-6E8A-4147-A177-3AD203B41FA5}">
                      <a16:colId xmlns:a16="http://schemas.microsoft.com/office/drawing/2014/main" val="2905294039"/>
                    </a:ext>
                  </a:extLst>
                </a:gridCol>
                <a:gridCol w="880860">
                  <a:extLst>
                    <a:ext uri="{9D8B030D-6E8A-4147-A177-3AD203B41FA5}">
                      <a16:colId xmlns:a16="http://schemas.microsoft.com/office/drawing/2014/main" val="979820389"/>
                    </a:ext>
                  </a:extLst>
                </a:gridCol>
                <a:gridCol w="1279059">
                  <a:extLst>
                    <a:ext uri="{9D8B030D-6E8A-4147-A177-3AD203B41FA5}">
                      <a16:colId xmlns:a16="http://schemas.microsoft.com/office/drawing/2014/main" val="3647972639"/>
                    </a:ext>
                  </a:extLst>
                </a:gridCol>
                <a:gridCol w="880860">
                  <a:extLst>
                    <a:ext uri="{9D8B030D-6E8A-4147-A177-3AD203B41FA5}">
                      <a16:colId xmlns:a16="http://schemas.microsoft.com/office/drawing/2014/main" val="285012874"/>
                    </a:ext>
                  </a:extLst>
                </a:gridCol>
                <a:gridCol w="1279059">
                  <a:extLst>
                    <a:ext uri="{9D8B030D-6E8A-4147-A177-3AD203B41FA5}">
                      <a16:colId xmlns:a16="http://schemas.microsoft.com/office/drawing/2014/main" val="454924019"/>
                    </a:ext>
                  </a:extLst>
                </a:gridCol>
                <a:gridCol w="1279059">
                  <a:extLst>
                    <a:ext uri="{9D8B030D-6E8A-4147-A177-3AD203B41FA5}">
                      <a16:colId xmlns:a16="http://schemas.microsoft.com/office/drawing/2014/main" val="1406150618"/>
                    </a:ext>
                  </a:extLst>
                </a:gridCol>
                <a:gridCol w="263026">
                  <a:extLst>
                    <a:ext uri="{9D8B030D-6E8A-4147-A177-3AD203B41FA5}">
                      <a16:colId xmlns:a16="http://schemas.microsoft.com/office/drawing/2014/main" val="3555164212"/>
                    </a:ext>
                  </a:extLst>
                </a:gridCol>
              </a:tblGrid>
              <a:tr h="355525">
                <a:tc rowSpan="2" gridSpan="7">
                  <a:txBody>
                    <a:bodyPr/>
                    <a:lstStyle/>
                    <a:p>
                      <a:pPr marL="0" marR="0" algn="ctr">
                        <a:lnSpc>
                          <a:spcPct val="107000"/>
                        </a:lnSpc>
                        <a:spcBef>
                          <a:spcPts val="0"/>
                        </a:spcBef>
                        <a:spcAft>
                          <a:spcPts val="0"/>
                        </a:spcAft>
                      </a:pPr>
                      <a:r>
                        <a:rPr lang="en-US" sz="3200" b="1" kern="0" dirty="0">
                          <a:solidFill>
                            <a:srgbClr val="000000"/>
                          </a:solidFill>
                          <a:effectLst/>
                          <a:highlight>
                            <a:srgbClr val="EFEFEF"/>
                          </a:highlight>
                          <a:latin typeface="Arial" panose="020B0604020202020204" pitchFamily="34" charset="0"/>
                          <a:ea typeface="Times New Roman" panose="02020603050405020304" pitchFamily="18" charset="0"/>
                          <a:cs typeface="Times New Roman" panose="02020603050405020304" pitchFamily="18" charset="0"/>
                        </a:rPr>
                        <a:t>FAST Proficiency 2023-24</a:t>
                      </a:r>
                      <a:endParaRPr lang="en-US" sz="3200" kern="100" dirty="0">
                        <a:effectLst/>
                        <a:highlight>
                          <a:srgbClr val="EFEFEF"/>
                        </a:highligh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FEFE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gridSpan="2">
                  <a:txBody>
                    <a:bodyPr/>
                    <a:lstStyle/>
                    <a:p>
                      <a:pPr marL="0" marR="0" algn="l">
                        <a:lnSpc>
                          <a:spcPct val="107000"/>
                        </a:lnSpc>
                        <a:spcBef>
                          <a:spcPts val="0"/>
                        </a:spcBef>
                        <a:spcAft>
                          <a:spcPts val="800"/>
                        </a:spcAft>
                      </a:pPr>
                      <a:r>
                        <a:rPr lang="en-US" sz="900" kern="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9050" cap="flat" cmpd="sng" algn="ctr">
                      <a:solidFill>
                        <a:srgbClr val="000000"/>
                      </a:solidFill>
                      <a:prstDash val="solid"/>
                      <a:round/>
                      <a:headEnd type="none" w="med" len="med"/>
                      <a:tailEnd type="none" w="med" len="med"/>
                    </a:lnL>
                    <a:lnR>
                      <a:noFill/>
                    </a:lnR>
                    <a:lnT>
                      <a:noFill/>
                    </a:lnT>
                    <a:lnB>
                      <a:noFill/>
                    </a:lnB>
                    <a:noFill/>
                  </a:tcPr>
                </a:tc>
                <a:tc hMerge="1">
                  <a:txBody>
                    <a:bodyPr/>
                    <a:lstStyle/>
                    <a:p>
                      <a:endParaRPr lang="en-US"/>
                    </a:p>
                  </a:txBody>
                  <a:tcPr/>
                </a:tc>
                <a:extLst>
                  <a:ext uri="{0D108BD9-81ED-4DB2-BD59-A6C34878D82A}">
                    <a16:rowId xmlns:a16="http://schemas.microsoft.com/office/drawing/2014/main" val="4129912769"/>
                  </a:ext>
                </a:extLst>
              </a:tr>
              <a:tr h="221952">
                <a:tc gridSpan="7"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2">
                  <a:txBody>
                    <a:bodyPr/>
                    <a:lstStyle/>
                    <a:p>
                      <a:pPr algn="l">
                        <a:lnSpc>
                          <a:spcPct val="107000"/>
                        </a:lnSpc>
                      </a:pPr>
                      <a:endParaRPr lang="en-US" sz="900" kern="100">
                        <a:effectLst/>
                        <a:latin typeface="Calibri" panose="020F0502020204030204" pitchFamily="34" charset="0"/>
                        <a:cs typeface="Times New Roman" panose="02020603050405020304" pitchFamily="18" charset="0"/>
                      </a:endParaRPr>
                    </a:p>
                  </a:txBody>
                  <a:tcPr marL="55660" marR="55660" marT="7731" marB="0" anchor="b">
                    <a:lnL w="19050" cap="flat" cmpd="sng" algn="ctr">
                      <a:solidFill>
                        <a:srgbClr val="000000"/>
                      </a:solidFill>
                      <a:prstDash val="solid"/>
                      <a:round/>
                      <a:headEnd type="none" w="med" len="med"/>
                      <a:tailEnd type="none" w="med" len="med"/>
                    </a:lnL>
                    <a:lnR>
                      <a:noFill/>
                    </a:lnR>
                    <a:lnT>
                      <a:noFill/>
                    </a:lnT>
                    <a:lnB>
                      <a:noFill/>
                    </a:lnB>
                    <a:noFill/>
                  </a:tcPr>
                </a:tc>
                <a:tc hMerge="1">
                  <a:txBody>
                    <a:bodyPr/>
                    <a:lstStyle/>
                    <a:p>
                      <a:endParaRPr lang="en-US"/>
                    </a:p>
                  </a:txBody>
                  <a:tcPr/>
                </a:tc>
                <a:extLst>
                  <a:ext uri="{0D108BD9-81ED-4DB2-BD59-A6C34878D82A}">
                    <a16:rowId xmlns:a16="http://schemas.microsoft.com/office/drawing/2014/main" val="4159095960"/>
                  </a:ext>
                </a:extLst>
              </a:tr>
              <a:tr h="239593">
                <a:tc rowSpan="4">
                  <a:txBody>
                    <a:bodyPr/>
                    <a:lstStyle/>
                    <a:p>
                      <a:pPr algn="l">
                        <a:lnSpc>
                          <a:spcPct val="107000"/>
                        </a:lnSpc>
                      </a:pPr>
                      <a:endParaRPr lang="en-US" sz="900" kern="100" dirty="0">
                        <a:effectLst/>
                        <a:latin typeface="Calibri" panose="020F0502020204030204" pitchFamily="34" charset="0"/>
                        <a:cs typeface="Times New Roman" panose="02020603050405020304" pitchFamily="18" charset="0"/>
                      </a:endParaRPr>
                    </a:p>
                  </a:txBody>
                  <a:tcPr marL="55660" marR="55660" marT="773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rowSpan="2" gridSpan="6">
                  <a:txBody>
                    <a:bodyPr/>
                    <a:lstStyle/>
                    <a:p>
                      <a:pPr marL="0" marR="0" algn="ctr">
                        <a:lnSpc>
                          <a:spcPct val="107000"/>
                        </a:lnSpc>
                        <a:spcBef>
                          <a:spcPts val="0"/>
                        </a:spcBef>
                        <a:spcAft>
                          <a:spcPts val="0"/>
                        </a:spcAft>
                      </a:pPr>
                      <a:r>
                        <a:rPr lang="en-US" sz="28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Reading</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gridSpan="2">
                  <a:txBody>
                    <a:bodyPr/>
                    <a:lstStyle/>
                    <a:p>
                      <a:pPr algn="l">
                        <a:lnSpc>
                          <a:spcPct val="107000"/>
                        </a:lnSpc>
                      </a:pPr>
                      <a:endParaRPr lang="en-US" sz="900" kern="100">
                        <a:effectLst/>
                        <a:latin typeface="Calibri" panose="020F0502020204030204" pitchFamily="34" charset="0"/>
                        <a:cs typeface="Times New Roman" panose="02020603050405020304" pitchFamily="18" charset="0"/>
                      </a:endParaRPr>
                    </a:p>
                  </a:txBody>
                  <a:tcPr marL="55660" marR="55660" marT="7731" marB="0" anchor="ctr">
                    <a:lnL w="19050" cap="flat" cmpd="sng" algn="ctr">
                      <a:solidFill>
                        <a:srgbClr val="000000"/>
                      </a:solidFill>
                      <a:prstDash val="solid"/>
                      <a:round/>
                      <a:headEnd type="none" w="med" len="med"/>
                      <a:tailEnd type="none" w="med" len="med"/>
                    </a:lnL>
                    <a:lnR>
                      <a:noFill/>
                    </a:lnR>
                    <a:lnT>
                      <a:noFill/>
                    </a:lnT>
                    <a:lnB>
                      <a:noFill/>
                    </a:lnB>
                    <a:noFill/>
                  </a:tcPr>
                </a:tc>
                <a:tc hMerge="1">
                  <a:txBody>
                    <a:bodyPr/>
                    <a:lstStyle/>
                    <a:p>
                      <a:endParaRPr lang="en-US"/>
                    </a:p>
                  </a:txBody>
                  <a:tcPr/>
                </a:tc>
                <a:extLst>
                  <a:ext uri="{0D108BD9-81ED-4DB2-BD59-A6C34878D82A}">
                    <a16:rowId xmlns:a16="http://schemas.microsoft.com/office/drawing/2014/main" val="526721683"/>
                  </a:ext>
                </a:extLst>
              </a:tr>
              <a:tr h="221952">
                <a:tc vMerge="1">
                  <a:txBody>
                    <a:bodyPr/>
                    <a:lstStyle/>
                    <a:p>
                      <a:endParaRPr lang="en-US"/>
                    </a:p>
                  </a:txBody>
                  <a:tcPr/>
                </a:tc>
                <a:tc gridSpan="6"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2">
                  <a:txBody>
                    <a:bodyPr/>
                    <a:lstStyle/>
                    <a:p>
                      <a:pPr algn="l">
                        <a:lnSpc>
                          <a:spcPct val="107000"/>
                        </a:lnSpc>
                      </a:pPr>
                      <a:endParaRPr lang="en-US" sz="900" kern="100">
                        <a:effectLst/>
                        <a:latin typeface="Calibri" panose="020F0502020204030204" pitchFamily="34" charset="0"/>
                        <a:cs typeface="Times New Roman" panose="02020603050405020304" pitchFamily="18" charset="0"/>
                      </a:endParaRPr>
                    </a:p>
                  </a:txBody>
                  <a:tcPr marL="55660" marR="55660" marT="7731" marB="0" anchor="b">
                    <a:lnL w="19050" cap="flat" cmpd="sng" algn="ctr">
                      <a:solidFill>
                        <a:srgbClr val="000000"/>
                      </a:solidFill>
                      <a:prstDash val="solid"/>
                      <a:round/>
                      <a:headEnd type="none" w="med" len="med"/>
                      <a:tailEnd type="none" w="med" len="med"/>
                    </a:lnL>
                    <a:lnR>
                      <a:noFill/>
                    </a:lnR>
                    <a:lnT>
                      <a:noFill/>
                    </a:lnT>
                    <a:lnB>
                      <a:noFill/>
                    </a:lnB>
                    <a:noFill/>
                  </a:tcPr>
                </a:tc>
                <a:tc hMerge="1">
                  <a:txBody>
                    <a:bodyPr/>
                    <a:lstStyle/>
                    <a:p>
                      <a:endParaRPr lang="en-US"/>
                    </a:p>
                  </a:txBody>
                  <a:tcPr/>
                </a:tc>
                <a:extLst>
                  <a:ext uri="{0D108BD9-81ED-4DB2-BD59-A6C34878D82A}">
                    <a16:rowId xmlns:a16="http://schemas.microsoft.com/office/drawing/2014/main" val="4073506046"/>
                  </a:ext>
                </a:extLst>
              </a:tr>
              <a:tr h="645121">
                <a:tc vMerge="1">
                  <a:txBody>
                    <a:bodyPr/>
                    <a:lstStyle/>
                    <a:p>
                      <a:endParaRPr lang="en-US"/>
                    </a:p>
                  </a:txBody>
                  <a:tcPr/>
                </a:tc>
                <a:tc rowSpan="2">
                  <a:txBody>
                    <a:bodyPr/>
                    <a:lstStyle/>
                    <a:p>
                      <a:pPr marL="0" marR="0" algn="ctr">
                        <a:lnSpc>
                          <a:spcPct val="107000"/>
                        </a:lnSpc>
                        <a:spcBef>
                          <a:spcPts val="0"/>
                        </a:spcBef>
                        <a:spcAft>
                          <a:spcPts val="0"/>
                        </a:spcAft>
                      </a:pPr>
                      <a:r>
                        <a:rPr lang="en-US" sz="20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PM 1</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rowSpan="2">
                  <a:txBody>
                    <a:bodyPr/>
                    <a:lstStyle/>
                    <a:p>
                      <a:pPr marL="0" marR="0" algn="ctr">
                        <a:lnSpc>
                          <a:spcPct val="107000"/>
                        </a:lnSpc>
                        <a:spcBef>
                          <a:spcPts val="0"/>
                        </a:spcBef>
                        <a:spcAft>
                          <a:spcPts val="0"/>
                        </a:spcAft>
                      </a:pPr>
                      <a:r>
                        <a:rPr lang="en-US" sz="20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PM 2</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rowSpan="2">
                  <a:txBody>
                    <a:bodyPr/>
                    <a:lstStyle/>
                    <a:p>
                      <a:pPr marL="0" marR="0" algn="ctr">
                        <a:lnSpc>
                          <a:spcPct val="107000"/>
                        </a:lnSpc>
                        <a:spcBef>
                          <a:spcPts val="0"/>
                        </a:spcBef>
                        <a:spcAft>
                          <a:spcPts val="0"/>
                        </a:spcAft>
                      </a:pPr>
                      <a:r>
                        <a:rPr lang="en-US" sz="20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PM 3</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0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PM1-  </a:t>
                      </a:r>
                    </a:p>
                    <a:p>
                      <a:pPr marL="0" marR="0" algn="ctr">
                        <a:lnSpc>
                          <a:spcPct val="107000"/>
                        </a:lnSpc>
                        <a:spcBef>
                          <a:spcPts val="0"/>
                        </a:spcBef>
                        <a:spcAft>
                          <a:spcPts val="0"/>
                        </a:spcAft>
                      </a:pPr>
                      <a:r>
                        <a:rPr lang="en-US" sz="20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PM2</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noFill/>
                  </a:tcPr>
                </a:tc>
                <a:tc rowSpan="2">
                  <a:txBody>
                    <a:bodyPr/>
                    <a:lstStyle/>
                    <a:p>
                      <a:pPr marL="0" marR="0" algn="ctr">
                        <a:lnSpc>
                          <a:spcPct val="107000"/>
                        </a:lnSpc>
                        <a:spcBef>
                          <a:spcPts val="0"/>
                        </a:spcBef>
                        <a:spcAft>
                          <a:spcPts val="0"/>
                        </a:spcAft>
                      </a:pPr>
                      <a:r>
                        <a:rPr lang="en-US" sz="2000" b="1"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PM2-PM3 </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rowSpan="2">
                  <a:txBody>
                    <a:bodyPr/>
                    <a:lstStyle/>
                    <a:p>
                      <a:pPr marL="0" marR="0" algn="ctr">
                        <a:lnSpc>
                          <a:spcPct val="107000"/>
                        </a:lnSpc>
                        <a:spcBef>
                          <a:spcPts val="0"/>
                        </a:spcBef>
                        <a:spcAft>
                          <a:spcPts val="0"/>
                        </a:spcAft>
                      </a:pPr>
                      <a:r>
                        <a:rPr lang="en-US" sz="2000" b="1"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PM1-PM3 </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l">
                        <a:lnSpc>
                          <a:spcPct val="107000"/>
                        </a:lnSpc>
                      </a:pPr>
                      <a:endParaRPr lang="en-US" sz="900" kern="100">
                        <a:effectLst/>
                        <a:latin typeface="Calibri" panose="020F0502020204030204" pitchFamily="34" charset="0"/>
                        <a:cs typeface="Times New Roman" panose="02020603050405020304" pitchFamily="18" charset="0"/>
                      </a:endParaRPr>
                    </a:p>
                  </a:txBody>
                  <a:tcPr marL="55660" marR="55660" marT="7731" marB="0" anchor="ctr">
                    <a:lnL w="1905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l">
                        <a:lnSpc>
                          <a:spcPct val="107000"/>
                        </a:lnSpc>
                        <a:spcBef>
                          <a:spcPts val="0"/>
                        </a:spcBef>
                        <a:spcAft>
                          <a:spcPts val="800"/>
                        </a:spcAft>
                      </a:pPr>
                      <a:r>
                        <a:rPr lang="en-US" sz="900" kern="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noFill/>
                  </a:tcPr>
                </a:tc>
                <a:extLst>
                  <a:ext uri="{0D108BD9-81ED-4DB2-BD59-A6C34878D82A}">
                    <a16:rowId xmlns:a16="http://schemas.microsoft.com/office/drawing/2014/main" val="3663480684"/>
                  </a:ext>
                </a:extLst>
              </a:tr>
              <a:tr h="31819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20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noFill/>
                  </a:tcPr>
                </a:tc>
                <a:tc vMerge="1">
                  <a:txBody>
                    <a:bodyPr/>
                    <a:lstStyle/>
                    <a:p>
                      <a:endParaRPr lang="en-US"/>
                    </a:p>
                  </a:txBody>
                  <a:tcPr/>
                </a:tc>
                <a:tc vMerge="1">
                  <a:txBody>
                    <a:bodyPr/>
                    <a:lstStyle/>
                    <a:p>
                      <a:endParaRPr lang="en-US"/>
                    </a:p>
                  </a:txBody>
                  <a:tcPr/>
                </a:tc>
                <a:tc>
                  <a:txBody>
                    <a:bodyPr/>
                    <a:lstStyle/>
                    <a:p>
                      <a:pPr algn="l">
                        <a:lnSpc>
                          <a:spcPct val="107000"/>
                        </a:lnSpc>
                      </a:pPr>
                      <a:endParaRPr lang="en-US" sz="900" kern="100">
                        <a:effectLst/>
                        <a:latin typeface="Calibri" panose="020F0502020204030204" pitchFamily="34" charset="0"/>
                        <a:cs typeface="Times New Roman" panose="02020603050405020304" pitchFamily="18" charset="0"/>
                      </a:endParaRPr>
                    </a:p>
                  </a:txBody>
                  <a:tcPr marL="55660" marR="55660" marT="7731" marB="0" anchor="ctr">
                    <a:lnL w="1905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l">
                        <a:lnSpc>
                          <a:spcPct val="107000"/>
                        </a:lnSpc>
                        <a:spcBef>
                          <a:spcPts val="0"/>
                        </a:spcBef>
                        <a:spcAft>
                          <a:spcPts val="800"/>
                        </a:spcAft>
                      </a:pPr>
                      <a:r>
                        <a:rPr lang="en-US" sz="900" kern="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noFill/>
                  </a:tcPr>
                </a:tc>
                <a:extLst>
                  <a:ext uri="{0D108BD9-81ED-4DB2-BD59-A6C34878D82A}">
                    <a16:rowId xmlns:a16="http://schemas.microsoft.com/office/drawing/2014/main" val="835161031"/>
                  </a:ext>
                </a:extLst>
              </a:tr>
              <a:tr h="239593">
                <a:tc rowSpan="2">
                  <a:txBody>
                    <a:bodyPr/>
                    <a:lstStyle/>
                    <a:p>
                      <a:pPr marL="0" marR="0" algn="ctr">
                        <a:lnSpc>
                          <a:spcPct val="107000"/>
                        </a:lnSpc>
                        <a:spcBef>
                          <a:spcPts val="0"/>
                        </a:spcBef>
                        <a:spcAft>
                          <a:spcPts val="0"/>
                        </a:spcAft>
                      </a:pPr>
                      <a:r>
                        <a:rPr lang="en-US" sz="28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rowSpan="2">
                  <a:txBody>
                    <a:bodyPr/>
                    <a:lstStyle/>
                    <a:p>
                      <a:pPr marL="0" marR="0" algn="ctr">
                        <a:lnSpc>
                          <a:spcPct val="107000"/>
                        </a:lnSpc>
                        <a:spcBef>
                          <a:spcPts val="0"/>
                        </a:spcBef>
                        <a:spcAft>
                          <a:spcPts val="0"/>
                        </a:spcAft>
                      </a:pPr>
                      <a:r>
                        <a:rPr lang="en-US" sz="28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50%</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rowSpan="2">
                  <a:txBody>
                    <a:bodyPr/>
                    <a:lstStyle/>
                    <a:p>
                      <a:pPr marL="0" marR="0" algn="ctr">
                        <a:lnSpc>
                          <a:spcPct val="107000"/>
                        </a:lnSpc>
                        <a:spcBef>
                          <a:spcPts val="0"/>
                        </a:spcBef>
                        <a:spcAft>
                          <a:spcPts val="0"/>
                        </a:spcAft>
                      </a:pPr>
                      <a:r>
                        <a:rPr lang="en-US" sz="28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51%</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rowSpan="2">
                  <a:txBody>
                    <a:bodyPr/>
                    <a:lstStyle/>
                    <a:p>
                      <a:pPr marL="0" marR="0" algn="ctr">
                        <a:lnSpc>
                          <a:spcPct val="107000"/>
                        </a:lnSpc>
                        <a:spcBef>
                          <a:spcPts val="0"/>
                        </a:spcBef>
                        <a:spcAft>
                          <a:spcPts val="0"/>
                        </a:spcAft>
                      </a:pPr>
                      <a:r>
                        <a:rPr lang="en-US" sz="2800" b="1"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51%</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rowSpan="2">
                  <a:txBody>
                    <a:bodyPr/>
                    <a:lstStyle/>
                    <a:p>
                      <a:pPr marL="0" marR="0" algn="ctr">
                        <a:lnSpc>
                          <a:spcPct val="107000"/>
                        </a:lnSpc>
                        <a:spcBef>
                          <a:spcPts val="0"/>
                        </a:spcBef>
                        <a:spcAft>
                          <a:spcPts val="0"/>
                        </a:spcAft>
                      </a:pPr>
                      <a:r>
                        <a:rPr lang="en-US" sz="2800" b="1"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rowSpan="2">
                  <a:txBody>
                    <a:bodyPr/>
                    <a:lstStyle/>
                    <a:p>
                      <a:pPr marL="0" marR="0" algn="ctr">
                        <a:lnSpc>
                          <a:spcPct val="107000"/>
                        </a:lnSpc>
                        <a:spcBef>
                          <a:spcPts val="0"/>
                        </a:spcBef>
                        <a:spcAft>
                          <a:spcPts val="0"/>
                        </a:spcAft>
                      </a:pPr>
                      <a:r>
                        <a:rPr lang="en-US" sz="2800" b="1"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rowSpan="2">
                  <a:txBody>
                    <a:bodyPr/>
                    <a:lstStyle/>
                    <a:p>
                      <a:pPr marL="0" marR="0" algn="ctr">
                        <a:lnSpc>
                          <a:spcPct val="107000"/>
                        </a:lnSpc>
                        <a:spcBef>
                          <a:spcPts val="0"/>
                        </a:spcBef>
                        <a:spcAft>
                          <a:spcPts val="0"/>
                        </a:spcAft>
                      </a:pPr>
                      <a:r>
                        <a:rPr lang="en-US" sz="2800" b="1" kern="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1%</a:t>
                      </a:r>
                      <a:endParaRPr lang="en-US" sz="2800" kern="10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pPr>
                      <a:endParaRPr lang="en-US" sz="900" kern="100">
                        <a:effectLst/>
                        <a:latin typeface="Calibri" panose="020F0502020204030204" pitchFamily="34" charset="0"/>
                        <a:cs typeface="Times New Roman" panose="02020603050405020304" pitchFamily="18" charset="0"/>
                      </a:endParaRPr>
                    </a:p>
                  </a:txBody>
                  <a:tcPr marL="55660" marR="55660" marT="7731" marB="0" anchor="ctr">
                    <a:lnL w="1905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l">
                        <a:lnSpc>
                          <a:spcPct val="107000"/>
                        </a:lnSpc>
                        <a:spcBef>
                          <a:spcPts val="0"/>
                        </a:spcBef>
                        <a:spcAft>
                          <a:spcPts val="800"/>
                        </a:spcAft>
                      </a:pPr>
                      <a:r>
                        <a:rPr lang="en-US" sz="900" kern="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noFill/>
                  </a:tcPr>
                </a:tc>
                <a:extLst>
                  <a:ext uri="{0D108BD9-81ED-4DB2-BD59-A6C34878D82A}">
                    <a16:rowId xmlns:a16="http://schemas.microsoft.com/office/drawing/2014/main" val="3094229065"/>
                  </a:ext>
                </a:extLst>
              </a:tr>
              <a:tr h="22195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a:lnSpc>
                          <a:spcPct val="107000"/>
                        </a:lnSpc>
                      </a:pPr>
                      <a:endParaRPr lang="en-US" sz="900" kern="100">
                        <a:effectLst/>
                        <a:latin typeface="Calibri" panose="020F0502020204030204" pitchFamily="34" charset="0"/>
                        <a:cs typeface="Times New Roman" panose="02020603050405020304" pitchFamily="18" charset="0"/>
                      </a:endParaRPr>
                    </a:p>
                  </a:txBody>
                  <a:tcPr marL="55660" marR="55660" marT="7731" marB="0" anchor="b">
                    <a:lnL w="1905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l">
                        <a:lnSpc>
                          <a:spcPct val="107000"/>
                        </a:lnSpc>
                        <a:spcBef>
                          <a:spcPts val="0"/>
                        </a:spcBef>
                        <a:spcAft>
                          <a:spcPts val="800"/>
                        </a:spcAft>
                      </a:pPr>
                      <a:r>
                        <a:rPr lang="en-US" sz="900" kern="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noFill/>
                  </a:tcPr>
                </a:tc>
                <a:extLst>
                  <a:ext uri="{0D108BD9-81ED-4DB2-BD59-A6C34878D82A}">
                    <a16:rowId xmlns:a16="http://schemas.microsoft.com/office/drawing/2014/main" val="380149682"/>
                  </a:ext>
                </a:extLst>
              </a:tr>
              <a:tr h="239593">
                <a:tc rowSpan="2">
                  <a:txBody>
                    <a:bodyPr/>
                    <a:lstStyle/>
                    <a:p>
                      <a:pPr marL="0" marR="0" algn="ctr">
                        <a:lnSpc>
                          <a:spcPct val="107000"/>
                        </a:lnSpc>
                        <a:spcBef>
                          <a:spcPts val="0"/>
                        </a:spcBef>
                        <a:spcAft>
                          <a:spcPts val="0"/>
                        </a:spcAft>
                      </a:pPr>
                      <a:r>
                        <a:rPr lang="en-US" sz="2800" b="1"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rowSpan="2">
                  <a:txBody>
                    <a:bodyPr/>
                    <a:lstStyle/>
                    <a:p>
                      <a:pPr marL="0" marR="0" algn="ctr">
                        <a:lnSpc>
                          <a:spcPct val="107000"/>
                        </a:lnSpc>
                        <a:spcBef>
                          <a:spcPts val="0"/>
                        </a:spcBef>
                        <a:spcAft>
                          <a:spcPts val="0"/>
                        </a:spcAft>
                      </a:pPr>
                      <a:r>
                        <a:rPr lang="en-US" sz="2800" b="1"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38%</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rowSpan="2">
                  <a:txBody>
                    <a:bodyPr/>
                    <a:lstStyle/>
                    <a:p>
                      <a:pPr marL="0" marR="0" algn="ctr">
                        <a:lnSpc>
                          <a:spcPct val="107000"/>
                        </a:lnSpc>
                        <a:spcBef>
                          <a:spcPts val="0"/>
                        </a:spcBef>
                        <a:spcAft>
                          <a:spcPts val="0"/>
                        </a:spcAft>
                      </a:pPr>
                      <a:r>
                        <a:rPr lang="en-US" sz="2800" b="1"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35%</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rowSpan="2">
                  <a:txBody>
                    <a:bodyPr/>
                    <a:lstStyle/>
                    <a:p>
                      <a:pPr marL="0" marR="0" algn="ctr">
                        <a:lnSpc>
                          <a:spcPct val="107000"/>
                        </a:lnSpc>
                        <a:spcBef>
                          <a:spcPts val="0"/>
                        </a:spcBef>
                        <a:spcAft>
                          <a:spcPts val="0"/>
                        </a:spcAft>
                      </a:pPr>
                      <a:r>
                        <a:rPr lang="en-US" sz="28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51%</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rowSpan="2">
                  <a:txBody>
                    <a:bodyPr/>
                    <a:lstStyle/>
                    <a:p>
                      <a:pPr marL="0" marR="0" algn="ctr">
                        <a:lnSpc>
                          <a:spcPct val="107000"/>
                        </a:lnSpc>
                        <a:spcBef>
                          <a:spcPts val="0"/>
                        </a:spcBef>
                        <a:spcAft>
                          <a:spcPts val="0"/>
                        </a:spcAft>
                      </a:pPr>
                      <a:r>
                        <a:rPr lang="en-US" sz="28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rowSpan="2">
                  <a:txBody>
                    <a:bodyPr/>
                    <a:lstStyle/>
                    <a:p>
                      <a:pPr marL="0" marR="0" algn="ctr">
                        <a:lnSpc>
                          <a:spcPct val="107000"/>
                        </a:lnSpc>
                        <a:spcBef>
                          <a:spcPts val="0"/>
                        </a:spcBef>
                        <a:spcAft>
                          <a:spcPts val="0"/>
                        </a:spcAft>
                      </a:pPr>
                      <a:r>
                        <a:rPr lang="en-US" sz="28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rowSpan="2">
                  <a:txBody>
                    <a:bodyPr/>
                    <a:lstStyle/>
                    <a:p>
                      <a:pPr marL="0" marR="0" algn="ctr">
                        <a:lnSpc>
                          <a:spcPct val="107000"/>
                        </a:lnSpc>
                        <a:spcBef>
                          <a:spcPts val="0"/>
                        </a:spcBef>
                        <a:spcAft>
                          <a:spcPts val="0"/>
                        </a:spcAft>
                      </a:pPr>
                      <a:r>
                        <a:rPr lang="en-US" sz="2800" b="1" kern="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13%</a:t>
                      </a:r>
                      <a:endParaRPr lang="en-US" sz="2800" kern="10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pPr>
                      <a:endParaRPr lang="en-US" sz="900" kern="100">
                        <a:effectLst/>
                        <a:latin typeface="Calibri" panose="020F0502020204030204" pitchFamily="34" charset="0"/>
                        <a:cs typeface="Times New Roman" panose="02020603050405020304" pitchFamily="18" charset="0"/>
                      </a:endParaRPr>
                    </a:p>
                  </a:txBody>
                  <a:tcPr marL="55660" marR="55660" marT="7731" marB="0" anchor="ctr">
                    <a:lnL w="1905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l">
                        <a:lnSpc>
                          <a:spcPct val="107000"/>
                        </a:lnSpc>
                        <a:spcBef>
                          <a:spcPts val="0"/>
                        </a:spcBef>
                        <a:spcAft>
                          <a:spcPts val="800"/>
                        </a:spcAft>
                      </a:pPr>
                      <a:r>
                        <a:rPr lang="en-US" sz="900" kern="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noFill/>
                  </a:tcPr>
                </a:tc>
                <a:extLst>
                  <a:ext uri="{0D108BD9-81ED-4DB2-BD59-A6C34878D82A}">
                    <a16:rowId xmlns:a16="http://schemas.microsoft.com/office/drawing/2014/main" val="2480401935"/>
                  </a:ext>
                </a:extLst>
              </a:tr>
              <a:tr h="22195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a:lnSpc>
                          <a:spcPct val="107000"/>
                        </a:lnSpc>
                      </a:pPr>
                      <a:endParaRPr lang="en-US" sz="900" kern="100" dirty="0">
                        <a:effectLst/>
                        <a:latin typeface="Calibri" panose="020F0502020204030204" pitchFamily="34" charset="0"/>
                        <a:cs typeface="Times New Roman" panose="02020603050405020304" pitchFamily="18" charset="0"/>
                      </a:endParaRPr>
                    </a:p>
                  </a:txBody>
                  <a:tcPr marL="55660" marR="55660" marT="7731" marB="0" anchor="b">
                    <a:lnL w="1905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l">
                        <a:lnSpc>
                          <a:spcPct val="107000"/>
                        </a:lnSpc>
                        <a:spcBef>
                          <a:spcPts val="0"/>
                        </a:spcBef>
                        <a:spcAft>
                          <a:spcPts val="800"/>
                        </a:spcAft>
                      </a:pPr>
                      <a:r>
                        <a:rPr lang="en-US" sz="900" kern="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noFill/>
                  </a:tcPr>
                </a:tc>
                <a:extLst>
                  <a:ext uri="{0D108BD9-81ED-4DB2-BD59-A6C34878D82A}">
                    <a16:rowId xmlns:a16="http://schemas.microsoft.com/office/drawing/2014/main" val="2113760320"/>
                  </a:ext>
                </a:extLst>
              </a:tr>
              <a:tr h="239593">
                <a:tc rowSpan="2">
                  <a:txBody>
                    <a:bodyPr/>
                    <a:lstStyle/>
                    <a:p>
                      <a:pPr marL="0" marR="0" algn="ctr">
                        <a:lnSpc>
                          <a:spcPct val="107000"/>
                        </a:lnSpc>
                        <a:spcBef>
                          <a:spcPts val="0"/>
                        </a:spcBef>
                        <a:spcAft>
                          <a:spcPts val="0"/>
                        </a:spcAft>
                      </a:pPr>
                      <a:r>
                        <a:rPr lang="en-US" sz="2800" b="1"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rowSpan="2">
                  <a:txBody>
                    <a:bodyPr/>
                    <a:lstStyle/>
                    <a:p>
                      <a:pPr marL="0" marR="0" algn="ctr">
                        <a:lnSpc>
                          <a:spcPct val="107000"/>
                        </a:lnSpc>
                        <a:spcBef>
                          <a:spcPts val="0"/>
                        </a:spcBef>
                        <a:spcAft>
                          <a:spcPts val="0"/>
                        </a:spcAft>
                      </a:pPr>
                      <a:r>
                        <a:rPr lang="en-US" sz="2800" b="1"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34%</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rowSpan="2">
                  <a:txBody>
                    <a:bodyPr/>
                    <a:lstStyle/>
                    <a:p>
                      <a:pPr marL="0" marR="0" algn="ctr">
                        <a:lnSpc>
                          <a:spcPct val="107000"/>
                        </a:lnSpc>
                        <a:spcBef>
                          <a:spcPts val="0"/>
                        </a:spcBef>
                        <a:spcAft>
                          <a:spcPts val="0"/>
                        </a:spcAft>
                      </a:pPr>
                      <a:r>
                        <a:rPr lang="en-US" sz="2800" b="1"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35%</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rowSpan="2">
                  <a:txBody>
                    <a:bodyPr/>
                    <a:lstStyle/>
                    <a:p>
                      <a:pPr marL="0" marR="0" algn="ctr">
                        <a:lnSpc>
                          <a:spcPct val="107000"/>
                        </a:lnSpc>
                        <a:spcBef>
                          <a:spcPts val="0"/>
                        </a:spcBef>
                        <a:spcAft>
                          <a:spcPts val="0"/>
                        </a:spcAft>
                      </a:pPr>
                      <a:r>
                        <a:rPr lang="en-US" sz="2800" b="1" kern="0">
                          <a:effectLst/>
                          <a:latin typeface="Arial" panose="020B0604020202020204" pitchFamily="34" charset="0"/>
                          <a:ea typeface="Times New Roman" panose="02020603050405020304" pitchFamily="18" charset="0"/>
                          <a:cs typeface="Times New Roman" panose="02020603050405020304" pitchFamily="18" charset="0"/>
                        </a:rPr>
                        <a:t>40%</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rowSpan="2">
                  <a:txBody>
                    <a:bodyPr/>
                    <a:lstStyle/>
                    <a:p>
                      <a:pPr marL="0" marR="0" algn="ctr">
                        <a:lnSpc>
                          <a:spcPct val="107000"/>
                        </a:lnSpc>
                        <a:spcBef>
                          <a:spcPts val="0"/>
                        </a:spcBef>
                        <a:spcAft>
                          <a:spcPts val="0"/>
                        </a:spcAft>
                      </a:pPr>
                      <a:r>
                        <a:rPr lang="en-US" sz="2800" b="1" kern="0">
                          <a:effectLst/>
                          <a:latin typeface="Arial" panose="020B0604020202020204" pitchFamily="34" charset="0"/>
                          <a:ea typeface="Times New Roman" panose="02020603050405020304" pitchFamily="18" charset="0"/>
                          <a:cs typeface="Times New Roman" panose="02020603050405020304" pitchFamily="18" charset="0"/>
                        </a:rPr>
                        <a:t>1%</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rowSpan="2">
                  <a:txBody>
                    <a:bodyPr/>
                    <a:lstStyle/>
                    <a:p>
                      <a:pPr marL="0" marR="0" algn="ctr">
                        <a:lnSpc>
                          <a:spcPct val="107000"/>
                        </a:lnSpc>
                        <a:spcBef>
                          <a:spcPts val="0"/>
                        </a:spcBef>
                        <a:spcAft>
                          <a:spcPts val="0"/>
                        </a:spcAft>
                      </a:pPr>
                      <a:r>
                        <a:rPr lang="en-US" sz="28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rowSpan="2">
                  <a:txBody>
                    <a:bodyPr/>
                    <a:lstStyle/>
                    <a:p>
                      <a:pPr marL="0" marR="0" algn="ctr">
                        <a:lnSpc>
                          <a:spcPct val="107000"/>
                        </a:lnSpc>
                        <a:spcBef>
                          <a:spcPts val="0"/>
                        </a:spcBef>
                        <a:spcAft>
                          <a:spcPts val="0"/>
                        </a:spcAft>
                      </a:pPr>
                      <a:r>
                        <a:rPr lang="en-US" sz="2800" b="1" kern="0" dirty="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6%</a:t>
                      </a:r>
                      <a:endParaRPr lang="en-US" sz="2800" kern="1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pPr>
                      <a:endParaRPr lang="en-US" sz="900" kern="100">
                        <a:effectLst/>
                        <a:latin typeface="Calibri" panose="020F0502020204030204" pitchFamily="34" charset="0"/>
                        <a:cs typeface="Times New Roman" panose="02020603050405020304" pitchFamily="18" charset="0"/>
                      </a:endParaRPr>
                    </a:p>
                  </a:txBody>
                  <a:tcPr marL="55660" marR="55660" marT="7731" marB="0" anchor="ctr">
                    <a:lnL w="1905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l">
                        <a:lnSpc>
                          <a:spcPct val="107000"/>
                        </a:lnSpc>
                        <a:spcBef>
                          <a:spcPts val="0"/>
                        </a:spcBef>
                        <a:spcAft>
                          <a:spcPts val="800"/>
                        </a:spcAft>
                      </a:pPr>
                      <a:r>
                        <a:rPr lang="en-US" sz="900" kern="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noFill/>
                  </a:tcPr>
                </a:tc>
                <a:extLst>
                  <a:ext uri="{0D108BD9-81ED-4DB2-BD59-A6C34878D82A}">
                    <a16:rowId xmlns:a16="http://schemas.microsoft.com/office/drawing/2014/main" val="3472553364"/>
                  </a:ext>
                </a:extLst>
              </a:tr>
              <a:tr h="22195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a:lnSpc>
                          <a:spcPct val="107000"/>
                        </a:lnSpc>
                      </a:pPr>
                      <a:endParaRPr lang="en-US" sz="900" kern="100">
                        <a:effectLst/>
                        <a:latin typeface="Calibri" panose="020F0502020204030204" pitchFamily="34" charset="0"/>
                        <a:cs typeface="Times New Roman" panose="02020603050405020304" pitchFamily="18" charset="0"/>
                      </a:endParaRPr>
                    </a:p>
                  </a:txBody>
                  <a:tcPr marL="55660" marR="55660" marT="7731" marB="0" anchor="b">
                    <a:lnL w="1905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l">
                        <a:lnSpc>
                          <a:spcPct val="107000"/>
                        </a:lnSpc>
                        <a:spcBef>
                          <a:spcPts val="0"/>
                        </a:spcBef>
                        <a:spcAft>
                          <a:spcPts val="800"/>
                        </a:spcAft>
                      </a:pPr>
                      <a:r>
                        <a:rPr lang="en-US" sz="900" kern="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noFill/>
                  </a:tcPr>
                </a:tc>
                <a:extLst>
                  <a:ext uri="{0D108BD9-81ED-4DB2-BD59-A6C34878D82A}">
                    <a16:rowId xmlns:a16="http://schemas.microsoft.com/office/drawing/2014/main" val="217263906"/>
                  </a:ext>
                </a:extLst>
              </a:tr>
              <a:tr h="239593">
                <a:tc rowSpan="2">
                  <a:txBody>
                    <a:bodyPr/>
                    <a:lstStyle/>
                    <a:p>
                      <a:pPr marL="0" marR="0" algn="ctr">
                        <a:lnSpc>
                          <a:spcPct val="107000"/>
                        </a:lnSpc>
                        <a:spcBef>
                          <a:spcPts val="0"/>
                        </a:spcBef>
                        <a:spcAft>
                          <a:spcPts val="0"/>
                        </a:spcAft>
                      </a:pPr>
                      <a:r>
                        <a:rPr lang="en-US" sz="2800" b="1"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rowSpan="2">
                  <a:txBody>
                    <a:bodyPr/>
                    <a:lstStyle/>
                    <a:p>
                      <a:pPr marL="0" marR="0" algn="ctr">
                        <a:lnSpc>
                          <a:spcPct val="107000"/>
                        </a:lnSpc>
                        <a:spcBef>
                          <a:spcPts val="0"/>
                        </a:spcBef>
                        <a:spcAft>
                          <a:spcPts val="0"/>
                        </a:spcAft>
                      </a:pPr>
                      <a:r>
                        <a:rPr lang="en-US" sz="2800" b="1"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25%</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rowSpan="2">
                  <a:txBody>
                    <a:bodyPr/>
                    <a:lstStyle/>
                    <a:p>
                      <a:pPr marL="0" marR="0" algn="ctr">
                        <a:lnSpc>
                          <a:spcPct val="107000"/>
                        </a:lnSpc>
                        <a:spcBef>
                          <a:spcPts val="0"/>
                        </a:spcBef>
                        <a:spcAft>
                          <a:spcPts val="0"/>
                        </a:spcAft>
                      </a:pPr>
                      <a:r>
                        <a:rPr lang="en-US" sz="2800" b="1"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42%</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rowSpan="2">
                  <a:txBody>
                    <a:bodyPr/>
                    <a:lstStyle/>
                    <a:p>
                      <a:pPr marL="0" marR="0" algn="ctr">
                        <a:lnSpc>
                          <a:spcPct val="107000"/>
                        </a:lnSpc>
                        <a:spcBef>
                          <a:spcPts val="0"/>
                        </a:spcBef>
                        <a:spcAft>
                          <a:spcPts val="0"/>
                        </a:spcAft>
                      </a:pPr>
                      <a:r>
                        <a:rPr lang="en-US" sz="2800" b="1"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57%</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rowSpan="2">
                  <a:txBody>
                    <a:bodyPr/>
                    <a:lstStyle/>
                    <a:p>
                      <a:pPr marL="0" marR="0" algn="ctr">
                        <a:lnSpc>
                          <a:spcPct val="107000"/>
                        </a:lnSpc>
                        <a:spcBef>
                          <a:spcPts val="0"/>
                        </a:spcBef>
                        <a:spcAft>
                          <a:spcPts val="0"/>
                        </a:spcAft>
                      </a:pPr>
                      <a:r>
                        <a:rPr lang="en-US" sz="2800" b="1" kern="0">
                          <a:effectLst/>
                          <a:highlight>
                            <a:srgbClr val="00FF00"/>
                          </a:highlight>
                          <a:latin typeface="Arial" panose="020B0604020202020204" pitchFamily="34" charset="0"/>
                          <a:ea typeface="Times New Roman" panose="02020603050405020304" pitchFamily="18" charset="0"/>
                          <a:cs typeface="Times New Roman" panose="02020603050405020304" pitchFamily="18" charset="0"/>
                        </a:rPr>
                        <a:t>17%</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rowSpan="2">
                  <a:txBody>
                    <a:bodyPr/>
                    <a:lstStyle/>
                    <a:p>
                      <a:pPr marL="0" marR="0" algn="ctr">
                        <a:lnSpc>
                          <a:spcPct val="107000"/>
                        </a:lnSpc>
                        <a:spcBef>
                          <a:spcPts val="0"/>
                        </a:spcBef>
                        <a:spcAft>
                          <a:spcPts val="0"/>
                        </a:spcAft>
                      </a:pPr>
                      <a:r>
                        <a:rPr lang="en-US" sz="2800" b="1"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rowSpan="2">
                  <a:txBody>
                    <a:bodyPr/>
                    <a:lstStyle/>
                    <a:p>
                      <a:pPr marL="0" marR="0" algn="ctr">
                        <a:lnSpc>
                          <a:spcPct val="107000"/>
                        </a:lnSpc>
                        <a:spcBef>
                          <a:spcPts val="0"/>
                        </a:spcBef>
                        <a:spcAft>
                          <a:spcPts val="0"/>
                        </a:spcAft>
                      </a:pPr>
                      <a:r>
                        <a:rPr lang="en-US" sz="2800" b="1" kern="0" dirty="0">
                          <a:solidFill>
                            <a:srgbClr val="000000"/>
                          </a:solidFill>
                          <a:effectLst/>
                          <a:highlight>
                            <a:srgbClr val="00FF00"/>
                          </a:highlight>
                          <a:latin typeface="Arial" panose="020B0604020202020204" pitchFamily="34" charset="0"/>
                          <a:ea typeface="Times New Roman" panose="02020603050405020304" pitchFamily="18" charset="0"/>
                          <a:cs typeface="Times New Roman" panose="02020603050405020304" pitchFamily="18" charset="0"/>
                        </a:rPr>
                        <a:t>32%</a:t>
                      </a:r>
                      <a:endParaRPr lang="en-US" sz="2800" kern="1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pPr>
                      <a:endParaRPr lang="en-US" sz="900" kern="100">
                        <a:effectLst/>
                        <a:latin typeface="Calibri" panose="020F0502020204030204" pitchFamily="34" charset="0"/>
                        <a:cs typeface="Times New Roman" panose="02020603050405020304" pitchFamily="18" charset="0"/>
                      </a:endParaRPr>
                    </a:p>
                  </a:txBody>
                  <a:tcPr marL="55660" marR="55660" marT="7731" marB="0" anchor="ctr">
                    <a:lnL w="1905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l">
                        <a:lnSpc>
                          <a:spcPct val="107000"/>
                        </a:lnSpc>
                        <a:spcBef>
                          <a:spcPts val="0"/>
                        </a:spcBef>
                        <a:spcAft>
                          <a:spcPts val="800"/>
                        </a:spcAft>
                      </a:pPr>
                      <a:r>
                        <a:rPr lang="en-US" sz="900" kern="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noFill/>
                  </a:tcPr>
                </a:tc>
                <a:extLst>
                  <a:ext uri="{0D108BD9-81ED-4DB2-BD59-A6C34878D82A}">
                    <a16:rowId xmlns:a16="http://schemas.microsoft.com/office/drawing/2014/main" val="1880001887"/>
                  </a:ext>
                </a:extLst>
              </a:tr>
              <a:tr h="22195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a:lnSpc>
                          <a:spcPct val="107000"/>
                        </a:lnSpc>
                      </a:pPr>
                      <a:endParaRPr lang="en-US" sz="900" kern="100">
                        <a:effectLst/>
                        <a:latin typeface="Calibri" panose="020F0502020204030204" pitchFamily="34" charset="0"/>
                        <a:cs typeface="Times New Roman" panose="02020603050405020304" pitchFamily="18" charset="0"/>
                      </a:endParaRPr>
                    </a:p>
                  </a:txBody>
                  <a:tcPr marL="55660" marR="55660" marT="7731" marB="0" anchor="b">
                    <a:lnL w="1905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l">
                        <a:lnSpc>
                          <a:spcPct val="107000"/>
                        </a:lnSpc>
                        <a:spcBef>
                          <a:spcPts val="0"/>
                        </a:spcBef>
                        <a:spcAft>
                          <a:spcPts val="800"/>
                        </a:spcAft>
                      </a:pPr>
                      <a:r>
                        <a:rPr lang="en-US" sz="900" kern="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noFill/>
                  </a:tcPr>
                </a:tc>
                <a:extLst>
                  <a:ext uri="{0D108BD9-81ED-4DB2-BD59-A6C34878D82A}">
                    <a16:rowId xmlns:a16="http://schemas.microsoft.com/office/drawing/2014/main" val="1379130780"/>
                  </a:ext>
                </a:extLst>
              </a:tr>
              <a:tr h="239593">
                <a:tc rowSpan="2">
                  <a:txBody>
                    <a:bodyPr/>
                    <a:lstStyle/>
                    <a:p>
                      <a:pPr marL="0" marR="0" algn="ctr">
                        <a:lnSpc>
                          <a:spcPct val="107000"/>
                        </a:lnSpc>
                        <a:spcBef>
                          <a:spcPts val="0"/>
                        </a:spcBef>
                        <a:spcAft>
                          <a:spcPts val="0"/>
                        </a:spcAft>
                      </a:pPr>
                      <a:r>
                        <a:rPr lang="en-US" sz="2800" b="1"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rowSpan="2">
                  <a:txBody>
                    <a:bodyPr/>
                    <a:lstStyle/>
                    <a:p>
                      <a:pPr marL="0" marR="0" algn="ctr">
                        <a:lnSpc>
                          <a:spcPct val="107000"/>
                        </a:lnSpc>
                        <a:spcBef>
                          <a:spcPts val="0"/>
                        </a:spcBef>
                        <a:spcAft>
                          <a:spcPts val="0"/>
                        </a:spcAft>
                      </a:pPr>
                      <a:r>
                        <a:rPr lang="en-US" sz="2800" b="1"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21%</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rowSpan="2">
                  <a:txBody>
                    <a:bodyPr/>
                    <a:lstStyle/>
                    <a:p>
                      <a:pPr marL="0" marR="0" algn="ctr">
                        <a:lnSpc>
                          <a:spcPct val="107000"/>
                        </a:lnSpc>
                        <a:spcBef>
                          <a:spcPts val="0"/>
                        </a:spcBef>
                        <a:spcAft>
                          <a:spcPts val="0"/>
                        </a:spcAft>
                      </a:pPr>
                      <a:r>
                        <a:rPr lang="en-US" sz="2800" b="1"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35%</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rowSpan="2">
                  <a:txBody>
                    <a:bodyPr/>
                    <a:lstStyle/>
                    <a:p>
                      <a:pPr marL="0" marR="0" algn="ctr">
                        <a:lnSpc>
                          <a:spcPct val="107000"/>
                        </a:lnSpc>
                        <a:spcBef>
                          <a:spcPts val="0"/>
                        </a:spcBef>
                        <a:spcAft>
                          <a:spcPts val="0"/>
                        </a:spcAft>
                      </a:pPr>
                      <a:r>
                        <a:rPr lang="en-US" sz="2800" b="1" kern="0">
                          <a:effectLst/>
                          <a:latin typeface="Arial" panose="020B0604020202020204" pitchFamily="34" charset="0"/>
                          <a:ea typeface="Times New Roman" panose="02020603050405020304" pitchFamily="18" charset="0"/>
                          <a:cs typeface="Times New Roman" panose="02020603050405020304" pitchFamily="18" charset="0"/>
                        </a:rPr>
                        <a:t>47%</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rowSpan="2">
                  <a:txBody>
                    <a:bodyPr/>
                    <a:lstStyle/>
                    <a:p>
                      <a:pPr marL="0" marR="0" algn="ctr">
                        <a:lnSpc>
                          <a:spcPct val="107000"/>
                        </a:lnSpc>
                        <a:spcBef>
                          <a:spcPts val="0"/>
                        </a:spcBef>
                        <a:spcAft>
                          <a:spcPts val="0"/>
                        </a:spcAft>
                      </a:pPr>
                      <a:r>
                        <a:rPr lang="en-US" sz="2800" b="1" kern="0">
                          <a:effectLst/>
                          <a:highlight>
                            <a:srgbClr val="00FF00"/>
                          </a:highlight>
                          <a:latin typeface="Arial" panose="020B0604020202020204" pitchFamily="34" charset="0"/>
                          <a:ea typeface="Times New Roman" panose="02020603050405020304" pitchFamily="18" charset="0"/>
                          <a:cs typeface="Times New Roman" panose="02020603050405020304" pitchFamily="18" charset="0"/>
                        </a:rPr>
                        <a:t>14%</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rowSpan="2">
                  <a:txBody>
                    <a:bodyPr/>
                    <a:lstStyle/>
                    <a:p>
                      <a:pPr marL="0" marR="0" algn="ctr">
                        <a:lnSpc>
                          <a:spcPct val="107000"/>
                        </a:lnSpc>
                        <a:spcBef>
                          <a:spcPts val="0"/>
                        </a:spcBef>
                        <a:spcAft>
                          <a:spcPts val="0"/>
                        </a:spcAft>
                      </a:pPr>
                      <a:r>
                        <a:rPr lang="en-US" sz="2800" b="1" kern="0">
                          <a:effectLst/>
                          <a:latin typeface="Arial" panose="020B0604020202020204" pitchFamily="34" charset="0"/>
                          <a:ea typeface="Times New Roman" panose="02020603050405020304" pitchFamily="18" charset="0"/>
                          <a:cs typeface="Times New Roman" panose="02020603050405020304" pitchFamily="18" charset="0"/>
                        </a:rPr>
                        <a:t>12%</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rowSpan="2">
                  <a:txBody>
                    <a:bodyPr/>
                    <a:lstStyle/>
                    <a:p>
                      <a:pPr marL="0" marR="0" algn="ctr">
                        <a:lnSpc>
                          <a:spcPct val="107000"/>
                        </a:lnSpc>
                        <a:spcBef>
                          <a:spcPts val="0"/>
                        </a:spcBef>
                        <a:spcAft>
                          <a:spcPts val="0"/>
                        </a:spcAft>
                      </a:pPr>
                      <a:r>
                        <a:rPr lang="en-US" sz="2800" b="1" kern="0">
                          <a:solidFill>
                            <a:srgbClr val="000000"/>
                          </a:solidFill>
                          <a:effectLst/>
                          <a:highlight>
                            <a:srgbClr val="00FF00"/>
                          </a:highlight>
                          <a:latin typeface="Arial" panose="020B0604020202020204" pitchFamily="34" charset="0"/>
                          <a:ea typeface="Times New Roman" panose="02020603050405020304" pitchFamily="18" charset="0"/>
                          <a:cs typeface="Times New Roman" panose="02020603050405020304" pitchFamily="18" charset="0"/>
                        </a:rPr>
                        <a:t>26%</a:t>
                      </a:r>
                      <a:endParaRPr lang="en-US" sz="2800" kern="10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pPr>
                      <a:endParaRPr lang="en-US" sz="900" kern="100">
                        <a:effectLst/>
                        <a:latin typeface="Calibri" panose="020F0502020204030204" pitchFamily="34" charset="0"/>
                        <a:cs typeface="Times New Roman" panose="02020603050405020304" pitchFamily="18" charset="0"/>
                      </a:endParaRPr>
                    </a:p>
                  </a:txBody>
                  <a:tcPr marL="55660" marR="55660" marT="7731" marB="0" anchor="ctr">
                    <a:lnL w="1905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l">
                        <a:lnSpc>
                          <a:spcPct val="107000"/>
                        </a:lnSpc>
                        <a:spcBef>
                          <a:spcPts val="0"/>
                        </a:spcBef>
                        <a:spcAft>
                          <a:spcPts val="800"/>
                        </a:spcAft>
                      </a:pPr>
                      <a:r>
                        <a:rPr lang="en-US" sz="900" kern="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noFill/>
                  </a:tcPr>
                </a:tc>
                <a:extLst>
                  <a:ext uri="{0D108BD9-81ED-4DB2-BD59-A6C34878D82A}">
                    <a16:rowId xmlns:a16="http://schemas.microsoft.com/office/drawing/2014/main" val="2740117171"/>
                  </a:ext>
                </a:extLst>
              </a:tr>
              <a:tr h="22195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a:lnSpc>
                          <a:spcPct val="107000"/>
                        </a:lnSpc>
                      </a:pPr>
                      <a:endParaRPr lang="en-US" sz="900" kern="100" dirty="0">
                        <a:effectLst/>
                        <a:latin typeface="Calibri" panose="020F0502020204030204" pitchFamily="34" charset="0"/>
                        <a:cs typeface="Times New Roman" panose="02020603050405020304" pitchFamily="18" charset="0"/>
                      </a:endParaRPr>
                    </a:p>
                  </a:txBody>
                  <a:tcPr marL="55660" marR="55660" marT="7731" marB="0" anchor="b">
                    <a:lnL w="1905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l">
                        <a:lnSpc>
                          <a:spcPct val="107000"/>
                        </a:lnSpc>
                        <a:spcBef>
                          <a:spcPts val="0"/>
                        </a:spcBef>
                        <a:spcAft>
                          <a:spcPts val="800"/>
                        </a:spcAft>
                      </a:pPr>
                      <a:r>
                        <a:rPr lang="en-US" sz="900" kern="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noFill/>
                  </a:tcPr>
                </a:tc>
                <a:extLst>
                  <a:ext uri="{0D108BD9-81ED-4DB2-BD59-A6C34878D82A}">
                    <a16:rowId xmlns:a16="http://schemas.microsoft.com/office/drawing/2014/main" val="3342337071"/>
                  </a:ext>
                </a:extLst>
              </a:tr>
              <a:tr h="243457">
                <a:tc rowSpan="2">
                  <a:txBody>
                    <a:bodyPr/>
                    <a:lstStyle/>
                    <a:p>
                      <a:pPr marL="0" marR="0" algn="ctr">
                        <a:lnSpc>
                          <a:spcPct val="107000"/>
                        </a:lnSpc>
                        <a:spcBef>
                          <a:spcPts val="0"/>
                        </a:spcBef>
                        <a:spcAft>
                          <a:spcPts val="0"/>
                        </a:spcAft>
                      </a:pPr>
                      <a:r>
                        <a:rPr lang="en-US" sz="2800" b="1"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rowSpan="2">
                  <a:txBody>
                    <a:bodyPr/>
                    <a:lstStyle/>
                    <a:p>
                      <a:pPr marL="0" marR="0" algn="ctr">
                        <a:lnSpc>
                          <a:spcPct val="107000"/>
                        </a:lnSpc>
                        <a:spcBef>
                          <a:spcPts val="0"/>
                        </a:spcBef>
                        <a:spcAft>
                          <a:spcPts val="0"/>
                        </a:spcAft>
                      </a:pPr>
                      <a:r>
                        <a:rPr lang="en-US" sz="2800" b="1"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29%</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rowSpan="2">
                  <a:txBody>
                    <a:bodyPr/>
                    <a:lstStyle/>
                    <a:p>
                      <a:pPr marL="0" marR="0" algn="ctr">
                        <a:lnSpc>
                          <a:spcPct val="107000"/>
                        </a:lnSpc>
                        <a:spcBef>
                          <a:spcPts val="0"/>
                        </a:spcBef>
                        <a:spcAft>
                          <a:spcPts val="0"/>
                        </a:spcAft>
                      </a:pPr>
                      <a:r>
                        <a:rPr lang="en-US" sz="2800" b="1"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33%</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rowSpan="2">
                  <a:txBody>
                    <a:bodyPr/>
                    <a:lstStyle/>
                    <a:p>
                      <a:pPr marL="0" marR="0" algn="ctr">
                        <a:lnSpc>
                          <a:spcPct val="107000"/>
                        </a:lnSpc>
                        <a:spcBef>
                          <a:spcPts val="0"/>
                        </a:spcBef>
                        <a:spcAft>
                          <a:spcPts val="0"/>
                        </a:spcAft>
                      </a:pPr>
                      <a:r>
                        <a:rPr lang="en-US" sz="2800" b="1" kern="0">
                          <a:effectLst/>
                          <a:latin typeface="Arial" panose="020B0604020202020204" pitchFamily="34" charset="0"/>
                          <a:ea typeface="Times New Roman" panose="02020603050405020304" pitchFamily="18" charset="0"/>
                          <a:cs typeface="Times New Roman" panose="02020603050405020304" pitchFamily="18" charset="0"/>
                        </a:rPr>
                        <a:t>38%</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rowSpan="2">
                  <a:txBody>
                    <a:bodyPr/>
                    <a:lstStyle/>
                    <a:p>
                      <a:pPr marL="0" marR="0" algn="ctr">
                        <a:lnSpc>
                          <a:spcPct val="107000"/>
                        </a:lnSpc>
                        <a:spcBef>
                          <a:spcPts val="0"/>
                        </a:spcBef>
                        <a:spcAft>
                          <a:spcPts val="0"/>
                        </a:spcAft>
                      </a:pPr>
                      <a:r>
                        <a:rPr lang="en-US" sz="2800" b="1"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rowSpan="2">
                  <a:txBody>
                    <a:bodyPr/>
                    <a:lstStyle/>
                    <a:p>
                      <a:pPr marL="0" marR="0" algn="ctr">
                        <a:lnSpc>
                          <a:spcPct val="107000"/>
                        </a:lnSpc>
                        <a:spcBef>
                          <a:spcPts val="0"/>
                        </a:spcBef>
                        <a:spcAft>
                          <a:spcPts val="0"/>
                        </a:spcAft>
                      </a:pPr>
                      <a:r>
                        <a:rPr lang="en-US" sz="2800" b="1"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rowSpan="2">
                  <a:txBody>
                    <a:bodyPr/>
                    <a:lstStyle/>
                    <a:p>
                      <a:pPr marL="0" marR="0" algn="ctr">
                        <a:lnSpc>
                          <a:spcPct val="107000"/>
                        </a:lnSpc>
                        <a:spcBef>
                          <a:spcPts val="0"/>
                        </a:spcBef>
                        <a:spcAft>
                          <a:spcPts val="0"/>
                        </a:spcAft>
                      </a:pPr>
                      <a:r>
                        <a:rPr lang="en-US" sz="2800" b="1" kern="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9%</a:t>
                      </a:r>
                      <a:endParaRPr lang="en-US" sz="2800" kern="10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pPr>
                      <a:endParaRPr lang="en-US" sz="900" kern="100">
                        <a:effectLst/>
                        <a:latin typeface="Calibri" panose="020F0502020204030204" pitchFamily="34" charset="0"/>
                        <a:cs typeface="Times New Roman" panose="02020603050405020304" pitchFamily="18" charset="0"/>
                      </a:endParaRPr>
                    </a:p>
                  </a:txBody>
                  <a:tcPr marL="55660" marR="55660" marT="7731" marB="0" anchor="ctr">
                    <a:lnL w="1905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l">
                        <a:lnSpc>
                          <a:spcPct val="107000"/>
                        </a:lnSpc>
                        <a:spcBef>
                          <a:spcPts val="0"/>
                        </a:spcBef>
                        <a:spcAft>
                          <a:spcPts val="800"/>
                        </a:spcAft>
                      </a:pPr>
                      <a:r>
                        <a:rPr lang="en-US" sz="900" kern="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noFill/>
                  </a:tcPr>
                </a:tc>
                <a:extLst>
                  <a:ext uri="{0D108BD9-81ED-4DB2-BD59-A6C34878D82A}">
                    <a16:rowId xmlns:a16="http://schemas.microsoft.com/office/drawing/2014/main" val="960484512"/>
                  </a:ext>
                </a:extLst>
              </a:tr>
              <a:tr h="22195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a:lnSpc>
                          <a:spcPct val="107000"/>
                        </a:lnSpc>
                      </a:pPr>
                      <a:endParaRPr lang="en-US" sz="900" kern="100" dirty="0">
                        <a:effectLst/>
                        <a:latin typeface="Calibri" panose="020F0502020204030204" pitchFamily="34" charset="0"/>
                        <a:cs typeface="Times New Roman" panose="02020603050405020304" pitchFamily="18" charset="0"/>
                      </a:endParaRPr>
                    </a:p>
                  </a:txBody>
                  <a:tcPr marL="55660" marR="55660" marT="7731" marB="0" anchor="b">
                    <a:lnL w="1905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l">
                        <a:lnSpc>
                          <a:spcPct val="107000"/>
                        </a:lnSpc>
                        <a:spcBef>
                          <a:spcPts val="0"/>
                        </a:spcBef>
                        <a:spcAft>
                          <a:spcPts val="800"/>
                        </a:spcAft>
                      </a:pPr>
                      <a:r>
                        <a:rPr lang="en-US" sz="900" kern="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noFill/>
                  </a:tcPr>
                </a:tc>
                <a:extLst>
                  <a:ext uri="{0D108BD9-81ED-4DB2-BD59-A6C34878D82A}">
                    <a16:rowId xmlns:a16="http://schemas.microsoft.com/office/drawing/2014/main" val="1481029161"/>
                  </a:ext>
                </a:extLst>
              </a:tr>
              <a:tr h="239593">
                <a:tc rowSpan="2">
                  <a:txBody>
                    <a:bodyPr/>
                    <a:lstStyle/>
                    <a:p>
                      <a:pPr marL="0" marR="0" algn="ctr">
                        <a:lnSpc>
                          <a:spcPct val="107000"/>
                        </a:lnSpc>
                        <a:spcBef>
                          <a:spcPts val="0"/>
                        </a:spcBef>
                        <a:spcAft>
                          <a:spcPts val="0"/>
                        </a:spcAft>
                      </a:pPr>
                      <a:r>
                        <a:rPr lang="en-US" sz="2800" b="1"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rowSpan="2">
                  <a:txBody>
                    <a:bodyPr/>
                    <a:lstStyle/>
                    <a:p>
                      <a:pPr marL="0" marR="0" algn="ctr">
                        <a:lnSpc>
                          <a:spcPct val="107000"/>
                        </a:lnSpc>
                        <a:spcBef>
                          <a:spcPts val="0"/>
                        </a:spcBef>
                        <a:spcAft>
                          <a:spcPts val="0"/>
                        </a:spcAft>
                      </a:pPr>
                      <a:r>
                        <a:rPr lang="en-US" sz="2800" b="1"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34%</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rowSpan="2">
                  <a:txBody>
                    <a:bodyPr/>
                    <a:lstStyle/>
                    <a:p>
                      <a:pPr marL="0" marR="0" algn="ctr">
                        <a:lnSpc>
                          <a:spcPct val="107000"/>
                        </a:lnSpc>
                        <a:spcBef>
                          <a:spcPts val="0"/>
                        </a:spcBef>
                        <a:spcAft>
                          <a:spcPts val="0"/>
                        </a:spcAft>
                      </a:pPr>
                      <a:r>
                        <a:rPr lang="en-US" sz="2800" b="1"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49%</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rowSpan="2">
                  <a:txBody>
                    <a:bodyPr/>
                    <a:lstStyle/>
                    <a:p>
                      <a:pPr marL="0" marR="0" algn="ctr">
                        <a:lnSpc>
                          <a:spcPct val="107000"/>
                        </a:lnSpc>
                        <a:spcBef>
                          <a:spcPts val="0"/>
                        </a:spcBef>
                        <a:spcAft>
                          <a:spcPts val="0"/>
                        </a:spcAft>
                      </a:pPr>
                      <a:r>
                        <a:rPr lang="en-US" sz="2800" b="1"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69%</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rowSpan="2">
                  <a:txBody>
                    <a:bodyPr/>
                    <a:lstStyle/>
                    <a:p>
                      <a:pPr marL="0" marR="0" algn="ctr">
                        <a:lnSpc>
                          <a:spcPct val="107000"/>
                        </a:lnSpc>
                        <a:spcBef>
                          <a:spcPts val="0"/>
                        </a:spcBef>
                        <a:spcAft>
                          <a:spcPts val="0"/>
                        </a:spcAft>
                      </a:pPr>
                      <a:r>
                        <a:rPr lang="en-US" sz="2800" b="1" kern="0">
                          <a:effectLst/>
                          <a:highlight>
                            <a:srgbClr val="00FF00"/>
                          </a:highlight>
                          <a:latin typeface="Arial" panose="020B0604020202020204" pitchFamily="34" charset="0"/>
                          <a:ea typeface="Times New Roman" panose="02020603050405020304" pitchFamily="18" charset="0"/>
                          <a:cs typeface="Times New Roman" panose="02020603050405020304" pitchFamily="18" charset="0"/>
                        </a:rPr>
                        <a:t>15%</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rowSpan="2">
                  <a:txBody>
                    <a:bodyPr/>
                    <a:lstStyle/>
                    <a:p>
                      <a:pPr marL="0" marR="0" algn="ctr">
                        <a:lnSpc>
                          <a:spcPct val="107000"/>
                        </a:lnSpc>
                        <a:spcBef>
                          <a:spcPts val="0"/>
                        </a:spcBef>
                        <a:spcAft>
                          <a:spcPts val="0"/>
                        </a:spcAft>
                      </a:pPr>
                      <a:r>
                        <a:rPr lang="en-US" sz="2800" b="1" kern="0">
                          <a:effectLst/>
                          <a:latin typeface="Arial" panose="020B0604020202020204" pitchFamily="34" charset="0"/>
                          <a:ea typeface="Times New Roman" panose="02020603050405020304" pitchFamily="18" charset="0"/>
                          <a:cs typeface="Times New Roman" panose="02020603050405020304" pitchFamily="18" charset="0"/>
                        </a:rPr>
                        <a:t>20%</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rowSpan="2">
                  <a:txBody>
                    <a:bodyPr/>
                    <a:lstStyle/>
                    <a:p>
                      <a:pPr marL="0" marR="0" algn="ctr">
                        <a:lnSpc>
                          <a:spcPct val="107000"/>
                        </a:lnSpc>
                        <a:spcBef>
                          <a:spcPts val="0"/>
                        </a:spcBef>
                        <a:spcAft>
                          <a:spcPts val="0"/>
                        </a:spcAft>
                      </a:pPr>
                      <a:r>
                        <a:rPr lang="en-US" sz="2800" b="1" kern="0" dirty="0">
                          <a:solidFill>
                            <a:srgbClr val="000000"/>
                          </a:solidFill>
                          <a:effectLst/>
                          <a:highlight>
                            <a:srgbClr val="00FF00"/>
                          </a:highlight>
                          <a:latin typeface="Arial" panose="020B0604020202020204" pitchFamily="34" charset="0"/>
                          <a:ea typeface="Times New Roman" panose="02020603050405020304" pitchFamily="18" charset="0"/>
                          <a:cs typeface="Times New Roman" panose="02020603050405020304" pitchFamily="18" charset="0"/>
                        </a:rPr>
                        <a:t>35%</a:t>
                      </a:r>
                      <a:endParaRPr lang="en-US" sz="2800" kern="1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55660" marR="55660" marT="773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pPr>
                      <a:endParaRPr lang="en-US" sz="900" kern="100" dirty="0">
                        <a:effectLst/>
                        <a:latin typeface="Calibri" panose="020F0502020204030204" pitchFamily="34" charset="0"/>
                        <a:cs typeface="Times New Roman" panose="02020603050405020304" pitchFamily="18" charset="0"/>
                      </a:endParaRPr>
                    </a:p>
                  </a:txBody>
                  <a:tcPr marL="55660" marR="55660" marT="7731" marB="0" anchor="ctr">
                    <a:lnL w="1905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l">
                        <a:lnSpc>
                          <a:spcPct val="107000"/>
                        </a:lnSpc>
                        <a:spcBef>
                          <a:spcPts val="0"/>
                        </a:spcBef>
                        <a:spcAft>
                          <a:spcPts val="800"/>
                        </a:spcAft>
                      </a:pPr>
                      <a:r>
                        <a:rPr lang="en-US" sz="900" kern="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noFill/>
                  </a:tcPr>
                </a:tc>
                <a:extLst>
                  <a:ext uri="{0D108BD9-81ED-4DB2-BD59-A6C34878D82A}">
                    <a16:rowId xmlns:a16="http://schemas.microsoft.com/office/drawing/2014/main" val="727448191"/>
                  </a:ext>
                </a:extLst>
              </a:tr>
              <a:tr h="22195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a:lnSpc>
                          <a:spcPct val="107000"/>
                        </a:lnSpc>
                      </a:pPr>
                      <a:endParaRPr lang="en-US" sz="900" kern="100" dirty="0">
                        <a:effectLst/>
                        <a:latin typeface="Calibri" panose="020F0502020204030204" pitchFamily="34" charset="0"/>
                        <a:cs typeface="Times New Roman" panose="02020603050405020304" pitchFamily="18" charset="0"/>
                      </a:endParaRPr>
                    </a:p>
                  </a:txBody>
                  <a:tcPr marL="55660" marR="55660" marT="7731" marB="0" anchor="b">
                    <a:lnL w="1905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l">
                        <a:lnSpc>
                          <a:spcPct val="107000"/>
                        </a:lnSpc>
                        <a:spcBef>
                          <a:spcPts val="0"/>
                        </a:spcBef>
                        <a:spcAft>
                          <a:spcPts val="800"/>
                        </a:spcAft>
                      </a:pPr>
                      <a:r>
                        <a:rPr lang="en-US" sz="9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noFill/>
                  </a:tcPr>
                </a:tc>
                <a:extLst>
                  <a:ext uri="{0D108BD9-81ED-4DB2-BD59-A6C34878D82A}">
                    <a16:rowId xmlns:a16="http://schemas.microsoft.com/office/drawing/2014/main" val="3370138962"/>
                  </a:ext>
                </a:extLst>
              </a:tr>
            </a:tbl>
          </a:graphicData>
        </a:graphic>
      </p:graphicFrame>
    </p:spTree>
    <p:extLst>
      <p:ext uri="{BB962C8B-B14F-4D97-AF65-F5344CB8AC3E}">
        <p14:creationId xmlns:p14="http://schemas.microsoft.com/office/powerpoint/2010/main" val="975617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7D93A33-75AE-3DB1-3FC9-B30226C68934}"/>
              </a:ext>
            </a:extLst>
          </p:cNvPr>
          <p:cNvGraphicFramePr>
            <a:graphicFrameLocks noGrp="1"/>
          </p:cNvGraphicFramePr>
          <p:nvPr>
            <p:extLst>
              <p:ext uri="{D42A27DB-BD31-4B8C-83A1-F6EECF244321}">
                <p14:modId xmlns:p14="http://schemas.microsoft.com/office/powerpoint/2010/main" val="2726266576"/>
              </p:ext>
            </p:extLst>
          </p:nvPr>
        </p:nvGraphicFramePr>
        <p:xfrm>
          <a:off x="1270000" y="863601"/>
          <a:ext cx="9677401" cy="5245099"/>
        </p:xfrm>
        <a:graphic>
          <a:graphicData uri="http://schemas.openxmlformats.org/drawingml/2006/table">
            <a:tbl>
              <a:tblPr firstRow="1" firstCol="1" bandRow="1"/>
              <a:tblGrid>
                <a:gridCol w="2430834">
                  <a:extLst>
                    <a:ext uri="{9D8B030D-6E8A-4147-A177-3AD203B41FA5}">
                      <a16:colId xmlns:a16="http://schemas.microsoft.com/office/drawing/2014/main" val="2143168843"/>
                    </a:ext>
                  </a:extLst>
                </a:gridCol>
                <a:gridCol w="2215308">
                  <a:extLst>
                    <a:ext uri="{9D8B030D-6E8A-4147-A177-3AD203B41FA5}">
                      <a16:colId xmlns:a16="http://schemas.microsoft.com/office/drawing/2014/main" val="3889348211"/>
                    </a:ext>
                  </a:extLst>
                </a:gridCol>
                <a:gridCol w="2215308">
                  <a:extLst>
                    <a:ext uri="{9D8B030D-6E8A-4147-A177-3AD203B41FA5}">
                      <a16:colId xmlns:a16="http://schemas.microsoft.com/office/drawing/2014/main" val="3478558055"/>
                    </a:ext>
                  </a:extLst>
                </a:gridCol>
                <a:gridCol w="2815951">
                  <a:extLst>
                    <a:ext uri="{9D8B030D-6E8A-4147-A177-3AD203B41FA5}">
                      <a16:colId xmlns:a16="http://schemas.microsoft.com/office/drawing/2014/main" val="4218555123"/>
                    </a:ext>
                  </a:extLst>
                </a:gridCol>
              </a:tblGrid>
              <a:tr h="586324">
                <a:tc gridSpan="4">
                  <a:txBody>
                    <a:bodyPr/>
                    <a:lstStyle/>
                    <a:p>
                      <a:pPr marL="0" marR="0" algn="ctr">
                        <a:lnSpc>
                          <a:spcPct val="107000"/>
                        </a:lnSpc>
                        <a:spcBef>
                          <a:spcPts val="0"/>
                        </a:spcBef>
                        <a:spcAft>
                          <a:spcPts val="0"/>
                        </a:spcAft>
                      </a:pPr>
                      <a:r>
                        <a:rPr lang="en-US" sz="36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ELA Proficiency Comparison 2023 to 2024</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51402566"/>
                  </a:ext>
                </a:extLst>
              </a:tr>
              <a:tr h="554507">
                <a:tc>
                  <a:txBody>
                    <a:bodyPr/>
                    <a:lstStyle/>
                    <a:p>
                      <a:pPr marL="0" marR="0" algn="ctr">
                        <a:lnSpc>
                          <a:spcPct val="107000"/>
                        </a:lnSpc>
                        <a:spcBef>
                          <a:spcPts val="0"/>
                        </a:spcBef>
                        <a:spcAft>
                          <a:spcPts val="0"/>
                        </a:spcAft>
                      </a:pPr>
                      <a:r>
                        <a:rPr lang="en-US" sz="32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Grade</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32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2022-23</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32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2023-24</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32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Change</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11908371"/>
                  </a:ext>
                </a:extLst>
              </a:tr>
              <a:tr h="586324">
                <a:tc>
                  <a:txBody>
                    <a:bodyPr/>
                    <a:lstStyle/>
                    <a:p>
                      <a:pPr marL="0" marR="0" algn="ctr">
                        <a:lnSpc>
                          <a:spcPct val="107000"/>
                        </a:lnSpc>
                        <a:spcBef>
                          <a:spcPts val="0"/>
                        </a:spcBef>
                        <a:spcAft>
                          <a:spcPts val="0"/>
                        </a:spcAft>
                      </a:pPr>
                      <a:r>
                        <a:rPr lang="en-US" sz="36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K</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36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58%</a:t>
                      </a:r>
                      <a:endParaRPr lang="en-US" sz="3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36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51%</a:t>
                      </a:r>
                      <a:endParaRPr lang="en-US" sz="3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3600" b="1" ker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-7%</a:t>
                      </a:r>
                      <a:endParaRPr lang="en-US" sz="3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04680873"/>
                  </a:ext>
                </a:extLst>
              </a:tr>
              <a:tr h="586324">
                <a:tc>
                  <a:txBody>
                    <a:bodyPr/>
                    <a:lstStyle/>
                    <a:p>
                      <a:pPr marL="0" marR="0" algn="ctr">
                        <a:lnSpc>
                          <a:spcPct val="107000"/>
                        </a:lnSpc>
                        <a:spcBef>
                          <a:spcPts val="0"/>
                        </a:spcBef>
                        <a:spcAft>
                          <a:spcPts val="0"/>
                        </a:spcAft>
                      </a:pPr>
                      <a:r>
                        <a:rPr lang="en-US" sz="36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US" sz="3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36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59%</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36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51%</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3600" b="1" kern="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-8%</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40637381"/>
                  </a:ext>
                </a:extLst>
              </a:tr>
              <a:tr h="586324">
                <a:tc>
                  <a:txBody>
                    <a:bodyPr/>
                    <a:lstStyle/>
                    <a:p>
                      <a:pPr marL="0" marR="0" algn="ctr">
                        <a:lnSpc>
                          <a:spcPct val="107000"/>
                        </a:lnSpc>
                        <a:spcBef>
                          <a:spcPts val="0"/>
                        </a:spcBef>
                        <a:spcAft>
                          <a:spcPts val="0"/>
                        </a:spcAft>
                      </a:pPr>
                      <a:r>
                        <a:rPr lang="en-US" sz="36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n-US" sz="3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36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56%</a:t>
                      </a:r>
                      <a:endParaRPr lang="en-US" sz="3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3600" b="1" ker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40%</a:t>
                      </a:r>
                      <a:endParaRPr lang="en-US" sz="3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3600" b="1" kern="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-16%</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70731422"/>
                  </a:ext>
                </a:extLst>
              </a:tr>
              <a:tr h="586324">
                <a:tc>
                  <a:txBody>
                    <a:bodyPr/>
                    <a:lstStyle/>
                    <a:p>
                      <a:pPr marL="0" marR="0" algn="ctr">
                        <a:lnSpc>
                          <a:spcPct val="107000"/>
                        </a:lnSpc>
                        <a:spcBef>
                          <a:spcPts val="0"/>
                        </a:spcBef>
                        <a:spcAft>
                          <a:spcPts val="0"/>
                        </a:spcAft>
                      </a:pPr>
                      <a:r>
                        <a:rPr lang="en-US" sz="36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en-US" sz="3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36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49%</a:t>
                      </a:r>
                      <a:endParaRPr lang="en-US" sz="3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36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57%</a:t>
                      </a:r>
                      <a:endParaRPr lang="en-US" sz="3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36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87334800"/>
                  </a:ext>
                </a:extLst>
              </a:tr>
              <a:tr h="586324">
                <a:tc>
                  <a:txBody>
                    <a:bodyPr/>
                    <a:lstStyle/>
                    <a:p>
                      <a:pPr marL="0" marR="0" algn="ctr">
                        <a:lnSpc>
                          <a:spcPct val="107000"/>
                        </a:lnSpc>
                        <a:spcBef>
                          <a:spcPts val="0"/>
                        </a:spcBef>
                        <a:spcAft>
                          <a:spcPts val="0"/>
                        </a:spcAft>
                      </a:pPr>
                      <a:r>
                        <a:rPr lang="en-US" sz="36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n-US" sz="3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36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48%</a:t>
                      </a:r>
                      <a:endParaRPr lang="en-US" sz="3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3600" b="1" ker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47%</a:t>
                      </a:r>
                      <a:endParaRPr lang="en-US" sz="3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3600" b="1" kern="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64636280"/>
                  </a:ext>
                </a:extLst>
              </a:tr>
              <a:tr h="586324">
                <a:tc>
                  <a:txBody>
                    <a:bodyPr/>
                    <a:lstStyle/>
                    <a:p>
                      <a:pPr marL="0" marR="0" algn="ctr">
                        <a:lnSpc>
                          <a:spcPct val="107000"/>
                        </a:lnSpc>
                        <a:spcBef>
                          <a:spcPts val="0"/>
                        </a:spcBef>
                        <a:spcAft>
                          <a:spcPts val="0"/>
                        </a:spcAft>
                      </a:pPr>
                      <a:r>
                        <a:rPr lang="en-US" sz="36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n-US" sz="3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36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62%</a:t>
                      </a:r>
                      <a:endParaRPr lang="en-US" sz="3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3600" b="1" ker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38%</a:t>
                      </a:r>
                      <a:endParaRPr lang="en-US" sz="3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3600" b="1" kern="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-24%</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93171700"/>
                  </a:ext>
                </a:extLst>
              </a:tr>
              <a:tr h="586324">
                <a:tc>
                  <a:txBody>
                    <a:bodyPr/>
                    <a:lstStyle/>
                    <a:p>
                      <a:pPr marL="0" marR="0" algn="ctr">
                        <a:lnSpc>
                          <a:spcPct val="107000"/>
                        </a:lnSpc>
                        <a:spcBef>
                          <a:spcPts val="0"/>
                        </a:spcBef>
                        <a:spcAft>
                          <a:spcPts val="0"/>
                        </a:spcAft>
                      </a:pPr>
                      <a:r>
                        <a:rPr lang="en-US" sz="36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a:t>
                      </a:r>
                      <a:endParaRPr lang="en-US" sz="3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36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59%</a:t>
                      </a:r>
                      <a:endParaRPr lang="en-US" sz="3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36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65%</a:t>
                      </a:r>
                      <a:endParaRPr lang="en-US" sz="3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36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70951716"/>
                  </a:ext>
                </a:extLst>
              </a:tr>
            </a:tbl>
          </a:graphicData>
        </a:graphic>
      </p:graphicFrame>
    </p:spTree>
    <p:extLst>
      <p:ext uri="{BB962C8B-B14F-4D97-AF65-F5344CB8AC3E}">
        <p14:creationId xmlns:p14="http://schemas.microsoft.com/office/powerpoint/2010/main" val="646204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C0BA3-C5F1-46CB-8D40-7DC9882DAFE7}"/>
              </a:ext>
            </a:extLst>
          </p:cNvPr>
          <p:cNvSpPr>
            <a:spLocks noGrp="1"/>
          </p:cNvSpPr>
          <p:nvPr>
            <p:ph type="title"/>
          </p:nvPr>
        </p:nvSpPr>
        <p:spPr/>
        <p:txBody>
          <a:bodyPr>
            <a:normAutofit fontScale="90000"/>
          </a:bodyPr>
          <a:lstStyle/>
          <a:p>
            <a:r>
              <a:rPr lang="en-US" b="1" dirty="0"/>
              <a:t>Parent and Family Engagement </a:t>
            </a:r>
            <a:br>
              <a:rPr lang="en-US" dirty="0"/>
            </a:br>
            <a:r>
              <a:rPr lang="en-US" sz="3600" b="1" dirty="0"/>
              <a:t>Spent a total of $2,886</a:t>
            </a:r>
            <a:br>
              <a:rPr lang="en-US" sz="3600" b="1" dirty="0">
                <a:highlight>
                  <a:srgbClr val="FFFF00"/>
                </a:highlight>
              </a:rPr>
            </a:br>
            <a:endParaRPr lang="en-US" sz="3600" dirty="0"/>
          </a:p>
        </p:txBody>
      </p:sp>
      <p:graphicFrame>
        <p:nvGraphicFramePr>
          <p:cNvPr id="8" name="Content Placeholder 7">
            <a:extLst>
              <a:ext uri="{FF2B5EF4-FFF2-40B4-BE49-F238E27FC236}">
                <a16:creationId xmlns:a16="http://schemas.microsoft.com/office/drawing/2014/main" id="{1E0C6249-3FF1-B4E8-232F-C854899460E2}"/>
              </a:ext>
            </a:extLst>
          </p:cNvPr>
          <p:cNvGraphicFramePr>
            <a:graphicFrameLocks noGrp="1"/>
          </p:cNvGraphicFramePr>
          <p:nvPr>
            <p:ph idx="1"/>
            <p:extLst>
              <p:ext uri="{D42A27DB-BD31-4B8C-83A1-F6EECF244321}">
                <p14:modId xmlns:p14="http://schemas.microsoft.com/office/powerpoint/2010/main" val="2275413202"/>
              </p:ext>
            </p:extLst>
          </p:nvPr>
        </p:nvGraphicFramePr>
        <p:xfrm>
          <a:off x="1625600" y="1917700"/>
          <a:ext cx="8585200" cy="4469695"/>
        </p:xfrm>
        <a:graphic>
          <a:graphicData uri="http://schemas.openxmlformats.org/drawingml/2006/table">
            <a:tbl>
              <a:tblPr firstRow="1" firstCol="1" bandRow="1"/>
              <a:tblGrid>
                <a:gridCol w="4448522">
                  <a:extLst>
                    <a:ext uri="{9D8B030D-6E8A-4147-A177-3AD203B41FA5}">
                      <a16:colId xmlns:a16="http://schemas.microsoft.com/office/drawing/2014/main" val="839860399"/>
                    </a:ext>
                  </a:extLst>
                </a:gridCol>
                <a:gridCol w="4042698">
                  <a:extLst>
                    <a:ext uri="{9D8B030D-6E8A-4147-A177-3AD203B41FA5}">
                      <a16:colId xmlns:a16="http://schemas.microsoft.com/office/drawing/2014/main" val="4282491132"/>
                    </a:ext>
                  </a:extLst>
                </a:gridCol>
                <a:gridCol w="93980">
                  <a:extLst>
                    <a:ext uri="{9D8B030D-6E8A-4147-A177-3AD203B41FA5}">
                      <a16:colId xmlns:a16="http://schemas.microsoft.com/office/drawing/2014/main" val="3653473863"/>
                    </a:ext>
                  </a:extLst>
                </a:gridCol>
              </a:tblGrid>
              <a:tr h="474021">
                <a:tc gridSpan="3">
                  <a:txBody>
                    <a:bodyPr/>
                    <a:lstStyle/>
                    <a:p>
                      <a:pPr marL="0" marR="0" algn="ctr">
                        <a:lnSpc>
                          <a:spcPct val="107000"/>
                        </a:lnSpc>
                        <a:spcBef>
                          <a:spcPts val="0"/>
                        </a:spcBef>
                        <a:spcAft>
                          <a:spcPts val="0"/>
                        </a:spcAft>
                      </a:pPr>
                      <a:r>
                        <a:rPr lang="en-US" sz="28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Family Night Events</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58359489"/>
                  </a:ext>
                </a:extLst>
              </a:tr>
              <a:tr h="338596">
                <a:tc>
                  <a:txBody>
                    <a:bodyPr/>
                    <a:lstStyle/>
                    <a:p>
                      <a:pPr marL="0" marR="0" algn="ctr">
                        <a:lnSpc>
                          <a:spcPct val="107000"/>
                        </a:lnSpc>
                        <a:spcBef>
                          <a:spcPts val="0"/>
                        </a:spcBef>
                        <a:spcAft>
                          <a:spcPts val="0"/>
                        </a:spcAft>
                      </a:pPr>
                      <a:r>
                        <a:rPr lang="en-US" sz="20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Event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Cost</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100" kern="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480146479"/>
                  </a:ext>
                </a:extLst>
              </a:tr>
              <a:tr h="406342">
                <a:tc>
                  <a:txBody>
                    <a:bodyPr/>
                    <a:lstStyle/>
                    <a:p>
                      <a:pPr marL="0" marR="0" algn="ctr">
                        <a:lnSpc>
                          <a:spcPct val="107000"/>
                        </a:lnSpc>
                        <a:spcBef>
                          <a:spcPts val="0"/>
                        </a:spcBef>
                        <a:spcAft>
                          <a:spcPts val="0"/>
                        </a:spcAft>
                      </a:pPr>
                      <a:r>
                        <a:rPr lang="en-US" sz="24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Annual Title 1 Meeting</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$41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4166017703"/>
                  </a:ext>
                </a:extLst>
              </a:tr>
              <a:tr h="406342">
                <a:tc>
                  <a:txBody>
                    <a:bodyPr/>
                    <a:lstStyle/>
                    <a:p>
                      <a:pPr marL="0" marR="0" algn="ctr">
                        <a:lnSpc>
                          <a:spcPct val="107000"/>
                        </a:lnSpc>
                        <a:spcBef>
                          <a:spcPts val="0"/>
                        </a:spcBef>
                        <a:spcAft>
                          <a:spcPts val="0"/>
                        </a:spcAft>
                      </a:pPr>
                      <a:r>
                        <a:rPr lang="en-US" sz="24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Open House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$41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100" kern="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94795619"/>
                  </a:ext>
                </a:extLst>
              </a:tr>
              <a:tr h="406342">
                <a:tc>
                  <a:txBody>
                    <a:bodyPr/>
                    <a:lstStyle/>
                    <a:p>
                      <a:pPr marL="0" marR="0" algn="ctr">
                        <a:lnSpc>
                          <a:spcPct val="107000"/>
                        </a:lnSpc>
                        <a:spcBef>
                          <a:spcPts val="0"/>
                        </a:spcBef>
                        <a:spcAft>
                          <a:spcPts val="0"/>
                        </a:spcAft>
                      </a:pPr>
                      <a:r>
                        <a:rPr lang="en-US" sz="24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Meet Your Teacher</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$41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100" kern="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192588885"/>
                  </a:ext>
                </a:extLst>
              </a:tr>
              <a:tr h="406342">
                <a:tc>
                  <a:txBody>
                    <a:bodyPr/>
                    <a:lstStyle/>
                    <a:p>
                      <a:pPr marL="0" marR="0" algn="ctr">
                        <a:lnSpc>
                          <a:spcPct val="107000"/>
                        </a:lnSpc>
                        <a:spcBef>
                          <a:spcPts val="0"/>
                        </a:spcBef>
                        <a:spcAft>
                          <a:spcPts val="0"/>
                        </a:spcAft>
                      </a:pPr>
                      <a:r>
                        <a:rPr lang="en-US" sz="24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ELA / Literacy Night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$41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100" kern="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435202455"/>
                  </a:ext>
                </a:extLst>
              </a:tr>
              <a:tr h="406342">
                <a:tc>
                  <a:txBody>
                    <a:bodyPr/>
                    <a:lstStyle/>
                    <a:p>
                      <a:pPr marL="0" marR="0" algn="ctr">
                        <a:lnSpc>
                          <a:spcPct val="107000"/>
                        </a:lnSpc>
                        <a:spcBef>
                          <a:spcPts val="0"/>
                        </a:spcBef>
                        <a:spcAft>
                          <a:spcPts val="0"/>
                        </a:spcAft>
                      </a:pPr>
                      <a:r>
                        <a:rPr lang="en-US" sz="24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Math Night BINGO</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$359</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100" kern="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024211663"/>
                  </a:ext>
                </a:extLst>
              </a:tr>
              <a:tr h="406342">
                <a:tc>
                  <a:txBody>
                    <a:bodyPr/>
                    <a:lstStyle/>
                    <a:p>
                      <a:pPr marL="0" marR="0" algn="ctr">
                        <a:lnSpc>
                          <a:spcPct val="107000"/>
                        </a:lnSpc>
                        <a:spcBef>
                          <a:spcPts val="0"/>
                        </a:spcBef>
                        <a:spcAft>
                          <a:spcPts val="0"/>
                        </a:spcAft>
                      </a:pPr>
                      <a:r>
                        <a:rPr lang="en-US" sz="24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Science Night </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$623</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100" kern="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604628139"/>
                  </a:ext>
                </a:extLst>
              </a:tr>
              <a:tr h="406342">
                <a:tc>
                  <a:txBody>
                    <a:bodyPr/>
                    <a:lstStyle/>
                    <a:p>
                      <a:pPr marL="0" marR="0" algn="ctr">
                        <a:lnSpc>
                          <a:spcPct val="107000"/>
                        </a:lnSpc>
                        <a:spcBef>
                          <a:spcPts val="0"/>
                        </a:spcBef>
                        <a:spcAft>
                          <a:spcPts val="0"/>
                        </a:spcAft>
                      </a:pPr>
                      <a:r>
                        <a:rPr lang="en-US" sz="24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FAST / STAR Prep</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$41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100" kern="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966332662"/>
                  </a:ext>
                </a:extLst>
              </a:tr>
              <a:tr h="406342">
                <a:tc>
                  <a:txBody>
                    <a:bodyPr/>
                    <a:lstStyle/>
                    <a:p>
                      <a:pPr marL="0" marR="0" algn="ctr">
                        <a:lnSpc>
                          <a:spcPct val="107000"/>
                        </a:lnSpc>
                        <a:spcBef>
                          <a:spcPts val="0"/>
                        </a:spcBef>
                        <a:spcAft>
                          <a:spcPts val="0"/>
                        </a:spcAft>
                      </a:pPr>
                      <a:r>
                        <a:rPr lang="en-US" sz="24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Summer Slide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marL="0" marR="0" algn="ctr">
                        <a:lnSpc>
                          <a:spcPct val="107000"/>
                        </a:lnSpc>
                        <a:spcBef>
                          <a:spcPts val="0"/>
                        </a:spcBef>
                        <a:spcAft>
                          <a:spcPts val="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$1,699</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marL="0" marR="0">
                        <a:lnSpc>
                          <a:spcPct val="107000"/>
                        </a:lnSpc>
                        <a:spcBef>
                          <a:spcPts val="0"/>
                        </a:spcBef>
                        <a:spcAft>
                          <a:spcPts val="800"/>
                        </a:spcAft>
                      </a:pPr>
                      <a:r>
                        <a:rPr lang="en-US" sz="1100" kern="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031794781"/>
                  </a:ext>
                </a:extLst>
              </a:tr>
              <a:tr h="406342">
                <a:tc>
                  <a:txBody>
                    <a:bodyPr/>
                    <a:lstStyle/>
                    <a:p>
                      <a:pPr marL="0" marR="0">
                        <a:lnSpc>
                          <a:spcPct val="107000"/>
                        </a:lnSpc>
                        <a:spcBef>
                          <a:spcPts val="0"/>
                        </a:spcBef>
                        <a:spcAft>
                          <a:spcPts val="0"/>
                        </a:spcAft>
                      </a:pPr>
                      <a:r>
                        <a:rPr lang="en-US" sz="24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046696214"/>
                  </a:ext>
                </a:extLst>
              </a:tr>
            </a:tbl>
          </a:graphicData>
        </a:graphic>
      </p:graphicFrame>
    </p:spTree>
    <p:extLst>
      <p:ext uri="{BB962C8B-B14F-4D97-AF65-F5344CB8AC3E}">
        <p14:creationId xmlns:p14="http://schemas.microsoft.com/office/powerpoint/2010/main" val="3760799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8C20C-FB72-45BD-9587-E312C24A185C}"/>
              </a:ext>
            </a:extLst>
          </p:cNvPr>
          <p:cNvSpPr>
            <a:spLocks noGrp="1"/>
          </p:cNvSpPr>
          <p:nvPr>
            <p:ph type="title"/>
          </p:nvPr>
        </p:nvSpPr>
        <p:spPr/>
        <p:txBody>
          <a:bodyPr>
            <a:normAutofit fontScale="90000"/>
          </a:bodyPr>
          <a:lstStyle/>
          <a:p>
            <a:r>
              <a:rPr lang="en-US" b="1" dirty="0"/>
              <a:t>Technology</a:t>
            </a:r>
            <a:br>
              <a:rPr lang="en-US" dirty="0"/>
            </a:br>
            <a:r>
              <a:rPr lang="en-US" sz="2200" dirty="0"/>
              <a:t>(This money is in addition to any technology the district may provide to schools and is used to increase success in the areas in need the school identified.)</a:t>
            </a:r>
          </a:p>
        </p:txBody>
      </p:sp>
      <p:sp>
        <p:nvSpPr>
          <p:cNvPr id="3" name="Content Placeholder 2">
            <a:extLst>
              <a:ext uri="{FF2B5EF4-FFF2-40B4-BE49-F238E27FC236}">
                <a16:creationId xmlns:a16="http://schemas.microsoft.com/office/drawing/2014/main" id="{4E55BCCC-0154-4163-B2A0-B1B3ABD59562}"/>
              </a:ext>
            </a:extLst>
          </p:cNvPr>
          <p:cNvSpPr>
            <a:spLocks noGrp="1"/>
          </p:cNvSpPr>
          <p:nvPr>
            <p:ph idx="1"/>
          </p:nvPr>
        </p:nvSpPr>
        <p:spPr/>
        <p:txBody>
          <a:bodyPr>
            <a:normAutofit/>
          </a:bodyPr>
          <a:lstStyle/>
          <a:p>
            <a:pPr marL="0" indent="0">
              <a:buNone/>
            </a:pPr>
            <a:r>
              <a:rPr lang="en-US" sz="2800" b="1" dirty="0"/>
              <a:t>Technology purchases: $11,999</a:t>
            </a:r>
            <a:endParaRPr lang="en-US" sz="2800" b="1" i="1" dirty="0">
              <a:latin typeface="Arial Black" panose="020B0A04020102020204" pitchFamily="34" charset="0"/>
            </a:endParaRPr>
          </a:p>
          <a:p>
            <a:pPr marL="0" indent="0">
              <a:buNone/>
            </a:pPr>
            <a:r>
              <a:rPr lang="en-US" sz="1800" dirty="0">
                <a:solidFill>
                  <a:schemeClr val="tx1"/>
                </a:solidFill>
                <a:latin typeface="Arial"/>
                <a:ea typeface="Arial"/>
                <a:cs typeface="Arial"/>
                <a:sym typeface="Arial"/>
              </a:rPr>
              <a:t>-Lexia online reading program </a:t>
            </a:r>
          </a:p>
        </p:txBody>
      </p:sp>
    </p:spTree>
    <p:extLst>
      <p:ext uri="{BB962C8B-B14F-4D97-AF65-F5344CB8AC3E}">
        <p14:creationId xmlns:p14="http://schemas.microsoft.com/office/powerpoint/2010/main" val="1182589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743F1-3162-4329-BBAC-2529E1935AEE}"/>
              </a:ext>
            </a:extLst>
          </p:cNvPr>
          <p:cNvSpPr>
            <a:spLocks noGrp="1"/>
          </p:cNvSpPr>
          <p:nvPr>
            <p:ph type="title"/>
          </p:nvPr>
        </p:nvSpPr>
        <p:spPr/>
        <p:txBody>
          <a:bodyPr/>
          <a:lstStyle/>
          <a:p>
            <a:r>
              <a:rPr lang="en-US" dirty="0"/>
              <a:t>What is Title I?</a:t>
            </a:r>
          </a:p>
        </p:txBody>
      </p:sp>
      <p:sp>
        <p:nvSpPr>
          <p:cNvPr id="3" name="Content Placeholder 2">
            <a:extLst>
              <a:ext uri="{FF2B5EF4-FFF2-40B4-BE49-F238E27FC236}">
                <a16:creationId xmlns:a16="http://schemas.microsoft.com/office/drawing/2014/main" id="{2B7C31EF-0A17-4872-A1FB-D944E9625885}"/>
              </a:ext>
            </a:extLst>
          </p:cNvPr>
          <p:cNvSpPr>
            <a:spLocks noGrp="1"/>
          </p:cNvSpPr>
          <p:nvPr>
            <p:ph idx="1"/>
          </p:nvPr>
        </p:nvSpPr>
        <p:spPr/>
        <p:txBody>
          <a:bodyPr>
            <a:normAutofit/>
          </a:bodyPr>
          <a:lstStyle/>
          <a:p>
            <a:pPr marL="0" lvl="0" indent="0" algn="l" rtl="0">
              <a:spcBef>
                <a:spcPts val="0"/>
              </a:spcBef>
              <a:spcAft>
                <a:spcPts val="0"/>
              </a:spcAft>
              <a:buSzPts val="2760"/>
              <a:buNone/>
            </a:pPr>
            <a:r>
              <a:rPr lang="en-US" sz="2400" b="1" i="1" dirty="0">
                <a:latin typeface="Garamond"/>
                <a:ea typeface="Garamond"/>
                <a:cs typeface="Garamond"/>
                <a:sym typeface="Garamond"/>
              </a:rPr>
              <a:t>Title I  </a:t>
            </a:r>
            <a:r>
              <a:rPr lang="en-US" sz="2400" b="1" dirty="0">
                <a:latin typeface="Garamond"/>
                <a:ea typeface="Garamond"/>
                <a:cs typeface="Garamond"/>
                <a:sym typeface="Garamond"/>
              </a:rPr>
              <a:t>is a federal grant that:</a:t>
            </a:r>
            <a:r>
              <a:rPr lang="en-US" sz="2400" dirty="0">
                <a:latin typeface="Garamond"/>
                <a:ea typeface="Garamond"/>
                <a:cs typeface="Garamond"/>
                <a:sym typeface="Garamond"/>
              </a:rPr>
              <a:t>​</a:t>
            </a:r>
            <a:endParaRPr lang="en-US" dirty="0"/>
          </a:p>
          <a:p>
            <a:pPr marL="342900" lvl="0" indent="-342900" algn="l" rtl="0">
              <a:spcBef>
                <a:spcPts val="1080"/>
              </a:spcBef>
              <a:spcAft>
                <a:spcPts val="0"/>
              </a:spcAft>
              <a:buSzPts val="2760"/>
              <a:buFont typeface="Arial"/>
              <a:buChar char="•"/>
            </a:pPr>
            <a:r>
              <a:rPr lang="en-US" sz="2400" dirty="0">
                <a:latin typeface="Garamond"/>
                <a:ea typeface="Garamond"/>
                <a:cs typeface="Garamond"/>
                <a:sym typeface="Garamond"/>
              </a:rPr>
              <a:t>provides supplemental funds to school districts with high percentages of children from low-income families to help</a:t>
            </a:r>
            <a:r>
              <a:rPr lang="en-US" sz="2400" b="1" dirty="0">
                <a:latin typeface="Garamond"/>
                <a:ea typeface="Garamond"/>
                <a:cs typeface="Garamond"/>
                <a:sym typeface="Garamond"/>
              </a:rPr>
              <a:t> </a:t>
            </a:r>
            <a:r>
              <a:rPr lang="en-US" sz="2400" dirty="0">
                <a:latin typeface="Garamond"/>
                <a:ea typeface="Garamond"/>
                <a:cs typeface="Garamond"/>
                <a:sym typeface="Garamond"/>
              </a:rPr>
              <a:t>ensure that all children meet challenging state academic standards.​</a:t>
            </a:r>
            <a:endParaRPr lang="en-US" dirty="0"/>
          </a:p>
          <a:p>
            <a:pPr marL="342900" lvl="0" indent="-342900" algn="l" rtl="0">
              <a:spcBef>
                <a:spcPts val="1080"/>
              </a:spcBef>
              <a:spcAft>
                <a:spcPts val="0"/>
              </a:spcAft>
              <a:buSzPts val="2760"/>
              <a:buFont typeface="Arial"/>
              <a:buChar char="•"/>
            </a:pPr>
            <a:r>
              <a:rPr lang="en-US" sz="2400" dirty="0">
                <a:latin typeface="Garamond"/>
                <a:ea typeface="Garamond"/>
                <a:cs typeface="Garamond"/>
                <a:sym typeface="Garamond"/>
              </a:rPr>
              <a:t>assists with building capacity of parents and teachers; and​ encourages parents to be involved in their children’s education.</a:t>
            </a:r>
            <a:endParaRPr lang="en-US" dirty="0"/>
          </a:p>
          <a:p>
            <a:pPr marL="0" lvl="0" indent="0" algn="l" rtl="0">
              <a:spcBef>
                <a:spcPts val="1080"/>
              </a:spcBef>
              <a:spcAft>
                <a:spcPts val="0"/>
              </a:spcAft>
              <a:buSzPts val="2760"/>
              <a:buNone/>
            </a:pPr>
            <a:r>
              <a:rPr lang="en-US" dirty="0">
                <a:latin typeface="Garamond"/>
                <a:ea typeface="Garamond"/>
                <a:cs typeface="Garamond"/>
                <a:sym typeface="Garamond"/>
              </a:rPr>
              <a:t>Funds come from the federal government through the state to districts.</a:t>
            </a:r>
            <a:endParaRPr lang="en-US" sz="2400" dirty="0">
              <a:latin typeface="Garamond"/>
              <a:ea typeface="Garamond"/>
              <a:cs typeface="Garamond"/>
              <a:sym typeface="Garamond"/>
            </a:endParaRPr>
          </a:p>
          <a:p>
            <a:endParaRPr lang="en-US" dirty="0"/>
          </a:p>
        </p:txBody>
      </p:sp>
    </p:spTree>
    <p:extLst>
      <p:ext uri="{BB962C8B-B14F-4D97-AF65-F5344CB8AC3E}">
        <p14:creationId xmlns:p14="http://schemas.microsoft.com/office/powerpoint/2010/main" val="22971531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0F628-D923-4638-BEAF-884016E0962C}"/>
              </a:ext>
            </a:extLst>
          </p:cNvPr>
          <p:cNvSpPr>
            <a:spLocks noGrp="1"/>
          </p:cNvSpPr>
          <p:nvPr>
            <p:ph type="title"/>
          </p:nvPr>
        </p:nvSpPr>
        <p:spPr>
          <a:xfrm>
            <a:off x="1255774" y="982132"/>
            <a:ext cx="9601196" cy="1303867"/>
          </a:xfrm>
        </p:spPr>
        <p:txBody>
          <a:bodyPr>
            <a:noAutofit/>
          </a:bodyPr>
          <a:lstStyle/>
          <a:p>
            <a:r>
              <a:rPr lang="en-US" sz="4000" b="1" dirty="0">
                <a:solidFill>
                  <a:schemeClr val="tx1"/>
                </a:solidFill>
              </a:rPr>
              <a:t>Summer Title I Plans</a:t>
            </a:r>
            <a:br>
              <a:rPr lang="en-US" sz="2800" dirty="0"/>
            </a:br>
            <a:r>
              <a:rPr lang="en-US" sz="2800" dirty="0"/>
              <a:t>(We also saved some of our Title I funds to support the Title I program in June 2024) </a:t>
            </a:r>
            <a:endParaRPr lang="en-US" sz="1600" dirty="0"/>
          </a:p>
        </p:txBody>
      </p:sp>
      <p:sp>
        <p:nvSpPr>
          <p:cNvPr id="3" name="Content Placeholder 2">
            <a:extLst>
              <a:ext uri="{FF2B5EF4-FFF2-40B4-BE49-F238E27FC236}">
                <a16:creationId xmlns:a16="http://schemas.microsoft.com/office/drawing/2014/main" id="{D1F85D0B-05B1-427F-9D41-F8BA30D8D9FD}"/>
              </a:ext>
            </a:extLst>
          </p:cNvPr>
          <p:cNvSpPr>
            <a:spLocks noGrp="1"/>
          </p:cNvSpPr>
          <p:nvPr>
            <p:ph idx="1"/>
          </p:nvPr>
        </p:nvSpPr>
        <p:spPr>
          <a:xfrm>
            <a:off x="1295401" y="2451100"/>
            <a:ext cx="9601196" cy="3721100"/>
          </a:xfrm>
        </p:spPr>
        <p:txBody>
          <a:bodyPr>
            <a:normAutofit fontScale="92500" lnSpcReduction="20000"/>
          </a:bodyPr>
          <a:lstStyle/>
          <a:p>
            <a:pPr marL="0" indent="0">
              <a:spcBef>
                <a:spcPts val="0"/>
              </a:spcBef>
              <a:buSzPct val="115000"/>
              <a:buNone/>
            </a:pPr>
            <a:r>
              <a:rPr lang="en-US" b="1" dirty="0"/>
              <a:t>Total Held for Summer Plans:  $7,871</a:t>
            </a:r>
            <a:endParaRPr lang="en-US" dirty="0"/>
          </a:p>
          <a:p>
            <a:pPr marL="0" indent="0" algn="l">
              <a:buNone/>
            </a:pPr>
            <a:r>
              <a:rPr lang="en-US" b="1" dirty="0"/>
              <a:t>Comprehensive Needs Assessment Team</a:t>
            </a:r>
            <a:r>
              <a:rPr lang="en-US" sz="2800" b="1" dirty="0"/>
              <a:t>:</a:t>
            </a:r>
            <a:r>
              <a:rPr lang="en-US" sz="2000" dirty="0">
                <a:solidFill>
                  <a:srgbClr val="000000"/>
                </a:solidFill>
                <a:latin typeface="Times New Roman" panose="02020603050405020304" pitchFamily="18" charset="0"/>
              </a:rPr>
              <a:t>(</a:t>
            </a:r>
            <a:r>
              <a:rPr lang="en-US" sz="2000" b="0" i="0" dirty="0">
                <a:solidFill>
                  <a:srgbClr val="000000"/>
                </a:solidFill>
                <a:effectLst/>
                <a:latin typeface="Times New Roman" panose="02020603050405020304" pitchFamily="18" charset="0"/>
              </a:rPr>
              <a:t>June 3rd – 6</a:t>
            </a:r>
            <a:r>
              <a:rPr lang="en-US" sz="2000" b="0" i="0" baseline="30000" dirty="0">
                <a:solidFill>
                  <a:srgbClr val="000000"/>
                </a:solidFill>
                <a:effectLst/>
                <a:latin typeface="Times New Roman" panose="02020603050405020304" pitchFamily="18" charset="0"/>
              </a:rPr>
              <a:t>th</a:t>
            </a:r>
            <a:r>
              <a:rPr lang="en-US" sz="2000" b="0" i="0" dirty="0">
                <a:solidFill>
                  <a:srgbClr val="000000"/>
                </a:solidFill>
                <a:effectLst/>
                <a:latin typeface="Times New Roman" panose="02020603050405020304" pitchFamily="18" charset="0"/>
              </a:rPr>
              <a:t>  for 3.5 hours </a:t>
            </a:r>
            <a:r>
              <a:rPr lang="en-US" sz="2000" dirty="0">
                <a:solidFill>
                  <a:srgbClr val="000000"/>
                </a:solidFill>
                <a:latin typeface="Times New Roman" panose="02020603050405020304" pitchFamily="18" charset="0"/>
              </a:rPr>
              <a:t>a </a:t>
            </a:r>
            <a:r>
              <a:rPr lang="en-US" sz="2000" b="0" i="0" dirty="0">
                <a:solidFill>
                  <a:srgbClr val="000000"/>
                </a:solidFill>
                <a:effectLst/>
                <a:latin typeface="Times New Roman" panose="02020603050405020304" pitchFamily="18" charset="0"/>
              </a:rPr>
              <a:t>day)</a:t>
            </a:r>
          </a:p>
          <a:p>
            <a:pPr algn="l"/>
            <a:r>
              <a:rPr lang="en-US" sz="2500" b="0" i="0" dirty="0">
                <a:solidFill>
                  <a:srgbClr val="000000"/>
                </a:solidFill>
                <a:effectLst/>
                <a:latin typeface="Times New Roman" panose="02020603050405020304" pitchFamily="18" charset="0"/>
              </a:rPr>
              <a:t>The purpose of the meetings is to complete </a:t>
            </a:r>
            <a:r>
              <a:rPr lang="en-US" sz="2500" dirty="0">
                <a:solidFill>
                  <a:srgbClr val="000000"/>
                </a:solidFill>
                <a:latin typeface="Times New Roman" panose="02020603050405020304" pitchFamily="18" charset="0"/>
              </a:rPr>
              <a:t>a </a:t>
            </a:r>
            <a:r>
              <a:rPr lang="en-US" sz="2500" b="0" i="0" dirty="0">
                <a:solidFill>
                  <a:srgbClr val="000000"/>
                </a:solidFill>
                <a:effectLst/>
                <a:latin typeface="Times New Roman" panose="02020603050405020304" pitchFamily="18" charset="0"/>
              </a:rPr>
              <a:t>review of our 2023-24 school year data (surveys and various student data) to determine our successes and weaknesses. </a:t>
            </a:r>
          </a:p>
          <a:p>
            <a:pPr algn="l"/>
            <a:r>
              <a:rPr lang="en-US" sz="2500" b="0" i="0" dirty="0">
                <a:solidFill>
                  <a:srgbClr val="000000"/>
                </a:solidFill>
                <a:effectLst/>
                <a:latin typeface="Times New Roman" panose="02020603050405020304" pitchFamily="18" charset="0"/>
              </a:rPr>
              <a:t>The goal is to decide the direction of our school for the </a:t>
            </a:r>
            <a:r>
              <a:rPr lang="en-US" sz="2500" dirty="0">
                <a:solidFill>
                  <a:srgbClr val="000000"/>
                </a:solidFill>
                <a:latin typeface="Times New Roman" panose="02020603050405020304" pitchFamily="18" charset="0"/>
              </a:rPr>
              <a:t>2024-25 school </a:t>
            </a:r>
            <a:r>
              <a:rPr lang="en-US" sz="2500" b="0" i="0" dirty="0">
                <a:solidFill>
                  <a:srgbClr val="000000"/>
                </a:solidFill>
                <a:effectLst/>
                <a:latin typeface="Times New Roman" panose="02020603050405020304" pitchFamily="18" charset="0"/>
              </a:rPr>
              <a:t>year with an emphasis on teaching with rigor, using data to drive instruction, and changes (if any) to our positive behavior support system (PBIS). </a:t>
            </a:r>
          </a:p>
          <a:p>
            <a:pPr algn="l"/>
            <a:r>
              <a:rPr lang="en-US" sz="2500" b="0" i="0" dirty="0">
                <a:solidFill>
                  <a:srgbClr val="000000"/>
                </a:solidFill>
                <a:effectLst/>
                <a:latin typeface="Times New Roman" panose="02020603050405020304" pitchFamily="18" charset="0"/>
              </a:rPr>
              <a:t>These results will then be used to create our 20223-24 Schoolwide Improvement plan.</a:t>
            </a:r>
          </a:p>
          <a:p>
            <a:pPr marL="0" indent="0">
              <a:spcBef>
                <a:spcPts val="0"/>
              </a:spcBef>
              <a:buSzPct val="115000"/>
              <a:buNone/>
            </a:pPr>
            <a:endParaRPr lang="en-US" sz="2800" b="1" dirty="0"/>
          </a:p>
        </p:txBody>
      </p:sp>
    </p:spTree>
    <p:extLst>
      <p:ext uri="{BB962C8B-B14F-4D97-AF65-F5344CB8AC3E}">
        <p14:creationId xmlns:p14="http://schemas.microsoft.com/office/powerpoint/2010/main" val="31847647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0E72A-4E59-44D6-9B05-5BCDFF439DD2}"/>
              </a:ext>
            </a:extLst>
          </p:cNvPr>
          <p:cNvSpPr>
            <a:spLocks noGrp="1"/>
          </p:cNvSpPr>
          <p:nvPr>
            <p:ph type="title"/>
          </p:nvPr>
        </p:nvSpPr>
        <p:spPr/>
        <p:txBody>
          <a:bodyPr>
            <a:normAutofit fontScale="90000"/>
          </a:bodyPr>
          <a:lstStyle/>
          <a:p>
            <a:r>
              <a:rPr lang="en-US" dirty="0"/>
              <a:t>As a Valued Member (Stakeholder) of this school - We Need You…</a:t>
            </a:r>
          </a:p>
        </p:txBody>
      </p:sp>
      <p:sp>
        <p:nvSpPr>
          <p:cNvPr id="3" name="Content Placeholder 2">
            <a:extLst>
              <a:ext uri="{FF2B5EF4-FFF2-40B4-BE49-F238E27FC236}">
                <a16:creationId xmlns:a16="http://schemas.microsoft.com/office/drawing/2014/main" id="{43D0D246-6EBA-4683-BE39-28646FF47C68}"/>
              </a:ext>
            </a:extLst>
          </p:cNvPr>
          <p:cNvSpPr>
            <a:spLocks noGrp="1"/>
          </p:cNvSpPr>
          <p:nvPr>
            <p:ph idx="1"/>
          </p:nvPr>
        </p:nvSpPr>
        <p:spPr>
          <a:xfrm>
            <a:off x="1295401" y="2422708"/>
            <a:ext cx="9601196" cy="2946246"/>
          </a:xfrm>
        </p:spPr>
        <p:txBody>
          <a:bodyPr>
            <a:normAutofit lnSpcReduction="10000"/>
          </a:bodyPr>
          <a:lstStyle/>
          <a:p>
            <a:pPr marL="285750" lvl="0" indent="-285750" algn="l" rtl="0">
              <a:spcBef>
                <a:spcPts val="0"/>
              </a:spcBef>
              <a:spcAft>
                <a:spcPts val="0"/>
              </a:spcAft>
              <a:buSzPts val="2760"/>
              <a:buChar char="•"/>
            </a:pPr>
            <a:r>
              <a:rPr lang="en-US" dirty="0"/>
              <a:t>to be part of our decision-making activities by completing the survey for this presentation.  We use all input to determine our focus areas.</a:t>
            </a:r>
          </a:p>
          <a:p>
            <a:pPr marL="285750" lvl="0" indent="-285750" algn="l" rtl="0">
              <a:spcBef>
                <a:spcPts val="1080"/>
              </a:spcBef>
              <a:spcAft>
                <a:spcPts val="0"/>
              </a:spcAft>
              <a:buSzPts val="2760"/>
              <a:buChar char="•"/>
            </a:pPr>
            <a:r>
              <a:rPr lang="en-US" dirty="0"/>
              <a:t>to tell us what you want us to spend next year’s Title I funds on that will support learning at our school.</a:t>
            </a:r>
          </a:p>
          <a:p>
            <a:pPr marL="285750" lvl="0" indent="-285750" algn="l" rtl="0">
              <a:spcBef>
                <a:spcPts val="1080"/>
              </a:spcBef>
              <a:spcAft>
                <a:spcPts val="0"/>
              </a:spcAft>
              <a:buSzPts val="2760"/>
              <a:buChar char="•"/>
            </a:pPr>
            <a:r>
              <a:rPr lang="en-US" dirty="0"/>
              <a:t>to let us know we are doing that is working and what you feel we need to update, get rid of, or create new.</a:t>
            </a:r>
          </a:p>
          <a:p>
            <a:pPr marL="285750" lvl="0" indent="-285750" algn="l" rtl="0">
              <a:spcBef>
                <a:spcPts val="1080"/>
              </a:spcBef>
              <a:spcAft>
                <a:spcPts val="0"/>
              </a:spcAft>
              <a:buSzPts val="2760"/>
              <a:buChar char="•"/>
            </a:pPr>
            <a:r>
              <a:rPr lang="en-US" dirty="0"/>
              <a:t>to be an active part of our school family.</a:t>
            </a:r>
          </a:p>
          <a:p>
            <a:endParaRPr lang="en-US" dirty="0"/>
          </a:p>
        </p:txBody>
      </p:sp>
      <p:sp>
        <p:nvSpPr>
          <p:cNvPr id="4" name="TextBox 3">
            <a:extLst>
              <a:ext uri="{FF2B5EF4-FFF2-40B4-BE49-F238E27FC236}">
                <a16:creationId xmlns:a16="http://schemas.microsoft.com/office/drawing/2014/main" id="{6BFA1339-710A-43D2-A18B-83632128B0A1}"/>
              </a:ext>
            </a:extLst>
          </p:cNvPr>
          <p:cNvSpPr txBox="1"/>
          <p:nvPr/>
        </p:nvSpPr>
        <p:spPr>
          <a:xfrm>
            <a:off x="1412847" y="5691202"/>
            <a:ext cx="9828400" cy="369332"/>
          </a:xfrm>
          <a:prstGeom prst="rect">
            <a:avLst/>
          </a:prstGeom>
          <a:noFill/>
        </p:spPr>
        <p:txBody>
          <a:bodyPr wrap="square" rtlCol="0">
            <a:spAutoFit/>
          </a:bodyPr>
          <a:lstStyle/>
          <a:p>
            <a:r>
              <a:rPr lang="en-US" b="1" dirty="0"/>
              <a:t>All </a:t>
            </a:r>
            <a:r>
              <a:rPr lang="en-US" dirty="0"/>
              <a:t>input is reviewed and considered by the </a:t>
            </a:r>
            <a:r>
              <a:rPr lang="en-US" b="1" dirty="0"/>
              <a:t>Comprehensive Needs Assessment Team.</a:t>
            </a:r>
          </a:p>
        </p:txBody>
      </p:sp>
    </p:spTree>
    <p:extLst>
      <p:ext uri="{BB962C8B-B14F-4D97-AF65-F5344CB8AC3E}">
        <p14:creationId xmlns:p14="http://schemas.microsoft.com/office/powerpoint/2010/main" val="990186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D5270-733C-5687-644E-63AEBD8F708B}"/>
              </a:ext>
            </a:extLst>
          </p:cNvPr>
          <p:cNvSpPr>
            <a:spLocks noGrp="1"/>
          </p:cNvSpPr>
          <p:nvPr>
            <p:ph type="title"/>
          </p:nvPr>
        </p:nvSpPr>
        <p:spPr/>
        <p:txBody>
          <a:bodyPr/>
          <a:lstStyle/>
          <a:p>
            <a:r>
              <a:rPr lang="en-US" b="1" dirty="0"/>
              <a:t>Comprehensive Needs Assessment</a:t>
            </a:r>
          </a:p>
        </p:txBody>
      </p:sp>
      <p:sp>
        <p:nvSpPr>
          <p:cNvPr id="3" name="Content Placeholder 2">
            <a:extLst>
              <a:ext uri="{FF2B5EF4-FFF2-40B4-BE49-F238E27FC236}">
                <a16:creationId xmlns:a16="http://schemas.microsoft.com/office/drawing/2014/main" id="{465E5922-E6B9-A82A-8AB9-959713523EC8}"/>
              </a:ext>
            </a:extLst>
          </p:cNvPr>
          <p:cNvSpPr>
            <a:spLocks noGrp="1"/>
          </p:cNvSpPr>
          <p:nvPr>
            <p:ph idx="1"/>
          </p:nvPr>
        </p:nvSpPr>
        <p:spPr/>
        <p:txBody>
          <a:bodyPr>
            <a:normAutofit lnSpcReduction="10000"/>
          </a:bodyPr>
          <a:lstStyle/>
          <a:p>
            <a:r>
              <a:rPr lang="en-US" dirty="0"/>
              <a:t>Please join us on one or all of the following days as we review are data and create our School Improvement Plan for the 2024-25 school year. The meetings are from 8:00 – 11:30 a.m. each day:</a:t>
            </a:r>
          </a:p>
          <a:p>
            <a:pPr lvl="1"/>
            <a:r>
              <a:rPr lang="en-US" sz="3600" b="1" dirty="0"/>
              <a:t>June 3</a:t>
            </a:r>
            <a:r>
              <a:rPr lang="en-US" sz="3600" b="1" baseline="30000" dirty="0"/>
              <a:t>rd</a:t>
            </a:r>
            <a:r>
              <a:rPr lang="en-US" sz="3600" b="1" dirty="0"/>
              <a:t>   </a:t>
            </a:r>
          </a:p>
          <a:p>
            <a:pPr lvl="1"/>
            <a:r>
              <a:rPr lang="en-US" sz="3600" b="1" dirty="0"/>
              <a:t>June 4</a:t>
            </a:r>
            <a:r>
              <a:rPr lang="en-US" sz="3600" b="1" baseline="30000" dirty="0"/>
              <a:t>th</a:t>
            </a:r>
            <a:r>
              <a:rPr lang="en-US" sz="3600" b="1" dirty="0"/>
              <a:t> </a:t>
            </a:r>
          </a:p>
          <a:p>
            <a:pPr lvl="1"/>
            <a:r>
              <a:rPr lang="en-US" sz="3600" b="1" dirty="0"/>
              <a:t>June 18</a:t>
            </a:r>
            <a:r>
              <a:rPr lang="en-US" sz="3600" b="1" baseline="30000" dirty="0"/>
              <a:t>th</a:t>
            </a:r>
            <a:r>
              <a:rPr lang="en-US" sz="3600" b="1" dirty="0"/>
              <a:t> </a:t>
            </a:r>
          </a:p>
        </p:txBody>
      </p:sp>
    </p:spTree>
    <p:extLst>
      <p:ext uri="{BB962C8B-B14F-4D97-AF65-F5344CB8AC3E}">
        <p14:creationId xmlns:p14="http://schemas.microsoft.com/office/powerpoint/2010/main" val="14361365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07522" y="-1090922"/>
            <a:ext cx="9595262" cy="9277350"/>
          </a:xfrm>
          <a:prstGeom prst="rect">
            <a:avLst/>
          </a:prstGeom>
        </p:spPr>
      </p:pic>
    </p:spTree>
    <p:extLst>
      <p:ext uri="{BB962C8B-B14F-4D97-AF65-F5344CB8AC3E}">
        <p14:creationId xmlns:p14="http://schemas.microsoft.com/office/powerpoint/2010/main" val="3268790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23D5C-B8EC-4A74-B9FB-252C376DAB72}"/>
              </a:ext>
            </a:extLst>
          </p:cNvPr>
          <p:cNvSpPr>
            <a:spLocks noGrp="1"/>
          </p:cNvSpPr>
          <p:nvPr>
            <p:ph type="title"/>
          </p:nvPr>
        </p:nvSpPr>
        <p:spPr>
          <a:xfrm>
            <a:off x="1295402" y="982133"/>
            <a:ext cx="9601196" cy="947336"/>
          </a:xfrm>
        </p:spPr>
        <p:txBody>
          <a:bodyPr>
            <a:normAutofit fontScale="90000"/>
          </a:bodyPr>
          <a:lstStyle/>
          <a:p>
            <a:r>
              <a:rPr lang="en-US" dirty="0"/>
              <a:t>What is the school’s allocation based on? </a:t>
            </a:r>
            <a:br>
              <a:rPr lang="en-US" dirty="0"/>
            </a:br>
            <a:r>
              <a:rPr lang="en-US" sz="2700" dirty="0"/>
              <a:t>(How much Title I money do we get and what can we spend it on?)</a:t>
            </a:r>
          </a:p>
        </p:txBody>
      </p:sp>
      <p:sp>
        <p:nvSpPr>
          <p:cNvPr id="3" name="TextBox 2">
            <a:extLst>
              <a:ext uri="{FF2B5EF4-FFF2-40B4-BE49-F238E27FC236}">
                <a16:creationId xmlns:a16="http://schemas.microsoft.com/office/drawing/2014/main" id="{F92094CD-3B44-44CE-94BB-5F0E61660CAF}"/>
              </a:ext>
            </a:extLst>
          </p:cNvPr>
          <p:cNvSpPr txBox="1"/>
          <p:nvPr/>
        </p:nvSpPr>
        <p:spPr>
          <a:xfrm>
            <a:off x="1362544" y="2419401"/>
            <a:ext cx="9222764" cy="4324261"/>
          </a:xfrm>
          <a:prstGeom prst="rect">
            <a:avLst/>
          </a:prstGeom>
          <a:noFill/>
        </p:spPr>
        <p:txBody>
          <a:bodyPr wrap="square" rtlCol="0">
            <a:spAutoFit/>
          </a:bodyPr>
          <a:lstStyle/>
          <a:p>
            <a:pPr marL="0" marR="0" lvl="0" indent="0" algn="l" rtl="0">
              <a:spcBef>
                <a:spcPts val="0"/>
              </a:spcBef>
              <a:spcAft>
                <a:spcPts val="0"/>
              </a:spcAft>
              <a:buClr>
                <a:schemeClr val="dk1"/>
              </a:buClr>
              <a:buSzPts val="1700"/>
              <a:buFont typeface="Garamond"/>
              <a:buNone/>
            </a:pPr>
            <a:r>
              <a:rPr lang="en-US" sz="1700" b="1" i="1" u="none" strike="noStrike" cap="none" dirty="0">
                <a:solidFill>
                  <a:schemeClr val="dk1"/>
                </a:solidFill>
                <a:latin typeface="Garamond"/>
                <a:ea typeface="Garamond"/>
                <a:cs typeface="Garamond"/>
                <a:sym typeface="Garamond"/>
              </a:rPr>
              <a:t>Title I funds for each school are primarily based on the number of qualifying students counted during FTE week which occurs in early February the previous year.</a:t>
            </a:r>
            <a:endParaRPr lang="en-US" dirty="0"/>
          </a:p>
          <a:p>
            <a:pPr marL="0" marR="0" lvl="0" indent="0" algn="l" rtl="0">
              <a:spcBef>
                <a:spcPts val="0"/>
              </a:spcBef>
              <a:spcAft>
                <a:spcPts val="0"/>
              </a:spcAft>
              <a:buClr>
                <a:schemeClr val="dk1"/>
              </a:buClr>
              <a:buSzPts val="1700"/>
              <a:buFont typeface="Garamond"/>
              <a:buNone/>
            </a:pPr>
            <a:endParaRPr lang="en-US" sz="1700" b="1" i="1" u="none" strike="noStrike" cap="none" dirty="0">
              <a:solidFill>
                <a:schemeClr val="dk1"/>
              </a:solidFill>
              <a:latin typeface="Garamond"/>
              <a:ea typeface="Garamond"/>
              <a:cs typeface="Garamond"/>
              <a:sym typeface="Garamond"/>
            </a:endParaRPr>
          </a:p>
          <a:p>
            <a:pPr marL="0" marR="0" lvl="0" indent="0" algn="l" rtl="0">
              <a:spcBef>
                <a:spcPts val="0"/>
              </a:spcBef>
              <a:spcAft>
                <a:spcPts val="0"/>
              </a:spcAft>
              <a:buClr>
                <a:schemeClr val="dk1"/>
              </a:buClr>
              <a:buSzPts val="1700"/>
              <a:buFont typeface="Garamond"/>
              <a:buNone/>
            </a:pPr>
            <a:r>
              <a:rPr lang="en-US" sz="1700" b="1" i="1" u="none" strike="noStrike" cap="none" dirty="0">
                <a:solidFill>
                  <a:schemeClr val="dk1"/>
                </a:solidFill>
                <a:latin typeface="Garamond"/>
                <a:ea typeface="Garamond"/>
                <a:cs typeface="Garamond"/>
                <a:sym typeface="Garamond"/>
              </a:rPr>
              <a:t>These federal funds may be spent in three areas and the purchases must be above and beyond what the district/charter is already expected to be purchasing for students and teachers.  </a:t>
            </a:r>
            <a:endParaRPr lang="en-US" dirty="0"/>
          </a:p>
          <a:p>
            <a:pPr marL="0" marR="0" lvl="0" indent="0" algn="l" rtl="0">
              <a:spcBef>
                <a:spcPts val="0"/>
              </a:spcBef>
              <a:spcAft>
                <a:spcPts val="0"/>
              </a:spcAft>
              <a:buClr>
                <a:schemeClr val="dk1"/>
              </a:buClr>
              <a:buSzPts val="1700"/>
              <a:buFont typeface="Garamond"/>
              <a:buNone/>
            </a:pPr>
            <a:endParaRPr lang="en-US" sz="1700" b="1" i="1" u="none" strike="noStrike" cap="none" dirty="0">
              <a:solidFill>
                <a:schemeClr val="dk1"/>
              </a:solidFill>
              <a:latin typeface="Garamond"/>
              <a:ea typeface="Garamond"/>
              <a:cs typeface="Garamond"/>
              <a:sym typeface="Garamond"/>
            </a:endParaRPr>
          </a:p>
          <a:p>
            <a:pPr marL="0" marR="0" lvl="0" indent="0" algn="l" rtl="0">
              <a:spcBef>
                <a:spcPts val="0"/>
              </a:spcBef>
              <a:spcAft>
                <a:spcPts val="0"/>
              </a:spcAft>
              <a:buClr>
                <a:schemeClr val="dk1"/>
              </a:buClr>
              <a:buSzPts val="1700"/>
              <a:buFont typeface="Garamond"/>
              <a:buNone/>
            </a:pPr>
            <a:r>
              <a:rPr lang="en-US" sz="1700" b="1" i="1" u="none" strike="noStrike" cap="none" dirty="0">
                <a:solidFill>
                  <a:schemeClr val="dk1"/>
                </a:solidFill>
                <a:latin typeface="Garamond"/>
                <a:ea typeface="Garamond"/>
                <a:cs typeface="Garamond"/>
                <a:sym typeface="Garamond"/>
              </a:rPr>
              <a:t>The three general areas that funds can be used to support are: </a:t>
            </a:r>
            <a:endParaRPr lang="en-US" dirty="0"/>
          </a:p>
          <a:p>
            <a:pPr marL="800100" marR="0" lvl="1" indent="-342900" algn="l" rtl="0">
              <a:spcBef>
                <a:spcPts val="0"/>
              </a:spcBef>
              <a:spcAft>
                <a:spcPts val="0"/>
              </a:spcAft>
              <a:buClr>
                <a:schemeClr val="dk1"/>
              </a:buClr>
              <a:buSzPts val="1700"/>
              <a:buFont typeface="Garamond"/>
              <a:buAutoNum type="arabicPeriod"/>
            </a:pPr>
            <a:r>
              <a:rPr lang="en-US" sz="1700" b="1" i="1" u="sng" strike="noStrike" cap="none" dirty="0">
                <a:solidFill>
                  <a:schemeClr val="dk1"/>
                </a:solidFill>
                <a:latin typeface="Garamond"/>
                <a:ea typeface="Garamond"/>
                <a:cs typeface="Garamond"/>
                <a:sym typeface="Garamond"/>
              </a:rPr>
              <a:t>student achievement </a:t>
            </a:r>
            <a:r>
              <a:rPr lang="en-US" sz="1700" b="1" i="1" u="none" strike="noStrike" cap="none" dirty="0">
                <a:solidFill>
                  <a:schemeClr val="dk1"/>
                </a:solidFill>
                <a:latin typeface="Garamond"/>
                <a:ea typeface="Garamond"/>
                <a:cs typeface="Garamond"/>
                <a:sym typeface="Garamond"/>
              </a:rPr>
              <a:t>in the areas the school has identified as needing improvement</a:t>
            </a:r>
            <a:endParaRPr lang="en-US" dirty="0"/>
          </a:p>
          <a:p>
            <a:pPr marL="800100" marR="0" lvl="1" indent="-342900" algn="l" rtl="0">
              <a:spcBef>
                <a:spcPts val="0"/>
              </a:spcBef>
              <a:spcAft>
                <a:spcPts val="0"/>
              </a:spcAft>
              <a:buClr>
                <a:schemeClr val="dk1"/>
              </a:buClr>
              <a:buSzPts val="1700"/>
              <a:buFont typeface="Garamond"/>
              <a:buAutoNum type="arabicPeriod"/>
            </a:pPr>
            <a:r>
              <a:rPr lang="en-US" sz="1700" b="1" i="1" u="sng" strike="noStrike" cap="none" dirty="0">
                <a:solidFill>
                  <a:schemeClr val="dk1"/>
                </a:solidFill>
                <a:latin typeface="Garamond"/>
                <a:ea typeface="Garamond"/>
                <a:cs typeface="Garamond"/>
                <a:sym typeface="Garamond"/>
              </a:rPr>
              <a:t>professional development </a:t>
            </a:r>
            <a:r>
              <a:rPr lang="en-US" sz="1700" b="1" i="1" u="none" strike="noStrike" cap="none" dirty="0">
                <a:solidFill>
                  <a:schemeClr val="dk1"/>
                </a:solidFill>
                <a:latin typeface="Garamond"/>
                <a:ea typeface="Garamond"/>
                <a:cs typeface="Garamond"/>
                <a:sym typeface="Garamond"/>
              </a:rPr>
              <a:t>(teacher trainings) to help teachers improve their teaching skills in the areas that have been identified as needing support</a:t>
            </a:r>
            <a:endParaRPr lang="en-US" dirty="0"/>
          </a:p>
          <a:p>
            <a:pPr marL="800100" marR="0" lvl="1" indent="-342900" algn="l" rtl="0">
              <a:spcBef>
                <a:spcPts val="0"/>
              </a:spcBef>
              <a:spcAft>
                <a:spcPts val="0"/>
              </a:spcAft>
              <a:buClr>
                <a:schemeClr val="dk1"/>
              </a:buClr>
              <a:buSzPts val="1700"/>
              <a:buFont typeface="Garamond"/>
              <a:buAutoNum type="arabicPeriod"/>
            </a:pPr>
            <a:r>
              <a:rPr lang="en-US" sz="1700" b="1" i="1" u="sng" strike="noStrike" cap="none" dirty="0">
                <a:solidFill>
                  <a:schemeClr val="dk1"/>
                </a:solidFill>
                <a:latin typeface="Garamond"/>
                <a:ea typeface="Garamond"/>
                <a:cs typeface="Garamond"/>
                <a:sym typeface="Garamond"/>
              </a:rPr>
              <a:t>parent and family engagement </a:t>
            </a:r>
            <a:r>
              <a:rPr lang="en-US" sz="1700" b="1" i="1" u="none" strike="noStrike" cap="none" dirty="0">
                <a:solidFill>
                  <a:schemeClr val="dk1"/>
                </a:solidFill>
                <a:latin typeface="Garamond"/>
                <a:ea typeface="Garamond"/>
                <a:cs typeface="Garamond"/>
                <a:sym typeface="Garamond"/>
              </a:rPr>
              <a:t>activities to provide support and strategies for parents and caregivers to support children at home with areas that may influence child’s academic achievement.</a:t>
            </a:r>
            <a:endParaRPr lang="en-US" dirty="0"/>
          </a:p>
          <a:p>
            <a:pPr marL="800100" lvl="1" indent="-342900" fontAlgn="base">
              <a:buFont typeface="+mj-lt"/>
              <a:buAutoNum type="arabicPeriod"/>
            </a:pPr>
            <a:endParaRPr lang="en-US" b="1" i="1" dirty="0">
              <a:latin typeface="+mj-lt"/>
            </a:endParaRPr>
          </a:p>
          <a:p>
            <a:pPr marL="0" indent="0" fontAlgn="base">
              <a:buNone/>
            </a:pPr>
            <a:endParaRPr lang="en-US" b="1" i="1" dirty="0">
              <a:latin typeface="+mj-lt"/>
            </a:endParaRPr>
          </a:p>
          <a:p>
            <a:endParaRPr lang="en-US" dirty="0"/>
          </a:p>
        </p:txBody>
      </p:sp>
    </p:spTree>
    <p:extLst>
      <p:ext uri="{BB962C8B-B14F-4D97-AF65-F5344CB8AC3E}">
        <p14:creationId xmlns:p14="http://schemas.microsoft.com/office/powerpoint/2010/main" val="1697730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0DD51-0206-4025-8707-FE7BF836B4E2}"/>
              </a:ext>
            </a:extLst>
          </p:cNvPr>
          <p:cNvSpPr>
            <a:spLocks noGrp="1"/>
          </p:cNvSpPr>
          <p:nvPr>
            <p:ph type="title"/>
          </p:nvPr>
        </p:nvSpPr>
        <p:spPr/>
        <p:txBody>
          <a:bodyPr>
            <a:normAutofit fontScale="90000"/>
          </a:bodyPr>
          <a:lstStyle/>
          <a:p>
            <a:r>
              <a:rPr lang="en-US" sz="4400" b="1" dirty="0"/>
              <a:t>What is the Title I Program Evaluation ?</a:t>
            </a:r>
            <a:endParaRPr lang="en-US" dirty="0"/>
          </a:p>
        </p:txBody>
      </p:sp>
      <p:sp>
        <p:nvSpPr>
          <p:cNvPr id="3" name="Content Placeholder 2">
            <a:extLst>
              <a:ext uri="{FF2B5EF4-FFF2-40B4-BE49-F238E27FC236}">
                <a16:creationId xmlns:a16="http://schemas.microsoft.com/office/drawing/2014/main" id="{CF82D84A-9C5E-4031-81E1-16C086ECF6D5}"/>
              </a:ext>
            </a:extLst>
          </p:cNvPr>
          <p:cNvSpPr>
            <a:spLocks noGrp="1"/>
          </p:cNvSpPr>
          <p:nvPr>
            <p:ph idx="1"/>
          </p:nvPr>
        </p:nvSpPr>
        <p:spPr/>
        <p:txBody>
          <a:bodyPr>
            <a:normAutofit fontScale="77500" lnSpcReduction="20000"/>
          </a:bodyPr>
          <a:lstStyle/>
          <a:p>
            <a:pPr marL="0" indent="0">
              <a:buNone/>
            </a:pPr>
            <a:r>
              <a:rPr lang="en-US" dirty="0">
                <a:solidFill>
                  <a:srgbClr val="0D0D0D"/>
                </a:solidFill>
                <a:latin typeface="Söhne"/>
              </a:rPr>
              <a:t>Ways Title I program is evaluated:</a:t>
            </a:r>
          </a:p>
          <a:p>
            <a:pPr marL="457200" indent="-457200">
              <a:buAutoNum type="arabicPeriod"/>
            </a:pPr>
            <a:r>
              <a:rPr lang="en-US" b="1" dirty="0">
                <a:solidFill>
                  <a:srgbClr val="0D0D0D"/>
                </a:solidFill>
                <a:latin typeface="Söhne"/>
              </a:rPr>
              <a:t>Track student achievement progress: </a:t>
            </a:r>
            <a:r>
              <a:rPr lang="en-US" b="0" i="0" dirty="0">
                <a:solidFill>
                  <a:srgbClr val="0D0D0D"/>
                </a:solidFill>
                <a:effectLst/>
                <a:latin typeface="Söhne"/>
              </a:rPr>
              <a:t>Title I programs regularly assess student academic progress. This helps us provide targeted support where needed.</a:t>
            </a:r>
            <a:endParaRPr lang="en-US" dirty="0">
              <a:solidFill>
                <a:srgbClr val="0D0D0D"/>
              </a:solidFill>
              <a:latin typeface="Söhne"/>
            </a:endParaRPr>
          </a:p>
          <a:p>
            <a:pPr marL="457200" indent="-457200">
              <a:buAutoNum type="arabicPeriod"/>
            </a:pPr>
            <a:r>
              <a:rPr lang="en-US" b="1" i="0" dirty="0">
                <a:solidFill>
                  <a:srgbClr val="0D0D0D"/>
                </a:solidFill>
                <a:effectLst/>
                <a:latin typeface="Söhne"/>
              </a:rPr>
              <a:t>Measure </a:t>
            </a:r>
            <a:r>
              <a:rPr lang="en-US" b="1" dirty="0">
                <a:solidFill>
                  <a:srgbClr val="0D0D0D"/>
                </a:solidFill>
                <a:latin typeface="Söhne"/>
              </a:rPr>
              <a:t>program impact: </a:t>
            </a:r>
            <a:r>
              <a:rPr lang="en-US" b="0" i="0" dirty="0">
                <a:solidFill>
                  <a:srgbClr val="0D0D0D"/>
                </a:solidFill>
                <a:effectLst/>
                <a:latin typeface="Söhne"/>
              </a:rPr>
              <a:t>We regularly check if Title I programs are working. This ensures resources are used effectively for your child's benefit.</a:t>
            </a:r>
            <a:endParaRPr lang="en-US" dirty="0">
              <a:solidFill>
                <a:srgbClr val="0D0D0D"/>
              </a:solidFill>
              <a:latin typeface="Söhne"/>
            </a:endParaRPr>
          </a:p>
          <a:p>
            <a:pPr marL="457200" indent="-457200">
              <a:buAutoNum type="arabicPeriod"/>
            </a:pPr>
            <a:r>
              <a:rPr lang="en-US" b="1" i="0" dirty="0">
                <a:solidFill>
                  <a:srgbClr val="0D0D0D"/>
                </a:solidFill>
                <a:effectLst/>
                <a:latin typeface="Söhne"/>
              </a:rPr>
              <a:t>Family involvement: </a:t>
            </a:r>
            <a:r>
              <a:rPr lang="en-US" b="0" i="0" dirty="0">
                <a:solidFill>
                  <a:srgbClr val="0D0D0D"/>
                </a:solidFill>
                <a:effectLst/>
                <a:latin typeface="Söhne"/>
              </a:rPr>
              <a:t>Share your thoughts! Your input helps improve Title I programs to better support all students.</a:t>
            </a:r>
          </a:p>
          <a:p>
            <a:pPr marL="457200" indent="-457200">
              <a:buAutoNum type="arabicPeriod"/>
            </a:pPr>
            <a:r>
              <a:rPr lang="en-US" b="1" dirty="0">
                <a:solidFill>
                  <a:srgbClr val="0D0D0D"/>
                </a:solidFill>
                <a:latin typeface="Söhne"/>
              </a:rPr>
              <a:t>Transparency and communication</a:t>
            </a:r>
            <a:r>
              <a:rPr lang="en-US" dirty="0">
                <a:solidFill>
                  <a:srgbClr val="0D0D0D"/>
                </a:solidFill>
                <a:latin typeface="Söhne"/>
              </a:rPr>
              <a:t>: </a:t>
            </a:r>
            <a:r>
              <a:rPr lang="en-US" b="0" i="0" dirty="0">
                <a:solidFill>
                  <a:srgbClr val="0D0D0D"/>
                </a:solidFill>
                <a:effectLst/>
                <a:latin typeface="Söhne"/>
              </a:rPr>
              <a:t>Schools should provide transparent information about their Title I program. Look for regular updates and communication from the school or district to stay informed about the impact of Title I funding on your child's education.</a:t>
            </a:r>
          </a:p>
        </p:txBody>
      </p:sp>
    </p:spTree>
    <p:extLst>
      <p:ext uri="{BB962C8B-B14F-4D97-AF65-F5344CB8AC3E}">
        <p14:creationId xmlns:p14="http://schemas.microsoft.com/office/powerpoint/2010/main" val="4189631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54783-306E-4DCD-BBE4-02934AAB50CD}"/>
              </a:ext>
            </a:extLst>
          </p:cNvPr>
          <p:cNvSpPr>
            <a:spLocks noGrp="1"/>
          </p:cNvSpPr>
          <p:nvPr>
            <p:ph type="title"/>
          </p:nvPr>
        </p:nvSpPr>
        <p:spPr/>
        <p:txBody>
          <a:bodyPr>
            <a:normAutofit fontScale="90000"/>
          </a:bodyPr>
          <a:lstStyle/>
          <a:p>
            <a:r>
              <a:rPr lang="en-US" sz="4400" dirty="0">
                <a:latin typeface="Calibri" panose="020F0502020204030204" pitchFamily="34" charset="0"/>
                <a:cs typeface="Calibri" panose="020F0502020204030204" pitchFamily="34" charset="0"/>
              </a:rPr>
              <a:t>SIP Focus Area 1</a:t>
            </a:r>
            <a:r>
              <a:rPr lang="en-US" sz="4400" dirty="0"/>
              <a:t>: </a:t>
            </a:r>
            <a:r>
              <a:rPr lang="en-US" b="1" dirty="0">
                <a:solidFill>
                  <a:srgbClr val="000000"/>
                </a:solidFill>
                <a:effectLst/>
                <a:latin typeface="Calibri" panose="020F0502020204030204" pitchFamily="34" charset="0"/>
                <a:ea typeface="Calibri" panose="020F0502020204030204" pitchFamily="34" charset="0"/>
              </a:rPr>
              <a:t>Increase Community and Family </a:t>
            </a:r>
            <a:r>
              <a:rPr lang="en-US" b="1" dirty="0">
                <a:solidFill>
                  <a:srgbClr val="000000"/>
                </a:solidFill>
                <a:latin typeface="Calibri" panose="020F0502020204030204" pitchFamily="34" charset="0"/>
                <a:ea typeface="Calibri" panose="020F0502020204030204" pitchFamily="34" charset="0"/>
              </a:rPr>
              <a:t>E</a:t>
            </a:r>
            <a:r>
              <a:rPr lang="en-US" b="1" dirty="0">
                <a:solidFill>
                  <a:srgbClr val="000000"/>
                </a:solidFill>
                <a:effectLst/>
                <a:latin typeface="Calibri" panose="020F0502020204030204" pitchFamily="34" charset="0"/>
                <a:ea typeface="Calibri" panose="020F0502020204030204" pitchFamily="34" charset="0"/>
              </a:rPr>
              <a:t>ngagement </a:t>
            </a:r>
            <a:endParaRPr lang="en-US" b="1" dirty="0"/>
          </a:p>
        </p:txBody>
      </p:sp>
      <p:sp>
        <p:nvSpPr>
          <p:cNvPr id="3" name="Content Placeholder 2">
            <a:extLst>
              <a:ext uri="{FF2B5EF4-FFF2-40B4-BE49-F238E27FC236}">
                <a16:creationId xmlns:a16="http://schemas.microsoft.com/office/drawing/2014/main" id="{F5D6ACA2-EAE7-4624-BB2A-B75E8EF50598}"/>
              </a:ext>
            </a:extLst>
          </p:cNvPr>
          <p:cNvSpPr>
            <a:spLocks noGrp="1"/>
          </p:cNvSpPr>
          <p:nvPr>
            <p:ph idx="1"/>
          </p:nvPr>
        </p:nvSpPr>
        <p:spPr/>
        <p:txBody>
          <a:bodyPr>
            <a:normAutofit/>
          </a:bodyPr>
          <a:lstStyle/>
          <a:p>
            <a:pPr marL="0" lvl="0" indent="0" algn="ctr" rtl="0">
              <a:lnSpc>
                <a:spcPct val="115000"/>
              </a:lnSpc>
              <a:spcBef>
                <a:spcPts val="600"/>
              </a:spcBef>
              <a:spcAft>
                <a:spcPts val="0"/>
              </a:spcAft>
              <a:buClr>
                <a:schemeClr val="dk1"/>
              </a:buClr>
              <a:buSzPts val="1100"/>
              <a:buFont typeface="Arial"/>
              <a:buNone/>
            </a:pPr>
            <a:r>
              <a:rPr lang="en-US" sz="4000" b="1" dirty="0"/>
              <a:t>Spent a total of $3,063</a:t>
            </a: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3200" dirty="0">
                <a:solidFill>
                  <a:srgbClr val="000000"/>
                </a:solidFill>
                <a:effectLst/>
                <a:latin typeface="Calibri" panose="020F0502020204030204" pitchFamily="34" charset="0"/>
                <a:ea typeface="Times New Roman" panose="02020603050405020304" pitchFamily="18" charset="0"/>
              </a:rPr>
              <a:t>Smore Program for School Newsletter ($167)</a:t>
            </a:r>
            <a:endParaRPr lang="en-US" sz="32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3200" dirty="0">
                <a:solidFill>
                  <a:srgbClr val="000000"/>
                </a:solidFill>
                <a:effectLst/>
                <a:latin typeface="Calibri" panose="020F0502020204030204" pitchFamily="34" charset="0"/>
                <a:ea typeface="Times New Roman" panose="02020603050405020304" pitchFamily="18" charset="0"/>
              </a:rPr>
              <a:t>Family Academic Nights: Annual Title 1 meeting; Literacy; Science; Math Night; and Summer Slide Night ($3,063)</a:t>
            </a:r>
            <a:endParaRPr lang="en-US" sz="3200" dirty="0">
              <a:effectLst/>
              <a:latin typeface="Times New Roman" panose="02020603050405020304" pitchFamily="18" charset="0"/>
              <a:ea typeface="Times New Roman" panose="02020603050405020304" pitchFamily="18" charset="0"/>
            </a:endParaRPr>
          </a:p>
          <a:p>
            <a:pPr marL="0" lvl="0" indent="0" algn="l" rtl="0">
              <a:lnSpc>
                <a:spcPct val="115000"/>
              </a:lnSpc>
              <a:spcBef>
                <a:spcPts val="600"/>
              </a:spcBef>
              <a:spcAft>
                <a:spcPts val="0"/>
              </a:spcAft>
              <a:buClr>
                <a:schemeClr val="dk1"/>
              </a:buClr>
              <a:buSzPts val="1100"/>
              <a:buFont typeface="Arial"/>
              <a:buNone/>
            </a:pPr>
            <a:endParaRPr lang="en-US" sz="3600" dirty="0">
              <a:solidFill>
                <a:srgbClr val="83992A"/>
              </a:solidFill>
              <a:latin typeface="Arial"/>
              <a:ea typeface="Arial"/>
              <a:cs typeface="Arial"/>
              <a:sym typeface="Arial"/>
            </a:endParaRPr>
          </a:p>
          <a:p>
            <a:pPr marL="285750" indent="-285750">
              <a:lnSpc>
                <a:spcPct val="115000"/>
              </a:lnSpc>
              <a:spcBef>
                <a:spcPts val="600"/>
              </a:spcBef>
              <a:buClr>
                <a:schemeClr val="dk1"/>
              </a:buClr>
              <a:buSzPts val="1100"/>
            </a:pPr>
            <a:endParaRPr lang="en-US" sz="3500" dirty="0">
              <a:solidFill>
                <a:srgbClr val="83992A"/>
              </a:solidFill>
              <a:latin typeface="Arial"/>
              <a:ea typeface="Arial"/>
              <a:cs typeface="Arial"/>
              <a:sym typeface="Arial"/>
            </a:endParaRPr>
          </a:p>
          <a:p>
            <a:pPr marL="457200" lvl="1" indent="0">
              <a:buNone/>
            </a:pPr>
            <a:endParaRPr lang="en-US" sz="1600" dirty="0"/>
          </a:p>
          <a:p>
            <a:pPr marL="457200" lvl="1" indent="0">
              <a:buNone/>
            </a:pPr>
            <a:endParaRPr lang="en-US" sz="1600" dirty="0"/>
          </a:p>
          <a:p>
            <a:pPr marL="457200" lvl="1" indent="0">
              <a:buNone/>
            </a:pPr>
            <a:endParaRPr lang="en-US" sz="1600" dirty="0"/>
          </a:p>
          <a:p>
            <a:pPr marL="457200" lvl="1" indent="0">
              <a:buNone/>
            </a:pPr>
            <a:endParaRPr lang="en-US" sz="1600" dirty="0"/>
          </a:p>
        </p:txBody>
      </p:sp>
    </p:spTree>
    <p:extLst>
      <p:ext uri="{BB962C8B-B14F-4D97-AF65-F5344CB8AC3E}">
        <p14:creationId xmlns:p14="http://schemas.microsoft.com/office/powerpoint/2010/main" val="2563997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6A41E-F401-419D-9371-4676D84932F1}"/>
              </a:ext>
            </a:extLst>
          </p:cNvPr>
          <p:cNvSpPr>
            <a:spLocks noGrp="1"/>
          </p:cNvSpPr>
          <p:nvPr>
            <p:ph type="title"/>
          </p:nvPr>
        </p:nvSpPr>
        <p:spPr>
          <a:xfrm>
            <a:off x="1295402" y="982132"/>
            <a:ext cx="9601196" cy="1249339"/>
          </a:xfrm>
        </p:spPr>
        <p:txBody>
          <a:bodyPr>
            <a:normAutofit fontScale="90000"/>
          </a:bodyPr>
          <a:lstStyle/>
          <a:p>
            <a:r>
              <a:rPr lang="en-US" b="1" dirty="0">
                <a:solidFill>
                  <a:srgbClr val="000000"/>
                </a:solidFill>
                <a:effectLst/>
                <a:latin typeface="Calibri" panose="020F0502020204030204" pitchFamily="34" charset="0"/>
                <a:ea typeface="Calibri" panose="020F0502020204030204" pitchFamily="34" charset="0"/>
              </a:rPr>
              <a:t>Increase Community and Family </a:t>
            </a:r>
            <a:r>
              <a:rPr lang="en-US" b="1" dirty="0">
                <a:solidFill>
                  <a:srgbClr val="000000"/>
                </a:solidFill>
                <a:latin typeface="Calibri" panose="020F0502020204030204" pitchFamily="34" charset="0"/>
                <a:ea typeface="Calibri" panose="020F0502020204030204" pitchFamily="34" charset="0"/>
              </a:rPr>
              <a:t>E</a:t>
            </a:r>
            <a:r>
              <a:rPr lang="en-US" b="1" dirty="0">
                <a:solidFill>
                  <a:srgbClr val="000000"/>
                </a:solidFill>
                <a:effectLst/>
                <a:latin typeface="Calibri" panose="020F0502020204030204" pitchFamily="34" charset="0"/>
                <a:ea typeface="Calibri" panose="020F0502020204030204" pitchFamily="34" charset="0"/>
              </a:rPr>
              <a:t>ngagement Goal</a:t>
            </a:r>
            <a:endParaRPr lang="en-US" b="1" dirty="0">
              <a:solidFill>
                <a:schemeClr val="tx1"/>
              </a:solidFill>
            </a:endParaRPr>
          </a:p>
        </p:txBody>
      </p:sp>
      <p:sp>
        <p:nvSpPr>
          <p:cNvPr id="3" name="Content Placeholder 2">
            <a:extLst>
              <a:ext uri="{FF2B5EF4-FFF2-40B4-BE49-F238E27FC236}">
                <a16:creationId xmlns:a16="http://schemas.microsoft.com/office/drawing/2014/main" id="{0DBB7D3A-320A-496C-A9D7-855A3EB04623}"/>
              </a:ext>
            </a:extLst>
          </p:cNvPr>
          <p:cNvSpPr>
            <a:spLocks noGrp="1"/>
          </p:cNvSpPr>
          <p:nvPr>
            <p:ph idx="1"/>
          </p:nvPr>
        </p:nvSpPr>
        <p:spPr/>
        <p:txBody>
          <a:bodyPr>
            <a:normAutofit/>
          </a:bodyPr>
          <a:lstStyle/>
          <a:p>
            <a:pPr marL="0" indent="0">
              <a:buNone/>
            </a:pPr>
            <a:r>
              <a:rPr lang="en-US" dirty="0">
                <a:solidFill>
                  <a:srgbClr val="000000"/>
                </a:solidFill>
                <a:effectLst/>
                <a:latin typeface="Calibri" panose="020F0502020204030204" pitchFamily="34" charset="0"/>
                <a:ea typeface="Times New Roman" panose="02020603050405020304" pitchFamily="18" charset="0"/>
              </a:rPr>
              <a:t>Increase attendance at Title One academic evenings (T) and events where parent involvement is requested throughout the school year (Meet the Teacher, Back to School Night, Open House, Parent/ Teacher conferences), consistent communication (newsletters) with families by administration, resulting in a decrease in suspension rates of SWD, increase in parent participation with student's educational goals, carrying over into the home setting, increasing or maintaining student achievement to 41% or above with SWD, Mult-racial, ELL, and black subgroups. </a:t>
            </a:r>
            <a:endParaRPr lang="en-US" dirty="0">
              <a:effectLst/>
              <a:latin typeface="Times New Roman" panose="02020603050405020304" pitchFamily="18" charset="0"/>
              <a:ea typeface="Times New Roman" panose="02020603050405020304" pitchFamily="18" charset="0"/>
            </a:endParaRPr>
          </a:p>
          <a:p>
            <a:pPr marL="0" indent="0">
              <a:buNone/>
            </a:pPr>
            <a:endParaRPr lang="en-US" dirty="0"/>
          </a:p>
          <a:p>
            <a:endParaRPr lang="en-US" dirty="0"/>
          </a:p>
        </p:txBody>
      </p:sp>
    </p:spTree>
    <p:extLst>
      <p:ext uri="{BB962C8B-B14F-4D97-AF65-F5344CB8AC3E}">
        <p14:creationId xmlns:p14="http://schemas.microsoft.com/office/powerpoint/2010/main" val="1218348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C2183-CB44-03EC-46EE-95BA1090613E}"/>
              </a:ext>
            </a:extLst>
          </p:cNvPr>
          <p:cNvSpPr txBox="1">
            <a:spLocks/>
          </p:cNvSpPr>
          <p:nvPr/>
        </p:nvSpPr>
        <p:spPr>
          <a:xfrm>
            <a:off x="838200" y="521954"/>
            <a:ext cx="10488232" cy="638720"/>
          </a:xfrm>
          <a:prstGeom prst="rect">
            <a:avLst/>
          </a:prstGeom>
        </p:spPr>
        <p:txBody>
          <a:bodyPr>
            <a:normAutofit fontScale="97500" lnSpcReduction="1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90000"/>
              </a:lnSpc>
            </a:pPr>
            <a:r>
              <a:rPr lang="en-US" sz="4100" b="1">
                <a:solidFill>
                  <a:srgbClr val="262626"/>
                </a:solidFill>
              </a:rPr>
              <a:t>Progress Monitoring </a:t>
            </a:r>
            <a:endParaRPr lang="en-US" sz="4100" b="1" dirty="0">
              <a:solidFill>
                <a:srgbClr val="262626"/>
              </a:solidFill>
            </a:endParaRPr>
          </a:p>
        </p:txBody>
      </p:sp>
      <p:graphicFrame>
        <p:nvGraphicFramePr>
          <p:cNvPr id="3" name="Content Placeholder 3">
            <a:extLst>
              <a:ext uri="{FF2B5EF4-FFF2-40B4-BE49-F238E27FC236}">
                <a16:creationId xmlns:a16="http://schemas.microsoft.com/office/drawing/2014/main" id="{EDD7778B-82C4-09FA-4407-1EDF06F09D0D}"/>
              </a:ext>
            </a:extLst>
          </p:cNvPr>
          <p:cNvGraphicFramePr>
            <a:graphicFrameLocks/>
          </p:cNvGraphicFramePr>
          <p:nvPr>
            <p:extLst>
              <p:ext uri="{D42A27DB-BD31-4B8C-83A1-F6EECF244321}">
                <p14:modId xmlns:p14="http://schemas.microsoft.com/office/powerpoint/2010/main" val="1648547730"/>
              </p:ext>
            </p:extLst>
          </p:nvPr>
        </p:nvGraphicFramePr>
        <p:xfrm>
          <a:off x="5207000" y="1160674"/>
          <a:ext cx="6119431" cy="5106804"/>
        </p:xfrm>
        <a:graphic>
          <a:graphicData uri="http://schemas.openxmlformats.org/drawingml/2006/table">
            <a:tbl>
              <a:tblPr firstRow="1" firstCol="1" bandRow="1">
                <a:tableStyleId>{5C22544A-7EE6-4342-B048-85BDC9FD1C3A}</a:tableStyleId>
              </a:tblPr>
              <a:tblGrid>
                <a:gridCol w="2819480">
                  <a:extLst>
                    <a:ext uri="{9D8B030D-6E8A-4147-A177-3AD203B41FA5}">
                      <a16:colId xmlns:a16="http://schemas.microsoft.com/office/drawing/2014/main" val="603219122"/>
                    </a:ext>
                  </a:extLst>
                </a:gridCol>
                <a:gridCol w="1093613">
                  <a:extLst>
                    <a:ext uri="{9D8B030D-6E8A-4147-A177-3AD203B41FA5}">
                      <a16:colId xmlns:a16="http://schemas.microsoft.com/office/drawing/2014/main" val="348961466"/>
                    </a:ext>
                  </a:extLst>
                </a:gridCol>
                <a:gridCol w="1093613">
                  <a:extLst>
                    <a:ext uri="{9D8B030D-6E8A-4147-A177-3AD203B41FA5}">
                      <a16:colId xmlns:a16="http://schemas.microsoft.com/office/drawing/2014/main" val="3862015198"/>
                    </a:ext>
                  </a:extLst>
                </a:gridCol>
                <a:gridCol w="1112725">
                  <a:extLst>
                    <a:ext uri="{9D8B030D-6E8A-4147-A177-3AD203B41FA5}">
                      <a16:colId xmlns:a16="http://schemas.microsoft.com/office/drawing/2014/main" val="4141067623"/>
                    </a:ext>
                  </a:extLst>
                </a:gridCol>
              </a:tblGrid>
              <a:tr h="997904">
                <a:tc gridSpan="4">
                  <a:txBody>
                    <a:bodyPr/>
                    <a:lstStyle/>
                    <a:p>
                      <a:pPr marL="0" marR="0" algn="ctr">
                        <a:lnSpc>
                          <a:spcPct val="107000"/>
                        </a:lnSpc>
                        <a:spcBef>
                          <a:spcPts val="0"/>
                        </a:spcBef>
                        <a:spcAft>
                          <a:spcPts val="0"/>
                        </a:spcAft>
                      </a:pPr>
                      <a:r>
                        <a:rPr lang="en-US" sz="3200" kern="0" dirty="0">
                          <a:effectLst/>
                        </a:rPr>
                        <a:t>Attendance of Family Night Events</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01609" marR="101609"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06101786"/>
                  </a:ext>
                </a:extLst>
              </a:tr>
              <a:tr h="748398">
                <a:tc>
                  <a:txBody>
                    <a:bodyPr/>
                    <a:lstStyle/>
                    <a:p>
                      <a:pPr marL="0" marR="0" algn="ctr">
                        <a:lnSpc>
                          <a:spcPct val="107000"/>
                        </a:lnSpc>
                        <a:spcBef>
                          <a:spcPts val="0"/>
                        </a:spcBef>
                        <a:spcAft>
                          <a:spcPts val="0"/>
                        </a:spcAft>
                      </a:pPr>
                      <a:r>
                        <a:rPr lang="en-US" sz="1600" kern="0">
                          <a:effectLst/>
                        </a:rPr>
                        <a:t>Event</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101609" marR="101609" marT="0" marB="0" anchor="b"/>
                </a:tc>
                <a:tc>
                  <a:txBody>
                    <a:bodyPr/>
                    <a:lstStyle/>
                    <a:p>
                      <a:pPr marL="0" marR="0" algn="ctr">
                        <a:lnSpc>
                          <a:spcPct val="107000"/>
                        </a:lnSpc>
                        <a:spcBef>
                          <a:spcPts val="0"/>
                        </a:spcBef>
                        <a:spcAft>
                          <a:spcPts val="0"/>
                        </a:spcAft>
                      </a:pPr>
                      <a:r>
                        <a:rPr lang="en-US" sz="2400" b="1" kern="0" dirty="0">
                          <a:effectLst/>
                        </a:rPr>
                        <a:t>2022-23</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01609" marR="101609" marT="0" marB="0" anchor="b"/>
                </a:tc>
                <a:tc>
                  <a:txBody>
                    <a:bodyPr/>
                    <a:lstStyle/>
                    <a:p>
                      <a:pPr marL="0" marR="0" algn="ctr">
                        <a:lnSpc>
                          <a:spcPct val="107000"/>
                        </a:lnSpc>
                        <a:spcBef>
                          <a:spcPts val="0"/>
                        </a:spcBef>
                        <a:spcAft>
                          <a:spcPts val="0"/>
                        </a:spcAft>
                      </a:pPr>
                      <a:r>
                        <a:rPr lang="en-US" sz="2400" b="1" kern="0">
                          <a:effectLst/>
                        </a:rPr>
                        <a:t>2023-24</a:t>
                      </a:r>
                      <a:endParaRPr lang="en-US" sz="2400" b="1" kern="100">
                        <a:effectLst/>
                        <a:latin typeface="Calibri" panose="020F0502020204030204" pitchFamily="34" charset="0"/>
                        <a:ea typeface="Calibri" panose="020F0502020204030204" pitchFamily="34" charset="0"/>
                        <a:cs typeface="Times New Roman" panose="02020603050405020304" pitchFamily="18" charset="0"/>
                      </a:endParaRPr>
                    </a:p>
                  </a:txBody>
                  <a:tcPr marL="101609" marR="101609" marT="0" marB="0" anchor="b"/>
                </a:tc>
                <a:tc>
                  <a:txBody>
                    <a:bodyPr/>
                    <a:lstStyle/>
                    <a:p>
                      <a:pPr marL="0" marR="0" algn="ctr">
                        <a:lnSpc>
                          <a:spcPct val="107000"/>
                        </a:lnSpc>
                        <a:spcBef>
                          <a:spcPts val="0"/>
                        </a:spcBef>
                        <a:spcAft>
                          <a:spcPts val="0"/>
                        </a:spcAft>
                      </a:pPr>
                      <a:r>
                        <a:rPr lang="en-US" sz="1800" b="1" kern="0" dirty="0">
                          <a:effectLst/>
                        </a:rPr>
                        <a:t>Change</a:t>
                      </a: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01609" marR="101609" marT="0" marB="0" anchor="b"/>
                </a:tc>
                <a:extLst>
                  <a:ext uri="{0D108BD9-81ED-4DB2-BD59-A6C34878D82A}">
                    <a16:rowId xmlns:a16="http://schemas.microsoft.com/office/drawing/2014/main" val="42322483"/>
                  </a:ext>
                </a:extLst>
              </a:tr>
              <a:tr h="367681">
                <a:tc>
                  <a:txBody>
                    <a:bodyPr/>
                    <a:lstStyle/>
                    <a:p>
                      <a:pPr marL="0" marR="0" algn="ctr">
                        <a:lnSpc>
                          <a:spcPct val="107000"/>
                        </a:lnSpc>
                        <a:spcBef>
                          <a:spcPts val="0"/>
                        </a:spcBef>
                        <a:spcAft>
                          <a:spcPts val="0"/>
                        </a:spcAft>
                      </a:pPr>
                      <a:r>
                        <a:rPr lang="en-US" sz="2000" kern="0" dirty="0">
                          <a:effectLst/>
                        </a:rPr>
                        <a:t>Annual Title 1 Meeting</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01609" marR="101609" marT="0" marB="0" anchor="b"/>
                </a:tc>
                <a:tc>
                  <a:txBody>
                    <a:bodyPr/>
                    <a:lstStyle/>
                    <a:p>
                      <a:pPr marL="0" marR="0" algn="ctr">
                        <a:lnSpc>
                          <a:spcPct val="107000"/>
                        </a:lnSpc>
                        <a:spcBef>
                          <a:spcPts val="0"/>
                        </a:spcBef>
                        <a:spcAft>
                          <a:spcPts val="0"/>
                        </a:spcAft>
                      </a:pPr>
                      <a:r>
                        <a:rPr lang="en-US" sz="2400" b="1" kern="0" dirty="0">
                          <a:effectLst/>
                        </a:rPr>
                        <a:t> 88</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01609" marR="101609" marT="0" marB="0" anchor="b"/>
                </a:tc>
                <a:tc>
                  <a:txBody>
                    <a:bodyPr/>
                    <a:lstStyle/>
                    <a:p>
                      <a:pPr marL="0" marR="0" algn="ctr">
                        <a:lnSpc>
                          <a:spcPct val="107000"/>
                        </a:lnSpc>
                        <a:spcBef>
                          <a:spcPts val="0"/>
                        </a:spcBef>
                        <a:spcAft>
                          <a:spcPts val="0"/>
                        </a:spcAft>
                      </a:pPr>
                      <a:r>
                        <a:rPr lang="en-US" sz="2400" b="1" kern="0" dirty="0">
                          <a:effectLst/>
                        </a:rPr>
                        <a:t>94 </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01609" marR="101609" marT="0" marB="0" anchor="b"/>
                </a:tc>
                <a:tc>
                  <a:txBody>
                    <a:bodyPr/>
                    <a:lstStyle/>
                    <a:p>
                      <a:pPr marL="0" marR="0" algn="ctr">
                        <a:lnSpc>
                          <a:spcPct val="107000"/>
                        </a:lnSpc>
                        <a:spcBef>
                          <a:spcPts val="0"/>
                        </a:spcBef>
                        <a:spcAft>
                          <a:spcPts val="0"/>
                        </a:spcAft>
                      </a:pPr>
                      <a:r>
                        <a:rPr lang="en-US" sz="2400" b="1" kern="0" dirty="0">
                          <a:effectLst/>
                        </a:rPr>
                        <a:t>6</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01609" marR="101609" marT="0" marB="0" anchor="b"/>
                </a:tc>
                <a:extLst>
                  <a:ext uri="{0D108BD9-81ED-4DB2-BD59-A6C34878D82A}">
                    <a16:rowId xmlns:a16="http://schemas.microsoft.com/office/drawing/2014/main" val="2248296883"/>
                  </a:ext>
                </a:extLst>
              </a:tr>
              <a:tr h="367681">
                <a:tc>
                  <a:txBody>
                    <a:bodyPr/>
                    <a:lstStyle/>
                    <a:p>
                      <a:pPr marL="0" marR="0" algn="ctr">
                        <a:lnSpc>
                          <a:spcPct val="107000"/>
                        </a:lnSpc>
                        <a:spcBef>
                          <a:spcPts val="0"/>
                        </a:spcBef>
                        <a:spcAft>
                          <a:spcPts val="0"/>
                        </a:spcAft>
                      </a:pPr>
                      <a:r>
                        <a:rPr lang="en-US" sz="2000" kern="0" dirty="0">
                          <a:effectLst/>
                        </a:rPr>
                        <a:t>Open House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01609" marR="101609" marT="0" marB="0" anchor="b"/>
                </a:tc>
                <a:tc>
                  <a:txBody>
                    <a:bodyPr/>
                    <a:lstStyle/>
                    <a:p>
                      <a:pPr marL="0" marR="0" algn="ctr">
                        <a:lnSpc>
                          <a:spcPct val="107000"/>
                        </a:lnSpc>
                        <a:spcBef>
                          <a:spcPts val="0"/>
                        </a:spcBef>
                        <a:spcAft>
                          <a:spcPts val="0"/>
                        </a:spcAft>
                      </a:pPr>
                      <a:r>
                        <a:rPr lang="en-US" sz="2400" b="1" kern="0">
                          <a:effectLst/>
                        </a:rPr>
                        <a:t> 88</a:t>
                      </a:r>
                      <a:endParaRPr lang="en-US" sz="2400" b="1" kern="100">
                        <a:effectLst/>
                        <a:latin typeface="Calibri" panose="020F0502020204030204" pitchFamily="34" charset="0"/>
                        <a:ea typeface="Calibri" panose="020F0502020204030204" pitchFamily="34" charset="0"/>
                        <a:cs typeface="Times New Roman" panose="02020603050405020304" pitchFamily="18" charset="0"/>
                      </a:endParaRPr>
                    </a:p>
                  </a:txBody>
                  <a:tcPr marL="101609" marR="101609" marT="0" marB="0" anchor="b"/>
                </a:tc>
                <a:tc>
                  <a:txBody>
                    <a:bodyPr/>
                    <a:lstStyle/>
                    <a:p>
                      <a:pPr marL="0" marR="0" algn="ctr">
                        <a:lnSpc>
                          <a:spcPct val="107000"/>
                        </a:lnSpc>
                        <a:spcBef>
                          <a:spcPts val="0"/>
                        </a:spcBef>
                        <a:spcAft>
                          <a:spcPts val="0"/>
                        </a:spcAft>
                      </a:pPr>
                      <a:r>
                        <a:rPr lang="en-US" sz="2400" b="1" kern="0">
                          <a:effectLst/>
                        </a:rPr>
                        <a:t>94 </a:t>
                      </a:r>
                      <a:endParaRPr lang="en-US" sz="2400" b="1" kern="100">
                        <a:effectLst/>
                        <a:latin typeface="Calibri" panose="020F0502020204030204" pitchFamily="34" charset="0"/>
                        <a:ea typeface="Calibri" panose="020F0502020204030204" pitchFamily="34" charset="0"/>
                        <a:cs typeface="Times New Roman" panose="02020603050405020304" pitchFamily="18" charset="0"/>
                      </a:endParaRPr>
                    </a:p>
                  </a:txBody>
                  <a:tcPr marL="101609" marR="101609" marT="0" marB="0" anchor="b"/>
                </a:tc>
                <a:tc>
                  <a:txBody>
                    <a:bodyPr/>
                    <a:lstStyle/>
                    <a:p>
                      <a:pPr marL="0" marR="0" algn="ctr">
                        <a:lnSpc>
                          <a:spcPct val="107000"/>
                        </a:lnSpc>
                        <a:spcBef>
                          <a:spcPts val="0"/>
                        </a:spcBef>
                        <a:spcAft>
                          <a:spcPts val="0"/>
                        </a:spcAft>
                      </a:pPr>
                      <a:r>
                        <a:rPr lang="en-US" sz="2400" b="1" kern="0" dirty="0">
                          <a:effectLst/>
                        </a:rPr>
                        <a:t>6</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01609" marR="101609" marT="0" marB="0" anchor="b"/>
                </a:tc>
                <a:extLst>
                  <a:ext uri="{0D108BD9-81ED-4DB2-BD59-A6C34878D82A}">
                    <a16:rowId xmlns:a16="http://schemas.microsoft.com/office/drawing/2014/main" val="383341533"/>
                  </a:ext>
                </a:extLst>
              </a:tr>
              <a:tr h="367681">
                <a:tc>
                  <a:txBody>
                    <a:bodyPr/>
                    <a:lstStyle/>
                    <a:p>
                      <a:pPr marL="0" marR="0" algn="ctr">
                        <a:lnSpc>
                          <a:spcPct val="107000"/>
                        </a:lnSpc>
                        <a:spcBef>
                          <a:spcPts val="0"/>
                        </a:spcBef>
                        <a:spcAft>
                          <a:spcPts val="0"/>
                        </a:spcAft>
                      </a:pPr>
                      <a:r>
                        <a:rPr lang="en-US" sz="2000" kern="0" dirty="0">
                          <a:effectLst/>
                        </a:rPr>
                        <a:t>Meet Your Teacher</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01609" marR="101609" marT="0" marB="0" anchor="b"/>
                </a:tc>
                <a:tc>
                  <a:txBody>
                    <a:bodyPr/>
                    <a:lstStyle/>
                    <a:p>
                      <a:pPr marL="0" marR="0" algn="ctr">
                        <a:lnSpc>
                          <a:spcPct val="107000"/>
                        </a:lnSpc>
                        <a:spcBef>
                          <a:spcPts val="0"/>
                        </a:spcBef>
                        <a:spcAft>
                          <a:spcPts val="0"/>
                        </a:spcAft>
                      </a:pPr>
                      <a:r>
                        <a:rPr lang="en-US" sz="2400" b="1" kern="0">
                          <a:effectLst/>
                        </a:rPr>
                        <a:t> 93</a:t>
                      </a:r>
                      <a:endParaRPr lang="en-US" sz="2400" b="1" kern="100">
                        <a:effectLst/>
                        <a:latin typeface="Calibri" panose="020F0502020204030204" pitchFamily="34" charset="0"/>
                        <a:ea typeface="Calibri" panose="020F0502020204030204" pitchFamily="34" charset="0"/>
                        <a:cs typeface="Times New Roman" panose="02020603050405020304" pitchFamily="18" charset="0"/>
                      </a:endParaRPr>
                    </a:p>
                  </a:txBody>
                  <a:tcPr marL="101609" marR="101609" marT="0" marB="0" anchor="b"/>
                </a:tc>
                <a:tc>
                  <a:txBody>
                    <a:bodyPr/>
                    <a:lstStyle/>
                    <a:p>
                      <a:pPr marL="0" marR="0" algn="ctr">
                        <a:lnSpc>
                          <a:spcPct val="107000"/>
                        </a:lnSpc>
                        <a:spcBef>
                          <a:spcPts val="0"/>
                        </a:spcBef>
                        <a:spcAft>
                          <a:spcPts val="0"/>
                        </a:spcAft>
                      </a:pPr>
                      <a:r>
                        <a:rPr lang="en-US" sz="2400" b="1" kern="0">
                          <a:effectLst/>
                        </a:rPr>
                        <a:t>101 </a:t>
                      </a:r>
                      <a:endParaRPr lang="en-US" sz="2400" b="1" kern="100">
                        <a:effectLst/>
                        <a:latin typeface="Calibri" panose="020F0502020204030204" pitchFamily="34" charset="0"/>
                        <a:ea typeface="Calibri" panose="020F0502020204030204" pitchFamily="34" charset="0"/>
                        <a:cs typeface="Times New Roman" panose="02020603050405020304" pitchFamily="18" charset="0"/>
                      </a:endParaRPr>
                    </a:p>
                  </a:txBody>
                  <a:tcPr marL="101609" marR="101609" marT="0" marB="0" anchor="b"/>
                </a:tc>
                <a:tc>
                  <a:txBody>
                    <a:bodyPr/>
                    <a:lstStyle/>
                    <a:p>
                      <a:pPr marL="0" marR="0" algn="ctr">
                        <a:lnSpc>
                          <a:spcPct val="107000"/>
                        </a:lnSpc>
                        <a:spcBef>
                          <a:spcPts val="0"/>
                        </a:spcBef>
                        <a:spcAft>
                          <a:spcPts val="0"/>
                        </a:spcAft>
                      </a:pPr>
                      <a:r>
                        <a:rPr lang="en-US" sz="2400" b="1" kern="0" dirty="0">
                          <a:effectLst/>
                        </a:rPr>
                        <a:t>8</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01609" marR="101609" marT="0" marB="0" anchor="b"/>
                </a:tc>
                <a:extLst>
                  <a:ext uri="{0D108BD9-81ED-4DB2-BD59-A6C34878D82A}">
                    <a16:rowId xmlns:a16="http://schemas.microsoft.com/office/drawing/2014/main" val="2359800727"/>
                  </a:ext>
                </a:extLst>
              </a:tr>
              <a:tr h="367681">
                <a:tc>
                  <a:txBody>
                    <a:bodyPr/>
                    <a:lstStyle/>
                    <a:p>
                      <a:pPr marL="0" marR="0" algn="ctr">
                        <a:lnSpc>
                          <a:spcPct val="107000"/>
                        </a:lnSpc>
                        <a:spcBef>
                          <a:spcPts val="0"/>
                        </a:spcBef>
                        <a:spcAft>
                          <a:spcPts val="0"/>
                        </a:spcAft>
                      </a:pPr>
                      <a:r>
                        <a:rPr lang="en-US" sz="2000" kern="0" dirty="0">
                          <a:effectLst/>
                        </a:rPr>
                        <a:t>ELA / Literacy Night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01609" marR="101609" marT="0" marB="0" anchor="b"/>
                </a:tc>
                <a:tc>
                  <a:txBody>
                    <a:bodyPr/>
                    <a:lstStyle/>
                    <a:p>
                      <a:pPr marL="0" marR="0" algn="ctr">
                        <a:lnSpc>
                          <a:spcPct val="107000"/>
                        </a:lnSpc>
                        <a:spcBef>
                          <a:spcPts val="0"/>
                        </a:spcBef>
                        <a:spcAft>
                          <a:spcPts val="0"/>
                        </a:spcAft>
                      </a:pPr>
                      <a:r>
                        <a:rPr lang="en-US" sz="2400" b="1" kern="0">
                          <a:effectLst/>
                        </a:rPr>
                        <a:t>32</a:t>
                      </a:r>
                      <a:endParaRPr lang="en-US" sz="2400" b="1" kern="100">
                        <a:effectLst/>
                        <a:latin typeface="Calibri" panose="020F0502020204030204" pitchFamily="34" charset="0"/>
                        <a:ea typeface="Calibri" panose="020F0502020204030204" pitchFamily="34" charset="0"/>
                        <a:cs typeface="Times New Roman" panose="02020603050405020304" pitchFamily="18" charset="0"/>
                      </a:endParaRPr>
                    </a:p>
                  </a:txBody>
                  <a:tcPr marL="101609" marR="101609" marT="0" marB="0" anchor="b"/>
                </a:tc>
                <a:tc>
                  <a:txBody>
                    <a:bodyPr/>
                    <a:lstStyle/>
                    <a:p>
                      <a:pPr marL="0" marR="0" algn="ctr">
                        <a:lnSpc>
                          <a:spcPct val="107000"/>
                        </a:lnSpc>
                        <a:spcBef>
                          <a:spcPts val="0"/>
                        </a:spcBef>
                        <a:spcAft>
                          <a:spcPts val="0"/>
                        </a:spcAft>
                      </a:pPr>
                      <a:r>
                        <a:rPr lang="en-US" sz="2400" b="1" kern="0">
                          <a:effectLst/>
                        </a:rPr>
                        <a:t>29 </a:t>
                      </a:r>
                      <a:endParaRPr lang="en-US" sz="2400" b="1" kern="100">
                        <a:effectLst/>
                        <a:latin typeface="Calibri" panose="020F0502020204030204" pitchFamily="34" charset="0"/>
                        <a:ea typeface="Calibri" panose="020F0502020204030204" pitchFamily="34" charset="0"/>
                        <a:cs typeface="Times New Roman" panose="02020603050405020304" pitchFamily="18" charset="0"/>
                      </a:endParaRPr>
                    </a:p>
                  </a:txBody>
                  <a:tcPr marL="101609" marR="101609" marT="0" marB="0" anchor="b"/>
                </a:tc>
                <a:tc>
                  <a:txBody>
                    <a:bodyPr/>
                    <a:lstStyle/>
                    <a:p>
                      <a:pPr marL="0" marR="0" algn="ctr">
                        <a:lnSpc>
                          <a:spcPct val="107000"/>
                        </a:lnSpc>
                        <a:spcBef>
                          <a:spcPts val="0"/>
                        </a:spcBef>
                        <a:spcAft>
                          <a:spcPts val="0"/>
                        </a:spcAft>
                      </a:pPr>
                      <a:r>
                        <a:rPr lang="en-US" sz="2400" b="1" kern="0" dirty="0">
                          <a:effectLst/>
                        </a:rPr>
                        <a:t>-3</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01609" marR="101609" marT="0" marB="0" anchor="b"/>
                </a:tc>
                <a:extLst>
                  <a:ext uri="{0D108BD9-81ED-4DB2-BD59-A6C34878D82A}">
                    <a16:rowId xmlns:a16="http://schemas.microsoft.com/office/drawing/2014/main" val="955781051"/>
                  </a:ext>
                </a:extLst>
              </a:tr>
              <a:tr h="367681">
                <a:tc>
                  <a:txBody>
                    <a:bodyPr/>
                    <a:lstStyle/>
                    <a:p>
                      <a:pPr marL="0" marR="0" algn="ctr">
                        <a:lnSpc>
                          <a:spcPct val="107000"/>
                        </a:lnSpc>
                        <a:spcBef>
                          <a:spcPts val="0"/>
                        </a:spcBef>
                        <a:spcAft>
                          <a:spcPts val="0"/>
                        </a:spcAft>
                      </a:pPr>
                      <a:r>
                        <a:rPr lang="en-US" sz="2000" kern="0" dirty="0">
                          <a:effectLst/>
                        </a:rPr>
                        <a:t>Math Night BINGO</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01609" marR="101609" marT="0" marB="0" anchor="b"/>
                </a:tc>
                <a:tc>
                  <a:txBody>
                    <a:bodyPr/>
                    <a:lstStyle/>
                    <a:p>
                      <a:pPr marL="0" marR="0" algn="ctr">
                        <a:lnSpc>
                          <a:spcPct val="107000"/>
                        </a:lnSpc>
                        <a:spcBef>
                          <a:spcPts val="0"/>
                        </a:spcBef>
                        <a:spcAft>
                          <a:spcPts val="0"/>
                        </a:spcAft>
                      </a:pPr>
                      <a:r>
                        <a:rPr lang="en-US" sz="2400" b="1" kern="0">
                          <a:effectLst/>
                        </a:rPr>
                        <a:t> 61</a:t>
                      </a:r>
                      <a:endParaRPr lang="en-US" sz="2400" b="1" kern="100">
                        <a:effectLst/>
                        <a:latin typeface="Calibri" panose="020F0502020204030204" pitchFamily="34" charset="0"/>
                        <a:ea typeface="Calibri" panose="020F0502020204030204" pitchFamily="34" charset="0"/>
                        <a:cs typeface="Times New Roman" panose="02020603050405020304" pitchFamily="18" charset="0"/>
                      </a:endParaRPr>
                    </a:p>
                  </a:txBody>
                  <a:tcPr marL="101609" marR="101609" marT="0" marB="0" anchor="b"/>
                </a:tc>
                <a:tc>
                  <a:txBody>
                    <a:bodyPr/>
                    <a:lstStyle/>
                    <a:p>
                      <a:pPr marL="0" marR="0" algn="ctr">
                        <a:lnSpc>
                          <a:spcPct val="107000"/>
                        </a:lnSpc>
                        <a:spcBef>
                          <a:spcPts val="0"/>
                        </a:spcBef>
                        <a:spcAft>
                          <a:spcPts val="0"/>
                        </a:spcAft>
                      </a:pPr>
                      <a:r>
                        <a:rPr lang="en-US" sz="2400" b="1" kern="0">
                          <a:effectLst/>
                        </a:rPr>
                        <a:t> 75</a:t>
                      </a:r>
                      <a:endParaRPr lang="en-US" sz="2400" b="1" kern="100">
                        <a:effectLst/>
                        <a:latin typeface="Calibri" panose="020F0502020204030204" pitchFamily="34" charset="0"/>
                        <a:ea typeface="Calibri" panose="020F0502020204030204" pitchFamily="34" charset="0"/>
                        <a:cs typeface="Times New Roman" panose="02020603050405020304" pitchFamily="18" charset="0"/>
                      </a:endParaRPr>
                    </a:p>
                  </a:txBody>
                  <a:tcPr marL="101609" marR="101609" marT="0" marB="0" anchor="b"/>
                </a:tc>
                <a:tc>
                  <a:txBody>
                    <a:bodyPr/>
                    <a:lstStyle/>
                    <a:p>
                      <a:pPr marL="0" marR="0" algn="ctr">
                        <a:lnSpc>
                          <a:spcPct val="107000"/>
                        </a:lnSpc>
                        <a:spcBef>
                          <a:spcPts val="0"/>
                        </a:spcBef>
                        <a:spcAft>
                          <a:spcPts val="0"/>
                        </a:spcAft>
                      </a:pPr>
                      <a:r>
                        <a:rPr lang="en-US" sz="2400" b="1" kern="0" dirty="0">
                          <a:effectLst/>
                        </a:rPr>
                        <a:t>14</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01609" marR="101609" marT="0" marB="0" anchor="b"/>
                </a:tc>
                <a:extLst>
                  <a:ext uri="{0D108BD9-81ED-4DB2-BD59-A6C34878D82A}">
                    <a16:rowId xmlns:a16="http://schemas.microsoft.com/office/drawing/2014/main" val="4208989777"/>
                  </a:ext>
                </a:extLst>
              </a:tr>
              <a:tr h="367681">
                <a:tc>
                  <a:txBody>
                    <a:bodyPr/>
                    <a:lstStyle/>
                    <a:p>
                      <a:pPr marL="0" marR="0" algn="ctr">
                        <a:lnSpc>
                          <a:spcPct val="107000"/>
                        </a:lnSpc>
                        <a:spcBef>
                          <a:spcPts val="0"/>
                        </a:spcBef>
                        <a:spcAft>
                          <a:spcPts val="0"/>
                        </a:spcAft>
                      </a:pPr>
                      <a:r>
                        <a:rPr lang="en-US" sz="2000" kern="0" dirty="0">
                          <a:effectLst/>
                        </a:rPr>
                        <a:t>Science Night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01609" marR="101609" marT="0" marB="0" anchor="b"/>
                </a:tc>
                <a:tc>
                  <a:txBody>
                    <a:bodyPr/>
                    <a:lstStyle/>
                    <a:p>
                      <a:pPr marL="0" marR="0" algn="ctr">
                        <a:lnSpc>
                          <a:spcPct val="107000"/>
                        </a:lnSpc>
                        <a:spcBef>
                          <a:spcPts val="0"/>
                        </a:spcBef>
                        <a:spcAft>
                          <a:spcPts val="0"/>
                        </a:spcAft>
                      </a:pPr>
                      <a:r>
                        <a:rPr lang="en-US" sz="2400" b="1" kern="0">
                          <a:effectLst/>
                        </a:rPr>
                        <a:t>40 </a:t>
                      </a:r>
                      <a:endParaRPr lang="en-US" sz="2400" b="1" kern="100">
                        <a:effectLst/>
                        <a:latin typeface="Calibri" panose="020F0502020204030204" pitchFamily="34" charset="0"/>
                        <a:ea typeface="Calibri" panose="020F0502020204030204" pitchFamily="34" charset="0"/>
                        <a:cs typeface="Times New Roman" panose="02020603050405020304" pitchFamily="18" charset="0"/>
                      </a:endParaRPr>
                    </a:p>
                  </a:txBody>
                  <a:tcPr marL="101609" marR="101609" marT="0" marB="0" anchor="b"/>
                </a:tc>
                <a:tc>
                  <a:txBody>
                    <a:bodyPr/>
                    <a:lstStyle/>
                    <a:p>
                      <a:pPr marL="0" marR="0" algn="ctr">
                        <a:lnSpc>
                          <a:spcPct val="107000"/>
                        </a:lnSpc>
                        <a:spcBef>
                          <a:spcPts val="0"/>
                        </a:spcBef>
                        <a:spcAft>
                          <a:spcPts val="0"/>
                        </a:spcAft>
                      </a:pPr>
                      <a:r>
                        <a:rPr lang="en-US" sz="2400" b="1" kern="0">
                          <a:effectLst/>
                        </a:rPr>
                        <a:t> 37</a:t>
                      </a:r>
                      <a:endParaRPr lang="en-US" sz="2400" b="1" kern="100">
                        <a:effectLst/>
                        <a:latin typeface="Calibri" panose="020F0502020204030204" pitchFamily="34" charset="0"/>
                        <a:ea typeface="Calibri" panose="020F0502020204030204" pitchFamily="34" charset="0"/>
                        <a:cs typeface="Times New Roman" panose="02020603050405020304" pitchFamily="18" charset="0"/>
                      </a:endParaRPr>
                    </a:p>
                  </a:txBody>
                  <a:tcPr marL="101609" marR="101609" marT="0" marB="0" anchor="b"/>
                </a:tc>
                <a:tc>
                  <a:txBody>
                    <a:bodyPr/>
                    <a:lstStyle/>
                    <a:p>
                      <a:pPr marL="0" marR="0" algn="ctr">
                        <a:lnSpc>
                          <a:spcPct val="107000"/>
                        </a:lnSpc>
                        <a:spcBef>
                          <a:spcPts val="0"/>
                        </a:spcBef>
                        <a:spcAft>
                          <a:spcPts val="0"/>
                        </a:spcAft>
                      </a:pPr>
                      <a:r>
                        <a:rPr lang="en-US" sz="2400" b="1" kern="0" dirty="0">
                          <a:effectLst/>
                        </a:rPr>
                        <a:t>-3</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01609" marR="101609" marT="0" marB="0" anchor="b"/>
                </a:tc>
                <a:extLst>
                  <a:ext uri="{0D108BD9-81ED-4DB2-BD59-A6C34878D82A}">
                    <a16:rowId xmlns:a16="http://schemas.microsoft.com/office/drawing/2014/main" val="2041368610"/>
                  </a:ext>
                </a:extLst>
              </a:tr>
              <a:tr h="367681">
                <a:tc>
                  <a:txBody>
                    <a:bodyPr/>
                    <a:lstStyle/>
                    <a:p>
                      <a:pPr marL="0" marR="0" algn="ctr">
                        <a:lnSpc>
                          <a:spcPct val="107000"/>
                        </a:lnSpc>
                        <a:spcBef>
                          <a:spcPts val="0"/>
                        </a:spcBef>
                        <a:spcAft>
                          <a:spcPts val="0"/>
                        </a:spcAft>
                      </a:pPr>
                      <a:r>
                        <a:rPr lang="en-US" sz="2000" kern="0" dirty="0">
                          <a:effectLst/>
                        </a:rPr>
                        <a:t>FAST / STAR Prep</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01609" marR="101609" marT="0" marB="0" anchor="b"/>
                </a:tc>
                <a:tc>
                  <a:txBody>
                    <a:bodyPr/>
                    <a:lstStyle/>
                    <a:p>
                      <a:pPr marL="0" marR="0" algn="ctr">
                        <a:lnSpc>
                          <a:spcPct val="107000"/>
                        </a:lnSpc>
                        <a:spcBef>
                          <a:spcPts val="0"/>
                        </a:spcBef>
                        <a:spcAft>
                          <a:spcPts val="0"/>
                        </a:spcAft>
                      </a:pPr>
                      <a:r>
                        <a:rPr lang="en-US" sz="2400" b="1" kern="0">
                          <a:effectLst/>
                        </a:rPr>
                        <a:t>41</a:t>
                      </a:r>
                      <a:endParaRPr lang="en-US" sz="2400" b="1" kern="100">
                        <a:effectLst/>
                        <a:latin typeface="Calibri" panose="020F0502020204030204" pitchFamily="34" charset="0"/>
                        <a:ea typeface="Calibri" panose="020F0502020204030204" pitchFamily="34" charset="0"/>
                        <a:cs typeface="Times New Roman" panose="02020603050405020304" pitchFamily="18" charset="0"/>
                      </a:endParaRPr>
                    </a:p>
                  </a:txBody>
                  <a:tcPr marL="101609" marR="101609" marT="0" marB="0" anchor="b"/>
                </a:tc>
                <a:tc>
                  <a:txBody>
                    <a:bodyPr/>
                    <a:lstStyle/>
                    <a:p>
                      <a:pPr marL="0" marR="0" algn="ctr">
                        <a:lnSpc>
                          <a:spcPct val="107000"/>
                        </a:lnSpc>
                        <a:spcBef>
                          <a:spcPts val="0"/>
                        </a:spcBef>
                        <a:spcAft>
                          <a:spcPts val="0"/>
                        </a:spcAft>
                      </a:pPr>
                      <a:r>
                        <a:rPr lang="en-US" sz="2400" b="1" kern="0">
                          <a:effectLst/>
                        </a:rPr>
                        <a:t>26</a:t>
                      </a:r>
                      <a:endParaRPr lang="en-US" sz="2400" b="1" kern="100">
                        <a:effectLst/>
                        <a:latin typeface="Calibri" panose="020F0502020204030204" pitchFamily="34" charset="0"/>
                        <a:ea typeface="Calibri" panose="020F0502020204030204" pitchFamily="34" charset="0"/>
                        <a:cs typeface="Times New Roman" panose="02020603050405020304" pitchFamily="18" charset="0"/>
                      </a:endParaRPr>
                    </a:p>
                  </a:txBody>
                  <a:tcPr marL="101609" marR="101609" marT="0" marB="0" anchor="b"/>
                </a:tc>
                <a:tc>
                  <a:txBody>
                    <a:bodyPr/>
                    <a:lstStyle/>
                    <a:p>
                      <a:pPr marL="0" marR="0" algn="ctr">
                        <a:lnSpc>
                          <a:spcPct val="107000"/>
                        </a:lnSpc>
                        <a:spcBef>
                          <a:spcPts val="0"/>
                        </a:spcBef>
                        <a:spcAft>
                          <a:spcPts val="0"/>
                        </a:spcAft>
                      </a:pPr>
                      <a:r>
                        <a:rPr lang="en-US" sz="2400" b="1" kern="0" dirty="0">
                          <a:effectLst/>
                        </a:rPr>
                        <a:t>-15</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01609" marR="101609" marT="0" marB="0" anchor="b"/>
                </a:tc>
                <a:extLst>
                  <a:ext uri="{0D108BD9-81ED-4DB2-BD59-A6C34878D82A}">
                    <a16:rowId xmlns:a16="http://schemas.microsoft.com/office/drawing/2014/main" val="580815316"/>
                  </a:ext>
                </a:extLst>
              </a:tr>
              <a:tr h="333029">
                <a:tc>
                  <a:txBody>
                    <a:bodyPr/>
                    <a:lstStyle/>
                    <a:p>
                      <a:pPr marL="0" marR="0" algn="ctr">
                        <a:lnSpc>
                          <a:spcPct val="107000"/>
                        </a:lnSpc>
                        <a:spcBef>
                          <a:spcPts val="0"/>
                        </a:spcBef>
                        <a:spcAft>
                          <a:spcPts val="0"/>
                        </a:spcAft>
                      </a:pPr>
                      <a:r>
                        <a:rPr lang="en-US" sz="2000" kern="0" dirty="0">
                          <a:effectLst/>
                        </a:rPr>
                        <a:t>Summer Slide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01609" marR="101609" marT="0" marB="0" anchor="b"/>
                </a:tc>
                <a:tc>
                  <a:txBody>
                    <a:bodyPr/>
                    <a:lstStyle/>
                    <a:p>
                      <a:pPr marL="0" marR="0" algn="ctr">
                        <a:lnSpc>
                          <a:spcPct val="107000"/>
                        </a:lnSpc>
                        <a:spcBef>
                          <a:spcPts val="0"/>
                        </a:spcBef>
                        <a:spcAft>
                          <a:spcPts val="0"/>
                        </a:spcAft>
                      </a:pPr>
                      <a:r>
                        <a:rPr lang="en-US" sz="1600" kern="0">
                          <a:effectLst/>
                        </a:rPr>
                        <a:t> </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101609" marR="101609" marT="0" marB="0" anchor="b"/>
                </a:tc>
                <a:tc>
                  <a:txBody>
                    <a:bodyPr/>
                    <a:lstStyle/>
                    <a:p>
                      <a:pPr marL="0" marR="0" algn="ctr">
                        <a:lnSpc>
                          <a:spcPct val="107000"/>
                        </a:lnSpc>
                        <a:spcBef>
                          <a:spcPts val="0"/>
                        </a:spcBef>
                        <a:spcAft>
                          <a:spcPts val="0"/>
                        </a:spcAft>
                      </a:pPr>
                      <a:r>
                        <a:rPr lang="en-US" sz="1600" kern="0">
                          <a:effectLst/>
                        </a:rPr>
                        <a:t> </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101609" marR="101609" marT="0" marB="0" anchor="b"/>
                </a:tc>
                <a:tc>
                  <a:txBody>
                    <a:bodyPr/>
                    <a:lstStyle/>
                    <a:p>
                      <a:pPr>
                        <a:lnSpc>
                          <a:spcPct val="107000"/>
                        </a:lnSpc>
                      </a:pPr>
                      <a:endParaRPr lang="en-US" sz="1600" kern="100">
                        <a:effectLst/>
                        <a:latin typeface="Calibri" panose="020F0502020204030204" pitchFamily="34" charset="0"/>
                        <a:cs typeface="Times New Roman" panose="02020603050405020304" pitchFamily="18" charset="0"/>
                      </a:endParaRPr>
                    </a:p>
                  </a:txBody>
                  <a:tcPr marL="101609" marR="101609" marT="0" marB="0" anchor="b"/>
                </a:tc>
                <a:extLst>
                  <a:ext uri="{0D108BD9-81ED-4DB2-BD59-A6C34878D82A}">
                    <a16:rowId xmlns:a16="http://schemas.microsoft.com/office/drawing/2014/main" val="549121216"/>
                  </a:ext>
                </a:extLst>
              </a:tr>
              <a:tr h="333029">
                <a:tc>
                  <a:txBody>
                    <a:bodyPr/>
                    <a:lstStyle/>
                    <a:p>
                      <a:pPr marL="0" marR="0">
                        <a:lnSpc>
                          <a:spcPct val="107000"/>
                        </a:lnSpc>
                        <a:spcBef>
                          <a:spcPts val="0"/>
                        </a:spcBef>
                        <a:spcAft>
                          <a:spcPts val="0"/>
                        </a:spcAft>
                      </a:pPr>
                      <a:r>
                        <a:rPr lang="en-US" sz="1600" kern="0">
                          <a:effectLst/>
                        </a:rPr>
                        <a:t> </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101609" marR="101609" marT="0" marB="0" anchor="b"/>
                </a:tc>
                <a:tc>
                  <a:txBody>
                    <a:bodyPr/>
                    <a:lstStyle/>
                    <a:p>
                      <a:pPr marL="0" marR="0" algn="ctr">
                        <a:lnSpc>
                          <a:spcPct val="107000"/>
                        </a:lnSpc>
                        <a:spcBef>
                          <a:spcPts val="0"/>
                        </a:spcBef>
                        <a:spcAft>
                          <a:spcPts val="0"/>
                        </a:spcAft>
                      </a:pP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01609" marR="101609" marT="0" marB="0" anchor="b"/>
                </a:tc>
                <a:tc>
                  <a:txBody>
                    <a:bodyPr/>
                    <a:lstStyle/>
                    <a:p>
                      <a:pPr marL="0" marR="0" algn="ctr">
                        <a:lnSpc>
                          <a:spcPct val="107000"/>
                        </a:lnSpc>
                        <a:spcBef>
                          <a:spcPts val="0"/>
                        </a:spcBef>
                        <a:spcAft>
                          <a:spcPts val="0"/>
                        </a:spcAft>
                      </a:pP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01609" marR="101609" marT="0" marB="0" anchor="b"/>
                </a:tc>
                <a:tc>
                  <a:txBody>
                    <a:bodyPr/>
                    <a:lstStyle/>
                    <a:p>
                      <a:pPr marL="0" marR="0" algn="ctr">
                        <a:lnSpc>
                          <a:spcPct val="107000"/>
                        </a:lnSpc>
                        <a:spcBef>
                          <a:spcPts val="0"/>
                        </a:spcBef>
                        <a:spcAft>
                          <a:spcPts val="0"/>
                        </a:spcAft>
                      </a:pPr>
                      <a:r>
                        <a:rPr lang="en-US" sz="1600" kern="0" dirty="0">
                          <a:effectLst/>
                        </a:rPr>
                        <a:t>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01609" marR="101609" marT="0" marB="0" anchor="b"/>
                </a:tc>
                <a:extLst>
                  <a:ext uri="{0D108BD9-81ED-4DB2-BD59-A6C34878D82A}">
                    <a16:rowId xmlns:a16="http://schemas.microsoft.com/office/drawing/2014/main" val="4124227349"/>
                  </a:ext>
                </a:extLst>
              </a:tr>
            </a:tbl>
          </a:graphicData>
        </a:graphic>
      </p:graphicFrame>
      <p:graphicFrame>
        <p:nvGraphicFramePr>
          <p:cNvPr id="5" name="Table 4">
            <a:extLst>
              <a:ext uri="{FF2B5EF4-FFF2-40B4-BE49-F238E27FC236}">
                <a16:creationId xmlns:a16="http://schemas.microsoft.com/office/drawing/2014/main" id="{5C9F64BB-E0E3-76E7-CFF6-46FFF3C3F736}"/>
              </a:ext>
            </a:extLst>
          </p:cNvPr>
          <p:cNvGraphicFramePr>
            <a:graphicFrameLocks noGrp="1"/>
          </p:cNvGraphicFramePr>
          <p:nvPr>
            <p:extLst>
              <p:ext uri="{D42A27DB-BD31-4B8C-83A1-F6EECF244321}">
                <p14:modId xmlns:p14="http://schemas.microsoft.com/office/powerpoint/2010/main" val="2358609607"/>
              </p:ext>
            </p:extLst>
          </p:nvPr>
        </p:nvGraphicFramePr>
        <p:xfrm>
          <a:off x="865569" y="1651000"/>
          <a:ext cx="4112831" cy="4216400"/>
        </p:xfrm>
        <a:graphic>
          <a:graphicData uri="http://schemas.openxmlformats.org/drawingml/2006/table">
            <a:tbl>
              <a:tblPr>
                <a:tableStyleId>{5C22544A-7EE6-4342-B048-85BDC9FD1C3A}</a:tableStyleId>
              </a:tblPr>
              <a:tblGrid>
                <a:gridCol w="2978257">
                  <a:extLst>
                    <a:ext uri="{9D8B030D-6E8A-4147-A177-3AD203B41FA5}">
                      <a16:colId xmlns:a16="http://schemas.microsoft.com/office/drawing/2014/main" val="1036095217"/>
                    </a:ext>
                  </a:extLst>
                </a:gridCol>
                <a:gridCol w="1134574">
                  <a:extLst>
                    <a:ext uri="{9D8B030D-6E8A-4147-A177-3AD203B41FA5}">
                      <a16:colId xmlns:a16="http://schemas.microsoft.com/office/drawing/2014/main" val="1636303950"/>
                    </a:ext>
                  </a:extLst>
                </a:gridCol>
              </a:tblGrid>
              <a:tr h="1063028">
                <a:tc gridSpan="2">
                  <a:txBody>
                    <a:bodyPr/>
                    <a:lstStyle/>
                    <a:p>
                      <a:pPr algn="ctr" fontAlgn="b"/>
                      <a:r>
                        <a:rPr lang="en-US" sz="3600" b="1" u="none" strike="noStrike" dirty="0">
                          <a:effectLst/>
                        </a:rPr>
                        <a:t>SWD Suspensions</a:t>
                      </a:r>
                      <a:endParaRPr lang="en-US" sz="36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564933684"/>
                  </a:ext>
                </a:extLst>
              </a:tr>
              <a:tr h="1558563">
                <a:tc>
                  <a:txBody>
                    <a:bodyPr/>
                    <a:lstStyle/>
                    <a:p>
                      <a:pPr algn="ctr" fontAlgn="b"/>
                      <a:r>
                        <a:rPr lang="en-US" sz="4800" b="1" u="none" strike="noStrike" dirty="0">
                          <a:effectLst/>
                        </a:rPr>
                        <a:t>2022-2023</a:t>
                      </a:r>
                      <a:endParaRPr lang="en-US" sz="48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4800" b="1" i="0" u="none" strike="noStrike" dirty="0">
                          <a:solidFill>
                            <a:srgbClr val="000000"/>
                          </a:solidFill>
                          <a:effectLst/>
                          <a:latin typeface="Calibri" panose="020F0502020204030204" pitchFamily="34" charset="0"/>
                        </a:rPr>
                        <a:t>1:6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5964276"/>
                  </a:ext>
                </a:extLst>
              </a:tr>
              <a:tr h="1594809">
                <a:tc>
                  <a:txBody>
                    <a:bodyPr/>
                    <a:lstStyle/>
                    <a:p>
                      <a:pPr algn="ctr" fontAlgn="b"/>
                      <a:r>
                        <a:rPr lang="en-US" sz="4800" b="1" u="none" strike="noStrike">
                          <a:effectLst/>
                        </a:rPr>
                        <a:t>2023-2024</a:t>
                      </a:r>
                      <a:endParaRPr lang="en-US" sz="4800" b="1"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4800" b="1" i="0" u="none" strike="noStrike" dirty="0">
                          <a:solidFill>
                            <a:srgbClr val="000000"/>
                          </a:solidFill>
                          <a:effectLst/>
                          <a:latin typeface="Calibri" panose="020F0502020204030204" pitchFamily="34" charset="0"/>
                        </a:rPr>
                        <a:t>1:9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36022986"/>
                  </a:ext>
                </a:extLst>
              </a:tr>
            </a:tbl>
          </a:graphicData>
        </a:graphic>
      </p:graphicFrame>
    </p:spTree>
    <p:extLst>
      <p:ext uri="{BB962C8B-B14F-4D97-AF65-F5344CB8AC3E}">
        <p14:creationId xmlns:p14="http://schemas.microsoft.com/office/powerpoint/2010/main" val="2576786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0F19C37-CD41-D16E-CE7B-9FDF5F70FDC3}"/>
              </a:ext>
            </a:extLst>
          </p:cNvPr>
          <p:cNvGraphicFramePr>
            <a:graphicFrameLocks noGrp="1"/>
          </p:cNvGraphicFramePr>
          <p:nvPr>
            <p:extLst>
              <p:ext uri="{D42A27DB-BD31-4B8C-83A1-F6EECF244321}">
                <p14:modId xmlns:p14="http://schemas.microsoft.com/office/powerpoint/2010/main" val="3063758890"/>
              </p:ext>
            </p:extLst>
          </p:nvPr>
        </p:nvGraphicFramePr>
        <p:xfrm>
          <a:off x="812800" y="762000"/>
          <a:ext cx="10426701" cy="5435598"/>
        </p:xfrm>
        <a:graphic>
          <a:graphicData uri="http://schemas.openxmlformats.org/drawingml/2006/table">
            <a:tbl>
              <a:tblPr/>
              <a:tblGrid>
                <a:gridCol w="1122249">
                  <a:extLst>
                    <a:ext uri="{9D8B030D-6E8A-4147-A177-3AD203B41FA5}">
                      <a16:colId xmlns:a16="http://schemas.microsoft.com/office/drawing/2014/main" val="639035543"/>
                    </a:ext>
                  </a:extLst>
                </a:gridCol>
                <a:gridCol w="1183461">
                  <a:extLst>
                    <a:ext uri="{9D8B030D-6E8A-4147-A177-3AD203B41FA5}">
                      <a16:colId xmlns:a16="http://schemas.microsoft.com/office/drawing/2014/main" val="406596642"/>
                    </a:ext>
                  </a:extLst>
                </a:gridCol>
                <a:gridCol w="1183461">
                  <a:extLst>
                    <a:ext uri="{9D8B030D-6E8A-4147-A177-3AD203B41FA5}">
                      <a16:colId xmlns:a16="http://schemas.microsoft.com/office/drawing/2014/main" val="827833506"/>
                    </a:ext>
                  </a:extLst>
                </a:gridCol>
                <a:gridCol w="1183461">
                  <a:extLst>
                    <a:ext uri="{9D8B030D-6E8A-4147-A177-3AD203B41FA5}">
                      <a16:colId xmlns:a16="http://schemas.microsoft.com/office/drawing/2014/main" val="430952947"/>
                    </a:ext>
                  </a:extLst>
                </a:gridCol>
                <a:gridCol w="714156">
                  <a:extLst>
                    <a:ext uri="{9D8B030D-6E8A-4147-A177-3AD203B41FA5}">
                      <a16:colId xmlns:a16="http://schemas.microsoft.com/office/drawing/2014/main" val="812366603"/>
                    </a:ext>
                  </a:extLst>
                </a:gridCol>
                <a:gridCol w="1122249">
                  <a:extLst>
                    <a:ext uri="{9D8B030D-6E8A-4147-A177-3AD203B41FA5}">
                      <a16:colId xmlns:a16="http://schemas.microsoft.com/office/drawing/2014/main" val="3272148347"/>
                    </a:ext>
                  </a:extLst>
                </a:gridCol>
                <a:gridCol w="1305888">
                  <a:extLst>
                    <a:ext uri="{9D8B030D-6E8A-4147-A177-3AD203B41FA5}">
                      <a16:colId xmlns:a16="http://schemas.microsoft.com/office/drawing/2014/main" val="450028959"/>
                    </a:ext>
                  </a:extLst>
                </a:gridCol>
                <a:gridCol w="1305888">
                  <a:extLst>
                    <a:ext uri="{9D8B030D-6E8A-4147-A177-3AD203B41FA5}">
                      <a16:colId xmlns:a16="http://schemas.microsoft.com/office/drawing/2014/main" val="698620209"/>
                    </a:ext>
                  </a:extLst>
                </a:gridCol>
                <a:gridCol w="1305888">
                  <a:extLst>
                    <a:ext uri="{9D8B030D-6E8A-4147-A177-3AD203B41FA5}">
                      <a16:colId xmlns:a16="http://schemas.microsoft.com/office/drawing/2014/main" val="227590599"/>
                    </a:ext>
                  </a:extLst>
                </a:gridCol>
              </a:tblGrid>
              <a:tr h="388257">
                <a:tc gridSpan="4">
                  <a:txBody>
                    <a:bodyPr/>
                    <a:lstStyle/>
                    <a:p>
                      <a:pPr algn="ctr" fontAlgn="b"/>
                      <a:r>
                        <a:rPr lang="en-US" sz="2000" b="1" i="0" u="none" strike="noStrike" dirty="0">
                          <a:solidFill>
                            <a:srgbClr val="000000"/>
                          </a:solidFill>
                          <a:effectLst/>
                          <a:latin typeface="Calibri" panose="020F0502020204030204" pitchFamily="34" charset="0"/>
                        </a:rPr>
                        <a:t>ELA Proficiency Comparison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gridSpan="4">
                  <a:txBody>
                    <a:bodyPr/>
                    <a:lstStyle/>
                    <a:p>
                      <a:pPr algn="ctr" fontAlgn="b"/>
                      <a:r>
                        <a:rPr lang="en-US" sz="2000" b="1" i="0" u="none" strike="noStrike" dirty="0">
                          <a:solidFill>
                            <a:srgbClr val="000000"/>
                          </a:solidFill>
                          <a:effectLst/>
                          <a:latin typeface="Calibri" panose="020F0502020204030204" pitchFamily="34" charset="0"/>
                        </a:rPr>
                        <a:t>Math Proficiency Comparison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51802370"/>
                  </a:ext>
                </a:extLst>
              </a:tr>
              <a:tr h="388257">
                <a:tc>
                  <a:txBody>
                    <a:bodyPr/>
                    <a:lstStyle/>
                    <a:p>
                      <a:pPr algn="ctr" fontAlgn="b"/>
                      <a:r>
                        <a:rPr lang="en-US" sz="2000" b="1" i="0" u="none" strike="noStrike" dirty="0">
                          <a:solidFill>
                            <a:srgbClr val="000000"/>
                          </a:solidFill>
                          <a:effectLst/>
                          <a:latin typeface="Calibri" panose="020F0502020204030204" pitchFamily="34" charset="0"/>
                        </a:rPr>
                        <a:t>Grade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000" b="1" i="0" u="none" strike="noStrike" dirty="0">
                          <a:solidFill>
                            <a:srgbClr val="000000"/>
                          </a:solidFill>
                          <a:effectLst/>
                          <a:latin typeface="Calibri" panose="020F0502020204030204" pitchFamily="34" charset="0"/>
                        </a:rPr>
                        <a:t>2022-23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000" b="1" i="0" u="none" strike="noStrike" dirty="0">
                          <a:solidFill>
                            <a:srgbClr val="000000"/>
                          </a:solidFill>
                          <a:effectLst/>
                          <a:latin typeface="Calibri" panose="020F0502020204030204" pitchFamily="34" charset="0"/>
                        </a:rPr>
                        <a:t>2023-24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000" b="1" i="0" u="none" strike="noStrike" dirty="0">
                          <a:solidFill>
                            <a:srgbClr val="000000"/>
                          </a:solidFill>
                          <a:effectLst/>
                          <a:latin typeface="Calibri" panose="020F0502020204030204" pitchFamily="34" charset="0"/>
                        </a:rPr>
                        <a:t>Change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2000" b="1" i="0" u="none" strike="noStrike" dirty="0">
                          <a:solidFill>
                            <a:srgbClr val="000000"/>
                          </a:solidFill>
                          <a:effectLst/>
                          <a:latin typeface="Calibri" panose="020F0502020204030204" pitchFamily="34" charset="0"/>
                        </a:rPr>
                        <a:t>Grade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000" b="1" i="0" u="none" strike="noStrike" dirty="0">
                          <a:solidFill>
                            <a:srgbClr val="000000"/>
                          </a:solidFill>
                          <a:effectLst/>
                          <a:latin typeface="Calibri" panose="020F0502020204030204" pitchFamily="34" charset="0"/>
                        </a:rPr>
                        <a:t>2022-23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000" b="1" i="0" u="none" strike="noStrike" dirty="0">
                          <a:solidFill>
                            <a:srgbClr val="000000"/>
                          </a:solidFill>
                          <a:effectLst/>
                          <a:latin typeface="Calibri" panose="020F0502020204030204" pitchFamily="34" charset="0"/>
                        </a:rPr>
                        <a:t>2023-24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000" b="1" i="0" u="none" strike="noStrike" dirty="0">
                          <a:solidFill>
                            <a:srgbClr val="000000"/>
                          </a:solidFill>
                          <a:effectLst/>
                          <a:latin typeface="Calibri" panose="020F0502020204030204" pitchFamily="34" charset="0"/>
                        </a:rPr>
                        <a:t>Change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6806464"/>
                  </a:ext>
                </a:extLst>
              </a:tr>
              <a:tr h="388257">
                <a:tc>
                  <a:txBody>
                    <a:bodyPr/>
                    <a:lstStyle/>
                    <a:p>
                      <a:pPr algn="ctr" fontAlgn="b"/>
                      <a:r>
                        <a:rPr lang="en-US" sz="2400" b="1" i="0" u="none" strike="noStrike" dirty="0">
                          <a:solidFill>
                            <a:srgbClr val="000000"/>
                          </a:solidFill>
                          <a:effectLst/>
                          <a:latin typeface="Calibri" panose="020F0502020204030204" pitchFamily="34" charset="0"/>
                        </a:rPr>
                        <a:t>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dirty="0">
                          <a:solidFill>
                            <a:srgbClr val="000000"/>
                          </a:solidFill>
                          <a:effectLst/>
                          <a:latin typeface="Calibri" panose="020F0502020204030204" pitchFamily="34" charset="0"/>
                        </a:rPr>
                        <a:t>58%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dirty="0">
                          <a:solidFill>
                            <a:srgbClr val="000000"/>
                          </a:solidFill>
                          <a:effectLst/>
                          <a:latin typeface="Calibri" panose="020F0502020204030204" pitchFamily="34" charset="0"/>
                        </a:rPr>
                        <a:t>51%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dirty="0">
                          <a:solidFill>
                            <a:srgbClr val="FF0000"/>
                          </a:solidFill>
                          <a:effectLst/>
                          <a:latin typeface="Calibri" panose="020F0502020204030204" pitchFamily="34" charset="0"/>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24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2400" b="1" i="0" u="none" strike="noStrike" dirty="0">
                          <a:solidFill>
                            <a:srgbClr val="000000"/>
                          </a:solidFill>
                          <a:effectLst/>
                          <a:latin typeface="Calibri" panose="020F0502020204030204" pitchFamily="34" charset="0"/>
                        </a:rPr>
                        <a:t>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dirty="0">
                          <a:solidFill>
                            <a:srgbClr val="000000"/>
                          </a:solidFill>
                          <a:effectLst/>
                          <a:latin typeface="Calibri" panose="020F0502020204030204" pitchFamily="34" charset="0"/>
                        </a:rPr>
                        <a:t>57%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000000"/>
                          </a:solidFill>
                          <a:effectLst/>
                          <a:latin typeface="Calibri" panose="020F0502020204030204" pitchFamily="34" charset="0"/>
                        </a:rPr>
                        <a:t>43%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FF0000"/>
                          </a:solidFill>
                          <a:effectLst/>
                          <a:latin typeface="Calibri" panose="020F0502020204030204" pitchFamily="34" charset="0"/>
                        </a:rPr>
                        <a:t>-14%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7965951"/>
                  </a:ext>
                </a:extLst>
              </a:tr>
              <a:tr h="388257">
                <a:tc>
                  <a:txBody>
                    <a:bodyPr/>
                    <a:lstStyle/>
                    <a:p>
                      <a:pPr algn="ctr" fontAlgn="b"/>
                      <a:r>
                        <a:rPr lang="en-US" sz="2400" b="1"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000000"/>
                          </a:solidFill>
                          <a:effectLst/>
                          <a:latin typeface="Calibri" panose="020F0502020204030204" pitchFamily="34" charset="0"/>
                        </a:rPr>
                        <a:t>49%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000000"/>
                          </a:solidFill>
                          <a:effectLst/>
                          <a:latin typeface="Calibri" panose="020F0502020204030204" pitchFamily="34" charset="0"/>
                        </a:rPr>
                        <a:t>51%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24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2400" b="1"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dirty="0">
                          <a:solidFill>
                            <a:srgbClr val="000000"/>
                          </a:solidFill>
                          <a:effectLst/>
                          <a:latin typeface="Calibri" panose="020F0502020204030204" pitchFamily="34" charset="0"/>
                        </a:rPr>
                        <a:t>62%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dirty="0">
                          <a:solidFill>
                            <a:srgbClr val="000000"/>
                          </a:solidFill>
                          <a:effectLst/>
                          <a:latin typeface="Calibri" panose="020F0502020204030204" pitchFamily="34" charset="0"/>
                        </a:rPr>
                        <a:t>42%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FF0000"/>
                          </a:solidFill>
                          <a:effectLst/>
                          <a:latin typeface="Calibri" panose="020F0502020204030204" pitchFamily="34" charset="0"/>
                        </a:rPr>
                        <a:t>-20%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3895540"/>
                  </a:ext>
                </a:extLst>
              </a:tr>
              <a:tr h="388257">
                <a:tc>
                  <a:txBody>
                    <a:bodyPr/>
                    <a:lstStyle/>
                    <a:p>
                      <a:pPr algn="ctr" fontAlgn="b"/>
                      <a:r>
                        <a:rPr lang="en-US" sz="2400" b="1"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000000"/>
                          </a:solidFill>
                          <a:effectLst/>
                          <a:latin typeface="Calibri" panose="020F0502020204030204" pitchFamily="34" charset="0"/>
                        </a:rPr>
                        <a:t>56%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000000"/>
                          </a:solidFill>
                          <a:effectLst/>
                          <a:latin typeface="Calibri" panose="020F0502020204030204" pitchFamily="34" charset="0"/>
                        </a:rPr>
                        <a:t>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FF0000"/>
                          </a:solidFill>
                          <a:effectLst/>
                          <a:latin typeface="Calibri" panose="020F0502020204030204" pitchFamily="34" charset="0"/>
                        </a:rPr>
                        <a:t>-16%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24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2400" b="1"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000000"/>
                          </a:solidFill>
                          <a:effectLst/>
                          <a:latin typeface="Calibri" panose="020F0502020204030204" pitchFamily="34" charset="0"/>
                        </a:rPr>
                        <a:t>56%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dirty="0">
                          <a:solidFill>
                            <a:srgbClr val="000000"/>
                          </a:solidFill>
                          <a:effectLst/>
                          <a:latin typeface="Calibri" panose="020F0502020204030204" pitchFamily="34" charset="0"/>
                        </a:rPr>
                        <a:t>49%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FF0000"/>
                          </a:solidFill>
                          <a:effectLst/>
                          <a:latin typeface="Calibri" panose="020F0502020204030204" pitchFamily="34" charset="0"/>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49354345"/>
                  </a:ext>
                </a:extLst>
              </a:tr>
              <a:tr h="388257">
                <a:tc>
                  <a:txBody>
                    <a:bodyPr/>
                    <a:lstStyle/>
                    <a:p>
                      <a:pPr algn="ctr" fontAlgn="b"/>
                      <a:r>
                        <a:rPr lang="en-US" sz="2400" b="1"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000000"/>
                          </a:solidFill>
                          <a:effectLst/>
                          <a:latin typeface="Calibri" panose="020F0502020204030204" pitchFamily="34" charset="0"/>
                        </a:rPr>
                        <a:t>49%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000000"/>
                          </a:solidFill>
                          <a:effectLst/>
                          <a:latin typeface="Calibri" panose="020F0502020204030204" pitchFamily="34" charset="0"/>
                        </a:rPr>
                        <a:t>57%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000000"/>
                          </a:solidFill>
                          <a:effectLst/>
                          <a:latin typeface="Calibri" panose="020F0502020204030204" pitchFamily="34" charset="0"/>
                        </a:rPr>
                        <a:t>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24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2400" b="1"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000000"/>
                          </a:solidFill>
                          <a:effectLst/>
                          <a:latin typeface="Calibri" panose="020F0502020204030204" pitchFamily="34" charset="0"/>
                        </a:rPr>
                        <a:t>48%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dirty="0">
                          <a:solidFill>
                            <a:srgbClr val="000000"/>
                          </a:solidFill>
                          <a:effectLst/>
                          <a:latin typeface="Calibri" panose="020F0502020204030204" pitchFamily="34" charset="0"/>
                        </a:rPr>
                        <a:t>67%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000000"/>
                          </a:solidFill>
                          <a:effectLst/>
                          <a:latin typeface="Calibri" panose="020F0502020204030204" pitchFamily="34" charset="0"/>
                        </a:rPr>
                        <a:t>19%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1777455"/>
                  </a:ext>
                </a:extLst>
              </a:tr>
              <a:tr h="388257">
                <a:tc>
                  <a:txBody>
                    <a:bodyPr/>
                    <a:lstStyle/>
                    <a:p>
                      <a:pPr algn="ctr" fontAlgn="b"/>
                      <a:r>
                        <a:rPr lang="en-US" sz="2400" b="1"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000000"/>
                          </a:solidFill>
                          <a:effectLst/>
                          <a:latin typeface="Calibri" panose="020F0502020204030204" pitchFamily="34" charset="0"/>
                        </a:rPr>
                        <a:t>48%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000000"/>
                          </a:solidFill>
                          <a:effectLst/>
                          <a:latin typeface="Calibri" panose="020F0502020204030204" pitchFamily="34" charset="0"/>
                        </a:rPr>
                        <a:t>47%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FF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24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2400" b="1"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000000"/>
                          </a:solidFill>
                          <a:effectLst/>
                          <a:latin typeface="Calibri" panose="020F0502020204030204" pitchFamily="34" charset="0"/>
                        </a:rPr>
                        <a:t>55%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dirty="0">
                          <a:solidFill>
                            <a:srgbClr val="000000"/>
                          </a:solidFill>
                          <a:effectLst/>
                          <a:latin typeface="Calibri" panose="020F0502020204030204" pitchFamily="34" charset="0"/>
                        </a:rPr>
                        <a:t>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FF0000"/>
                          </a:solidFill>
                          <a:effectLst/>
                          <a:latin typeface="Calibri" panose="020F0502020204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11401516"/>
                  </a:ext>
                </a:extLst>
              </a:tr>
              <a:tr h="388257">
                <a:tc>
                  <a:txBody>
                    <a:bodyPr/>
                    <a:lstStyle/>
                    <a:p>
                      <a:pPr algn="ctr" fontAlgn="b"/>
                      <a:r>
                        <a:rPr lang="en-US" sz="2400" b="1"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000000"/>
                          </a:solidFill>
                          <a:effectLst/>
                          <a:latin typeface="Calibri" panose="020F0502020204030204" pitchFamily="34" charset="0"/>
                        </a:rPr>
                        <a:t>62%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000000"/>
                          </a:solidFill>
                          <a:effectLst/>
                          <a:latin typeface="Calibri" panose="020F0502020204030204" pitchFamily="34" charset="0"/>
                        </a:rPr>
                        <a:t>38%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FF0000"/>
                          </a:solidFill>
                          <a:effectLst/>
                          <a:latin typeface="Calibri" panose="020F0502020204030204" pitchFamily="34" charset="0"/>
                        </a:rPr>
                        <a:t>-24%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24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2400" b="1"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000000"/>
                          </a:solidFill>
                          <a:effectLst/>
                          <a:latin typeface="Calibri" panose="020F0502020204030204" pitchFamily="34" charset="0"/>
                        </a:rPr>
                        <a:t>75%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dirty="0">
                          <a:solidFill>
                            <a:srgbClr val="000000"/>
                          </a:solidFill>
                          <a:effectLst/>
                          <a:latin typeface="Calibri" panose="020F0502020204030204" pitchFamily="34" charset="0"/>
                        </a:rPr>
                        <a:t>51%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FF0000"/>
                          </a:solidFill>
                          <a:effectLst/>
                          <a:latin typeface="Calibri" panose="020F0502020204030204" pitchFamily="34" charset="0"/>
                        </a:rPr>
                        <a:t>-24%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78709661"/>
                  </a:ext>
                </a:extLst>
              </a:tr>
              <a:tr h="388257">
                <a:tc>
                  <a:txBody>
                    <a:bodyPr/>
                    <a:lstStyle/>
                    <a:p>
                      <a:pPr algn="ctr" fontAlgn="b"/>
                      <a:r>
                        <a:rPr lang="en-US" sz="2400" b="1" i="0" u="none" strike="noStrike">
                          <a:solidFill>
                            <a:srgbClr val="000000"/>
                          </a:solidFill>
                          <a:effectLst/>
                          <a:latin typeface="Calibri" panose="020F0502020204030204" pitchFamily="34" charset="0"/>
                        </a:rPr>
                        <a:t>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000000"/>
                          </a:solidFill>
                          <a:effectLst/>
                          <a:latin typeface="Calibri" panose="020F0502020204030204" pitchFamily="34" charset="0"/>
                        </a:rPr>
                        <a:t>59%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000000"/>
                          </a:solidFill>
                          <a:effectLst/>
                          <a:latin typeface="Calibri" panose="020F0502020204030204" pitchFamily="34" charset="0"/>
                        </a:rPr>
                        <a:t>69%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000000"/>
                          </a:solidFill>
                          <a:effectLst/>
                          <a:latin typeface="Calibri" panose="020F0502020204030204" pitchFamily="34" charset="0"/>
                        </a:rPr>
                        <a:t>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24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2400" b="1" i="0" u="none" strike="noStrike">
                          <a:solidFill>
                            <a:srgbClr val="000000"/>
                          </a:solidFill>
                          <a:effectLst/>
                          <a:latin typeface="Calibri" panose="020F0502020204030204" pitchFamily="34" charset="0"/>
                        </a:rPr>
                        <a:t>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000000"/>
                          </a:solidFill>
                          <a:effectLst/>
                          <a:latin typeface="Calibri" panose="020F0502020204030204" pitchFamily="34" charset="0"/>
                        </a:rPr>
                        <a:t>57%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dirty="0">
                          <a:solidFill>
                            <a:srgbClr val="000000"/>
                          </a:solidFill>
                          <a:effectLst/>
                          <a:latin typeface="Calibri" panose="020F0502020204030204" pitchFamily="34" charset="0"/>
                        </a:rPr>
                        <a:t>77%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000000"/>
                          </a:solidFill>
                          <a:effectLst/>
                          <a:latin typeface="Calibri" panose="020F0502020204030204" pitchFamily="34" charset="0"/>
                        </a:rPr>
                        <a:t>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376985"/>
                  </a:ext>
                </a:extLst>
              </a:tr>
              <a:tr h="388257">
                <a:tc>
                  <a:txBody>
                    <a:bodyPr/>
                    <a:lstStyle/>
                    <a:p>
                      <a:pPr algn="ctr" fontAlgn="b"/>
                      <a:r>
                        <a:rPr lang="en-US" sz="2400" b="1" i="0" u="none" strike="noStrike">
                          <a:solidFill>
                            <a:srgbClr val="000000"/>
                          </a:solidFill>
                          <a:effectLst/>
                          <a:latin typeface="Calibri" panose="020F0502020204030204" pitchFamily="34" charset="0"/>
                        </a:rPr>
                        <a:t>LG 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000000"/>
                          </a:solidFill>
                          <a:effectLst/>
                          <a:latin typeface="Calibri" panose="020F0502020204030204" pitchFamily="34" charset="0"/>
                        </a:rPr>
                        <a:t>59%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000000"/>
                          </a:solidFill>
                          <a:effectLst/>
                          <a:latin typeface="Calibri" panose="020F0502020204030204" pitchFamily="34" charset="0"/>
                        </a:rPr>
                        <a:t>62%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24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2400" b="1" i="0" u="none" strike="noStrike">
                          <a:solidFill>
                            <a:srgbClr val="000000"/>
                          </a:solidFill>
                          <a:effectLst/>
                          <a:latin typeface="Calibri" panose="020F0502020204030204" pitchFamily="34" charset="0"/>
                        </a:rPr>
                        <a:t>LG 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000000"/>
                          </a:solidFill>
                          <a:effectLst/>
                          <a:latin typeface="Calibri" panose="020F0502020204030204" pitchFamily="34" charset="0"/>
                        </a:rPr>
                        <a:t>52%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000000"/>
                          </a:solidFill>
                          <a:effectLst/>
                          <a:latin typeface="Calibri" panose="020F0502020204030204" pitchFamily="34" charset="0"/>
                        </a:rPr>
                        <a:t>51%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dirty="0">
                          <a:solidFill>
                            <a:srgbClr val="FF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30213948"/>
                  </a:ext>
                </a:extLst>
              </a:tr>
              <a:tr h="388257">
                <a:tc>
                  <a:txBody>
                    <a:bodyPr/>
                    <a:lstStyle/>
                    <a:p>
                      <a:pPr algn="l" fontAlgn="b"/>
                      <a:endParaRPr lang="en-US" sz="2400" b="0" i="0" u="none" strike="noStrike">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2400" b="0" i="0" u="none" strike="noStrike">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2400" b="0" i="0" u="none" strike="noStrike">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2400" b="0" i="0" u="none" strike="noStrike">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24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noFill/>
                  </a:tcPr>
                </a:tc>
                <a:tc>
                  <a:txBody>
                    <a:bodyPr/>
                    <a:lstStyle/>
                    <a:p>
                      <a:pPr algn="l" fontAlgn="b"/>
                      <a:endParaRPr lang="en-US" sz="2400" b="0" i="0" u="none" strike="noStrike">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2400" b="0" i="0" u="none" strike="noStrike">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2400" b="0" i="0" u="none" strike="noStrike">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24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39672389"/>
                  </a:ext>
                </a:extLst>
              </a:tr>
              <a:tr h="388257">
                <a:tc>
                  <a:txBody>
                    <a:bodyPr/>
                    <a:lstStyle/>
                    <a:p>
                      <a:pPr algn="ctr" fontAlgn="b"/>
                      <a:r>
                        <a:rPr lang="en-US" sz="2400" b="1" i="0" u="none" strike="noStrike">
                          <a:solidFill>
                            <a:srgbClr val="000000"/>
                          </a:solidFill>
                          <a:effectLst/>
                          <a:latin typeface="Calibri" panose="020F0502020204030204" pitchFamily="34" charset="0"/>
                        </a:rPr>
                        <a:t>K-2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000000"/>
                          </a:solidFill>
                          <a:effectLst/>
                          <a:latin typeface="Calibri" panose="020F0502020204030204" pitchFamily="34" charset="0"/>
                        </a:rPr>
                        <a:t>54%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000000"/>
                          </a:solidFill>
                          <a:effectLst/>
                          <a:latin typeface="Calibri" panose="020F0502020204030204" pitchFamily="34" charset="0"/>
                        </a:rPr>
                        <a:t>47%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FF0000"/>
                          </a:solidFill>
                          <a:effectLst/>
                          <a:latin typeface="Calibri" panose="020F0502020204030204" pitchFamily="34" charset="0"/>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24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2400" b="1" i="0" u="none" strike="noStrike">
                          <a:solidFill>
                            <a:srgbClr val="000000"/>
                          </a:solidFill>
                          <a:effectLst/>
                          <a:latin typeface="Calibri" panose="020F0502020204030204" pitchFamily="34" charset="0"/>
                        </a:rPr>
                        <a:t>K-2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000000"/>
                          </a:solidFill>
                          <a:effectLst/>
                          <a:latin typeface="Calibri" panose="020F0502020204030204" pitchFamily="34" charset="0"/>
                        </a:rPr>
                        <a:t>58%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000000"/>
                          </a:solidFill>
                          <a:effectLst/>
                          <a:latin typeface="Calibri" panose="020F0502020204030204" pitchFamily="34" charset="0"/>
                        </a:rPr>
                        <a:t>44%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dirty="0">
                          <a:solidFill>
                            <a:srgbClr val="FF0000"/>
                          </a:solidFill>
                          <a:effectLst/>
                          <a:latin typeface="Calibri" panose="020F0502020204030204" pitchFamily="34" charset="0"/>
                        </a:rPr>
                        <a:t>-14%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68801510"/>
                  </a:ext>
                </a:extLst>
              </a:tr>
              <a:tr h="388257">
                <a:tc>
                  <a:txBody>
                    <a:bodyPr/>
                    <a:lstStyle/>
                    <a:p>
                      <a:pPr algn="l" fontAlgn="b"/>
                      <a:r>
                        <a:rPr lang="en-US" sz="2400" b="1" i="0" u="none" strike="noStrike">
                          <a:solidFill>
                            <a:srgbClr val="000000"/>
                          </a:solidFill>
                          <a:effectLst/>
                          <a:latin typeface="Calibri" panose="020F0502020204030204" pitchFamily="34" charset="0"/>
                        </a:rPr>
                        <a:t>3rd-6th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000000"/>
                          </a:solidFill>
                          <a:effectLst/>
                          <a:latin typeface="Calibri" panose="020F0502020204030204" pitchFamily="34" charset="0"/>
                        </a:rPr>
                        <a:t>55%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000000"/>
                          </a:solidFill>
                          <a:effectLst/>
                          <a:latin typeface="Calibri" panose="020F0502020204030204" pitchFamily="34" charset="0"/>
                        </a:rPr>
                        <a:t>56%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24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2400" b="1" i="0" u="none" strike="noStrike">
                          <a:solidFill>
                            <a:srgbClr val="000000"/>
                          </a:solidFill>
                          <a:effectLst/>
                          <a:latin typeface="Calibri" panose="020F0502020204030204" pitchFamily="34" charset="0"/>
                        </a:rPr>
                        <a:t>3rd-6th</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000000"/>
                          </a:solidFill>
                          <a:effectLst/>
                          <a:latin typeface="Calibri" panose="020F0502020204030204" pitchFamily="34" charset="0"/>
                        </a:rPr>
                        <a:t>57%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000000"/>
                          </a:solidFill>
                          <a:effectLst/>
                          <a:latin typeface="Calibri" panose="020F0502020204030204" pitchFamily="34" charset="0"/>
                        </a:rPr>
                        <a:t>63%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dirty="0">
                          <a:solidFill>
                            <a:srgbClr val="000000"/>
                          </a:solidFill>
                          <a:effectLst/>
                          <a:latin typeface="Calibri" panose="020F0502020204030204" pitchFamily="34" charset="0"/>
                        </a:rPr>
                        <a:t>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10477761"/>
                  </a:ext>
                </a:extLst>
              </a:tr>
              <a:tr h="388257">
                <a:tc>
                  <a:txBody>
                    <a:bodyPr/>
                    <a:lstStyle/>
                    <a:p>
                      <a:pPr algn="ctr" fontAlgn="b"/>
                      <a:r>
                        <a:rPr lang="en-US" sz="2400" b="1" i="0" u="none" strike="noStrike">
                          <a:solidFill>
                            <a:srgbClr val="000000"/>
                          </a:solidFill>
                          <a:effectLst/>
                          <a:latin typeface="Calibri" panose="020F0502020204030204" pitchFamily="34" charset="0"/>
                        </a:rPr>
                        <a:t>K-6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000000"/>
                          </a:solidFill>
                          <a:effectLst/>
                          <a:latin typeface="Calibri" panose="020F0502020204030204" pitchFamily="34" charset="0"/>
                        </a:rPr>
                        <a:t>54%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000000"/>
                          </a:solidFill>
                          <a:effectLst/>
                          <a:latin typeface="Calibri" panose="020F0502020204030204" pitchFamily="34" charset="0"/>
                        </a:rPr>
                        <a:t>52%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FF0000"/>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24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2400" b="1" i="0" u="none" strike="noStrike">
                          <a:solidFill>
                            <a:srgbClr val="000000"/>
                          </a:solidFill>
                          <a:effectLst/>
                          <a:latin typeface="Calibri" panose="020F0502020204030204" pitchFamily="34" charset="0"/>
                        </a:rPr>
                        <a:t>K-6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000000"/>
                          </a:solidFill>
                          <a:effectLst/>
                          <a:latin typeface="Calibri" panose="020F0502020204030204" pitchFamily="34" charset="0"/>
                        </a:rPr>
                        <a:t>58%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000000"/>
                          </a:solidFill>
                          <a:effectLst/>
                          <a:latin typeface="Calibri" panose="020F0502020204030204" pitchFamily="34" charset="0"/>
                        </a:rPr>
                        <a:t>54%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dirty="0">
                          <a:solidFill>
                            <a:srgbClr val="FF0000"/>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75314657"/>
                  </a:ext>
                </a:extLst>
              </a:tr>
            </a:tbl>
          </a:graphicData>
        </a:graphic>
      </p:graphicFrame>
    </p:spTree>
    <p:extLst>
      <p:ext uri="{BB962C8B-B14F-4D97-AF65-F5344CB8AC3E}">
        <p14:creationId xmlns:p14="http://schemas.microsoft.com/office/powerpoint/2010/main" val="3283646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38181A50-C8BE-4392-983D-C06579080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7FBF86E2-E05C-A82C-1564-8F02C7C558C6}"/>
              </a:ext>
            </a:extLst>
          </p:cNvPr>
          <p:cNvGraphicFramePr>
            <a:graphicFrameLocks noGrp="1"/>
          </p:cNvGraphicFramePr>
          <p:nvPr>
            <p:extLst>
              <p:ext uri="{D42A27DB-BD31-4B8C-83A1-F6EECF244321}">
                <p14:modId xmlns:p14="http://schemas.microsoft.com/office/powerpoint/2010/main" val="1471925895"/>
              </p:ext>
            </p:extLst>
          </p:nvPr>
        </p:nvGraphicFramePr>
        <p:xfrm>
          <a:off x="804334" y="805518"/>
          <a:ext cx="10583337" cy="5246965"/>
        </p:xfrm>
        <a:graphic>
          <a:graphicData uri="http://schemas.openxmlformats.org/drawingml/2006/table">
            <a:tbl>
              <a:tblPr firstRow="1" firstCol="1" bandRow="1">
                <a:tableStyleId>{5C22544A-7EE6-4342-B048-85BDC9FD1C3A}</a:tableStyleId>
              </a:tblPr>
              <a:tblGrid>
                <a:gridCol w="3373259">
                  <a:extLst>
                    <a:ext uri="{9D8B030D-6E8A-4147-A177-3AD203B41FA5}">
                      <a16:colId xmlns:a16="http://schemas.microsoft.com/office/drawing/2014/main" val="1099311960"/>
                    </a:ext>
                  </a:extLst>
                </a:gridCol>
                <a:gridCol w="1163193">
                  <a:extLst>
                    <a:ext uri="{9D8B030D-6E8A-4147-A177-3AD203B41FA5}">
                      <a16:colId xmlns:a16="http://schemas.microsoft.com/office/drawing/2014/main" val="2288104180"/>
                    </a:ext>
                  </a:extLst>
                </a:gridCol>
                <a:gridCol w="1163193">
                  <a:extLst>
                    <a:ext uri="{9D8B030D-6E8A-4147-A177-3AD203B41FA5}">
                      <a16:colId xmlns:a16="http://schemas.microsoft.com/office/drawing/2014/main" val="678990637"/>
                    </a:ext>
                  </a:extLst>
                </a:gridCol>
                <a:gridCol w="1278653">
                  <a:extLst>
                    <a:ext uri="{9D8B030D-6E8A-4147-A177-3AD203B41FA5}">
                      <a16:colId xmlns:a16="http://schemas.microsoft.com/office/drawing/2014/main" val="636250927"/>
                    </a:ext>
                  </a:extLst>
                </a:gridCol>
                <a:gridCol w="1163193">
                  <a:extLst>
                    <a:ext uri="{9D8B030D-6E8A-4147-A177-3AD203B41FA5}">
                      <a16:colId xmlns:a16="http://schemas.microsoft.com/office/drawing/2014/main" val="690383604"/>
                    </a:ext>
                  </a:extLst>
                </a:gridCol>
                <a:gridCol w="1163193">
                  <a:extLst>
                    <a:ext uri="{9D8B030D-6E8A-4147-A177-3AD203B41FA5}">
                      <a16:colId xmlns:a16="http://schemas.microsoft.com/office/drawing/2014/main" val="1354125208"/>
                    </a:ext>
                  </a:extLst>
                </a:gridCol>
                <a:gridCol w="1278653">
                  <a:extLst>
                    <a:ext uri="{9D8B030D-6E8A-4147-A177-3AD203B41FA5}">
                      <a16:colId xmlns:a16="http://schemas.microsoft.com/office/drawing/2014/main" val="2078717278"/>
                    </a:ext>
                  </a:extLst>
                </a:gridCol>
              </a:tblGrid>
              <a:tr h="1066996">
                <a:tc gridSpan="7">
                  <a:txBody>
                    <a:bodyPr/>
                    <a:lstStyle/>
                    <a:p>
                      <a:pPr marL="0" marR="0" algn="ctr">
                        <a:lnSpc>
                          <a:spcPct val="107000"/>
                        </a:lnSpc>
                        <a:spcBef>
                          <a:spcPts val="0"/>
                        </a:spcBef>
                        <a:spcAft>
                          <a:spcPts val="0"/>
                        </a:spcAft>
                      </a:pPr>
                      <a:r>
                        <a:rPr lang="en-US" sz="3100" kern="0" dirty="0">
                          <a:effectLst/>
                        </a:rPr>
                        <a:t>PM 3 SUBGROUP PROFICIENCY RESULTS 2023 to 2024 (3-6)</a:t>
                      </a:r>
                      <a:endParaRPr lang="en-US" sz="2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42512" marR="142512"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9143230"/>
                  </a:ext>
                </a:extLst>
              </a:tr>
              <a:tr h="558702">
                <a:tc>
                  <a:txBody>
                    <a:bodyPr/>
                    <a:lstStyle/>
                    <a:p>
                      <a:pPr marL="0" marR="0" algn="l">
                        <a:lnSpc>
                          <a:spcPct val="107000"/>
                        </a:lnSpc>
                        <a:spcBef>
                          <a:spcPts val="0"/>
                        </a:spcBef>
                        <a:spcAft>
                          <a:spcPts val="0"/>
                        </a:spcAft>
                      </a:pPr>
                      <a:r>
                        <a:rPr lang="en-US" sz="3100" kern="0">
                          <a:effectLst/>
                        </a:rPr>
                        <a:t> </a:t>
                      </a:r>
                      <a:endParaRPr lang="en-US" sz="2300" kern="100">
                        <a:effectLst/>
                        <a:latin typeface="Calibri" panose="020F0502020204030204" pitchFamily="34" charset="0"/>
                        <a:ea typeface="Calibri" panose="020F0502020204030204" pitchFamily="34" charset="0"/>
                        <a:cs typeface="Times New Roman" panose="02020603050405020304" pitchFamily="18" charset="0"/>
                      </a:endParaRPr>
                    </a:p>
                  </a:txBody>
                  <a:tcPr marL="142512" marR="142512" marT="0" marB="0" anchor="b"/>
                </a:tc>
                <a:tc gridSpan="3">
                  <a:txBody>
                    <a:bodyPr/>
                    <a:lstStyle/>
                    <a:p>
                      <a:pPr marL="0" marR="0" algn="ctr">
                        <a:lnSpc>
                          <a:spcPct val="107000"/>
                        </a:lnSpc>
                        <a:spcBef>
                          <a:spcPts val="0"/>
                        </a:spcBef>
                        <a:spcAft>
                          <a:spcPts val="0"/>
                        </a:spcAft>
                      </a:pPr>
                      <a:r>
                        <a:rPr lang="en-US" sz="3100" kern="0">
                          <a:effectLst/>
                        </a:rPr>
                        <a:t>ELA</a:t>
                      </a:r>
                      <a:endParaRPr lang="en-US" sz="2300" kern="100">
                        <a:effectLst/>
                        <a:latin typeface="Calibri" panose="020F0502020204030204" pitchFamily="34" charset="0"/>
                        <a:ea typeface="Calibri" panose="020F0502020204030204" pitchFamily="34" charset="0"/>
                        <a:cs typeface="Times New Roman" panose="02020603050405020304" pitchFamily="18" charset="0"/>
                      </a:endParaRPr>
                    </a:p>
                  </a:txBody>
                  <a:tcPr marL="142512" marR="142512" marT="0" marB="0" anchor="b"/>
                </a:tc>
                <a:tc hMerge="1">
                  <a:txBody>
                    <a:bodyPr/>
                    <a:lstStyle/>
                    <a:p>
                      <a:endParaRPr lang="en-US"/>
                    </a:p>
                  </a:txBody>
                  <a:tcPr/>
                </a:tc>
                <a:tc hMerge="1">
                  <a:txBody>
                    <a:bodyPr/>
                    <a:lstStyle/>
                    <a:p>
                      <a:endParaRPr lang="en-US"/>
                    </a:p>
                  </a:txBody>
                  <a:tcPr/>
                </a:tc>
                <a:tc gridSpan="3">
                  <a:txBody>
                    <a:bodyPr/>
                    <a:lstStyle/>
                    <a:p>
                      <a:pPr marL="0" marR="0" algn="ctr">
                        <a:lnSpc>
                          <a:spcPct val="107000"/>
                        </a:lnSpc>
                        <a:spcBef>
                          <a:spcPts val="0"/>
                        </a:spcBef>
                        <a:spcAft>
                          <a:spcPts val="0"/>
                        </a:spcAft>
                      </a:pPr>
                      <a:r>
                        <a:rPr lang="en-US" sz="3100" kern="0">
                          <a:effectLst/>
                        </a:rPr>
                        <a:t>MATH</a:t>
                      </a:r>
                      <a:endParaRPr lang="en-US" sz="2300" kern="100">
                        <a:effectLst/>
                        <a:latin typeface="Calibri" panose="020F0502020204030204" pitchFamily="34" charset="0"/>
                        <a:ea typeface="Calibri" panose="020F0502020204030204" pitchFamily="34" charset="0"/>
                        <a:cs typeface="Times New Roman" panose="02020603050405020304" pitchFamily="18" charset="0"/>
                      </a:endParaRPr>
                    </a:p>
                  </a:txBody>
                  <a:tcPr marL="142512" marR="142512" marT="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6590692"/>
                  </a:ext>
                </a:extLst>
              </a:tr>
              <a:tr h="462243">
                <a:tc>
                  <a:txBody>
                    <a:bodyPr/>
                    <a:lstStyle/>
                    <a:p>
                      <a:pPr marL="0" marR="0" algn="ctr">
                        <a:lnSpc>
                          <a:spcPct val="107000"/>
                        </a:lnSpc>
                        <a:spcBef>
                          <a:spcPts val="0"/>
                        </a:spcBef>
                        <a:spcAft>
                          <a:spcPts val="0"/>
                        </a:spcAft>
                      </a:pPr>
                      <a:r>
                        <a:rPr lang="en-US" sz="2500" kern="0">
                          <a:effectLst/>
                        </a:rPr>
                        <a:t>SUBGROUP</a:t>
                      </a:r>
                      <a:endParaRPr lang="en-US" sz="2300" kern="100">
                        <a:effectLst/>
                        <a:latin typeface="Calibri" panose="020F0502020204030204" pitchFamily="34" charset="0"/>
                        <a:ea typeface="Calibri" panose="020F0502020204030204" pitchFamily="34" charset="0"/>
                        <a:cs typeface="Times New Roman" panose="02020603050405020304" pitchFamily="18" charset="0"/>
                      </a:endParaRPr>
                    </a:p>
                  </a:txBody>
                  <a:tcPr marL="142512" marR="142512" marT="0" marB="0" anchor="b"/>
                </a:tc>
                <a:tc>
                  <a:txBody>
                    <a:bodyPr/>
                    <a:lstStyle/>
                    <a:p>
                      <a:pPr marL="0" marR="0" algn="ctr">
                        <a:lnSpc>
                          <a:spcPct val="107000"/>
                        </a:lnSpc>
                        <a:spcBef>
                          <a:spcPts val="0"/>
                        </a:spcBef>
                        <a:spcAft>
                          <a:spcPts val="0"/>
                        </a:spcAft>
                      </a:pPr>
                      <a:r>
                        <a:rPr lang="en-US" sz="2500" b="1" kern="0" dirty="0">
                          <a:effectLst/>
                        </a:rPr>
                        <a:t>2023</a:t>
                      </a:r>
                      <a:endParaRPr lang="en-US" sz="23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42512" marR="142512" marT="0" marB="0" anchor="b"/>
                </a:tc>
                <a:tc>
                  <a:txBody>
                    <a:bodyPr/>
                    <a:lstStyle/>
                    <a:p>
                      <a:pPr marL="0" marR="0" algn="ctr">
                        <a:lnSpc>
                          <a:spcPct val="107000"/>
                        </a:lnSpc>
                        <a:spcBef>
                          <a:spcPts val="0"/>
                        </a:spcBef>
                        <a:spcAft>
                          <a:spcPts val="0"/>
                        </a:spcAft>
                      </a:pPr>
                      <a:r>
                        <a:rPr lang="en-US" sz="2500" b="1" kern="0" dirty="0">
                          <a:effectLst/>
                        </a:rPr>
                        <a:t>2024</a:t>
                      </a:r>
                      <a:endParaRPr lang="en-US" sz="23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42512" marR="142512" marT="0" marB="0" anchor="b"/>
                </a:tc>
                <a:tc>
                  <a:txBody>
                    <a:bodyPr/>
                    <a:lstStyle/>
                    <a:p>
                      <a:pPr marL="0" marR="0" algn="ctr">
                        <a:lnSpc>
                          <a:spcPct val="107000"/>
                        </a:lnSpc>
                        <a:spcBef>
                          <a:spcPts val="0"/>
                        </a:spcBef>
                        <a:spcAft>
                          <a:spcPts val="0"/>
                        </a:spcAft>
                      </a:pPr>
                      <a:r>
                        <a:rPr lang="en-US" sz="2100" b="1" kern="0" dirty="0">
                          <a:effectLst/>
                        </a:rPr>
                        <a:t>Change</a:t>
                      </a:r>
                      <a:endParaRPr lang="en-US" sz="23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42512" marR="142512" marT="0" marB="0" anchor="b"/>
                </a:tc>
                <a:tc>
                  <a:txBody>
                    <a:bodyPr/>
                    <a:lstStyle/>
                    <a:p>
                      <a:pPr marL="0" marR="0" algn="ctr">
                        <a:lnSpc>
                          <a:spcPct val="107000"/>
                        </a:lnSpc>
                        <a:spcBef>
                          <a:spcPts val="0"/>
                        </a:spcBef>
                        <a:spcAft>
                          <a:spcPts val="0"/>
                        </a:spcAft>
                      </a:pPr>
                      <a:r>
                        <a:rPr lang="en-US" sz="2500" b="1" kern="0" dirty="0">
                          <a:effectLst/>
                        </a:rPr>
                        <a:t>2023</a:t>
                      </a:r>
                      <a:endParaRPr lang="en-US" sz="23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42512" marR="142512" marT="0" marB="0" anchor="b"/>
                </a:tc>
                <a:tc>
                  <a:txBody>
                    <a:bodyPr/>
                    <a:lstStyle/>
                    <a:p>
                      <a:pPr marL="0" marR="0" algn="ctr">
                        <a:lnSpc>
                          <a:spcPct val="107000"/>
                        </a:lnSpc>
                        <a:spcBef>
                          <a:spcPts val="0"/>
                        </a:spcBef>
                        <a:spcAft>
                          <a:spcPts val="0"/>
                        </a:spcAft>
                      </a:pPr>
                      <a:r>
                        <a:rPr lang="en-US" sz="2500" b="1" kern="0" dirty="0">
                          <a:effectLst/>
                        </a:rPr>
                        <a:t>2024</a:t>
                      </a:r>
                      <a:endParaRPr lang="en-US" sz="23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42512" marR="142512" marT="0" marB="0" anchor="b"/>
                </a:tc>
                <a:tc>
                  <a:txBody>
                    <a:bodyPr/>
                    <a:lstStyle/>
                    <a:p>
                      <a:pPr marL="0" marR="0" algn="ctr">
                        <a:lnSpc>
                          <a:spcPct val="107000"/>
                        </a:lnSpc>
                        <a:spcBef>
                          <a:spcPts val="0"/>
                        </a:spcBef>
                        <a:spcAft>
                          <a:spcPts val="0"/>
                        </a:spcAft>
                      </a:pPr>
                      <a:r>
                        <a:rPr lang="en-US" sz="2100" b="1" kern="0">
                          <a:effectLst/>
                        </a:rPr>
                        <a:t>Change</a:t>
                      </a:r>
                      <a:endParaRPr lang="en-US" sz="2300" b="1" kern="100">
                        <a:effectLst/>
                        <a:latin typeface="Calibri" panose="020F0502020204030204" pitchFamily="34" charset="0"/>
                        <a:ea typeface="Calibri" panose="020F0502020204030204" pitchFamily="34" charset="0"/>
                        <a:cs typeface="Times New Roman" panose="02020603050405020304" pitchFamily="18" charset="0"/>
                      </a:endParaRPr>
                    </a:p>
                  </a:txBody>
                  <a:tcPr marL="142512" marR="142512" marT="0" marB="0" anchor="b"/>
                </a:tc>
                <a:extLst>
                  <a:ext uri="{0D108BD9-81ED-4DB2-BD59-A6C34878D82A}">
                    <a16:rowId xmlns:a16="http://schemas.microsoft.com/office/drawing/2014/main" val="2867759627"/>
                  </a:ext>
                </a:extLst>
              </a:tr>
              <a:tr h="526504">
                <a:tc>
                  <a:txBody>
                    <a:bodyPr/>
                    <a:lstStyle/>
                    <a:p>
                      <a:pPr marL="0" marR="0" algn="l">
                        <a:lnSpc>
                          <a:spcPct val="107000"/>
                        </a:lnSpc>
                        <a:spcBef>
                          <a:spcPts val="0"/>
                        </a:spcBef>
                        <a:spcAft>
                          <a:spcPts val="0"/>
                        </a:spcAft>
                      </a:pPr>
                      <a:r>
                        <a:rPr lang="en-US" sz="2500" kern="0">
                          <a:effectLst/>
                        </a:rPr>
                        <a:t>African American</a:t>
                      </a:r>
                      <a:endParaRPr lang="en-US" sz="2300" kern="100">
                        <a:effectLst/>
                        <a:latin typeface="Calibri" panose="020F0502020204030204" pitchFamily="34" charset="0"/>
                        <a:ea typeface="Calibri" panose="020F0502020204030204" pitchFamily="34" charset="0"/>
                        <a:cs typeface="Times New Roman" panose="02020603050405020304" pitchFamily="18" charset="0"/>
                      </a:endParaRPr>
                    </a:p>
                  </a:txBody>
                  <a:tcPr marL="142512" marR="142512" marT="0" marB="0" anchor="b"/>
                </a:tc>
                <a:tc>
                  <a:txBody>
                    <a:bodyPr/>
                    <a:lstStyle/>
                    <a:p>
                      <a:pPr marL="0" marR="0" algn="ctr">
                        <a:lnSpc>
                          <a:spcPct val="107000"/>
                        </a:lnSpc>
                        <a:spcBef>
                          <a:spcPts val="0"/>
                        </a:spcBef>
                        <a:spcAft>
                          <a:spcPts val="0"/>
                        </a:spcAft>
                      </a:pPr>
                      <a:r>
                        <a:rPr lang="en-US" sz="2900" b="1" kern="0">
                          <a:effectLst/>
                        </a:rPr>
                        <a:t>68%</a:t>
                      </a:r>
                      <a:endParaRPr lang="en-US" sz="2300" b="1" kern="100">
                        <a:effectLst/>
                        <a:latin typeface="Calibri" panose="020F0502020204030204" pitchFamily="34" charset="0"/>
                        <a:ea typeface="Calibri" panose="020F0502020204030204" pitchFamily="34" charset="0"/>
                        <a:cs typeface="Times New Roman" panose="02020603050405020304" pitchFamily="18" charset="0"/>
                      </a:endParaRPr>
                    </a:p>
                  </a:txBody>
                  <a:tcPr marL="142512" marR="142512" marT="0" marB="0" anchor="b"/>
                </a:tc>
                <a:tc>
                  <a:txBody>
                    <a:bodyPr/>
                    <a:lstStyle/>
                    <a:p>
                      <a:pPr marL="0" marR="0" algn="ctr">
                        <a:lnSpc>
                          <a:spcPct val="107000"/>
                        </a:lnSpc>
                        <a:spcBef>
                          <a:spcPts val="0"/>
                        </a:spcBef>
                        <a:spcAft>
                          <a:spcPts val="0"/>
                        </a:spcAft>
                      </a:pPr>
                      <a:r>
                        <a:rPr lang="en-US" sz="2900" b="1" kern="0">
                          <a:effectLst/>
                        </a:rPr>
                        <a:t>27%</a:t>
                      </a:r>
                      <a:endParaRPr lang="en-US" sz="2300" b="1" kern="100">
                        <a:effectLst/>
                        <a:latin typeface="Calibri" panose="020F0502020204030204" pitchFamily="34" charset="0"/>
                        <a:ea typeface="Calibri" panose="020F0502020204030204" pitchFamily="34" charset="0"/>
                        <a:cs typeface="Times New Roman" panose="02020603050405020304" pitchFamily="18" charset="0"/>
                      </a:endParaRPr>
                    </a:p>
                  </a:txBody>
                  <a:tcPr marL="142512" marR="142512" marT="0" marB="0" anchor="b"/>
                </a:tc>
                <a:tc>
                  <a:txBody>
                    <a:bodyPr/>
                    <a:lstStyle/>
                    <a:p>
                      <a:pPr marL="0" marR="0" algn="ctr">
                        <a:lnSpc>
                          <a:spcPct val="107000"/>
                        </a:lnSpc>
                        <a:spcBef>
                          <a:spcPts val="0"/>
                        </a:spcBef>
                        <a:spcAft>
                          <a:spcPts val="0"/>
                        </a:spcAft>
                      </a:pPr>
                      <a:r>
                        <a:rPr lang="en-US" sz="2900" b="1" kern="0">
                          <a:effectLst/>
                        </a:rPr>
                        <a:t>-41%</a:t>
                      </a:r>
                      <a:endParaRPr lang="en-US" sz="2300" b="1" kern="100">
                        <a:effectLst/>
                        <a:latin typeface="Calibri" panose="020F0502020204030204" pitchFamily="34" charset="0"/>
                        <a:ea typeface="Calibri" panose="020F0502020204030204" pitchFamily="34" charset="0"/>
                        <a:cs typeface="Times New Roman" panose="02020603050405020304" pitchFamily="18" charset="0"/>
                      </a:endParaRPr>
                    </a:p>
                  </a:txBody>
                  <a:tcPr marL="142512" marR="142512" marT="0" marB="0" anchor="b"/>
                </a:tc>
                <a:tc>
                  <a:txBody>
                    <a:bodyPr/>
                    <a:lstStyle/>
                    <a:p>
                      <a:pPr marL="0" marR="0" algn="ctr">
                        <a:lnSpc>
                          <a:spcPct val="107000"/>
                        </a:lnSpc>
                        <a:spcBef>
                          <a:spcPts val="0"/>
                        </a:spcBef>
                        <a:spcAft>
                          <a:spcPts val="0"/>
                        </a:spcAft>
                      </a:pPr>
                      <a:r>
                        <a:rPr lang="en-US" sz="2900" b="1" kern="0">
                          <a:effectLst/>
                        </a:rPr>
                        <a:t>59%</a:t>
                      </a:r>
                      <a:endParaRPr lang="en-US" sz="2300" b="1" kern="100">
                        <a:effectLst/>
                        <a:latin typeface="Calibri" panose="020F0502020204030204" pitchFamily="34" charset="0"/>
                        <a:ea typeface="Calibri" panose="020F0502020204030204" pitchFamily="34" charset="0"/>
                        <a:cs typeface="Times New Roman" panose="02020603050405020304" pitchFamily="18" charset="0"/>
                      </a:endParaRPr>
                    </a:p>
                  </a:txBody>
                  <a:tcPr marL="142512" marR="142512" marT="0" marB="0" anchor="b"/>
                </a:tc>
                <a:tc>
                  <a:txBody>
                    <a:bodyPr/>
                    <a:lstStyle/>
                    <a:p>
                      <a:pPr marL="0" marR="0" algn="ctr">
                        <a:lnSpc>
                          <a:spcPct val="107000"/>
                        </a:lnSpc>
                        <a:spcBef>
                          <a:spcPts val="0"/>
                        </a:spcBef>
                        <a:spcAft>
                          <a:spcPts val="0"/>
                        </a:spcAft>
                      </a:pPr>
                      <a:r>
                        <a:rPr lang="en-US" sz="2900" b="1" kern="0" dirty="0">
                          <a:effectLst/>
                        </a:rPr>
                        <a:t>36%</a:t>
                      </a:r>
                      <a:endParaRPr lang="en-US" sz="23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42512" marR="142512" marT="0" marB="0" anchor="b"/>
                </a:tc>
                <a:tc>
                  <a:txBody>
                    <a:bodyPr/>
                    <a:lstStyle/>
                    <a:p>
                      <a:pPr marL="0" marR="0" algn="ctr">
                        <a:lnSpc>
                          <a:spcPct val="107000"/>
                        </a:lnSpc>
                        <a:spcBef>
                          <a:spcPts val="0"/>
                        </a:spcBef>
                        <a:spcAft>
                          <a:spcPts val="0"/>
                        </a:spcAft>
                      </a:pPr>
                      <a:r>
                        <a:rPr lang="en-US" sz="2900" b="1" kern="0">
                          <a:effectLst/>
                        </a:rPr>
                        <a:t>-23</a:t>
                      </a:r>
                      <a:endParaRPr lang="en-US" sz="2300" b="1" kern="100">
                        <a:effectLst/>
                        <a:latin typeface="Calibri" panose="020F0502020204030204" pitchFamily="34" charset="0"/>
                        <a:ea typeface="Calibri" panose="020F0502020204030204" pitchFamily="34" charset="0"/>
                        <a:cs typeface="Times New Roman" panose="02020603050405020304" pitchFamily="18" charset="0"/>
                      </a:endParaRPr>
                    </a:p>
                  </a:txBody>
                  <a:tcPr marL="142512" marR="142512" marT="0" marB="0" anchor="b"/>
                </a:tc>
                <a:extLst>
                  <a:ext uri="{0D108BD9-81ED-4DB2-BD59-A6C34878D82A}">
                    <a16:rowId xmlns:a16="http://schemas.microsoft.com/office/drawing/2014/main" val="1220718715"/>
                  </a:ext>
                </a:extLst>
              </a:tr>
              <a:tr h="526504">
                <a:tc>
                  <a:txBody>
                    <a:bodyPr/>
                    <a:lstStyle/>
                    <a:p>
                      <a:pPr marL="0" marR="0" algn="l">
                        <a:lnSpc>
                          <a:spcPct val="107000"/>
                        </a:lnSpc>
                        <a:spcBef>
                          <a:spcPts val="0"/>
                        </a:spcBef>
                        <a:spcAft>
                          <a:spcPts val="0"/>
                        </a:spcAft>
                      </a:pPr>
                      <a:r>
                        <a:rPr lang="en-US" sz="2500" kern="0">
                          <a:effectLst/>
                        </a:rPr>
                        <a:t>Hispanic</a:t>
                      </a:r>
                      <a:endParaRPr lang="en-US" sz="2300" kern="100">
                        <a:effectLst/>
                        <a:latin typeface="Calibri" panose="020F0502020204030204" pitchFamily="34" charset="0"/>
                        <a:ea typeface="Calibri" panose="020F0502020204030204" pitchFamily="34" charset="0"/>
                        <a:cs typeface="Times New Roman" panose="02020603050405020304" pitchFamily="18" charset="0"/>
                      </a:endParaRPr>
                    </a:p>
                  </a:txBody>
                  <a:tcPr marL="142512" marR="142512" marT="0" marB="0" anchor="b"/>
                </a:tc>
                <a:tc>
                  <a:txBody>
                    <a:bodyPr/>
                    <a:lstStyle/>
                    <a:p>
                      <a:pPr marL="0" marR="0" algn="ctr">
                        <a:lnSpc>
                          <a:spcPct val="107000"/>
                        </a:lnSpc>
                        <a:spcBef>
                          <a:spcPts val="0"/>
                        </a:spcBef>
                        <a:spcAft>
                          <a:spcPts val="0"/>
                        </a:spcAft>
                      </a:pPr>
                      <a:r>
                        <a:rPr lang="en-US" sz="2900" b="1" kern="0">
                          <a:effectLst/>
                        </a:rPr>
                        <a:t>39%</a:t>
                      </a:r>
                      <a:endParaRPr lang="en-US" sz="2300" b="1" kern="100">
                        <a:effectLst/>
                        <a:latin typeface="Calibri" panose="020F0502020204030204" pitchFamily="34" charset="0"/>
                        <a:ea typeface="Calibri" panose="020F0502020204030204" pitchFamily="34" charset="0"/>
                        <a:cs typeface="Times New Roman" panose="02020603050405020304" pitchFamily="18" charset="0"/>
                      </a:endParaRPr>
                    </a:p>
                  </a:txBody>
                  <a:tcPr marL="142512" marR="142512" marT="0" marB="0" anchor="b"/>
                </a:tc>
                <a:tc>
                  <a:txBody>
                    <a:bodyPr/>
                    <a:lstStyle/>
                    <a:p>
                      <a:pPr marL="0" marR="0" algn="ctr">
                        <a:lnSpc>
                          <a:spcPct val="107000"/>
                        </a:lnSpc>
                        <a:spcBef>
                          <a:spcPts val="0"/>
                        </a:spcBef>
                        <a:spcAft>
                          <a:spcPts val="0"/>
                        </a:spcAft>
                      </a:pPr>
                      <a:r>
                        <a:rPr lang="en-US" sz="2900" b="1" kern="0">
                          <a:effectLst/>
                        </a:rPr>
                        <a:t>45%</a:t>
                      </a:r>
                      <a:endParaRPr lang="en-US" sz="2300" b="1" kern="100">
                        <a:effectLst/>
                        <a:latin typeface="Calibri" panose="020F0502020204030204" pitchFamily="34" charset="0"/>
                        <a:ea typeface="Calibri" panose="020F0502020204030204" pitchFamily="34" charset="0"/>
                        <a:cs typeface="Times New Roman" panose="02020603050405020304" pitchFamily="18" charset="0"/>
                      </a:endParaRPr>
                    </a:p>
                  </a:txBody>
                  <a:tcPr marL="142512" marR="142512" marT="0" marB="0" anchor="b"/>
                </a:tc>
                <a:tc>
                  <a:txBody>
                    <a:bodyPr/>
                    <a:lstStyle/>
                    <a:p>
                      <a:pPr marL="0" marR="0" algn="ctr">
                        <a:lnSpc>
                          <a:spcPct val="107000"/>
                        </a:lnSpc>
                        <a:spcBef>
                          <a:spcPts val="0"/>
                        </a:spcBef>
                        <a:spcAft>
                          <a:spcPts val="0"/>
                        </a:spcAft>
                      </a:pPr>
                      <a:r>
                        <a:rPr lang="en-US" sz="2900" b="1" kern="0">
                          <a:effectLst/>
                        </a:rPr>
                        <a:t>6%</a:t>
                      </a:r>
                      <a:endParaRPr lang="en-US" sz="2300" b="1" kern="100">
                        <a:effectLst/>
                        <a:latin typeface="Calibri" panose="020F0502020204030204" pitchFamily="34" charset="0"/>
                        <a:ea typeface="Calibri" panose="020F0502020204030204" pitchFamily="34" charset="0"/>
                        <a:cs typeface="Times New Roman" panose="02020603050405020304" pitchFamily="18" charset="0"/>
                      </a:endParaRPr>
                    </a:p>
                  </a:txBody>
                  <a:tcPr marL="142512" marR="142512" marT="0" marB="0" anchor="b"/>
                </a:tc>
                <a:tc>
                  <a:txBody>
                    <a:bodyPr/>
                    <a:lstStyle/>
                    <a:p>
                      <a:pPr marL="0" marR="0" algn="ctr">
                        <a:lnSpc>
                          <a:spcPct val="107000"/>
                        </a:lnSpc>
                        <a:spcBef>
                          <a:spcPts val="0"/>
                        </a:spcBef>
                        <a:spcAft>
                          <a:spcPts val="0"/>
                        </a:spcAft>
                      </a:pPr>
                      <a:r>
                        <a:rPr lang="en-US" sz="2900" b="1" kern="0">
                          <a:effectLst/>
                        </a:rPr>
                        <a:t>56%</a:t>
                      </a:r>
                      <a:endParaRPr lang="en-US" sz="2300" b="1" kern="100">
                        <a:effectLst/>
                        <a:latin typeface="Calibri" panose="020F0502020204030204" pitchFamily="34" charset="0"/>
                        <a:ea typeface="Calibri" panose="020F0502020204030204" pitchFamily="34" charset="0"/>
                        <a:cs typeface="Times New Roman" panose="02020603050405020304" pitchFamily="18" charset="0"/>
                      </a:endParaRPr>
                    </a:p>
                  </a:txBody>
                  <a:tcPr marL="142512" marR="142512" marT="0" marB="0" anchor="b"/>
                </a:tc>
                <a:tc>
                  <a:txBody>
                    <a:bodyPr/>
                    <a:lstStyle/>
                    <a:p>
                      <a:pPr marL="0" marR="0" algn="ctr">
                        <a:lnSpc>
                          <a:spcPct val="107000"/>
                        </a:lnSpc>
                        <a:spcBef>
                          <a:spcPts val="0"/>
                        </a:spcBef>
                        <a:spcAft>
                          <a:spcPts val="0"/>
                        </a:spcAft>
                      </a:pPr>
                      <a:r>
                        <a:rPr lang="en-US" sz="2900" b="1" kern="0" dirty="0">
                          <a:effectLst/>
                        </a:rPr>
                        <a:t>46%</a:t>
                      </a:r>
                      <a:endParaRPr lang="en-US" sz="23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42512" marR="142512" marT="0" marB="0" anchor="b"/>
                </a:tc>
                <a:tc>
                  <a:txBody>
                    <a:bodyPr/>
                    <a:lstStyle/>
                    <a:p>
                      <a:pPr marL="0" marR="0" algn="ctr">
                        <a:lnSpc>
                          <a:spcPct val="107000"/>
                        </a:lnSpc>
                        <a:spcBef>
                          <a:spcPts val="0"/>
                        </a:spcBef>
                        <a:spcAft>
                          <a:spcPts val="0"/>
                        </a:spcAft>
                      </a:pPr>
                      <a:r>
                        <a:rPr lang="en-US" sz="2900" b="1" kern="0">
                          <a:effectLst/>
                        </a:rPr>
                        <a:t>-10%</a:t>
                      </a:r>
                      <a:endParaRPr lang="en-US" sz="2300" b="1" kern="100">
                        <a:effectLst/>
                        <a:latin typeface="Calibri" panose="020F0502020204030204" pitchFamily="34" charset="0"/>
                        <a:ea typeface="Calibri" panose="020F0502020204030204" pitchFamily="34" charset="0"/>
                        <a:cs typeface="Times New Roman" panose="02020603050405020304" pitchFamily="18" charset="0"/>
                      </a:endParaRPr>
                    </a:p>
                  </a:txBody>
                  <a:tcPr marL="142512" marR="142512" marT="0" marB="0" anchor="b"/>
                </a:tc>
                <a:extLst>
                  <a:ext uri="{0D108BD9-81ED-4DB2-BD59-A6C34878D82A}">
                    <a16:rowId xmlns:a16="http://schemas.microsoft.com/office/drawing/2014/main" val="1591983234"/>
                  </a:ext>
                </a:extLst>
              </a:tr>
              <a:tr h="526504">
                <a:tc>
                  <a:txBody>
                    <a:bodyPr/>
                    <a:lstStyle/>
                    <a:p>
                      <a:pPr marL="0" marR="0" algn="l">
                        <a:lnSpc>
                          <a:spcPct val="107000"/>
                        </a:lnSpc>
                        <a:spcBef>
                          <a:spcPts val="0"/>
                        </a:spcBef>
                        <a:spcAft>
                          <a:spcPts val="0"/>
                        </a:spcAft>
                      </a:pPr>
                      <a:r>
                        <a:rPr lang="en-US" sz="2500" kern="0">
                          <a:effectLst/>
                        </a:rPr>
                        <a:t>Multi-racial (MR)</a:t>
                      </a:r>
                      <a:endParaRPr lang="en-US" sz="2300" kern="100">
                        <a:effectLst/>
                        <a:latin typeface="Calibri" panose="020F0502020204030204" pitchFamily="34" charset="0"/>
                        <a:ea typeface="Calibri" panose="020F0502020204030204" pitchFamily="34" charset="0"/>
                        <a:cs typeface="Times New Roman" panose="02020603050405020304" pitchFamily="18" charset="0"/>
                      </a:endParaRPr>
                    </a:p>
                  </a:txBody>
                  <a:tcPr marL="142512" marR="142512" marT="0" marB="0" anchor="b"/>
                </a:tc>
                <a:tc>
                  <a:txBody>
                    <a:bodyPr/>
                    <a:lstStyle/>
                    <a:p>
                      <a:pPr marL="0" marR="0" algn="ctr">
                        <a:lnSpc>
                          <a:spcPct val="107000"/>
                        </a:lnSpc>
                        <a:spcBef>
                          <a:spcPts val="0"/>
                        </a:spcBef>
                        <a:spcAft>
                          <a:spcPts val="0"/>
                        </a:spcAft>
                      </a:pPr>
                      <a:r>
                        <a:rPr lang="en-US" sz="2900" b="1" kern="0">
                          <a:effectLst/>
                        </a:rPr>
                        <a:t>46%</a:t>
                      </a:r>
                      <a:endParaRPr lang="en-US" sz="2300" b="1" kern="100">
                        <a:effectLst/>
                        <a:latin typeface="Calibri" panose="020F0502020204030204" pitchFamily="34" charset="0"/>
                        <a:ea typeface="Calibri" panose="020F0502020204030204" pitchFamily="34" charset="0"/>
                        <a:cs typeface="Times New Roman" panose="02020603050405020304" pitchFamily="18" charset="0"/>
                      </a:endParaRPr>
                    </a:p>
                  </a:txBody>
                  <a:tcPr marL="142512" marR="142512" marT="0" marB="0" anchor="b"/>
                </a:tc>
                <a:tc>
                  <a:txBody>
                    <a:bodyPr/>
                    <a:lstStyle/>
                    <a:p>
                      <a:pPr marL="0" marR="0" algn="ctr">
                        <a:lnSpc>
                          <a:spcPct val="107000"/>
                        </a:lnSpc>
                        <a:spcBef>
                          <a:spcPts val="0"/>
                        </a:spcBef>
                        <a:spcAft>
                          <a:spcPts val="0"/>
                        </a:spcAft>
                      </a:pPr>
                      <a:r>
                        <a:rPr lang="en-US" sz="2900" b="1" kern="0">
                          <a:effectLst/>
                        </a:rPr>
                        <a:t>56%</a:t>
                      </a:r>
                      <a:endParaRPr lang="en-US" sz="2300" b="1" kern="100">
                        <a:effectLst/>
                        <a:latin typeface="Calibri" panose="020F0502020204030204" pitchFamily="34" charset="0"/>
                        <a:ea typeface="Calibri" panose="020F0502020204030204" pitchFamily="34" charset="0"/>
                        <a:cs typeface="Times New Roman" panose="02020603050405020304" pitchFamily="18" charset="0"/>
                      </a:endParaRPr>
                    </a:p>
                  </a:txBody>
                  <a:tcPr marL="142512" marR="142512" marT="0" marB="0" anchor="b"/>
                </a:tc>
                <a:tc>
                  <a:txBody>
                    <a:bodyPr/>
                    <a:lstStyle/>
                    <a:p>
                      <a:pPr marL="0" marR="0" algn="ctr">
                        <a:lnSpc>
                          <a:spcPct val="107000"/>
                        </a:lnSpc>
                        <a:spcBef>
                          <a:spcPts val="0"/>
                        </a:spcBef>
                        <a:spcAft>
                          <a:spcPts val="0"/>
                        </a:spcAft>
                      </a:pPr>
                      <a:r>
                        <a:rPr lang="en-US" sz="2900" b="1" kern="0">
                          <a:effectLst/>
                        </a:rPr>
                        <a:t>10%</a:t>
                      </a:r>
                      <a:endParaRPr lang="en-US" sz="2300" b="1" kern="100">
                        <a:effectLst/>
                        <a:latin typeface="Calibri" panose="020F0502020204030204" pitchFamily="34" charset="0"/>
                        <a:ea typeface="Calibri" panose="020F0502020204030204" pitchFamily="34" charset="0"/>
                        <a:cs typeface="Times New Roman" panose="02020603050405020304" pitchFamily="18" charset="0"/>
                      </a:endParaRPr>
                    </a:p>
                  </a:txBody>
                  <a:tcPr marL="142512" marR="142512" marT="0" marB="0" anchor="b"/>
                </a:tc>
                <a:tc>
                  <a:txBody>
                    <a:bodyPr/>
                    <a:lstStyle/>
                    <a:p>
                      <a:pPr marL="0" marR="0" algn="ctr">
                        <a:lnSpc>
                          <a:spcPct val="107000"/>
                        </a:lnSpc>
                        <a:spcBef>
                          <a:spcPts val="0"/>
                        </a:spcBef>
                        <a:spcAft>
                          <a:spcPts val="0"/>
                        </a:spcAft>
                      </a:pPr>
                      <a:r>
                        <a:rPr lang="en-US" sz="2900" b="1" kern="0">
                          <a:effectLst/>
                        </a:rPr>
                        <a:t>54%</a:t>
                      </a:r>
                      <a:endParaRPr lang="en-US" sz="2300" b="1" kern="100">
                        <a:effectLst/>
                        <a:latin typeface="Calibri" panose="020F0502020204030204" pitchFamily="34" charset="0"/>
                        <a:ea typeface="Calibri" panose="020F0502020204030204" pitchFamily="34" charset="0"/>
                        <a:cs typeface="Times New Roman" panose="02020603050405020304" pitchFamily="18" charset="0"/>
                      </a:endParaRPr>
                    </a:p>
                  </a:txBody>
                  <a:tcPr marL="142512" marR="142512" marT="0" marB="0" anchor="b"/>
                </a:tc>
                <a:tc>
                  <a:txBody>
                    <a:bodyPr/>
                    <a:lstStyle/>
                    <a:p>
                      <a:pPr marL="0" marR="0" algn="ctr">
                        <a:lnSpc>
                          <a:spcPct val="107000"/>
                        </a:lnSpc>
                        <a:spcBef>
                          <a:spcPts val="0"/>
                        </a:spcBef>
                        <a:spcAft>
                          <a:spcPts val="0"/>
                        </a:spcAft>
                      </a:pPr>
                      <a:r>
                        <a:rPr lang="en-US" sz="2900" b="1" kern="0" dirty="0">
                          <a:effectLst/>
                        </a:rPr>
                        <a:t>75%</a:t>
                      </a:r>
                      <a:endParaRPr lang="en-US" sz="23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42512" marR="142512" marT="0" marB="0" anchor="b"/>
                </a:tc>
                <a:tc>
                  <a:txBody>
                    <a:bodyPr/>
                    <a:lstStyle/>
                    <a:p>
                      <a:pPr marL="0" marR="0" algn="ctr">
                        <a:lnSpc>
                          <a:spcPct val="107000"/>
                        </a:lnSpc>
                        <a:spcBef>
                          <a:spcPts val="0"/>
                        </a:spcBef>
                        <a:spcAft>
                          <a:spcPts val="0"/>
                        </a:spcAft>
                      </a:pPr>
                      <a:r>
                        <a:rPr lang="en-US" sz="2900" b="1" kern="0">
                          <a:effectLst/>
                        </a:rPr>
                        <a:t>21%</a:t>
                      </a:r>
                      <a:endParaRPr lang="en-US" sz="2300" b="1" kern="100">
                        <a:effectLst/>
                        <a:latin typeface="Calibri" panose="020F0502020204030204" pitchFamily="34" charset="0"/>
                        <a:ea typeface="Calibri" panose="020F0502020204030204" pitchFamily="34" charset="0"/>
                        <a:cs typeface="Times New Roman" panose="02020603050405020304" pitchFamily="18" charset="0"/>
                      </a:endParaRPr>
                    </a:p>
                  </a:txBody>
                  <a:tcPr marL="142512" marR="142512" marT="0" marB="0" anchor="b"/>
                </a:tc>
                <a:extLst>
                  <a:ext uri="{0D108BD9-81ED-4DB2-BD59-A6C34878D82A}">
                    <a16:rowId xmlns:a16="http://schemas.microsoft.com/office/drawing/2014/main" val="1394600968"/>
                  </a:ext>
                </a:extLst>
              </a:tr>
              <a:tr h="526504">
                <a:tc>
                  <a:txBody>
                    <a:bodyPr/>
                    <a:lstStyle/>
                    <a:p>
                      <a:pPr marL="0" marR="0" algn="l">
                        <a:lnSpc>
                          <a:spcPct val="107000"/>
                        </a:lnSpc>
                        <a:spcBef>
                          <a:spcPts val="0"/>
                        </a:spcBef>
                        <a:spcAft>
                          <a:spcPts val="0"/>
                        </a:spcAft>
                      </a:pPr>
                      <a:r>
                        <a:rPr lang="en-US" sz="2500" kern="0">
                          <a:effectLst/>
                        </a:rPr>
                        <a:t>ELL</a:t>
                      </a:r>
                      <a:endParaRPr lang="en-US" sz="2300" kern="100">
                        <a:effectLst/>
                        <a:latin typeface="Calibri" panose="020F0502020204030204" pitchFamily="34" charset="0"/>
                        <a:ea typeface="Calibri" panose="020F0502020204030204" pitchFamily="34" charset="0"/>
                        <a:cs typeface="Times New Roman" panose="02020603050405020304" pitchFamily="18" charset="0"/>
                      </a:endParaRPr>
                    </a:p>
                  </a:txBody>
                  <a:tcPr marL="142512" marR="142512" marT="0" marB="0" anchor="b"/>
                </a:tc>
                <a:tc>
                  <a:txBody>
                    <a:bodyPr/>
                    <a:lstStyle/>
                    <a:p>
                      <a:pPr marL="0" marR="0" algn="ctr">
                        <a:lnSpc>
                          <a:spcPct val="107000"/>
                        </a:lnSpc>
                        <a:spcBef>
                          <a:spcPts val="0"/>
                        </a:spcBef>
                        <a:spcAft>
                          <a:spcPts val="0"/>
                        </a:spcAft>
                      </a:pPr>
                      <a:r>
                        <a:rPr lang="en-US" sz="2900" b="1" kern="0">
                          <a:effectLst/>
                        </a:rPr>
                        <a:t>45%</a:t>
                      </a:r>
                      <a:endParaRPr lang="en-US" sz="2300" b="1" kern="100">
                        <a:effectLst/>
                        <a:latin typeface="Calibri" panose="020F0502020204030204" pitchFamily="34" charset="0"/>
                        <a:ea typeface="Calibri" panose="020F0502020204030204" pitchFamily="34" charset="0"/>
                        <a:cs typeface="Times New Roman" panose="02020603050405020304" pitchFamily="18" charset="0"/>
                      </a:endParaRPr>
                    </a:p>
                  </a:txBody>
                  <a:tcPr marL="142512" marR="142512" marT="0" marB="0" anchor="b"/>
                </a:tc>
                <a:tc>
                  <a:txBody>
                    <a:bodyPr/>
                    <a:lstStyle/>
                    <a:p>
                      <a:pPr marL="0" marR="0" algn="ctr">
                        <a:lnSpc>
                          <a:spcPct val="107000"/>
                        </a:lnSpc>
                        <a:spcBef>
                          <a:spcPts val="0"/>
                        </a:spcBef>
                        <a:spcAft>
                          <a:spcPts val="0"/>
                        </a:spcAft>
                      </a:pPr>
                      <a:r>
                        <a:rPr lang="en-US" sz="2900" b="1" kern="0">
                          <a:effectLst/>
                        </a:rPr>
                        <a:t>6%</a:t>
                      </a:r>
                      <a:endParaRPr lang="en-US" sz="2300" b="1" kern="100">
                        <a:effectLst/>
                        <a:latin typeface="Calibri" panose="020F0502020204030204" pitchFamily="34" charset="0"/>
                        <a:ea typeface="Calibri" panose="020F0502020204030204" pitchFamily="34" charset="0"/>
                        <a:cs typeface="Times New Roman" panose="02020603050405020304" pitchFamily="18" charset="0"/>
                      </a:endParaRPr>
                    </a:p>
                  </a:txBody>
                  <a:tcPr marL="142512" marR="142512" marT="0" marB="0" anchor="b"/>
                </a:tc>
                <a:tc>
                  <a:txBody>
                    <a:bodyPr/>
                    <a:lstStyle/>
                    <a:p>
                      <a:pPr marL="0" marR="0" algn="ctr">
                        <a:lnSpc>
                          <a:spcPct val="107000"/>
                        </a:lnSpc>
                        <a:spcBef>
                          <a:spcPts val="0"/>
                        </a:spcBef>
                        <a:spcAft>
                          <a:spcPts val="0"/>
                        </a:spcAft>
                      </a:pPr>
                      <a:r>
                        <a:rPr lang="en-US" sz="2900" b="1" kern="0">
                          <a:effectLst/>
                        </a:rPr>
                        <a:t>-39%</a:t>
                      </a:r>
                      <a:endParaRPr lang="en-US" sz="2300" b="1" kern="100">
                        <a:effectLst/>
                        <a:latin typeface="Calibri" panose="020F0502020204030204" pitchFamily="34" charset="0"/>
                        <a:ea typeface="Calibri" panose="020F0502020204030204" pitchFamily="34" charset="0"/>
                        <a:cs typeface="Times New Roman" panose="02020603050405020304" pitchFamily="18" charset="0"/>
                      </a:endParaRPr>
                    </a:p>
                  </a:txBody>
                  <a:tcPr marL="142512" marR="142512" marT="0" marB="0" anchor="b"/>
                </a:tc>
                <a:tc>
                  <a:txBody>
                    <a:bodyPr/>
                    <a:lstStyle/>
                    <a:p>
                      <a:pPr marL="0" marR="0" algn="ctr">
                        <a:lnSpc>
                          <a:spcPct val="107000"/>
                        </a:lnSpc>
                        <a:spcBef>
                          <a:spcPts val="0"/>
                        </a:spcBef>
                        <a:spcAft>
                          <a:spcPts val="0"/>
                        </a:spcAft>
                      </a:pPr>
                      <a:r>
                        <a:rPr lang="en-US" sz="2900" b="1" kern="0">
                          <a:effectLst/>
                        </a:rPr>
                        <a:t>45%</a:t>
                      </a:r>
                      <a:endParaRPr lang="en-US" sz="2300" b="1" kern="100">
                        <a:effectLst/>
                        <a:latin typeface="Calibri" panose="020F0502020204030204" pitchFamily="34" charset="0"/>
                        <a:ea typeface="Calibri" panose="020F0502020204030204" pitchFamily="34" charset="0"/>
                        <a:cs typeface="Times New Roman" panose="02020603050405020304" pitchFamily="18" charset="0"/>
                      </a:endParaRPr>
                    </a:p>
                  </a:txBody>
                  <a:tcPr marL="142512" marR="142512" marT="0" marB="0" anchor="b"/>
                </a:tc>
                <a:tc>
                  <a:txBody>
                    <a:bodyPr/>
                    <a:lstStyle/>
                    <a:p>
                      <a:pPr marL="0" marR="0" algn="ctr">
                        <a:lnSpc>
                          <a:spcPct val="107000"/>
                        </a:lnSpc>
                        <a:spcBef>
                          <a:spcPts val="0"/>
                        </a:spcBef>
                        <a:spcAft>
                          <a:spcPts val="0"/>
                        </a:spcAft>
                      </a:pPr>
                      <a:r>
                        <a:rPr lang="en-US" sz="2900" b="1" kern="0" dirty="0">
                          <a:effectLst/>
                        </a:rPr>
                        <a:t>13%</a:t>
                      </a:r>
                      <a:endParaRPr lang="en-US" sz="23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42512" marR="142512" marT="0" marB="0" anchor="b"/>
                </a:tc>
                <a:tc>
                  <a:txBody>
                    <a:bodyPr/>
                    <a:lstStyle/>
                    <a:p>
                      <a:pPr marL="0" marR="0" algn="ctr">
                        <a:lnSpc>
                          <a:spcPct val="107000"/>
                        </a:lnSpc>
                        <a:spcBef>
                          <a:spcPts val="0"/>
                        </a:spcBef>
                        <a:spcAft>
                          <a:spcPts val="0"/>
                        </a:spcAft>
                      </a:pPr>
                      <a:r>
                        <a:rPr lang="en-US" sz="2900" b="1" kern="0">
                          <a:effectLst/>
                        </a:rPr>
                        <a:t>-32</a:t>
                      </a:r>
                      <a:endParaRPr lang="en-US" sz="2300" b="1" kern="100">
                        <a:effectLst/>
                        <a:latin typeface="Calibri" panose="020F0502020204030204" pitchFamily="34" charset="0"/>
                        <a:ea typeface="Calibri" panose="020F0502020204030204" pitchFamily="34" charset="0"/>
                        <a:cs typeface="Times New Roman" panose="02020603050405020304" pitchFamily="18" charset="0"/>
                      </a:endParaRPr>
                    </a:p>
                  </a:txBody>
                  <a:tcPr marL="142512" marR="142512" marT="0" marB="0" anchor="b"/>
                </a:tc>
                <a:extLst>
                  <a:ext uri="{0D108BD9-81ED-4DB2-BD59-A6C34878D82A}">
                    <a16:rowId xmlns:a16="http://schemas.microsoft.com/office/drawing/2014/main" val="2226745316"/>
                  </a:ext>
                </a:extLst>
              </a:tr>
              <a:tr h="526504">
                <a:tc>
                  <a:txBody>
                    <a:bodyPr/>
                    <a:lstStyle/>
                    <a:p>
                      <a:pPr marL="0" marR="0" algn="l">
                        <a:lnSpc>
                          <a:spcPct val="107000"/>
                        </a:lnSpc>
                        <a:spcBef>
                          <a:spcPts val="0"/>
                        </a:spcBef>
                        <a:spcAft>
                          <a:spcPts val="0"/>
                        </a:spcAft>
                      </a:pPr>
                      <a:r>
                        <a:rPr lang="en-US" sz="2500" kern="0">
                          <a:effectLst/>
                        </a:rPr>
                        <a:t>ESE/SWD</a:t>
                      </a:r>
                      <a:endParaRPr lang="en-US" sz="2300" kern="100">
                        <a:effectLst/>
                        <a:latin typeface="Calibri" panose="020F0502020204030204" pitchFamily="34" charset="0"/>
                        <a:ea typeface="Calibri" panose="020F0502020204030204" pitchFamily="34" charset="0"/>
                        <a:cs typeface="Times New Roman" panose="02020603050405020304" pitchFamily="18" charset="0"/>
                      </a:endParaRPr>
                    </a:p>
                  </a:txBody>
                  <a:tcPr marL="142512" marR="142512" marT="0" marB="0" anchor="b"/>
                </a:tc>
                <a:tc>
                  <a:txBody>
                    <a:bodyPr/>
                    <a:lstStyle/>
                    <a:p>
                      <a:pPr marL="0" marR="0" algn="ctr">
                        <a:lnSpc>
                          <a:spcPct val="107000"/>
                        </a:lnSpc>
                        <a:spcBef>
                          <a:spcPts val="0"/>
                        </a:spcBef>
                        <a:spcAft>
                          <a:spcPts val="0"/>
                        </a:spcAft>
                      </a:pPr>
                      <a:r>
                        <a:rPr lang="en-US" sz="2900" b="1" kern="0">
                          <a:effectLst/>
                        </a:rPr>
                        <a:t>27%</a:t>
                      </a:r>
                      <a:endParaRPr lang="en-US" sz="2300" b="1" kern="100">
                        <a:effectLst/>
                        <a:latin typeface="Calibri" panose="020F0502020204030204" pitchFamily="34" charset="0"/>
                        <a:ea typeface="Calibri" panose="020F0502020204030204" pitchFamily="34" charset="0"/>
                        <a:cs typeface="Times New Roman" panose="02020603050405020304" pitchFamily="18" charset="0"/>
                      </a:endParaRPr>
                    </a:p>
                  </a:txBody>
                  <a:tcPr marL="142512" marR="142512" marT="0" marB="0" anchor="b"/>
                </a:tc>
                <a:tc>
                  <a:txBody>
                    <a:bodyPr/>
                    <a:lstStyle/>
                    <a:p>
                      <a:pPr marL="0" marR="0" algn="ctr">
                        <a:lnSpc>
                          <a:spcPct val="107000"/>
                        </a:lnSpc>
                        <a:spcBef>
                          <a:spcPts val="0"/>
                        </a:spcBef>
                        <a:spcAft>
                          <a:spcPts val="0"/>
                        </a:spcAft>
                      </a:pPr>
                      <a:r>
                        <a:rPr lang="en-US" sz="2900" b="1" kern="0">
                          <a:effectLst/>
                        </a:rPr>
                        <a:t>23%</a:t>
                      </a:r>
                      <a:endParaRPr lang="en-US" sz="2300" b="1" kern="100">
                        <a:effectLst/>
                        <a:latin typeface="Calibri" panose="020F0502020204030204" pitchFamily="34" charset="0"/>
                        <a:ea typeface="Calibri" panose="020F0502020204030204" pitchFamily="34" charset="0"/>
                        <a:cs typeface="Times New Roman" panose="02020603050405020304" pitchFamily="18" charset="0"/>
                      </a:endParaRPr>
                    </a:p>
                  </a:txBody>
                  <a:tcPr marL="142512" marR="142512" marT="0" marB="0" anchor="b"/>
                </a:tc>
                <a:tc>
                  <a:txBody>
                    <a:bodyPr/>
                    <a:lstStyle/>
                    <a:p>
                      <a:pPr marL="0" marR="0" algn="ctr">
                        <a:lnSpc>
                          <a:spcPct val="107000"/>
                        </a:lnSpc>
                        <a:spcBef>
                          <a:spcPts val="0"/>
                        </a:spcBef>
                        <a:spcAft>
                          <a:spcPts val="0"/>
                        </a:spcAft>
                      </a:pPr>
                      <a:r>
                        <a:rPr lang="en-US" sz="2900" b="1" kern="0">
                          <a:effectLst/>
                        </a:rPr>
                        <a:t>-4%</a:t>
                      </a:r>
                      <a:endParaRPr lang="en-US" sz="2300" b="1" kern="100">
                        <a:effectLst/>
                        <a:latin typeface="Calibri" panose="020F0502020204030204" pitchFamily="34" charset="0"/>
                        <a:ea typeface="Calibri" panose="020F0502020204030204" pitchFamily="34" charset="0"/>
                        <a:cs typeface="Times New Roman" panose="02020603050405020304" pitchFamily="18" charset="0"/>
                      </a:endParaRPr>
                    </a:p>
                  </a:txBody>
                  <a:tcPr marL="142512" marR="142512" marT="0" marB="0" anchor="b"/>
                </a:tc>
                <a:tc>
                  <a:txBody>
                    <a:bodyPr/>
                    <a:lstStyle/>
                    <a:p>
                      <a:pPr marL="0" marR="0" algn="ctr">
                        <a:lnSpc>
                          <a:spcPct val="107000"/>
                        </a:lnSpc>
                        <a:spcBef>
                          <a:spcPts val="0"/>
                        </a:spcBef>
                        <a:spcAft>
                          <a:spcPts val="0"/>
                        </a:spcAft>
                      </a:pPr>
                      <a:r>
                        <a:rPr lang="en-US" sz="2900" b="1" kern="0">
                          <a:effectLst/>
                        </a:rPr>
                        <a:t>44%</a:t>
                      </a:r>
                      <a:endParaRPr lang="en-US" sz="2300" b="1" kern="100">
                        <a:effectLst/>
                        <a:latin typeface="Calibri" panose="020F0502020204030204" pitchFamily="34" charset="0"/>
                        <a:ea typeface="Calibri" panose="020F0502020204030204" pitchFamily="34" charset="0"/>
                        <a:cs typeface="Times New Roman" panose="02020603050405020304" pitchFamily="18" charset="0"/>
                      </a:endParaRPr>
                    </a:p>
                  </a:txBody>
                  <a:tcPr marL="142512" marR="142512" marT="0" marB="0" anchor="b"/>
                </a:tc>
                <a:tc>
                  <a:txBody>
                    <a:bodyPr/>
                    <a:lstStyle/>
                    <a:p>
                      <a:pPr marL="0" marR="0" algn="ctr">
                        <a:lnSpc>
                          <a:spcPct val="107000"/>
                        </a:lnSpc>
                        <a:spcBef>
                          <a:spcPts val="0"/>
                        </a:spcBef>
                        <a:spcAft>
                          <a:spcPts val="0"/>
                        </a:spcAft>
                      </a:pPr>
                      <a:r>
                        <a:rPr lang="en-US" sz="2900" b="1" kern="0" dirty="0">
                          <a:effectLst/>
                        </a:rPr>
                        <a:t>39%</a:t>
                      </a:r>
                      <a:endParaRPr lang="en-US" sz="23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42512" marR="142512" marT="0" marB="0" anchor="b"/>
                </a:tc>
                <a:tc>
                  <a:txBody>
                    <a:bodyPr/>
                    <a:lstStyle/>
                    <a:p>
                      <a:pPr marL="0" marR="0" algn="ctr">
                        <a:lnSpc>
                          <a:spcPct val="107000"/>
                        </a:lnSpc>
                        <a:spcBef>
                          <a:spcPts val="0"/>
                        </a:spcBef>
                        <a:spcAft>
                          <a:spcPts val="0"/>
                        </a:spcAft>
                      </a:pPr>
                      <a:r>
                        <a:rPr lang="en-US" sz="2900" b="1" kern="0" dirty="0">
                          <a:effectLst/>
                        </a:rPr>
                        <a:t>-5%</a:t>
                      </a:r>
                      <a:endParaRPr lang="en-US" sz="23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42512" marR="142512" marT="0" marB="0" anchor="b"/>
                </a:tc>
                <a:extLst>
                  <a:ext uri="{0D108BD9-81ED-4DB2-BD59-A6C34878D82A}">
                    <a16:rowId xmlns:a16="http://schemas.microsoft.com/office/drawing/2014/main" val="3147320013"/>
                  </a:ext>
                </a:extLst>
              </a:tr>
              <a:tr h="526504">
                <a:tc>
                  <a:txBody>
                    <a:bodyPr/>
                    <a:lstStyle/>
                    <a:p>
                      <a:pPr marL="0" marR="0" algn="l">
                        <a:lnSpc>
                          <a:spcPct val="107000"/>
                        </a:lnSpc>
                        <a:spcBef>
                          <a:spcPts val="0"/>
                        </a:spcBef>
                        <a:spcAft>
                          <a:spcPts val="0"/>
                        </a:spcAft>
                      </a:pPr>
                      <a:r>
                        <a:rPr lang="en-US" sz="2500" kern="0">
                          <a:effectLst/>
                        </a:rPr>
                        <a:t> </a:t>
                      </a:r>
                      <a:endParaRPr lang="en-US" sz="2300" kern="100">
                        <a:effectLst/>
                        <a:latin typeface="Calibri" panose="020F0502020204030204" pitchFamily="34" charset="0"/>
                        <a:ea typeface="Calibri" panose="020F0502020204030204" pitchFamily="34" charset="0"/>
                        <a:cs typeface="Times New Roman" panose="02020603050405020304" pitchFamily="18" charset="0"/>
                      </a:endParaRPr>
                    </a:p>
                  </a:txBody>
                  <a:tcPr marL="142512" marR="142512" marT="0" marB="0" anchor="b"/>
                </a:tc>
                <a:tc>
                  <a:txBody>
                    <a:bodyPr/>
                    <a:lstStyle/>
                    <a:p>
                      <a:pPr marL="0" marR="0" algn="ctr">
                        <a:lnSpc>
                          <a:spcPct val="107000"/>
                        </a:lnSpc>
                        <a:spcBef>
                          <a:spcPts val="0"/>
                        </a:spcBef>
                        <a:spcAft>
                          <a:spcPts val="0"/>
                        </a:spcAft>
                      </a:pPr>
                      <a:r>
                        <a:rPr lang="en-US" sz="2900" kern="0">
                          <a:effectLst/>
                        </a:rPr>
                        <a:t> </a:t>
                      </a:r>
                      <a:endParaRPr lang="en-US" sz="2300" kern="100">
                        <a:effectLst/>
                        <a:latin typeface="Calibri" panose="020F0502020204030204" pitchFamily="34" charset="0"/>
                        <a:ea typeface="Calibri" panose="020F0502020204030204" pitchFamily="34" charset="0"/>
                        <a:cs typeface="Times New Roman" panose="02020603050405020304" pitchFamily="18" charset="0"/>
                      </a:endParaRPr>
                    </a:p>
                  </a:txBody>
                  <a:tcPr marL="142512" marR="142512" marT="0" marB="0" anchor="b"/>
                </a:tc>
                <a:tc>
                  <a:txBody>
                    <a:bodyPr/>
                    <a:lstStyle/>
                    <a:p>
                      <a:pPr marL="0" marR="0" algn="ctr">
                        <a:lnSpc>
                          <a:spcPct val="107000"/>
                        </a:lnSpc>
                        <a:spcBef>
                          <a:spcPts val="0"/>
                        </a:spcBef>
                        <a:spcAft>
                          <a:spcPts val="0"/>
                        </a:spcAft>
                      </a:pPr>
                      <a:r>
                        <a:rPr lang="en-US" sz="2900" kern="0">
                          <a:effectLst/>
                        </a:rPr>
                        <a:t> </a:t>
                      </a:r>
                      <a:endParaRPr lang="en-US" sz="2300" kern="100">
                        <a:effectLst/>
                        <a:latin typeface="Calibri" panose="020F0502020204030204" pitchFamily="34" charset="0"/>
                        <a:ea typeface="Calibri" panose="020F0502020204030204" pitchFamily="34" charset="0"/>
                        <a:cs typeface="Times New Roman" panose="02020603050405020304" pitchFamily="18" charset="0"/>
                      </a:endParaRPr>
                    </a:p>
                  </a:txBody>
                  <a:tcPr marL="142512" marR="142512" marT="0" marB="0" anchor="b"/>
                </a:tc>
                <a:tc>
                  <a:txBody>
                    <a:bodyPr/>
                    <a:lstStyle/>
                    <a:p>
                      <a:pPr marL="0" marR="0" algn="ctr">
                        <a:lnSpc>
                          <a:spcPct val="107000"/>
                        </a:lnSpc>
                        <a:spcBef>
                          <a:spcPts val="0"/>
                        </a:spcBef>
                        <a:spcAft>
                          <a:spcPts val="0"/>
                        </a:spcAft>
                      </a:pPr>
                      <a:r>
                        <a:rPr lang="en-US" sz="2900" kern="0">
                          <a:effectLst/>
                        </a:rPr>
                        <a:t> </a:t>
                      </a:r>
                      <a:endParaRPr lang="en-US" sz="2300" kern="100">
                        <a:effectLst/>
                        <a:latin typeface="Calibri" panose="020F0502020204030204" pitchFamily="34" charset="0"/>
                        <a:ea typeface="Calibri" panose="020F0502020204030204" pitchFamily="34" charset="0"/>
                        <a:cs typeface="Times New Roman" panose="02020603050405020304" pitchFamily="18" charset="0"/>
                      </a:endParaRPr>
                    </a:p>
                  </a:txBody>
                  <a:tcPr marL="142512" marR="142512" marT="0" marB="0" anchor="b"/>
                </a:tc>
                <a:tc>
                  <a:txBody>
                    <a:bodyPr/>
                    <a:lstStyle/>
                    <a:p>
                      <a:pPr marL="0" marR="0" algn="ctr">
                        <a:lnSpc>
                          <a:spcPct val="107000"/>
                        </a:lnSpc>
                        <a:spcBef>
                          <a:spcPts val="0"/>
                        </a:spcBef>
                        <a:spcAft>
                          <a:spcPts val="0"/>
                        </a:spcAft>
                      </a:pPr>
                      <a:r>
                        <a:rPr lang="en-US" sz="2900" kern="0">
                          <a:effectLst/>
                        </a:rPr>
                        <a:t> </a:t>
                      </a:r>
                      <a:endParaRPr lang="en-US" sz="2300" kern="100">
                        <a:effectLst/>
                        <a:latin typeface="Calibri" panose="020F0502020204030204" pitchFamily="34" charset="0"/>
                        <a:ea typeface="Calibri" panose="020F0502020204030204" pitchFamily="34" charset="0"/>
                        <a:cs typeface="Times New Roman" panose="02020603050405020304" pitchFamily="18" charset="0"/>
                      </a:endParaRPr>
                    </a:p>
                  </a:txBody>
                  <a:tcPr marL="142512" marR="142512" marT="0" marB="0" anchor="b"/>
                </a:tc>
                <a:tc>
                  <a:txBody>
                    <a:bodyPr/>
                    <a:lstStyle/>
                    <a:p>
                      <a:pPr marL="0" marR="0" algn="ctr">
                        <a:lnSpc>
                          <a:spcPct val="107000"/>
                        </a:lnSpc>
                        <a:spcBef>
                          <a:spcPts val="0"/>
                        </a:spcBef>
                        <a:spcAft>
                          <a:spcPts val="0"/>
                        </a:spcAft>
                      </a:pPr>
                      <a:r>
                        <a:rPr lang="en-US" sz="2900" kern="0">
                          <a:effectLst/>
                        </a:rPr>
                        <a:t> </a:t>
                      </a:r>
                      <a:endParaRPr lang="en-US" sz="2300" kern="100">
                        <a:effectLst/>
                        <a:latin typeface="Calibri" panose="020F0502020204030204" pitchFamily="34" charset="0"/>
                        <a:ea typeface="Calibri" panose="020F0502020204030204" pitchFamily="34" charset="0"/>
                        <a:cs typeface="Times New Roman" panose="02020603050405020304" pitchFamily="18" charset="0"/>
                      </a:endParaRPr>
                    </a:p>
                  </a:txBody>
                  <a:tcPr marL="142512" marR="142512" marT="0" marB="0" anchor="b"/>
                </a:tc>
                <a:tc>
                  <a:txBody>
                    <a:bodyPr/>
                    <a:lstStyle/>
                    <a:p>
                      <a:pPr marL="0" marR="0" algn="ctr">
                        <a:lnSpc>
                          <a:spcPct val="107000"/>
                        </a:lnSpc>
                        <a:spcBef>
                          <a:spcPts val="0"/>
                        </a:spcBef>
                        <a:spcAft>
                          <a:spcPts val="0"/>
                        </a:spcAft>
                      </a:pPr>
                      <a:r>
                        <a:rPr lang="en-US" sz="2900" kern="0" dirty="0">
                          <a:effectLst/>
                        </a:rPr>
                        <a:t> </a:t>
                      </a:r>
                      <a:endParaRPr lang="en-US" sz="2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42512" marR="142512" marT="0" marB="0" anchor="b"/>
                </a:tc>
                <a:extLst>
                  <a:ext uri="{0D108BD9-81ED-4DB2-BD59-A6C34878D82A}">
                    <a16:rowId xmlns:a16="http://schemas.microsoft.com/office/drawing/2014/main" val="894278012"/>
                  </a:ext>
                </a:extLst>
              </a:tr>
            </a:tbl>
          </a:graphicData>
        </a:graphic>
      </p:graphicFrame>
    </p:spTree>
    <p:extLst>
      <p:ext uri="{BB962C8B-B14F-4D97-AF65-F5344CB8AC3E}">
        <p14:creationId xmlns:p14="http://schemas.microsoft.com/office/powerpoint/2010/main" val="56034872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Organic</Template>
  <TotalTime>3315</TotalTime>
  <Words>4516</Words>
  <Application>Microsoft Office PowerPoint</Application>
  <PresentationFormat>Widescreen</PresentationFormat>
  <Paragraphs>629</Paragraphs>
  <Slides>23</Slides>
  <Notes>22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23</vt:i4>
      </vt:variant>
    </vt:vector>
  </HeadingPairs>
  <TitlesOfParts>
    <vt:vector size="35" baseType="lpstr">
      <vt:lpstr>Aptos</vt:lpstr>
      <vt:lpstr>Arial</vt:lpstr>
      <vt:lpstr>Arial Black</vt:lpstr>
      <vt:lpstr>Calibri</vt:lpstr>
      <vt:lpstr>Century Gothic</vt:lpstr>
      <vt:lpstr>Garamond</vt:lpstr>
      <vt:lpstr>Söhne</vt:lpstr>
      <vt:lpstr>Symbol</vt:lpstr>
      <vt:lpstr>Times New Roman</vt:lpstr>
      <vt:lpstr>Wingdings 3</vt:lpstr>
      <vt:lpstr>Organic</vt:lpstr>
      <vt:lpstr>Ion</vt:lpstr>
      <vt:lpstr> Evaluation of Harbor City Elementary School’s Title I Program for FY24</vt:lpstr>
      <vt:lpstr>What is Title I?</vt:lpstr>
      <vt:lpstr>What is the school’s allocation based on?  (How much Title I money do we get and what can we spend it on?)</vt:lpstr>
      <vt:lpstr>What is the Title I Program Evaluation ?</vt:lpstr>
      <vt:lpstr>SIP Focus Area 1: Increase Community and Family Engagement </vt:lpstr>
      <vt:lpstr>Increase Community and Family Engagement Goal</vt:lpstr>
      <vt:lpstr>PowerPoint Presentation</vt:lpstr>
      <vt:lpstr>PowerPoint Presentation</vt:lpstr>
      <vt:lpstr>PowerPoint Presentation</vt:lpstr>
      <vt:lpstr>SIP Focus Area 2: Multi-racial Subgroup            (scored 34% in ELA, which is below the 41% Federal Index) </vt:lpstr>
      <vt:lpstr>PowerPoint Presentation</vt:lpstr>
      <vt:lpstr>SIP Focus Area 3: 5th Grade Science  (2022-23 proficiency rate was only 46%) </vt:lpstr>
      <vt:lpstr>Progress Monitoring Data for Focus Area 3:  5th Grade Science </vt:lpstr>
      <vt:lpstr>SIP Focus Area 4: RAISE: ELA Achievement  (at least 50% or higher on FAST/STAR PM 3)  </vt:lpstr>
      <vt:lpstr>PowerPoint Presentation</vt:lpstr>
      <vt:lpstr>PowerPoint Presentation</vt:lpstr>
      <vt:lpstr>PowerPoint Presentation</vt:lpstr>
      <vt:lpstr>Parent and Family Engagement  Spent a total of $2,886 </vt:lpstr>
      <vt:lpstr>Technology (This money is in addition to any technology the district may provide to schools and is used to increase success in the areas in need the school identified.)</vt:lpstr>
      <vt:lpstr>Summer Title I Plans (We also saved some of our Title I funds to support the Title I program in June 2024) </vt:lpstr>
      <vt:lpstr>As a Valued Member (Stakeholder) of this school - We Need You…</vt:lpstr>
      <vt:lpstr>Comprehensive Needs Assessment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ABC Elementary School’s Title I Framework Evaluation for FY21</dc:title>
  <dc:creator>Hall.Joann@Office of Title I</dc:creator>
  <cp:lastModifiedBy>Lanterman.Tami@Harbor City Elementary</cp:lastModifiedBy>
  <cp:revision>46</cp:revision>
  <cp:lastPrinted>2024-05-09T13:29:29Z</cp:lastPrinted>
  <dcterms:created xsi:type="dcterms:W3CDTF">2021-01-28T14:18:17Z</dcterms:created>
  <dcterms:modified xsi:type="dcterms:W3CDTF">2024-05-16T23:57:38Z</dcterms:modified>
</cp:coreProperties>
</file>