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2" r:id="rId3"/>
    <p:sldId id="263" r:id="rId4"/>
    <p:sldId id="268" r:id="rId5"/>
    <p:sldId id="269" r:id="rId6"/>
    <p:sldId id="270" r:id="rId7"/>
    <p:sldId id="290" r:id="rId8"/>
    <p:sldId id="287" r:id="rId9"/>
    <p:sldId id="288" r:id="rId10"/>
    <p:sldId id="280" r:id="rId11"/>
    <p:sldId id="289" r:id="rId12"/>
    <p:sldId id="282" r:id="rId13"/>
    <p:sldId id="283" r:id="rId14"/>
    <p:sldId id="291" r:id="rId15"/>
    <p:sldId id="292" r:id="rId16"/>
    <p:sldId id="293" r:id="rId17"/>
    <p:sldId id="294" r:id="rId18"/>
    <p:sldId id="273" r:id="rId19"/>
    <p:sldId id="274" r:id="rId20"/>
    <p:sldId id="275" r:id="rId21"/>
    <p:sldId id="26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C7089-B885-4C36-B43A-D9C91226F257}" v="48" dt="2024-05-21T17:02:28.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71792" autoAdjust="0"/>
  </p:normalViewPr>
  <p:slideViewPr>
    <p:cSldViewPr snapToGrid="0">
      <p:cViewPr varScale="1">
        <p:scale>
          <a:sx n="50" d="100"/>
          <a:sy n="50" d="100"/>
        </p:scale>
        <p:origin x="12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00CED5-70A1-4396-9290-667E67864967}" type="datetimeFigureOut">
              <a:rPr lang="en-US" smtClean="0"/>
              <a:t>5/21/2024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5CE9FD-9655-48C6-B60E-89AF840245F1}" type="slidenum">
              <a:rPr lang="en-US" smtClean="0"/>
              <a:t>‹#›</a:t>
            </a:fld>
            <a:endParaRPr lang="en-US"/>
          </a:p>
        </p:txBody>
      </p:sp>
    </p:spTree>
    <p:extLst>
      <p:ext uri="{BB962C8B-B14F-4D97-AF65-F5344CB8AC3E}">
        <p14:creationId xmlns:p14="http://schemas.microsoft.com/office/powerpoint/2010/main" val="45708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a:t>
            </a:fld>
            <a:endParaRPr lang="en-US"/>
          </a:p>
        </p:txBody>
      </p:sp>
    </p:spTree>
    <p:extLst>
      <p:ext uri="{BB962C8B-B14F-4D97-AF65-F5344CB8AC3E}">
        <p14:creationId xmlns:p14="http://schemas.microsoft.com/office/powerpoint/2010/main" val="30762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Suggested Script:. Another area of focus for this school year was </a:t>
            </a:r>
            <a:r>
              <a:rPr lang="en-US" i="1" u="sng" dirty="0">
                <a:highlight>
                  <a:srgbClr val="FFFF00"/>
                </a:highlight>
              </a:rPr>
              <a:t>(add focus area from SIP). </a:t>
            </a:r>
          </a:p>
          <a:p>
            <a:pPr marL="0" lvl="0" indent="0" algn="l" rtl="0">
              <a:spcBef>
                <a:spcPts val="0"/>
              </a:spcBef>
              <a:spcAft>
                <a:spcPts val="0"/>
              </a:spcAft>
              <a:buNone/>
            </a:pPr>
            <a:r>
              <a:rPr lang="en-US" i="0" u="none" dirty="0">
                <a:highlight>
                  <a:srgbClr val="FFFF00"/>
                </a:highlight>
              </a:rPr>
              <a:t>This school year $$(add amount) of our Title I funding supported this area. This funding provided </a:t>
            </a:r>
            <a:r>
              <a:rPr lang="en-US" i="1" u="sng" dirty="0">
                <a:highlight>
                  <a:srgbClr val="FFFF00"/>
                </a:highlight>
              </a:rPr>
              <a:t>(add project initiatives listed in PowerPoint slide) </a:t>
            </a:r>
            <a:r>
              <a:rPr lang="en-US" i="0" u="none" dirty="0">
                <a:highlight>
                  <a:srgbClr val="FFFF00"/>
                </a:highlight>
              </a:rPr>
              <a:t>to improve ___________ (student achievement/attendance/behavior/teacher effectiveness/ etc..,)</a:t>
            </a:r>
            <a:endParaRPr lang="en-US" i="1" u="sng" dirty="0">
              <a:highlight>
                <a:srgbClr val="FFFF00"/>
              </a:highlight>
            </a:endParaRP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10</a:t>
            </a:fld>
            <a:endParaRPr lang="en-US"/>
          </a:p>
        </p:txBody>
      </p:sp>
    </p:spTree>
    <p:extLst>
      <p:ext uri="{BB962C8B-B14F-4D97-AF65-F5344CB8AC3E}">
        <p14:creationId xmlns:p14="http://schemas.microsoft.com/office/powerpoint/2010/main" val="125302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Overall, our goal of being above the Federal Index of 41% in ELA was achieved! However, there are several interesting points: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-Between PM2 and PM3 there was no growth or a loss of growth in K-3,</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were all below 41%,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 4th, 5th, and 6th strong performance is what contributed to being above 41%,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subgroup’s Math performance is better than its ELA performance, five of the seven grade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levels were well above the Federal Index of 41%. </a:t>
            </a:r>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11</a:t>
            </a:fld>
            <a:endParaRPr lang="en-US"/>
          </a:p>
        </p:txBody>
      </p:sp>
    </p:spTree>
    <p:extLst>
      <p:ext uri="{BB962C8B-B14F-4D97-AF65-F5344CB8AC3E}">
        <p14:creationId xmlns:p14="http://schemas.microsoft.com/office/powerpoint/2010/main" val="335646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12</a:t>
            </a:fld>
            <a:endParaRPr lang="en-US"/>
          </a:p>
        </p:txBody>
      </p:sp>
    </p:spTree>
    <p:extLst>
      <p:ext uri="{BB962C8B-B14F-4D97-AF65-F5344CB8AC3E}">
        <p14:creationId xmlns:p14="http://schemas.microsoft.com/office/powerpoint/2010/main" val="181805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13</a:t>
            </a:fld>
            <a:endParaRPr lang="en-US"/>
          </a:p>
        </p:txBody>
      </p:sp>
    </p:spTree>
    <p:extLst>
      <p:ext uri="{BB962C8B-B14F-4D97-AF65-F5344CB8AC3E}">
        <p14:creationId xmlns:p14="http://schemas.microsoft.com/office/powerpoint/2010/main" val="36331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14</a:t>
            </a:fld>
            <a:endParaRPr lang="en-US"/>
          </a:p>
        </p:txBody>
      </p:sp>
    </p:spTree>
    <p:extLst>
      <p:ext uri="{BB962C8B-B14F-4D97-AF65-F5344CB8AC3E}">
        <p14:creationId xmlns:p14="http://schemas.microsoft.com/office/powerpoint/2010/main" val="187540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15</a:t>
            </a:fld>
            <a:endParaRPr lang="en-US"/>
          </a:p>
        </p:txBody>
      </p:sp>
    </p:spTree>
    <p:extLst>
      <p:ext uri="{BB962C8B-B14F-4D97-AF65-F5344CB8AC3E}">
        <p14:creationId xmlns:p14="http://schemas.microsoft.com/office/powerpoint/2010/main" val="394847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Short-Term Goal in grades K-2 was to increase literacy achievement by 10% from STAR PM 1 to PM 2 and the Long-Term Goal was to increase by 15% from PM 1 to PM 3.  Neither of these goals were meet as a grade level in K-2.  There was very little growth from PM 2 to PM 3 with the exception being first grade who increased by 16% during this time. However, first grade missed the long-term goal by two percentage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Short-Term Goal in grades 3-6 was to increase, literacy achievement by 10% from FAST PM 1 to PM 2 and the Long-Term Goal was to increase by 15% from PM 1 to PM 3. The only grade level that did not meet these two goals was fifth grade. Third and Sixth grade more than doubled the long-term goal.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16</a:t>
            </a:fld>
            <a:endParaRPr lang="en-US"/>
          </a:p>
        </p:txBody>
      </p:sp>
    </p:spTree>
    <p:extLst>
      <p:ext uri="{BB962C8B-B14F-4D97-AF65-F5344CB8AC3E}">
        <p14:creationId xmlns:p14="http://schemas.microsoft.com/office/powerpoint/2010/main" val="189101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50% or higher </a:t>
            </a: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Overall, both above charts highlight the fact our ELA program K-6 is struggling and needs changes to become more successful. Key reasons why: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-K-2 did not meet either the short or long-term goal.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-K and 1st were able to meet the 50% or higher proficiency. However, only by one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percentage point.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-Only two of the grade levels 3-6 met the 50% proficiency requirement (3</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&amp; 6</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-Only two grade levels improved when compared to last year’s scores (3</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and 6</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17</a:t>
            </a:fld>
            <a:endParaRPr lang="en-US"/>
          </a:p>
        </p:txBody>
      </p:sp>
    </p:spTree>
    <p:extLst>
      <p:ext uri="{BB962C8B-B14F-4D97-AF65-F5344CB8AC3E}">
        <p14:creationId xmlns:p14="http://schemas.microsoft.com/office/powerpoint/2010/main" val="342503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One focus of our Title I program is to strengthen Family Engagement at our school. We gather input from families to determine which events and training to provide at the school. </a:t>
            </a:r>
            <a:r>
              <a:rPr lang="en-US" i="0" u="none" dirty="0">
                <a:highlight>
                  <a:srgbClr val="FFFF00"/>
                </a:highlight>
              </a:rPr>
              <a:t>This school year </a:t>
            </a:r>
            <a:r>
              <a:rPr lang="en-US" i="0" u="none" dirty="0"/>
              <a:t>$$(add amount) </a:t>
            </a:r>
            <a:r>
              <a:rPr lang="en-US" i="0" u="none" dirty="0">
                <a:highlight>
                  <a:srgbClr val="FFFF00"/>
                </a:highlight>
              </a:rPr>
              <a:t>of our Title I funding supported this area. This funding provided </a:t>
            </a:r>
            <a:r>
              <a:rPr lang="en-US" i="1" u="sng" dirty="0">
                <a:highlight>
                  <a:srgbClr val="FFFF00"/>
                </a:highlight>
              </a:rPr>
              <a:t>(add project initiatives listed in PowerPoint slide). </a:t>
            </a:r>
            <a:r>
              <a:rPr lang="en-US" b="0" i="1" u="sng" strike="noStrike" dirty="0">
                <a:solidFill>
                  <a:srgbClr val="000000"/>
                </a:solidFill>
                <a:highlight>
                  <a:srgbClr val="FFFF00"/>
                </a:highlight>
                <a:latin typeface="Calibri"/>
                <a:ea typeface="Calibri"/>
                <a:cs typeface="Calibri"/>
                <a:sym typeface="Calibri"/>
              </a:rPr>
              <a:t>(Add additional details that you would like to highlight about the events. Hint: Refer back to end of year evaluation document for ideas of what to add).</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A45CE9FD-9655-48C6-B60E-89AF840245F1}" type="slidenum">
              <a:rPr lang="en-US" smtClean="0"/>
              <a:t>18</a:t>
            </a:fld>
            <a:endParaRPr lang="en-US"/>
          </a:p>
        </p:txBody>
      </p:sp>
    </p:spTree>
    <p:extLst>
      <p:ext uri="{BB962C8B-B14F-4D97-AF65-F5344CB8AC3E}">
        <p14:creationId xmlns:p14="http://schemas.microsoft.com/office/powerpoint/2010/main" val="2929267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script: Another area focus of our Title I program is to support our technology needs at our school. These purchases are in addition to the technology that the district provides to our </a:t>
            </a:r>
            <a:r>
              <a:rPr lang="en-US" dirty="0" err="1"/>
              <a:t>school.</a:t>
            </a:r>
            <a:r>
              <a:rPr lang="en-US" i="0" u="none" dirty="0" err="1">
                <a:highlight>
                  <a:srgbClr val="FFFF00"/>
                </a:highlight>
              </a:rPr>
              <a:t>This</a:t>
            </a:r>
            <a:r>
              <a:rPr lang="en-US" i="0" u="none" dirty="0">
                <a:highlight>
                  <a:srgbClr val="FFFF00"/>
                </a:highlight>
              </a:rPr>
              <a:t> school </a:t>
            </a:r>
            <a:r>
              <a:rPr lang="en-US" i="0" u="none" dirty="0"/>
              <a:t>year $$(add amount</a:t>
            </a:r>
            <a:r>
              <a:rPr lang="en-US" i="0" u="none" dirty="0">
                <a:highlight>
                  <a:srgbClr val="FFFF00"/>
                </a:highlight>
              </a:rPr>
              <a:t>) of our Title I funding on school technology. This funding provided </a:t>
            </a:r>
            <a:r>
              <a:rPr lang="en-US" i="1" u="sng" dirty="0"/>
              <a:t>(add project initiatives listed in PowerPoint slide) </a:t>
            </a:r>
            <a:r>
              <a:rPr lang="en-US" i="0" u="none" dirty="0"/>
              <a:t>to improve ___________ (student achievement/attendance/behavior/teacher effectiveness/ etc..,)</a:t>
            </a:r>
            <a:endParaRPr lang="en-US" i="1" u="sng" dirty="0"/>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19</a:t>
            </a:fld>
            <a:endParaRPr lang="en-US"/>
          </a:p>
        </p:txBody>
      </p:sp>
    </p:spTree>
    <p:extLst>
      <p:ext uri="{BB962C8B-B14F-4D97-AF65-F5344CB8AC3E}">
        <p14:creationId xmlns:p14="http://schemas.microsoft.com/office/powerpoint/2010/main" val="420552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a:t>
            </a:r>
          </a:p>
          <a:p>
            <a:pPr marL="0" lvl="0" indent="0" algn="l" rtl="0">
              <a:spcBef>
                <a:spcPts val="0"/>
              </a:spcBef>
              <a:spcAft>
                <a:spcPts val="0"/>
              </a:spcAft>
              <a:buNone/>
            </a:pPr>
            <a:r>
              <a:rPr lang="en-US" dirty="0"/>
              <a:t>Title I is a special grant from the government to support  schools with high percentages of children from low-income families. This money helps the schools to provide academic support and resources to make sure students can do their best in school. Title I also helps teachers and parents. It gives teachers extra training and resources to help them become even better at teaching. Title I also encourages families to get involved in their child’s education- because when families are involved, children usually do better in school.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2</a:t>
            </a:fld>
            <a:endParaRPr lang="en-US"/>
          </a:p>
        </p:txBody>
      </p:sp>
    </p:spTree>
    <p:extLst>
      <p:ext uri="{BB962C8B-B14F-4D97-AF65-F5344CB8AC3E}">
        <p14:creationId xmlns:p14="http://schemas.microsoft.com/office/powerpoint/2010/main" val="114496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Our Title I work does not end over the summer. We reserve some of our Title I funds to support our supplemental summer initiatives. These initiatives can focus on supporting student achievement, teacher professional development, and Parent Involvement over the summer. These initiatives cannot go past June- because that is when our fiscal year ends for this year’s Title I grant.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year, we have reserved </a:t>
            </a:r>
            <a:r>
              <a:rPr lang="en-US" i="0" u="none" dirty="0"/>
              <a:t>$$(add amount) </a:t>
            </a:r>
            <a:r>
              <a:rPr lang="en-US" i="0" u="none" dirty="0">
                <a:highlight>
                  <a:srgbClr val="FFFF00"/>
                </a:highlight>
              </a:rPr>
              <a:t>of our Title I funding supported this area. This funding will provide </a:t>
            </a:r>
            <a:r>
              <a:rPr lang="en-US" i="1" u="sng" dirty="0">
                <a:highlight>
                  <a:srgbClr val="FFFF00"/>
                </a:highlight>
              </a:rPr>
              <a:t>(add project initiatives listed in PowerPoint slide) </a:t>
            </a:r>
            <a:r>
              <a:rPr lang="en-US" i="0" u="none" dirty="0">
                <a:highlight>
                  <a:srgbClr val="FFFF00"/>
                </a:highlight>
              </a:rPr>
              <a:t>to improve ___________ (student achievement/attendance/behavior/teacher effectiveness/ etc..,)</a:t>
            </a:r>
            <a:endParaRPr lang="en-US" i="1" u="sng" dirty="0">
              <a:highlight>
                <a:srgbClr val="FFFF00"/>
              </a:highlight>
            </a:endParaRPr>
          </a:p>
        </p:txBody>
      </p:sp>
      <p:sp>
        <p:nvSpPr>
          <p:cNvPr id="4" name="Slide Number Placeholder 3"/>
          <p:cNvSpPr>
            <a:spLocks noGrp="1"/>
          </p:cNvSpPr>
          <p:nvPr>
            <p:ph type="sldNum" sz="quarter" idx="5"/>
          </p:nvPr>
        </p:nvSpPr>
        <p:spPr/>
        <p:txBody>
          <a:bodyPr/>
          <a:lstStyle/>
          <a:p>
            <a:fld id="{A45CE9FD-9655-48C6-B60E-89AF840245F1}" type="slidenum">
              <a:rPr lang="en-US" smtClean="0"/>
              <a:t>20</a:t>
            </a:fld>
            <a:endParaRPr lang="en-US"/>
          </a:p>
        </p:txBody>
      </p:sp>
    </p:spTree>
    <p:extLst>
      <p:ext uri="{BB962C8B-B14F-4D97-AF65-F5344CB8AC3E}">
        <p14:creationId xmlns:p14="http://schemas.microsoft.com/office/powerpoint/2010/main" val="388624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As we are making plans for the upcoming school year, we would like to hear your thoughts. You are a valued member of our school community and have a unique perspective on what our students need that only you can share. After viewing this presentation- the important part is still to come. We ask that you please complete the survey </a:t>
            </a:r>
            <a:r>
              <a:rPr lang="en-US" i="1" dirty="0"/>
              <a:t>(</a:t>
            </a:r>
            <a:r>
              <a:rPr lang="en-US" i="1" dirty="0">
                <a:highlight>
                  <a:srgbClr val="FFFF00"/>
                </a:highlight>
              </a:rPr>
              <a:t>tell them where to find the survey or embed a QR code to this slide). </a:t>
            </a:r>
            <a:r>
              <a:rPr lang="en-US" dirty="0"/>
              <a:t>It is a brief but important survey that will only take you a couple of minutes to complete- but your input has a tremendous impact on our Title I program. </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A45CE9FD-9655-48C6-B60E-89AF840245F1}" type="slidenum">
              <a:rPr lang="en-US" smtClean="0"/>
              <a:t>21</a:t>
            </a:fld>
            <a:endParaRPr lang="en-US"/>
          </a:p>
        </p:txBody>
      </p:sp>
    </p:spTree>
    <p:extLst>
      <p:ext uri="{BB962C8B-B14F-4D97-AF65-F5344CB8AC3E}">
        <p14:creationId xmlns:p14="http://schemas.microsoft.com/office/powerpoint/2010/main" val="304449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t>Suggested script: </a:t>
            </a:r>
          </a:p>
          <a:p>
            <a:pPr marL="0" lvl="0" indent="0" algn="l" rtl="0">
              <a:spcBef>
                <a:spcPts val="0"/>
              </a:spcBef>
              <a:spcAft>
                <a:spcPts val="0"/>
              </a:spcAft>
              <a:buNone/>
            </a:pPr>
            <a:r>
              <a:rPr lang="en-US" sz="1100" dirty="0"/>
              <a:t>Title I funds for your child’s school are based on the number of qualifying students enrolled at the school. These numbers are reported to the State in February each year to guide funding for upcoming year. </a:t>
            </a:r>
          </a:p>
          <a:p>
            <a:pPr marL="0" lvl="0" indent="0" algn="l" rtl="0">
              <a:spcBef>
                <a:spcPts val="0"/>
              </a:spcBef>
              <a:spcAft>
                <a:spcPts val="0"/>
              </a:spcAft>
              <a:buNone/>
            </a:pPr>
            <a:r>
              <a:rPr lang="en-US" sz="1100" b="0" i="0">
                <a:solidFill>
                  <a:srgbClr val="0D0D0D"/>
                </a:solidFill>
                <a:effectLst/>
                <a:latin typeface="Söhne"/>
              </a:rPr>
              <a:t>These </a:t>
            </a:r>
            <a:r>
              <a:rPr lang="en-US" sz="1100" b="0" i="0" dirty="0">
                <a:solidFill>
                  <a:srgbClr val="0D0D0D"/>
                </a:solidFill>
                <a:effectLst/>
                <a:latin typeface="Söhne"/>
              </a:rPr>
              <a:t>federal funds are dedicated to enhancing your child's education in three important areas, going beyond what the school is already expected to provide:</a:t>
            </a:r>
          </a:p>
          <a:p>
            <a:pPr marL="228600" lvl="0" indent="-228600" algn="l" rtl="0">
              <a:spcBef>
                <a:spcPts val="0"/>
              </a:spcBef>
              <a:spcAft>
                <a:spcPts val="0"/>
              </a:spcAft>
              <a:buAutoNum type="arabicPeriod"/>
            </a:pPr>
            <a:r>
              <a:rPr lang="en-US" sz="1100" b="0" i="0" dirty="0">
                <a:solidFill>
                  <a:srgbClr val="0D0D0D"/>
                </a:solidFill>
                <a:effectLst/>
                <a:latin typeface="Söhne"/>
              </a:rPr>
              <a:t>Supporting Your Child's Success: Title I funds can be used to improve your child's achievement in areas where the school needs to grow. This means targeted programs and resources to help your child thrive academically.</a:t>
            </a:r>
          </a:p>
          <a:p>
            <a:pPr algn="l">
              <a:buFont typeface="+mj-lt"/>
              <a:buAutoNum type="arabicPeriod"/>
            </a:pPr>
            <a:r>
              <a:rPr lang="en-US" sz="1100" b="0" i="0" dirty="0">
                <a:solidFill>
                  <a:srgbClr val="0D0D0D"/>
                </a:solidFill>
                <a:effectLst/>
                <a:latin typeface="Söhne"/>
              </a:rPr>
              <a:t>Empowering Teachers: Your child's teachers can benefit from professional development opportunities funded by Title I. These trainings help teachers sharpen their skills to better support your child's learning journey.</a:t>
            </a:r>
          </a:p>
          <a:p>
            <a:pPr algn="l">
              <a:buFont typeface="+mj-lt"/>
              <a:buAutoNum type="arabicPeriod"/>
            </a:pPr>
            <a:r>
              <a:rPr lang="en-US" sz="1100" b="0" i="0" dirty="0">
                <a:solidFill>
                  <a:srgbClr val="0D0D0D"/>
                </a:solidFill>
                <a:effectLst/>
                <a:latin typeface="Söhne"/>
              </a:rPr>
              <a:t>Strengthening Family Engagement: As a parent or caregiver, you play a crucial role in your child's education. Title I funds can support activities and resources to help you get involved and support your child's learning at home.</a:t>
            </a:r>
          </a:p>
          <a:p>
            <a:pPr marL="0" lvl="0" indent="0" algn="l" rtl="0">
              <a:spcBef>
                <a:spcPts val="0"/>
              </a:spcBef>
              <a:spcAft>
                <a:spcPts val="0"/>
              </a:spcAft>
              <a:buNone/>
            </a:pPr>
            <a:endParaRPr lang="en-US" sz="1100" b="0" i="0" dirty="0">
              <a:solidFill>
                <a:srgbClr val="0D0D0D"/>
              </a:solidFill>
              <a:effectLst/>
              <a:latin typeface="Söhne"/>
            </a:endParaRPr>
          </a:p>
          <a:p>
            <a:pPr marL="0" lvl="0" indent="0" algn="l" rtl="0">
              <a:spcBef>
                <a:spcPts val="0"/>
              </a:spcBef>
              <a:spcAft>
                <a:spcPts val="0"/>
              </a:spcAft>
              <a:buNone/>
            </a:pPr>
            <a:r>
              <a:rPr lang="en-US" sz="1100" b="0" i="0" dirty="0">
                <a:solidFill>
                  <a:srgbClr val="0D0D0D"/>
                </a:solidFill>
                <a:effectLst/>
                <a:latin typeface="Söhne"/>
              </a:rPr>
              <a:t>By understanding how Title I funds are allocated and participating in decisions about how they are used, you can help ensure that your child receives the support they need to succeed in school and beyond.</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3</a:t>
            </a:fld>
            <a:endParaRPr lang="en-US"/>
          </a:p>
        </p:txBody>
      </p:sp>
    </p:spTree>
    <p:extLst>
      <p:ext uri="{BB962C8B-B14F-4D97-AF65-F5344CB8AC3E}">
        <p14:creationId xmlns:p14="http://schemas.microsoft.com/office/powerpoint/2010/main" val="175456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dirty="0">
                <a:solidFill>
                  <a:srgbClr val="0D0D0D"/>
                </a:solidFill>
                <a:effectLst/>
                <a:latin typeface="Söhne"/>
              </a:rPr>
              <a:t>Suggested Script:</a:t>
            </a:r>
          </a:p>
          <a:p>
            <a:r>
              <a:rPr lang="en-US" sz="1000" b="0" i="0" dirty="0">
                <a:solidFill>
                  <a:srgbClr val="0D0D0D"/>
                </a:solidFill>
                <a:effectLst/>
                <a:latin typeface="Söhne"/>
              </a:rPr>
              <a:t>As parents, it's important to understand how the Title I program is evaluated to ensure it's effectively supporting our children's education.</a:t>
            </a:r>
          </a:p>
          <a:p>
            <a:r>
              <a:rPr lang="en-US" sz="1000" b="0" i="0" dirty="0">
                <a:solidFill>
                  <a:srgbClr val="0D0D0D"/>
                </a:solidFill>
                <a:effectLst/>
                <a:latin typeface="Söhne"/>
              </a:rPr>
              <a:t>We evaluate the Title I program through multiple lenses.</a:t>
            </a:r>
          </a:p>
          <a:p>
            <a:pPr marL="228600" indent="-228600">
              <a:buAutoNum type="arabicPeriod"/>
            </a:pPr>
            <a:r>
              <a:rPr lang="en-US" sz="1000" b="1" i="0" dirty="0">
                <a:solidFill>
                  <a:srgbClr val="0D0D0D"/>
                </a:solidFill>
                <a:effectLst/>
                <a:latin typeface="Söhne"/>
              </a:rPr>
              <a:t>Assessing Student Progress:</a:t>
            </a:r>
            <a:r>
              <a:rPr lang="en-US" sz="1000" b="0" i="0" dirty="0">
                <a:solidFill>
                  <a:srgbClr val="0D0D0D"/>
                </a:solidFill>
                <a:effectLst/>
                <a:latin typeface="Söhne"/>
              </a:rPr>
              <a:t> Title I programs regularly assess your child's academic progress. These assessments help identify areas of strength and areas needing improvement, guiding the allocation of resources for targeted support.</a:t>
            </a:r>
            <a:endParaRPr lang="en-US" sz="1000" b="1" i="0" dirty="0">
              <a:solidFill>
                <a:srgbClr val="0D0D0D"/>
              </a:solidFill>
              <a:effectLst/>
              <a:latin typeface="Söhne"/>
            </a:endParaRPr>
          </a:p>
          <a:p>
            <a:pPr marL="228600" indent="-228600">
              <a:buAutoNum type="arabicPeriod"/>
            </a:pPr>
            <a:r>
              <a:rPr lang="en-US" sz="1000" b="0" i="0" dirty="0">
                <a:solidFill>
                  <a:srgbClr val="0D0D0D"/>
                </a:solidFill>
                <a:effectLst/>
                <a:latin typeface="Söhne"/>
              </a:rPr>
              <a:t>Measure Program Impact: Schools evaluate the effectiveness of Title I programs by tracking various indicators. This ongoing monitoring ensures that resources are being used efficiently to benefit your child and others.</a:t>
            </a:r>
          </a:p>
          <a:p>
            <a:pPr marL="228600" indent="-228600">
              <a:buAutoNum type="arabicPeriod"/>
            </a:pPr>
            <a:r>
              <a:rPr lang="en-US" sz="1000" b="1" i="0" dirty="0">
                <a:solidFill>
                  <a:srgbClr val="0D0D0D"/>
                </a:solidFill>
                <a:effectLst/>
                <a:latin typeface="Söhne"/>
              </a:rPr>
              <a:t>Family Involvement:</a:t>
            </a:r>
            <a:r>
              <a:rPr lang="en-US" sz="1000" b="0" i="0" dirty="0">
                <a:solidFill>
                  <a:srgbClr val="0D0D0D"/>
                </a:solidFill>
                <a:effectLst/>
                <a:latin typeface="Söhne"/>
              </a:rPr>
              <a:t> Your input is valuable! Title I evaluations often include opportunities for parent feedback through surveys, meetings, and involvement in decision-making processes. Your thoughts help shape the program to better meet the needs of all students.</a:t>
            </a:r>
          </a:p>
          <a:p>
            <a:pPr>
              <a:buFont typeface="Arial" panose="020B0604020202020204" pitchFamily="34" charset="0"/>
              <a:buNone/>
            </a:pPr>
            <a:r>
              <a:rPr lang="en-US" sz="1000" b="1" i="0" dirty="0">
                <a:solidFill>
                  <a:srgbClr val="0D0D0D"/>
                </a:solidFill>
                <a:effectLst/>
                <a:latin typeface="Söhne"/>
              </a:rPr>
              <a:t>4. Transparency and Communication:</a:t>
            </a:r>
            <a:r>
              <a:rPr lang="en-US" sz="1000" b="0" i="0" dirty="0">
                <a:solidFill>
                  <a:srgbClr val="0D0D0D"/>
                </a:solidFill>
                <a:effectLst/>
                <a:latin typeface="Söhne"/>
              </a:rPr>
              <a:t> Schools should provide transparent information about Title I program. </a:t>
            </a:r>
            <a:r>
              <a:rPr lang="en-US" sz="1000" dirty="0">
                <a:effectLst/>
              </a:rPr>
              <a:t>Look for regular updates and communication to see how it's helping your child succeed.</a:t>
            </a:r>
          </a:p>
          <a:p>
            <a:pPr>
              <a:buFont typeface="Arial" panose="020B0604020202020204" pitchFamily="34" charset="0"/>
              <a:buNone/>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dirty="0">
                <a:solidFill>
                  <a:srgbClr val="0D0D0D"/>
                </a:solidFill>
                <a:effectLst/>
                <a:latin typeface="Söhne"/>
              </a:rPr>
              <a:t>By understanding how Title I programs are evaluated and actively participating in the process, you can help ensure that your child receives the best possible support to succeed academically. </a:t>
            </a:r>
            <a:r>
              <a:rPr lang="en-US" sz="1000" dirty="0"/>
              <a:t>During this meeting we will be sharing information on our Title I program for this school year, with the hopes that you will share your thoughts to help us make informed decisions for the upcoming school year. </a:t>
            </a:r>
          </a:p>
          <a:p>
            <a:pPr>
              <a:buFont typeface="Arial" panose="020B0604020202020204" pitchFamily="34" charset="0"/>
              <a:buNone/>
            </a:pPr>
            <a:endParaRPr lang="en-US" dirty="0">
              <a:effectLst/>
            </a:endParaRPr>
          </a:p>
          <a:p>
            <a:br>
              <a:rPr lang="en-US" b="0" i="0" dirty="0">
                <a:solidFill>
                  <a:srgbClr val="000000"/>
                </a:solidFill>
                <a:effectLst/>
                <a:latin typeface="Söhne"/>
              </a:rPr>
            </a:br>
            <a:endParaRPr lang="en-US" b="0" dirty="0"/>
          </a:p>
        </p:txBody>
      </p:sp>
      <p:sp>
        <p:nvSpPr>
          <p:cNvPr id="4" name="Slide Number Placeholder 3"/>
          <p:cNvSpPr>
            <a:spLocks noGrp="1"/>
          </p:cNvSpPr>
          <p:nvPr>
            <p:ph type="sldNum" sz="quarter" idx="5"/>
          </p:nvPr>
        </p:nvSpPr>
        <p:spPr/>
        <p:txBody>
          <a:bodyPr/>
          <a:lstStyle/>
          <a:p>
            <a:fld id="{A45CE9FD-9655-48C6-B60E-89AF840245F1}" type="slidenum">
              <a:rPr lang="en-US" smtClean="0"/>
              <a:t>4</a:t>
            </a:fld>
            <a:endParaRPr lang="en-US"/>
          </a:p>
        </p:txBody>
      </p:sp>
    </p:spTree>
    <p:extLst>
      <p:ext uri="{BB962C8B-B14F-4D97-AF65-F5344CB8AC3E}">
        <p14:creationId xmlns:p14="http://schemas.microsoft.com/office/powerpoint/2010/main" val="260304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Our Title I spending must support our schoolwide plan to increase student achievement. Our first area of focus for this school year was </a:t>
            </a:r>
            <a:r>
              <a:rPr lang="en-US" i="1" u="sng" dirty="0">
                <a:highlight>
                  <a:srgbClr val="FFFF00"/>
                </a:highlight>
              </a:rPr>
              <a:t>(add focus area from SIP). </a:t>
            </a:r>
          </a:p>
          <a:p>
            <a:pPr marL="0" lvl="0" indent="0" algn="l" rtl="0">
              <a:spcBef>
                <a:spcPts val="0"/>
              </a:spcBef>
              <a:spcAft>
                <a:spcPts val="0"/>
              </a:spcAft>
              <a:buNone/>
            </a:pPr>
            <a:r>
              <a:rPr lang="en-US" i="0" u="none" dirty="0">
                <a:highlight>
                  <a:srgbClr val="FFFF00"/>
                </a:highlight>
              </a:rPr>
              <a:t>This school year $$(add amount) of our Title I funding supported this area. This funding provided </a:t>
            </a:r>
            <a:r>
              <a:rPr lang="en-US" i="1" u="sng" dirty="0">
                <a:highlight>
                  <a:srgbClr val="FFFF00"/>
                </a:highlight>
              </a:rPr>
              <a:t>(add project initiatives listed in PowerPoint slide) </a:t>
            </a:r>
            <a:r>
              <a:rPr lang="en-US" i="0" u="none" dirty="0">
                <a:highlight>
                  <a:srgbClr val="FFFF00"/>
                </a:highlight>
              </a:rPr>
              <a:t>to improve ___________ (student achievement/attendance/behavior/teacher effectiveness/ etc.,)</a:t>
            </a:r>
            <a:endParaRPr lang="en-US" i="1" u="sng" dirty="0">
              <a:highlight>
                <a:srgbClr val="FFFF00"/>
              </a:highlight>
            </a:endParaRP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5</a:t>
            </a:fld>
            <a:endParaRPr lang="en-US"/>
          </a:p>
        </p:txBody>
      </p:sp>
    </p:spTree>
    <p:extLst>
      <p:ext uri="{BB962C8B-B14F-4D97-AF65-F5344CB8AC3E}">
        <p14:creationId xmlns:p14="http://schemas.microsoft.com/office/powerpoint/2010/main" val="15013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000000"/>
              </a:buClr>
              <a:buSzPts val="1200"/>
              <a:buFont typeface="Calibri"/>
              <a:buNone/>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6</a:t>
            </a:fld>
            <a:endParaRPr lang="en-US"/>
          </a:p>
        </p:txBody>
      </p:sp>
    </p:spTree>
    <p:extLst>
      <p:ext uri="{BB962C8B-B14F-4D97-AF65-F5344CB8AC3E}">
        <p14:creationId xmlns:p14="http://schemas.microsoft.com/office/powerpoint/2010/main" val="259894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b="0" i="1" u="sng" strike="noStrike"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Four of the seven events showed an increase in attendance over last year. Meet Your Teacher Night had the largest turn out. When it comes to academic nights more families attend when BINGO is involved. It has been this way for serval years. When linking the academic family nights to achievement the following was noted: overall math performance in grades 3-6 increased from 57% in 2023 to 63% in 2024.  The Math Bingo note had the largest turnout of any of the academic nights. 3-6 ELA increased 1% from 55% to 56%.  The data reflects a need to have some type of fun activity during academic nights to increase attendance. Additionally, as a school we need to inform parents of the importance of academics to the overall success of their child not only in school but society.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7</a:t>
            </a:fld>
            <a:endParaRPr lang="en-US"/>
          </a:p>
        </p:txBody>
      </p:sp>
    </p:spTree>
    <p:extLst>
      <p:ext uri="{BB962C8B-B14F-4D97-AF65-F5344CB8AC3E}">
        <p14:creationId xmlns:p14="http://schemas.microsoft.com/office/powerpoint/2010/main" val="57951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#1 Progress Monitoring Continued ELA &amp; Math Results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chart shows that Harbor City was able to be above the critical 50% proficiency in both reading and math for grades 3-6 and overall K-6. However, a deeper dive reveals some concerning facts: </a:t>
            </a:r>
          </a:p>
          <a:p>
            <a:pPr marL="0" marR="0">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ELA: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-4 of the 7 grade levels declined from the previous year,</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4</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grade were far below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strength of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6</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grade scores is what allowed grades 3-6 and K-6 to be above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-K-2 fell short of 50%.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are individual classrooms well above 50% however, this fact is lost when averaged with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lower performing classrooms at the same grade level.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-When comparing the same students from the previous year (i.e. a 2023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are now 2</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2024) only two grade levels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6</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showed an increase. </a:t>
            </a:r>
          </a:p>
          <a:p>
            <a:pPr marL="0" marR="0">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Math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 of the 7 grade levels declined from the previous year, three of them by double digits.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 and 1 are far below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-K-2 which are the foundation years are all below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When comparing the same students from the previous year (i.e. a 2023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are now 2</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2024) only two grade levels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6</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showed an increase.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The strength of the intermediate grade levels (3-6) allowed HCE to be above 50% K-6.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year’s sixth grade performance stopped an annual decrease for the past five years.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8</a:t>
            </a:fld>
            <a:endParaRPr lang="en-US"/>
          </a:p>
        </p:txBody>
      </p:sp>
    </p:spTree>
    <p:extLst>
      <p:ext uri="{BB962C8B-B14F-4D97-AF65-F5344CB8AC3E}">
        <p14:creationId xmlns:p14="http://schemas.microsoft.com/office/powerpoint/2010/main" val="404568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chart above is showing tremendous learning loss for several subgroups in both reading and math: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ELA:</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African American, ELL, and ESE fell below the critical Federal index of 41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-Hispanic and MR showed gains over last year’s scores.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Math: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-All but the MR subgroup declined from last year’s score.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African American, ELL, and ESE fell below the critical Federal index of 41%.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positives are the gains made in the multi-racial subgroup in both reading and math. This was the targeted subgroup for 2023-24 and will be covered more in depth under SIP Focus #2.  It appears the staff did focus on this subgroup and was able to achieve double-digit growth over the previous year.</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9</a:t>
            </a:fld>
            <a:endParaRPr lang="en-US"/>
          </a:p>
        </p:txBody>
      </p:sp>
    </p:spTree>
    <p:extLst>
      <p:ext uri="{BB962C8B-B14F-4D97-AF65-F5344CB8AC3E}">
        <p14:creationId xmlns:p14="http://schemas.microsoft.com/office/powerpoint/2010/main" val="1937082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A68870-7F2C-447E-B3CC-139BB891F1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7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75193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33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28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53837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78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48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68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93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96784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55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4641E-389A-43E3-816D-E142A24B087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2998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4641E-389A-43E3-816D-E142A24B0873}"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68870-7F2C-447E-B3CC-139BB891F1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4641E-389A-43E3-816D-E142A24B0873}"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60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4641E-389A-43E3-816D-E142A24B0873}"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173433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04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57312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84641E-389A-43E3-816D-E142A24B0873}" type="datetimeFigureOut">
              <a:rPr lang="en-US" smtClean="0"/>
              <a:t>5/21/2024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A68870-7F2C-447E-B3CC-139BB891F1EE}" type="slidenum">
              <a:rPr lang="en-US" smtClean="0"/>
              <a:t>‹#›</a:t>
            </a:fld>
            <a:endParaRPr lang="en-US"/>
          </a:p>
        </p:txBody>
      </p:sp>
    </p:spTree>
    <p:extLst>
      <p:ext uri="{BB962C8B-B14F-4D97-AF65-F5344CB8AC3E}">
        <p14:creationId xmlns:p14="http://schemas.microsoft.com/office/powerpoint/2010/main" val="365958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0E6A-7014-44BB-91EA-ED507F78EA48}"/>
              </a:ext>
            </a:extLst>
          </p:cNvPr>
          <p:cNvSpPr>
            <a:spLocks noGrp="1"/>
          </p:cNvSpPr>
          <p:nvPr>
            <p:ph type="ctrTitle"/>
          </p:nvPr>
        </p:nvSpPr>
        <p:spPr/>
        <p:txBody>
          <a:bodyPr/>
          <a:lstStyle/>
          <a:p>
            <a:br>
              <a:rPr lang="en-US" sz="3600" b="1" dirty="0"/>
            </a:br>
            <a:r>
              <a:rPr lang="es-ES" sz="3600" b="1" dirty="0"/>
              <a:t>Evaluación del Programa de Título I de la Escuela Primaria Harbor City para el año fiscal 24</a:t>
            </a:r>
            <a:endParaRPr lang="en-US" sz="3600" b="1" dirty="0"/>
          </a:p>
        </p:txBody>
      </p:sp>
      <p:sp>
        <p:nvSpPr>
          <p:cNvPr id="3" name="Subtitle 2">
            <a:extLst>
              <a:ext uri="{FF2B5EF4-FFF2-40B4-BE49-F238E27FC236}">
                <a16:creationId xmlns:a16="http://schemas.microsoft.com/office/drawing/2014/main" id="{0107E3BE-DBF1-4DA2-BD3F-640A9EDE6CD3}"/>
              </a:ext>
            </a:extLst>
          </p:cNvPr>
          <p:cNvSpPr>
            <a:spLocks noGrp="1"/>
          </p:cNvSpPr>
          <p:nvPr>
            <p:ph type="subTitle" idx="1"/>
          </p:nvPr>
        </p:nvSpPr>
        <p:spPr/>
        <p:txBody>
          <a:bodyPr>
            <a:normAutofit lnSpcReduction="10000"/>
          </a:bodyPr>
          <a:lstStyle/>
          <a:p>
            <a:endParaRPr lang="en-US" dirty="0"/>
          </a:p>
          <a:p>
            <a:r>
              <a:rPr lang="en-US" dirty="0" err="1"/>
              <a:t>Presentado</a:t>
            </a:r>
            <a:r>
              <a:rPr lang="en-US" dirty="0"/>
              <a:t> </a:t>
            </a:r>
            <a:r>
              <a:rPr lang="en-US" dirty="0" err="1"/>
              <a:t>por</a:t>
            </a:r>
            <a:r>
              <a:rPr lang="en-US" dirty="0"/>
              <a:t>: Sra. Boyd y Sr. Tingle  
Mayo 2024</a:t>
            </a:r>
          </a:p>
        </p:txBody>
      </p:sp>
    </p:spTree>
    <p:extLst>
      <p:ext uri="{BB962C8B-B14F-4D97-AF65-F5344CB8AC3E}">
        <p14:creationId xmlns:p14="http://schemas.microsoft.com/office/powerpoint/2010/main" val="258534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p:txBody>
          <a:bodyPr>
            <a:normAutofit fontScale="90000"/>
          </a:bodyPr>
          <a:lstStyle/>
          <a:p>
            <a:r>
              <a:rPr lang="es-ES" sz="4000" dirty="0">
                <a:latin typeface="Calibri" panose="020F0502020204030204" pitchFamily="34" charset="0"/>
                <a:cs typeface="Calibri" panose="020F0502020204030204" pitchFamily="34" charset="0"/>
              </a:rPr>
              <a:t>Área de enfoque SIP 2: Subgrupo multirracial (obtuvo una puntuación del 34% en ELA, que está por debajo del 41% del Índice Federal)</a:t>
            </a: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a:xfrm>
            <a:off x="1295401" y="2556932"/>
            <a:ext cx="9601196" cy="3615268"/>
          </a:xfrm>
        </p:spPr>
        <p:txBody>
          <a:bodyPr>
            <a:normAutofit fontScale="92500" lnSpcReduction="10000"/>
          </a:bodyPr>
          <a:lstStyle/>
          <a:p>
            <a:pPr marL="0" indent="0">
              <a:lnSpc>
                <a:spcPct val="107000"/>
              </a:lnSpc>
              <a:spcBef>
                <a:spcPts val="0"/>
              </a:spcBef>
              <a:spcAft>
                <a:spcPts val="800"/>
              </a:spcAft>
              <a:buNone/>
            </a:pPr>
            <a:r>
              <a:rPr lang="en-US" sz="3600" b="1" kern="100" dirty="0" err="1">
                <a:latin typeface="Calibri" panose="020F0502020204030204" pitchFamily="34" charset="0"/>
                <a:ea typeface="Calibri" panose="020F0502020204030204" pitchFamily="34" charset="0"/>
                <a:cs typeface="Times New Roman" panose="02020603050405020304" pitchFamily="18" charset="0"/>
              </a:rPr>
              <a:t>Recursos</a:t>
            </a:r>
            <a:r>
              <a:rPr lang="en-US" sz="3600" b="1" kern="100" dirty="0">
                <a:latin typeface="Calibri" panose="020F0502020204030204" pitchFamily="34" charset="0"/>
                <a:ea typeface="Calibri" panose="020F0502020204030204" pitchFamily="34" charset="0"/>
                <a:cs typeface="Times New Roman" panose="02020603050405020304" pitchFamily="18" charset="0"/>
              </a:rPr>
              <a:t> del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Título</a:t>
            </a:r>
            <a:r>
              <a:rPr lang="en-US" sz="3600" b="1" kern="100" dirty="0">
                <a:latin typeface="Calibri" panose="020F0502020204030204" pitchFamily="34" charset="0"/>
                <a:ea typeface="Calibri" panose="020F0502020204030204" pitchFamily="34" charset="0"/>
                <a:cs typeface="Times New Roman" panose="02020603050405020304" pitchFamily="18" charset="0"/>
              </a:rPr>
              <a:t> I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utilizados</a:t>
            </a:r>
            <a:r>
              <a:rPr lang="en-US" sz="3600" b="1" kern="100" dirty="0">
                <a:latin typeface="Calibri" panose="020F0502020204030204" pitchFamily="34" charset="0"/>
                <a:ea typeface="Calibri" panose="020F0502020204030204" pitchFamily="34" charset="0"/>
                <a:cs typeface="Times New Roman" panose="02020603050405020304" pitchFamily="18" charset="0"/>
              </a:rPr>
              <a:t> para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apoyar</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esta</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área</a:t>
            </a:r>
            <a:r>
              <a:rPr lang="en-US" sz="3600" b="1" kern="100" dirty="0">
                <a:latin typeface="Calibri" panose="020F0502020204030204" pitchFamily="34" charset="0"/>
                <a:ea typeface="Calibri" panose="020F0502020204030204" pitchFamily="34" charset="0"/>
                <a:cs typeface="Times New Roman" panose="02020603050405020304" pitchFamily="18" charset="0"/>
              </a:rPr>
              <a:t> de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enfoque</a:t>
            </a:r>
            <a:r>
              <a:rPr lang="en-US" sz="3600" b="1" kern="100" dirty="0">
                <a:latin typeface="Calibri" panose="020F0502020204030204" pitchFamily="34" charset="0"/>
                <a:ea typeface="Calibri" panose="020F0502020204030204" pitchFamily="34" charset="0"/>
                <a:cs typeface="Times New Roman" panose="02020603050405020304" pitchFamily="18" charset="0"/>
              </a:rPr>
              <a:t>: ($201,574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año</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completo</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Estos</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salarios</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respaldan</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múltiples</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áreas</a:t>
            </a:r>
            <a:r>
              <a:rPr lang="en-US" sz="3600" b="1" kern="100" dirty="0">
                <a:latin typeface="Calibri" panose="020F0502020204030204" pitchFamily="34" charset="0"/>
                <a:ea typeface="Calibri" panose="020F0502020204030204" pitchFamily="34" charset="0"/>
                <a:cs typeface="Times New Roman" panose="02020603050405020304" pitchFamily="18" charset="0"/>
              </a:rPr>
              <a:t> de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enfoque</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Título</a:t>
            </a:r>
            <a:r>
              <a:rPr lang="en-US" sz="3600" b="1" kern="100" dirty="0">
                <a:latin typeface="Calibri" panose="020F0502020204030204" pitchFamily="34" charset="0"/>
                <a:ea typeface="Calibri" panose="020F0502020204030204" pitchFamily="34" charset="0"/>
                <a:cs typeface="Times New Roman" panose="02020603050405020304" pitchFamily="18" charset="0"/>
              </a:rPr>
              <a:t> 1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docente</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Entrenador</a:t>
            </a:r>
            <a:r>
              <a:rPr lang="en-US" sz="3600" b="1" kern="100" dirty="0">
                <a:latin typeface="Calibri" panose="020F0502020204030204" pitchFamily="34" charset="0"/>
                <a:ea typeface="Calibri" panose="020F0502020204030204" pitchFamily="34" charset="0"/>
                <a:cs typeface="Times New Roman" panose="02020603050405020304" pitchFamily="18" charset="0"/>
              </a:rPr>
              <a:t> de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alfabetización</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Título</a:t>
            </a:r>
            <a:r>
              <a:rPr lang="en-US" sz="3600" b="1" kern="100" dirty="0">
                <a:latin typeface="Calibri" panose="020F0502020204030204" pitchFamily="34" charset="0"/>
                <a:ea typeface="Calibri" panose="020F0502020204030204" pitchFamily="34" charset="0"/>
                <a:cs typeface="Times New Roman" panose="02020603050405020304" pitchFamily="18" charset="0"/>
              </a:rPr>
              <a:t> 1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Asistentes</a:t>
            </a:r>
            <a:r>
              <a:rPr lang="en-US" sz="3600" b="1" kern="100" dirty="0">
                <a:latin typeface="Calibri" panose="020F0502020204030204" pitchFamily="34" charset="0"/>
                <a:ea typeface="Calibri" panose="020F0502020204030204" pitchFamily="34" charset="0"/>
                <a:cs typeface="Times New Roman" panose="02020603050405020304" pitchFamily="18" charset="0"/>
              </a:rPr>
              <a:t> de </a:t>
            </a:r>
            <a:r>
              <a:rPr lang="en-US" sz="3600" b="1" kern="100" dirty="0" err="1">
                <a:latin typeface="Calibri" panose="020F0502020204030204" pitchFamily="34" charset="0"/>
                <a:ea typeface="Calibri" panose="020F0502020204030204" pitchFamily="34" charset="0"/>
                <a:cs typeface="Times New Roman" panose="02020603050405020304" pitchFamily="18" charset="0"/>
              </a:rPr>
              <a:t>Instrucción</a:t>
            </a:r>
            <a:r>
              <a:rPr lang="en-US" sz="3600" b="1" kern="100" dirty="0">
                <a:latin typeface="Calibri" panose="020F0502020204030204" pitchFamily="34" charset="0"/>
                <a:ea typeface="Calibri" panose="020F0502020204030204" pitchFamily="34" charset="0"/>
                <a:cs typeface="Times New Roman" panose="02020603050405020304" pitchFamily="18" charset="0"/>
              </a:rPr>
              <a:t> (3)</a:t>
            </a:r>
            <a:endParaRPr lang="en-US" sz="3500" dirty="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16242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62FF75-0283-8D2D-1001-005828C18DD3}"/>
              </a:ext>
            </a:extLst>
          </p:cNvPr>
          <p:cNvGraphicFramePr>
            <a:graphicFrameLocks noGrp="1"/>
          </p:cNvGraphicFramePr>
          <p:nvPr>
            <p:extLst>
              <p:ext uri="{D42A27DB-BD31-4B8C-83A1-F6EECF244321}">
                <p14:modId xmlns:p14="http://schemas.microsoft.com/office/powerpoint/2010/main" val="3915702741"/>
              </p:ext>
            </p:extLst>
          </p:nvPr>
        </p:nvGraphicFramePr>
        <p:xfrm>
          <a:off x="1308100" y="1828800"/>
          <a:ext cx="9690100" cy="4220750"/>
        </p:xfrm>
        <a:graphic>
          <a:graphicData uri="http://schemas.openxmlformats.org/drawingml/2006/table">
            <a:tbl>
              <a:tblPr firstRow="1" firstCol="1" bandRow="1"/>
              <a:tblGrid>
                <a:gridCol w="1380956">
                  <a:extLst>
                    <a:ext uri="{9D8B030D-6E8A-4147-A177-3AD203B41FA5}">
                      <a16:colId xmlns:a16="http://schemas.microsoft.com/office/drawing/2014/main" val="4169731338"/>
                    </a:ext>
                  </a:extLst>
                </a:gridCol>
                <a:gridCol w="1112957">
                  <a:extLst>
                    <a:ext uri="{9D8B030D-6E8A-4147-A177-3AD203B41FA5}">
                      <a16:colId xmlns:a16="http://schemas.microsoft.com/office/drawing/2014/main" val="1254486582"/>
                    </a:ext>
                  </a:extLst>
                </a:gridCol>
                <a:gridCol w="1114127">
                  <a:extLst>
                    <a:ext uri="{9D8B030D-6E8A-4147-A177-3AD203B41FA5}">
                      <a16:colId xmlns:a16="http://schemas.microsoft.com/office/drawing/2014/main" val="857517012"/>
                    </a:ext>
                  </a:extLst>
                </a:gridCol>
                <a:gridCol w="1119979">
                  <a:extLst>
                    <a:ext uri="{9D8B030D-6E8A-4147-A177-3AD203B41FA5}">
                      <a16:colId xmlns:a16="http://schemas.microsoft.com/office/drawing/2014/main" val="3874712714"/>
                    </a:ext>
                  </a:extLst>
                </a:gridCol>
                <a:gridCol w="509082">
                  <a:extLst>
                    <a:ext uri="{9D8B030D-6E8A-4147-A177-3AD203B41FA5}">
                      <a16:colId xmlns:a16="http://schemas.microsoft.com/office/drawing/2014/main" val="3387600762"/>
                    </a:ext>
                  </a:extLst>
                </a:gridCol>
                <a:gridCol w="1146896">
                  <a:extLst>
                    <a:ext uri="{9D8B030D-6E8A-4147-A177-3AD203B41FA5}">
                      <a16:colId xmlns:a16="http://schemas.microsoft.com/office/drawing/2014/main" val="3285571401"/>
                    </a:ext>
                  </a:extLst>
                </a:gridCol>
                <a:gridCol w="1035717">
                  <a:extLst>
                    <a:ext uri="{9D8B030D-6E8A-4147-A177-3AD203B41FA5}">
                      <a16:colId xmlns:a16="http://schemas.microsoft.com/office/drawing/2014/main" val="3961067165"/>
                    </a:ext>
                  </a:extLst>
                </a:gridCol>
                <a:gridCol w="1131682">
                  <a:extLst>
                    <a:ext uri="{9D8B030D-6E8A-4147-A177-3AD203B41FA5}">
                      <a16:colId xmlns:a16="http://schemas.microsoft.com/office/drawing/2014/main" val="3809734836"/>
                    </a:ext>
                  </a:extLst>
                </a:gridCol>
                <a:gridCol w="1138704">
                  <a:extLst>
                    <a:ext uri="{9D8B030D-6E8A-4147-A177-3AD203B41FA5}">
                      <a16:colId xmlns:a16="http://schemas.microsoft.com/office/drawing/2014/main" val="2348052284"/>
                    </a:ext>
                  </a:extLst>
                </a:gridCol>
              </a:tblGrid>
              <a:tr h="508000">
                <a:tc gridSpan="4">
                  <a:txBody>
                    <a:bodyPr/>
                    <a:lstStyle/>
                    <a:p>
                      <a:pPr marL="0" marR="0" algn="ctr">
                        <a:lnSpc>
                          <a:spcPct val="107000"/>
                        </a:lnSpc>
                        <a:spcBef>
                          <a:spcPts val="0"/>
                        </a:spcBef>
                        <a:spcAft>
                          <a:spcPts val="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 FAST/STAR  2023-24 (proficient)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0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4">
                  <a:txBody>
                    <a:bodyPr/>
                    <a:lstStyle/>
                    <a:p>
                      <a:pPr marL="0" marR="0" algn="ctr">
                        <a:lnSpc>
                          <a:spcPct val="107000"/>
                        </a:lnSpc>
                        <a:spcBef>
                          <a:spcPts val="0"/>
                        </a:spcBef>
                        <a:spcAft>
                          <a:spcPts val="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 FAST/STAR 2023-24 (proficient)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141540"/>
                  </a:ext>
                </a:extLst>
              </a:tr>
              <a:tr h="297164">
                <a:tc>
                  <a:txBody>
                    <a:bodyPr/>
                    <a:lstStyle/>
                    <a:p>
                      <a:pPr marL="0" marR="0" algn="ctr">
                        <a:lnSpc>
                          <a:spcPct val="107000"/>
                        </a:lnSpc>
                        <a:spcBef>
                          <a:spcPts val="0"/>
                        </a:spcBef>
                        <a:spcAft>
                          <a:spcPts val="0"/>
                        </a:spcAft>
                      </a:pPr>
                      <a:r>
                        <a:rPr lang="en-US"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7000"/>
                        </a:lnSpc>
                        <a:spcBef>
                          <a:spcPts val="0"/>
                        </a:spcBef>
                        <a:spcAft>
                          <a:spcPts val="0"/>
                        </a:spcAft>
                      </a:pPr>
                      <a:r>
                        <a:rPr lang="en-US" sz="1100" b="1" kern="0" dirty="0">
                          <a:solidFill>
                            <a:srgbClr val="000000"/>
                          </a:solidFill>
                          <a:effectLst/>
                          <a:highlight>
                            <a:srgbClr val="FFE699"/>
                          </a:highlight>
                          <a:latin typeface="Calibri" panose="020F0502020204030204" pitchFamily="34" charset="0"/>
                          <a:ea typeface="Times New Roman" panose="02020603050405020304" pitchFamily="18" charset="0"/>
                          <a:cs typeface="Calibri" panose="020F0502020204030204" pitchFamily="34" charset="0"/>
                        </a:rPr>
                        <a:t>                     </a:t>
                      </a:r>
                      <a:r>
                        <a:rPr lang="en-US" sz="2000" b="1" kern="0" dirty="0">
                          <a:solidFill>
                            <a:srgbClr val="000000"/>
                          </a:solidFill>
                          <a:effectLst/>
                          <a:highlight>
                            <a:srgbClr val="FFE699"/>
                          </a:highlight>
                          <a:latin typeface="Calibri" panose="020F0502020204030204" pitchFamily="34" charset="0"/>
                          <a:ea typeface="Times New Roman" panose="02020603050405020304" pitchFamily="18" charset="0"/>
                          <a:cs typeface="Calibri" panose="020F0502020204030204" pitchFamily="34" charset="0"/>
                        </a:rPr>
                        <a:t>Multi-Racial</a:t>
                      </a:r>
                      <a:endParaRPr lang="en-US" sz="2000" kern="100" dirty="0">
                        <a:effectLst/>
                        <a:highlight>
                          <a:srgbClr val="FFE69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7000"/>
                        </a:lnSpc>
                        <a:spcBef>
                          <a:spcPts val="0"/>
                        </a:spcBef>
                        <a:spcAft>
                          <a:spcPts val="0"/>
                        </a:spcAft>
                      </a:pPr>
                      <a:r>
                        <a:rPr lang="en-US" sz="2000" b="1" kern="0" dirty="0">
                          <a:solidFill>
                            <a:srgbClr val="000000"/>
                          </a:solidFill>
                          <a:effectLst/>
                          <a:highlight>
                            <a:srgbClr val="FFE699"/>
                          </a:highlight>
                          <a:latin typeface="Calibri" panose="020F0502020204030204" pitchFamily="34" charset="0"/>
                          <a:ea typeface="Times New Roman" panose="02020603050405020304" pitchFamily="18" charset="0"/>
                          <a:cs typeface="Calibri" panose="020F0502020204030204" pitchFamily="34" charset="0"/>
                        </a:rPr>
                        <a:t>                Multi-Racial</a:t>
                      </a:r>
                      <a:endParaRPr lang="en-US" sz="2000" kern="100" dirty="0">
                        <a:effectLst/>
                        <a:highlight>
                          <a:srgbClr val="FFE69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7522380"/>
                  </a:ext>
                </a:extLst>
              </a:tr>
              <a:tr h="278622">
                <a:tc>
                  <a:txBody>
                    <a:bodyPr/>
                    <a:lstStyle/>
                    <a:p>
                      <a:pPr marL="0" marR="0" algn="ctr">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PM1 </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 2</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PM 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PM1 </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 2</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PM 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6847917"/>
                  </a:ext>
                </a:extLst>
              </a:tr>
              <a:tr h="278622">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956155"/>
                  </a:ext>
                </a:extLst>
              </a:tr>
              <a:tr h="291636">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207703"/>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13%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63%</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489701"/>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3rd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3rd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9483804"/>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600748"/>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689554"/>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6th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6th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8499805"/>
                  </a:ext>
                </a:extLst>
              </a:tr>
              <a:tr h="462147">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K-6 (32):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13%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34%</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K-6       (32):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22%</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38%</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8346045"/>
                  </a:ext>
                </a:extLst>
              </a:tr>
              <a:tr h="534511">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3-6: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3-6:</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631939"/>
                  </a:ext>
                </a:extLst>
              </a:tr>
            </a:tbl>
          </a:graphicData>
        </a:graphic>
      </p:graphicFrame>
      <p:sp>
        <p:nvSpPr>
          <p:cNvPr id="4" name="TextBox 3">
            <a:extLst>
              <a:ext uri="{FF2B5EF4-FFF2-40B4-BE49-F238E27FC236}">
                <a16:creationId xmlns:a16="http://schemas.microsoft.com/office/drawing/2014/main" id="{9A1EA627-6F50-B8E2-5D58-C7BF43EE4060}"/>
              </a:ext>
            </a:extLst>
          </p:cNvPr>
          <p:cNvSpPr txBox="1"/>
          <p:nvPr/>
        </p:nvSpPr>
        <p:spPr>
          <a:xfrm>
            <a:off x="1308100" y="808451"/>
            <a:ext cx="9575800" cy="830997"/>
          </a:xfrm>
          <a:prstGeom prst="rect">
            <a:avLst/>
          </a:prstGeom>
          <a:noFill/>
        </p:spPr>
        <p:txBody>
          <a:bodyPr wrap="square">
            <a:spAutoFit/>
          </a:bodyPr>
          <a:lstStyle/>
          <a:p>
            <a:pPr algn="ctr"/>
            <a:r>
              <a:rPr lang="es-ES" sz="2400" dirty="0">
                <a:latin typeface="Calibri" panose="020F0502020204030204" pitchFamily="34" charset="0"/>
                <a:ea typeface="Calibri" panose="020F0502020204030204" pitchFamily="34" charset="0"/>
                <a:cs typeface="Times New Roman" panose="02020603050405020304" pitchFamily="18" charset="0"/>
              </a:rPr>
              <a:t>Meta SIP para el Área de Enfoque #2: El subgrupo Multirracial se desempeñará por encima del 41% en las áreas de Instrucción Básica</a:t>
            </a:r>
            <a:endParaRPr lang="en-US" sz="2400" dirty="0"/>
          </a:p>
        </p:txBody>
      </p:sp>
    </p:spTree>
    <p:extLst>
      <p:ext uri="{BB962C8B-B14F-4D97-AF65-F5344CB8AC3E}">
        <p14:creationId xmlns:p14="http://schemas.microsoft.com/office/powerpoint/2010/main" val="51924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295402" y="1143000"/>
            <a:ext cx="9601196" cy="1117599"/>
          </a:xfrm>
        </p:spPr>
        <p:txBody>
          <a:bodyPr>
            <a:normAutofit fontScale="90000"/>
          </a:bodyPr>
          <a:lstStyle/>
          <a:p>
            <a:r>
              <a:rPr lang="es-ES" dirty="0">
                <a:latin typeface="Calibri" panose="020F0502020204030204" pitchFamily="34" charset="0"/>
                <a:cs typeface="Calibri" panose="020F0502020204030204" pitchFamily="34" charset="0"/>
              </a:rPr>
              <a:t>Área de enfoque SIP 3: Ciencias de 5º grado (la tasa de competencia de 2022-23 fue solo del 46%)</a:t>
            </a:r>
            <a:br>
              <a:rPr lang="en-US" b="1" dirty="0">
                <a:effectLst/>
                <a:latin typeface="Times New Roman" panose="02020603050405020304" pitchFamily="18" charset="0"/>
                <a:ea typeface="Times New Roman" panose="02020603050405020304" pitchFamily="18" charset="0"/>
              </a:rPr>
            </a:b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a:xfrm>
            <a:off x="914400" y="2556932"/>
            <a:ext cx="10439400" cy="3318936"/>
          </a:xfrm>
        </p:spPr>
        <p:txBody>
          <a:bodyPr>
            <a:normAutofit fontScale="92500"/>
          </a:bodyPr>
          <a:lstStyle/>
          <a:p>
            <a:pPr marL="0" marR="0" indent="0">
              <a:lnSpc>
                <a:spcPct val="107000"/>
              </a:lnSpc>
              <a:spcBef>
                <a:spcPts val="0"/>
              </a:spcBef>
              <a:spcAft>
                <a:spcPts val="800"/>
              </a:spcAft>
              <a:buNone/>
            </a:pPr>
            <a:r>
              <a:rPr lang="es-ES" sz="3000" b="1" kern="100" dirty="0">
                <a:latin typeface="Calibri" panose="020F0502020204030204" pitchFamily="34" charset="0"/>
                <a:ea typeface="Calibri" panose="020F0502020204030204" pitchFamily="34" charset="0"/>
                <a:cs typeface="Times New Roman" panose="02020603050405020304" pitchFamily="18" charset="0"/>
              </a:rPr>
              <a:t>Recursos del Título I utilizados para apoyar esta Área de Enfoque: (año completo) 
 -Noche de la Familia-Tableros y revistas de ciencia comprados para
    Participantes. ($539)
Meta SIP: Ciencias de 5º grado, la competencia general será igual o superior al 50%</a:t>
            </a:r>
            <a:endParaRPr lang="en-US" sz="3000" dirty="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343267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982132"/>
            <a:ext cx="9601196" cy="1249339"/>
          </a:xfrm>
        </p:spPr>
        <p:txBody>
          <a:bodyPr>
            <a:normAutofit fontScale="90000"/>
          </a:bodyPr>
          <a:lstStyle/>
          <a:p>
            <a:r>
              <a:rPr lang="es-ES" dirty="0">
                <a:solidFill>
                  <a:schemeClr val="tx1"/>
                </a:solidFill>
              </a:rPr>
              <a:t>Datos de Monitoreo de Progreso para el Área de Enfoque 3: Ciencias de 5º Grado</a:t>
            </a:r>
            <a:endParaRPr lang="en-US" b="1" dirty="0"/>
          </a:p>
        </p:txBody>
      </p:sp>
      <p:graphicFrame>
        <p:nvGraphicFramePr>
          <p:cNvPr id="7" name="Content Placeholder 6">
            <a:extLst>
              <a:ext uri="{FF2B5EF4-FFF2-40B4-BE49-F238E27FC236}">
                <a16:creationId xmlns:a16="http://schemas.microsoft.com/office/drawing/2014/main" id="{E7289338-9791-4424-666A-17BF7C069853}"/>
              </a:ext>
            </a:extLst>
          </p:cNvPr>
          <p:cNvGraphicFramePr>
            <a:graphicFrameLocks noGrp="1"/>
          </p:cNvGraphicFramePr>
          <p:nvPr>
            <p:ph idx="1"/>
            <p:extLst>
              <p:ext uri="{D42A27DB-BD31-4B8C-83A1-F6EECF244321}">
                <p14:modId xmlns:p14="http://schemas.microsoft.com/office/powerpoint/2010/main" val="2694732475"/>
              </p:ext>
            </p:extLst>
          </p:nvPr>
        </p:nvGraphicFramePr>
        <p:xfrm>
          <a:off x="1676400" y="2578100"/>
          <a:ext cx="9220196" cy="3250779"/>
        </p:xfrm>
        <a:graphic>
          <a:graphicData uri="http://schemas.openxmlformats.org/drawingml/2006/table">
            <a:tbl>
              <a:tblPr firstRow="1" firstCol="1" bandRow="1"/>
              <a:tblGrid>
                <a:gridCol w="1595904">
                  <a:extLst>
                    <a:ext uri="{9D8B030D-6E8A-4147-A177-3AD203B41FA5}">
                      <a16:colId xmlns:a16="http://schemas.microsoft.com/office/drawing/2014/main" val="282411775"/>
                    </a:ext>
                  </a:extLst>
                </a:gridCol>
                <a:gridCol w="1236790">
                  <a:extLst>
                    <a:ext uri="{9D8B030D-6E8A-4147-A177-3AD203B41FA5}">
                      <a16:colId xmlns:a16="http://schemas.microsoft.com/office/drawing/2014/main" val="2385090401"/>
                    </a:ext>
                  </a:extLst>
                </a:gridCol>
                <a:gridCol w="1235066">
                  <a:extLst>
                    <a:ext uri="{9D8B030D-6E8A-4147-A177-3AD203B41FA5}">
                      <a16:colId xmlns:a16="http://schemas.microsoft.com/office/drawing/2014/main" val="3985386731"/>
                    </a:ext>
                  </a:extLst>
                </a:gridCol>
                <a:gridCol w="1235066">
                  <a:extLst>
                    <a:ext uri="{9D8B030D-6E8A-4147-A177-3AD203B41FA5}">
                      <a16:colId xmlns:a16="http://schemas.microsoft.com/office/drawing/2014/main" val="2940897982"/>
                    </a:ext>
                  </a:extLst>
                </a:gridCol>
                <a:gridCol w="1305790">
                  <a:extLst>
                    <a:ext uri="{9D8B030D-6E8A-4147-A177-3AD203B41FA5}">
                      <a16:colId xmlns:a16="http://schemas.microsoft.com/office/drawing/2014/main" val="12794588"/>
                    </a:ext>
                  </a:extLst>
                </a:gridCol>
                <a:gridCol w="1305790">
                  <a:extLst>
                    <a:ext uri="{9D8B030D-6E8A-4147-A177-3AD203B41FA5}">
                      <a16:colId xmlns:a16="http://schemas.microsoft.com/office/drawing/2014/main" val="2128462967"/>
                    </a:ext>
                  </a:extLst>
                </a:gridCol>
                <a:gridCol w="1305790">
                  <a:extLst>
                    <a:ext uri="{9D8B030D-6E8A-4147-A177-3AD203B41FA5}">
                      <a16:colId xmlns:a16="http://schemas.microsoft.com/office/drawing/2014/main" val="595002280"/>
                    </a:ext>
                  </a:extLst>
                </a:gridCol>
              </a:tblGrid>
              <a:tr h="444269">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445755"/>
                  </a:ext>
                </a:extLst>
              </a:tr>
              <a:tr h="444269">
                <a:tc gridSpan="7">
                  <a:txBody>
                    <a:bodyPr/>
                    <a:lstStyle/>
                    <a:p>
                      <a:pPr marL="0" marR="0" algn="ctr">
                        <a:lnSpc>
                          <a:spcPct val="107000"/>
                        </a:lnSpc>
                        <a:spcBef>
                          <a:spcPts val="0"/>
                        </a:spcBef>
                        <a:spcAft>
                          <a:spcPts val="0"/>
                        </a:spcAft>
                      </a:pPr>
                      <a:r>
                        <a:rPr lang="es-E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Competencia en la evaluación de ciencias a nivel estatal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453594"/>
                  </a:ext>
                </a:extLst>
              </a:tr>
              <a:tr h="444269">
                <a:tc>
                  <a:txBody>
                    <a:bodyPr/>
                    <a:lstStyle/>
                    <a:p>
                      <a:pPr marL="0" marR="0" algn="ctr">
                        <a:lnSpc>
                          <a:spcPct val="107000"/>
                        </a:lnSpc>
                        <a:spcBef>
                          <a:spcPts val="0"/>
                        </a:spcBef>
                        <a:spcAft>
                          <a:spcPts val="0"/>
                        </a:spcAft>
                      </a:pPr>
                      <a:r>
                        <a:rPr lang="es-E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2022-23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marL="0" marR="0" algn="ctr">
                        <a:lnSpc>
                          <a:spcPct val="107000"/>
                        </a:lnSpc>
                        <a:spcBef>
                          <a:spcPts val="0"/>
                        </a:spcBef>
                        <a:spcAft>
                          <a:spcPts val="0"/>
                        </a:spcAft>
                      </a:pPr>
                      <a:r>
                        <a:rPr lang="es-E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46%</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7658169"/>
                  </a:ext>
                </a:extLst>
              </a:tr>
              <a:tr h="444269">
                <a:tc>
                  <a:txBody>
                    <a:bodyPr/>
                    <a:lstStyle/>
                    <a:p>
                      <a:pPr marL="0" marR="0" algn="ctr">
                        <a:lnSpc>
                          <a:spcPct val="107000"/>
                        </a:lnSpc>
                        <a:spcBef>
                          <a:spcPts val="0"/>
                        </a:spcBef>
                        <a:spcAft>
                          <a:spcPts val="0"/>
                        </a:spcAft>
                      </a:pPr>
                      <a:r>
                        <a:rPr lang="es-E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2023-24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marL="0" marR="0" algn="ctr">
                        <a:lnSpc>
                          <a:spcPct val="107000"/>
                        </a:lnSpc>
                        <a:spcBef>
                          <a:spcPts val="0"/>
                        </a:spcBef>
                        <a:spcAft>
                          <a:spcPts val="0"/>
                        </a:spcAft>
                      </a:pPr>
                      <a:r>
                        <a:rPr lang="es-ES" sz="32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37%</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4306857"/>
                  </a:ext>
                </a:extLst>
              </a:tr>
            </a:tbl>
          </a:graphicData>
        </a:graphic>
      </p:graphicFrame>
    </p:spTree>
    <p:extLst>
      <p:ext uri="{BB962C8B-B14F-4D97-AF65-F5344CB8AC3E}">
        <p14:creationId xmlns:p14="http://schemas.microsoft.com/office/powerpoint/2010/main" val="259344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295402" y="863600"/>
            <a:ext cx="9601196" cy="1422399"/>
          </a:xfrm>
        </p:spPr>
        <p:txBody>
          <a:bodyPr>
            <a:normAutofit fontScale="90000"/>
          </a:bodyPr>
          <a:lstStyle/>
          <a:p>
            <a:r>
              <a:rPr lang="es-ES" dirty="0">
                <a:latin typeface="Calibri" panose="020F0502020204030204" pitchFamily="34" charset="0"/>
                <a:cs typeface="Calibri" panose="020F0502020204030204" pitchFamily="34" charset="0"/>
              </a:rPr>
              <a:t>Área de enfoque SIP 4: Aumentar: Logro ELA (al menos 50% o más en FAST/STAR PM 3)</a:t>
            </a:r>
            <a:endParaRPr lang="en-US" sz="31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a:xfrm>
            <a:off x="914400" y="2556932"/>
            <a:ext cx="10439400" cy="3666068"/>
          </a:xfrm>
        </p:spPr>
        <p:txBody>
          <a:bodyPr>
            <a:normAutofit/>
          </a:bodyPr>
          <a:lstStyle/>
          <a:p>
            <a:pPr marL="0" marR="0" indent="0">
              <a:lnSpc>
                <a:spcPct val="107000"/>
              </a:lnSpc>
              <a:spcBef>
                <a:spcPts val="0"/>
              </a:spcBef>
              <a:spcAft>
                <a:spcPts val="800"/>
              </a:spcAft>
              <a:buNone/>
            </a:pPr>
            <a:r>
              <a:rPr lang="es-ES" sz="3000" b="1" kern="100" dirty="0">
                <a:latin typeface="Calibri" panose="020F0502020204030204" pitchFamily="34" charset="0"/>
                <a:ea typeface="Calibri" panose="020F0502020204030204" pitchFamily="34" charset="0"/>
                <a:cs typeface="Times New Roman" panose="02020603050405020304" pitchFamily="18" charset="0"/>
              </a:rPr>
              <a:t>Recursos del Título I utilizados para apoyar esta Área de Enfoque:
	-Materiales de intervención de la UFLI ($602)
	-Lectores decodificables avanzados </a:t>
            </a:r>
            <a:r>
              <a:rPr lang="es-ES" sz="3000" b="1" kern="100" dirty="0" err="1">
                <a:latin typeface="Calibri" panose="020F0502020204030204" pitchFamily="34" charset="0"/>
                <a:ea typeface="Calibri" panose="020F0502020204030204" pitchFamily="34" charset="0"/>
                <a:cs typeface="Times New Roman" panose="02020603050405020304" pitchFamily="18" charset="0"/>
              </a:rPr>
              <a:t>Benchmark</a:t>
            </a:r>
            <a:r>
              <a:rPr lang="es-ES" sz="3000" b="1" kern="100" dirty="0">
                <a:latin typeface="Calibri" panose="020F0502020204030204" pitchFamily="34" charset="0"/>
                <a:ea typeface="Calibri" panose="020F0502020204030204" pitchFamily="34" charset="0"/>
                <a:cs typeface="Times New Roman" panose="02020603050405020304" pitchFamily="18" charset="0"/>
              </a:rPr>
              <a:t> K-2 ($ 1,127)
	-Entrenador de alfabetización</a:t>
            </a:r>
            <a:endParaRPr lang="en-US" sz="2000" b="1"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77147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D7C642-A633-289C-0210-640A8181645A}"/>
              </a:ext>
            </a:extLst>
          </p:cNvPr>
          <p:cNvSpPr txBox="1"/>
          <p:nvPr/>
        </p:nvSpPr>
        <p:spPr>
          <a:xfrm>
            <a:off x="1270000" y="787400"/>
            <a:ext cx="9994900" cy="1938992"/>
          </a:xfrm>
          <a:prstGeom prst="rect">
            <a:avLst/>
          </a:prstGeom>
          <a:noFill/>
        </p:spPr>
        <p:txBody>
          <a:bodyPr wrap="square">
            <a:spAutoFit/>
          </a:bodyPr>
          <a:lstStyle/>
          <a:p>
            <a:pPr algn="ctr"/>
            <a:r>
              <a:rPr lang="en-US" sz="4000" dirty="0" err="1">
                <a:latin typeface="Calibri" panose="020F0502020204030204" pitchFamily="34" charset="0"/>
                <a:cs typeface="Calibri" panose="020F0502020204030204" pitchFamily="34" charset="0"/>
              </a:rPr>
              <a:t>Área</a:t>
            </a:r>
            <a:r>
              <a:rPr lang="en-US" sz="4000" dirty="0">
                <a:latin typeface="Calibri" panose="020F0502020204030204" pitchFamily="34" charset="0"/>
                <a:cs typeface="Calibri" panose="020F0502020204030204" pitchFamily="34" charset="0"/>
              </a:rPr>
              <a:t> de </a:t>
            </a:r>
            <a:r>
              <a:rPr lang="en-US" sz="4000" dirty="0" err="1">
                <a:latin typeface="Calibri" panose="020F0502020204030204" pitchFamily="34" charset="0"/>
                <a:cs typeface="Calibri" panose="020F0502020204030204" pitchFamily="34" charset="0"/>
              </a:rPr>
              <a:t>enfoque</a:t>
            </a:r>
            <a:r>
              <a:rPr lang="en-US" sz="4000" dirty="0">
                <a:latin typeface="Calibri" panose="020F0502020204030204" pitchFamily="34" charset="0"/>
                <a:cs typeface="Calibri" panose="020F0502020204030204" pitchFamily="34" charset="0"/>
              </a:rPr>
              <a:t> SIP 4: ELEVAR: </a:t>
            </a:r>
            <a:r>
              <a:rPr lang="en-US" sz="4000" dirty="0" err="1">
                <a:latin typeface="Calibri" panose="020F0502020204030204" pitchFamily="34" charset="0"/>
                <a:cs typeface="Calibri" panose="020F0502020204030204" pitchFamily="34" charset="0"/>
              </a:rPr>
              <a:t>Objetivos</a:t>
            </a:r>
            <a:r>
              <a:rPr lang="en-US" sz="4000" dirty="0">
                <a:latin typeface="Calibri" panose="020F0502020204030204" pitchFamily="34" charset="0"/>
                <a:cs typeface="Calibri" panose="020F0502020204030204" pitchFamily="34" charset="0"/>
              </a:rPr>
              <a:t> de </a:t>
            </a:r>
            <a:r>
              <a:rPr lang="en-US" sz="4000" dirty="0" err="1">
                <a:latin typeface="Calibri" panose="020F0502020204030204" pitchFamily="34" charset="0"/>
                <a:cs typeface="Calibri" panose="020F0502020204030204" pitchFamily="34" charset="0"/>
              </a:rPr>
              <a:t>logro</a:t>
            </a:r>
            <a:r>
              <a:rPr lang="en-US" sz="4000" dirty="0">
                <a:latin typeface="Calibri" panose="020F0502020204030204" pitchFamily="34" charset="0"/>
                <a:cs typeface="Calibri" panose="020F0502020204030204" pitchFamily="34" charset="0"/>
              </a:rPr>
              <a:t> de ELA:</a:t>
            </a:r>
            <a:br>
              <a:rPr lang="en-US" sz="4000" dirty="0">
                <a:effectLst/>
                <a:latin typeface="Times New Roman" panose="02020603050405020304" pitchFamily="18" charset="0"/>
                <a:ea typeface="Times New Roman" panose="02020603050405020304" pitchFamily="18" charset="0"/>
              </a:rPr>
            </a:br>
            <a:endParaRPr lang="en-US" sz="4000" dirty="0"/>
          </a:p>
        </p:txBody>
      </p:sp>
      <p:sp>
        <p:nvSpPr>
          <p:cNvPr id="5" name="TextBox 4">
            <a:extLst>
              <a:ext uri="{FF2B5EF4-FFF2-40B4-BE49-F238E27FC236}">
                <a16:creationId xmlns:a16="http://schemas.microsoft.com/office/drawing/2014/main" id="{BB82211E-35E7-457D-0273-2EF158697B3B}"/>
              </a:ext>
            </a:extLst>
          </p:cNvPr>
          <p:cNvSpPr txBox="1"/>
          <p:nvPr/>
        </p:nvSpPr>
        <p:spPr>
          <a:xfrm>
            <a:off x="1752600" y="2295421"/>
            <a:ext cx="9029700" cy="3477875"/>
          </a:xfrm>
          <a:prstGeom prst="rect">
            <a:avLst/>
          </a:prstGeom>
          <a:noFill/>
        </p:spPr>
        <p:txBody>
          <a:bodyPr wrap="square">
            <a:spAutoFit/>
          </a:bodyPr>
          <a:lstStyle/>
          <a:p>
            <a:r>
              <a:rPr lang="es-ES" sz="2000" b="1">
                <a:latin typeface="Times New Roman" panose="02020603050405020304" pitchFamily="18" charset="0"/>
                <a:ea typeface="Times New Roman" panose="02020603050405020304" pitchFamily="18" charset="0"/>
              </a:rPr>
              <a:t>Meta SIP: Grados K-2: 
A corto plazo: de STAR PM 1 A PM 2, el rendimiento en alfabetización aumentará en un 10%
A largo plazo: para la primavera de 2024, el rendimiento en alfabetización aumentará en un 15%
Grados 3-5: 
A corto plazo: de FAST PM 1 A PM 2, el logro de alfabetización aumentará en un 10%
A largo plazo: para la primavera de 2024, el rendimiento en alfabetización aumentará en un 15%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40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0F6D79-EEFC-3B6E-8839-F03E20E5416F}"/>
              </a:ext>
            </a:extLst>
          </p:cNvPr>
          <p:cNvGraphicFramePr>
            <a:graphicFrameLocks noGrp="1"/>
          </p:cNvGraphicFramePr>
          <p:nvPr>
            <p:extLst>
              <p:ext uri="{D42A27DB-BD31-4B8C-83A1-F6EECF244321}">
                <p14:modId xmlns:p14="http://schemas.microsoft.com/office/powerpoint/2010/main" val="1854587004"/>
              </p:ext>
            </p:extLst>
          </p:nvPr>
        </p:nvGraphicFramePr>
        <p:xfrm>
          <a:off x="2146300" y="889000"/>
          <a:ext cx="8902702" cy="5237015"/>
        </p:xfrm>
        <a:graphic>
          <a:graphicData uri="http://schemas.openxmlformats.org/drawingml/2006/table">
            <a:tbl>
              <a:tblPr firstRow="1" firstCol="1" bandRow="1"/>
              <a:tblGrid>
                <a:gridCol w="1279059">
                  <a:extLst>
                    <a:ext uri="{9D8B030D-6E8A-4147-A177-3AD203B41FA5}">
                      <a16:colId xmlns:a16="http://schemas.microsoft.com/office/drawing/2014/main" val="278591204"/>
                    </a:ext>
                  </a:extLst>
                </a:gridCol>
                <a:gridCol w="880860">
                  <a:extLst>
                    <a:ext uri="{9D8B030D-6E8A-4147-A177-3AD203B41FA5}">
                      <a16:colId xmlns:a16="http://schemas.microsoft.com/office/drawing/2014/main" val="490168682"/>
                    </a:ext>
                  </a:extLst>
                </a:gridCol>
                <a:gridCol w="880860">
                  <a:extLst>
                    <a:ext uri="{9D8B030D-6E8A-4147-A177-3AD203B41FA5}">
                      <a16:colId xmlns:a16="http://schemas.microsoft.com/office/drawing/2014/main" val="2905294039"/>
                    </a:ext>
                  </a:extLst>
                </a:gridCol>
                <a:gridCol w="880860">
                  <a:extLst>
                    <a:ext uri="{9D8B030D-6E8A-4147-A177-3AD203B41FA5}">
                      <a16:colId xmlns:a16="http://schemas.microsoft.com/office/drawing/2014/main" val="979820389"/>
                    </a:ext>
                  </a:extLst>
                </a:gridCol>
                <a:gridCol w="1279059">
                  <a:extLst>
                    <a:ext uri="{9D8B030D-6E8A-4147-A177-3AD203B41FA5}">
                      <a16:colId xmlns:a16="http://schemas.microsoft.com/office/drawing/2014/main" val="3647972639"/>
                    </a:ext>
                  </a:extLst>
                </a:gridCol>
                <a:gridCol w="880860">
                  <a:extLst>
                    <a:ext uri="{9D8B030D-6E8A-4147-A177-3AD203B41FA5}">
                      <a16:colId xmlns:a16="http://schemas.microsoft.com/office/drawing/2014/main" val="285012874"/>
                    </a:ext>
                  </a:extLst>
                </a:gridCol>
                <a:gridCol w="1279059">
                  <a:extLst>
                    <a:ext uri="{9D8B030D-6E8A-4147-A177-3AD203B41FA5}">
                      <a16:colId xmlns:a16="http://schemas.microsoft.com/office/drawing/2014/main" val="454924019"/>
                    </a:ext>
                  </a:extLst>
                </a:gridCol>
                <a:gridCol w="1279059">
                  <a:extLst>
                    <a:ext uri="{9D8B030D-6E8A-4147-A177-3AD203B41FA5}">
                      <a16:colId xmlns:a16="http://schemas.microsoft.com/office/drawing/2014/main" val="1406150618"/>
                    </a:ext>
                  </a:extLst>
                </a:gridCol>
                <a:gridCol w="263026">
                  <a:extLst>
                    <a:ext uri="{9D8B030D-6E8A-4147-A177-3AD203B41FA5}">
                      <a16:colId xmlns:a16="http://schemas.microsoft.com/office/drawing/2014/main" val="3555164212"/>
                    </a:ext>
                  </a:extLst>
                </a:gridCol>
              </a:tblGrid>
              <a:tr h="355525">
                <a:tc rowSpan="2" gridSpan="7">
                  <a:txBody>
                    <a:bodyPr/>
                    <a:lstStyle/>
                    <a:p>
                      <a:pPr marL="0" marR="0" algn="ctr">
                        <a:lnSpc>
                          <a:spcPct val="107000"/>
                        </a:lnSpc>
                        <a:spcBef>
                          <a:spcPts val="0"/>
                        </a:spcBef>
                        <a:spcAft>
                          <a:spcPts val="0"/>
                        </a:spcAft>
                      </a:pPr>
                      <a:r>
                        <a:rPr lang="en-US" sz="3200" b="1" kern="0" dirty="0">
                          <a:solidFill>
                            <a:srgbClr val="000000"/>
                          </a:solidFill>
                          <a:effectLst/>
                          <a:highlight>
                            <a:srgbClr val="EFEFEF"/>
                          </a:highlight>
                          <a:latin typeface="Arial" panose="020B0604020202020204" pitchFamily="34" charset="0"/>
                          <a:ea typeface="Times New Roman" panose="02020603050405020304" pitchFamily="18" charset="0"/>
                          <a:cs typeface="Times New Roman" panose="02020603050405020304" pitchFamily="18" charset="0"/>
                        </a:rPr>
                        <a:t>FAST Proficiency 2023-24</a:t>
                      </a:r>
                      <a:endParaRPr lang="en-US" sz="3200" kern="100" dirty="0">
                        <a:effectLst/>
                        <a:highlight>
                          <a:srgbClr val="EFEFE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EFE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4129912769"/>
                  </a:ext>
                </a:extLst>
              </a:tr>
              <a:tr h="221952">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4159095960"/>
                  </a:ext>
                </a:extLst>
              </a:tr>
              <a:tr h="239593">
                <a:tc rowSpan="4">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gridSpan="6">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526721683"/>
                  </a:ext>
                </a:extLst>
              </a:tr>
              <a:tr h="221952">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4073506046"/>
                  </a:ext>
                </a:extLst>
              </a:tr>
              <a:tr h="645121">
                <a:tc vMerge="1">
                  <a:txBody>
                    <a:bodyPr/>
                    <a:lstStyle/>
                    <a:p>
                      <a:endParaRPr lang="en-US"/>
                    </a:p>
                  </a:txBody>
                  <a:tcPr/>
                </a:tc>
                <a:tc rowSpan="2">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 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 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 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PM1-  </a:t>
                      </a:r>
                    </a:p>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rowSpan="2">
                  <a:txBody>
                    <a:bodyPr/>
                    <a:lstStyle/>
                    <a:p>
                      <a:pPr marL="0" marR="0" algn="ctr">
                        <a:lnSpc>
                          <a:spcPct val="107000"/>
                        </a:lnSpc>
                        <a:spcBef>
                          <a:spcPts val="0"/>
                        </a:spcBef>
                        <a:spcAft>
                          <a:spcPts val="0"/>
                        </a:spcAft>
                      </a:pPr>
                      <a:r>
                        <a:rPr lang="en-US" sz="20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PM2-PM3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0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PM1-PM3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663480684"/>
                  </a:ext>
                </a:extLst>
              </a:tr>
              <a:tr h="3181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835161031"/>
                  </a:ext>
                </a:extLst>
              </a:tr>
              <a:tr h="239593">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094229065"/>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80149682"/>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13%</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480401935"/>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113760320"/>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40%</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6%</a:t>
                      </a:r>
                      <a:endParaRPr lang="en-US" sz="2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472553364"/>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17263906"/>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17%</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32%</a:t>
                      </a:r>
                      <a:endParaRPr lang="en-US" sz="2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880001887"/>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379130780"/>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47%</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14%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12%</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26%</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740117171"/>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342337071"/>
                  </a:ext>
                </a:extLst>
              </a:tr>
              <a:tr h="243457">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38%</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9%</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960484512"/>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481029161"/>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15%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20%</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727448191"/>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370138962"/>
                  </a:ext>
                </a:extLst>
              </a:tr>
            </a:tbl>
          </a:graphicData>
        </a:graphic>
      </p:graphicFrame>
    </p:spTree>
    <p:extLst>
      <p:ext uri="{BB962C8B-B14F-4D97-AF65-F5344CB8AC3E}">
        <p14:creationId xmlns:p14="http://schemas.microsoft.com/office/powerpoint/2010/main" val="97561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D93A33-75AE-3DB1-3FC9-B30226C68934}"/>
              </a:ext>
            </a:extLst>
          </p:cNvPr>
          <p:cNvGraphicFramePr>
            <a:graphicFrameLocks noGrp="1"/>
          </p:cNvGraphicFramePr>
          <p:nvPr>
            <p:extLst>
              <p:ext uri="{D42A27DB-BD31-4B8C-83A1-F6EECF244321}">
                <p14:modId xmlns:p14="http://schemas.microsoft.com/office/powerpoint/2010/main" val="2726266576"/>
              </p:ext>
            </p:extLst>
          </p:nvPr>
        </p:nvGraphicFramePr>
        <p:xfrm>
          <a:off x="1270000" y="863601"/>
          <a:ext cx="9677401" cy="5245099"/>
        </p:xfrm>
        <a:graphic>
          <a:graphicData uri="http://schemas.openxmlformats.org/drawingml/2006/table">
            <a:tbl>
              <a:tblPr firstRow="1" firstCol="1" bandRow="1"/>
              <a:tblGrid>
                <a:gridCol w="2430834">
                  <a:extLst>
                    <a:ext uri="{9D8B030D-6E8A-4147-A177-3AD203B41FA5}">
                      <a16:colId xmlns:a16="http://schemas.microsoft.com/office/drawing/2014/main" val="2143168843"/>
                    </a:ext>
                  </a:extLst>
                </a:gridCol>
                <a:gridCol w="2215308">
                  <a:extLst>
                    <a:ext uri="{9D8B030D-6E8A-4147-A177-3AD203B41FA5}">
                      <a16:colId xmlns:a16="http://schemas.microsoft.com/office/drawing/2014/main" val="3889348211"/>
                    </a:ext>
                  </a:extLst>
                </a:gridCol>
                <a:gridCol w="2215308">
                  <a:extLst>
                    <a:ext uri="{9D8B030D-6E8A-4147-A177-3AD203B41FA5}">
                      <a16:colId xmlns:a16="http://schemas.microsoft.com/office/drawing/2014/main" val="3478558055"/>
                    </a:ext>
                  </a:extLst>
                </a:gridCol>
                <a:gridCol w="2815951">
                  <a:extLst>
                    <a:ext uri="{9D8B030D-6E8A-4147-A177-3AD203B41FA5}">
                      <a16:colId xmlns:a16="http://schemas.microsoft.com/office/drawing/2014/main" val="4218555123"/>
                    </a:ext>
                  </a:extLst>
                </a:gridCol>
              </a:tblGrid>
              <a:tr h="586324">
                <a:tc gridSpan="4">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 Proficiency Comparison 2023 to 2024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1402566"/>
                  </a:ext>
                </a:extLst>
              </a:tr>
              <a:tr h="554507">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Grade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2023-24</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908371"/>
                  </a:ext>
                </a:extLst>
              </a:tr>
              <a:tr h="586324">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680873"/>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637381"/>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0731422"/>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334800"/>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4636280"/>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171700"/>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951716"/>
                  </a:ext>
                </a:extLst>
              </a:tr>
            </a:tbl>
          </a:graphicData>
        </a:graphic>
      </p:graphicFrame>
    </p:spTree>
    <p:extLst>
      <p:ext uri="{BB962C8B-B14F-4D97-AF65-F5344CB8AC3E}">
        <p14:creationId xmlns:p14="http://schemas.microsoft.com/office/powerpoint/2010/main" val="64620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0BA3-C5F1-46CB-8D40-7DC9882DAFE7}"/>
              </a:ext>
            </a:extLst>
          </p:cNvPr>
          <p:cNvSpPr>
            <a:spLocks noGrp="1"/>
          </p:cNvSpPr>
          <p:nvPr>
            <p:ph type="title"/>
          </p:nvPr>
        </p:nvSpPr>
        <p:spPr>
          <a:xfrm>
            <a:off x="1295402" y="470606"/>
            <a:ext cx="9601196" cy="1447094"/>
          </a:xfrm>
        </p:spPr>
        <p:txBody>
          <a:bodyPr>
            <a:normAutofit/>
          </a:bodyPr>
          <a:lstStyle/>
          <a:p>
            <a:r>
              <a:rPr lang="es-ES" b="1" dirty="0"/>
              <a:t>Participación de los padres y la familia Gastó un total de $2,886</a:t>
            </a:r>
            <a:endParaRPr lang="en-US" sz="3600" dirty="0"/>
          </a:p>
        </p:txBody>
      </p:sp>
      <p:graphicFrame>
        <p:nvGraphicFramePr>
          <p:cNvPr id="8" name="Content Placeholder 7">
            <a:extLst>
              <a:ext uri="{FF2B5EF4-FFF2-40B4-BE49-F238E27FC236}">
                <a16:creationId xmlns:a16="http://schemas.microsoft.com/office/drawing/2014/main" id="{1E0C6249-3FF1-B4E8-232F-C854899460E2}"/>
              </a:ext>
            </a:extLst>
          </p:cNvPr>
          <p:cNvGraphicFramePr>
            <a:graphicFrameLocks noGrp="1"/>
          </p:cNvGraphicFramePr>
          <p:nvPr>
            <p:ph idx="1"/>
            <p:extLst>
              <p:ext uri="{D42A27DB-BD31-4B8C-83A1-F6EECF244321}">
                <p14:modId xmlns:p14="http://schemas.microsoft.com/office/powerpoint/2010/main" val="927542885"/>
              </p:ext>
            </p:extLst>
          </p:nvPr>
        </p:nvGraphicFramePr>
        <p:xfrm>
          <a:off x="1625600" y="1917701"/>
          <a:ext cx="8585200" cy="4305302"/>
        </p:xfrm>
        <a:graphic>
          <a:graphicData uri="http://schemas.openxmlformats.org/drawingml/2006/table">
            <a:tbl>
              <a:tblPr firstRow="1" firstCol="1" bandRow="1"/>
              <a:tblGrid>
                <a:gridCol w="4448522">
                  <a:extLst>
                    <a:ext uri="{9D8B030D-6E8A-4147-A177-3AD203B41FA5}">
                      <a16:colId xmlns:a16="http://schemas.microsoft.com/office/drawing/2014/main" val="839860399"/>
                    </a:ext>
                  </a:extLst>
                </a:gridCol>
                <a:gridCol w="4042698">
                  <a:extLst>
                    <a:ext uri="{9D8B030D-6E8A-4147-A177-3AD203B41FA5}">
                      <a16:colId xmlns:a16="http://schemas.microsoft.com/office/drawing/2014/main" val="4282491132"/>
                    </a:ext>
                  </a:extLst>
                </a:gridCol>
                <a:gridCol w="93980">
                  <a:extLst>
                    <a:ext uri="{9D8B030D-6E8A-4147-A177-3AD203B41FA5}">
                      <a16:colId xmlns:a16="http://schemas.microsoft.com/office/drawing/2014/main" val="3653473863"/>
                    </a:ext>
                  </a:extLst>
                </a:gridCol>
              </a:tblGrid>
              <a:tr h="456587">
                <a:tc gridSpan="3">
                  <a:txBody>
                    <a:bodyPr/>
                    <a:lstStyle/>
                    <a:p>
                      <a:pPr marL="0" marR="0" algn="ctr">
                        <a:lnSpc>
                          <a:spcPct val="107000"/>
                        </a:lnSpc>
                        <a:spcBef>
                          <a:spcPts val="0"/>
                        </a:spcBef>
                        <a:spcAft>
                          <a:spcPts val="0"/>
                        </a:spcAft>
                      </a:pPr>
                      <a:r>
                        <a:rPr lang="en-US" sz="2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 Night Events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8359489"/>
                  </a:ext>
                </a:extLst>
              </a:tr>
              <a:tr h="326142">
                <a:tc>
                  <a:txBody>
                    <a:bodyPr/>
                    <a:lstStyle/>
                    <a:p>
                      <a:pPr marL="0" marR="0" algn="ctr">
                        <a:lnSpc>
                          <a:spcPct val="107000"/>
                        </a:lnSpc>
                        <a:spcBef>
                          <a:spcPts val="0"/>
                        </a:spcBef>
                        <a:spcAft>
                          <a:spcPts val="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Cost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80146479"/>
                  </a:ext>
                </a:extLst>
              </a:tr>
              <a:tr h="391397">
                <a:tc>
                  <a:txBody>
                    <a:bodyPr/>
                    <a:lstStyle/>
                    <a:p>
                      <a:pPr marL="0" marR="0" algn="ctr">
                        <a:lnSpc>
                          <a:spcPct val="107000"/>
                        </a:lnSpc>
                        <a:spcBef>
                          <a:spcPts val="0"/>
                        </a:spcBef>
                        <a:spcAft>
                          <a:spcPts val="0"/>
                        </a:spcAft>
                      </a:pP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Reunión</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Anual</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Título</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66017703"/>
                  </a:ext>
                </a:extLst>
              </a:tr>
              <a:tr h="391397">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Jornada de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puertas</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abiertas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4795619"/>
                  </a:ext>
                </a:extLst>
              </a:tr>
              <a:tr h="391397">
                <a:tc>
                  <a:txBody>
                    <a:bodyPr/>
                    <a:lstStyle/>
                    <a:p>
                      <a:pPr marL="0" marR="0" algn="ctr">
                        <a:lnSpc>
                          <a:spcPct val="107000"/>
                        </a:lnSpc>
                        <a:spcBef>
                          <a:spcPts val="0"/>
                        </a:spcBef>
                        <a:spcAft>
                          <a:spcPts val="0"/>
                        </a:spcAft>
                      </a:pP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Conoce</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profesor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2588885"/>
                  </a:ext>
                </a:extLst>
              </a:tr>
              <a:tr h="391397">
                <a:tc>
                  <a:txBody>
                    <a:bodyPr/>
                    <a:lstStyle/>
                    <a:p>
                      <a:pPr marL="0" marR="0" algn="ctr">
                        <a:lnSpc>
                          <a:spcPct val="107000"/>
                        </a:lnSpc>
                        <a:spcBef>
                          <a:spcPts val="0"/>
                        </a:spcBef>
                        <a:spcAft>
                          <a:spcPts val="0"/>
                        </a:spcAft>
                      </a:pPr>
                      <a:r>
                        <a:rPr lang="es-E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 / Noche de la Alfabetización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35202455"/>
                  </a:ext>
                </a:extLst>
              </a:tr>
              <a:tr h="391397">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Bingo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nocturno</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boca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$359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24211663"/>
                  </a:ext>
                </a:extLst>
              </a:tr>
              <a:tr h="391397">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Noche de la </a:t>
                      </a: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Ciencia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$623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04628139"/>
                  </a:ext>
                </a:extLst>
              </a:tr>
              <a:tr h="391397">
                <a:tc>
                  <a:txBody>
                    <a:bodyPr/>
                    <a:lstStyle/>
                    <a:p>
                      <a:pPr marL="0" marR="0" algn="ctr">
                        <a:lnSpc>
                          <a:spcPct val="107000"/>
                        </a:lnSpc>
                        <a:spcBef>
                          <a:spcPts val="0"/>
                        </a:spcBef>
                        <a:spcAft>
                          <a:spcPts val="0"/>
                        </a:spcAft>
                      </a:pP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Preparación</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RÁPIDA / ESTRELLA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66332662"/>
                  </a:ext>
                </a:extLst>
              </a:tr>
              <a:tr h="391397">
                <a:tc>
                  <a:txBody>
                    <a:bodyPr/>
                    <a:lstStyle/>
                    <a:p>
                      <a:pPr marL="0" marR="0" algn="ctr">
                        <a:lnSpc>
                          <a:spcPct val="107000"/>
                        </a:lnSpc>
                        <a:spcBef>
                          <a:spcPts val="0"/>
                        </a:spcBef>
                        <a:spcAft>
                          <a:spcPts val="0"/>
                        </a:spcAft>
                      </a:pPr>
                      <a:r>
                        <a:rPr lang="en-US" sz="24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Tobogán de verano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$1,699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31794781"/>
                  </a:ext>
                </a:extLst>
              </a:tr>
              <a:tr h="391397">
                <a:tc>
                  <a:txBody>
                    <a:bodyPr/>
                    <a:lstStyle/>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46696214"/>
                  </a:ext>
                </a:extLst>
              </a:tr>
            </a:tbl>
          </a:graphicData>
        </a:graphic>
      </p:graphicFrame>
    </p:spTree>
    <p:extLst>
      <p:ext uri="{BB962C8B-B14F-4D97-AF65-F5344CB8AC3E}">
        <p14:creationId xmlns:p14="http://schemas.microsoft.com/office/powerpoint/2010/main" val="376079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C20C-FB72-45BD-9587-E312C24A185C}"/>
              </a:ext>
            </a:extLst>
          </p:cNvPr>
          <p:cNvSpPr>
            <a:spLocks noGrp="1"/>
          </p:cNvSpPr>
          <p:nvPr>
            <p:ph type="title"/>
          </p:nvPr>
        </p:nvSpPr>
        <p:spPr/>
        <p:txBody>
          <a:bodyPr>
            <a:noAutofit/>
          </a:bodyPr>
          <a:lstStyle/>
          <a:p>
            <a:r>
              <a:rPr lang="es-ES" sz="2400" b="1" dirty="0"/>
              <a:t>Tecnología</a:t>
            </a:r>
            <a:br>
              <a:rPr lang="es-ES" sz="2400" b="1" dirty="0"/>
            </a:br>
            <a:r>
              <a:rPr lang="es-ES" sz="2400" b="1" dirty="0"/>
              <a:t>(Este dinero se suma a cualquier tecnología que el distrito pueda proporcionar a las escuelas y se utiliza para aumentar el éxito en las áreas necesitadas que la escuela identificó).</a:t>
            </a:r>
            <a:endParaRPr lang="en-US" sz="2400" dirty="0"/>
          </a:p>
        </p:txBody>
      </p:sp>
      <p:sp>
        <p:nvSpPr>
          <p:cNvPr id="3" name="Content Placeholder 2">
            <a:extLst>
              <a:ext uri="{FF2B5EF4-FFF2-40B4-BE49-F238E27FC236}">
                <a16:creationId xmlns:a16="http://schemas.microsoft.com/office/drawing/2014/main" id="{4E55BCCC-0154-4163-B2A0-B1B3ABD59562}"/>
              </a:ext>
            </a:extLst>
          </p:cNvPr>
          <p:cNvSpPr>
            <a:spLocks noGrp="1"/>
          </p:cNvSpPr>
          <p:nvPr>
            <p:ph idx="1"/>
          </p:nvPr>
        </p:nvSpPr>
        <p:spPr/>
        <p:txBody>
          <a:bodyPr>
            <a:normAutofit/>
          </a:bodyPr>
          <a:lstStyle/>
          <a:p>
            <a:pPr marL="0" indent="0">
              <a:buNone/>
            </a:pPr>
            <a:r>
              <a:rPr lang="es-ES" sz="2800" b="1" dirty="0"/>
              <a:t>Compras de tecnología: $11,999
-Programa de lectura en línea </a:t>
            </a:r>
            <a:r>
              <a:rPr lang="es-ES" sz="2800" b="1" dirty="0" err="1"/>
              <a:t>Lexia</a:t>
            </a:r>
            <a:endParaRPr lang="en-US" sz="180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18258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43F1-3162-4329-BBAC-2529E1935AEE}"/>
              </a:ext>
            </a:extLst>
          </p:cNvPr>
          <p:cNvSpPr>
            <a:spLocks noGrp="1"/>
          </p:cNvSpPr>
          <p:nvPr>
            <p:ph type="title"/>
          </p:nvPr>
        </p:nvSpPr>
        <p:spPr/>
        <p:txBody>
          <a:bodyPr/>
          <a:lstStyle/>
          <a:p>
            <a:r>
              <a:rPr lang="es-ES" dirty="0"/>
              <a:t>¿Qué es el Título I?</a:t>
            </a:r>
            <a:endParaRPr lang="en-US" dirty="0"/>
          </a:p>
        </p:txBody>
      </p:sp>
      <p:sp>
        <p:nvSpPr>
          <p:cNvPr id="3" name="Content Placeholder 2">
            <a:extLst>
              <a:ext uri="{FF2B5EF4-FFF2-40B4-BE49-F238E27FC236}">
                <a16:creationId xmlns:a16="http://schemas.microsoft.com/office/drawing/2014/main" id="{2B7C31EF-0A17-4872-A1FB-D944E9625885}"/>
              </a:ext>
            </a:extLst>
          </p:cNvPr>
          <p:cNvSpPr>
            <a:spLocks noGrp="1"/>
          </p:cNvSpPr>
          <p:nvPr>
            <p:ph idx="1"/>
          </p:nvPr>
        </p:nvSpPr>
        <p:spPr/>
        <p:txBody>
          <a:bodyPr>
            <a:normAutofit lnSpcReduction="10000"/>
          </a:bodyPr>
          <a:lstStyle/>
          <a:p>
            <a:pPr marL="0" lvl="0" indent="0">
              <a:spcBef>
                <a:spcPts val="0"/>
              </a:spcBef>
              <a:spcAft>
                <a:spcPts val="0"/>
              </a:spcAft>
              <a:buSzPts val="2760"/>
              <a:buNone/>
            </a:pPr>
            <a:r>
              <a:rPr lang="es-ES" b="1" i="1" dirty="0">
                <a:ea typeface="Garamond"/>
                <a:cs typeface="Garamond"/>
                <a:sym typeface="Garamond"/>
              </a:rPr>
              <a:t>El Título I es una subvención federal que:
Proporciona fondos suplementarios a los distritos escolares con altos porcentajes de niños de familias de bajos ingresos para ayudar a garantizar que todos los niños cumplan con los exigentes estándares académicos estatales.
ayuda a fortalecer la capacidad de los padres y maestros; y alienta a los padres a involucrarse en la educación de sus hijos.
Los fondos provienen del gobierno federal a través del estado a los distritos.</a:t>
            </a:r>
            <a:endParaRPr lang="en-US" dirty="0"/>
          </a:p>
        </p:txBody>
      </p:sp>
    </p:spTree>
    <p:extLst>
      <p:ext uri="{BB962C8B-B14F-4D97-AF65-F5344CB8AC3E}">
        <p14:creationId xmlns:p14="http://schemas.microsoft.com/office/powerpoint/2010/main" val="229715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F628-D923-4638-BEAF-884016E0962C}"/>
              </a:ext>
            </a:extLst>
          </p:cNvPr>
          <p:cNvSpPr>
            <a:spLocks noGrp="1"/>
          </p:cNvSpPr>
          <p:nvPr>
            <p:ph type="title"/>
          </p:nvPr>
        </p:nvSpPr>
        <p:spPr>
          <a:xfrm>
            <a:off x="1255774" y="982132"/>
            <a:ext cx="9601196" cy="1303867"/>
          </a:xfrm>
        </p:spPr>
        <p:txBody>
          <a:bodyPr>
            <a:noAutofit/>
          </a:bodyPr>
          <a:lstStyle/>
          <a:p>
            <a:r>
              <a:rPr lang="es-ES" sz="2800" b="1" dirty="0">
                <a:solidFill>
                  <a:schemeClr val="tx1"/>
                </a:solidFill>
              </a:rPr>
              <a:t>Planes de Verano del Título I</a:t>
            </a:r>
            <a:br>
              <a:rPr lang="es-ES" sz="2800" b="1" dirty="0">
                <a:solidFill>
                  <a:schemeClr val="tx1"/>
                </a:solidFill>
              </a:rPr>
            </a:br>
            <a:r>
              <a:rPr lang="es-ES" sz="2800" b="1" dirty="0">
                <a:solidFill>
                  <a:schemeClr val="tx1"/>
                </a:solidFill>
              </a:rPr>
              <a:t>(También ahorramos algunos de nuestros fondos del Título I para apoyar el programa del Título I en junio de 2024)</a:t>
            </a:r>
            <a:endParaRPr lang="en-US" sz="2800" dirty="0"/>
          </a:p>
        </p:txBody>
      </p:sp>
      <p:sp>
        <p:nvSpPr>
          <p:cNvPr id="3" name="Content Placeholder 2">
            <a:extLst>
              <a:ext uri="{FF2B5EF4-FFF2-40B4-BE49-F238E27FC236}">
                <a16:creationId xmlns:a16="http://schemas.microsoft.com/office/drawing/2014/main" id="{D1F85D0B-05B1-427F-9D41-F8BA30D8D9FD}"/>
              </a:ext>
            </a:extLst>
          </p:cNvPr>
          <p:cNvSpPr>
            <a:spLocks noGrp="1"/>
          </p:cNvSpPr>
          <p:nvPr>
            <p:ph idx="1"/>
          </p:nvPr>
        </p:nvSpPr>
        <p:spPr>
          <a:xfrm>
            <a:off x="1295401" y="2451100"/>
            <a:ext cx="9601196" cy="3721100"/>
          </a:xfrm>
        </p:spPr>
        <p:txBody>
          <a:bodyPr>
            <a:normAutofit fontScale="92500" lnSpcReduction="20000"/>
          </a:bodyPr>
          <a:lstStyle/>
          <a:p>
            <a:pPr marL="0" indent="0">
              <a:spcBef>
                <a:spcPts val="0"/>
              </a:spcBef>
              <a:buNone/>
            </a:pPr>
            <a:r>
              <a:rPr lang="es-ES" b="1" dirty="0"/>
              <a:t>Total retenido para los planes de verano: $ 7,871
Equipo de Evaluación Integral de Necesidades: (3 al 6 de junio durante 3.5 horas al día)
El propósito de las reuniones es completar una revisión de nuestros datos del año escolar 2023-24 (encuestas y varios datos de estudiantes) para determinar nuestros éxitos y debilidades. 
El objetivo es decidir la dirección de nuestra escuela para el año escolar 2024-25 con énfasis en enseñar con rigor, usar datos para impulsar la instrucción y cambios (si los hay) en nuestro sistema de apoyo al comportamiento positivo (PBIS). 
Estos resultados se utilizarán para crear nuestro plan de mejora escolar 20223-24.</a:t>
            </a:r>
            <a:endParaRPr lang="en-US" sz="2800" b="1" dirty="0"/>
          </a:p>
        </p:txBody>
      </p:sp>
    </p:spTree>
    <p:extLst>
      <p:ext uri="{BB962C8B-B14F-4D97-AF65-F5344CB8AC3E}">
        <p14:creationId xmlns:p14="http://schemas.microsoft.com/office/powerpoint/2010/main" val="318476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E72A-4E59-44D6-9B05-5BCDFF439DD2}"/>
              </a:ext>
            </a:extLst>
          </p:cNvPr>
          <p:cNvSpPr>
            <a:spLocks noGrp="1"/>
          </p:cNvSpPr>
          <p:nvPr>
            <p:ph type="title"/>
          </p:nvPr>
        </p:nvSpPr>
        <p:spPr/>
        <p:txBody>
          <a:bodyPr>
            <a:normAutofit fontScale="90000"/>
          </a:bodyPr>
          <a:lstStyle/>
          <a:p>
            <a:r>
              <a:rPr lang="es-ES" dirty="0"/>
              <a:t>Como miembro valioso (parte interesada) de esta escuela, lo necesitamos</a:t>
            </a:r>
            <a:r>
              <a:rPr lang="en-US" dirty="0"/>
              <a:t>…</a:t>
            </a:r>
          </a:p>
        </p:txBody>
      </p:sp>
      <p:sp>
        <p:nvSpPr>
          <p:cNvPr id="3" name="Content Placeholder 2">
            <a:extLst>
              <a:ext uri="{FF2B5EF4-FFF2-40B4-BE49-F238E27FC236}">
                <a16:creationId xmlns:a16="http://schemas.microsoft.com/office/drawing/2014/main" id="{43D0D246-6EBA-4683-BE39-28646FF47C68}"/>
              </a:ext>
            </a:extLst>
          </p:cNvPr>
          <p:cNvSpPr>
            <a:spLocks noGrp="1"/>
          </p:cNvSpPr>
          <p:nvPr>
            <p:ph idx="1"/>
          </p:nvPr>
        </p:nvSpPr>
        <p:spPr>
          <a:xfrm>
            <a:off x="1295402" y="2422708"/>
            <a:ext cx="9601196" cy="2946246"/>
          </a:xfrm>
        </p:spPr>
        <p:txBody>
          <a:bodyPr>
            <a:normAutofit lnSpcReduction="10000"/>
          </a:bodyPr>
          <a:lstStyle/>
          <a:p>
            <a:pPr lvl="0">
              <a:spcBef>
                <a:spcPts val="0"/>
              </a:spcBef>
              <a:spcAft>
                <a:spcPts val="0"/>
              </a:spcAft>
              <a:buSzPts val="2760"/>
            </a:pPr>
            <a:r>
              <a:rPr lang="es-ES" dirty="0"/>
              <a:t>para ser parte de nuestras actividades de toma de decisiones completando la encuesta para esta presentación.  Utilizamos todos los datos para determinar nuestras áreas de enfoque.
para decirnos en qué quiere que gastemos los fondos del Título I del próximo año que apoyará el aprendizaje en nuestra escuela.
para hacernos saber que estamos haciendo que está funcionando y lo que cree que necesitamos actualizar, deshacernos o crear nuevo.
Ser parte activa de nuestra familia escolar.</a:t>
            </a:r>
            <a:endParaRPr lang="en-US" dirty="0"/>
          </a:p>
        </p:txBody>
      </p:sp>
      <p:sp>
        <p:nvSpPr>
          <p:cNvPr id="4" name="TextBox 3">
            <a:extLst>
              <a:ext uri="{FF2B5EF4-FFF2-40B4-BE49-F238E27FC236}">
                <a16:creationId xmlns:a16="http://schemas.microsoft.com/office/drawing/2014/main" id="{6BFA1339-710A-43D2-A18B-83632128B0A1}"/>
              </a:ext>
            </a:extLst>
          </p:cNvPr>
          <p:cNvSpPr txBox="1"/>
          <p:nvPr/>
        </p:nvSpPr>
        <p:spPr>
          <a:xfrm>
            <a:off x="1412847" y="5691202"/>
            <a:ext cx="9828400" cy="369332"/>
          </a:xfrm>
          <a:prstGeom prst="rect">
            <a:avLst/>
          </a:prstGeom>
          <a:noFill/>
        </p:spPr>
        <p:txBody>
          <a:bodyPr wrap="square" rtlCol="0">
            <a:spAutoFit/>
          </a:bodyPr>
          <a:lstStyle/>
          <a:p>
            <a:r>
              <a:rPr lang="en-US" b="1" dirty="0"/>
              <a:t>All </a:t>
            </a:r>
            <a:r>
              <a:rPr lang="en-US" dirty="0"/>
              <a:t>input is reviewed and considered by the </a:t>
            </a:r>
            <a:r>
              <a:rPr lang="en-US" b="1" dirty="0"/>
              <a:t>Comprehensive Needs Assessment Team.</a:t>
            </a:r>
          </a:p>
        </p:txBody>
      </p:sp>
    </p:spTree>
    <p:extLst>
      <p:ext uri="{BB962C8B-B14F-4D97-AF65-F5344CB8AC3E}">
        <p14:creationId xmlns:p14="http://schemas.microsoft.com/office/powerpoint/2010/main" val="99018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3D5C-B8EC-4A74-B9FB-252C376DAB72}"/>
              </a:ext>
            </a:extLst>
          </p:cNvPr>
          <p:cNvSpPr>
            <a:spLocks noGrp="1"/>
          </p:cNvSpPr>
          <p:nvPr>
            <p:ph type="title"/>
          </p:nvPr>
        </p:nvSpPr>
        <p:spPr>
          <a:xfrm>
            <a:off x="1295402" y="982133"/>
            <a:ext cx="9601196" cy="947336"/>
          </a:xfrm>
        </p:spPr>
        <p:txBody>
          <a:bodyPr>
            <a:normAutofit fontScale="90000"/>
          </a:bodyPr>
          <a:lstStyle/>
          <a:p>
            <a:r>
              <a:rPr lang="es-ES" dirty="0"/>
              <a:t>¿En qué se basa la asignación de la escuela? </a:t>
            </a:r>
            <a:br>
              <a:rPr lang="es-ES" dirty="0"/>
            </a:br>
            <a:r>
              <a:rPr lang="es-ES" dirty="0"/>
              <a:t>(¿Cuánto dinero del Título I recibimos y en qué podemos gastarlo?)</a:t>
            </a:r>
            <a:endParaRPr lang="en-US" sz="2700" dirty="0"/>
          </a:p>
        </p:txBody>
      </p:sp>
      <p:sp>
        <p:nvSpPr>
          <p:cNvPr id="3" name="TextBox 2">
            <a:extLst>
              <a:ext uri="{FF2B5EF4-FFF2-40B4-BE49-F238E27FC236}">
                <a16:creationId xmlns:a16="http://schemas.microsoft.com/office/drawing/2014/main" id="{F92094CD-3B44-44CE-94BB-5F0E61660CAF}"/>
              </a:ext>
            </a:extLst>
          </p:cNvPr>
          <p:cNvSpPr txBox="1"/>
          <p:nvPr/>
        </p:nvSpPr>
        <p:spPr>
          <a:xfrm>
            <a:off x="1362544" y="2419401"/>
            <a:ext cx="9222764" cy="4047262"/>
          </a:xfrm>
          <a:prstGeom prst="rect">
            <a:avLst/>
          </a:prstGeom>
          <a:noFill/>
        </p:spPr>
        <p:txBody>
          <a:bodyPr wrap="square" rtlCol="0">
            <a:spAutoFit/>
          </a:bodyPr>
          <a:lstStyle/>
          <a:p>
            <a:pPr lvl="0">
              <a:buClr>
                <a:schemeClr val="dk1"/>
              </a:buClr>
              <a:buSzPts val="1700"/>
            </a:pPr>
            <a:r>
              <a:rPr lang="es-ES" sz="1700" b="1" i="1" dirty="0">
                <a:solidFill>
                  <a:schemeClr val="dk1"/>
                </a:solidFill>
                <a:ea typeface="Garamond"/>
                <a:cs typeface="Garamond"/>
                <a:sym typeface="Garamond"/>
              </a:rPr>
              <a:t>Los fondos del Título I para cada escuela se basan principalmente en el número de estudiantes calificados contados durante la semana FTE, que ocurre a principios de febrero del año anterior.
Estos fondos federales pueden gastarse en tres áreas y las compras deben estar por encima y más allá de lo que ya se espera que el distrito/chárter compre para estudiantes y maestros.  
Las tres áreas generales para las que se pueden utilizar los fondos son: 
rendimiento de los estudiantes en las áreas que la escuela ha identificado como que necesitan mejorar</a:t>
            </a:r>
          </a:p>
          <a:p>
            <a:pPr lvl="0">
              <a:buClr>
                <a:schemeClr val="dk1"/>
              </a:buClr>
              <a:buSzPts val="1700"/>
            </a:pPr>
            <a:r>
              <a:rPr lang="es-ES" sz="1700" b="1" i="1" dirty="0">
                <a:solidFill>
                  <a:schemeClr val="dk1"/>
                </a:solidFill>
                <a:ea typeface="Garamond"/>
                <a:cs typeface="Garamond"/>
                <a:sym typeface="Garamond"/>
              </a:rPr>
              <a:t>
Desarrollo profesional (formación de docentes) para ayudar a los docentes a mejorar sus habilidades docentes en las áreas que se han identificado como necesitadas de apoyo
Actividades de participación de los padres y la familia para proporcionar apoyo y estrategias para que los padres y cuidadores apoyen a los niños en el hogar con áreas que pueden influir en el rendimiento académico del niño.</a:t>
            </a:r>
            <a:endParaRPr lang="en-US" b="1" i="1" dirty="0">
              <a:latin typeface="+mj-lt"/>
            </a:endParaRPr>
          </a:p>
          <a:p>
            <a:pPr marL="0" indent="0" fontAlgn="base">
              <a:buNone/>
            </a:pPr>
            <a:endParaRPr lang="en-US" b="1" i="1" dirty="0">
              <a:latin typeface="+mj-lt"/>
            </a:endParaRPr>
          </a:p>
          <a:p>
            <a:endParaRPr lang="en-US" dirty="0"/>
          </a:p>
        </p:txBody>
      </p:sp>
    </p:spTree>
    <p:extLst>
      <p:ext uri="{BB962C8B-B14F-4D97-AF65-F5344CB8AC3E}">
        <p14:creationId xmlns:p14="http://schemas.microsoft.com/office/powerpoint/2010/main" val="169773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D51-0206-4025-8707-FE7BF836B4E2}"/>
              </a:ext>
            </a:extLst>
          </p:cNvPr>
          <p:cNvSpPr>
            <a:spLocks noGrp="1"/>
          </p:cNvSpPr>
          <p:nvPr>
            <p:ph type="title"/>
          </p:nvPr>
        </p:nvSpPr>
        <p:spPr/>
        <p:txBody>
          <a:bodyPr>
            <a:normAutofit fontScale="90000"/>
          </a:bodyPr>
          <a:lstStyle/>
          <a:p>
            <a:r>
              <a:rPr lang="es-ES" b="1" dirty="0"/>
              <a:t>¿Qué es la Evaluación del Programa de Título I?</a:t>
            </a:r>
            <a:endParaRPr lang="en-US" dirty="0"/>
          </a:p>
        </p:txBody>
      </p:sp>
      <p:sp>
        <p:nvSpPr>
          <p:cNvPr id="3" name="Content Placeholder 2">
            <a:extLst>
              <a:ext uri="{FF2B5EF4-FFF2-40B4-BE49-F238E27FC236}">
                <a16:creationId xmlns:a16="http://schemas.microsoft.com/office/drawing/2014/main" id="{CF82D84A-9C5E-4031-81E1-16C086ECF6D5}"/>
              </a:ext>
            </a:extLst>
          </p:cNvPr>
          <p:cNvSpPr>
            <a:spLocks noGrp="1"/>
          </p:cNvSpPr>
          <p:nvPr>
            <p:ph idx="1"/>
          </p:nvPr>
        </p:nvSpPr>
        <p:spPr/>
        <p:txBody>
          <a:bodyPr>
            <a:normAutofit fontScale="70000" lnSpcReduction="20000"/>
          </a:bodyPr>
          <a:lstStyle/>
          <a:p>
            <a:pPr marL="0" indent="0">
              <a:buNone/>
            </a:pPr>
            <a:r>
              <a:rPr lang="es-ES" dirty="0">
                <a:solidFill>
                  <a:srgbClr val="0D0D0D"/>
                </a:solidFill>
                <a:latin typeface="Söhne"/>
              </a:rPr>
              <a:t>Formas en que se evalúa el programa de Título I:
Seguimiento del progreso del rendimiento de los estudiantes: Los programas de Título I evalúan regularmente el progreso académico de los estudiantes. Esto nos ayuda a proporcionar apoyo específico cuando sea necesario.
Medir el impacto del programa: Verificamos regularmente si los programas del Título I están funcionando. Esto asegura que los recursos se utilicen de manera efectiva para el beneficio de su hijo.
Participación de la familia: ¡Comparte tus pensamientos! Su aporte ayuda a mejorar los programas de Título I para apoyar mejor a todos los estudiantes.
Transparencia y comunicación: Las escuelas deben proporcionar información transparente sobre su programa de Título I. Busque actualizaciones y comunicaciones periódicas de la escuela o el distrito para mantenerse informado sobre el impacto de los fondos del Título I en la educación de su hijo</a:t>
            </a:r>
            <a:r>
              <a:rPr lang="en-US" b="0" i="0" dirty="0">
                <a:solidFill>
                  <a:srgbClr val="0D0D0D"/>
                </a:solidFill>
                <a:effectLst/>
                <a:latin typeface="Söhne"/>
              </a:rPr>
              <a:t>.</a:t>
            </a:r>
          </a:p>
        </p:txBody>
      </p:sp>
    </p:spTree>
    <p:extLst>
      <p:ext uri="{BB962C8B-B14F-4D97-AF65-F5344CB8AC3E}">
        <p14:creationId xmlns:p14="http://schemas.microsoft.com/office/powerpoint/2010/main" val="418963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p:txBody>
          <a:bodyPr>
            <a:normAutofit fontScale="90000"/>
          </a:bodyPr>
          <a:lstStyle/>
          <a:p>
            <a:r>
              <a:rPr lang="es-ES" dirty="0">
                <a:latin typeface="Calibri" panose="020F0502020204030204" pitchFamily="34" charset="0"/>
                <a:cs typeface="Calibri" panose="020F0502020204030204" pitchFamily="34" charset="0"/>
              </a:rPr>
              <a:t>Área de enfoque 1 del SIP: Aumentar la participación de la comunidad y la familia</a:t>
            </a:r>
            <a:endParaRPr lang="en-US" b="1" dirty="0"/>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p:txBody>
          <a:bodyPr>
            <a:normAutofit fontScale="85000" lnSpcReduction="10000"/>
          </a:bodyPr>
          <a:lstStyle/>
          <a:p>
            <a:pPr marL="0" lvl="0" indent="0" algn="ctr">
              <a:lnSpc>
                <a:spcPct val="115000"/>
              </a:lnSpc>
              <a:spcBef>
                <a:spcPts val="600"/>
              </a:spcBef>
              <a:spcAft>
                <a:spcPts val="0"/>
              </a:spcAft>
              <a:buClr>
                <a:schemeClr val="dk1"/>
              </a:buClr>
              <a:buSzPts val="1100"/>
              <a:buNone/>
            </a:pPr>
            <a:r>
              <a:rPr lang="es-ES" sz="4000" b="1" dirty="0"/>
              <a:t>Gastó un total de $3,063
Boletín del Programa </a:t>
            </a:r>
            <a:r>
              <a:rPr lang="es-ES" sz="4000" b="1" dirty="0" err="1"/>
              <a:t>Smore</a:t>
            </a:r>
            <a:r>
              <a:rPr lang="es-ES" sz="4000" b="1" dirty="0"/>
              <a:t> para la Escuela ($167)
Noches Académicas Familiares: Reunión Anual de Título 1; Alfabetismo; Ciencia; Noche de Matemáticas; y Summer </a:t>
            </a:r>
            <a:r>
              <a:rPr lang="es-ES" sz="4000" b="1" dirty="0" err="1"/>
              <a:t>Slide</a:t>
            </a:r>
            <a:r>
              <a:rPr lang="es-ES" sz="4000" b="1" dirty="0"/>
              <a:t> </a:t>
            </a:r>
            <a:r>
              <a:rPr lang="es-ES" sz="4000" b="1" dirty="0" err="1"/>
              <a:t>Night</a:t>
            </a:r>
            <a:r>
              <a:rPr lang="es-ES" sz="4000" b="1" dirty="0"/>
              <a:t> ($3,063)</a:t>
            </a:r>
            <a:endParaRPr lang="en-US" sz="3600" dirty="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56399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982132"/>
            <a:ext cx="9601196" cy="1249339"/>
          </a:xfrm>
        </p:spPr>
        <p:txBody>
          <a:bodyPr>
            <a:normAutofit fontScale="90000"/>
          </a:bodyPr>
          <a:lstStyle/>
          <a:p>
            <a:r>
              <a:rPr lang="es-ES" b="1" dirty="0">
                <a:solidFill>
                  <a:srgbClr val="000000"/>
                </a:solidFill>
                <a:latin typeface="Calibri" panose="020F0502020204030204" pitchFamily="34" charset="0"/>
                <a:ea typeface="Calibri" panose="020F0502020204030204" pitchFamily="34" charset="0"/>
              </a:rPr>
              <a:t>Aumentar la meta de participación comunitaria y familiar</a:t>
            </a:r>
            <a:endParaRPr lang="en-US" b="1" dirty="0">
              <a:solidFill>
                <a:schemeClr val="tx1"/>
              </a:solidFill>
            </a:endParaRPr>
          </a:p>
        </p:txBody>
      </p:sp>
      <p:sp>
        <p:nvSpPr>
          <p:cNvPr id="3" name="Content Placeholder 2">
            <a:extLst>
              <a:ext uri="{FF2B5EF4-FFF2-40B4-BE49-F238E27FC236}">
                <a16:creationId xmlns:a16="http://schemas.microsoft.com/office/drawing/2014/main" id="{0DBB7D3A-320A-496C-A9D7-855A3EB04623}"/>
              </a:ext>
            </a:extLst>
          </p:cNvPr>
          <p:cNvSpPr>
            <a:spLocks noGrp="1"/>
          </p:cNvSpPr>
          <p:nvPr>
            <p:ph idx="1"/>
          </p:nvPr>
        </p:nvSpPr>
        <p:spPr/>
        <p:txBody>
          <a:bodyPr>
            <a:normAutofit fontScale="92500"/>
          </a:bodyPr>
          <a:lstStyle/>
          <a:p>
            <a:pPr marL="0" indent="0">
              <a:buNone/>
            </a:pPr>
            <a:r>
              <a:rPr lang="es-ES" dirty="0">
                <a:solidFill>
                  <a:srgbClr val="000000"/>
                </a:solidFill>
                <a:latin typeface="Calibri" panose="020F0502020204030204" pitchFamily="34" charset="0"/>
                <a:ea typeface="Times New Roman" panose="02020603050405020304" pitchFamily="18" charset="0"/>
              </a:rPr>
              <a:t>Aumentar la asistencia a las tardes académicas de Título Uno (T) y a los eventos en los que se solicita la participación de los padres durante todo el año escolar (Conozca al maestro, Noche de regreso a la escuela, Casa abierta, conferencias de padres / maestros), comunicación constante (boletines informativos) con las familias por parte de la administración, lo que resulta en una disminución en las tasas de suspensión de SWD, aumento en la participación de los padres con las metas educativas del estudiante, trasladándose al entorno del hogar,  aumentar o mantener el rendimiento de los estudiantes en un 41% o más con los subgrupos SWD, </a:t>
            </a:r>
            <a:r>
              <a:rPr lang="es-ES" dirty="0" err="1">
                <a:solidFill>
                  <a:srgbClr val="000000"/>
                </a:solidFill>
                <a:latin typeface="Calibri" panose="020F0502020204030204" pitchFamily="34" charset="0"/>
                <a:ea typeface="Times New Roman" panose="02020603050405020304" pitchFamily="18" charset="0"/>
              </a:rPr>
              <a:t>Mult</a:t>
            </a:r>
            <a:r>
              <a:rPr lang="es-ES" dirty="0">
                <a:solidFill>
                  <a:srgbClr val="000000"/>
                </a:solidFill>
                <a:latin typeface="Calibri" panose="020F0502020204030204" pitchFamily="34" charset="0"/>
                <a:ea typeface="Times New Roman" panose="02020603050405020304" pitchFamily="18" charset="0"/>
              </a:rPr>
              <a:t>-racial, ELL y negros.</a:t>
            </a:r>
            <a:endParaRPr lang="en-US" dirty="0"/>
          </a:p>
          <a:p>
            <a:endParaRPr lang="en-US" dirty="0"/>
          </a:p>
        </p:txBody>
      </p:sp>
    </p:spTree>
    <p:extLst>
      <p:ext uri="{BB962C8B-B14F-4D97-AF65-F5344CB8AC3E}">
        <p14:creationId xmlns:p14="http://schemas.microsoft.com/office/powerpoint/2010/main" val="12183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2183-CB44-03EC-46EE-95BA1090613E}"/>
              </a:ext>
            </a:extLst>
          </p:cNvPr>
          <p:cNvSpPr txBox="1">
            <a:spLocks/>
          </p:cNvSpPr>
          <p:nvPr/>
        </p:nvSpPr>
        <p:spPr>
          <a:xfrm>
            <a:off x="838200" y="521954"/>
            <a:ext cx="10488232" cy="638720"/>
          </a:xfrm>
          <a:prstGeom prst="rect">
            <a:avLst/>
          </a:prstGeom>
        </p:spPr>
        <p:txBody>
          <a:bodyPr>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100" b="1" dirty="0" err="1">
                <a:solidFill>
                  <a:srgbClr val="262626"/>
                </a:solidFill>
              </a:rPr>
              <a:t>Monitoreo</a:t>
            </a:r>
            <a:r>
              <a:rPr lang="en-US" sz="4100" b="1" dirty="0">
                <a:solidFill>
                  <a:srgbClr val="262626"/>
                </a:solidFill>
              </a:rPr>
              <a:t> de </a:t>
            </a:r>
            <a:r>
              <a:rPr lang="en-US" sz="4100" b="1" dirty="0" err="1">
                <a:solidFill>
                  <a:srgbClr val="262626"/>
                </a:solidFill>
              </a:rPr>
              <a:t>progreso</a:t>
            </a:r>
            <a:endParaRPr lang="en-US" sz="4100" b="1" dirty="0">
              <a:solidFill>
                <a:srgbClr val="262626"/>
              </a:solidFill>
            </a:endParaRPr>
          </a:p>
        </p:txBody>
      </p:sp>
      <p:graphicFrame>
        <p:nvGraphicFramePr>
          <p:cNvPr id="3" name="Content Placeholder 3">
            <a:extLst>
              <a:ext uri="{FF2B5EF4-FFF2-40B4-BE49-F238E27FC236}">
                <a16:creationId xmlns:a16="http://schemas.microsoft.com/office/drawing/2014/main" id="{EDD7778B-82C4-09FA-4407-1EDF06F09D0D}"/>
              </a:ext>
            </a:extLst>
          </p:cNvPr>
          <p:cNvGraphicFramePr>
            <a:graphicFrameLocks/>
          </p:cNvGraphicFramePr>
          <p:nvPr>
            <p:extLst>
              <p:ext uri="{D42A27DB-BD31-4B8C-83A1-F6EECF244321}">
                <p14:modId xmlns:p14="http://schemas.microsoft.com/office/powerpoint/2010/main" val="2707904794"/>
              </p:ext>
            </p:extLst>
          </p:nvPr>
        </p:nvGraphicFramePr>
        <p:xfrm>
          <a:off x="5219700" y="1160675"/>
          <a:ext cx="5842001" cy="7238810"/>
        </p:xfrm>
        <a:graphic>
          <a:graphicData uri="http://schemas.openxmlformats.org/drawingml/2006/table">
            <a:tbl>
              <a:tblPr firstRow="1" firstCol="1" bandRow="1">
                <a:tableStyleId>{5C22544A-7EE6-4342-B048-85BDC9FD1C3A}</a:tableStyleId>
              </a:tblPr>
              <a:tblGrid>
                <a:gridCol w="1588275">
                  <a:extLst>
                    <a:ext uri="{9D8B030D-6E8A-4147-A177-3AD203B41FA5}">
                      <a16:colId xmlns:a16="http://schemas.microsoft.com/office/drawing/2014/main" val="603219122"/>
                    </a:ext>
                  </a:extLst>
                </a:gridCol>
                <a:gridCol w="2147414">
                  <a:extLst>
                    <a:ext uri="{9D8B030D-6E8A-4147-A177-3AD203B41FA5}">
                      <a16:colId xmlns:a16="http://schemas.microsoft.com/office/drawing/2014/main" val="348961466"/>
                    </a:ext>
                  </a:extLst>
                </a:gridCol>
                <a:gridCol w="1044034">
                  <a:extLst>
                    <a:ext uri="{9D8B030D-6E8A-4147-A177-3AD203B41FA5}">
                      <a16:colId xmlns:a16="http://schemas.microsoft.com/office/drawing/2014/main" val="3862015198"/>
                    </a:ext>
                  </a:extLst>
                </a:gridCol>
                <a:gridCol w="1062278">
                  <a:extLst>
                    <a:ext uri="{9D8B030D-6E8A-4147-A177-3AD203B41FA5}">
                      <a16:colId xmlns:a16="http://schemas.microsoft.com/office/drawing/2014/main" val="4141067623"/>
                    </a:ext>
                  </a:extLst>
                </a:gridCol>
              </a:tblGrid>
              <a:tr h="825339">
                <a:tc gridSpan="4">
                  <a:txBody>
                    <a:bodyPr/>
                    <a:lstStyle/>
                    <a:p>
                      <a:pPr marL="0" marR="0" algn="ctr">
                        <a:lnSpc>
                          <a:spcPct val="107000"/>
                        </a:lnSpc>
                        <a:spcBef>
                          <a:spcPts val="0"/>
                        </a:spcBef>
                        <a:spcAft>
                          <a:spcPts val="0"/>
                        </a:spcAft>
                      </a:pPr>
                      <a:r>
                        <a:rPr lang="es-ES" sz="3200" kern="0" dirty="0">
                          <a:effectLst/>
                        </a:rPr>
                        <a:t>Asistencia a eventos de la Noche Familiar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6101786"/>
                  </a:ext>
                </a:extLst>
              </a:tr>
              <a:tr h="228622">
                <a:tc>
                  <a:txBody>
                    <a:bodyPr/>
                    <a:lstStyle/>
                    <a:p>
                      <a:pPr marL="0" marR="0" algn="ctr">
                        <a:lnSpc>
                          <a:spcPct val="107000"/>
                        </a:lnSpc>
                        <a:spcBef>
                          <a:spcPts val="0"/>
                        </a:spcBef>
                        <a:spcAft>
                          <a:spcPts val="0"/>
                        </a:spcAft>
                      </a:pPr>
                      <a:r>
                        <a:rPr lang="en-US" sz="1600" kern="0">
                          <a:effectLst/>
                        </a:rPr>
                        <a:t>Event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2022-23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2023-24</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800" b="1" kern="0" dirty="0">
                          <a:effectLst/>
                        </a:rPr>
                        <a:t>Change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42322483"/>
                  </a:ext>
                </a:extLst>
              </a:tr>
              <a:tr h="195571">
                <a:tc>
                  <a:txBody>
                    <a:bodyPr/>
                    <a:lstStyle/>
                    <a:p>
                      <a:pPr marL="0" marR="0" algn="ctr">
                        <a:lnSpc>
                          <a:spcPct val="107000"/>
                        </a:lnSpc>
                        <a:spcBef>
                          <a:spcPts val="0"/>
                        </a:spcBef>
                        <a:spcAft>
                          <a:spcPts val="0"/>
                        </a:spcAft>
                      </a:pPr>
                      <a:r>
                        <a:rPr lang="en-US" sz="2000" kern="0" dirty="0">
                          <a:effectLst/>
                        </a:rPr>
                        <a:t>Annual Title 1 Meeting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 88</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94 </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6</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2248296883"/>
                  </a:ext>
                </a:extLst>
              </a:tr>
              <a:tr h="304099">
                <a:tc>
                  <a:txBody>
                    <a:bodyPr/>
                    <a:lstStyle/>
                    <a:p>
                      <a:pPr marL="0" marR="0" algn="ctr">
                        <a:lnSpc>
                          <a:spcPct val="107000"/>
                        </a:lnSpc>
                        <a:spcBef>
                          <a:spcPts val="0"/>
                        </a:spcBef>
                        <a:spcAft>
                          <a:spcPts val="0"/>
                        </a:spcAft>
                      </a:pPr>
                      <a:r>
                        <a:rPr lang="en-US" sz="2000" kern="0" dirty="0">
                          <a:effectLst/>
                        </a:rPr>
                        <a:t>Open House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88</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94 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6</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383341533"/>
                  </a:ext>
                </a:extLst>
              </a:tr>
              <a:tr h="52823">
                <a:tc>
                  <a:txBody>
                    <a:bodyPr/>
                    <a:lstStyle/>
                    <a:p>
                      <a:pPr marL="0" marR="0" algn="ctr">
                        <a:lnSpc>
                          <a:spcPct val="107000"/>
                        </a:lnSpc>
                        <a:spcBef>
                          <a:spcPts val="0"/>
                        </a:spcBef>
                        <a:spcAft>
                          <a:spcPts val="0"/>
                        </a:spcAft>
                      </a:pPr>
                      <a:r>
                        <a:rPr lang="en-US" sz="2000" kern="0" dirty="0">
                          <a:effectLst/>
                        </a:rPr>
                        <a:t>Meet Your Teacher</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93</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101 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8</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2359800727"/>
                  </a:ext>
                </a:extLst>
              </a:tr>
              <a:tr h="84599">
                <a:tc>
                  <a:txBody>
                    <a:bodyPr/>
                    <a:lstStyle/>
                    <a:p>
                      <a:pPr marL="0" marR="0" algn="ctr">
                        <a:lnSpc>
                          <a:spcPct val="107000"/>
                        </a:lnSpc>
                        <a:spcBef>
                          <a:spcPts val="0"/>
                        </a:spcBef>
                        <a:spcAft>
                          <a:spcPts val="0"/>
                        </a:spcAft>
                      </a:pPr>
                      <a:r>
                        <a:rPr lang="en-US" sz="2000" kern="0" dirty="0">
                          <a:effectLst/>
                        </a:rPr>
                        <a:t>ELA / Literacy Night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32</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29 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955781051"/>
                  </a:ext>
                </a:extLst>
              </a:tr>
              <a:tr h="515824">
                <a:tc>
                  <a:txBody>
                    <a:bodyPr/>
                    <a:lstStyle/>
                    <a:p>
                      <a:pPr marL="0" marR="0" algn="ctr">
                        <a:lnSpc>
                          <a:spcPct val="107000"/>
                        </a:lnSpc>
                        <a:spcBef>
                          <a:spcPts val="0"/>
                        </a:spcBef>
                        <a:spcAft>
                          <a:spcPts val="0"/>
                        </a:spcAft>
                      </a:pPr>
                      <a:r>
                        <a:rPr lang="en-US" sz="2000" kern="0" dirty="0">
                          <a:effectLst/>
                        </a:rPr>
                        <a:t>Math Night BINGO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61</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75</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14</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4208989777"/>
                  </a:ext>
                </a:extLst>
              </a:tr>
              <a:tr h="515824">
                <a:tc>
                  <a:txBody>
                    <a:bodyPr/>
                    <a:lstStyle/>
                    <a:p>
                      <a:pPr marL="0" marR="0" algn="ctr">
                        <a:lnSpc>
                          <a:spcPct val="107000"/>
                        </a:lnSpc>
                        <a:spcBef>
                          <a:spcPts val="0"/>
                        </a:spcBef>
                        <a:spcAft>
                          <a:spcPts val="0"/>
                        </a:spcAft>
                      </a:pPr>
                      <a:r>
                        <a:rPr lang="en-US" sz="2000" kern="0" dirty="0">
                          <a:effectLst/>
                        </a:rPr>
                        <a:t>Science Night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40 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37</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2041368610"/>
                  </a:ext>
                </a:extLst>
              </a:tr>
              <a:tr h="515824">
                <a:tc>
                  <a:txBody>
                    <a:bodyPr/>
                    <a:lstStyle/>
                    <a:p>
                      <a:pPr marL="0" marR="0" algn="ctr">
                        <a:lnSpc>
                          <a:spcPct val="107000"/>
                        </a:lnSpc>
                        <a:spcBef>
                          <a:spcPts val="0"/>
                        </a:spcBef>
                        <a:spcAft>
                          <a:spcPts val="0"/>
                        </a:spcAft>
                      </a:pPr>
                      <a:r>
                        <a:rPr lang="en-US" sz="2000" kern="0" dirty="0">
                          <a:effectLst/>
                        </a:rPr>
                        <a:t>FAST / STAR Prep</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41</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26</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-15</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580815316"/>
                  </a:ext>
                </a:extLst>
              </a:tr>
              <a:tr h="515824">
                <a:tc>
                  <a:txBody>
                    <a:bodyPr/>
                    <a:lstStyle/>
                    <a:p>
                      <a:pPr marL="0" marR="0" algn="ctr">
                        <a:lnSpc>
                          <a:spcPct val="107000"/>
                        </a:lnSpc>
                        <a:spcBef>
                          <a:spcPts val="0"/>
                        </a:spcBef>
                        <a:spcAft>
                          <a:spcPts val="0"/>
                        </a:spcAft>
                      </a:pPr>
                      <a:r>
                        <a:rPr lang="en-US" sz="2000" kern="0" dirty="0">
                          <a:effectLst/>
                        </a:rPr>
                        <a:t>Summer Slide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600" kern="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600" kern="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a:lnSpc>
                          <a:spcPct val="107000"/>
                        </a:lnSpc>
                      </a:pPr>
                      <a:endParaRPr lang="en-US" sz="1600" kern="100" dirty="0">
                        <a:effectLst/>
                        <a:latin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549121216"/>
                  </a:ext>
                </a:extLst>
              </a:tr>
              <a:tr h="202733">
                <a:tc>
                  <a:txBody>
                    <a:bodyPr/>
                    <a:lstStyle/>
                    <a:p>
                      <a:pPr marL="0" marR="0">
                        <a:lnSpc>
                          <a:spcPct val="107000"/>
                        </a:lnSpc>
                        <a:spcBef>
                          <a:spcPts val="0"/>
                        </a:spcBef>
                        <a:spcAft>
                          <a:spcPts val="0"/>
                        </a:spcAft>
                      </a:pPr>
                      <a:r>
                        <a:rPr lang="en-US" sz="1600" kern="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6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4124227349"/>
                  </a:ext>
                </a:extLst>
              </a:tr>
            </a:tbl>
          </a:graphicData>
        </a:graphic>
      </p:graphicFrame>
      <p:graphicFrame>
        <p:nvGraphicFramePr>
          <p:cNvPr id="5" name="Table 4">
            <a:extLst>
              <a:ext uri="{FF2B5EF4-FFF2-40B4-BE49-F238E27FC236}">
                <a16:creationId xmlns:a16="http://schemas.microsoft.com/office/drawing/2014/main" id="{5C9F64BB-E0E3-76E7-CFF6-46FFF3C3F736}"/>
              </a:ext>
            </a:extLst>
          </p:cNvPr>
          <p:cNvGraphicFramePr>
            <a:graphicFrameLocks noGrp="1"/>
          </p:cNvGraphicFramePr>
          <p:nvPr>
            <p:extLst>
              <p:ext uri="{D42A27DB-BD31-4B8C-83A1-F6EECF244321}">
                <p14:modId xmlns:p14="http://schemas.microsoft.com/office/powerpoint/2010/main" val="2358609607"/>
              </p:ext>
            </p:extLst>
          </p:nvPr>
        </p:nvGraphicFramePr>
        <p:xfrm>
          <a:off x="865569" y="1651000"/>
          <a:ext cx="4112831" cy="4216400"/>
        </p:xfrm>
        <a:graphic>
          <a:graphicData uri="http://schemas.openxmlformats.org/drawingml/2006/table">
            <a:tbl>
              <a:tblPr>
                <a:tableStyleId>{5C22544A-7EE6-4342-B048-85BDC9FD1C3A}</a:tableStyleId>
              </a:tblPr>
              <a:tblGrid>
                <a:gridCol w="2978257">
                  <a:extLst>
                    <a:ext uri="{9D8B030D-6E8A-4147-A177-3AD203B41FA5}">
                      <a16:colId xmlns:a16="http://schemas.microsoft.com/office/drawing/2014/main" val="1036095217"/>
                    </a:ext>
                  </a:extLst>
                </a:gridCol>
                <a:gridCol w="1134574">
                  <a:extLst>
                    <a:ext uri="{9D8B030D-6E8A-4147-A177-3AD203B41FA5}">
                      <a16:colId xmlns:a16="http://schemas.microsoft.com/office/drawing/2014/main" val="1636303950"/>
                    </a:ext>
                  </a:extLst>
                </a:gridCol>
              </a:tblGrid>
              <a:tr h="1063028">
                <a:tc gridSpan="2">
                  <a:txBody>
                    <a:bodyPr/>
                    <a:lstStyle/>
                    <a:p>
                      <a:pPr algn="ctr" fontAlgn="b"/>
                      <a:r>
                        <a:rPr lang="en-US" sz="3600" b="1" u="none" strike="noStrike" dirty="0">
                          <a:effectLst/>
                        </a:rPr>
                        <a:t>SWD Suspensions</a:t>
                      </a:r>
                      <a:endParaRPr lang="en-US" sz="36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64933684"/>
                  </a:ext>
                </a:extLst>
              </a:tr>
              <a:tr h="1558563">
                <a:tc>
                  <a:txBody>
                    <a:bodyPr/>
                    <a:lstStyle/>
                    <a:p>
                      <a:pPr algn="ctr" fontAlgn="b"/>
                      <a:r>
                        <a:rPr lang="en-US" sz="4800" b="1" u="none" strike="noStrike" dirty="0">
                          <a:effectLst/>
                        </a:rPr>
                        <a:t>2022-2023</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800" b="1" i="0" u="none" strike="noStrike" dirty="0">
                          <a:solidFill>
                            <a:srgbClr val="000000"/>
                          </a:solidFill>
                          <a:effectLst/>
                          <a:latin typeface="Calibri" panose="020F0502020204030204" pitchFamily="34"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64276"/>
                  </a:ext>
                </a:extLst>
              </a:tr>
              <a:tr h="1594809">
                <a:tc>
                  <a:txBody>
                    <a:bodyPr/>
                    <a:lstStyle/>
                    <a:p>
                      <a:pPr algn="ctr" fontAlgn="b"/>
                      <a:r>
                        <a:rPr lang="en-US" sz="4800" b="1" u="none" strike="noStrike">
                          <a:effectLst/>
                        </a:rPr>
                        <a:t>2023-2024</a:t>
                      </a:r>
                      <a:endParaRPr lang="en-US" sz="4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800" b="1" i="0" u="none" strike="noStrike" dirty="0">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022986"/>
                  </a:ext>
                </a:extLst>
              </a:tr>
            </a:tbl>
          </a:graphicData>
        </a:graphic>
      </p:graphicFrame>
    </p:spTree>
    <p:extLst>
      <p:ext uri="{BB962C8B-B14F-4D97-AF65-F5344CB8AC3E}">
        <p14:creationId xmlns:p14="http://schemas.microsoft.com/office/powerpoint/2010/main" val="257678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0F19C37-CD41-D16E-CE7B-9FDF5F70FDC3}"/>
              </a:ext>
            </a:extLst>
          </p:cNvPr>
          <p:cNvGraphicFramePr>
            <a:graphicFrameLocks noGrp="1"/>
          </p:cNvGraphicFramePr>
          <p:nvPr>
            <p:extLst>
              <p:ext uri="{D42A27DB-BD31-4B8C-83A1-F6EECF244321}">
                <p14:modId xmlns:p14="http://schemas.microsoft.com/office/powerpoint/2010/main" val="3063758890"/>
              </p:ext>
            </p:extLst>
          </p:nvPr>
        </p:nvGraphicFramePr>
        <p:xfrm>
          <a:off x="812800" y="762000"/>
          <a:ext cx="10426701" cy="5435598"/>
        </p:xfrm>
        <a:graphic>
          <a:graphicData uri="http://schemas.openxmlformats.org/drawingml/2006/table">
            <a:tbl>
              <a:tblPr/>
              <a:tblGrid>
                <a:gridCol w="1122249">
                  <a:extLst>
                    <a:ext uri="{9D8B030D-6E8A-4147-A177-3AD203B41FA5}">
                      <a16:colId xmlns:a16="http://schemas.microsoft.com/office/drawing/2014/main" val="639035543"/>
                    </a:ext>
                  </a:extLst>
                </a:gridCol>
                <a:gridCol w="1183461">
                  <a:extLst>
                    <a:ext uri="{9D8B030D-6E8A-4147-A177-3AD203B41FA5}">
                      <a16:colId xmlns:a16="http://schemas.microsoft.com/office/drawing/2014/main" val="406596642"/>
                    </a:ext>
                  </a:extLst>
                </a:gridCol>
                <a:gridCol w="1183461">
                  <a:extLst>
                    <a:ext uri="{9D8B030D-6E8A-4147-A177-3AD203B41FA5}">
                      <a16:colId xmlns:a16="http://schemas.microsoft.com/office/drawing/2014/main" val="827833506"/>
                    </a:ext>
                  </a:extLst>
                </a:gridCol>
                <a:gridCol w="1183461">
                  <a:extLst>
                    <a:ext uri="{9D8B030D-6E8A-4147-A177-3AD203B41FA5}">
                      <a16:colId xmlns:a16="http://schemas.microsoft.com/office/drawing/2014/main" val="430952947"/>
                    </a:ext>
                  </a:extLst>
                </a:gridCol>
                <a:gridCol w="714156">
                  <a:extLst>
                    <a:ext uri="{9D8B030D-6E8A-4147-A177-3AD203B41FA5}">
                      <a16:colId xmlns:a16="http://schemas.microsoft.com/office/drawing/2014/main" val="812366603"/>
                    </a:ext>
                  </a:extLst>
                </a:gridCol>
                <a:gridCol w="1122249">
                  <a:extLst>
                    <a:ext uri="{9D8B030D-6E8A-4147-A177-3AD203B41FA5}">
                      <a16:colId xmlns:a16="http://schemas.microsoft.com/office/drawing/2014/main" val="3272148347"/>
                    </a:ext>
                  </a:extLst>
                </a:gridCol>
                <a:gridCol w="1305888">
                  <a:extLst>
                    <a:ext uri="{9D8B030D-6E8A-4147-A177-3AD203B41FA5}">
                      <a16:colId xmlns:a16="http://schemas.microsoft.com/office/drawing/2014/main" val="450028959"/>
                    </a:ext>
                  </a:extLst>
                </a:gridCol>
                <a:gridCol w="1305888">
                  <a:extLst>
                    <a:ext uri="{9D8B030D-6E8A-4147-A177-3AD203B41FA5}">
                      <a16:colId xmlns:a16="http://schemas.microsoft.com/office/drawing/2014/main" val="698620209"/>
                    </a:ext>
                  </a:extLst>
                </a:gridCol>
                <a:gridCol w="1305888">
                  <a:extLst>
                    <a:ext uri="{9D8B030D-6E8A-4147-A177-3AD203B41FA5}">
                      <a16:colId xmlns:a16="http://schemas.microsoft.com/office/drawing/2014/main" val="227590599"/>
                    </a:ext>
                  </a:extLst>
                </a:gridCol>
              </a:tblGrid>
              <a:tr h="388257">
                <a:tc gridSpan="4">
                  <a:txBody>
                    <a:bodyPr/>
                    <a:lstStyle/>
                    <a:p>
                      <a:pPr algn="ctr" fontAlgn="b"/>
                      <a:r>
                        <a:rPr lang="en-US" sz="2000" b="1" i="0" u="none" strike="noStrike" dirty="0">
                          <a:solidFill>
                            <a:srgbClr val="000000"/>
                          </a:solidFill>
                          <a:effectLst/>
                          <a:latin typeface="Calibri" panose="020F0502020204030204" pitchFamily="34" charset="0"/>
                        </a:rPr>
                        <a:t>ELA Proficiency Comparison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US" sz="2000" b="1" i="0" u="none" strike="noStrike" dirty="0">
                          <a:solidFill>
                            <a:srgbClr val="000000"/>
                          </a:solidFill>
                          <a:effectLst/>
                          <a:latin typeface="Calibri" panose="020F0502020204030204" pitchFamily="34" charset="0"/>
                        </a:rPr>
                        <a:t>Math Proficiency Comparison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802370"/>
                  </a:ext>
                </a:extLst>
              </a:tr>
              <a:tr h="388257">
                <a:tc>
                  <a:txBody>
                    <a:bodyPr/>
                    <a:lstStyle/>
                    <a:p>
                      <a:pPr algn="ctr" fontAlgn="b"/>
                      <a:r>
                        <a:rPr lang="en-US" sz="2000" b="1" i="0" u="none" strike="noStrike" dirty="0">
                          <a:solidFill>
                            <a:srgbClr val="000000"/>
                          </a:solidFill>
                          <a:effectLst/>
                          <a:latin typeface="Calibri" panose="020F0502020204030204" pitchFamily="34" charset="0"/>
                        </a:rPr>
                        <a:t>Grade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2022-23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2023-24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Change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000" b="1" i="0" u="none" strike="noStrike" dirty="0">
                          <a:solidFill>
                            <a:srgbClr val="000000"/>
                          </a:solidFill>
                          <a:effectLst/>
                          <a:latin typeface="Calibri" panose="020F0502020204030204" pitchFamily="34" charset="0"/>
                        </a:rPr>
                        <a:t>Grade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2022-23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2023-24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Change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06464"/>
                  </a:ext>
                </a:extLst>
              </a:tr>
              <a:tr h="388257">
                <a:tc>
                  <a:txBody>
                    <a:bodyPr/>
                    <a:lstStyle/>
                    <a:p>
                      <a:pPr algn="ctr" fontAlgn="b"/>
                      <a:r>
                        <a:rPr lang="en-US" sz="2400" b="1" i="0" u="none" strike="noStrike" dirty="0">
                          <a:solidFill>
                            <a:srgbClr val="000000"/>
                          </a:solidFill>
                          <a:effectLst/>
                          <a:latin typeface="Calibri" panose="020F0502020204030204" pitchFamily="34" charset="0"/>
                        </a:rPr>
                        <a:t>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dirty="0">
                          <a:solidFill>
                            <a:srgbClr val="000000"/>
                          </a:solidFill>
                          <a:effectLst/>
                          <a:latin typeface="Calibri" panose="020F0502020204030204" pitchFamily="34" charset="0"/>
                        </a:rPr>
                        <a:t>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965951"/>
                  </a:ext>
                </a:extLst>
              </a:tr>
              <a:tr h="388257">
                <a:tc>
                  <a:txBody>
                    <a:bodyPr/>
                    <a:lstStyle/>
                    <a:p>
                      <a:pPr algn="ctr" fontAlgn="b"/>
                      <a:r>
                        <a:rPr lang="en-US" sz="24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95540"/>
                  </a:ext>
                </a:extLst>
              </a:tr>
              <a:tr h="388257">
                <a:tc>
                  <a:txBody>
                    <a:bodyPr/>
                    <a:lstStyle/>
                    <a:p>
                      <a:pPr algn="ctr" fontAlgn="b"/>
                      <a:r>
                        <a:rPr lang="en-US" sz="24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354345"/>
                  </a:ext>
                </a:extLst>
              </a:tr>
              <a:tr h="388257">
                <a:tc>
                  <a:txBody>
                    <a:bodyPr/>
                    <a:lstStyle/>
                    <a:p>
                      <a:pPr algn="ctr" fontAlgn="b"/>
                      <a:r>
                        <a:rPr lang="en-US" sz="24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777455"/>
                  </a:ext>
                </a:extLst>
              </a:tr>
              <a:tr h="388257">
                <a:tc>
                  <a:txBody>
                    <a:bodyPr/>
                    <a:lstStyle/>
                    <a:p>
                      <a:pPr algn="ctr" fontAlgn="b"/>
                      <a:r>
                        <a:rPr lang="en-US" sz="2400" b="1"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1401516"/>
                  </a:ext>
                </a:extLst>
              </a:tr>
              <a:tr h="388257">
                <a:tc>
                  <a:txBody>
                    <a:bodyPr/>
                    <a:lstStyle/>
                    <a:p>
                      <a:pPr algn="ctr" fontAlgn="b"/>
                      <a:r>
                        <a:rPr lang="en-US" sz="2400" b="1"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709661"/>
                  </a:ext>
                </a:extLst>
              </a:tr>
              <a:tr h="388257">
                <a:tc>
                  <a:txBody>
                    <a:bodyPr/>
                    <a:lstStyle/>
                    <a:p>
                      <a:pPr algn="ctr" fontAlgn="b"/>
                      <a:r>
                        <a:rPr lang="en-US" sz="2400" b="1"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6985"/>
                  </a:ext>
                </a:extLst>
              </a:tr>
              <a:tr h="388257">
                <a:tc>
                  <a:txBody>
                    <a:bodyPr/>
                    <a:lstStyle/>
                    <a:p>
                      <a:pPr algn="ctr" fontAlgn="b"/>
                      <a:r>
                        <a:rPr lang="en-US" sz="2400" b="1" i="0" u="none" strike="noStrike">
                          <a:solidFill>
                            <a:srgbClr val="000000"/>
                          </a:solidFill>
                          <a:effectLst/>
                          <a:latin typeface="Calibri" panose="020F0502020204030204" pitchFamily="34" charset="0"/>
                        </a:rPr>
                        <a:t>LG 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LG 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0213948"/>
                  </a:ext>
                </a:extLst>
              </a:tr>
              <a:tr h="388257">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672389"/>
                  </a:ext>
                </a:extLst>
              </a:tr>
              <a:tr h="388257">
                <a:tc>
                  <a:txBody>
                    <a:bodyPr/>
                    <a:lstStyle/>
                    <a:p>
                      <a:pPr algn="ctr" fontAlgn="b"/>
                      <a:r>
                        <a:rPr lang="en-US" sz="2400" b="1" i="0" u="none" strike="noStrike">
                          <a:solidFill>
                            <a:srgbClr val="000000"/>
                          </a:solidFill>
                          <a:effectLst/>
                          <a:latin typeface="Calibri" panose="020F0502020204030204" pitchFamily="34" charset="0"/>
                        </a:rPr>
                        <a:t>K-2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K-2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8801510"/>
                  </a:ext>
                </a:extLst>
              </a:tr>
              <a:tr h="388257">
                <a:tc>
                  <a:txBody>
                    <a:bodyPr/>
                    <a:lstStyle/>
                    <a:p>
                      <a:pPr algn="l" fontAlgn="b"/>
                      <a:r>
                        <a:rPr lang="en-US" sz="2400" b="1" i="0" u="none" strike="noStrike">
                          <a:solidFill>
                            <a:srgbClr val="000000"/>
                          </a:solidFill>
                          <a:effectLst/>
                          <a:latin typeface="Calibri" panose="020F0502020204030204" pitchFamily="34" charset="0"/>
                        </a:rPr>
                        <a:t>3rd-6th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3rd-6th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0477761"/>
                  </a:ext>
                </a:extLst>
              </a:tr>
              <a:tr h="388257">
                <a:tc>
                  <a:txBody>
                    <a:bodyPr/>
                    <a:lstStyle/>
                    <a:p>
                      <a:pPr algn="ctr" fontAlgn="b"/>
                      <a:r>
                        <a:rPr lang="en-US" sz="2400" b="1" i="0" u="none" strike="noStrike">
                          <a:solidFill>
                            <a:srgbClr val="000000"/>
                          </a:solidFill>
                          <a:effectLst/>
                          <a:latin typeface="Calibri" panose="020F0502020204030204" pitchFamily="34" charset="0"/>
                        </a:rPr>
                        <a:t>K-6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K-6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5314657"/>
                  </a:ext>
                </a:extLst>
              </a:tr>
            </a:tbl>
          </a:graphicData>
        </a:graphic>
      </p:graphicFrame>
    </p:spTree>
    <p:extLst>
      <p:ext uri="{BB962C8B-B14F-4D97-AF65-F5344CB8AC3E}">
        <p14:creationId xmlns:p14="http://schemas.microsoft.com/office/powerpoint/2010/main" val="328364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FBF86E2-E05C-A82C-1564-8F02C7C558C6}"/>
              </a:ext>
            </a:extLst>
          </p:cNvPr>
          <p:cNvGraphicFramePr>
            <a:graphicFrameLocks noGrp="1"/>
          </p:cNvGraphicFramePr>
          <p:nvPr>
            <p:extLst>
              <p:ext uri="{D42A27DB-BD31-4B8C-83A1-F6EECF244321}">
                <p14:modId xmlns:p14="http://schemas.microsoft.com/office/powerpoint/2010/main" val="2213995827"/>
              </p:ext>
            </p:extLst>
          </p:nvPr>
        </p:nvGraphicFramePr>
        <p:xfrm>
          <a:off x="804334" y="805518"/>
          <a:ext cx="10583337" cy="5246965"/>
        </p:xfrm>
        <a:graphic>
          <a:graphicData uri="http://schemas.openxmlformats.org/drawingml/2006/table">
            <a:tbl>
              <a:tblPr firstRow="1" firstCol="1" bandRow="1">
                <a:tableStyleId>{5C22544A-7EE6-4342-B048-85BDC9FD1C3A}</a:tableStyleId>
              </a:tblPr>
              <a:tblGrid>
                <a:gridCol w="3373259">
                  <a:extLst>
                    <a:ext uri="{9D8B030D-6E8A-4147-A177-3AD203B41FA5}">
                      <a16:colId xmlns:a16="http://schemas.microsoft.com/office/drawing/2014/main" val="1099311960"/>
                    </a:ext>
                  </a:extLst>
                </a:gridCol>
                <a:gridCol w="1163193">
                  <a:extLst>
                    <a:ext uri="{9D8B030D-6E8A-4147-A177-3AD203B41FA5}">
                      <a16:colId xmlns:a16="http://schemas.microsoft.com/office/drawing/2014/main" val="2288104180"/>
                    </a:ext>
                  </a:extLst>
                </a:gridCol>
                <a:gridCol w="1163193">
                  <a:extLst>
                    <a:ext uri="{9D8B030D-6E8A-4147-A177-3AD203B41FA5}">
                      <a16:colId xmlns:a16="http://schemas.microsoft.com/office/drawing/2014/main" val="678990637"/>
                    </a:ext>
                  </a:extLst>
                </a:gridCol>
                <a:gridCol w="1278653">
                  <a:extLst>
                    <a:ext uri="{9D8B030D-6E8A-4147-A177-3AD203B41FA5}">
                      <a16:colId xmlns:a16="http://schemas.microsoft.com/office/drawing/2014/main" val="636250927"/>
                    </a:ext>
                  </a:extLst>
                </a:gridCol>
                <a:gridCol w="1163193">
                  <a:extLst>
                    <a:ext uri="{9D8B030D-6E8A-4147-A177-3AD203B41FA5}">
                      <a16:colId xmlns:a16="http://schemas.microsoft.com/office/drawing/2014/main" val="690383604"/>
                    </a:ext>
                  </a:extLst>
                </a:gridCol>
                <a:gridCol w="1163193">
                  <a:extLst>
                    <a:ext uri="{9D8B030D-6E8A-4147-A177-3AD203B41FA5}">
                      <a16:colId xmlns:a16="http://schemas.microsoft.com/office/drawing/2014/main" val="1354125208"/>
                    </a:ext>
                  </a:extLst>
                </a:gridCol>
                <a:gridCol w="1278653">
                  <a:extLst>
                    <a:ext uri="{9D8B030D-6E8A-4147-A177-3AD203B41FA5}">
                      <a16:colId xmlns:a16="http://schemas.microsoft.com/office/drawing/2014/main" val="2078717278"/>
                    </a:ext>
                  </a:extLst>
                </a:gridCol>
              </a:tblGrid>
              <a:tr h="1066996">
                <a:tc gridSpan="7">
                  <a:txBody>
                    <a:bodyPr/>
                    <a:lstStyle/>
                    <a:p>
                      <a:pPr marL="0" marR="0" algn="ctr">
                        <a:lnSpc>
                          <a:spcPct val="107000"/>
                        </a:lnSpc>
                        <a:spcBef>
                          <a:spcPts val="0"/>
                        </a:spcBef>
                        <a:spcAft>
                          <a:spcPts val="0"/>
                        </a:spcAft>
                      </a:pPr>
                      <a:r>
                        <a:rPr lang="en-US" sz="3100" kern="0" dirty="0">
                          <a:effectLst/>
                        </a:rPr>
                        <a:t>RESULTADOS DE COMPETENCIA DEL SUBGRUPO PM 3 2023 a 2024 (3-6)</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43230"/>
                  </a:ext>
                </a:extLst>
              </a:tr>
              <a:tr h="558702">
                <a:tc>
                  <a:txBody>
                    <a:bodyPr/>
                    <a:lstStyle/>
                    <a:p>
                      <a:pPr marL="0" marR="0" algn="l">
                        <a:lnSpc>
                          <a:spcPct val="107000"/>
                        </a:lnSpc>
                        <a:spcBef>
                          <a:spcPts val="0"/>
                        </a:spcBef>
                        <a:spcAft>
                          <a:spcPts val="0"/>
                        </a:spcAft>
                      </a:pPr>
                      <a:r>
                        <a:rPr lang="en-US" sz="31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gridSpan="3">
                  <a:txBody>
                    <a:bodyPr/>
                    <a:lstStyle/>
                    <a:p>
                      <a:pPr marL="0" marR="0" algn="ctr">
                        <a:lnSpc>
                          <a:spcPct val="107000"/>
                        </a:lnSpc>
                        <a:spcBef>
                          <a:spcPts val="0"/>
                        </a:spcBef>
                        <a:spcAft>
                          <a:spcPts val="0"/>
                        </a:spcAft>
                      </a:pPr>
                      <a:r>
                        <a:rPr lang="en-US" sz="3100" kern="0">
                          <a:effectLst/>
                        </a:rPr>
                        <a:t>ELA</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3100" kern="0">
                          <a:effectLst/>
                        </a:rPr>
                        <a:t>MATH</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590692"/>
                  </a:ext>
                </a:extLst>
              </a:tr>
              <a:tr h="462243">
                <a:tc>
                  <a:txBody>
                    <a:bodyPr/>
                    <a:lstStyle/>
                    <a:p>
                      <a:pPr marL="0" marR="0" algn="ctr">
                        <a:lnSpc>
                          <a:spcPct val="107000"/>
                        </a:lnSpc>
                        <a:spcBef>
                          <a:spcPts val="0"/>
                        </a:spcBef>
                        <a:spcAft>
                          <a:spcPts val="0"/>
                        </a:spcAft>
                      </a:pPr>
                      <a:r>
                        <a:rPr lang="en-US" sz="2500" kern="0" dirty="0">
                          <a:effectLst/>
                        </a:rPr>
                        <a:t>SUBGRUPO</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2023</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2024</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100" b="1" kern="0" dirty="0">
                          <a:effectLst/>
                        </a:rPr>
                        <a:t>Change</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2023</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2024</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100" b="1" kern="0">
                          <a:effectLst/>
                        </a:rPr>
                        <a:t>Change</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2867759627"/>
                  </a:ext>
                </a:extLst>
              </a:tr>
              <a:tr h="526504">
                <a:tc>
                  <a:txBody>
                    <a:bodyPr/>
                    <a:lstStyle/>
                    <a:p>
                      <a:pPr marL="0" marR="0" algn="l">
                        <a:lnSpc>
                          <a:spcPct val="107000"/>
                        </a:lnSpc>
                        <a:spcBef>
                          <a:spcPts val="0"/>
                        </a:spcBef>
                        <a:spcAft>
                          <a:spcPts val="0"/>
                        </a:spcAft>
                      </a:pPr>
                      <a:r>
                        <a:rPr lang="en-US" sz="2500" kern="0" dirty="0" err="1">
                          <a:effectLst/>
                        </a:rPr>
                        <a:t>Afroamericano</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68%</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27%</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-41%</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59%</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36%</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-23</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1220718715"/>
                  </a:ext>
                </a:extLst>
              </a:tr>
              <a:tr h="526504">
                <a:tc>
                  <a:txBody>
                    <a:bodyPr/>
                    <a:lstStyle/>
                    <a:p>
                      <a:pPr marL="0" marR="0" algn="l">
                        <a:lnSpc>
                          <a:spcPct val="107000"/>
                        </a:lnSpc>
                        <a:spcBef>
                          <a:spcPts val="0"/>
                        </a:spcBef>
                        <a:spcAft>
                          <a:spcPts val="0"/>
                        </a:spcAft>
                      </a:pPr>
                      <a:r>
                        <a:rPr lang="en-US" sz="2500" kern="0" dirty="0" err="1">
                          <a:effectLst/>
                        </a:rPr>
                        <a:t>Hispánico</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39%</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45%</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46%</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-10%</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1591983234"/>
                  </a:ext>
                </a:extLst>
              </a:tr>
              <a:tr h="526504">
                <a:tc>
                  <a:txBody>
                    <a:bodyPr/>
                    <a:lstStyle/>
                    <a:p>
                      <a:pPr marL="0" marR="0" algn="l">
                        <a:lnSpc>
                          <a:spcPct val="107000"/>
                        </a:lnSpc>
                        <a:spcBef>
                          <a:spcPts val="0"/>
                        </a:spcBef>
                        <a:spcAft>
                          <a:spcPts val="0"/>
                        </a:spcAft>
                      </a:pPr>
                      <a:r>
                        <a:rPr lang="en-US" sz="2500" kern="0" dirty="0" err="1">
                          <a:effectLst/>
                        </a:rPr>
                        <a:t>Multirracial</a:t>
                      </a:r>
                      <a:r>
                        <a:rPr lang="en-US" sz="2500" kern="0" dirty="0">
                          <a:effectLst/>
                        </a:rPr>
                        <a:t> (MR)</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10%</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54%</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75%</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21%</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1394600968"/>
                  </a:ext>
                </a:extLst>
              </a:tr>
              <a:tr h="526504">
                <a:tc>
                  <a:txBody>
                    <a:bodyPr/>
                    <a:lstStyle/>
                    <a:p>
                      <a:pPr marL="0" marR="0" algn="l">
                        <a:lnSpc>
                          <a:spcPct val="107000"/>
                        </a:lnSpc>
                        <a:spcBef>
                          <a:spcPts val="0"/>
                        </a:spcBef>
                        <a:spcAft>
                          <a:spcPts val="0"/>
                        </a:spcAft>
                      </a:pPr>
                      <a:r>
                        <a:rPr lang="en-US" sz="2500" kern="0" dirty="0">
                          <a:effectLst/>
                        </a:rPr>
                        <a:t>ELL</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45%</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-39%</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45%</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13%</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-32</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2226745316"/>
                  </a:ext>
                </a:extLst>
              </a:tr>
              <a:tr h="526504">
                <a:tc>
                  <a:txBody>
                    <a:bodyPr/>
                    <a:lstStyle/>
                    <a:p>
                      <a:pPr marL="0" marR="0" algn="l">
                        <a:lnSpc>
                          <a:spcPct val="107000"/>
                        </a:lnSpc>
                        <a:spcBef>
                          <a:spcPts val="0"/>
                        </a:spcBef>
                        <a:spcAft>
                          <a:spcPts val="0"/>
                        </a:spcAft>
                      </a:pPr>
                      <a:r>
                        <a:rPr lang="en-US" sz="2500" kern="0" dirty="0">
                          <a:effectLst/>
                        </a:rPr>
                        <a:t>ESE/SWD</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27%</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23%</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44%</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39%</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-5%</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3147320013"/>
                  </a:ext>
                </a:extLst>
              </a:tr>
              <a:tr h="526504">
                <a:tc>
                  <a:txBody>
                    <a:bodyPr/>
                    <a:lstStyle/>
                    <a:p>
                      <a:pPr marL="0" marR="0" algn="l">
                        <a:lnSpc>
                          <a:spcPct val="107000"/>
                        </a:lnSpc>
                        <a:spcBef>
                          <a:spcPts val="0"/>
                        </a:spcBef>
                        <a:spcAft>
                          <a:spcPts val="0"/>
                        </a:spcAft>
                      </a:pPr>
                      <a:r>
                        <a:rPr lang="en-US" sz="25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dirty="0">
                          <a:effectLst/>
                        </a:rPr>
                        <a:t> </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894278012"/>
                  </a:ext>
                </a:extLst>
              </a:tr>
            </a:tbl>
          </a:graphicData>
        </a:graphic>
      </p:graphicFrame>
    </p:spTree>
    <p:extLst>
      <p:ext uri="{BB962C8B-B14F-4D97-AF65-F5344CB8AC3E}">
        <p14:creationId xmlns:p14="http://schemas.microsoft.com/office/powerpoint/2010/main" val="5603487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3330</TotalTime>
  <Words>4714</Words>
  <Application>Microsoft Office PowerPoint</Application>
  <PresentationFormat>Widescreen</PresentationFormat>
  <Paragraphs>576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Garamond</vt:lpstr>
      <vt:lpstr>Söhne</vt:lpstr>
      <vt:lpstr>Times New Roman</vt:lpstr>
      <vt:lpstr>Organic</vt:lpstr>
      <vt:lpstr> Evaluación del Programa de Título I de la Escuela Primaria Harbor City para el año fiscal 24</vt:lpstr>
      <vt:lpstr>¿Qué es el Título I?</vt:lpstr>
      <vt:lpstr>¿En qué se basa la asignación de la escuela?  (¿Cuánto dinero del Título I recibimos y en qué podemos gastarlo?)</vt:lpstr>
      <vt:lpstr>¿Qué es la Evaluación del Programa de Título I?</vt:lpstr>
      <vt:lpstr>Área de enfoque 1 del SIP: Aumentar la participación de la comunidad y la familia</vt:lpstr>
      <vt:lpstr>Aumentar la meta de participación comunitaria y familiar</vt:lpstr>
      <vt:lpstr>PowerPoint Presentation</vt:lpstr>
      <vt:lpstr>PowerPoint Presentation</vt:lpstr>
      <vt:lpstr>PowerPoint Presentation</vt:lpstr>
      <vt:lpstr>Área de enfoque SIP 2: Subgrupo multirracial (obtuvo una puntuación del 34% en ELA, que está por debajo del 41% del Índice Federal)</vt:lpstr>
      <vt:lpstr>PowerPoint Presentation</vt:lpstr>
      <vt:lpstr>Área de enfoque SIP 3: Ciencias de 5º grado (la tasa de competencia de 2022-23 fue solo del 46%) </vt:lpstr>
      <vt:lpstr>Datos de Monitoreo de Progreso para el Área de Enfoque 3: Ciencias de 5º Grado</vt:lpstr>
      <vt:lpstr>Área de enfoque SIP 4: Aumentar: Logro ELA (al menos 50% o más en FAST/STAR PM 3)</vt:lpstr>
      <vt:lpstr>PowerPoint Presentation</vt:lpstr>
      <vt:lpstr>PowerPoint Presentation</vt:lpstr>
      <vt:lpstr>PowerPoint Presentation</vt:lpstr>
      <vt:lpstr>Participación de los padres y la familia Gastó un total de $2,886</vt:lpstr>
      <vt:lpstr>Tecnología (Este dinero se suma a cualquier tecnología que el distrito pueda proporcionar a las escuelas y se utiliza para aumentar el éxito en las áreas necesitadas que la escuela identificó).</vt:lpstr>
      <vt:lpstr>Planes de Verano del Título I (También ahorramos algunos de nuestros fondos del Título I para apoyar el programa del Título I en junio de 2024)</vt:lpstr>
      <vt:lpstr>Como miembro valioso (parte interesada) de esta escuela, lo necesitamos…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Elementary School’s Title I Framework Evaluation for FY21</dc:title>
  <dc:creator>Hall.Joann@Office of Title I</dc:creator>
  <cp:lastModifiedBy>Lanterman.Tami@Harbor City Elementary</cp:lastModifiedBy>
  <cp:revision>48</cp:revision>
  <cp:lastPrinted>2024-05-09T13:29:29Z</cp:lastPrinted>
  <dcterms:created xsi:type="dcterms:W3CDTF">2021-01-28T14:18:17Z</dcterms:created>
  <dcterms:modified xsi:type="dcterms:W3CDTF">2024-05-22T00:42:17Z</dcterms:modified>
</cp:coreProperties>
</file>