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5" r:id="rId3"/>
    <p:sldId id="288" r:id="rId4"/>
    <p:sldId id="275" r:id="rId5"/>
    <p:sldId id="293" r:id="rId6"/>
    <p:sldId id="262" r:id="rId7"/>
    <p:sldId id="297" r:id="rId8"/>
    <p:sldId id="298" r:id="rId9"/>
    <p:sldId id="302" r:id="rId10"/>
    <p:sldId id="291" r:id="rId11"/>
    <p:sldId id="292" r:id="rId12"/>
    <p:sldId id="296" r:id="rId13"/>
    <p:sldId id="294" r:id="rId14"/>
    <p:sldId id="270" r:id="rId15"/>
    <p:sldId id="280" r:id="rId16"/>
    <p:sldId id="299" r:id="rId17"/>
    <p:sldId id="303" r:id="rId18"/>
    <p:sldId id="304" r:id="rId19"/>
    <p:sldId id="271" r:id="rId20"/>
    <p:sldId id="301" r:id="rId21"/>
    <p:sldId id="272" r:id="rId22"/>
    <p:sldId id="295" r:id="rId23"/>
    <p:sldId id="276" r:id="rId24"/>
    <p:sldId id="257" r:id="rId25"/>
    <p:sldId id="300" r:id="rId26"/>
    <p:sldId id="284" r:id="rId2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3D1A6-1513-4BD0-953C-0B67795379C3}" v="31" dt="2023-09-21T18:41:35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ockley.Jennifer@Jackson Middle" userId="88d39d72-ccff-4d07-a61b-9f523770cb3a" providerId="ADAL" clId="{9933D1A6-1513-4BD0-953C-0B67795379C3}"/>
    <pc:docChg chg="undo custSel addSld modSld sldOrd">
      <pc:chgData name="Shockley.Jennifer@Jackson Middle" userId="88d39d72-ccff-4d07-a61b-9f523770cb3a" providerId="ADAL" clId="{9933D1A6-1513-4BD0-953C-0B67795379C3}" dt="2023-09-21T19:42:36.206" v="1055" actId="1076"/>
      <pc:docMkLst>
        <pc:docMk/>
      </pc:docMkLst>
      <pc:sldChg chg="modSp mod">
        <pc:chgData name="Shockley.Jennifer@Jackson Middle" userId="88d39d72-ccff-4d07-a61b-9f523770cb3a" providerId="ADAL" clId="{9933D1A6-1513-4BD0-953C-0B67795379C3}" dt="2023-09-21T14:51:52.709" v="230" actId="20577"/>
        <pc:sldMkLst>
          <pc:docMk/>
          <pc:sldMk cId="0" sldId="257"/>
        </pc:sldMkLst>
        <pc:spChg chg="mod">
          <ac:chgData name="Shockley.Jennifer@Jackson Middle" userId="88d39d72-ccff-4d07-a61b-9f523770cb3a" providerId="ADAL" clId="{9933D1A6-1513-4BD0-953C-0B67795379C3}" dt="2023-09-21T14:51:52.709" v="230" actId="20577"/>
          <ac:spMkLst>
            <pc:docMk/>
            <pc:sldMk cId="0" sldId="257"/>
            <ac:spMk id="18435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38:40.574" v="999" actId="255"/>
        <pc:sldMkLst>
          <pc:docMk/>
          <pc:sldMk cId="0" sldId="262"/>
        </pc:sldMkLst>
        <pc:spChg chg="mod">
          <ac:chgData name="Shockley.Jennifer@Jackson Middle" userId="88d39d72-ccff-4d07-a61b-9f523770cb3a" providerId="ADAL" clId="{9933D1A6-1513-4BD0-953C-0B67795379C3}" dt="2023-09-21T18:38:40.574" v="999" actId="255"/>
          <ac:spMkLst>
            <pc:docMk/>
            <pc:sldMk cId="0" sldId="262"/>
            <ac:spMk id="8195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42:02.742" v="1045" actId="255"/>
        <pc:sldMkLst>
          <pc:docMk/>
          <pc:sldMk cId="0" sldId="272"/>
        </pc:sldMkLst>
        <pc:spChg chg="mod">
          <ac:chgData name="Shockley.Jennifer@Jackson Middle" userId="88d39d72-ccff-4d07-a61b-9f523770cb3a" providerId="ADAL" clId="{9933D1A6-1513-4BD0-953C-0B67795379C3}" dt="2023-09-21T18:42:02.742" v="1045" actId="255"/>
          <ac:spMkLst>
            <pc:docMk/>
            <pc:sldMk cId="0" sldId="272"/>
            <ac:spMk id="15363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38:19.377" v="998" actId="255"/>
        <pc:sldMkLst>
          <pc:docMk/>
          <pc:sldMk cId="0" sldId="275"/>
        </pc:sldMkLst>
        <pc:spChg chg="mod">
          <ac:chgData name="Shockley.Jennifer@Jackson Middle" userId="88d39d72-ccff-4d07-a61b-9f523770cb3a" providerId="ADAL" clId="{9933D1A6-1513-4BD0-953C-0B67795379C3}" dt="2023-09-21T18:38:19.377" v="998" actId="255"/>
          <ac:spMkLst>
            <pc:docMk/>
            <pc:sldMk cId="0" sldId="275"/>
            <ac:spMk id="7171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37:44.285" v="994" actId="255"/>
        <pc:sldMkLst>
          <pc:docMk/>
          <pc:sldMk cId="0" sldId="285"/>
        </pc:sldMkLst>
        <pc:spChg chg="mod">
          <ac:chgData name="Shockley.Jennifer@Jackson Middle" userId="88d39d72-ccff-4d07-a61b-9f523770cb3a" providerId="ADAL" clId="{9933D1A6-1513-4BD0-953C-0B67795379C3}" dt="2023-09-21T18:37:44.285" v="994" actId="255"/>
          <ac:spMkLst>
            <pc:docMk/>
            <pc:sldMk cId="0" sldId="285"/>
            <ac:spMk id="4099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38:05.569" v="997" actId="255"/>
        <pc:sldMkLst>
          <pc:docMk/>
          <pc:sldMk cId="0" sldId="288"/>
        </pc:sldMkLst>
        <pc:spChg chg="mod">
          <ac:chgData name="Shockley.Jennifer@Jackson Middle" userId="88d39d72-ccff-4d07-a61b-9f523770cb3a" providerId="ADAL" clId="{9933D1A6-1513-4BD0-953C-0B67795379C3}" dt="2023-09-21T18:38:05.569" v="997" actId="255"/>
          <ac:spMkLst>
            <pc:docMk/>
            <pc:sldMk cId="0" sldId="288"/>
            <ac:spMk id="5123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19:37.888" v="986" actId="20577"/>
        <pc:sldMkLst>
          <pc:docMk/>
          <pc:sldMk cId="668872045" sldId="291"/>
        </pc:sldMkLst>
        <pc:spChg chg="mod">
          <ac:chgData name="Shockley.Jennifer@Jackson Middle" userId="88d39d72-ccff-4d07-a61b-9f523770cb3a" providerId="ADAL" clId="{9933D1A6-1513-4BD0-953C-0B67795379C3}" dt="2023-09-21T18:19:37.888" v="986" actId="20577"/>
          <ac:spMkLst>
            <pc:docMk/>
            <pc:sldMk cId="668872045" sldId="291"/>
            <ac:spMk id="2" creationId="{00000000-0000-0000-0000-000000000000}"/>
          </ac:spMkLst>
        </pc:spChg>
        <pc:spChg chg="mod">
          <ac:chgData name="Shockley.Jennifer@Jackson Middle" userId="88d39d72-ccff-4d07-a61b-9f523770cb3a" providerId="ADAL" clId="{9933D1A6-1513-4BD0-953C-0B67795379C3}" dt="2023-09-21T14:50:43.838" v="213" actId="20577"/>
          <ac:spMkLst>
            <pc:docMk/>
            <pc:sldMk cId="668872045" sldId="291"/>
            <ac:spMk id="4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4:44:50.455" v="144" actId="20577"/>
        <pc:sldMkLst>
          <pc:docMk/>
          <pc:sldMk cId="635456474" sldId="293"/>
        </pc:sldMkLst>
        <pc:spChg chg="mod">
          <ac:chgData name="Shockley.Jennifer@Jackson Middle" userId="88d39d72-ccff-4d07-a61b-9f523770cb3a" providerId="ADAL" clId="{9933D1A6-1513-4BD0-953C-0B67795379C3}" dt="2023-09-21T14:44:50.455" v="144" actId="20577"/>
          <ac:spMkLst>
            <pc:docMk/>
            <pc:sldMk cId="635456474" sldId="293"/>
            <ac:spMk id="3" creationId="{00000000-0000-0000-0000-000000000000}"/>
          </ac:spMkLst>
        </pc:spChg>
      </pc:sldChg>
      <pc:sldChg chg="modSp mod">
        <pc:chgData name="Shockley.Jennifer@Jackson Middle" userId="88d39d72-ccff-4d07-a61b-9f523770cb3a" providerId="ADAL" clId="{9933D1A6-1513-4BD0-953C-0B67795379C3}" dt="2023-09-21T18:41:18.020" v="1041" actId="20577"/>
        <pc:sldMkLst>
          <pc:docMk/>
          <pc:sldMk cId="2403117056" sldId="294"/>
        </pc:sldMkLst>
        <pc:spChg chg="mod">
          <ac:chgData name="Shockley.Jennifer@Jackson Middle" userId="88d39d72-ccff-4d07-a61b-9f523770cb3a" providerId="ADAL" clId="{9933D1A6-1513-4BD0-953C-0B67795379C3}" dt="2023-09-21T18:41:18.020" v="1041" actId="20577"/>
          <ac:spMkLst>
            <pc:docMk/>
            <pc:sldMk cId="2403117056" sldId="294"/>
            <ac:spMk id="3" creationId="{00000000-0000-0000-0000-000000000000}"/>
          </ac:spMkLst>
        </pc:spChg>
      </pc:sldChg>
      <pc:sldChg chg="addSp delSp modSp mod">
        <pc:chgData name="Shockley.Jennifer@Jackson Middle" userId="88d39d72-ccff-4d07-a61b-9f523770cb3a" providerId="ADAL" clId="{9933D1A6-1513-4BD0-953C-0B67795379C3}" dt="2023-09-21T18:38:53.590" v="1000" actId="255"/>
        <pc:sldMkLst>
          <pc:docMk/>
          <pc:sldMk cId="2687600781" sldId="297"/>
        </pc:sldMkLst>
        <pc:spChg chg="del">
          <ac:chgData name="Shockley.Jennifer@Jackson Middle" userId="88d39d72-ccff-4d07-a61b-9f523770cb3a" providerId="ADAL" clId="{9933D1A6-1513-4BD0-953C-0B67795379C3}" dt="2023-09-21T14:46:12.447" v="151" actId="478"/>
          <ac:spMkLst>
            <pc:docMk/>
            <pc:sldMk cId="2687600781" sldId="297"/>
            <ac:spMk id="3" creationId="{00000000-0000-0000-0000-000000000000}"/>
          </ac:spMkLst>
        </pc:spChg>
        <pc:spChg chg="add del mod">
          <ac:chgData name="Shockley.Jennifer@Jackson Middle" userId="88d39d72-ccff-4d07-a61b-9f523770cb3a" providerId="ADAL" clId="{9933D1A6-1513-4BD0-953C-0B67795379C3}" dt="2023-09-21T14:46:09.633" v="150" actId="14100"/>
          <ac:spMkLst>
            <pc:docMk/>
            <pc:sldMk cId="2687600781" sldId="297"/>
            <ac:spMk id="6" creationId="{1E3E28EE-A778-7180-1CF0-54421966D0BD}"/>
          </ac:spMkLst>
        </pc:spChg>
        <pc:spChg chg="add del mod">
          <ac:chgData name="Shockley.Jennifer@Jackson Middle" userId="88d39d72-ccff-4d07-a61b-9f523770cb3a" providerId="ADAL" clId="{9933D1A6-1513-4BD0-953C-0B67795379C3}" dt="2023-09-21T14:46:15.694" v="152" actId="478"/>
          <ac:spMkLst>
            <pc:docMk/>
            <pc:sldMk cId="2687600781" sldId="297"/>
            <ac:spMk id="8" creationId="{5299A6E8-C93D-D666-5BE8-AF421AF3C0CE}"/>
          </ac:spMkLst>
        </pc:spChg>
        <pc:graphicFrameChg chg="add del mod modGraphic">
          <ac:chgData name="Shockley.Jennifer@Jackson Middle" userId="88d39d72-ccff-4d07-a61b-9f523770cb3a" providerId="ADAL" clId="{9933D1A6-1513-4BD0-953C-0B67795379C3}" dt="2023-09-21T18:38:53.590" v="1000" actId="255"/>
          <ac:graphicFrameMkLst>
            <pc:docMk/>
            <pc:sldMk cId="2687600781" sldId="297"/>
            <ac:graphicFrameMk id="4" creationId="{D0F4507B-262A-0963-8BE5-EFE613B9C5BD}"/>
          </ac:graphicFrameMkLst>
        </pc:graphicFrameChg>
      </pc:sldChg>
      <pc:sldChg chg="modSp mod">
        <pc:chgData name="Shockley.Jennifer@Jackson Middle" userId="88d39d72-ccff-4d07-a61b-9f523770cb3a" providerId="ADAL" clId="{9933D1A6-1513-4BD0-953C-0B67795379C3}" dt="2023-09-21T18:40:31.898" v="1015" actId="27636"/>
        <pc:sldMkLst>
          <pc:docMk/>
          <pc:sldMk cId="2333147029" sldId="298"/>
        </pc:sldMkLst>
        <pc:spChg chg="mod">
          <ac:chgData name="Shockley.Jennifer@Jackson Middle" userId="88d39d72-ccff-4d07-a61b-9f523770cb3a" providerId="ADAL" clId="{9933D1A6-1513-4BD0-953C-0B67795379C3}" dt="2023-09-21T18:40:31.898" v="1015" actId="27636"/>
          <ac:spMkLst>
            <pc:docMk/>
            <pc:sldMk cId="2333147029" sldId="298"/>
            <ac:spMk id="3" creationId="{00000000-0000-0000-0000-000000000000}"/>
          </ac:spMkLst>
        </pc:spChg>
      </pc:sldChg>
      <pc:sldChg chg="addSp delSp modSp mod">
        <pc:chgData name="Shockley.Jennifer@Jackson Middle" userId="88d39d72-ccff-4d07-a61b-9f523770cb3a" providerId="ADAL" clId="{9933D1A6-1513-4BD0-953C-0B67795379C3}" dt="2023-09-21T18:41:35.881" v="1044" actId="14100"/>
        <pc:sldMkLst>
          <pc:docMk/>
          <pc:sldMk cId="2257030914" sldId="299"/>
        </pc:sldMkLst>
        <pc:spChg chg="add del mod">
          <ac:chgData name="Shockley.Jennifer@Jackson Middle" userId="88d39d72-ccff-4d07-a61b-9f523770cb3a" providerId="ADAL" clId="{9933D1A6-1513-4BD0-953C-0B67795379C3}" dt="2023-09-21T14:59:10.736" v="581" actId="478"/>
          <ac:spMkLst>
            <pc:docMk/>
            <pc:sldMk cId="2257030914" sldId="299"/>
            <ac:spMk id="3" creationId="{00000000-0000-0000-0000-000000000000}"/>
          </ac:spMkLst>
        </pc:spChg>
        <pc:spChg chg="add del mod">
          <ac:chgData name="Shockley.Jennifer@Jackson Middle" userId="88d39d72-ccff-4d07-a61b-9f523770cb3a" providerId="ADAL" clId="{9933D1A6-1513-4BD0-953C-0B67795379C3}" dt="2023-09-21T14:59:05.199" v="580" actId="478"/>
          <ac:spMkLst>
            <pc:docMk/>
            <pc:sldMk cId="2257030914" sldId="299"/>
            <ac:spMk id="4" creationId="{AFF04950-BE54-81BF-04EA-C24524B5C465}"/>
          </ac:spMkLst>
        </pc:spChg>
        <pc:spChg chg="add mod">
          <ac:chgData name="Shockley.Jennifer@Jackson Middle" userId="88d39d72-ccff-4d07-a61b-9f523770cb3a" providerId="ADAL" clId="{9933D1A6-1513-4BD0-953C-0B67795379C3}" dt="2023-09-21T14:59:45.406" v="663" actId="1076"/>
          <ac:spMkLst>
            <pc:docMk/>
            <pc:sldMk cId="2257030914" sldId="299"/>
            <ac:spMk id="6" creationId="{12843C73-EB29-E66E-EB8F-F4117A5ACC87}"/>
          </ac:spMkLst>
        </pc:spChg>
        <pc:spChg chg="add mod">
          <ac:chgData name="Shockley.Jennifer@Jackson Middle" userId="88d39d72-ccff-4d07-a61b-9f523770cb3a" providerId="ADAL" clId="{9933D1A6-1513-4BD0-953C-0B67795379C3}" dt="2023-09-21T15:02:24.178" v="745" actId="20577"/>
          <ac:spMkLst>
            <pc:docMk/>
            <pc:sldMk cId="2257030914" sldId="299"/>
            <ac:spMk id="7" creationId="{844E6BA8-41DE-8CF2-BD6C-BB3FA302F1FC}"/>
          </ac:spMkLst>
        </pc:spChg>
        <pc:picChg chg="add del mod">
          <ac:chgData name="Shockley.Jennifer@Jackson Middle" userId="88d39d72-ccff-4d07-a61b-9f523770cb3a" providerId="ADAL" clId="{9933D1A6-1513-4BD0-953C-0B67795379C3}" dt="2023-09-21T14:59:10.736" v="581" actId="478"/>
          <ac:picMkLst>
            <pc:docMk/>
            <pc:sldMk cId="2257030914" sldId="299"/>
            <ac:picMk id="2050" creationId="{3817357D-EE9D-B823-B7CC-1AB8AF2C9531}"/>
          </ac:picMkLst>
        </pc:picChg>
        <pc:picChg chg="add mod">
          <ac:chgData name="Shockley.Jennifer@Jackson Middle" userId="88d39d72-ccff-4d07-a61b-9f523770cb3a" providerId="ADAL" clId="{9933D1A6-1513-4BD0-953C-0B67795379C3}" dt="2023-09-21T18:41:35.881" v="1044" actId="14100"/>
          <ac:picMkLst>
            <pc:docMk/>
            <pc:sldMk cId="2257030914" sldId="299"/>
            <ac:picMk id="2052" creationId="{0E99508B-8719-E135-B41E-C0C81EEEDDD5}"/>
          </ac:picMkLst>
        </pc:picChg>
      </pc:sldChg>
      <pc:sldChg chg="addSp delSp modSp mod">
        <pc:chgData name="Shockley.Jennifer@Jackson Middle" userId="88d39d72-ccff-4d07-a61b-9f523770cb3a" providerId="ADAL" clId="{9933D1A6-1513-4BD0-953C-0B67795379C3}" dt="2023-09-21T19:42:36.206" v="1055" actId="1076"/>
        <pc:sldMkLst>
          <pc:docMk/>
          <pc:sldMk cId="1242719428" sldId="300"/>
        </pc:sldMkLst>
        <pc:spChg chg="mod">
          <ac:chgData name="Shockley.Jennifer@Jackson Middle" userId="88d39d72-ccff-4d07-a61b-9f523770cb3a" providerId="ADAL" clId="{9933D1A6-1513-4BD0-953C-0B67795379C3}" dt="2023-09-21T18:42:36.245" v="1047" actId="6549"/>
          <ac:spMkLst>
            <pc:docMk/>
            <pc:sldMk cId="1242719428" sldId="300"/>
            <ac:spMk id="3" creationId="{00000000-0000-0000-0000-000000000000}"/>
          </ac:spMkLst>
        </pc:spChg>
        <pc:spChg chg="mod ord">
          <ac:chgData name="Shockley.Jennifer@Jackson Middle" userId="88d39d72-ccff-4d07-a61b-9f523770cb3a" providerId="ADAL" clId="{9933D1A6-1513-4BD0-953C-0B67795379C3}" dt="2023-09-21T19:38:36.932" v="1051" actId="1076"/>
          <ac:spMkLst>
            <pc:docMk/>
            <pc:sldMk cId="1242719428" sldId="300"/>
            <ac:spMk id="6" creationId="{00000000-0000-0000-0000-000000000000}"/>
          </ac:spMkLst>
        </pc:spChg>
        <pc:spChg chg="mod">
          <ac:chgData name="Shockley.Jennifer@Jackson Middle" userId="88d39d72-ccff-4d07-a61b-9f523770cb3a" providerId="ADAL" clId="{9933D1A6-1513-4BD0-953C-0B67795379C3}" dt="2023-09-21T15:10:54.591" v="985" actId="20577"/>
          <ac:spMkLst>
            <pc:docMk/>
            <pc:sldMk cId="1242719428" sldId="300"/>
            <ac:spMk id="7" creationId="{EDEF519F-FDE5-4C5B-D190-59DFC96AB683}"/>
          </ac:spMkLst>
        </pc:spChg>
        <pc:picChg chg="del">
          <ac:chgData name="Shockley.Jennifer@Jackson Middle" userId="88d39d72-ccff-4d07-a61b-9f523770cb3a" providerId="ADAL" clId="{9933D1A6-1513-4BD0-953C-0B67795379C3}" dt="2023-09-21T19:38:22.939" v="1048" actId="478"/>
          <ac:picMkLst>
            <pc:docMk/>
            <pc:sldMk cId="1242719428" sldId="300"/>
            <ac:picMk id="5" creationId="{00000000-0000-0000-0000-000000000000}"/>
          </ac:picMkLst>
        </pc:picChg>
        <pc:picChg chg="add mod">
          <ac:chgData name="Shockley.Jennifer@Jackson Middle" userId="88d39d72-ccff-4d07-a61b-9f523770cb3a" providerId="ADAL" clId="{9933D1A6-1513-4BD0-953C-0B67795379C3}" dt="2023-09-21T19:42:36.206" v="1055" actId="1076"/>
          <ac:picMkLst>
            <pc:docMk/>
            <pc:sldMk cId="1242719428" sldId="300"/>
            <ac:picMk id="9" creationId="{78E116B0-D377-F54D-C08F-2107DC433ACF}"/>
          </ac:picMkLst>
        </pc:picChg>
        <pc:picChg chg="add mod">
          <ac:chgData name="Shockley.Jennifer@Jackson Middle" userId="88d39d72-ccff-4d07-a61b-9f523770cb3a" providerId="ADAL" clId="{9933D1A6-1513-4BD0-953C-0B67795379C3}" dt="2023-09-21T19:42:33.803" v="1054" actId="1076"/>
          <ac:picMkLst>
            <pc:docMk/>
            <pc:sldMk cId="1242719428" sldId="300"/>
            <ac:picMk id="11" creationId="{9092E7BE-1EDA-154B-0A5A-73B7D59D2B52}"/>
          </ac:picMkLst>
        </pc:picChg>
      </pc:sldChg>
      <pc:sldChg chg="addSp delSp modSp mod">
        <pc:chgData name="Shockley.Jennifer@Jackson Middle" userId="88d39d72-ccff-4d07-a61b-9f523770cb3a" providerId="ADAL" clId="{9933D1A6-1513-4BD0-953C-0B67795379C3}" dt="2023-09-21T18:29:27.891" v="993" actId="14100"/>
        <pc:sldMkLst>
          <pc:docMk/>
          <pc:sldMk cId="2648046609" sldId="301"/>
        </pc:sldMkLst>
        <pc:spChg chg="del mod">
          <ac:chgData name="Shockley.Jennifer@Jackson Middle" userId="88d39d72-ccff-4d07-a61b-9f523770cb3a" providerId="ADAL" clId="{9933D1A6-1513-4BD0-953C-0B67795379C3}" dt="2023-09-21T18:29:12.921" v="989" actId="22"/>
          <ac:spMkLst>
            <pc:docMk/>
            <pc:sldMk cId="2648046609" sldId="301"/>
            <ac:spMk id="3" creationId="{E5B80807-FE21-65FB-123D-3DE2F1325DB4}"/>
          </ac:spMkLst>
        </pc:spChg>
        <pc:picChg chg="add mod ord">
          <ac:chgData name="Shockley.Jennifer@Jackson Middle" userId="88d39d72-ccff-4d07-a61b-9f523770cb3a" providerId="ADAL" clId="{9933D1A6-1513-4BD0-953C-0B67795379C3}" dt="2023-09-21T18:29:27.891" v="993" actId="14100"/>
          <ac:picMkLst>
            <pc:docMk/>
            <pc:sldMk cId="2648046609" sldId="301"/>
            <ac:picMk id="6" creationId="{59F62938-5DDA-C83B-35B8-2BB5B163BAB0}"/>
          </ac:picMkLst>
        </pc:picChg>
      </pc:sldChg>
      <pc:sldChg chg="modSp add mod">
        <pc:chgData name="Shockley.Jennifer@Jackson Middle" userId="88d39d72-ccff-4d07-a61b-9f523770cb3a" providerId="ADAL" clId="{9933D1A6-1513-4BD0-953C-0B67795379C3}" dt="2023-09-21T14:49:19.431" v="192" actId="27636"/>
        <pc:sldMkLst>
          <pc:docMk/>
          <pc:sldMk cId="2827729368" sldId="302"/>
        </pc:sldMkLst>
        <pc:spChg chg="mod">
          <ac:chgData name="Shockley.Jennifer@Jackson Middle" userId="88d39d72-ccff-4d07-a61b-9f523770cb3a" providerId="ADAL" clId="{9933D1A6-1513-4BD0-953C-0B67795379C3}" dt="2023-09-21T14:49:19.431" v="192" actId="27636"/>
          <ac:spMkLst>
            <pc:docMk/>
            <pc:sldMk cId="2827729368" sldId="302"/>
            <ac:spMk id="3" creationId="{00000000-0000-0000-0000-000000000000}"/>
          </ac:spMkLst>
        </pc:spChg>
      </pc:sldChg>
      <pc:sldChg chg="addSp delSp modSp add mod">
        <pc:chgData name="Shockley.Jennifer@Jackson Middle" userId="88d39d72-ccff-4d07-a61b-9f523770cb3a" providerId="ADAL" clId="{9933D1A6-1513-4BD0-953C-0B67795379C3}" dt="2023-09-21T15:04:03.509" v="834" actId="14100"/>
        <pc:sldMkLst>
          <pc:docMk/>
          <pc:sldMk cId="1337913179" sldId="303"/>
        </pc:sldMkLst>
        <pc:spChg chg="add del mod">
          <ac:chgData name="Shockley.Jennifer@Jackson Middle" userId="88d39d72-ccff-4d07-a61b-9f523770cb3a" providerId="ADAL" clId="{9933D1A6-1513-4BD0-953C-0B67795379C3}" dt="2023-09-21T15:03:57.163" v="833" actId="14100"/>
          <ac:spMkLst>
            <pc:docMk/>
            <pc:sldMk cId="1337913179" sldId="303"/>
            <ac:spMk id="4" creationId="{1D60FF9B-142E-9CFA-375F-042DAD0D6CBF}"/>
          </ac:spMkLst>
        </pc:spChg>
        <pc:spChg chg="del mod">
          <ac:chgData name="Shockley.Jennifer@Jackson Middle" userId="88d39d72-ccff-4d07-a61b-9f523770cb3a" providerId="ADAL" clId="{9933D1A6-1513-4BD0-953C-0B67795379C3}" dt="2023-09-21T15:02:38.517" v="749" actId="478"/>
          <ac:spMkLst>
            <pc:docMk/>
            <pc:sldMk cId="1337913179" sldId="303"/>
            <ac:spMk id="6" creationId="{12843C73-EB29-E66E-EB8F-F4117A5ACC87}"/>
          </ac:spMkLst>
        </pc:spChg>
        <pc:spChg chg="mod">
          <ac:chgData name="Shockley.Jennifer@Jackson Middle" userId="88d39d72-ccff-4d07-a61b-9f523770cb3a" providerId="ADAL" clId="{9933D1A6-1513-4BD0-953C-0B67795379C3}" dt="2023-09-21T15:03:28.868" v="828" actId="20577"/>
          <ac:spMkLst>
            <pc:docMk/>
            <pc:sldMk cId="1337913179" sldId="303"/>
            <ac:spMk id="7" creationId="{844E6BA8-41DE-8CF2-BD6C-BB3FA302F1FC}"/>
          </ac:spMkLst>
        </pc:spChg>
        <pc:graphicFrameChg chg="add del mod modGraphic">
          <ac:chgData name="Shockley.Jennifer@Jackson Middle" userId="88d39d72-ccff-4d07-a61b-9f523770cb3a" providerId="ADAL" clId="{9933D1A6-1513-4BD0-953C-0B67795379C3}" dt="2023-09-21T15:04:03.509" v="834" actId="14100"/>
          <ac:graphicFrameMkLst>
            <pc:docMk/>
            <pc:sldMk cId="1337913179" sldId="303"/>
            <ac:graphicFrameMk id="3" creationId="{8F4F433E-F2DE-BBF1-AB3C-52E1BE0E8024}"/>
          </ac:graphicFrameMkLst>
        </pc:graphicFrameChg>
        <pc:picChg chg="del">
          <ac:chgData name="Shockley.Jennifer@Jackson Middle" userId="88d39d72-ccff-4d07-a61b-9f523770cb3a" providerId="ADAL" clId="{9933D1A6-1513-4BD0-953C-0B67795379C3}" dt="2023-09-21T15:02:33.507" v="747" actId="478"/>
          <ac:picMkLst>
            <pc:docMk/>
            <pc:sldMk cId="1337913179" sldId="303"/>
            <ac:picMk id="2052" creationId="{0E99508B-8719-E135-B41E-C0C81EEEDDD5}"/>
          </ac:picMkLst>
        </pc:picChg>
      </pc:sldChg>
      <pc:sldChg chg="addSp delSp modSp add mod ord">
        <pc:chgData name="Shockley.Jennifer@Jackson Middle" userId="88d39d72-ccff-4d07-a61b-9f523770cb3a" providerId="ADAL" clId="{9933D1A6-1513-4BD0-953C-0B67795379C3}" dt="2023-09-21T15:05:34.434" v="930" actId="14100"/>
        <pc:sldMkLst>
          <pc:docMk/>
          <pc:sldMk cId="2449090609" sldId="304"/>
        </pc:sldMkLst>
        <pc:spChg chg="add del mod">
          <ac:chgData name="Shockley.Jennifer@Jackson Middle" userId="88d39d72-ccff-4d07-a61b-9f523770cb3a" providerId="ADAL" clId="{9933D1A6-1513-4BD0-953C-0B67795379C3}" dt="2023-09-21T15:05:28.102" v="928"/>
          <ac:spMkLst>
            <pc:docMk/>
            <pc:sldMk cId="2449090609" sldId="304"/>
            <ac:spMk id="4" creationId="{2D9D63D8-71AD-1B9F-70AB-2B277B2BB2F9}"/>
          </ac:spMkLst>
        </pc:spChg>
        <pc:spChg chg="del">
          <ac:chgData name="Shockley.Jennifer@Jackson Middle" userId="88d39d72-ccff-4d07-a61b-9f523770cb3a" providerId="ADAL" clId="{9933D1A6-1513-4BD0-953C-0B67795379C3}" dt="2023-09-21T15:04:20.507" v="839" actId="478"/>
          <ac:spMkLst>
            <pc:docMk/>
            <pc:sldMk cId="2449090609" sldId="304"/>
            <ac:spMk id="6" creationId="{12843C73-EB29-E66E-EB8F-F4117A5ACC87}"/>
          </ac:spMkLst>
        </pc:spChg>
        <pc:spChg chg="add del mod">
          <ac:chgData name="Shockley.Jennifer@Jackson Middle" userId="88d39d72-ccff-4d07-a61b-9f523770cb3a" providerId="ADAL" clId="{9933D1A6-1513-4BD0-953C-0B67795379C3}" dt="2023-09-21T15:05:16.299" v="927" actId="20577"/>
          <ac:spMkLst>
            <pc:docMk/>
            <pc:sldMk cId="2449090609" sldId="304"/>
            <ac:spMk id="7" creationId="{844E6BA8-41DE-8CF2-BD6C-BB3FA302F1FC}"/>
          </ac:spMkLst>
        </pc:spChg>
        <pc:picChg chg="del">
          <ac:chgData name="Shockley.Jennifer@Jackson Middle" userId="88d39d72-ccff-4d07-a61b-9f523770cb3a" providerId="ADAL" clId="{9933D1A6-1513-4BD0-953C-0B67795379C3}" dt="2023-09-21T15:04:17.812" v="838" actId="478"/>
          <ac:picMkLst>
            <pc:docMk/>
            <pc:sldMk cId="2449090609" sldId="304"/>
            <ac:picMk id="2052" creationId="{0E99508B-8719-E135-B41E-C0C81EEEDDD5}"/>
          </ac:picMkLst>
        </pc:picChg>
        <pc:picChg chg="add mod">
          <ac:chgData name="Shockley.Jennifer@Jackson Middle" userId="88d39d72-ccff-4d07-a61b-9f523770cb3a" providerId="ADAL" clId="{9933D1A6-1513-4BD0-953C-0B67795379C3}" dt="2023-09-21T15:05:34.434" v="930" actId="14100"/>
          <ac:picMkLst>
            <pc:docMk/>
            <pc:sldMk cId="2449090609" sldId="304"/>
            <ac:picMk id="4098" creationId="{61AEE689-F879-2AF1-F5D1-5DE3296DB26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678F2-7C16-4CBF-9397-156CCB99286B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8CAF6-D62E-4E26-B8F6-B52400DF99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99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C68B7-8A91-4BA6-98CB-D1893302FB35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D6CF2-60ED-4A02-B919-C6CCF3F22B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8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563AA-1383-470B-8995-4F6EB31481C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29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0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86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80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59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45F8B-A5C6-4E9A-9386-3F298D158C71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53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E3CCC-3ED0-4615-A7C8-BCE9D5666985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62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D0016-94D1-4E13-B953-809502AA08B4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904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2EB93-6BED-4345-B367-081233E66D35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94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1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49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88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10A06-F304-4E8B-BA3F-E6D13920AA6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/>
              <a:t>Discuss your parent resource room,</a:t>
            </a:r>
            <a:r>
              <a:rPr lang="en-US" baseline="0" dirty="0"/>
              <a:t> what is offered, and what is available.</a:t>
            </a:r>
            <a:endParaRPr lang="en-US" dirty="0"/>
          </a:p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66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29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0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4567E-306E-47C6-BC19-E8C848205A0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65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6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BAE8E-057E-43FD-9E6D-ECDC2914AC7E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2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4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41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1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6A4394B0-515A-4461-9134-9C46E6D657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98923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C095A-1450-431D-9889-397B4D765F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2987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AE0C0-A072-4941-A9B4-EE9B58866B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25320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21511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563A9-865A-4CE9-8EBF-C74F0BDC20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18666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A958-841B-43D5-9D1F-B030659F09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05192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57F3A-6FBF-4EC1-AE25-192EAE3AE1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2684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373E1-A23F-4C2C-AC4A-E5184F0F6B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6982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267C0-0464-4EA9-AFEC-4F288032DE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3191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3E14-02D7-49FA-8B23-39C859CB27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50953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69C8E-BFA9-47F6-93FD-79B622FA41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24375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3D54206-F752-4B6A-AB9E-712961D141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1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alms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brevardschools.org/JacksonM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32713" cy="198514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2023-24  Title  I   </a:t>
            </a:r>
            <a:b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Annual Meeting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457200"/>
          </a:xfrm>
        </p:spPr>
        <p:txBody>
          <a:bodyPr/>
          <a:lstStyle/>
          <a:p>
            <a:pPr>
              <a:defRPr/>
            </a:pPr>
            <a:fld id="{6A4394B0-515A-4461-9134-9C46E6D657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67200" y="4001409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Jackson Middle School</a:t>
            </a:r>
          </a:p>
          <a:p>
            <a:r>
              <a:rPr lang="en-US" sz="3600" dirty="0">
                <a:solidFill>
                  <a:srgbClr val="FF0000"/>
                </a:solidFill>
              </a:rPr>
              <a:t>September 21,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4B1AF2-FB20-1CDF-CCD6-83E2AF06CFBC}"/>
              </a:ext>
            </a:extLst>
          </p:cNvPr>
          <p:cNvSpPr txBox="1"/>
          <p:nvPr/>
        </p:nvSpPr>
        <p:spPr>
          <a:xfrm>
            <a:off x="381000" y="63133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571343" cy="1059305"/>
          </a:xfrm>
        </p:spPr>
        <p:txBody>
          <a:bodyPr/>
          <a:lstStyle/>
          <a:p>
            <a:pPr algn="ctr"/>
            <a:r>
              <a:rPr lang="en-US" dirty="0"/>
              <a:t>Jackson MS  Title I Plan for 2023-24 School Year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8001000" cy="4572000"/>
          </a:xfrm>
        </p:spPr>
        <p:txBody>
          <a:bodyPr>
            <a:normAutofit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AJMS is provided with $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286,799 </a:t>
            </a:r>
            <a:r>
              <a:rPr lang="en-US" dirty="0">
                <a:latin typeface="Arial Narrow" panose="020B0606020202030204" pitchFamily="34" charset="0"/>
              </a:rPr>
              <a:t> to pay for services and programs for our students.</a:t>
            </a:r>
          </a:p>
          <a:p>
            <a:r>
              <a:rPr lang="en-US" dirty="0">
                <a:latin typeface="Arial Narrow" panose="020B0606020202030204" pitchFamily="34" charset="0"/>
              </a:rPr>
              <a:t>School-based Title I funds pay for the following: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Personnel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Materials and Supplies</a:t>
            </a: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Parent and Family Engagement</a:t>
            </a:r>
          </a:p>
          <a:p>
            <a:pPr marL="457200"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Instructional Staff Training-Professional Development</a:t>
            </a:r>
          </a:p>
          <a:p>
            <a:pPr marL="457200"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Instructional Related Technology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Arial Narrow" panose="020B0606020202030204" pitchFamily="34" charset="0"/>
              </a:rPr>
              <a:t>All of our Title I funds support our School Improvement Plan (SIP) goals.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268E67-5E3E-E4DB-145F-7EB56A10E862}"/>
              </a:ext>
            </a:extLst>
          </p:cNvPr>
          <p:cNvSpPr txBox="1"/>
          <p:nvPr/>
        </p:nvSpPr>
        <p:spPr>
          <a:xfrm>
            <a:off x="228600" y="6321569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66887204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84365"/>
            <a:ext cx="6571343" cy="1049235"/>
          </a:xfrm>
        </p:spPr>
        <p:txBody>
          <a:bodyPr>
            <a:normAutofit/>
          </a:bodyPr>
          <a:lstStyle/>
          <a:p>
            <a:r>
              <a:rPr lang="en-US" sz="3500" dirty="0"/>
              <a:t>Educational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763000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 Narrow" panose="020B0606020202030204" pitchFamily="34" charset="0"/>
              </a:rPr>
              <a:t>Florida’s academic content standards establish high expectations for all students in the areas of reading, mathematics, writing, and science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Arial Narrow" panose="020B0606020202030204" pitchFamily="34" charset="0"/>
              </a:rPr>
              <a:t>The Florida </a:t>
            </a:r>
            <a:r>
              <a:rPr lang="en-US" altLang="en-US" b="1" u="sng" dirty="0">
                <a:latin typeface="Arial Narrow" panose="020B0606020202030204" pitchFamily="34" charset="0"/>
              </a:rPr>
              <a:t>B</a:t>
            </a:r>
            <a:r>
              <a:rPr lang="en-US" altLang="en-US" b="1" dirty="0">
                <a:latin typeface="Arial Narrow" panose="020B0606020202030204" pitchFamily="34" charset="0"/>
              </a:rPr>
              <a:t>enchmarks for </a:t>
            </a:r>
            <a:r>
              <a:rPr lang="en-US" altLang="en-US" b="1" u="sng" dirty="0">
                <a:latin typeface="Arial Narrow" panose="020B0606020202030204" pitchFamily="34" charset="0"/>
              </a:rPr>
              <a:t>E</a:t>
            </a:r>
            <a:r>
              <a:rPr lang="en-US" altLang="en-US" b="1" dirty="0">
                <a:latin typeface="Arial Narrow" panose="020B0606020202030204" pitchFamily="34" charset="0"/>
              </a:rPr>
              <a:t>xcellent </a:t>
            </a:r>
            <a:r>
              <a:rPr lang="en-US" altLang="en-US" b="1" u="sng" dirty="0">
                <a:latin typeface="Arial Narrow" panose="020B0606020202030204" pitchFamily="34" charset="0"/>
              </a:rPr>
              <a:t>S</a:t>
            </a:r>
            <a:r>
              <a:rPr lang="en-US" altLang="en-US" b="1" dirty="0">
                <a:latin typeface="Arial Narrow" panose="020B0606020202030204" pitchFamily="34" charset="0"/>
              </a:rPr>
              <a:t>tudent </a:t>
            </a:r>
            <a:r>
              <a:rPr lang="en-US" altLang="en-US" b="1" u="sng" dirty="0">
                <a:latin typeface="Arial Narrow" panose="020B0606020202030204" pitchFamily="34" charset="0"/>
              </a:rPr>
              <a:t>T</a:t>
            </a:r>
            <a:r>
              <a:rPr lang="en-US" altLang="en-US" b="1" dirty="0">
                <a:latin typeface="Arial Narrow" panose="020B0606020202030204" pitchFamily="34" charset="0"/>
              </a:rPr>
              <a:t>hinking (B.E.S.T.) Standards for Language Arts and Math </a:t>
            </a:r>
            <a:r>
              <a:rPr lang="en-US" altLang="en-US" dirty="0">
                <a:latin typeface="Arial Narrow" panose="020B0606020202030204" pitchFamily="34" charset="0"/>
              </a:rPr>
              <a:t>identify what your child needs to know and be able to do. Information can be found at: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Arial Narrow" panose="020B0606020202030204" pitchFamily="34" charset="0"/>
                <a:hlinkClick r:id="rId3"/>
              </a:rPr>
              <a:t>www.cpalms.org</a:t>
            </a:r>
            <a:r>
              <a:rPr lang="en-US" altLang="en-US" sz="2000" dirty="0">
                <a:latin typeface="Arial Narrow" panose="020B0606020202030204" pitchFamily="34" charset="0"/>
              </a:rPr>
              <a:t>              </a:t>
            </a:r>
            <a:r>
              <a:rPr lang="en-US" altLang="en-US" dirty="0">
                <a:latin typeface="Arial Narrow" panose="020B0606020202030204" pitchFamily="34" charset="0"/>
              </a:rPr>
              <a:t>Click on the “Standards” tab at the top of the page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 Narrow" panose="020B0606020202030204" pitchFamily="34" charset="0"/>
            </a:endParaRP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Arial Narrow" panose="020B0606020202030204" pitchFamily="34" charset="0"/>
              </a:rPr>
              <a:t>If you need help accessing the B.E.S.T. Standards on </a:t>
            </a:r>
            <a:r>
              <a:rPr lang="en-US" altLang="en-US" sz="2400" dirty="0" err="1">
                <a:latin typeface="Arial Narrow" panose="020B0606020202030204" pitchFamily="34" charset="0"/>
              </a:rPr>
              <a:t>Cpalms</a:t>
            </a:r>
            <a:r>
              <a:rPr lang="en-US" altLang="en-US" sz="2400" dirty="0">
                <a:latin typeface="Arial Narrow" panose="020B0606020202030204" pitchFamily="34" charset="0"/>
              </a:rPr>
              <a:t> </a:t>
            </a: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Arial Narrow" panose="020B0606020202030204" pitchFamily="34" charset="0"/>
              </a:rPr>
              <a:t>please ask your child’s teacher </a:t>
            </a:r>
            <a:r>
              <a:rPr lang="en-US" altLang="en-US" sz="2400" dirty="0">
                <a:latin typeface="Arial Narrow" panose="020B0606020202030204" pitchFamily="34" charset="0"/>
                <a:sym typeface="Wingdings" panose="05000000000000000000" pitchFamily="2" charset="2"/>
              </a:rPr>
              <a:t></a:t>
            </a:r>
            <a:endParaRPr lang="en-US" altLang="en-US" sz="2400" dirty="0">
              <a:latin typeface="Arial Narrow" panose="020B0606020202030204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 Narrow" panose="020B0606020202030204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50315-A258-2721-8AAF-193F7A690A7B}"/>
              </a:ext>
            </a:extLst>
          </p:cNvPr>
          <p:cNvSpPr txBox="1"/>
          <p:nvPr/>
        </p:nvSpPr>
        <p:spPr>
          <a:xfrm>
            <a:off x="329408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1162977457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5733"/>
            <a:ext cx="8610599" cy="3450613"/>
          </a:xfrm>
        </p:spPr>
        <p:txBody>
          <a:bodyPr/>
          <a:lstStyle/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Parents/families will be provided information regarding the level of achievement of their child on each state academic assessment that is required by law</a:t>
            </a:r>
          </a:p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Parents/families must be provided materials to support their child if they are performing below grade level on the state academic assessments in reading and/or math</a:t>
            </a:r>
          </a:p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Parents/families of students that are identified as substantially deficient in reading based on the state academic assessments must be provided with a “Read at Home” Plan</a:t>
            </a:r>
          </a:p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To the extent that is feasible, testing information must be translated into a language the parents/families can understand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8CA2A0-50E4-9684-00CC-A9EDE1165D0D}"/>
              </a:ext>
            </a:extLst>
          </p:cNvPr>
          <p:cNvSpPr txBox="1"/>
          <p:nvPr/>
        </p:nvSpPr>
        <p:spPr>
          <a:xfrm>
            <a:off x="3810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1815919199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657134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2023-24 School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015733"/>
            <a:ext cx="7710034" cy="3450613"/>
          </a:xfrm>
        </p:spPr>
        <p:txBody>
          <a:bodyPr>
            <a:normAutofit/>
          </a:bodyPr>
          <a:lstStyle/>
          <a:p>
            <a:pPr lvl="1"/>
            <a:r>
              <a:rPr lang="en-US" sz="2400" dirty="0">
                <a:latin typeface="Arial Narrow" panose="020B0606020202030204" pitchFamily="34" charset="0"/>
              </a:rPr>
              <a:t>FAST Progress Monitoring will occur 3 times a year</a:t>
            </a:r>
          </a:p>
          <a:p>
            <a:pPr lvl="1"/>
            <a:r>
              <a:rPr lang="en-US" sz="2400" dirty="0">
                <a:latin typeface="Arial Narrow" panose="020B0606020202030204" pitchFamily="34" charset="0"/>
              </a:rPr>
              <a:t>EOC exams will be given in May</a:t>
            </a:r>
          </a:p>
          <a:p>
            <a:pPr lvl="1"/>
            <a:r>
              <a:rPr lang="en-US" sz="2400" dirty="0">
                <a:latin typeface="Arial Narrow" panose="020B0606020202030204" pitchFamily="34" charset="0"/>
              </a:rPr>
              <a:t>All assessments scores are Level 1-5, with Level 3 and higher being considered on grade level or proficient</a:t>
            </a:r>
          </a:p>
          <a:p>
            <a:pPr lvl="1"/>
            <a:r>
              <a:rPr lang="en-US" sz="2400" dirty="0">
                <a:latin typeface="Arial Narrow" panose="020B0606020202030204" pitchFamily="34" charset="0"/>
              </a:rPr>
              <a:t>Teachers follow the Florida Standards for reading, math, and science </a:t>
            </a:r>
          </a:p>
          <a:p>
            <a:pPr lvl="1"/>
            <a:r>
              <a:rPr lang="en-US" sz="2400" dirty="0">
                <a:latin typeface="Arial Narrow" panose="020B0606020202030204" pitchFamily="34" charset="0"/>
              </a:rPr>
              <a:t>FOCUS portal for grades/report cards and communications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F9FAAA-05E7-92A5-D9B7-F0CDB5DDBC37}"/>
              </a:ext>
            </a:extLst>
          </p:cNvPr>
          <p:cNvSpPr txBox="1"/>
          <p:nvPr/>
        </p:nvSpPr>
        <p:spPr>
          <a:xfrm>
            <a:off x="304801" y="6311283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403117056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33400"/>
            <a:ext cx="8067675" cy="17049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/>
              <a:t>Parent and Family Engagement Plan (PFEP)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" y="1905000"/>
            <a:ext cx="8839200" cy="360098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Each Title I school </a:t>
            </a:r>
            <a:r>
              <a:rPr lang="en-US" sz="2000" u="sng" dirty="0">
                <a:latin typeface="Arial Narrow" panose="020B0606020202030204" pitchFamily="34" charset="0"/>
              </a:rPr>
              <a:t>must</a:t>
            </a:r>
            <a:r>
              <a:rPr lang="en-US" sz="2000" dirty="0">
                <a:latin typeface="Arial Narrow" panose="020B0606020202030204" pitchFamily="34" charset="0"/>
              </a:rPr>
              <a:t> annually write, with input from families, teachers, and community members a written </a:t>
            </a:r>
            <a:r>
              <a:rPr lang="en-US" sz="2000" b="1" dirty="0">
                <a:latin typeface="Arial Narrow" panose="020B0606020202030204" pitchFamily="34" charset="0"/>
              </a:rPr>
              <a:t>Parent and Family Engagement Plan (PFEP)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Parent and Family Engagement Plan (PFEP) describes how the school will carry out parent engagement requirements, including the development of a </a:t>
            </a:r>
            <a:r>
              <a:rPr lang="en-US" sz="2000" b="1" dirty="0">
                <a:latin typeface="Arial Narrow" panose="020B0606020202030204" pitchFamily="34" charset="0"/>
              </a:rPr>
              <a:t>School-Parent Compact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</a:t>
            </a:r>
            <a:r>
              <a:rPr lang="en-US" sz="2000" b="1" dirty="0">
                <a:latin typeface="Arial Narrow" panose="020B0606020202030204" pitchFamily="34" charset="0"/>
              </a:rPr>
              <a:t>Parent and Family Engagement Plan (PFEP) </a:t>
            </a:r>
            <a:r>
              <a:rPr lang="en-US" sz="2000" dirty="0">
                <a:latin typeface="Arial Narrow" panose="020B0606020202030204" pitchFamily="34" charset="0"/>
              </a:rPr>
              <a:t>and the </a:t>
            </a:r>
            <a:r>
              <a:rPr lang="en-US" sz="2000" b="1" dirty="0">
                <a:latin typeface="Arial Narrow" panose="020B0606020202030204" pitchFamily="34" charset="0"/>
              </a:rPr>
              <a:t>School-Parent Compact </a:t>
            </a:r>
            <a:r>
              <a:rPr lang="en-US" sz="2000" dirty="0">
                <a:latin typeface="Arial Narrow" panose="020B0606020202030204" pitchFamily="34" charset="0"/>
              </a:rPr>
              <a:t>can both be found in the </a:t>
            </a:r>
            <a:r>
              <a:rPr lang="en-US" sz="2000" dirty="0">
                <a:solidFill>
                  <a:srgbClr val="00B0F0"/>
                </a:solidFill>
                <a:latin typeface="Arial Narrow" panose="020B0606020202030204" pitchFamily="34" charset="0"/>
              </a:rPr>
              <a:t>Title I Parent Notebook </a:t>
            </a:r>
            <a:r>
              <a:rPr lang="en-US" sz="2000" dirty="0">
                <a:latin typeface="Arial Narrow" panose="020B0606020202030204" pitchFamily="34" charset="0"/>
              </a:rPr>
              <a:t>found in the front office.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None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1398588" y="6172200"/>
            <a:ext cx="7353300" cy="287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209C7C-9E18-1527-2248-443BD7A70C79}"/>
              </a:ext>
            </a:extLst>
          </p:cNvPr>
          <p:cNvSpPr txBox="1"/>
          <p:nvPr/>
        </p:nvSpPr>
        <p:spPr>
          <a:xfrm>
            <a:off x="304800" y="6293675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15274" cy="1447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/>
              <a:t>Parent and Family Engagement Requirements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109537" y="1847195"/>
            <a:ext cx="8763000" cy="384720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>
              <a:defRPr/>
            </a:pPr>
            <a:r>
              <a:rPr lang="en-US" sz="2000" b="1" dirty="0">
                <a:latin typeface="Arial Narrow" panose="020B0606020202030204" pitchFamily="34" charset="0"/>
              </a:rPr>
              <a:t>Title I schools must: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Have an annual evaluation of the effectiveness of the school’s Parent and Family Engagement Plan (PFEP) then use that evaluation to design and revise the plan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b="1" dirty="0">
                <a:latin typeface="Arial Narrow" panose="020B0606020202030204" pitchFamily="34" charset="0"/>
              </a:rPr>
              <a:t>Explain</a:t>
            </a:r>
            <a:r>
              <a:rPr lang="en-US" dirty="0">
                <a:latin typeface="Arial Narrow" panose="020B0606020202030204" pitchFamily="34" charset="0"/>
              </a:rPr>
              <a:t> the curriculum, assessments, and the minimum standards that students are required to meet 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Provide academic trainings/events to help parents better help their children at home 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b="1" dirty="0">
                <a:latin typeface="Arial Narrow" panose="020B0606020202030204" pitchFamily="34" charset="0"/>
              </a:rPr>
              <a:t>Offer</a:t>
            </a:r>
            <a:r>
              <a:rPr lang="en-US" dirty="0">
                <a:latin typeface="Arial Narrow" panose="020B0606020202030204" pitchFamily="34" charset="0"/>
              </a:rPr>
              <a:t> a flexible number of meeting dates and times to accommodate parents' schedules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Involve parents in making decisions about how Title I funds for parent engagement should be spent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Show evidence of </a:t>
            </a:r>
            <a:r>
              <a:rPr lang="en-US" u="sng" dirty="0">
                <a:latin typeface="Arial Narrow" panose="020B0606020202030204" pitchFamily="34" charset="0"/>
              </a:rPr>
              <a:t>continuous communication </a:t>
            </a:r>
            <a:r>
              <a:rPr lang="en-US" dirty="0">
                <a:latin typeface="Arial Narrow" panose="020B0606020202030204" pitchFamily="34" charset="0"/>
              </a:rPr>
              <a:t>between school and families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0765A3-F9BF-D083-B9EC-DCB544BBF684}"/>
              </a:ext>
            </a:extLst>
          </p:cNvPr>
          <p:cNvSpPr txBox="1"/>
          <p:nvPr/>
        </p:nvSpPr>
        <p:spPr>
          <a:xfrm>
            <a:off x="139129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28" y="966498"/>
            <a:ext cx="6571343" cy="104923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Parent Survey 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03219-BD49-CFF2-CC6C-868707DFDD9A}"/>
              </a:ext>
            </a:extLst>
          </p:cNvPr>
          <p:cNvSpPr txBox="1"/>
          <p:nvPr/>
        </p:nvSpPr>
        <p:spPr>
          <a:xfrm>
            <a:off x="152400" y="6330915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43C73-EB29-E66E-EB8F-F4117A5AC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091" y="3821812"/>
            <a:ext cx="4753737" cy="1691956"/>
          </a:xfrm>
        </p:spPr>
        <p:txBody>
          <a:bodyPr/>
          <a:lstStyle/>
          <a:p>
            <a:r>
              <a:rPr lang="en-US" dirty="0"/>
              <a:t>When is the best time for you to attend a school event?</a:t>
            </a:r>
          </a:p>
          <a:p>
            <a:endParaRPr lang="en-US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0E99508B-8719-E135-B41E-C0C81EEED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261" y="2372839"/>
            <a:ext cx="6199848" cy="372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844E6BA8-41DE-8CF2-BD6C-BB3FA302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" y="1847195"/>
            <a:ext cx="8501063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>
              <a:defRPr/>
            </a:pPr>
            <a:r>
              <a:rPr lang="en-US" sz="2000" b="1" dirty="0">
                <a:latin typeface="Arial Narrow" panose="020B0606020202030204" pitchFamily="34" charset="0"/>
              </a:rPr>
              <a:t>When is the best time for you to attend school events?</a:t>
            </a:r>
          </a:p>
        </p:txBody>
      </p:sp>
    </p:spTree>
    <p:extLst>
      <p:ext uri="{BB962C8B-B14F-4D97-AF65-F5344CB8AC3E}">
        <p14:creationId xmlns:p14="http://schemas.microsoft.com/office/powerpoint/2010/main" val="2257030914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28" y="966498"/>
            <a:ext cx="6571343" cy="104923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Parent Survey 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03219-BD49-CFF2-CC6C-868707DFDD9A}"/>
              </a:ext>
            </a:extLst>
          </p:cNvPr>
          <p:cNvSpPr txBox="1"/>
          <p:nvPr/>
        </p:nvSpPr>
        <p:spPr>
          <a:xfrm>
            <a:off x="152400" y="6330915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844E6BA8-41DE-8CF2-BD6C-BB3FA302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" y="1847195"/>
            <a:ext cx="8501063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>
              <a:defRPr/>
            </a:pPr>
            <a:r>
              <a:rPr lang="en-US" sz="2000" b="1" dirty="0">
                <a:latin typeface="Arial Narrow" panose="020B0606020202030204" pitchFamily="34" charset="0"/>
              </a:rPr>
              <a:t>Which of the following informational nights or activities would you be attend?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F4F433E-F2DE-BBF1-AB3C-52E1BE0E8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948362"/>
              </p:ext>
            </p:extLst>
          </p:nvPr>
        </p:nvGraphicFramePr>
        <p:xfrm>
          <a:off x="1371600" y="2247304"/>
          <a:ext cx="7086600" cy="3696296"/>
        </p:xfrm>
        <a:graphic>
          <a:graphicData uri="http://schemas.openxmlformats.org/drawingml/2006/table">
            <a:tbl>
              <a:tblPr/>
              <a:tblGrid>
                <a:gridCol w="6105077">
                  <a:extLst>
                    <a:ext uri="{9D8B030D-6E8A-4147-A177-3AD203B41FA5}">
                      <a16:colId xmlns:a16="http://schemas.microsoft.com/office/drawing/2014/main" val="824153895"/>
                    </a:ext>
                  </a:extLst>
                </a:gridCol>
                <a:gridCol w="981523">
                  <a:extLst>
                    <a:ext uri="{9D8B030D-6E8A-4147-A177-3AD203B41FA5}">
                      <a16:colId xmlns:a16="http://schemas.microsoft.com/office/drawing/2014/main" val="2059252083"/>
                    </a:ext>
                  </a:extLst>
                </a:gridCol>
              </a:tblGrid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Transition to High School</a:t>
                      </a:r>
                      <a:endParaRPr lang="en-US" sz="1300" dirty="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107624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Family Fun Nights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89797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Dual Enrollment/ Advanced Placement Courses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65246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Strategies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35117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Homework Help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860663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Volunteer Opportunities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874075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Graduation and promotion requirements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223248"/>
                  </a:ext>
                </a:extLst>
              </a:tr>
              <a:tr h="46203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 of Course Exams</a:t>
                      </a:r>
                      <a:endParaRPr lang="en-US" sz="130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27%</a:t>
                      </a:r>
                      <a:endParaRPr lang="en-US" sz="1300" dirty="0">
                        <a:effectLst/>
                      </a:endParaRPr>
                    </a:p>
                  </a:txBody>
                  <a:tcPr marL="91028" marR="91028" marT="91028" marB="91028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624631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1D60FF9B-142E-9CFA-375F-042DAD0D6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007" y="2197099"/>
            <a:ext cx="9978256" cy="554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13179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28" y="966498"/>
            <a:ext cx="6571343" cy="104923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Parent Survey 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03219-BD49-CFF2-CC6C-868707DFDD9A}"/>
              </a:ext>
            </a:extLst>
          </p:cNvPr>
          <p:cNvSpPr txBox="1"/>
          <p:nvPr/>
        </p:nvSpPr>
        <p:spPr>
          <a:xfrm>
            <a:off x="152400" y="6330915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844E6BA8-41DE-8CF2-BD6C-BB3FA302F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37" y="1847195"/>
            <a:ext cx="8501063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>
              <a:defRPr/>
            </a:pPr>
            <a:r>
              <a:rPr lang="en-US" sz="2000" b="1" dirty="0">
                <a:latin typeface="Arial Narrow" panose="020B0606020202030204" pitchFamily="34" charset="0"/>
              </a:rPr>
              <a:t>What type of family engagement resources would you use if they were provided?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61AEE689-F879-2AF1-F5D1-5DE3296DB2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44" y="2363127"/>
            <a:ext cx="6544956" cy="393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9090609"/>
      </p:ext>
    </p:extLst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462" y="661309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School-Parent Compact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686800" cy="317009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Each school must have a School-Parent Compact that is written by parents, teachers, and students</a:t>
            </a:r>
          </a:p>
          <a:p>
            <a:pPr marL="225425" indent="-225425"/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compact outlines the shared responsibilities of students, parents, and teachers for improved student academic achievement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The compact will be reviewed with families throughout the year</a:t>
            </a:r>
          </a:p>
          <a:p>
            <a:pPr marL="225425" indent="-225425"/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compact is required to be revised each year using input from parents, students, and teachers.</a:t>
            </a:r>
          </a:p>
        </p:txBody>
      </p:sp>
      <p:pic>
        <p:nvPicPr>
          <p:cNvPr id="14340" name="Picture 9" descr="j04135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4612" y="5562600"/>
            <a:ext cx="76517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734F8B-36BB-05B6-F790-8300E818B2E2}"/>
              </a:ext>
            </a:extLst>
          </p:cNvPr>
          <p:cNvSpPr txBox="1"/>
          <p:nvPr/>
        </p:nvSpPr>
        <p:spPr>
          <a:xfrm>
            <a:off x="3048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81000" y="533400"/>
            <a:ext cx="8229600" cy="589392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According to the </a:t>
            </a:r>
            <a:r>
              <a:rPr lang="en-US" sz="2800" i="1" dirty="0">
                <a:latin typeface="Franklin Gothic Demi" panose="020B0703020102020204" pitchFamily="34" charset="0"/>
              </a:rPr>
              <a:t>Every Student Succeeds Act (ESSA)</a:t>
            </a:r>
            <a:r>
              <a:rPr lang="en-US" sz="26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, schools are required to have an Annual Meeting to explain:</a:t>
            </a:r>
          </a:p>
          <a:p>
            <a:pPr algn="just"/>
            <a:endParaRPr lang="en-US" sz="26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r>
              <a:rPr lang="en-US" sz="28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The </a:t>
            </a:r>
            <a:r>
              <a:rPr lang="en-US" sz="2600" b="1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Title I program, which includes:</a:t>
            </a:r>
            <a:endParaRPr lang="en-US" sz="2800" b="1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9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  <a:r>
              <a:rPr lang="en-US" sz="28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Parent and Family Engagement Plan (PFEP)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School-Parent Compact 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Parents’ Right to Know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The  School Improvement Plan (SIP) Goals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The importance of parent and family engagement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The use of funds</a:t>
            </a:r>
            <a:endParaRPr lang="en-US" sz="28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endParaRPr lang="en-US" sz="900" b="1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endParaRPr lang="en-US" sz="9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 lvl="2"/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  <a:p>
            <a:pPr lvl="2"/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DE1C98-11EC-2FAA-0CAE-AD0D28036D38}"/>
              </a:ext>
            </a:extLst>
          </p:cNvPr>
          <p:cNvSpPr txBox="1"/>
          <p:nvPr/>
        </p:nvSpPr>
        <p:spPr>
          <a:xfrm>
            <a:off x="533400" y="6302406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5E4EF-83E3-EACA-645A-A581E008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14400"/>
            <a:ext cx="7248071" cy="1049235"/>
          </a:xfrm>
        </p:spPr>
        <p:txBody>
          <a:bodyPr/>
          <a:lstStyle/>
          <a:p>
            <a:r>
              <a:rPr lang="en-US" dirty="0"/>
              <a:t>2023-24   School-Parent Compact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9F62938-5DDA-C83B-35B8-2BB5B163BA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020" y="1439016"/>
            <a:ext cx="6699921" cy="5114183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40690A-3658-3456-AAA8-D814E8A5E625}"/>
              </a:ext>
            </a:extLst>
          </p:cNvPr>
          <p:cNvSpPr txBox="1"/>
          <p:nvPr/>
        </p:nvSpPr>
        <p:spPr>
          <a:xfrm>
            <a:off x="304800" y="6337008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648046609"/>
      </p:ext>
    </p:extLst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Parents’ Right to Know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" y="2151727"/>
            <a:ext cx="8610600" cy="261610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Parents have the right to request and receive timely information regarding the professional qualifications of their child’s teachers and paraprofessionals</a:t>
            </a:r>
          </a:p>
          <a:p>
            <a:pPr marL="225425" indent="-225425" algn="just">
              <a:buFont typeface="Wingdings" pitchFamily="2" charset="2"/>
              <a:buChar char="§"/>
            </a:pPr>
            <a:endParaRPr lang="en-US" sz="24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Parents must be notified if their child is assigned to or taught for four or more consecutive weeks by a teacher who is not state certified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19F481-C674-73C1-0C85-10594F685F8F}"/>
              </a:ext>
            </a:extLst>
          </p:cNvPr>
          <p:cNvSpPr txBox="1"/>
          <p:nvPr/>
        </p:nvSpPr>
        <p:spPr>
          <a:xfrm>
            <a:off x="2286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28" y="1066800"/>
            <a:ext cx="6571343" cy="1049235"/>
          </a:xfrm>
        </p:spPr>
        <p:txBody>
          <a:bodyPr/>
          <a:lstStyle/>
          <a:p>
            <a:r>
              <a:rPr lang="en-US" dirty="0"/>
              <a:t>Title I Complaint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6868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Arial Narrow" panose="020B0606020202030204" pitchFamily="34" charset="0"/>
              </a:rPr>
              <a:t>Parents have the right to submit comments regarding district and/or school Title I plans</a:t>
            </a:r>
          </a:p>
          <a:p>
            <a:pPr marL="0" indent="0">
              <a:buNone/>
            </a:pPr>
            <a:endParaRPr lang="en-US" sz="1800" b="1" dirty="0">
              <a:latin typeface="Arial Narrow" panose="020B0606020202030204" pitchFamily="34" charset="0"/>
            </a:endParaRPr>
          </a:p>
          <a:p>
            <a:pPr lvl="1"/>
            <a:r>
              <a:rPr lang="en-US" sz="2600" i="0" dirty="0">
                <a:latin typeface="Arial Narrow" panose="020B0606020202030204" pitchFamily="34" charset="0"/>
              </a:rPr>
              <a:t>Comments should be turned in to the school principal</a:t>
            </a:r>
          </a:p>
          <a:p>
            <a:pPr lvl="1"/>
            <a:endParaRPr lang="en-US" sz="2600" i="0" dirty="0">
              <a:latin typeface="Arial Narrow" panose="020B0606020202030204" pitchFamily="34" charset="0"/>
            </a:endParaRPr>
          </a:p>
          <a:p>
            <a:pPr lvl="1"/>
            <a:r>
              <a:rPr lang="en-US" sz="2600" i="0" dirty="0">
                <a:latin typeface="Arial Narrow" panose="020B0606020202030204" pitchFamily="34" charset="0"/>
              </a:rPr>
              <a:t> The school principal will forward the comments to the district </a:t>
            </a:r>
            <a:r>
              <a:rPr lang="en-US" sz="2600" dirty="0">
                <a:latin typeface="Arial Narrow" panose="020B0606020202030204" pitchFamily="34" charset="0"/>
              </a:rPr>
              <a:t>Title I Department</a:t>
            </a:r>
            <a:endParaRPr lang="en-US" sz="2600" i="0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sz="2600" i="0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E003DC-CF84-AD21-89FB-A4332BFF4284}"/>
              </a:ext>
            </a:extLst>
          </p:cNvPr>
          <p:cNvSpPr txBox="1"/>
          <p:nvPr/>
        </p:nvSpPr>
        <p:spPr>
          <a:xfrm>
            <a:off x="3048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3526776869"/>
      </p:ext>
    </p:extLst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49" y="954489"/>
            <a:ext cx="7962901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800" dirty="0"/>
              <a:t>Research shows…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873250" y="1922463"/>
            <a:ext cx="184150" cy="3111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2400" y="1946137"/>
            <a:ext cx="8915400" cy="452431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n-US" sz="2600" b="1" dirty="0">
                <a:latin typeface="Arial Narrow" panose="020B0606020202030204" pitchFamily="34" charset="0"/>
              </a:rPr>
              <a:t>No matter the socio-economic status, when parents are engaged, students are more likely to: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b="1" dirty="0">
                <a:latin typeface="Arial Narrow" panose="020B0606020202030204" pitchFamily="34" charset="0"/>
              </a:rPr>
              <a:t> </a:t>
            </a:r>
            <a:r>
              <a:rPr lang="en-US" sz="2600" dirty="0">
                <a:latin typeface="Arial Narrow" panose="020B0606020202030204" pitchFamily="34" charset="0"/>
              </a:rPr>
              <a:t>attend school regularly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earn better grades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get better test scores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have more self-confidence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be promoted to the next grade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have better social skills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graduate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continue their education</a:t>
            </a:r>
          </a:p>
          <a:p>
            <a:pPr lvl="1" algn="just"/>
            <a:r>
              <a:rPr lang="en-US" sz="2600" dirty="0">
                <a:latin typeface="Tahoma" pitchFamily="34" charset="0"/>
              </a:rPr>
              <a:t>	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EDA50C-BF6A-5EB4-1644-56A16F163750}"/>
              </a:ext>
            </a:extLst>
          </p:cNvPr>
          <p:cNvSpPr txBox="1"/>
          <p:nvPr/>
        </p:nvSpPr>
        <p:spPr>
          <a:xfrm>
            <a:off x="304800" y="6309460"/>
            <a:ext cx="458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856538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Tips for Success:</a:t>
            </a:r>
            <a:endParaRPr lang="en-US" sz="5400" dirty="0"/>
          </a:p>
        </p:txBody>
      </p:sp>
      <p:sp>
        <p:nvSpPr>
          <p:cNvPr id="18435" name="Text Box 13"/>
          <p:cNvSpPr txBox="1">
            <a:spLocks noChangeArrowheads="1"/>
          </p:cNvSpPr>
          <p:nvPr/>
        </p:nvSpPr>
        <p:spPr bwMode="auto">
          <a:xfrm>
            <a:off x="101600" y="1905000"/>
            <a:ext cx="8940800" cy="538609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Communicate with your child’s teacher often throughout the year! Start at the beginning of the year…how do you want to communicate with each other?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Give your input on the schools Title I Plan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Consider joining the PTO/PTA, School Advisory Council (SAC) or the District Parent Leadership Team. Let your voice be heard!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Some Title I schools have Parent Resource Centers that provide materials that families may check out to use at home. If your child’s school does not have a Parent Resource Center ask your child’s teacher for materials to help you at home.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Reach out to </a:t>
            </a:r>
            <a:r>
              <a:rPr lang="en-US" sz="2000" b="1" dirty="0">
                <a:solidFill>
                  <a:srgbClr val="FF0000"/>
                </a:solidFill>
                <a:latin typeface="Arial Narrow" panose="020B0606020202030204" pitchFamily="34" charset="0"/>
              </a:rPr>
              <a:t>Ms. Molina </a:t>
            </a:r>
            <a:r>
              <a:rPr lang="en-US" sz="2000" dirty="0">
                <a:latin typeface="Arial Narrow" panose="020B0606020202030204" pitchFamily="34" charset="0"/>
              </a:rPr>
              <a:t>to discuss </a:t>
            </a:r>
            <a:r>
              <a:rPr lang="en-US" sz="2200" dirty="0">
                <a:latin typeface="Arial Narrow" panose="020B0606020202030204" pitchFamily="34" charset="0"/>
              </a:rPr>
              <a:t>available materials</a:t>
            </a:r>
            <a:endParaRPr lang="en-US" sz="2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endParaRPr lang="en-US" sz="2600" dirty="0">
              <a:latin typeface="Arial Narrow" panose="020B0606020202030204" pitchFamily="34" charset="0"/>
            </a:endParaRPr>
          </a:p>
          <a:p>
            <a:pPr algn="just"/>
            <a:endParaRPr lang="en-US" sz="28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-254000" y="3724275"/>
            <a:ext cx="457200" cy="433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87DA80-E608-7BC5-E2E2-7757175A0717}"/>
              </a:ext>
            </a:extLst>
          </p:cNvPr>
          <p:cNvSpPr txBox="1"/>
          <p:nvPr/>
        </p:nvSpPr>
        <p:spPr>
          <a:xfrm>
            <a:off x="183225" y="6324600"/>
            <a:ext cx="47628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14" y="966498"/>
            <a:ext cx="7167109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Ways to stay informed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282653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  <a:hlinkClick r:id="rId2"/>
              </a:rPr>
              <a:t>https://www.brevardschools.org/JacksonMS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EF519F-FDE5-4C5B-D190-59DFC96AB683}"/>
              </a:ext>
            </a:extLst>
          </p:cNvPr>
          <p:cNvSpPr txBox="1"/>
          <p:nvPr/>
        </p:nvSpPr>
        <p:spPr>
          <a:xfrm>
            <a:off x="280968" y="51054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dirty="0">
                <a:solidFill>
                  <a:srgbClr val="FF0000"/>
                </a:solidFill>
              </a:rPr>
              <a:t>Facebook Andrew Jackson Middle School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FB6D85-25E5-EB44-A8EC-87DE081B5FD5}"/>
              </a:ext>
            </a:extLst>
          </p:cNvPr>
          <p:cNvSpPr txBox="1"/>
          <p:nvPr/>
        </p:nvSpPr>
        <p:spPr>
          <a:xfrm>
            <a:off x="300361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E116B0-D377-F54D-C08F-2107DC433A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2569945"/>
            <a:ext cx="5676900" cy="138112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 bwMode="auto">
          <a:xfrm rot="19269298">
            <a:off x="5623879" y="3016161"/>
            <a:ext cx="625480" cy="658920"/>
          </a:xfrm>
          <a:prstGeom prst="rightArrow">
            <a:avLst>
              <a:gd name="adj1" fmla="val 50000"/>
              <a:gd name="adj2" fmla="val 53295"/>
            </a:avLst>
          </a:prstGeom>
          <a:solidFill>
            <a:srgbClr val="FF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92E7BE-1EDA-154B-0A5A-73B7D59D2B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5258" y="4505282"/>
            <a:ext cx="2331886" cy="218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19428"/>
      </p:ext>
    </p:extLst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47737" y="914400"/>
            <a:ext cx="7586663" cy="838200"/>
          </a:xfrm>
        </p:spPr>
        <p:txBody>
          <a:bodyPr/>
          <a:lstStyle/>
          <a:p>
            <a:pPr algn="ctr" eaLnBrk="1" hangingPunct="1"/>
            <a:r>
              <a:rPr lang="en-US" sz="4000" dirty="0"/>
              <a:t>Before you leave!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057400"/>
            <a:ext cx="822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 Narrow" panose="020B0606020202030204" pitchFamily="34" charset="0"/>
              </a:rPr>
              <a:t>Don’t forget to sign up for your FOCUS account.  Monitor your child’s grades and stay in touch with their teacher!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Please consider </a:t>
            </a:r>
            <a:r>
              <a:rPr lang="en-US" sz="2000" b="1" dirty="0">
                <a:latin typeface="Arial Narrow" panose="020B0606020202030204" pitchFamily="34" charset="0"/>
              </a:rPr>
              <a:t>volunteering </a:t>
            </a:r>
            <a:r>
              <a:rPr lang="en-US" sz="2000" dirty="0">
                <a:latin typeface="Arial Narrow" panose="020B0606020202030204" pitchFamily="34" charset="0"/>
              </a:rPr>
              <a:t>in your child’s classroom this year!  We’d love to have you!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Please complete the </a:t>
            </a:r>
            <a:r>
              <a:rPr lang="en-US" sz="2000" b="1" dirty="0">
                <a:latin typeface="Arial Narrow" panose="020B0606020202030204" pitchFamily="34" charset="0"/>
              </a:rPr>
              <a:t>Annual Meeting Feedback form</a:t>
            </a:r>
            <a:r>
              <a:rPr lang="en-US" sz="2000" dirty="0">
                <a:latin typeface="Arial Narrow" panose="020B0606020202030204" pitchFamily="34" charset="0"/>
              </a:rPr>
              <a:t>.  Your opinions matter to us!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59D26-4853-3325-5367-C103C6C75F5B}"/>
              </a:ext>
            </a:extLst>
          </p:cNvPr>
          <p:cNvSpPr txBox="1"/>
          <p:nvPr/>
        </p:nvSpPr>
        <p:spPr>
          <a:xfrm>
            <a:off x="287784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5791200" cy="762000"/>
          </a:xfrm>
        </p:spPr>
        <p:txBody>
          <a:bodyPr/>
          <a:lstStyle/>
          <a:p>
            <a:pPr algn="ctr" eaLnBrk="1" hangingPunct="1"/>
            <a:r>
              <a:rPr lang="en-US" sz="4800" dirty="0"/>
              <a:t>What is Title I?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61624"/>
            <a:ext cx="8534400" cy="5651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000" b="1" i="1" dirty="0">
                <a:latin typeface="Franklin Gothic Demi" panose="020B0703020102020204" pitchFamily="34" charset="0"/>
              </a:rPr>
              <a:t>Title I  </a:t>
            </a:r>
            <a:r>
              <a:rPr lang="en-US" sz="2600" b="1" dirty="0">
                <a:latin typeface="Franklin Gothic Demi" panose="020B0703020102020204" pitchFamily="34" charset="0"/>
              </a:rPr>
              <a:t>is a federal grant that:</a:t>
            </a:r>
          </a:p>
          <a:p>
            <a:pPr eaLnBrk="1" hangingPunct="1"/>
            <a:endParaRPr lang="en-US" dirty="0">
              <a:latin typeface="Arial Narrow" panose="020B0606020202030204" pitchFamily="34" charset="0"/>
            </a:endParaRP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Ensures all children have the opportunity to obtain a high-quality education and reach proficiency on challenging state academic standards and assessments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Provides </a:t>
            </a:r>
            <a:r>
              <a:rPr lang="en-US" u="sng" dirty="0">
                <a:latin typeface="Arial Narrow" panose="020B0606020202030204" pitchFamily="34" charset="0"/>
              </a:rPr>
              <a:t>supplemental</a:t>
            </a:r>
            <a:r>
              <a:rPr lang="en-US" dirty="0">
                <a:latin typeface="Arial Narrow" panose="020B0606020202030204" pitchFamily="34" charset="0"/>
              </a:rPr>
              <a:t> funds to school districts to assist schools with high concentrations of poverty to meet educational goals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Requires schools to train parents on how to support their children academically at home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Requires schools to train teachers on how to work effectively with parents and families in order to help improve academic achievement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Requires parents to have an active role in their child’s academic achievement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F14BD-42B0-C8EB-C4B8-8C060BE629A9}"/>
              </a:ext>
            </a:extLst>
          </p:cNvPr>
          <p:cNvSpPr txBox="1"/>
          <p:nvPr/>
        </p:nvSpPr>
        <p:spPr>
          <a:xfrm>
            <a:off x="384699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010400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Title I Funding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905000"/>
            <a:ext cx="8839200" cy="415498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0988" indent="-28098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Districts allocate Title I funds to qualifying schools based on direct certification data</a:t>
            </a:r>
          </a:p>
          <a:p>
            <a:pPr marL="280988" indent="-280988">
              <a:buFont typeface="Wingdings" pitchFamily="2" charset="2"/>
              <a:buNone/>
            </a:pPr>
            <a:endParaRPr lang="en-US" sz="24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Title I funds must supplement, not take the place of district funds</a:t>
            </a:r>
          </a:p>
          <a:p>
            <a:pPr marL="280988" indent="-280988">
              <a:buFont typeface="Wingdings" pitchFamily="2" charset="2"/>
              <a:buNone/>
            </a:pPr>
            <a:endParaRPr lang="en-US" sz="24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A specified amount of Title I funds </a:t>
            </a:r>
            <a:r>
              <a:rPr lang="en-US" sz="2400" u="sng" dirty="0">
                <a:latin typeface="Arial Narrow" panose="020B0606020202030204" pitchFamily="34" charset="0"/>
              </a:rPr>
              <a:t>must</a:t>
            </a:r>
            <a:r>
              <a:rPr lang="en-US" sz="2400" dirty="0">
                <a:latin typeface="Arial Narrow" panose="020B0606020202030204" pitchFamily="34" charset="0"/>
              </a:rPr>
              <a:t> be spent on family engagement. Parent input is critical so schools can provide trainings/events that are relevant to families</a:t>
            </a:r>
          </a:p>
          <a:p>
            <a:pPr marL="280988" indent="-280988">
              <a:buFont typeface="Wingdings" pitchFamily="2" charset="2"/>
              <a:buChar char="§"/>
            </a:pPr>
            <a:endParaRPr lang="en-US" sz="24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Parents have the right to give input regarding how the school will use its Title I funds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69D618-EAB0-1CE9-89B2-3381A9434740}"/>
              </a:ext>
            </a:extLst>
          </p:cNvPr>
          <p:cNvSpPr txBox="1"/>
          <p:nvPr/>
        </p:nvSpPr>
        <p:spPr>
          <a:xfrm>
            <a:off x="3048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72390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Who decides how funds are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5562600"/>
          </a:xfrm>
        </p:spPr>
        <p:txBody>
          <a:bodyPr/>
          <a:lstStyle/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Your administrative team considers data and feedback collected throughout the school year to write the school’s Title I Plan. The team at Jackson Middle School consists of:</a:t>
            </a:r>
          </a:p>
          <a:p>
            <a:pPr lvl="1"/>
            <a:r>
              <a:rPr lang="en-US" altLang="en-US" sz="1400" dirty="0">
                <a:latin typeface="Arial Narrow" panose="020B0606020202030204" pitchFamily="34" charset="0"/>
              </a:rPr>
              <a:t>Jennifer Shockley, Principal	Jennifer Rosado, Assistant Principal	</a:t>
            </a:r>
            <a:r>
              <a:rPr lang="en-US" altLang="en-US" sz="1400" dirty="0" err="1">
                <a:latin typeface="Arial Narrow" panose="020B0606020202030204" pitchFamily="34" charset="0"/>
              </a:rPr>
              <a:t>Batina</a:t>
            </a:r>
            <a:r>
              <a:rPr lang="en-US" altLang="en-US" sz="1400" dirty="0">
                <a:latin typeface="Arial Narrow" panose="020B0606020202030204" pitchFamily="34" charset="0"/>
              </a:rPr>
              <a:t> Thomas, Assistant Principal</a:t>
            </a:r>
          </a:p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Use of Title I funds </a:t>
            </a:r>
            <a:r>
              <a:rPr lang="en-US" altLang="en-US" sz="1800" u="sng" dirty="0">
                <a:latin typeface="Arial Narrow" panose="020B0606020202030204" pitchFamily="34" charset="0"/>
              </a:rPr>
              <a:t>must</a:t>
            </a:r>
            <a:r>
              <a:rPr lang="en-US" altLang="en-US" sz="1800" dirty="0">
                <a:latin typeface="Arial Narrow" panose="020B0606020202030204" pitchFamily="34" charset="0"/>
              </a:rPr>
              <a:t> align with the goals of the School Improvement Plan (SIP).</a:t>
            </a:r>
          </a:p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Every school has a School Advisory Council (SAC) composed of:</a:t>
            </a:r>
          </a:p>
          <a:p>
            <a:pPr lvl="1" eaLnBrk="1" hangingPunct="1"/>
            <a:r>
              <a:rPr lang="en-US" altLang="en-US" sz="1800" i="0" dirty="0">
                <a:latin typeface="Arial Narrow" panose="020B0606020202030204" pitchFamily="34" charset="0"/>
              </a:rPr>
              <a:t>parents, teachers, staff, community members, </a:t>
            </a:r>
            <a:r>
              <a:rPr lang="en-US" altLang="en-US" sz="1800" dirty="0">
                <a:latin typeface="Arial Narrow" panose="020B0606020202030204" pitchFamily="34" charset="0"/>
              </a:rPr>
              <a:t>administrators,</a:t>
            </a:r>
            <a:r>
              <a:rPr lang="en-US" altLang="en-US" sz="1800" i="0" dirty="0">
                <a:latin typeface="Arial Narrow" panose="020B0606020202030204" pitchFamily="34" charset="0"/>
              </a:rPr>
              <a:t> and students (at middle and high schools)</a:t>
            </a:r>
          </a:p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The School Advisory Council helps determine how to use Title I funds.  </a:t>
            </a:r>
            <a:r>
              <a:rPr lang="en-US" altLang="en-US" sz="1800" u="sng" dirty="0">
                <a:latin typeface="Arial Narrow" panose="020B0606020202030204" pitchFamily="34" charset="0"/>
              </a:rPr>
              <a:t>Please consider attending we need your voice!</a:t>
            </a:r>
          </a:p>
          <a:p>
            <a:pPr marL="457200" lvl="1" indent="0" algn="ctr" eaLnBrk="1" hangingPunct="1">
              <a:buNone/>
            </a:pPr>
            <a:r>
              <a:rPr lang="en-US" altLang="en-US" i="0" dirty="0">
                <a:latin typeface="Arial Narrow" panose="020B0606020202030204" pitchFamily="34" charset="0"/>
              </a:rPr>
              <a:t>Copies of the Title I Plan and the School Improvement Plan (SIP) are available for families in the</a:t>
            </a:r>
          </a:p>
          <a:p>
            <a:pPr marL="457200" lvl="1" indent="0" algn="ctr" eaLnBrk="1" hangingPunct="1">
              <a:buNone/>
            </a:pPr>
            <a:r>
              <a:rPr lang="en-US" altLang="en-US" i="0" dirty="0">
                <a:latin typeface="Arial Narrow" panose="020B0606020202030204" pitchFamily="34" charset="0"/>
              </a:rPr>
              <a:t> </a:t>
            </a:r>
            <a:r>
              <a:rPr lang="en-US" altLang="en-US" i="0" dirty="0">
                <a:solidFill>
                  <a:srgbClr val="00B0F0"/>
                </a:solidFill>
                <a:latin typeface="Arial Narrow" panose="020B0606020202030204" pitchFamily="34" charset="0"/>
              </a:rPr>
              <a:t>Title I Parent Notebook </a:t>
            </a:r>
            <a:r>
              <a:rPr lang="en-US" altLang="en-US" i="0" dirty="0">
                <a:latin typeface="Arial Narrow" panose="020B0606020202030204" pitchFamily="34" charset="0"/>
              </a:rPr>
              <a:t>in the front office. 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F08E30E5-AA57-C575-0D7B-FC39022F46DA}"/>
              </a:ext>
            </a:extLst>
          </p:cNvPr>
          <p:cNvSpPr/>
          <p:nvPr/>
        </p:nvSpPr>
        <p:spPr>
          <a:xfrm>
            <a:off x="990600" y="5410200"/>
            <a:ext cx="228600" cy="22860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DDD69B-39C5-8040-E33D-6DC04E0972E1}"/>
              </a:ext>
            </a:extLst>
          </p:cNvPr>
          <p:cNvSpPr txBox="1"/>
          <p:nvPr/>
        </p:nvSpPr>
        <p:spPr>
          <a:xfrm>
            <a:off x="262262" y="62484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635456474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title"/>
          </p:nvPr>
        </p:nvSpPr>
        <p:spPr>
          <a:xfrm>
            <a:off x="-152400" y="750094"/>
            <a:ext cx="8959850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Title I Programs</a:t>
            </a:r>
          </a:p>
        </p:txBody>
      </p:sp>
      <p:sp>
        <p:nvSpPr>
          <p:cNvPr id="8195" name="Text Box 13"/>
          <p:cNvSpPr txBox="1">
            <a:spLocks noChangeArrowheads="1"/>
          </p:cNvSpPr>
          <p:nvPr/>
        </p:nvSpPr>
        <p:spPr bwMode="auto">
          <a:xfrm>
            <a:off x="-9617" y="2159000"/>
            <a:ext cx="8959850" cy="418576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8838" indent="-17303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All Title I public schools in Brevard are school-wide programs, meaning Title I funds, along with other local, state, and federal funding sources are used to support </a:t>
            </a:r>
            <a:r>
              <a:rPr lang="en-US" sz="2400" u="sng" dirty="0">
                <a:latin typeface="Arial Narrow" panose="020B0606020202030204" pitchFamily="34" charset="0"/>
              </a:rPr>
              <a:t>all</a:t>
            </a:r>
            <a:r>
              <a:rPr lang="en-US" sz="2400" dirty="0">
                <a:latin typeface="Arial Narrow" panose="020B0606020202030204" pitchFamily="34" charset="0"/>
              </a:rPr>
              <a:t> students in the school</a:t>
            </a:r>
          </a:p>
          <a:p>
            <a:pPr marL="858838" indent="-173038"/>
            <a:endParaRPr lang="en-US" sz="2400" dirty="0">
              <a:latin typeface="Arial Narrow" panose="020B0606020202030204" pitchFamily="34" charset="0"/>
            </a:endParaRPr>
          </a:p>
          <a:p>
            <a:pPr marL="858838" indent="-17303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The primary focus of the Title I program is to support the students most at-risk for academic failure</a:t>
            </a:r>
          </a:p>
          <a:p>
            <a:pPr marL="858838" indent="-173038">
              <a:buFont typeface="Wingdings" pitchFamily="2" charset="2"/>
              <a:buChar char="§"/>
            </a:pPr>
            <a:endParaRPr lang="en-US" sz="2400" dirty="0">
              <a:latin typeface="Arial Narrow" panose="020B0606020202030204" pitchFamily="34" charset="0"/>
            </a:endParaRPr>
          </a:p>
          <a:p>
            <a:pPr marL="858838" indent="-173038">
              <a:buFont typeface="Wingdings" pitchFamily="2" charset="2"/>
              <a:buChar char="§"/>
            </a:pPr>
            <a:r>
              <a:rPr lang="en-US" sz="2400" dirty="0">
                <a:latin typeface="Arial Narrow" panose="020B0606020202030204" pitchFamily="34" charset="0"/>
              </a:rPr>
              <a:t>School identify specific groups of students that need more intensive academic support. These subgroups are show in the School Improvement Plan (SIP)</a:t>
            </a:r>
          </a:p>
          <a:p>
            <a:pPr marL="685800"/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290638" y="1320800"/>
            <a:ext cx="7794625" cy="433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52BF6-E2F8-35B7-7619-E0DBF2D1ABF7}"/>
              </a:ext>
            </a:extLst>
          </p:cNvPr>
          <p:cNvSpPr txBox="1"/>
          <p:nvPr/>
        </p:nvSpPr>
        <p:spPr>
          <a:xfrm>
            <a:off x="304800" y="6324600"/>
            <a:ext cx="46518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227" y="956141"/>
            <a:ext cx="6571343" cy="1049235"/>
          </a:xfrm>
        </p:spPr>
        <p:txBody>
          <a:bodyPr/>
          <a:lstStyle/>
          <a:p>
            <a:pPr algn="ctr"/>
            <a:r>
              <a:rPr lang="en-US" dirty="0"/>
              <a:t>School  Assessment 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1631B-C974-2670-F0BC-07245C700F30}"/>
              </a:ext>
            </a:extLst>
          </p:cNvPr>
          <p:cNvSpPr txBox="1"/>
          <p:nvPr/>
        </p:nvSpPr>
        <p:spPr>
          <a:xfrm>
            <a:off x="3810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F4507B-262A-0963-8BE5-EFE613B9C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44061"/>
              </p:ext>
            </p:extLst>
          </p:nvPr>
        </p:nvGraphicFramePr>
        <p:xfrm>
          <a:off x="685800" y="2010479"/>
          <a:ext cx="7543802" cy="3991104"/>
        </p:xfrm>
        <a:graphic>
          <a:graphicData uri="http://schemas.openxmlformats.org/drawingml/2006/table">
            <a:tbl>
              <a:tblPr/>
              <a:tblGrid>
                <a:gridCol w="682735">
                  <a:extLst>
                    <a:ext uri="{9D8B030D-6E8A-4147-A177-3AD203B41FA5}">
                      <a16:colId xmlns:a16="http://schemas.microsoft.com/office/drawing/2014/main" val="997263839"/>
                    </a:ext>
                  </a:extLst>
                </a:gridCol>
                <a:gridCol w="640591">
                  <a:extLst>
                    <a:ext uri="{9D8B030D-6E8A-4147-A177-3AD203B41FA5}">
                      <a16:colId xmlns:a16="http://schemas.microsoft.com/office/drawing/2014/main" val="4040391685"/>
                    </a:ext>
                  </a:extLst>
                </a:gridCol>
                <a:gridCol w="480443">
                  <a:extLst>
                    <a:ext uri="{9D8B030D-6E8A-4147-A177-3AD203B41FA5}">
                      <a16:colId xmlns:a16="http://schemas.microsoft.com/office/drawing/2014/main" val="415159604"/>
                    </a:ext>
                  </a:extLst>
                </a:gridCol>
                <a:gridCol w="514158">
                  <a:extLst>
                    <a:ext uri="{9D8B030D-6E8A-4147-A177-3AD203B41FA5}">
                      <a16:colId xmlns:a16="http://schemas.microsoft.com/office/drawing/2014/main" val="495913329"/>
                    </a:ext>
                  </a:extLst>
                </a:gridCol>
                <a:gridCol w="581590">
                  <a:extLst>
                    <a:ext uri="{9D8B030D-6E8A-4147-A177-3AD203B41FA5}">
                      <a16:colId xmlns:a16="http://schemas.microsoft.com/office/drawing/2014/main" val="841139980"/>
                    </a:ext>
                  </a:extLst>
                </a:gridCol>
                <a:gridCol w="581590">
                  <a:extLst>
                    <a:ext uri="{9D8B030D-6E8A-4147-A177-3AD203B41FA5}">
                      <a16:colId xmlns:a16="http://schemas.microsoft.com/office/drawing/2014/main" val="1365358397"/>
                    </a:ext>
                  </a:extLst>
                </a:gridCol>
                <a:gridCol w="581590">
                  <a:extLst>
                    <a:ext uri="{9D8B030D-6E8A-4147-A177-3AD203B41FA5}">
                      <a16:colId xmlns:a16="http://schemas.microsoft.com/office/drawing/2014/main" val="1949008902"/>
                    </a:ext>
                  </a:extLst>
                </a:gridCol>
                <a:gridCol w="581590">
                  <a:extLst>
                    <a:ext uri="{9D8B030D-6E8A-4147-A177-3AD203B41FA5}">
                      <a16:colId xmlns:a16="http://schemas.microsoft.com/office/drawing/2014/main" val="15530384"/>
                    </a:ext>
                  </a:extLst>
                </a:gridCol>
                <a:gridCol w="514158">
                  <a:extLst>
                    <a:ext uri="{9D8B030D-6E8A-4147-A177-3AD203B41FA5}">
                      <a16:colId xmlns:a16="http://schemas.microsoft.com/office/drawing/2014/main" val="3355548949"/>
                    </a:ext>
                  </a:extLst>
                </a:gridCol>
                <a:gridCol w="547873">
                  <a:extLst>
                    <a:ext uri="{9D8B030D-6E8A-4147-A177-3AD203B41FA5}">
                      <a16:colId xmlns:a16="http://schemas.microsoft.com/office/drawing/2014/main" val="2957322549"/>
                    </a:ext>
                  </a:extLst>
                </a:gridCol>
                <a:gridCol w="606875">
                  <a:extLst>
                    <a:ext uri="{9D8B030D-6E8A-4147-A177-3AD203B41FA5}">
                      <a16:colId xmlns:a16="http://schemas.microsoft.com/office/drawing/2014/main" val="3609896577"/>
                    </a:ext>
                  </a:extLst>
                </a:gridCol>
                <a:gridCol w="674307">
                  <a:extLst>
                    <a:ext uri="{9D8B030D-6E8A-4147-A177-3AD203B41FA5}">
                      <a16:colId xmlns:a16="http://schemas.microsoft.com/office/drawing/2014/main" val="2363703506"/>
                    </a:ext>
                  </a:extLst>
                </a:gridCol>
                <a:gridCol w="556302">
                  <a:extLst>
                    <a:ext uri="{9D8B030D-6E8A-4147-A177-3AD203B41FA5}">
                      <a16:colId xmlns:a16="http://schemas.microsoft.com/office/drawing/2014/main" val="4113734772"/>
                    </a:ext>
                  </a:extLst>
                </a:gridCol>
              </a:tblGrid>
              <a:tr h="751742">
                <a:tc>
                  <a:txBody>
                    <a:bodyPr/>
                    <a:lstStyle/>
                    <a:p>
                      <a:pPr fontAlgn="t"/>
                      <a:r>
                        <a:rPr lang="en-US" sz="1200">
                          <a:effectLst/>
                        </a:rPr>
                        <a:t> </a:t>
                      </a: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Grade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ELA 3+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ELA LG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ELA LG Low 25%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3+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LG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Math LG Low 25%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Sci 3+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SS 3+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MS Accel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Points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Total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513030"/>
                  </a:ext>
                </a:extLst>
              </a:tr>
              <a:tr h="5232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22-23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879706"/>
                  </a:ext>
                </a:extLst>
              </a:tr>
              <a:tr h="5232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21-22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  <a:endParaRPr lang="en-US" sz="1200" dirty="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396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170762"/>
                  </a:ext>
                </a:extLst>
              </a:tr>
              <a:tr h="5232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20-21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  <a:endParaRPr lang="en-US" sz="1200" dirty="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540540"/>
                  </a:ext>
                </a:extLst>
              </a:tr>
              <a:tr h="5232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19-20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NG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525526"/>
                  </a:ext>
                </a:extLst>
              </a:tr>
              <a:tr h="5232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18-19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1200" dirty="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557</a:t>
                      </a:r>
                      <a:endParaRPr lang="en-US" sz="1200" dirty="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711464"/>
                  </a:ext>
                </a:extLst>
              </a:tr>
              <a:tr h="523273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17-18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518</a:t>
                      </a:r>
                      <a:endParaRPr lang="en-US" sz="120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  <a:endParaRPr lang="en-US" sz="1200" dirty="0">
                        <a:effectLst/>
                      </a:endParaRPr>
                    </a:p>
                  </a:txBody>
                  <a:tcPr marL="59973" marR="59973" marT="59973" marB="59973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27774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E3E28EE-A778-7180-1CF0-54421966D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699" y="2009775"/>
            <a:ext cx="10535219" cy="45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00781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10400" cy="990600"/>
          </a:xfrm>
        </p:spPr>
        <p:txBody>
          <a:bodyPr/>
          <a:lstStyle/>
          <a:p>
            <a:pPr algn="ctr"/>
            <a:r>
              <a:rPr lang="en-US" dirty="0"/>
              <a:t>2023-24  School Improvement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2015733"/>
            <a:ext cx="7252834" cy="3927867"/>
          </a:xfrm>
        </p:spPr>
        <p:txBody>
          <a:bodyPr>
            <a:normAutofit lnSpcReduction="10000"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Increase ELA and Math Proficiency to 60% </a:t>
            </a:r>
            <a:endParaRPr lang="en-US" sz="2400" b="0" dirty="0">
              <a:effectLst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Administer and analyze data from common assessments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Conduct individual data chats with students to monitor their progress and set goals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Teachers trained in Kagan Cooperative Structures to increase student engagement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Support Facilitation teachers collaborate with General Education teachers to provide supports for students with disabilities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90F37-46C9-C5BE-D688-278EA874D9B2}"/>
              </a:ext>
            </a:extLst>
          </p:cNvPr>
          <p:cNvSpPr txBox="1"/>
          <p:nvPr/>
        </p:nvSpPr>
        <p:spPr>
          <a:xfrm>
            <a:off x="304800" y="62484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333147029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10400" cy="990600"/>
          </a:xfrm>
        </p:spPr>
        <p:txBody>
          <a:bodyPr/>
          <a:lstStyle/>
          <a:p>
            <a:pPr algn="ctr"/>
            <a:r>
              <a:rPr lang="en-US" dirty="0"/>
              <a:t>2023-24  School Improvement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2015733"/>
            <a:ext cx="7252834" cy="3450613"/>
          </a:xfrm>
        </p:spPr>
        <p:txBody>
          <a:bodyPr>
            <a:normAutofit lnSpcReduction="10000"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Focus on Positive School Culture by decreasing referrals by 20% this year. </a:t>
            </a:r>
            <a:endParaRPr lang="en-US" sz="2400" b="0" dirty="0">
              <a:effectLst/>
            </a:endParaRPr>
          </a:p>
          <a:p>
            <a:pPr lvl="1" fontAlgn="base"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Positive Behavior Interventions and Supports (PBIS) monthly meetings to review data and interventions</a:t>
            </a:r>
          </a:p>
          <a:p>
            <a:pPr lvl="1" fontAlgn="base">
              <a:spcBef>
                <a:spcPts val="0"/>
              </a:spcBef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STAR expectations in classrooms and school-wide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Positive Referrals</a:t>
            </a:r>
          </a:p>
          <a:p>
            <a:pPr lvl="1" fontAlgn="base"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Old Standard TT"/>
              </a:rPr>
              <a:t>Restorative Practices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90F37-46C9-C5BE-D688-278EA874D9B2}"/>
              </a:ext>
            </a:extLst>
          </p:cNvPr>
          <p:cNvSpPr txBox="1"/>
          <p:nvPr/>
        </p:nvSpPr>
        <p:spPr>
          <a:xfrm>
            <a:off x="304800" y="62484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827729368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119159</TotalTime>
  <Words>1833</Words>
  <Application>Microsoft Office PowerPoint</Application>
  <PresentationFormat>On-screen Show (4:3)</PresentationFormat>
  <Paragraphs>318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 Narrow</vt:lpstr>
      <vt:lpstr>Calibri</vt:lpstr>
      <vt:lpstr>Franklin Gothic Demi</vt:lpstr>
      <vt:lpstr>Gill Sans MT</vt:lpstr>
      <vt:lpstr>Old Standard TT</vt:lpstr>
      <vt:lpstr>Tahoma</vt:lpstr>
      <vt:lpstr>Wingdings</vt:lpstr>
      <vt:lpstr>Gallery</vt:lpstr>
      <vt:lpstr>2023-24  Title  I    Annual Meeting  </vt:lpstr>
      <vt:lpstr>PowerPoint Presentation</vt:lpstr>
      <vt:lpstr>What is Title I?</vt:lpstr>
      <vt:lpstr>Title I Funding</vt:lpstr>
      <vt:lpstr>Who decides how funds are used?</vt:lpstr>
      <vt:lpstr>Title I Programs</vt:lpstr>
      <vt:lpstr>School  Assessment Results</vt:lpstr>
      <vt:lpstr>2023-24  School Improvement Plan Goals</vt:lpstr>
      <vt:lpstr>2023-24  School Improvement Plan Goals</vt:lpstr>
      <vt:lpstr>Jackson MS  Title I Plan for 2023-24 School Year</vt:lpstr>
      <vt:lpstr>Educational Standards</vt:lpstr>
      <vt:lpstr>Testing</vt:lpstr>
      <vt:lpstr>2023-24 School Assessments</vt:lpstr>
      <vt:lpstr>Parent and Family Engagement Plan (PFEP)</vt:lpstr>
      <vt:lpstr>Parent and Family Engagement Requirements</vt:lpstr>
      <vt:lpstr>Parent Survey Results</vt:lpstr>
      <vt:lpstr>Parent Survey Results</vt:lpstr>
      <vt:lpstr>Parent Survey Results</vt:lpstr>
      <vt:lpstr>School-Parent Compact</vt:lpstr>
      <vt:lpstr>2023-24   School-Parent Compact</vt:lpstr>
      <vt:lpstr>Parents’ Right to Know</vt:lpstr>
      <vt:lpstr>Title I Complaint Procedure</vt:lpstr>
      <vt:lpstr>Research shows… </vt:lpstr>
      <vt:lpstr>Tips for Success:</vt:lpstr>
      <vt:lpstr>Ways to stay informed</vt:lpstr>
      <vt:lpstr>Before you leave!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and Families</dc:title>
  <dc:creator>Terry Pitchford</dc:creator>
  <cp:lastModifiedBy>Shockley.Jennifer@Jackson Middle</cp:lastModifiedBy>
  <cp:revision>103</cp:revision>
  <cp:lastPrinted>2023-06-15T19:19:04Z</cp:lastPrinted>
  <dcterms:modified xsi:type="dcterms:W3CDTF">2023-09-21T19:42:38Z</dcterms:modified>
</cp:coreProperties>
</file>