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3" r:id="rId5"/>
  </p:sldMasterIdLst>
  <p:notesMasterIdLst>
    <p:notesMasterId r:id="rId35"/>
  </p:notesMasterIdLst>
  <p:handoutMasterIdLst>
    <p:handoutMasterId r:id="rId36"/>
  </p:handoutMasterIdLst>
  <p:sldIdLst>
    <p:sldId id="258" r:id="rId6"/>
    <p:sldId id="305" r:id="rId7"/>
    <p:sldId id="338" r:id="rId8"/>
    <p:sldId id="300" r:id="rId9"/>
    <p:sldId id="308" r:id="rId10"/>
    <p:sldId id="309" r:id="rId11"/>
    <p:sldId id="310" r:id="rId12"/>
    <p:sldId id="327" r:id="rId13"/>
    <p:sldId id="339" r:id="rId14"/>
    <p:sldId id="329" r:id="rId15"/>
    <p:sldId id="323" r:id="rId16"/>
    <p:sldId id="317" r:id="rId17"/>
    <p:sldId id="316" r:id="rId18"/>
    <p:sldId id="315" r:id="rId19"/>
    <p:sldId id="318" r:id="rId20"/>
    <p:sldId id="314" r:id="rId21"/>
    <p:sldId id="330" r:id="rId22"/>
    <p:sldId id="311" r:id="rId23"/>
    <p:sldId id="331" r:id="rId24"/>
    <p:sldId id="287" r:id="rId25"/>
    <p:sldId id="332" r:id="rId26"/>
    <p:sldId id="333" r:id="rId27"/>
    <p:sldId id="334" r:id="rId28"/>
    <p:sldId id="335" r:id="rId29"/>
    <p:sldId id="336" r:id="rId30"/>
    <p:sldId id="337" r:id="rId31"/>
    <p:sldId id="297" r:id="rId32"/>
    <p:sldId id="328" r:id="rId33"/>
    <p:sldId id="340" r:id="rId34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91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C5D72-CF45-4B6E-BC16-2B2A7DD760E0}" v="2" dt="2023-12-13T19:10:41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7" d="100"/>
          <a:sy n="117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F9ED4-4991-437D-9E43-33DD948B1A8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4E40B5-2409-4284-941C-38076AC0703B}">
      <dgm:prSet custT="1"/>
      <dgm:spPr/>
      <dgm:t>
        <a:bodyPr/>
        <a:lstStyle/>
        <a:p>
          <a:pPr rtl="0"/>
          <a: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  <a:t>Why was Galileo Created?</a:t>
          </a:r>
          <a:b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</a:br>
          <a:endParaRPr lang="en-US" sz="2000" b="1" i="1" kern="1200" dirty="0">
            <a:solidFill>
              <a:schemeClr val="bg1"/>
            </a:solidFill>
            <a:latin typeface="Maiandra GD" pitchFamily="34" charset="0"/>
            <a:ea typeface="+mj-ea"/>
            <a:cs typeface="+mj-cs"/>
          </a:endParaRPr>
        </a:p>
      </dgm:t>
    </dgm:pt>
    <dgm:pt modelId="{65521BFA-3F76-47CB-921E-503A2BA6B00C}" type="parTrans" cxnId="{290F88DE-D594-4BE1-874F-741406D6C063}">
      <dgm:prSet/>
      <dgm:spPr/>
      <dgm:t>
        <a:bodyPr/>
        <a:lstStyle/>
        <a:p>
          <a:endParaRPr lang="en-US"/>
        </a:p>
      </dgm:t>
    </dgm:pt>
    <dgm:pt modelId="{8A58B1C8-91B1-4967-97B4-CF4AFE76B347}" type="sibTrans" cxnId="{290F88DE-D594-4BE1-874F-741406D6C063}">
      <dgm:prSet/>
      <dgm:spPr/>
      <dgm:t>
        <a:bodyPr/>
        <a:lstStyle/>
        <a:p>
          <a:endParaRPr lang="en-US"/>
        </a:p>
      </dgm:t>
    </dgm:pt>
    <dgm:pt modelId="{8AD9CE5C-4AA7-4B40-BD57-DA73D8164DA8}">
      <dgm:prSet custT="1"/>
      <dgm:spPr/>
      <dgm:t>
        <a:bodyPr/>
        <a:lstStyle/>
        <a:p>
          <a: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  <a:t>What makes Galileo unique?</a:t>
          </a:r>
        </a:p>
      </dgm:t>
    </dgm:pt>
    <dgm:pt modelId="{D3B2FD87-022C-4BDD-A4A5-5A2EE7C9CF9E}" type="parTrans" cxnId="{5EB37C7E-2651-4B14-8D70-AA3BFA622617}">
      <dgm:prSet/>
      <dgm:spPr/>
      <dgm:t>
        <a:bodyPr/>
        <a:lstStyle/>
        <a:p>
          <a:endParaRPr lang="en-US"/>
        </a:p>
      </dgm:t>
    </dgm:pt>
    <dgm:pt modelId="{42B6441F-0E1A-4CF6-B0C1-125CBDF5B168}" type="sibTrans" cxnId="{5EB37C7E-2651-4B14-8D70-AA3BFA622617}">
      <dgm:prSet/>
      <dgm:spPr/>
      <dgm:t>
        <a:bodyPr/>
        <a:lstStyle/>
        <a:p>
          <a:endParaRPr lang="en-US"/>
        </a:p>
      </dgm:t>
    </dgm:pt>
    <dgm:pt modelId="{039F03B0-46C2-4A9A-9D6D-100D2DB17B7B}">
      <dgm:prSet custT="1"/>
      <dgm:spPr/>
      <dgm:t>
        <a:bodyPr/>
        <a:lstStyle/>
        <a:p>
          <a: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  <a:t>Why choose Galileo?</a:t>
          </a:r>
          <a:b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</a:br>
          <a:endParaRPr lang="en-US" sz="2000" b="1" i="1" kern="1200" dirty="0">
            <a:solidFill>
              <a:schemeClr val="bg1"/>
            </a:solidFill>
            <a:latin typeface="Maiandra GD" pitchFamily="34" charset="0"/>
            <a:ea typeface="+mj-ea"/>
            <a:cs typeface="+mj-cs"/>
          </a:endParaRPr>
        </a:p>
      </dgm:t>
    </dgm:pt>
    <dgm:pt modelId="{92FD836F-54A2-4860-BCB9-23622F8BD036}" type="parTrans" cxnId="{D06F34D8-DEE7-4BCF-8A63-486E2D086B51}">
      <dgm:prSet/>
      <dgm:spPr/>
      <dgm:t>
        <a:bodyPr/>
        <a:lstStyle/>
        <a:p>
          <a:endParaRPr lang="en-US"/>
        </a:p>
      </dgm:t>
    </dgm:pt>
    <dgm:pt modelId="{14DB8BBD-9961-4637-80B7-F8EFA3EBBAB7}" type="sibTrans" cxnId="{D06F34D8-DEE7-4BCF-8A63-486E2D086B51}">
      <dgm:prSet/>
      <dgm:spPr/>
      <dgm:t>
        <a:bodyPr/>
        <a:lstStyle/>
        <a:p>
          <a:endParaRPr lang="en-US"/>
        </a:p>
      </dgm:t>
    </dgm:pt>
    <dgm:pt modelId="{22CA285E-4B14-4BD8-B0A4-18E69D056B00}" type="pres">
      <dgm:prSet presAssocID="{3A6F9ED4-4991-437D-9E43-33DD948B1A8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C18EA5E-E754-4201-8820-D6DAE546E8FF}" type="pres">
      <dgm:prSet presAssocID="{154E40B5-2409-4284-941C-38076AC0703B}" presName="gear1" presStyleLbl="node1" presStyleIdx="0" presStyleCnt="3">
        <dgm:presLayoutVars>
          <dgm:chMax val="1"/>
          <dgm:bulletEnabled val="1"/>
        </dgm:presLayoutVars>
      </dgm:prSet>
      <dgm:spPr/>
    </dgm:pt>
    <dgm:pt modelId="{631F932D-97EB-4E42-87C3-385A87BFBB22}" type="pres">
      <dgm:prSet presAssocID="{154E40B5-2409-4284-941C-38076AC0703B}" presName="gear1srcNode" presStyleLbl="node1" presStyleIdx="0" presStyleCnt="3"/>
      <dgm:spPr/>
    </dgm:pt>
    <dgm:pt modelId="{ADEC1A4A-2747-47B2-8478-C988127836B1}" type="pres">
      <dgm:prSet presAssocID="{154E40B5-2409-4284-941C-38076AC0703B}" presName="gear1dstNode" presStyleLbl="node1" presStyleIdx="0" presStyleCnt="3"/>
      <dgm:spPr/>
    </dgm:pt>
    <dgm:pt modelId="{1BB0BF4E-D846-44F0-A524-3E98AAB801E0}" type="pres">
      <dgm:prSet presAssocID="{8AD9CE5C-4AA7-4B40-BD57-DA73D8164DA8}" presName="gear2" presStyleLbl="node1" presStyleIdx="1" presStyleCnt="3">
        <dgm:presLayoutVars>
          <dgm:chMax val="1"/>
          <dgm:bulletEnabled val="1"/>
        </dgm:presLayoutVars>
      </dgm:prSet>
      <dgm:spPr/>
    </dgm:pt>
    <dgm:pt modelId="{2E7C2340-C71D-4AE4-9F98-0A8E4202CD71}" type="pres">
      <dgm:prSet presAssocID="{8AD9CE5C-4AA7-4B40-BD57-DA73D8164DA8}" presName="gear2srcNode" presStyleLbl="node1" presStyleIdx="1" presStyleCnt="3"/>
      <dgm:spPr/>
    </dgm:pt>
    <dgm:pt modelId="{7AC4A02E-F0E5-4962-8C6A-ACBBEA6925BB}" type="pres">
      <dgm:prSet presAssocID="{8AD9CE5C-4AA7-4B40-BD57-DA73D8164DA8}" presName="gear2dstNode" presStyleLbl="node1" presStyleIdx="1" presStyleCnt="3"/>
      <dgm:spPr/>
    </dgm:pt>
    <dgm:pt modelId="{592AEA7E-CA31-41CA-B989-8F03CC1D5AFE}" type="pres">
      <dgm:prSet presAssocID="{039F03B0-46C2-4A9A-9D6D-100D2DB17B7B}" presName="gear3" presStyleLbl="node1" presStyleIdx="2" presStyleCnt="3"/>
      <dgm:spPr/>
    </dgm:pt>
    <dgm:pt modelId="{A2F11EC5-3EF7-4F28-AB9C-5A2F32A7F477}" type="pres">
      <dgm:prSet presAssocID="{039F03B0-46C2-4A9A-9D6D-100D2DB17B7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4A95544-E08F-4A43-A883-CC6C0B133F5B}" type="pres">
      <dgm:prSet presAssocID="{039F03B0-46C2-4A9A-9D6D-100D2DB17B7B}" presName="gear3srcNode" presStyleLbl="node1" presStyleIdx="2" presStyleCnt="3"/>
      <dgm:spPr/>
    </dgm:pt>
    <dgm:pt modelId="{67A56609-A98C-4BA9-98FA-5A656ECF184C}" type="pres">
      <dgm:prSet presAssocID="{039F03B0-46C2-4A9A-9D6D-100D2DB17B7B}" presName="gear3dstNode" presStyleLbl="node1" presStyleIdx="2" presStyleCnt="3"/>
      <dgm:spPr/>
    </dgm:pt>
    <dgm:pt modelId="{7B6C61DE-7B64-4BE5-9D78-E2831892F837}" type="pres">
      <dgm:prSet presAssocID="{8A58B1C8-91B1-4967-97B4-CF4AFE76B347}" presName="connector1" presStyleLbl="sibTrans2D1" presStyleIdx="0" presStyleCnt="3"/>
      <dgm:spPr/>
    </dgm:pt>
    <dgm:pt modelId="{54F70271-439A-4D84-BF4D-9639665F00D5}" type="pres">
      <dgm:prSet presAssocID="{42B6441F-0E1A-4CF6-B0C1-125CBDF5B168}" presName="connector2" presStyleLbl="sibTrans2D1" presStyleIdx="1" presStyleCnt="3"/>
      <dgm:spPr/>
    </dgm:pt>
    <dgm:pt modelId="{DCDBEAC8-0664-45BF-B687-977359E9ACA3}" type="pres">
      <dgm:prSet presAssocID="{14DB8BBD-9961-4637-80B7-F8EFA3EBBAB7}" presName="connector3" presStyleLbl="sibTrans2D1" presStyleIdx="2" presStyleCnt="3"/>
      <dgm:spPr/>
    </dgm:pt>
  </dgm:ptLst>
  <dgm:cxnLst>
    <dgm:cxn modelId="{D029FA41-37CD-4F21-92B9-8FA8E1CA4D85}" type="presOf" srcId="{154E40B5-2409-4284-941C-38076AC0703B}" destId="{6C18EA5E-E754-4201-8820-D6DAE546E8FF}" srcOrd="0" destOrd="0" presId="urn:microsoft.com/office/officeart/2005/8/layout/gear1"/>
    <dgm:cxn modelId="{A5128366-5C7F-4CC0-875B-EFE677CF1A2A}" type="presOf" srcId="{8A58B1C8-91B1-4967-97B4-CF4AFE76B347}" destId="{7B6C61DE-7B64-4BE5-9D78-E2831892F837}" srcOrd="0" destOrd="0" presId="urn:microsoft.com/office/officeart/2005/8/layout/gear1"/>
    <dgm:cxn modelId="{562E2C52-7AD8-439F-A5EE-3A04A0CE5798}" type="presOf" srcId="{8AD9CE5C-4AA7-4B40-BD57-DA73D8164DA8}" destId="{7AC4A02E-F0E5-4962-8C6A-ACBBEA6925BB}" srcOrd="2" destOrd="0" presId="urn:microsoft.com/office/officeart/2005/8/layout/gear1"/>
    <dgm:cxn modelId="{876D9A73-B902-43DC-805A-F449D72EC3D7}" type="presOf" srcId="{039F03B0-46C2-4A9A-9D6D-100D2DB17B7B}" destId="{A2F11EC5-3EF7-4F28-AB9C-5A2F32A7F477}" srcOrd="1" destOrd="0" presId="urn:microsoft.com/office/officeart/2005/8/layout/gear1"/>
    <dgm:cxn modelId="{B921F954-E256-4F5D-B685-BFE080FDE6DB}" type="presOf" srcId="{14DB8BBD-9961-4637-80B7-F8EFA3EBBAB7}" destId="{DCDBEAC8-0664-45BF-B687-977359E9ACA3}" srcOrd="0" destOrd="0" presId="urn:microsoft.com/office/officeart/2005/8/layout/gear1"/>
    <dgm:cxn modelId="{5EB37C7E-2651-4B14-8D70-AA3BFA622617}" srcId="{3A6F9ED4-4991-437D-9E43-33DD948B1A8B}" destId="{8AD9CE5C-4AA7-4B40-BD57-DA73D8164DA8}" srcOrd="1" destOrd="0" parTransId="{D3B2FD87-022C-4BDD-A4A5-5A2EE7C9CF9E}" sibTransId="{42B6441F-0E1A-4CF6-B0C1-125CBDF5B168}"/>
    <dgm:cxn modelId="{C57B2396-7E2A-404C-A51B-D55553C50AD8}" type="presOf" srcId="{039F03B0-46C2-4A9A-9D6D-100D2DB17B7B}" destId="{592AEA7E-CA31-41CA-B989-8F03CC1D5AFE}" srcOrd="0" destOrd="0" presId="urn:microsoft.com/office/officeart/2005/8/layout/gear1"/>
    <dgm:cxn modelId="{6AC6B399-7234-4417-AD25-A80F794932C2}" type="presOf" srcId="{039F03B0-46C2-4A9A-9D6D-100D2DB17B7B}" destId="{64A95544-E08F-4A43-A883-CC6C0B133F5B}" srcOrd="2" destOrd="0" presId="urn:microsoft.com/office/officeart/2005/8/layout/gear1"/>
    <dgm:cxn modelId="{B9C4D7B2-50D3-4586-88E4-50EC3EDD1AA1}" type="presOf" srcId="{8AD9CE5C-4AA7-4B40-BD57-DA73D8164DA8}" destId="{1BB0BF4E-D846-44F0-A524-3E98AAB801E0}" srcOrd="0" destOrd="0" presId="urn:microsoft.com/office/officeart/2005/8/layout/gear1"/>
    <dgm:cxn modelId="{B1311FB7-6BDE-453C-947F-E2D2C2C214AB}" type="presOf" srcId="{039F03B0-46C2-4A9A-9D6D-100D2DB17B7B}" destId="{67A56609-A98C-4BA9-98FA-5A656ECF184C}" srcOrd="3" destOrd="0" presId="urn:microsoft.com/office/officeart/2005/8/layout/gear1"/>
    <dgm:cxn modelId="{8AE810C0-4E2E-4B1D-963C-658B90502333}" type="presOf" srcId="{3A6F9ED4-4991-437D-9E43-33DD948B1A8B}" destId="{22CA285E-4B14-4BD8-B0A4-18E69D056B00}" srcOrd="0" destOrd="0" presId="urn:microsoft.com/office/officeart/2005/8/layout/gear1"/>
    <dgm:cxn modelId="{3CBB5BC2-4375-411D-BA36-5E9C61E9ABD7}" type="presOf" srcId="{154E40B5-2409-4284-941C-38076AC0703B}" destId="{ADEC1A4A-2747-47B2-8478-C988127836B1}" srcOrd="2" destOrd="0" presId="urn:microsoft.com/office/officeart/2005/8/layout/gear1"/>
    <dgm:cxn modelId="{D06F34D8-DEE7-4BCF-8A63-486E2D086B51}" srcId="{3A6F9ED4-4991-437D-9E43-33DD948B1A8B}" destId="{039F03B0-46C2-4A9A-9D6D-100D2DB17B7B}" srcOrd="2" destOrd="0" parTransId="{92FD836F-54A2-4860-BCB9-23622F8BD036}" sibTransId="{14DB8BBD-9961-4637-80B7-F8EFA3EBBAB7}"/>
    <dgm:cxn modelId="{730FE3D8-337B-451B-AB3E-2F2D58C444C2}" type="presOf" srcId="{42B6441F-0E1A-4CF6-B0C1-125CBDF5B168}" destId="{54F70271-439A-4D84-BF4D-9639665F00D5}" srcOrd="0" destOrd="0" presId="urn:microsoft.com/office/officeart/2005/8/layout/gear1"/>
    <dgm:cxn modelId="{290F88DE-D594-4BE1-874F-741406D6C063}" srcId="{3A6F9ED4-4991-437D-9E43-33DD948B1A8B}" destId="{154E40B5-2409-4284-941C-38076AC0703B}" srcOrd="0" destOrd="0" parTransId="{65521BFA-3F76-47CB-921E-503A2BA6B00C}" sibTransId="{8A58B1C8-91B1-4967-97B4-CF4AFE76B347}"/>
    <dgm:cxn modelId="{D3433AF3-FF99-4B27-93D6-DC9EC117BD03}" type="presOf" srcId="{154E40B5-2409-4284-941C-38076AC0703B}" destId="{631F932D-97EB-4E42-87C3-385A87BFBB22}" srcOrd="1" destOrd="0" presId="urn:microsoft.com/office/officeart/2005/8/layout/gear1"/>
    <dgm:cxn modelId="{642D42F9-5BCD-4304-85FB-DAF0FB6769DB}" type="presOf" srcId="{8AD9CE5C-4AA7-4B40-BD57-DA73D8164DA8}" destId="{2E7C2340-C71D-4AE4-9F98-0A8E4202CD71}" srcOrd="1" destOrd="0" presId="urn:microsoft.com/office/officeart/2005/8/layout/gear1"/>
    <dgm:cxn modelId="{584FBF58-774C-45AC-A1DB-EAC340181D6D}" type="presParOf" srcId="{22CA285E-4B14-4BD8-B0A4-18E69D056B00}" destId="{6C18EA5E-E754-4201-8820-D6DAE546E8FF}" srcOrd="0" destOrd="0" presId="urn:microsoft.com/office/officeart/2005/8/layout/gear1"/>
    <dgm:cxn modelId="{45D87791-3D13-4D80-BAAF-8D6E522D3180}" type="presParOf" srcId="{22CA285E-4B14-4BD8-B0A4-18E69D056B00}" destId="{631F932D-97EB-4E42-87C3-385A87BFBB22}" srcOrd="1" destOrd="0" presId="urn:microsoft.com/office/officeart/2005/8/layout/gear1"/>
    <dgm:cxn modelId="{2C846FCB-0718-4115-8956-BCD294EDEBAD}" type="presParOf" srcId="{22CA285E-4B14-4BD8-B0A4-18E69D056B00}" destId="{ADEC1A4A-2747-47B2-8478-C988127836B1}" srcOrd="2" destOrd="0" presId="urn:microsoft.com/office/officeart/2005/8/layout/gear1"/>
    <dgm:cxn modelId="{01268C86-96AA-49C6-9CB4-7C55EBDD4AB5}" type="presParOf" srcId="{22CA285E-4B14-4BD8-B0A4-18E69D056B00}" destId="{1BB0BF4E-D846-44F0-A524-3E98AAB801E0}" srcOrd="3" destOrd="0" presId="urn:microsoft.com/office/officeart/2005/8/layout/gear1"/>
    <dgm:cxn modelId="{D32DE3D3-BC4A-4219-BBEA-456FDC1A1B36}" type="presParOf" srcId="{22CA285E-4B14-4BD8-B0A4-18E69D056B00}" destId="{2E7C2340-C71D-4AE4-9F98-0A8E4202CD71}" srcOrd="4" destOrd="0" presId="urn:microsoft.com/office/officeart/2005/8/layout/gear1"/>
    <dgm:cxn modelId="{2E58FDF7-A0EE-4A97-AC36-9ED6C2A58F7F}" type="presParOf" srcId="{22CA285E-4B14-4BD8-B0A4-18E69D056B00}" destId="{7AC4A02E-F0E5-4962-8C6A-ACBBEA6925BB}" srcOrd="5" destOrd="0" presId="urn:microsoft.com/office/officeart/2005/8/layout/gear1"/>
    <dgm:cxn modelId="{919C5125-A041-4A92-B20E-4DB693A76532}" type="presParOf" srcId="{22CA285E-4B14-4BD8-B0A4-18E69D056B00}" destId="{592AEA7E-CA31-41CA-B989-8F03CC1D5AFE}" srcOrd="6" destOrd="0" presId="urn:microsoft.com/office/officeart/2005/8/layout/gear1"/>
    <dgm:cxn modelId="{FFBA65DA-4C59-4AF4-803D-CA8B0B9FE764}" type="presParOf" srcId="{22CA285E-4B14-4BD8-B0A4-18E69D056B00}" destId="{A2F11EC5-3EF7-4F28-AB9C-5A2F32A7F477}" srcOrd="7" destOrd="0" presId="urn:microsoft.com/office/officeart/2005/8/layout/gear1"/>
    <dgm:cxn modelId="{B7DCE79F-CB53-45AB-A1D4-2C7D1C6DE3A0}" type="presParOf" srcId="{22CA285E-4B14-4BD8-B0A4-18E69D056B00}" destId="{64A95544-E08F-4A43-A883-CC6C0B133F5B}" srcOrd="8" destOrd="0" presId="urn:microsoft.com/office/officeart/2005/8/layout/gear1"/>
    <dgm:cxn modelId="{73D47794-5024-4C4F-832A-03274A457B01}" type="presParOf" srcId="{22CA285E-4B14-4BD8-B0A4-18E69D056B00}" destId="{67A56609-A98C-4BA9-98FA-5A656ECF184C}" srcOrd="9" destOrd="0" presId="urn:microsoft.com/office/officeart/2005/8/layout/gear1"/>
    <dgm:cxn modelId="{48CB1980-3EB8-4F37-936A-13E6802F3F10}" type="presParOf" srcId="{22CA285E-4B14-4BD8-B0A4-18E69D056B00}" destId="{7B6C61DE-7B64-4BE5-9D78-E2831892F837}" srcOrd="10" destOrd="0" presId="urn:microsoft.com/office/officeart/2005/8/layout/gear1"/>
    <dgm:cxn modelId="{920C12D0-ABD6-4DCF-AA33-3472802D65CA}" type="presParOf" srcId="{22CA285E-4B14-4BD8-B0A4-18E69D056B00}" destId="{54F70271-439A-4D84-BF4D-9639665F00D5}" srcOrd="11" destOrd="0" presId="urn:microsoft.com/office/officeart/2005/8/layout/gear1"/>
    <dgm:cxn modelId="{17E08065-02A1-442D-BAA4-B686A7BFF953}" type="presParOf" srcId="{22CA285E-4B14-4BD8-B0A4-18E69D056B00}" destId="{DCDBEAC8-0664-45BF-B687-977359E9ACA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A8738-3A1E-46AD-9F92-DD4125A512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FEA44-424D-4A84-A5A8-F15F02AAD6B8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Applications are available online using this QR code.</a:t>
          </a:r>
        </a:p>
      </dgm:t>
    </dgm:pt>
    <dgm:pt modelId="{9ACB7E22-3C45-4E35-9E14-1AEBCDA8B03A}" type="parTrans" cxnId="{1EF16024-05FE-4FC8-85D8-C73F6DC6ECB3}">
      <dgm:prSet/>
      <dgm:spPr/>
      <dgm:t>
        <a:bodyPr/>
        <a:lstStyle/>
        <a:p>
          <a:endParaRPr lang="en-US"/>
        </a:p>
      </dgm:t>
    </dgm:pt>
    <dgm:pt modelId="{5947A7B6-4B81-4FA5-96BC-EFB00C85A8E5}" type="sibTrans" cxnId="{1EF16024-05FE-4FC8-85D8-C73F6DC6ECB3}">
      <dgm:prSet/>
      <dgm:spPr/>
      <dgm:t>
        <a:bodyPr/>
        <a:lstStyle/>
        <a:p>
          <a:endParaRPr lang="en-US"/>
        </a:p>
      </dgm:t>
    </dgm:pt>
    <dgm:pt modelId="{89357445-D570-4BFE-9C0D-8E2E1B0306E1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Applications require students to complete a writing prompt and have two teachers' recommendations.  </a:t>
          </a:r>
        </a:p>
      </dgm:t>
    </dgm:pt>
    <dgm:pt modelId="{A7143622-ADE0-4E7E-84DC-767FA89FD066}" type="parTrans" cxnId="{604D8C48-4C94-432B-8C7F-60BA4D1B8776}">
      <dgm:prSet/>
      <dgm:spPr/>
      <dgm:t>
        <a:bodyPr/>
        <a:lstStyle/>
        <a:p>
          <a:endParaRPr lang="en-US"/>
        </a:p>
      </dgm:t>
    </dgm:pt>
    <dgm:pt modelId="{D9E262AE-129D-450B-8297-1DAEF0DF0247}" type="sibTrans" cxnId="{604D8C48-4C94-432B-8C7F-60BA4D1B8776}">
      <dgm:prSet/>
      <dgm:spPr/>
      <dgm:t>
        <a:bodyPr/>
        <a:lstStyle/>
        <a:p>
          <a:endParaRPr lang="en-US"/>
        </a:p>
      </dgm:t>
    </dgm:pt>
    <dgm:pt modelId="{6B5F6D6F-408E-4FB1-A4D6-9019B6BB3F72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Completed applications must be submitted online by </a:t>
          </a:r>
          <a:r>
            <a:rPr lang="en-US" b="1" i="1" dirty="0"/>
            <a:t>March 8, 2024</a:t>
          </a:r>
          <a:endParaRPr lang="en-US" dirty="0"/>
        </a:p>
      </dgm:t>
    </dgm:pt>
    <dgm:pt modelId="{01B8F0D3-676C-4C53-BDCB-A6CF7360EE44}" type="parTrans" cxnId="{F9E25D17-218C-4094-B9AE-6A4B244B1D23}">
      <dgm:prSet/>
      <dgm:spPr/>
      <dgm:t>
        <a:bodyPr/>
        <a:lstStyle/>
        <a:p>
          <a:endParaRPr lang="en-US"/>
        </a:p>
      </dgm:t>
    </dgm:pt>
    <dgm:pt modelId="{530271D0-4E51-41C9-8DD1-7146A1D9ACB5}" type="sibTrans" cxnId="{F9E25D17-218C-4094-B9AE-6A4B244B1D23}">
      <dgm:prSet/>
      <dgm:spPr/>
      <dgm:t>
        <a:bodyPr/>
        <a:lstStyle/>
        <a:p>
          <a:endParaRPr lang="en-US"/>
        </a:p>
      </dgm:t>
    </dgm:pt>
    <dgm:pt modelId="{6DA7E9D0-B0E5-4969-A8AA-66D6E3C07F5E}" type="pres">
      <dgm:prSet presAssocID="{C26A8738-3A1E-46AD-9F92-DD4125A51237}" presName="linear" presStyleCnt="0">
        <dgm:presLayoutVars>
          <dgm:animLvl val="lvl"/>
          <dgm:resizeHandles val="exact"/>
        </dgm:presLayoutVars>
      </dgm:prSet>
      <dgm:spPr/>
    </dgm:pt>
    <dgm:pt modelId="{2E42B57F-DBC0-4791-B706-130CBBAD4540}" type="pres">
      <dgm:prSet presAssocID="{CA2FEA44-424D-4A84-A5A8-F15F02AAD6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65B8D06-E5C3-4CAC-8F36-9271CE871923}" type="pres">
      <dgm:prSet presAssocID="{5947A7B6-4B81-4FA5-96BC-EFB00C85A8E5}" presName="spacer" presStyleCnt="0"/>
      <dgm:spPr/>
    </dgm:pt>
    <dgm:pt modelId="{96028141-2989-4DC0-A12E-FEA0BCB71084}" type="pres">
      <dgm:prSet presAssocID="{89357445-D570-4BFE-9C0D-8E2E1B0306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E8A0F4-EE62-462A-8A65-AC7430C0FF94}" type="pres">
      <dgm:prSet presAssocID="{D9E262AE-129D-450B-8297-1DAEF0DF0247}" presName="spacer" presStyleCnt="0"/>
      <dgm:spPr/>
    </dgm:pt>
    <dgm:pt modelId="{519F0627-60ED-4625-9E83-6E6F7106963B}" type="pres">
      <dgm:prSet presAssocID="{6B5F6D6F-408E-4FB1-A4D6-9019B6BB3F7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2B7D14-739F-41A1-B27E-209F26C86C03}" type="presOf" srcId="{CA2FEA44-424D-4A84-A5A8-F15F02AAD6B8}" destId="{2E42B57F-DBC0-4791-B706-130CBBAD4540}" srcOrd="0" destOrd="0" presId="urn:microsoft.com/office/officeart/2005/8/layout/vList2"/>
    <dgm:cxn modelId="{F9E25D17-218C-4094-B9AE-6A4B244B1D23}" srcId="{C26A8738-3A1E-46AD-9F92-DD4125A51237}" destId="{6B5F6D6F-408E-4FB1-A4D6-9019B6BB3F72}" srcOrd="2" destOrd="0" parTransId="{01B8F0D3-676C-4C53-BDCB-A6CF7360EE44}" sibTransId="{530271D0-4E51-41C9-8DD1-7146A1D9ACB5}"/>
    <dgm:cxn modelId="{1EF16024-05FE-4FC8-85D8-C73F6DC6ECB3}" srcId="{C26A8738-3A1E-46AD-9F92-DD4125A51237}" destId="{CA2FEA44-424D-4A84-A5A8-F15F02AAD6B8}" srcOrd="0" destOrd="0" parTransId="{9ACB7E22-3C45-4E35-9E14-1AEBCDA8B03A}" sibTransId="{5947A7B6-4B81-4FA5-96BC-EFB00C85A8E5}"/>
    <dgm:cxn modelId="{604D8C48-4C94-432B-8C7F-60BA4D1B8776}" srcId="{C26A8738-3A1E-46AD-9F92-DD4125A51237}" destId="{89357445-D570-4BFE-9C0D-8E2E1B0306E1}" srcOrd="1" destOrd="0" parTransId="{A7143622-ADE0-4E7E-84DC-767FA89FD066}" sibTransId="{D9E262AE-129D-450B-8297-1DAEF0DF0247}"/>
    <dgm:cxn modelId="{0EF38983-54A1-4E4F-95DB-1FB4F328E5CB}" type="presOf" srcId="{C26A8738-3A1E-46AD-9F92-DD4125A51237}" destId="{6DA7E9D0-B0E5-4969-A8AA-66D6E3C07F5E}" srcOrd="0" destOrd="0" presId="urn:microsoft.com/office/officeart/2005/8/layout/vList2"/>
    <dgm:cxn modelId="{B72679BD-82B1-4CA5-8071-2E273A8D7085}" type="presOf" srcId="{6B5F6D6F-408E-4FB1-A4D6-9019B6BB3F72}" destId="{519F0627-60ED-4625-9E83-6E6F7106963B}" srcOrd="0" destOrd="0" presId="urn:microsoft.com/office/officeart/2005/8/layout/vList2"/>
    <dgm:cxn modelId="{FEDF0AC2-FE78-4B29-A107-18F14FBC4497}" type="presOf" srcId="{89357445-D570-4BFE-9C0D-8E2E1B0306E1}" destId="{96028141-2989-4DC0-A12E-FEA0BCB71084}" srcOrd="0" destOrd="0" presId="urn:microsoft.com/office/officeart/2005/8/layout/vList2"/>
    <dgm:cxn modelId="{B842C014-4972-44B4-8274-3EC7A89E7C9E}" type="presParOf" srcId="{6DA7E9D0-B0E5-4969-A8AA-66D6E3C07F5E}" destId="{2E42B57F-DBC0-4791-B706-130CBBAD4540}" srcOrd="0" destOrd="0" presId="urn:microsoft.com/office/officeart/2005/8/layout/vList2"/>
    <dgm:cxn modelId="{E8BB266C-EFDC-46C4-9676-AF18F3352552}" type="presParOf" srcId="{6DA7E9D0-B0E5-4969-A8AA-66D6E3C07F5E}" destId="{A65B8D06-E5C3-4CAC-8F36-9271CE871923}" srcOrd="1" destOrd="0" presId="urn:microsoft.com/office/officeart/2005/8/layout/vList2"/>
    <dgm:cxn modelId="{31C79890-5A90-46A9-8F9B-0FC9CE7A27C8}" type="presParOf" srcId="{6DA7E9D0-B0E5-4969-A8AA-66D6E3C07F5E}" destId="{96028141-2989-4DC0-A12E-FEA0BCB71084}" srcOrd="2" destOrd="0" presId="urn:microsoft.com/office/officeart/2005/8/layout/vList2"/>
    <dgm:cxn modelId="{FD29B281-B18A-4B02-A1CD-F62CA37BB7E4}" type="presParOf" srcId="{6DA7E9D0-B0E5-4969-A8AA-66D6E3C07F5E}" destId="{CBE8A0F4-EE62-462A-8A65-AC7430C0FF94}" srcOrd="3" destOrd="0" presId="urn:microsoft.com/office/officeart/2005/8/layout/vList2"/>
    <dgm:cxn modelId="{5DAB3129-4903-4AC1-A1DE-F826BF5F9D7A}" type="presParOf" srcId="{6DA7E9D0-B0E5-4969-A8AA-66D6E3C07F5E}" destId="{519F0627-60ED-4625-9E83-6E6F7106963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8EA5E-E754-4201-8820-D6DAE546E8FF}">
      <dsp:nvSpPr>
        <dsp:cNvPr id="0" name=""/>
        <dsp:cNvSpPr/>
      </dsp:nvSpPr>
      <dsp:spPr>
        <a:xfrm>
          <a:off x="4419600" y="2743200"/>
          <a:ext cx="3352800" cy="33528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  <a:t>Why was Galileo Created?</a:t>
          </a:r>
          <a:b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</a:br>
          <a:endParaRPr lang="en-US" sz="2000" b="1" i="1" kern="1200" dirty="0">
            <a:solidFill>
              <a:schemeClr val="bg1"/>
            </a:solidFill>
            <a:latin typeface="Maiandra GD" pitchFamily="34" charset="0"/>
            <a:ea typeface="+mj-ea"/>
            <a:cs typeface="+mj-cs"/>
          </a:endParaRPr>
        </a:p>
      </dsp:txBody>
      <dsp:txXfrm>
        <a:off x="5093662" y="3528577"/>
        <a:ext cx="2004676" cy="1723409"/>
      </dsp:txXfrm>
    </dsp:sp>
    <dsp:sp modelId="{1BB0BF4E-D846-44F0-A524-3E98AAB801E0}">
      <dsp:nvSpPr>
        <dsp:cNvPr id="0" name=""/>
        <dsp:cNvSpPr/>
      </dsp:nvSpPr>
      <dsp:spPr>
        <a:xfrm>
          <a:off x="2468880" y="1950720"/>
          <a:ext cx="2438400" cy="24384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  <a:t>What makes Galileo unique?</a:t>
          </a:r>
        </a:p>
      </dsp:txBody>
      <dsp:txXfrm>
        <a:off x="3082755" y="2568305"/>
        <a:ext cx="1210650" cy="1203230"/>
      </dsp:txXfrm>
    </dsp:sp>
    <dsp:sp modelId="{592AEA7E-CA31-41CA-B989-8F03CC1D5AFE}">
      <dsp:nvSpPr>
        <dsp:cNvPr id="0" name=""/>
        <dsp:cNvSpPr/>
      </dsp:nvSpPr>
      <dsp:spPr>
        <a:xfrm rot="20700000">
          <a:off x="3834632" y="268472"/>
          <a:ext cx="2389134" cy="238913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  <a:t>Why choose Galileo?</a:t>
          </a:r>
          <a:br>
            <a:rPr lang="en-US" sz="2000" b="1" i="1" kern="12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rPr>
          </a:br>
          <a:endParaRPr lang="en-US" sz="2000" b="1" i="1" kern="1200" dirty="0">
            <a:solidFill>
              <a:schemeClr val="bg1"/>
            </a:solidFill>
            <a:latin typeface="Maiandra GD" pitchFamily="34" charset="0"/>
            <a:ea typeface="+mj-ea"/>
            <a:cs typeface="+mj-cs"/>
          </a:endParaRPr>
        </a:p>
      </dsp:txBody>
      <dsp:txXfrm rot="-20700000">
        <a:off x="4358640" y="792480"/>
        <a:ext cx="1341120" cy="1341120"/>
      </dsp:txXfrm>
    </dsp:sp>
    <dsp:sp modelId="{7B6C61DE-7B64-4BE5-9D78-E2831892F837}">
      <dsp:nvSpPr>
        <dsp:cNvPr id="0" name=""/>
        <dsp:cNvSpPr/>
      </dsp:nvSpPr>
      <dsp:spPr>
        <a:xfrm>
          <a:off x="4183196" y="2225001"/>
          <a:ext cx="4291584" cy="4291584"/>
        </a:xfrm>
        <a:prstGeom prst="circularArrow">
          <a:avLst>
            <a:gd name="adj1" fmla="val 4687"/>
            <a:gd name="adj2" fmla="val 299029"/>
            <a:gd name="adj3" fmla="val 2548436"/>
            <a:gd name="adj4" fmla="val 1579343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70271-439A-4D84-BF4D-9639665F00D5}">
      <dsp:nvSpPr>
        <dsp:cNvPr id="0" name=""/>
        <dsp:cNvSpPr/>
      </dsp:nvSpPr>
      <dsp:spPr>
        <a:xfrm>
          <a:off x="2037044" y="1403033"/>
          <a:ext cx="3118104" cy="31181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BEAC8-0664-45BF-B687-977359E9ACA3}">
      <dsp:nvSpPr>
        <dsp:cNvPr id="0" name=""/>
        <dsp:cNvSpPr/>
      </dsp:nvSpPr>
      <dsp:spPr>
        <a:xfrm>
          <a:off x="3282001" y="-262998"/>
          <a:ext cx="3361944" cy="3361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2B57F-DBC0-4791-B706-130CBBAD4540}">
      <dsp:nvSpPr>
        <dsp:cNvPr id="0" name=""/>
        <dsp:cNvSpPr/>
      </dsp:nvSpPr>
      <dsp:spPr>
        <a:xfrm>
          <a:off x="0" y="310682"/>
          <a:ext cx="5349832" cy="1454456"/>
        </a:xfrm>
        <a:prstGeom prst="round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Applications are available online using this QR code.</a:t>
          </a:r>
        </a:p>
      </dsp:txBody>
      <dsp:txXfrm>
        <a:off x="71001" y="381683"/>
        <a:ext cx="5207830" cy="1312454"/>
      </dsp:txXfrm>
    </dsp:sp>
    <dsp:sp modelId="{96028141-2989-4DC0-A12E-FEA0BCB71084}">
      <dsp:nvSpPr>
        <dsp:cNvPr id="0" name=""/>
        <dsp:cNvSpPr/>
      </dsp:nvSpPr>
      <dsp:spPr>
        <a:xfrm>
          <a:off x="0" y="1840018"/>
          <a:ext cx="5349832" cy="1454456"/>
        </a:xfrm>
        <a:prstGeom prst="round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Applications require students to complete a writing prompt and have two teachers' recommendations.  </a:t>
          </a:r>
        </a:p>
      </dsp:txBody>
      <dsp:txXfrm>
        <a:off x="71001" y="1911019"/>
        <a:ext cx="5207830" cy="1312454"/>
      </dsp:txXfrm>
    </dsp:sp>
    <dsp:sp modelId="{519F0627-60ED-4625-9E83-6E6F7106963B}">
      <dsp:nvSpPr>
        <dsp:cNvPr id="0" name=""/>
        <dsp:cNvSpPr/>
      </dsp:nvSpPr>
      <dsp:spPr>
        <a:xfrm>
          <a:off x="0" y="3369355"/>
          <a:ext cx="5349832" cy="1454456"/>
        </a:xfrm>
        <a:prstGeom prst="roundRect">
          <a:avLst/>
        </a:prstGeom>
        <a:solidFill>
          <a:srgbClr val="00B05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Completed applications must be submitted online by </a:t>
          </a:r>
          <a:r>
            <a:rPr lang="en-US" sz="2600" b="1" i="1" kern="1200" dirty="0"/>
            <a:t>March 8, 2024</a:t>
          </a:r>
          <a:endParaRPr lang="en-US" sz="2600" kern="1200" dirty="0"/>
        </a:p>
      </dsp:txBody>
      <dsp:txXfrm>
        <a:off x="71001" y="3440356"/>
        <a:ext cx="5207830" cy="131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33" tIns="47017" rIns="94033" bIns="470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70257"/>
          </a:xfrm>
          <a:prstGeom prst="rect">
            <a:avLst/>
          </a:prstGeom>
        </p:spPr>
        <p:txBody>
          <a:bodyPr vert="horz" lIns="94033" tIns="47017" rIns="94033" bIns="47017" rtlCol="0"/>
          <a:lstStyle>
            <a:lvl1pPr algn="r">
              <a:defRPr sz="1200"/>
            </a:lvl1pPr>
          </a:lstStyle>
          <a:p>
            <a:fld id="{9FBFA6EF-860F-4556-983A-F45EC31D8468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5"/>
            <a:ext cx="3070860" cy="470256"/>
          </a:xfrm>
          <a:prstGeom prst="rect">
            <a:avLst/>
          </a:prstGeom>
        </p:spPr>
        <p:txBody>
          <a:bodyPr vert="horz" lIns="94033" tIns="47017" rIns="94033" bIns="470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5"/>
            <a:ext cx="3070860" cy="470256"/>
          </a:xfrm>
          <a:prstGeom prst="rect">
            <a:avLst/>
          </a:prstGeom>
        </p:spPr>
        <p:txBody>
          <a:bodyPr vert="horz" lIns="94033" tIns="47017" rIns="94033" bIns="47017" rtlCol="0" anchor="b"/>
          <a:lstStyle>
            <a:lvl1pPr algn="r">
              <a:defRPr sz="1200"/>
            </a:lvl1pPr>
          </a:lstStyle>
          <a:p>
            <a:fld id="{4D748404-3331-453F-8D3D-9C52B4928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9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33" tIns="47017" rIns="94033" bIns="470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4033" tIns="47017" rIns="94033" bIns="47017" rtlCol="0"/>
          <a:lstStyle>
            <a:lvl1pPr algn="r">
              <a:defRPr sz="1200"/>
            </a:lvl1pPr>
          </a:lstStyle>
          <a:p>
            <a:fld id="{79F49AED-2701-4563-8C53-40795C402EBA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1675"/>
            <a:ext cx="4686300" cy="3516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3" tIns="47017" rIns="94033" bIns="470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33" tIns="47017" rIns="94033" bIns="470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68630"/>
          </a:xfrm>
          <a:prstGeom prst="rect">
            <a:avLst/>
          </a:prstGeom>
        </p:spPr>
        <p:txBody>
          <a:bodyPr vert="horz" lIns="94033" tIns="47017" rIns="94033" bIns="470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4"/>
            <a:ext cx="3070860" cy="468630"/>
          </a:xfrm>
          <a:prstGeom prst="rect">
            <a:avLst/>
          </a:prstGeom>
        </p:spPr>
        <p:txBody>
          <a:bodyPr vert="horz" lIns="94033" tIns="47017" rIns="94033" bIns="47017" rtlCol="0" anchor="b"/>
          <a:lstStyle>
            <a:lvl1pPr algn="r">
              <a:defRPr sz="1200"/>
            </a:lvl1pPr>
          </a:lstStyle>
          <a:p>
            <a:fld id="{26A2E7E2-C79F-43C9-B2C6-59CA0DFC87F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57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2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36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27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48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6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38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Why was Galileo created?</a:t>
            </a:r>
            <a:r>
              <a:rPr lang="en-US" baseline="0" dirty="0"/>
              <a:t>	</a:t>
            </a:r>
          </a:p>
          <a:p>
            <a:pPr marL="176806" indent="-176806" defTabSz="942966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Jefferson is the only middle school for Merritt Island.  </a:t>
            </a:r>
            <a:endParaRPr lang="en-US" dirty="0"/>
          </a:p>
          <a:p>
            <a:pPr marL="176806" indent="-176806">
              <a:buFont typeface="Arial" panose="020B0604020202020204" pitchFamily="34" charset="0"/>
              <a:buChar char="•"/>
            </a:pPr>
            <a:r>
              <a:rPr lang="en-US" baseline="0" dirty="0"/>
              <a:t>Galileo was created to keep our top performing students at Jefferson.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defTabSz="942966">
              <a:defRPr/>
            </a:pPr>
            <a:r>
              <a:rPr lang="en-US" b="1" dirty="0"/>
              <a:t>Why makes Galileo unique?</a:t>
            </a:r>
            <a:r>
              <a:rPr lang="en-US" baseline="0" dirty="0"/>
              <a:t>	</a:t>
            </a:r>
          </a:p>
          <a:p>
            <a:pPr marL="176806" indent="-176806" defTabSz="942966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Galileo is a school with in a school concept.</a:t>
            </a:r>
          </a:p>
          <a:p>
            <a:pPr marL="176806" indent="-176806" defTabSz="942966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The students on the team have many of the same qualities, aspirations and outlook for learning.</a:t>
            </a:r>
          </a:p>
          <a:p>
            <a:pPr marL="176806" indent="-176806" defTabSz="942966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The teachers are gifted endorsed and Advance Placement Trained</a:t>
            </a:r>
          </a:p>
          <a:p>
            <a:pPr marL="176806" indent="-176806" defTabSz="942966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Students are in a cohort for academic classes, but can choose other electives that suit their interests.</a:t>
            </a:r>
          </a:p>
          <a:p>
            <a:pPr marL="176806" indent="-176806" defTabSz="942966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There is a great connection between our Galileo teachers and the teachers at Merritt Island high school’s AP and Capstone programs.</a:t>
            </a:r>
          </a:p>
          <a:p>
            <a:r>
              <a:rPr lang="en-US" sz="1400" b="1" dirty="0"/>
              <a:t>Why  choose Galileo?</a:t>
            </a:r>
          </a:p>
          <a:p>
            <a:pPr marL="176806" indent="-176806">
              <a:buFont typeface="Arial" panose="020B0604020202020204" pitchFamily="34" charset="0"/>
              <a:buChar char="•"/>
            </a:pPr>
            <a:r>
              <a:rPr lang="en-US" baseline="0" dirty="0"/>
              <a:t>At Jefferson you get the real “traditional” middle school experience. </a:t>
            </a:r>
          </a:p>
          <a:p>
            <a:pPr marL="176806" indent="-176806">
              <a:buFont typeface="Arial" panose="020B0604020202020204" pitchFamily="34" charset="0"/>
              <a:buChar char="•"/>
            </a:pPr>
            <a:r>
              <a:rPr lang="en-US" baseline="0" dirty="0"/>
              <a:t>Teachers are teamed:  meaning your language arts, social studies, science teachers all have the same students. </a:t>
            </a:r>
          </a:p>
          <a:p>
            <a:pPr marL="176806" indent="-176806">
              <a:buFont typeface="Arial" panose="020B0604020202020204" pitchFamily="34" charset="0"/>
              <a:buChar char="•"/>
            </a:pPr>
            <a:r>
              <a:rPr lang="en-US" baseline="0" dirty="0"/>
              <a:t>We offer the same course and rigorous content as the other area schools.</a:t>
            </a:r>
          </a:p>
          <a:p>
            <a:pPr marL="176806" indent="-176806">
              <a:buFont typeface="Arial" panose="020B0604020202020204" pitchFamily="34" charset="0"/>
              <a:buChar char="•"/>
            </a:pPr>
            <a:r>
              <a:rPr lang="en-US" baseline="0" dirty="0"/>
              <a:t>Each of our Music courses are taught by teachers that went to school for that subject area.</a:t>
            </a:r>
          </a:p>
          <a:p>
            <a:pPr marL="176806" indent="-176806" defTabSz="942966">
              <a:buFont typeface="Arial" panose="020B0604020202020204" pitchFamily="34" charset="0"/>
              <a:buChar char="•"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56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5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27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2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2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73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53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33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23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83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21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64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0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2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2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25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3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</a:t>
            </a:r>
            <a:r>
              <a:rPr lang="en-US" baseline="0" dirty="0"/>
              <a:t> and introduce 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96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4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F623-3E8D-4E5B-B886-C89B54D5A5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7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E-B977-4FA0-BA06-EA7241F6C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84B7-CE2B-467F-8868-222DF2180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8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CE6B-E233-46F1-847C-66C1965294D9}" type="datetimeFigureOut">
              <a:rPr lang="en-US" smtClean="0"/>
              <a:pPr/>
              <a:t>12/13/2023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3EE3-57FC-49A8-B966-A35D7D5197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3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  <p:sldLayoutId id="2147483675" r:id="rId12"/>
    <p:sldLayoutId id="2147483676" r:id="rId13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5" y="1143000"/>
            <a:ext cx="8839200" cy="15234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/>
              <a:t>Welcome to the </a:t>
            </a:r>
            <a:br>
              <a:rPr lang="en-US" dirty="0"/>
            </a:br>
            <a:r>
              <a:rPr lang="en-US" dirty="0"/>
              <a:t>Galileo Program for</a:t>
            </a:r>
            <a:br>
              <a:rPr lang="en-US" dirty="0"/>
            </a:br>
            <a:r>
              <a:rPr lang="en-US" dirty="0"/>
              <a:t> Gifted and Academically Talented Students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84D76-BDFB-06B1-5DFD-48743EC42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5065553"/>
            <a:ext cx="3124200" cy="179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849091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>
                <a:latin typeface="Maiandra GD"/>
              </a:rPr>
              <a:t>Galileo Parent Representative</a:t>
            </a:r>
            <a:br>
              <a:rPr lang="en-US" sz="4800" b="1" i="1" dirty="0">
                <a:latin typeface="Maiandra GD"/>
              </a:rPr>
            </a:br>
            <a:br>
              <a:rPr lang="en-US" sz="4800" b="1" i="1" dirty="0">
                <a:latin typeface="Maiandra GD"/>
              </a:rPr>
            </a:br>
            <a:br>
              <a:rPr lang="en-US" sz="4800" b="1" i="1" dirty="0">
                <a:latin typeface="Maiandra GD"/>
              </a:rPr>
            </a:br>
            <a:r>
              <a:rPr lang="en-US" sz="6700" b="1" i="1" dirty="0">
                <a:latin typeface="Maiandra GD"/>
              </a:rPr>
              <a:t>Mrs. Erin Turner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1929822885"/>
      </p:ext>
    </p:extLst>
  </p:cSld>
  <p:clrMapOvr>
    <a:masterClrMapping/>
  </p:clrMapOvr>
  <p:transition spd="slow" advClick="0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30091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>
                <a:latin typeface="Maiandra GD"/>
              </a:rPr>
              <a:t>Galileo Student Representatives</a:t>
            </a:r>
            <a:br>
              <a:rPr lang="en-US" sz="4800" b="1" i="1" dirty="0">
                <a:latin typeface="Maiandra GD"/>
              </a:rPr>
            </a:br>
            <a:br>
              <a:rPr lang="en-US" sz="4800" b="1" i="1" dirty="0">
                <a:latin typeface="Maiandra GD"/>
              </a:rPr>
            </a:br>
            <a:r>
              <a:rPr lang="en-US" sz="6700" b="1" i="1" dirty="0">
                <a:latin typeface="Maiandra GD"/>
              </a:rPr>
              <a:t>Ella Daniels – 8</a:t>
            </a:r>
            <a:r>
              <a:rPr lang="en-US" sz="6700" b="1" i="1" baseline="30000" dirty="0">
                <a:latin typeface="Maiandra GD"/>
              </a:rPr>
              <a:t>th</a:t>
            </a:r>
            <a:r>
              <a:rPr lang="en-US" sz="6700" b="1" i="1" dirty="0">
                <a:latin typeface="Maiandra GD"/>
              </a:rPr>
              <a:t> grader</a:t>
            </a:r>
            <a:br>
              <a:rPr lang="en-US" sz="6700" b="1" i="1" dirty="0">
                <a:latin typeface="Maiandra GD"/>
              </a:rPr>
            </a:br>
            <a:r>
              <a:rPr lang="en-US" sz="6700" b="1" i="1" dirty="0">
                <a:latin typeface="Maiandra GD"/>
              </a:rPr>
              <a:t>Grant Arnold – 8</a:t>
            </a:r>
            <a:r>
              <a:rPr lang="en-US" sz="6700" b="1" i="1" baseline="30000" dirty="0">
                <a:latin typeface="Maiandra GD"/>
              </a:rPr>
              <a:t>th</a:t>
            </a:r>
            <a:r>
              <a:rPr lang="en-US" sz="6700" b="1" i="1" dirty="0">
                <a:latin typeface="Maiandra GD"/>
              </a:rPr>
              <a:t> grader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1053250992"/>
      </p:ext>
    </p:extLst>
  </p:cSld>
  <p:clrMapOvr>
    <a:masterClrMapping/>
  </p:clrMapOvr>
  <p:transition spd="slow" advClick="0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lh6.googleusercontent.com/A_tNC5pjFshivH3HbOtixcXc4Bw2Y_cOsCI3LJSvIOdk3JOBioLAKbDjaVNMlOwid5f6of4Wak8-yyKHFrhFLE_XelcuuaSyIGNofjCsmHDdQ4BRdCwcg3aDBo3HnEitgIA0giPscx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2"/>
          <a:stretch/>
        </p:blipFill>
        <p:spPr bwMode="auto">
          <a:xfrm>
            <a:off x="4877469" y="0"/>
            <a:ext cx="426653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1B5B9B-0170-227E-BD16-F396C1671800}"/>
              </a:ext>
            </a:extLst>
          </p:cNvPr>
          <p:cNvSpPr txBox="1"/>
          <p:nvPr/>
        </p:nvSpPr>
        <p:spPr>
          <a:xfrm>
            <a:off x="366963" y="3990541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Collaboration and student-led discussions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E0F9B-D3C4-0333-0119-9C4CAAE69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" y="7189"/>
            <a:ext cx="4864101" cy="36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E653C-A270-6337-52EF-FF9122340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394" y="3657600"/>
            <a:ext cx="426466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66369" y="-6145984"/>
            <a:ext cx="1806428" cy="1855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en-US" altLang="en-US" sz="9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 Group Collaboration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Hands-On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7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9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7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lh5.googleusercontent.com/MTYm9l4gSplk7mdwZyLkilG6Z4QSl8kuHXVmVobUYcSBiVuc4MIuWicZh5-yxnLfA3EG1ZCmhef74ZMb9ybYnakJ_TixmJDObhvaJtfFse5Oottr0vaFPP7jXPj0YVzVWmvcZwuzf4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7"/>
          <a:stretch/>
        </p:blipFill>
        <p:spPr bwMode="auto">
          <a:xfrm>
            <a:off x="5029200" y="34762"/>
            <a:ext cx="4093464" cy="30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6.googleusercontent.com/YNdZYUNFNAgCteV_DJMpDiVxI5_snsoNTI7y4fW8splMh0VRFlZvbynM3LlRQQSsqpyreUdQG4zAAfksyKtkdAlpcoI1LpYZxk1tqxb4ZxNnG9clap9yjBpH-C8tpjR49xipLDv__J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b="22750"/>
          <a:stretch/>
        </p:blipFill>
        <p:spPr bwMode="auto">
          <a:xfrm>
            <a:off x="76200" y="4133599"/>
            <a:ext cx="3810000" cy="27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lh5.googleusercontent.com/SajvFty37x_3WMp332fJy-eOrqmGdbqAIg3g7uuUGzLp4q-PzlpwpjSFbxQHiswgw6sTH553hiEWjFqYZFksTdVH67RKS-Pz1tuUVUtvZW750yftHvIVSQ7hEjK0gh0qR8XTqJhG5w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14259" r="-3565" b="2818"/>
          <a:stretch/>
        </p:blipFill>
        <p:spPr bwMode="auto">
          <a:xfrm>
            <a:off x="5006899" y="4172921"/>
            <a:ext cx="4297435" cy="267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ttps://lh3.googleusercontent.com/QsG53cuUqZv2vst-2Gaw7OL6rtcQhzzNNqyy6v_KFj5hO9TL9icSJL4KHBpZ6gQB7997bnAM4WaD446bE-9KzVeCsVw7HtYG1oe-HT6HLrcnFAjlaMKK0Zl9wiemL0P6uq2WTJtk2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80"/>
            <a:ext cx="4131620" cy="30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1533" y="3229132"/>
            <a:ext cx="95270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3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Small Group and Hands-on Learning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96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lh5.googleusercontent.com/1h1TaCmFXCp7MJKMfd9lpOGpscdmmYBc_FWQmCMFSucAm7RwO9DS8Cmytt_PCFnW1p_wouP1PgRq6r8wB90Lg5HN1es0zHZvFpA_oEhdUuzRs2m9yDkP-cIG-hNn-rg1LJB50iYya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30" y="3618177"/>
            <a:ext cx="4309070" cy="32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h6.googleusercontent.com/SoAZ9cmS3vFAlPPxIK-UD5eG550qhmmZfftTnt0wWk9CZF2tjk0DdFPiVAlahTXhp4kZmO7Sq3jz3iis44oeUQiDRwJXD2x-ANYljQK_pgDIxI7F2DS94fLA6km38qBPBfrfLwxKtt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-39423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5E91A7-B2CA-F7DF-B654-47BBB763F4D3}"/>
              </a:ext>
            </a:extLst>
          </p:cNvPr>
          <p:cNvSpPr txBox="1"/>
          <p:nvPr/>
        </p:nvSpPr>
        <p:spPr>
          <a:xfrm>
            <a:off x="4708358" y="466244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Galileo Team Building Day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C8144-7BAF-F0EC-E5B9-C06276337D5E}"/>
              </a:ext>
            </a:extLst>
          </p:cNvPr>
          <p:cNvSpPr txBox="1"/>
          <p:nvPr/>
        </p:nvSpPr>
        <p:spPr>
          <a:xfrm>
            <a:off x="219520" y="4471072"/>
            <a:ext cx="3742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&amp; </a:t>
            </a:r>
          </a:p>
          <a:p>
            <a:pPr algn="ctr"/>
            <a:r>
              <a:rPr kumimoji="0" lang="en-US" sz="48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Field Trips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E9DFBA5-712B-1A0B-BC52-839E9E7C6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2914649"/>
            <a:ext cx="5257801" cy="3943351"/>
          </a:xfrm>
          <a:prstGeom prst="rect">
            <a:avLst/>
          </a:prstGeom>
        </p:spPr>
      </p:pic>
      <p:pic>
        <p:nvPicPr>
          <p:cNvPr id="9" name="Picture 8" descr="A tall tower lit up at night with Eiffel Tower in the background&#10;&#10;Description automatically generated">
            <a:extLst>
              <a:ext uri="{FF2B5EF4-FFF2-40B4-BE49-F238E27FC236}">
                <a16:creationId xmlns:a16="http://schemas.microsoft.com/office/drawing/2014/main" id="{E3307488-DA55-CE30-9B14-FCEE2E66E3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-1"/>
            <a:ext cx="3878179" cy="517090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w="152400" h="50800" prst="softRound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A94CD3-01CA-0795-CECD-865A800DBDF9}"/>
              </a:ext>
            </a:extLst>
          </p:cNvPr>
          <p:cNvSpPr txBox="1"/>
          <p:nvPr/>
        </p:nvSpPr>
        <p:spPr>
          <a:xfrm>
            <a:off x="4170947" y="53340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iandra GD"/>
                <a:cs typeface="Arial" charset="0"/>
              </a:rPr>
              <a:t>GALILEO TRIP TO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F619B6A-E064-846C-BE4B-EDD7F81A6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3" y="-5751"/>
            <a:ext cx="6011114" cy="4508336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EDF75DF-3B86-B1CE-C93D-5E2625E5AF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778"/>
          <a:stretch/>
        </p:blipFill>
        <p:spPr>
          <a:xfrm>
            <a:off x="6001354" y="1143000"/>
            <a:ext cx="3142646" cy="5743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3AAD28-021F-5A45-5E7C-5CACD37A3881}"/>
              </a:ext>
            </a:extLst>
          </p:cNvPr>
          <p:cNvSpPr txBox="1"/>
          <p:nvPr/>
        </p:nvSpPr>
        <p:spPr>
          <a:xfrm>
            <a:off x="40256" y="4553308"/>
            <a:ext cx="5827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England, Paris, Milan, Florence,  and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780" y="6096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Maiandra GD" pitchFamily="34" charset="0"/>
              </a:rPr>
              <a:t>Why Galileo?</a:t>
            </a:r>
          </a:p>
        </p:txBody>
      </p:sp>
      <p:pic>
        <p:nvPicPr>
          <p:cNvPr id="3" name="Picture 2" descr="&lt;strong&gt;Why&lt;/strong&gt;? – BPI Media Grou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57400"/>
            <a:ext cx="6324600" cy="41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-533400" y="381000"/>
          <a:ext cx="9448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4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latin typeface="Maiandra GD" pitchFamily="34" charset="0"/>
              </a:rPr>
              <a:t>Galileo is…Rigorous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56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Targeted to gifted and academically talented students.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Deeper and more complex understanding of the required curriculum for advanced classes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More opportunity for enrichment with: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Discussion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Student centered activities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Independent Research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Field trips 		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Small learning community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Academic teaming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500" dirty="0">
                <a:latin typeface="Garamond" panose="02020404030301010803" pitchFamily="18" charset="0"/>
              </a:rPr>
              <a:t>Accelerated curriculum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042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8458200" cy="135636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Maiandra GD" pitchFamily="34" charset="0"/>
              </a:rPr>
              <a:t>TONIGHT’S AGENDA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1219200"/>
            <a:ext cx="800100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29B0D"/>
              </a:buClr>
              <a:buSzTx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</a:rPr>
              <a:t>Welcome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29B0D"/>
              </a:buClr>
              <a:buSzTx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</a:rPr>
              <a:t>Introductions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29B0D"/>
              </a:buClr>
              <a:buSzTx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</a:rPr>
              <a:t>School Information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29B0D"/>
              </a:buClr>
              <a:buSzTx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</a:rPr>
              <a:t>Why Galileo?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29B0D"/>
              </a:buClr>
              <a:buSzTx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</a:rPr>
              <a:t>Application Information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29B0D"/>
              </a:buClr>
              <a:buSzTx/>
              <a:tabLst/>
              <a:defRPr/>
            </a:pPr>
            <a:r>
              <a:rPr lang="en-US" sz="3600" dirty="0">
                <a:solidFill>
                  <a:schemeClr val="tx1"/>
                </a:solidFill>
                <a:latin typeface="Garamond" panose="02020404030301010803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279716196"/>
      </p:ext>
    </p:extLst>
  </p:cSld>
  <p:clrMapOvr>
    <a:masterClrMapping/>
  </p:clrMapOvr>
  <p:transition spd="slow" advClick="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latin typeface="Maiandra GD" pitchFamily="34" charset="0"/>
              </a:rPr>
              <a:t>Galileo is …..Opportunity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 panose="02020404030301010803" pitchFamily="18" charset="0"/>
              </a:rPr>
              <a:t>Multiple Field Trips and Enrichment Opportunities in both grade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 panose="02020404030301010803" pitchFamily="18" charset="0"/>
              </a:rPr>
              <a:t>Access to Brain-Centered Competitions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>
                <a:latin typeface="Garamond" panose="02020404030301010803" pitchFamily="18" charset="0"/>
              </a:rPr>
              <a:t>Speech &amp; Debate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>
                <a:latin typeface="Garamond" panose="02020404030301010803" pitchFamily="18" charset="0"/>
              </a:rPr>
              <a:t>Math Bowl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000" dirty="0">
                <a:latin typeface="Garamond" panose="02020404030301010803" pitchFamily="18" charset="0"/>
              </a:rPr>
              <a:t>Student Government Association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 panose="02020404030301010803" pitchFamily="18" charset="0"/>
              </a:rPr>
              <a:t>Community Service Opportunities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Summer EF Tours: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Summer of 2023 – We went to Europe (</a:t>
            </a:r>
            <a:r>
              <a:rPr lang="en-US" sz="2000" dirty="0">
                <a:latin typeface="Garamond" panose="02020404030301010803" pitchFamily="18" charset="0"/>
              </a:rPr>
              <a:t>Three Countries)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</a:rPr>
              <a:t>Summer of 2024 – Greece	</a:t>
            </a:r>
          </a:p>
        </p:txBody>
      </p:sp>
    </p:spTree>
    <p:extLst>
      <p:ext uri="{BB962C8B-B14F-4D97-AF65-F5344CB8AC3E}">
        <p14:creationId xmlns:p14="http://schemas.microsoft.com/office/powerpoint/2010/main" val="93707743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04" y="304800"/>
            <a:ext cx="460704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2" t="12592" r="2703" b="19717"/>
          <a:stretch/>
        </p:blipFill>
        <p:spPr>
          <a:xfrm>
            <a:off x="165158" y="3938981"/>
            <a:ext cx="4698123" cy="2712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1611" r="10714"/>
          <a:stretch/>
        </p:blipFill>
        <p:spPr>
          <a:xfrm>
            <a:off x="185191" y="1219200"/>
            <a:ext cx="3015209" cy="24055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354568"/>
            <a:ext cx="3886200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kumimoji="0" lang="en-US" sz="43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Galileo is….</a:t>
            </a:r>
            <a:endParaRPr lang="en-US" sz="4000" b="1" i="1" dirty="0">
              <a:solidFill>
                <a:schemeClr val="accent1"/>
              </a:solidFill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5515" y="5943600"/>
            <a:ext cx="3956652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4000" b="1" i="1" dirty="0">
                <a:solidFill>
                  <a:schemeClr val="accent1"/>
                </a:solidFill>
                <a:latin typeface="Maiandra GD" pitchFamily="34" charset="0"/>
              </a:rPr>
              <a:t>…</a:t>
            </a:r>
            <a:r>
              <a:rPr kumimoji="0" lang="en-US" sz="43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 Teamwork</a:t>
            </a:r>
            <a:endParaRPr lang="en-US" sz="4000" b="1" i="1" dirty="0">
              <a:solidFill>
                <a:schemeClr val="accent1"/>
              </a:solidFill>
              <a:latin typeface="Maiandra GD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07312-7EDE-0B4E-FB8F-178E0C3BE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971800"/>
            <a:ext cx="2288551" cy="30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82832"/>
      </p:ext>
    </p:extLst>
  </p:cSld>
  <p:clrMapOvr>
    <a:masterClrMapping/>
  </p:clrMapOvr>
  <p:transition spd="slow" advClick="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68" y="304800"/>
            <a:ext cx="8610600" cy="838200"/>
          </a:xfrm>
        </p:spPr>
        <p:txBody>
          <a:bodyPr/>
          <a:lstStyle/>
          <a:p>
            <a:pPr algn="ctr"/>
            <a:r>
              <a:rPr lang="en-US" sz="4000" b="1" i="1" dirty="0">
                <a:latin typeface="Maiandra GD" pitchFamily="34" charset="0"/>
              </a:rPr>
              <a:t>Galileo is…Shadowing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268" y="1524000"/>
            <a:ext cx="4498732" cy="51816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/>
            <a:r>
              <a:rPr lang="en-US" sz="3200" b="1" dirty="0">
                <a:latin typeface="Garamond" panose="02020404030301010803" pitchFamily="18" charset="0"/>
              </a:rPr>
              <a:t>A Day in the Life: </a:t>
            </a:r>
          </a:p>
          <a:p>
            <a:r>
              <a:rPr lang="en-US" sz="3200" i="1" dirty="0">
                <a:latin typeface="Garamond" panose="02020404030301010803" pitchFamily="18" charset="0"/>
              </a:rPr>
              <a:t>Students can spend the day with a current Galileo student and see what the school day is like at Jefferson.  (Visit classrooms, enjoy lunch in the cafeteria, participate in school activities.) </a:t>
            </a:r>
          </a:p>
          <a:p>
            <a:endParaRPr lang="en-US" sz="3200" i="1" dirty="0">
              <a:latin typeface="Garamond" panose="02020404030301010803" pitchFamily="18" charset="0"/>
            </a:endParaRPr>
          </a:p>
          <a:p>
            <a:r>
              <a:rPr lang="en-US" sz="3200" i="1" dirty="0">
                <a:latin typeface="Garamond"/>
              </a:rPr>
              <a:t>Shadowing will be February 26th   through 29</a:t>
            </a:r>
            <a:r>
              <a:rPr lang="en-US" sz="3200" i="1" baseline="30000" dirty="0">
                <a:latin typeface="Garamond"/>
              </a:rPr>
              <a:t>th</a:t>
            </a:r>
            <a:endParaRPr lang="en-US" sz="3200" i="1" dirty="0">
              <a:latin typeface="Garamond"/>
            </a:endParaRPr>
          </a:p>
          <a:p>
            <a:r>
              <a:rPr lang="en-US" sz="3200" i="1" dirty="0">
                <a:latin typeface="Garamond" panose="02020404030301010803" pitchFamily="18" charset="0"/>
              </a:rPr>
              <a:t>Once a completed application has been received by JMS, contact the front office to schedule your visit.</a:t>
            </a:r>
          </a:p>
          <a:p>
            <a:endParaRPr lang="en-US" sz="3200" i="1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12821" r="21154" b="10256"/>
          <a:stretch/>
        </p:blipFill>
        <p:spPr>
          <a:xfrm>
            <a:off x="152400" y="1524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9477"/>
      </p:ext>
    </p:extLst>
  </p:cSld>
  <p:clrMapOvr>
    <a:masterClrMapping/>
  </p:clrMapOvr>
  <p:transition spd="slow" advClick="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8938"/>
            <a:ext cx="8534400" cy="754062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latin typeface="Maiandra GD" pitchFamily="34" charset="0"/>
              </a:rPr>
              <a:t>Galileo is…. A Jump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611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sz="3200" dirty="0">
                <a:latin typeface="Garamond" panose="02020404030301010803" pitchFamily="18" charset="0"/>
              </a:rPr>
              <a:t>Algebra 1 Honors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dirty="0">
                <a:latin typeface="Garamond" panose="02020404030301010803" pitchFamily="18" charset="0"/>
              </a:rPr>
              <a:t>Geometry Honors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dirty="0">
                <a:latin typeface="Garamond" panose="02020404030301010803" pitchFamily="18" charset="0"/>
              </a:rPr>
              <a:t>Spanish 1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dirty="0">
                <a:latin typeface="Garamond" panose="02020404030301010803" pitchFamily="18" charset="0"/>
              </a:rPr>
              <a:t>Spanish 2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sz="3200" dirty="0">
                <a:latin typeface="Garamond"/>
              </a:rPr>
              <a:t>Biology</a:t>
            </a:r>
          </a:p>
          <a:p>
            <a:pPr marL="609600" indent="-609600">
              <a:buNone/>
            </a:pP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4" name="Picture 3" descr="On Choosing The Right University Course - Research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89" y="2514600"/>
            <a:ext cx="3220529" cy="213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4C0C41-B631-7906-2A09-7568DEBB4D99}"/>
              </a:ext>
            </a:extLst>
          </p:cNvPr>
          <p:cNvSpPr txBox="1"/>
          <p:nvPr/>
        </p:nvSpPr>
        <p:spPr>
          <a:xfrm>
            <a:off x="457200" y="1524000"/>
            <a:ext cx="63246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5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Arial" charset="0"/>
              </a:rPr>
              <a:t>Earn up to FIVE high school credits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63662366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58754"/>
            <a:ext cx="8382001" cy="1317646"/>
          </a:xfrm>
        </p:spPr>
        <p:txBody>
          <a:bodyPr>
            <a:noAutofit/>
          </a:bodyPr>
          <a:lstStyle/>
          <a:p>
            <a:pPr algn="ctr"/>
            <a:r>
              <a:rPr lang="en-US" b="1" i="1" dirty="0">
                <a:latin typeface="Maiandra GD" pitchFamily="34" charset="0"/>
              </a:rPr>
              <a:t>Galileo is…..</a:t>
            </a:r>
            <a:br>
              <a:rPr lang="en-US" b="1" i="1" dirty="0">
                <a:latin typeface="Maiandra GD" pitchFamily="34" charset="0"/>
              </a:rPr>
            </a:br>
            <a:r>
              <a:rPr lang="en-US" b="1" i="1" dirty="0">
                <a:latin typeface="Maiandra GD" pitchFamily="34" charset="0"/>
              </a:rPr>
              <a:t>Preparation for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26604" cy="49530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/>
              </a:rPr>
              <a:t>Teamwork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/>
              </a:rPr>
              <a:t>Writing across the content areas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/>
              </a:rPr>
              <a:t>Teachers are </a:t>
            </a:r>
            <a:r>
              <a:rPr lang="en-US" sz="2800" i="1" dirty="0">
                <a:latin typeface="Garamond"/>
              </a:rPr>
              <a:t>College Board Advanced Placement </a:t>
            </a:r>
            <a:r>
              <a:rPr lang="en-US" sz="2800" dirty="0">
                <a:latin typeface="Garamond"/>
              </a:rPr>
              <a:t>Trained and gifted certified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/>
              </a:rPr>
              <a:t>Middle school introduction to research using the CAPSTONE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/>
              </a:rPr>
              <a:t>Prepare for Advanced Placement courses offered in High School</a:t>
            </a:r>
            <a:endParaRPr lang="en-US" sz="2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Garamond"/>
              </a:rPr>
              <a:t>Merritt Island AP teachers and Galileo teachers work together to prepare students for High School AP classes</a:t>
            </a:r>
          </a:p>
          <a:p>
            <a:pPr marL="34290" indent="0">
              <a:buNone/>
            </a:pP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5880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59" y="304800"/>
            <a:ext cx="7905750" cy="1356360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latin typeface="Maiandra GD" pitchFamily="34" charset="0"/>
              </a:rPr>
              <a:t>Who Qualifies for Galileo?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8458200" cy="51054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/>
              </a:rPr>
              <a:t>Students who earn a score of a Level 4 or 5 on the FAST PM3 in both Math and ELA/Reading.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/>
              </a:rPr>
              <a:t>Any student with an unusual level of curiosity and deep thinking.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/>
              </a:rPr>
              <a:t>Any student receiving enrichment as an academically talented student.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 panose="02020404030301010803" pitchFamily="18" charset="0"/>
              </a:rPr>
              <a:t>Any student receiving enrichment as a gifted student.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/>
              </a:rPr>
              <a:t>Student earning all A's and B's in 6th grade.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latin typeface="Garamond"/>
              </a:rPr>
              <a:t>Students that are driven and self-motivated.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Garamond" panose="02020404030301010803" pitchFamily="18" charset="0"/>
            </a:endParaRPr>
          </a:p>
          <a:p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52" y="352301"/>
            <a:ext cx="7406640" cy="945078"/>
          </a:xfrm>
        </p:spPr>
        <p:txBody>
          <a:bodyPr>
            <a:normAutofit/>
          </a:bodyPr>
          <a:lstStyle/>
          <a:p>
            <a:pPr algn="ctr"/>
            <a:r>
              <a:rPr lang="en-US" sz="3000" b="1" i="1" dirty="0">
                <a:latin typeface="Maiandra GD" pitchFamily="34" charset="0"/>
              </a:rPr>
              <a:t>How to apply for Galileo Program for the </a:t>
            </a:r>
            <a:br>
              <a:rPr lang="en-US" sz="3000" b="1" i="1" dirty="0">
                <a:latin typeface="Maiandra GD" pitchFamily="34" charset="0"/>
              </a:rPr>
            </a:br>
            <a:r>
              <a:rPr lang="en-US" sz="3000" b="1" i="1" dirty="0">
                <a:latin typeface="Maiandra GD" pitchFamily="34" charset="0"/>
              </a:rPr>
              <a:t>2024-2025 7</a:t>
            </a:r>
            <a:r>
              <a:rPr lang="en-US" sz="3000" b="1" i="1" baseline="30000" dirty="0">
                <a:latin typeface="Maiandra GD" pitchFamily="34" charset="0"/>
              </a:rPr>
              <a:t>th</a:t>
            </a:r>
            <a:r>
              <a:rPr lang="en-US" sz="3000" b="1" i="1" dirty="0">
                <a:latin typeface="Maiandra GD" pitchFamily="34" charset="0"/>
              </a:rPr>
              <a:t> grade class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1990C4B-CC61-E09A-C793-27E66444A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242542"/>
              </p:ext>
            </p:extLst>
          </p:nvPr>
        </p:nvGraphicFramePr>
        <p:xfrm>
          <a:off x="381000" y="1342506"/>
          <a:ext cx="5349833" cy="513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Original file ‎ (SVG file, nominally 60 × 60 pixels, fil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301"/>
            <a:ext cx="1071748" cy="1071748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2336A60-9CAA-80EF-3C90-C12CF45010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0998" y="2000734"/>
            <a:ext cx="2743200" cy="3410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90510" cy="135636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latin typeface="Maiandra GD" pitchFamily="34" charset="0"/>
              </a:rPr>
              <a:t>Educational Location Option (ELO)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828800"/>
            <a:ext cx="3810000" cy="4618892"/>
          </a:xfrm>
          <a:ln w="57150">
            <a:solidFill>
              <a:srgbClr val="549E39"/>
            </a:solidFill>
          </a:ln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34290" indent="0">
              <a:buNone/>
            </a:pPr>
            <a:endParaRPr lang="en-US" sz="2000" b="1" i="1" dirty="0"/>
          </a:p>
          <a:p>
            <a:pPr marL="34290" indent="0" algn="ctr">
              <a:buNone/>
            </a:pPr>
            <a:r>
              <a:rPr lang="en-US" sz="6800" b="1" i="1" dirty="0">
                <a:latin typeface="Maiandra GD" pitchFamily="34" charset="0"/>
                <a:ea typeface="+mj-ea"/>
                <a:cs typeface="+mj-cs"/>
              </a:rPr>
              <a:t>DO NOT NEED AN ELO APPLICATION:</a:t>
            </a:r>
          </a:p>
          <a:p>
            <a:pPr marL="34290" indent="0" algn="ctr">
              <a:buNone/>
            </a:pPr>
            <a:endParaRPr lang="en-US" sz="6800" b="1" i="1" dirty="0">
              <a:latin typeface="Maiandra GD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800" b="1" i="1" dirty="0">
                <a:latin typeface="Maiandra GD"/>
                <a:ea typeface="+mj-ea"/>
                <a:cs typeface="+mj-cs"/>
              </a:rPr>
              <a:t>If Jefferson is your zoned Middle School.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800" b="1" i="1" dirty="0">
                <a:latin typeface="Maiandra GD"/>
                <a:ea typeface="+mj-ea"/>
                <a:cs typeface="+mj-cs"/>
              </a:rPr>
              <a:t>Only need to complete the full Galileo Application online.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800" b="1" i="1" dirty="0">
                <a:latin typeface="Maiandra GD" pitchFamily="34" charset="0"/>
                <a:ea typeface="+mj-ea"/>
                <a:cs typeface="+mj-cs"/>
              </a:rPr>
              <a:t>Not required to complete the forms on the Family Dashboard.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800" b="1" i="1" dirty="0">
                <a:latin typeface="Maiandra GD"/>
                <a:ea typeface="+mj-ea"/>
                <a:cs typeface="+mj-cs"/>
              </a:rPr>
              <a:t>No application fee.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3962400" cy="4648200"/>
          </a:xfrm>
          <a:ln w="57150">
            <a:solidFill>
              <a:srgbClr val="549E39"/>
            </a:solidFill>
          </a:ln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34290" indent="0">
              <a:buNone/>
            </a:pPr>
            <a:endParaRPr lang="en-US" sz="2000" b="1" i="1" dirty="0"/>
          </a:p>
          <a:p>
            <a:pPr marL="34290" indent="0" algn="ctr">
              <a:buNone/>
            </a:pPr>
            <a:r>
              <a:rPr lang="en-US" sz="6700" b="1" i="1" dirty="0">
                <a:latin typeface="Maiandra GD" pitchFamily="34" charset="0"/>
                <a:ea typeface="+mj-ea"/>
                <a:cs typeface="+mj-cs"/>
              </a:rPr>
              <a:t>NEED AN ELO  APPLICATION:</a:t>
            </a:r>
          </a:p>
          <a:p>
            <a:pPr marL="34290" indent="0" algn="ctr">
              <a:buNone/>
            </a:pPr>
            <a:endParaRPr lang="en-US" sz="6700" b="1" i="1" dirty="0">
              <a:latin typeface="Maiandra GD" pitchFamily="34" charset="0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b="1" i="1" dirty="0">
                <a:latin typeface="Maiandra GD"/>
                <a:ea typeface="+mj-ea"/>
                <a:cs typeface="+mj-cs"/>
              </a:rPr>
              <a:t>Not zoned for Jefferson Middle School.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b="1" i="1" dirty="0">
                <a:latin typeface="Maiandra GD" pitchFamily="34" charset="0"/>
                <a:ea typeface="+mj-ea"/>
                <a:cs typeface="+mj-cs"/>
              </a:rPr>
              <a:t>Must complete ELO application on the Family Dashboard.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b="1" i="1" dirty="0">
                <a:latin typeface="Maiandra GD"/>
                <a:ea typeface="+mj-ea"/>
                <a:cs typeface="+mj-cs"/>
              </a:rPr>
              <a:t>Must complete the Galileo application.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6700" b="1" i="1" dirty="0">
                <a:latin typeface="Maiandra GD"/>
                <a:ea typeface="+mj-ea"/>
                <a:cs typeface="+mj-cs"/>
              </a:rPr>
              <a:t>Application fee each year.</a:t>
            </a:r>
            <a:endParaRPr lang="en-US" dirty="0">
              <a:latin typeface="Corbel" panose="020B0503020204020204"/>
              <a:ea typeface="+mj-ea"/>
              <a:cs typeface="+mj-cs"/>
            </a:endParaRPr>
          </a:p>
          <a:p>
            <a:pPr marL="34290" indent="0">
              <a:buNone/>
            </a:pPr>
            <a:r>
              <a:rPr lang="en-US" sz="4000" dirty="0">
                <a:latin typeface="Corbel"/>
                <a:ea typeface="+mj-ea"/>
                <a:cs typeface="+mj-cs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09" y="1946173"/>
            <a:ext cx="8715558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6000" b="1" i="1" dirty="0">
                <a:latin typeface="Maiandra GD"/>
              </a:rPr>
            </a:br>
            <a:endParaRPr lang="en-US" sz="6000" b="1" i="1" dirty="0">
              <a:latin typeface="Maiandra GD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B53D83-C12B-8AAE-9A9B-DFA007CD2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685530"/>
              </p:ext>
            </p:extLst>
          </p:nvPr>
        </p:nvGraphicFramePr>
        <p:xfrm>
          <a:off x="531188" y="845285"/>
          <a:ext cx="8077199" cy="5958551"/>
        </p:xfrm>
        <a:graphic>
          <a:graphicData uri="http://schemas.openxmlformats.org/drawingml/2006/table">
            <a:tbl>
              <a:tblPr firstRow="1" firstCol="1" bandRow="1"/>
              <a:tblGrid>
                <a:gridCol w="1479748">
                  <a:extLst>
                    <a:ext uri="{9D8B030D-6E8A-4147-A177-3AD203B41FA5}">
                      <a16:colId xmlns:a16="http://schemas.microsoft.com/office/drawing/2014/main" val="2879643766"/>
                    </a:ext>
                  </a:extLst>
                </a:gridCol>
                <a:gridCol w="4206753">
                  <a:extLst>
                    <a:ext uri="{9D8B030D-6E8A-4147-A177-3AD203B41FA5}">
                      <a16:colId xmlns:a16="http://schemas.microsoft.com/office/drawing/2014/main" val="667318751"/>
                    </a:ext>
                  </a:extLst>
                </a:gridCol>
                <a:gridCol w="1110540">
                  <a:extLst>
                    <a:ext uri="{9D8B030D-6E8A-4147-A177-3AD203B41FA5}">
                      <a16:colId xmlns:a16="http://schemas.microsoft.com/office/drawing/2014/main" val="3650179475"/>
                    </a:ext>
                  </a:extLst>
                </a:gridCol>
                <a:gridCol w="1280158">
                  <a:extLst>
                    <a:ext uri="{9D8B030D-6E8A-4147-A177-3AD203B41FA5}">
                      <a16:colId xmlns:a16="http://schemas.microsoft.com/office/drawing/2014/main" val="1531260383"/>
                    </a:ext>
                  </a:extLst>
                </a:gridCol>
              </a:tblGrid>
              <a:tr h="3985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441540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17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Rising 7</a:t>
                      </a:r>
                      <a:r>
                        <a:rPr lang="en-US" sz="1600" b="0" i="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 information night.  OPEN HOUSE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JMS-Cafe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6:30 p.m.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492904"/>
                  </a:ext>
                </a:extLst>
              </a:tr>
              <a:tr h="351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Galileo Informational Night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JMS-Café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p.m.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5756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20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 with 6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graders, teachers and deliver registration information.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Lewis Carroll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 a.m.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91534"/>
                  </a:ext>
                </a:extLst>
              </a:tr>
              <a:tr h="7338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21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 with 6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graders, teachers and deliver registration information.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Audubon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 a.m.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688602"/>
                  </a:ext>
                </a:extLst>
              </a:tr>
              <a:tr h="65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22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 with 6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graders, teachers and deliver registration information.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Tropical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 a.m.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08962"/>
                  </a:ext>
                </a:extLst>
              </a:tr>
              <a:tr h="65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22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 with 6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graders, teachers and deliver registration information.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Stevenson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1:30 p.m.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466564"/>
                  </a:ext>
                </a:extLst>
              </a:tr>
              <a:tr h="6523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23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 with 6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graders, teachers and deliver registration information.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Mila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 a.m.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21600"/>
                  </a:ext>
                </a:extLst>
              </a:tr>
              <a:tr h="570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26 - 29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Galileo Shadowing Experiences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JMS to schedule day to visit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898375"/>
                  </a:ext>
                </a:extLst>
              </a:tr>
              <a:tr h="5707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8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Incoming 7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 Elective Requests Due to Elementary Teacher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 Schools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Day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203398"/>
                  </a:ext>
                </a:extLst>
              </a:tr>
              <a:tr h="395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8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Galileo Applications due to JMS (Grade 7 &amp; 8)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JMS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Day</a:t>
                      </a:r>
                    </a:p>
                  </a:txBody>
                  <a:tcPr marL="28306" marR="283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3178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5940872-D1D2-9489-6AD6-3657E9DE92E5}"/>
              </a:ext>
            </a:extLst>
          </p:cNvPr>
          <p:cNvSpPr txBox="1"/>
          <p:nvPr/>
        </p:nvSpPr>
        <p:spPr>
          <a:xfrm>
            <a:off x="531188" y="228600"/>
            <a:ext cx="80771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0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 pitchFamily="34" charset="0"/>
                <a:ea typeface="+mn-ea"/>
                <a:cs typeface="Arial" charset="0"/>
              </a:rPr>
              <a:t>Jefferson Middle School Upcoming Important Dates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87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09" y="1946173"/>
            <a:ext cx="8715558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i="1" dirty="0">
                <a:latin typeface="Maiandra GD"/>
              </a:rPr>
              <a:t>Questions?</a:t>
            </a:r>
            <a:br>
              <a:rPr lang="en-US" sz="6000" b="1" i="1" dirty="0">
                <a:latin typeface="Maiandra GD"/>
              </a:rPr>
            </a:br>
            <a:br>
              <a:rPr lang="en-US" sz="6000" b="1" i="1" dirty="0">
                <a:latin typeface="Maiandra GD"/>
              </a:rPr>
            </a:br>
            <a:r>
              <a:rPr lang="en-US" sz="6000" b="1" i="1" dirty="0">
                <a:latin typeface="Maiandra GD"/>
              </a:rPr>
              <a:t>Thank you for coming!!!!</a:t>
            </a:r>
          </a:p>
        </p:txBody>
      </p:sp>
    </p:spTree>
    <p:extLst>
      <p:ext uri="{BB962C8B-B14F-4D97-AF65-F5344CB8AC3E}">
        <p14:creationId xmlns:p14="http://schemas.microsoft.com/office/powerpoint/2010/main" val="72460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915400" cy="5334000"/>
          </a:xfrm>
        </p:spPr>
        <p:txBody>
          <a:bodyPr>
            <a:normAutofit/>
          </a:bodyPr>
          <a:lstStyle/>
          <a:p>
            <a:pPr indent="457200" algn="ctr" fontAlgn="base">
              <a:spcAft>
                <a:spcPct val="0"/>
              </a:spcAft>
            </a:pPr>
            <a:r>
              <a:rPr lang="en-US" sz="6000" b="1" i="1" dirty="0">
                <a:latin typeface="Maiandra GD"/>
              </a:rPr>
              <a:t>Administrators:</a:t>
            </a:r>
            <a:br>
              <a:rPr lang="en-US" sz="6000" b="1" i="1" dirty="0">
                <a:latin typeface="Maiandra GD"/>
              </a:rPr>
            </a:br>
            <a:br>
              <a:rPr lang="en-US" sz="4800" b="1" i="1" dirty="0">
                <a:latin typeface="Maiandra GD"/>
              </a:rPr>
            </a:br>
            <a:r>
              <a:rPr lang="en-US" sz="3500" b="1" i="1" dirty="0">
                <a:latin typeface="Maiandra GD"/>
              </a:rPr>
              <a:t>Meara Trine, Principal</a:t>
            </a:r>
            <a:br>
              <a:rPr lang="en-US" sz="3500" b="1" i="1" dirty="0">
                <a:latin typeface="Maiandra GD"/>
              </a:rPr>
            </a:br>
            <a:br>
              <a:rPr lang="en-US" sz="3500" b="1" i="1" dirty="0">
                <a:latin typeface="Maiandra GD"/>
              </a:rPr>
            </a:br>
            <a:r>
              <a:rPr lang="en-US" sz="3500" b="1" i="1" dirty="0">
                <a:latin typeface="Maiandra GD"/>
              </a:rPr>
              <a:t>Barbara Kelly, Assistant Principal/Curriculum</a:t>
            </a:r>
            <a:br>
              <a:rPr lang="en-US" sz="3500" b="1" i="1" dirty="0">
                <a:latin typeface="Maiandra GD"/>
              </a:rPr>
            </a:br>
            <a:br>
              <a:rPr lang="en-US" sz="3500" b="1" i="1" dirty="0">
                <a:latin typeface="Maiandra GD"/>
              </a:rPr>
            </a:br>
            <a:r>
              <a:rPr lang="en-US" sz="3500" b="1" i="1" dirty="0">
                <a:latin typeface="Maiandra GD"/>
              </a:rPr>
              <a:t>Tiffany Harvey, Assistant Principal/Dean</a:t>
            </a:r>
            <a:br>
              <a:rPr lang="en-US" sz="3500" b="1" i="1" dirty="0">
                <a:latin typeface="Maiandra GD"/>
              </a:rPr>
            </a:br>
            <a:br>
              <a:rPr lang="en-US" sz="3500" b="1" i="1" dirty="0">
                <a:latin typeface="Maiandra GD"/>
              </a:rPr>
            </a:br>
            <a:r>
              <a:rPr lang="en-US" sz="3500" b="1" i="1" dirty="0">
                <a:latin typeface="Maiandra GD"/>
              </a:rPr>
              <a:t>Beverly Lerro, Guidance Counselor</a:t>
            </a:r>
            <a:br>
              <a:rPr lang="en-US" sz="3500" b="1" i="1" dirty="0">
                <a:latin typeface="Maiandra GD"/>
              </a:rPr>
            </a:br>
            <a:endParaRPr lang="en-US" sz="3500" dirty="0"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330764"/>
      </p:ext>
    </p:extLst>
  </p:cSld>
  <p:clrMapOvr>
    <a:masterClrMapping/>
  </p:clrMapOvr>
  <p:transition spd="slow"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799" cy="4910078"/>
          </a:xfrm>
        </p:spPr>
        <p:txBody>
          <a:bodyPr>
            <a:noAutofit/>
          </a:bodyPr>
          <a:lstStyle/>
          <a:p>
            <a:pPr indent="457200" algn="ctr" fontAlgn="base">
              <a:spcAft>
                <a:spcPct val="0"/>
              </a:spcAft>
            </a:pPr>
            <a:r>
              <a:rPr lang="en-US" sz="4000" b="1" i="1" dirty="0">
                <a:latin typeface="Maiandra GD"/>
              </a:rPr>
              <a:t>Galileo Presenters Tonight:</a:t>
            </a:r>
            <a:br>
              <a:rPr lang="en-US" sz="4000" b="1" i="1" dirty="0">
                <a:latin typeface="Maiandra GD"/>
              </a:rPr>
            </a:br>
            <a:br>
              <a:rPr lang="en-US" sz="4000" b="1" i="1" dirty="0">
                <a:latin typeface="Maiandra GD"/>
              </a:rPr>
            </a:br>
            <a:r>
              <a:rPr lang="en-US" sz="4000" b="1" i="1" dirty="0">
                <a:latin typeface="Maiandra GD"/>
              </a:rPr>
              <a:t>Galileo Teacher:  </a:t>
            </a:r>
            <a:r>
              <a:rPr lang="en-US" sz="4000" dirty="0">
                <a:latin typeface="Garamond"/>
                <a:ea typeface="+mn-ea"/>
                <a:cs typeface="+mn-cs"/>
              </a:rPr>
              <a:t>Mr. Tyler Scull</a:t>
            </a:r>
            <a:br>
              <a:rPr lang="en-US" sz="4000" dirty="0">
                <a:latin typeface="Garamond"/>
                <a:ea typeface="+mn-ea"/>
                <a:cs typeface="+mn-cs"/>
              </a:rPr>
            </a:br>
            <a:br>
              <a:rPr lang="en-US" sz="4000" dirty="0">
                <a:latin typeface="Garamond"/>
                <a:ea typeface="+mn-ea"/>
                <a:cs typeface="+mn-cs"/>
              </a:rPr>
            </a:br>
            <a:r>
              <a:rPr lang="en-US" sz="4000" b="1" i="1" dirty="0">
                <a:latin typeface="Maiandra GD"/>
              </a:rPr>
              <a:t>Galileo Parent: </a:t>
            </a:r>
            <a:r>
              <a:rPr lang="en-US" sz="4000" dirty="0">
                <a:latin typeface="Garamond"/>
              </a:rPr>
              <a:t>Mrs. Erin Turner</a:t>
            </a:r>
            <a:br>
              <a:rPr lang="en-US" sz="4000" dirty="0">
                <a:latin typeface="Garamond"/>
              </a:rPr>
            </a:br>
            <a:br>
              <a:rPr lang="en-US" sz="4000" dirty="0">
                <a:latin typeface="Garamond"/>
              </a:rPr>
            </a:br>
            <a:r>
              <a:rPr lang="en-US" sz="4000" b="1" i="1" dirty="0">
                <a:latin typeface="Maiandra GD"/>
              </a:rPr>
              <a:t>Galileo Students:</a:t>
            </a:r>
            <a:br>
              <a:rPr lang="en-US" sz="4000" b="1" i="1" dirty="0">
                <a:latin typeface="Maiandra GD"/>
              </a:rPr>
            </a:br>
            <a:r>
              <a:rPr lang="en-US" sz="4000" b="1" i="1" dirty="0">
                <a:latin typeface="Maiandra GD"/>
              </a:rPr>
              <a:t>Ella Daniels – 8</a:t>
            </a:r>
            <a:r>
              <a:rPr lang="en-US" sz="4000" b="1" i="1" baseline="30000" dirty="0">
                <a:latin typeface="Maiandra GD"/>
              </a:rPr>
              <a:t>th</a:t>
            </a:r>
            <a:r>
              <a:rPr lang="en-US" sz="4000" b="1" i="1" dirty="0">
                <a:latin typeface="Maiandra GD"/>
              </a:rPr>
              <a:t> Grade</a:t>
            </a:r>
            <a:br>
              <a:rPr lang="en-US" sz="4000" b="1" i="1" dirty="0">
                <a:latin typeface="Maiandra GD"/>
              </a:rPr>
            </a:br>
            <a:r>
              <a:rPr lang="en-US" sz="4000" b="1" i="1" dirty="0">
                <a:latin typeface="Maiandra GD"/>
              </a:rPr>
              <a:t>Grant Arnold – 8</a:t>
            </a:r>
            <a:r>
              <a:rPr lang="en-US" sz="4000" b="1" i="1" baseline="30000" dirty="0">
                <a:latin typeface="Maiandra GD"/>
              </a:rPr>
              <a:t>th</a:t>
            </a:r>
            <a:r>
              <a:rPr lang="en-US" sz="4000" b="1" i="1" dirty="0">
                <a:latin typeface="Maiandra GD"/>
              </a:rPr>
              <a:t> Grade</a:t>
            </a:r>
            <a:endParaRPr lang="en-US" sz="4000" dirty="0"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72587"/>
      </p:ext>
    </p:extLst>
  </p:cSld>
  <p:clrMapOvr>
    <a:masterClrMapping/>
  </p:clrMapOvr>
  <p:transition spd="slow"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26875" cy="1356360"/>
          </a:xfrm>
        </p:spPr>
        <p:txBody>
          <a:bodyPr>
            <a:noAutofit/>
          </a:bodyPr>
          <a:lstStyle/>
          <a:p>
            <a:pPr indent="457200" algn="ctr" fontAlgn="base">
              <a:spcAft>
                <a:spcPct val="0"/>
              </a:spcAft>
            </a:pPr>
            <a:r>
              <a:rPr lang="en-US" sz="3600" b="1" i="1" dirty="0">
                <a:latin typeface="Maiandra GD"/>
              </a:rPr>
              <a:t>WHY JEFFERSON MIDDLE SCHOOL?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876300"/>
            <a:ext cx="86106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defTabSz="914400" fontAlgn="base">
              <a:spcBef>
                <a:spcPts val="600"/>
              </a:spcBef>
              <a:spcAft>
                <a:spcPct val="0"/>
              </a:spcAft>
              <a:buClr>
                <a:srgbClr val="029B0D"/>
              </a:buClr>
              <a:buSzTx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Garamond"/>
              </a:rPr>
              <a:t>A “TRUE” middle school experience</a:t>
            </a:r>
          </a:p>
          <a:p>
            <a:pPr indent="-342900" defTabSz="914400" fontAlgn="base">
              <a:spcBef>
                <a:spcPts val="600"/>
              </a:spcBef>
              <a:spcAft>
                <a:spcPct val="0"/>
              </a:spcAft>
              <a:buClr>
                <a:srgbClr val="029B0D"/>
              </a:buClr>
              <a:buSzTx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Garamond"/>
              </a:rPr>
              <a:t>Opportunity to earn 5 high school credit courses</a:t>
            </a:r>
          </a:p>
          <a:p>
            <a:pPr defTabSz="914400">
              <a:spcBef>
                <a:spcPts val="600"/>
              </a:spcBef>
              <a:spcAft>
                <a:spcPct val="0"/>
              </a:spcAft>
              <a:buClr>
                <a:srgbClr val="029B0D"/>
              </a:buClr>
              <a:buSzTx/>
              <a:defRPr/>
            </a:pPr>
            <a:r>
              <a:rPr lang="en-US" sz="2800" dirty="0">
                <a:solidFill>
                  <a:schemeClr val="tx1"/>
                </a:solidFill>
                <a:latin typeface="Garamond"/>
              </a:rPr>
              <a:t>    JMS is the </a:t>
            </a:r>
            <a:r>
              <a:rPr lang="en-US" sz="2800" b="1" dirty="0">
                <a:solidFill>
                  <a:schemeClr val="tx1"/>
                </a:solidFill>
                <a:latin typeface="Garamond"/>
              </a:rPr>
              <a:t>ONLY</a:t>
            </a:r>
            <a:r>
              <a:rPr lang="en-US" sz="2800" dirty="0">
                <a:solidFill>
                  <a:schemeClr val="tx1"/>
                </a:solidFill>
                <a:latin typeface="Garamond"/>
              </a:rPr>
              <a:t> middle school to offer Biology</a:t>
            </a:r>
            <a:endParaRPr lang="en-US" dirty="0">
              <a:solidFill>
                <a:schemeClr val="tx1"/>
              </a:solidFill>
            </a:endParaRPr>
          </a:p>
          <a:p>
            <a:pPr indent="-342900" defTabSz="914400" fontAlgn="base">
              <a:spcBef>
                <a:spcPts val="600"/>
              </a:spcBef>
              <a:spcAft>
                <a:spcPct val="0"/>
              </a:spcAft>
              <a:buClr>
                <a:srgbClr val="029B0D"/>
              </a:buClr>
              <a:buSzTx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Garamond"/>
              </a:rPr>
              <a:t>Teacher teaming</a:t>
            </a:r>
          </a:p>
          <a:p>
            <a:pPr indent="-342900" defTabSz="914400" fontAlgn="base">
              <a:spcBef>
                <a:spcPts val="600"/>
              </a:spcBef>
              <a:spcAft>
                <a:spcPct val="0"/>
              </a:spcAft>
              <a:buClr>
                <a:srgbClr val="029B0D"/>
              </a:buClr>
              <a:buSzTx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Garamond"/>
              </a:rPr>
              <a:t>Rigorous, standards-based curriculum &amp; highly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Clr>
                <a:srgbClr val="029B0D"/>
              </a:buClr>
              <a:buSzTx/>
              <a:defRPr/>
            </a:pPr>
            <a:r>
              <a:rPr lang="en-US" sz="2800" dirty="0">
                <a:solidFill>
                  <a:schemeClr val="tx1"/>
                </a:solidFill>
                <a:latin typeface="Garamond"/>
              </a:rPr>
              <a:t>    trained teachers (our Galileo teachers are gifted certified)</a:t>
            </a:r>
          </a:p>
          <a:p>
            <a:pPr indent="-342900" defTabSz="914400" fontAlgn="base">
              <a:spcBef>
                <a:spcPts val="600"/>
              </a:spcBef>
              <a:spcAft>
                <a:spcPct val="0"/>
              </a:spcAft>
              <a:buClr>
                <a:srgbClr val="029B0D"/>
              </a:buClr>
              <a:buSzTx/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Garamond"/>
              </a:rPr>
              <a:t>A variety of clubs, sports &amp; extracurricular activities 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1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40" y="310660"/>
            <a:ext cx="8572919" cy="8382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latin typeface="Maiandra GD" pitchFamily="34" charset="0"/>
              </a:rPr>
              <a:t>SPORTS, CLUBS &amp; ACTIVITIES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0161" y="1752600"/>
            <a:ext cx="4000919" cy="47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Century Gothic" panose="020B0502020202020204" pitchFamily="34" charset="0"/>
              <a:buChar char="−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Century Gothic" panose="020B0502020202020204" pitchFamily="34" charset="0"/>
              <a:buChar char="−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4000" b="1" i="1" dirty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Sports: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29B0D"/>
              </a:buClr>
              <a:buSzTx/>
              <a:buFontTx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Basketball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29B0D"/>
              </a:buClr>
              <a:buSzTx/>
              <a:buFontTx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Track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29B0D"/>
              </a:buClr>
              <a:buSzTx/>
              <a:buFontTx/>
              <a:buChar char="•"/>
              <a:tabLst/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Cheerleading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B90000"/>
              </a:buClr>
              <a:buSzTx/>
              <a:buFontTx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038601" y="1752600"/>
            <a:ext cx="4725238" cy="476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Century Gothic" panose="020B0502020202020204" pitchFamily="34" charset="0"/>
              <a:buChar char="−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Century Gothic" panose="020B0502020202020204" pitchFamily="34" charset="0"/>
              <a:buChar char="−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rPr>
              <a:t>Clubs/Activities: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000" b="1" i="0" strike="noStrike" kern="8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</a:endParaRP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Science Research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National Jr. Honor Society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Book Bash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School Dances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Spirit Week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20 Book Challenge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Student Government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Fellowship of Christian Athletes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Future Educators of America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And More!</a:t>
            </a: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endParaRPr lang="en-US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  <a:buClr>
                <a:srgbClr val="029B0D"/>
              </a:buCl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buClr>
                <a:srgbClr val="029B0D"/>
              </a:buClr>
              <a:buSzTx/>
              <a:buFontTx/>
              <a:buChar char="•"/>
              <a:tabLst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buClr>
                <a:srgbClr val="029B0D"/>
              </a:buClr>
              <a:buSzTx/>
              <a:buFontTx/>
              <a:buChar char="•"/>
              <a:tabLst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buClr>
                <a:srgbClr val="029B0D"/>
              </a:buClr>
              <a:buSzTx/>
              <a:buFontTx/>
              <a:buChar char="•"/>
              <a:tabLst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buClr>
                <a:srgbClr val="029B0D"/>
              </a:buClr>
              <a:buSzTx/>
              <a:buFontTx/>
              <a:buChar char="•"/>
              <a:tabLst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buClr>
                <a:srgbClr val="029B0D"/>
              </a:buClr>
              <a:buSzTx/>
              <a:buFontTx/>
              <a:buChar char="•"/>
              <a:tabLst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9B0D"/>
              </a:buClr>
              <a:buSzTx/>
              <a:buFontTx/>
              <a:buChar char="•"/>
              <a:tabLst/>
              <a:defRPr/>
            </a:pPr>
            <a:endParaRPr kumimoji="0" lang="en-US" sz="2600" b="1" i="0" u="none" strike="noStrike" kern="800" cap="none" normalizeH="0" baseline="0" noProof="0" dirty="0">
              <a:ln>
                <a:noFill/>
              </a:ln>
              <a:solidFill>
                <a:srgbClr val="029B0D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3" name="Picture 2" descr="Cheerleading Clipart Stunts | Clipart Panda - Free Clipar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91" y="3743459"/>
            <a:ext cx="1409700" cy="1409700"/>
          </a:xfrm>
          <a:prstGeom prst="rect">
            <a:avLst/>
          </a:prstGeom>
        </p:spPr>
      </p:pic>
      <p:pic>
        <p:nvPicPr>
          <p:cNvPr id="8" name="Picture 7" descr="Bola de basquete verde e amarela by clebisonza - Usei est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6" y="478155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914400"/>
            <a:ext cx="82685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6000" b="1" i="1" u="none" strike="noStrike" kern="1200" cap="none" spc="-150" normalizeH="0" baseline="0" noProof="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aiandra GD"/>
                <a:ea typeface="+mn-ea"/>
                <a:cs typeface="Arial" charset="0"/>
              </a:rPr>
              <a:t>Galileo is….</a:t>
            </a:r>
            <a:endParaRPr lang="en-US" sz="4000" b="1" i="1" dirty="0">
              <a:solidFill>
                <a:schemeClr val="accent1"/>
              </a:solidFill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7" name="Oval Callout 6"/>
          <p:cNvSpPr/>
          <p:nvPr/>
        </p:nvSpPr>
        <p:spPr>
          <a:xfrm rot="2723773">
            <a:off x="3054291" y="2500265"/>
            <a:ext cx="4979325" cy="381278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893419"/>
            <a:ext cx="373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Maiandra GD" pitchFamily="34" charset="0"/>
                <a:ea typeface="+mj-ea"/>
                <a:cs typeface="+mj-cs"/>
              </a:rPr>
              <a:t>...In their own words!</a:t>
            </a:r>
          </a:p>
          <a:p>
            <a:endParaRPr lang="en-US" sz="2400" b="1" i="1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9902439"/>
      </p:ext>
    </p:extLst>
  </p:cSld>
  <p:clrMapOvr>
    <a:masterClrMapping/>
  </p:clrMapOvr>
  <p:transition spd="slow" advClick="0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46301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i="1" dirty="0">
                <a:latin typeface="Maiandra GD"/>
              </a:rPr>
              <a:t>Galileo Teacher Representatives</a:t>
            </a:r>
            <a:br>
              <a:rPr lang="en-US" sz="4800" b="1" i="1" dirty="0">
                <a:latin typeface="Maiandra GD"/>
              </a:rPr>
            </a:br>
            <a:br>
              <a:rPr lang="en-US" sz="4800" b="1" i="1" dirty="0">
                <a:latin typeface="Maiandra GD"/>
              </a:rPr>
            </a:br>
            <a:r>
              <a:rPr lang="en-US" sz="6700" b="1" i="1" dirty="0">
                <a:latin typeface="Maiandra GD"/>
              </a:rPr>
              <a:t>Mr. Tyler Scull</a:t>
            </a:r>
            <a:br>
              <a:rPr lang="en-US" sz="4800" b="1" i="1" dirty="0">
                <a:latin typeface="Maiandra GD"/>
              </a:rPr>
            </a:br>
            <a:br>
              <a:rPr lang="en-US" sz="4800" b="1" i="1" dirty="0">
                <a:latin typeface="Maiandra GD"/>
              </a:rPr>
            </a:br>
            <a:r>
              <a:rPr lang="en-US" sz="4800" b="1" i="1" dirty="0">
                <a:latin typeface="Maiandra GD"/>
              </a:rPr>
              <a:t>Social Studies Teacher</a:t>
            </a:r>
            <a:br>
              <a:rPr lang="en-US" sz="4800" b="1" i="1" dirty="0">
                <a:latin typeface="Maiandra GD"/>
              </a:rPr>
            </a:br>
            <a:r>
              <a:rPr lang="en-US" sz="4800" b="1" i="1" dirty="0">
                <a:latin typeface="Maiandra GD"/>
              </a:rPr>
              <a:t>7</a:t>
            </a:r>
            <a:r>
              <a:rPr lang="en-US" sz="4800" b="1" i="1" baseline="30000" dirty="0">
                <a:latin typeface="Maiandra GD"/>
              </a:rPr>
              <a:t>th</a:t>
            </a:r>
            <a:r>
              <a:rPr lang="en-US" sz="4800" b="1" i="1" dirty="0">
                <a:latin typeface="Maiandra GD"/>
              </a:rPr>
              <a:t> Grade Team Leader</a:t>
            </a:r>
            <a:br>
              <a:rPr lang="en-US" sz="4800" b="1" i="1" dirty="0">
                <a:latin typeface="Maiandra GD"/>
              </a:rPr>
            </a:br>
            <a:r>
              <a:rPr lang="en-US" sz="4800" b="1" i="1" dirty="0">
                <a:latin typeface="Maiandra GD"/>
              </a:rPr>
              <a:t>SGA Sponsor</a:t>
            </a:r>
            <a:endParaRPr lang="en-US" sz="4800" b="1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56973"/>
      </p:ext>
    </p:extLst>
  </p:cSld>
  <p:clrMapOvr>
    <a:masterClrMapping/>
  </p:clrMapOvr>
  <p:transition spd="slow" advClick="0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46301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i="1" dirty="0">
                <a:latin typeface="Maiandra GD"/>
              </a:rPr>
              <a:t>Mr. Scull</a:t>
            </a:r>
            <a:br>
              <a:rPr lang="en-US" sz="5600" b="1" i="1" dirty="0">
                <a:latin typeface="Maiandra GD"/>
              </a:rPr>
            </a:br>
            <a:br>
              <a:rPr lang="en-US" sz="4800" b="1" i="1" dirty="0">
                <a:latin typeface="Maiandra GD"/>
              </a:rPr>
            </a:br>
            <a:r>
              <a:rPr lang="en-US" sz="3300" b="1" i="1" dirty="0">
                <a:latin typeface="Maiandra GD"/>
              </a:rPr>
              <a:t>Personal Background</a:t>
            </a:r>
            <a:br>
              <a:rPr lang="en-US" sz="3300" b="1" i="1" dirty="0">
                <a:latin typeface="Maiandra GD"/>
              </a:rPr>
            </a:br>
            <a:r>
              <a:rPr lang="en-US" sz="3300" b="1" i="1" dirty="0">
                <a:latin typeface="Maiandra GD"/>
              </a:rPr>
              <a:t>Teaming (Yale 7</a:t>
            </a:r>
            <a:r>
              <a:rPr lang="en-US" sz="3300" b="1" i="1" baseline="30000" dirty="0">
                <a:latin typeface="Maiandra GD"/>
              </a:rPr>
              <a:t>th</a:t>
            </a:r>
            <a:r>
              <a:rPr lang="en-US" sz="3300" b="1" i="1" dirty="0">
                <a:latin typeface="Maiandra GD"/>
              </a:rPr>
              <a:t> grade, Harvard 8</a:t>
            </a:r>
            <a:r>
              <a:rPr lang="en-US" sz="3300" b="1" i="1" baseline="30000" dirty="0">
                <a:latin typeface="Maiandra GD"/>
              </a:rPr>
              <a:t>th</a:t>
            </a:r>
            <a:r>
              <a:rPr lang="en-US" sz="3300" b="1" i="1" dirty="0">
                <a:latin typeface="Maiandra GD"/>
              </a:rPr>
              <a:t> grade)</a:t>
            </a:r>
            <a:br>
              <a:rPr lang="en-US" sz="3300" b="1" i="1" dirty="0">
                <a:latin typeface="Maiandra GD"/>
              </a:rPr>
            </a:br>
            <a:r>
              <a:rPr lang="en-US" sz="3300" b="1" i="1" dirty="0">
                <a:latin typeface="Maiandra GD"/>
              </a:rPr>
              <a:t>Cross Curriculum</a:t>
            </a:r>
            <a:br>
              <a:rPr lang="en-US" sz="3300" b="1" i="1" dirty="0">
                <a:latin typeface="Maiandra GD"/>
              </a:rPr>
            </a:br>
            <a:r>
              <a:rPr lang="en-US" sz="3300" b="1" i="1" dirty="0">
                <a:latin typeface="Maiandra GD"/>
              </a:rPr>
              <a:t>Capstone Project</a:t>
            </a:r>
            <a:br>
              <a:rPr lang="en-US" sz="3300" b="1" i="1" dirty="0">
                <a:latin typeface="Maiandra GD"/>
              </a:rPr>
            </a:br>
            <a:r>
              <a:rPr lang="en-US" sz="3300" b="1" i="1" dirty="0">
                <a:latin typeface="Maiandra GD"/>
              </a:rPr>
              <a:t>Honors and Advanced Placement Readiness</a:t>
            </a:r>
            <a:br>
              <a:rPr lang="en-US" sz="3300" b="1" i="1" dirty="0">
                <a:latin typeface="Maiandra GD"/>
              </a:rPr>
            </a:br>
            <a:r>
              <a:rPr lang="en-US" sz="3300" b="1" i="1" dirty="0">
                <a:latin typeface="Maiandra GD"/>
              </a:rPr>
              <a:t>Additional Opportunities Available only  to Galileo</a:t>
            </a:r>
            <a:endParaRPr lang="en-US" sz="3300" b="1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795752"/>
      </p:ext>
    </p:extLst>
  </p:cSld>
  <p:clrMapOvr>
    <a:masterClrMapping/>
  </p:clrMapOvr>
  <p:transition spd="slow" advClick="0">
    <p:comb/>
  </p:transition>
</p:sld>
</file>

<file path=ppt/theme/theme1.xml><?xml version="1.0" encoding="utf-8"?>
<a:theme xmlns:a="http://schemas.openxmlformats.org/drawingml/2006/main" name="1_Green_Swirls_Template_Segoe_TP1028674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534EA63133743B9C4CC71869EC373" ma:contentTypeVersion="14" ma:contentTypeDescription="Create a new document." ma:contentTypeScope="" ma:versionID="bd6628f49f52f0d89a1c981727c2fadf">
  <xsd:schema xmlns:xsd="http://www.w3.org/2001/XMLSchema" xmlns:xs="http://www.w3.org/2001/XMLSchema" xmlns:p="http://schemas.microsoft.com/office/2006/metadata/properties" xmlns:ns3="bb2ffc1f-239d-4bef-9301-5bb323542ae5" xmlns:ns4="935f6d86-5a19-412d-9a24-bb629a00ec72" targetNamespace="http://schemas.microsoft.com/office/2006/metadata/properties" ma:root="true" ma:fieldsID="dc609ca7cb4ff5eefb6b65738687b45c" ns3:_="" ns4:_="">
    <xsd:import namespace="bb2ffc1f-239d-4bef-9301-5bb323542ae5"/>
    <xsd:import namespace="935f6d86-5a19-412d-9a24-bb629a00ec7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2ffc1f-239d-4bef-9301-5bb323542a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f6d86-5a19-412d-9a24-bb629a00e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650827-2FF3-4021-8325-EEDAE0197C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25207A-8D99-4441-A3C1-C79C72FCD69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35f6d86-5a19-412d-9a24-bb629a00ec72"/>
    <ds:schemaRef ds:uri="bb2ffc1f-239d-4bef-9301-5bb323542ae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74C3F0-030B-4EB6-B33B-ACB6DA609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2ffc1f-239d-4bef-9301-5bb323542ae5"/>
    <ds:schemaRef ds:uri="935f6d86-5a19-412d-9a24-bb629a00e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(Green swirls design)</Template>
  <TotalTime>26263</TotalTime>
  <Words>1222</Words>
  <Application>Microsoft Office PowerPoint</Application>
  <PresentationFormat>On-screen Show (4:3)</PresentationFormat>
  <Paragraphs>230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Century Gothic</vt:lpstr>
      <vt:lpstr>Corbel</vt:lpstr>
      <vt:lpstr>Courier New</vt:lpstr>
      <vt:lpstr>Garamond</vt:lpstr>
      <vt:lpstr>Maiandra GD</vt:lpstr>
      <vt:lpstr>Wingdings</vt:lpstr>
      <vt:lpstr>Wingdings 3</vt:lpstr>
      <vt:lpstr>1_Green_Swirls_Template_Segoe_TP10286742</vt:lpstr>
      <vt:lpstr>White with Courier font for code slides</vt:lpstr>
      <vt:lpstr>Welcome to the  Galileo Program for  Gifted and Academically Talented Students   </vt:lpstr>
      <vt:lpstr>TONIGHT’S AGENDA</vt:lpstr>
      <vt:lpstr>Administrators:  Meara Trine, Principal  Barbara Kelly, Assistant Principal/Curriculum  Tiffany Harvey, Assistant Principal/Dean  Beverly Lerro, Guidance Counselor </vt:lpstr>
      <vt:lpstr>Galileo Presenters Tonight:  Galileo Teacher:  Mr. Tyler Scull  Galileo Parent: Mrs. Erin Turner  Galileo Students: Ella Daniels – 8th Grade Grant Arnold – 8th Grade</vt:lpstr>
      <vt:lpstr>WHY JEFFERSON MIDDLE SCHOOL?</vt:lpstr>
      <vt:lpstr>SPORTS, CLUBS &amp; ACTIVITIES</vt:lpstr>
      <vt:lpstr>PowerPoint Presentation</vt:lpstr>
      <vt:lpstr>Galileo Teacher Representatives  Mr. Tyler Scull  Social Studies Teacher 7th Grade Team Leader SGA Sponsor</vt:lpstr>
      <vt:lpstr>Mr. Scull  Personal Background Teaming (Yale 7th grade, Harvard 8th grade) Cross Curriculum Capstone Project Honors and Advanced Placement Readiness Additional Opportunities Available only  to Galileo</vt:lpstr>
      <vt:lpstr>Galileo Parent Representative   Mrs. Erin Turner</vt:lpstr>
      <vt:lpstr>Galileo Student Representatives  Ella Daniels – 8th grader Grant Arnold – 8th grader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Galileo?</vt:lpstr>
      <vt:lpstr>PowerPoint Presentation</vt:lpstr>
      <vt:lpstr>Galileo is…Rigorous</vt:lpstr>
      <vt:lpstr>Galileo is …..Opportunity</vt:lpstr>
      <vt:lpstr>PowerPoint Presentation</vt:lpstr>
      <vt:lpstr>Galileo is…Shadowing Opportunities</vt:lpstr>
      <vt:lpstr>Galileo is…. A Jump Start</vt:lpstr>
      <vt:lpstr>Galileo is….. Preparation for High School</vt:lpstr>
      <vt:lpstr>Who Qualifies for Galileo?</vt:lpstr>
      <vt:lpstr>How to apply for Galileo Program for the  2024-2025 7th grade class</vt:lpstr>
      <vt:lpstr>Educational Location Option (ELO)</vt:lpstr>
      <vt:lpstr> </vt:lpstr>
      <vt:lpstr>Questions?  Thank you for coming!!!!</vt:lpstr>
    </vt:vector>
  </TitlesOfParts>
  <Company>Brevard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Viera High School Curriculum Fair</dc:title>
  <dc:creator>Robinson.Sarah@Viera High</dc:creator>
  <cp:keywords/>
  <cp:lastModifiedBy>Kelly.Barbara@Jefferson Middle</cp:lastModifiedBy>
  <cp:revision>126</cp:revision>
  <cp:lastPrinted>2023-12-04T13:14:38Z</cp:lastPrinted>
  <dcterms:created xsi:type="dcterms:W3CDTF">2017-01-07T16:46:08Z</dcterms:created>
  <dcterms:modified xsi:type="dcterms:W3CDTF">2023-12-13T19:10:41Z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TC102867429990</vt:lpwstr>
  </property>
  <property fmtid="{D5CDD505-2E9C-101B-9397-08002B2CF9AE}" pid="3" name="ContentTypeId">
    <vt:lpwstr>0x01010082B534EA63133743B9C4CC71869EC373</vt:lpwstr>
  </property>
</Properties>
</file>