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0" r:id="rId14"/>
    <p:sldId id="279" r:id="rId15"/>
    <p:sldId id="268" r:id="rId16"/>
    <p:sldId id="269" r:id="rId17"/>
    <p:sldId id="270" r:id="rId18"/>
    <p:sldId id="271" r:id="rId19"/>
    <p:sldId id="273" r:id="rId20"/>
    <p:sldId id="274" r:id="rId21"/>
    <p:sldId id="275" r:id="rId22"/>
    <p:sldId id="276" r:id="rId23"/>
    <p:sldId id="277" r:id="rId24"/>
    <p:sldId id="278" r:id="rId25"/>
  </p:sldIdLst>
  <p:sldSz cx="9144000" cy="6858000" type="screen4x3"/>
  <p:notesSz cx="7010400" cy="9296400"/>
  <p:embeddedFontLst>
    <p:embeddedFont>
      <p:font typeface="Arial Narrow" panose="020B0606020202030204" pitchFamily="34" charset="0"/>
      <p:regular r:id="rId27"/>
      <p:bold r:id="rId28"/>
      <p:italic r:id="rId29"/>
      <p:boldItalic r:id="rId30"/>
    </p:embeddedFont>
    <p:embeddedFont>
      <p:font typeface="Baguet Script" panose="00000500000000000000" pitchFamily="2" charset="0"/>
      <p:regular r:id="rId31"/>
    </p:embeddedFont>
    <p:embeddedFont>
      <p:font typeface="Calibri" panose="020F0502020204030204" pitchFamily="34" charset="0"/>
      <p:regular r:id="rId32"/>
      <p:bold r:id="rId33"/>
      <p:italic r:id="rId34"/>
      <p:boldItalic r:id="rId35"/>
    </p:embeddedFont>
    <p:embeddedFont>
      <p:font typeface="Franklin Gothic" panose="020B0604020202020204" charset="0"/>
      <p:bold r:id="rId36"/>
    </p:embeddedFont>
    <p:embeddedFont>
      <p:font typeface="Gill Sans" panose="020B0604020202020204" charset="0"/>
      <p:regular r:id="rId37"/>
      <p:bold r:id="rId38"/>
    </p:embeddedFont>
    <p:embeddedFont>
      <p:font typeface="Tahoma" panose="020B0604030504040204" pitchFamily="34"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jfqGiEdK/dnZjhljWu8NRiPrHG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38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9.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51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51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6"/>
            <a:ext cx="3037840" cy="4651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102" name="Google Shape;102;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1: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0: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77" name="Google Shape;177;p10: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1: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5" name="Google Shape;185;p11: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2: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dirty="0">
                <a:solidFill>
                  <a:srgbClr val="FF0000"/>
                </a:solidFill>
                <a:latin typeface="Arial Narrow"/>
                <a:ea typeface="Arial Narrow"/>
                <a:cs typeface="Arial Narrow"/>
                <a:sym typeface="Arial Narrow"/>
              </a:rPr>
              <a:t>Add testing information specific to your site here</a:t>
            </a:r>
            <a:endParaRPr lang="en-US" dirty="0"/>
          </a:p>
          <a:p>
            <a:pPr marL="685800" lvl="1" indent="-228600" algn="l" rtl="0">
              <a:lnSpc>
                <a:spcPct val="120000"/>
              </a:lnSpc>
              <a:spcBef>
                <a:spcPts val="500"/>
              </a:spcBef>
              <a:spcAft>
                <a:spcPts val="0"/>
              </a:spcAft>
              <a:buSzPts val="1600"/>
              <a:buChar char="•"/>
            </a:pPr>
            <a:r>
              <a:rPr lang="en-US" dirty="0">
                <a:solidFill>
                  <a:srgbClr val="FF0000"/>
                </a:solidFill>
                <a:latin typeface="Arial Narrow"/>
                <a:ea typeface="Arial Narrow"/>
                <a:cs typeface="Arial Narrow"/>
                <a:sym typeface="Arial Narrow"/>
              </a:rPr>
              <a:t>Discuss proficiency level, testing windows, how results will be sent home/given to families</a:t>
            </a:r>
            <a:endParaRPr lang="en-US" dirty="0"/>
          </a:p>
          <a:p>
            <a:pPr marL="685800" lvl="1" indent="-228600" algn="l" rtl="0">
              <a:lnSpc>
                <a:spcPct val="120000"/>
              </a:lnSpc>
              <a:spcBef>
                <a:spcPts val="500"/>
              </a:spcBef>
              <a:spcAft>
                <a:spcPts val="0"/>
              </a:spcAft>
              <a:buSzPts val="1600"/>
              <a:buChar char="•"/>
            </a:pPr>
            <a:r>
              <a:rPr lang="en-US" dirty="0">
                <a:solidFill>
                  <a:srgbClr val="FF0000"/>
                </a:solidFill>
                <a:latin typeface="Arial Narrow"/>
                <a:ea typeface="Arial Narrow"/>
                <a:cs typeface="Arial Narrow"/>
                <a:sym typeface="Arial Narrow"/>
              </a:rPr>
              <a:t>Insert information that explains the curriculum being used in reading, math, science</a:t>
            </a:r>
            <a:endParaRPr lang="en-US" dirty="0"/>
          </a:p>
          <a:p>
            <a:pPr marL="685800" lvl="1" indent="-228600" algn="l" rtl="0">
              <a:lnSpc>
                <a:spcPct val="120000"/>
              </a:lnSpc>
              <a:spcBef>
                <a:spcPts val="500"/>
              </a:spcBef>
              <a:spcAft>
                <a:spcPts val="0"/>
              </a:spcAft>
              <a:buSzPts val="1600"/>
              <a:buChar char="•"/>
            </a:pPr>
            <a:r>
              <a:rPr lang="en-US" i="1" dirty="0">
                <a:solidFill>
                  <a:srgbClr val="FF0000"/>
                </a:solidFill>
                <a:latin typeface="Arial Narrow"/>
                <a:ea typeface="Arial Narrow"/>
                <a:cs typeface="Arial Narrow"/>
                <a:sym typeface="Arial Narrow"/>
              </a:rPr>
              <a:t>Show the FOCUS portal and take families through the steps to see grades/report cards and communications from teachers</a:t>
            </a:r>
            <a:endParaRPr lang="en-US" dirty="0"/>
          </a:p>
          <a:p>
            <a:pPr marL="0" lvl="0" indent="0" algn="l" rtl="0">
              <a:spcBef>
                <a:spcPts val="0"/>
              </a:spcBef>
              <a:spcAft>
                <a:spcPts val="0"/>
              </a:spcAft>
              <a:buNone/>
            </a:pPr>
            <a:endParaRPr dirty="0"/>
          </a:p>
        </p:txBody>
      </p:sp>
      <p:sp>
        <p:nvSpPr>
          <p:cNvPr id="193" name="Google Shape;193;p12: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
        <p:nvSpPr>
          <p:cNvPr id="200" name="Google Shape;200;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 name="Google Shape;201;p1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
        <p:nvSpPr>
          <p:cNvPr id="209" name="Google Shape;209;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 name="Google Shape;210;p14: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txBox="1">
            <a:spLocks noGrp="1"/>
          </p:cNvSpPr>
          <p:nvPr>
            <p:ph type="body" idx="1"/>
          </p:nvPr>
        </p:nvSpPr>
        <p:spPr>
          <a:xfrm>
            <a:off x="701040" y="4416426"/>
            <a:ext cx="5608320" cy="4183063"/>
          </a:xfrm>
          <a:prstGeom prst="rect">
            <a:avLst/>
          </a:prstGeom>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SzPts val="2000"/>
              <a:buChar char="•"/>
            </a:pPr>
            <a:r>
              <a:rPr lang="en-US" dirty="0">
                <a:solidFill>
                  <a:srgbClr val="FF0000"/>
                </a:solidFill>
                <a:latin typeface="Arial Narrow"/>
                <a:ea typeface="Arial Narrow"/>
                <a:cs typeface="Arial Narrow"/>
                <a:sym typeface="Arial Narrow"/>
              </a:rPr>
              <a:t>Add survey results specific to your site here</a:t>
            </a:r>
            <a:endParaRPr lang="en-US" dirty="0"/>
          </a:p>
          <a:p>
            <a:pPr marL="228600" lvl="0" indent="-228600" algn="l" rtl="0">
              <a:lnSpc>
                <a:spcPct val="120000"/>
              </a:lnSpc>
              <a:spcBef>
                <a:spcPts val="1000"/>
              </a:spcBef>
              <a:spcAft>
                <a:spcPts val="0"/>
              </a:spcAft>
              <a:buSzPts val="2000"/>
              <a:buChar char="•"/>
            </a:pPr>
            <a:r>
              <a:rPr lang="en-US" dirty="0">
                <a:solidFill>
                  <a:srgbClr val="FF0000"/>
                </a:solidFill>
                <a:latin typeface="Arial Narrow"/>
                <a:ea typeface="Arial Narrow"/>
                <a:cs typeface="Arial Narrow"/>
                <a:sym typeface="Arial Narrow"/>
              </a:rPr>
              <a:t>Consider discussing methods of communication, importance of contacting teachers, event topics they requested and materials that would assist with at-home learning</a:t>
            </a:r>
            <a:endParaRPr lang="en-US" dirty="0"/>
          </a:p>
          <a:p>
            <a:pPr marL="228600" lvl="0" indent="-228600" algn="l" rtl="0">
              <a:lnSpc>
                <a:spcPct val="120000"/>
              </a:lnSpc>
              <a:spcBef>
                <a:spcPts val="1000"/>
              </a:spcBef>
              <a:spcAft>
                <a:spcPts val="0"/>
              </a:spcAft>
              <a:buSzPts val="2000"/>
              <a:buChar char="•"/>
            </a:pPr>
            <a:r>
              <a:rPr lang="en-US" dirty="0">
                <a:solidFill>
                  <a:srgbClr val="FF0000"/>
                </a:solidFill>
                <a:latin typeface="Arial Narrow"/>
                <a:ea typeface="Arial Narrow"/>
                <a:cs typeface="Arial Narrow"/>
                <a:sym typeface="Arial Narrow"/>
              </a:rPr>
              <a:t>This is a good time to allow parents to share the types of communication that worked best for them last year</a:t>
            </a:r>
            <a:endParaRPr lang="en-US" dirty="0"/>
          </a:p>
          <a:p>
            <a:pPr marL="228600" lvl="0" indent="-228600" algn="l" rtl="0">
              <a:lnSpc>
                <a:spcPct val="120000"/>
              </a:lnSpc>
              <a:spcBef>
                <a:spcPts val="1000"/>
              </a:spcBef>
              <a:spcAft>
                <a:spcPts val="0"/>
              </a:spcAft>
              <a:buSzPts val="2000"/>
              <a:buChar char="•"/>
            </a:pPr>
            <a:r>
              <a:rPr lang="en-US" dirty="0">
                <a:solidFill>
                  <a:srgbClr val="FF0000"/>
                </a:solidFill>
                <a:latin typeface="Arial Narrow"/>
                <a:ea typeface="Arial Narrow"/>
                <a:cs typeface="Arial Narrow"/>
                <a:sym typeface="Arial Narrow"/>
              </a:rPr>
              <a:t>Stress the importance of parents completing this survey</a:t>
            </a:r>
            <a:endParaRPr lang="en-US" dirty="0"/>
          </a:p>
          <a:p>
            <a:pPr marL="0" lvl="0" indent="0" algn="l" rtl="0">
              <a:spcBef>
                <a:spcPts val="0"/>
              </a:spcBef>
              <a:spcAft>
                <a:spcPts val="0"/>
              </a:spcAft>
              <a:buNone/>
            </a:pPr>
            <a:endParaRPr dirty="0"/>
          </a:p>
        </p:txBody>
      </p:sp>
      <p:sp>
        <p:nvSpPr>
          <p:cNvPr id="217" name="Google Shape;217;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6: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
        <p:nvSpPr>
          <p:cNvPr id="224" name="Google Shape;224;p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16: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8: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
        <p:nvSpPr>
          <p:cNvPr id="240" name="Google Shape;240;p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 name="Google Shape;241;p18: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9: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9" name="Google Shape;249;p19: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20: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57" name="Google Shape;257;p20: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2" name="Google Shape;112;p2: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1: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
        <p:nvSpPr>
          <p:cNvPr id="265" name="Google Shape;265;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21: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marR="0" lvl="0" indent="-76200" algn="l" rtl="0">
              <a:lnSpc>
                <a:spcPct val="100000"/>
              </a:lnSpc>
              <a:spcBef>
                <a:spcPts val="0"/>
              </a:spcBef>
              <a:spcAft>
                <a:spcPts val="0"/>
              </a:spcAft>
              <a:buClr>
                <a:schemeClr val="dk1"/>
              </a:buClr>
              <a:buSzPts val="1200"/>
              <a:buFont typeface="Calibri"/>
              <a:buChar char="•"/>
            </a:pPr>
            <a:r>
              <a:rPr lang="en-US"/>
              <a:t>Discuss your parent resource room, what is offered, and what is available.</a:t>
            </a: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2:notes"/>
          <p:cNvSpPr txBox="1">
            <a:spLocks noGrp="1"/>
          </p:cNvSpPr>
          <p:nvPr>
            <p:ph type="body" idx="1"/>
          </p:nvPr>
        </p:nvSpPr>
        <p:spPr>
          <a:xfrm>
            <a:off x="701040" y="4416426"/>
            <a:ext cx="560832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5" name="Google Shape;285;p2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9" name="Google Shape;119;p3: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126" name="Google Shape;126;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 name="Google Shape;127;p4: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5: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35" name="Google Shape;135;p5: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
        <p:nvSpPr>
          <p:cNvPr id="143" name="Google Shape;143;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 name="Google Shape;144;p6: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7: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3" name="Google Shape;153;p7: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dirty="0">
                <a:solidFill>
                  <a:srgbClr val="FF0000"/>
                </a:solidFill>
              </a:rPr>
              <a:t>List SIP goals and then discuss the data that was used to create the goal</a:t>
            </a:r>
            <a:endParaRPr lang="en-US" dirty="0"/>
          </a:p>
          <a:p>
            <a:pPr marL="228600" lvl="0" indent="-228600" algn="l" rtl="0">
              <a:lnSpc>
                <a:spcPct val="120000"/>
              </a:lnSpc>
              <a:spcBef>
                <a:spcPts val="1000"/>
              </a:spcBef>
              <a:spcAft>
                <a:spcPts val="0"/>
              </a:spcAft>
              <a:buSzPts val="2000"/>
              <a:buChar char="•"/>
            </a:pPr>
            <a:r>
              <a:rPr lang="en-US" dirty="0">
                <a:solidFill>
                  <a:srgbClr val="FF0000"/>
                </a:solidFill>
              </a:rPr>
              <a:t>This slide should support the data that was shared on the previous slide</a:t>
            </a:r>
            <a:endParaRPr lang="en-US" dirty="0"/>
          </a:p>
          <a:p>
            <a:pPr marL="0" lvl="0" indent="0" algn="l" rtl="0">
              <a:spcBef>
                <a:spcPts val="0"/>
              </a:spcBef>
              <a:spcAft>
                <a:spcPts val="0"/>
              </a:spcAft>
              <a:buNone/>
            </a:pPr>
            <a:endParaRPr dirty="0"/>
          </a:p>
        </p:txBody>
      </p:sp>
      <p:sp>
        <p:nvSpPr>
          <p:cNvPr id="161" name="Google Shape;161;p8: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9:notes"/>
          <p:cNvSpPr txBox="1">
            <a:spLocks noGrp="1"/>
          </p:cNvSpPr>
          <p:nvPr>
            <p:ph type="body" idx="1"/>
          </p:nvPr>
        </p:nvSpPr>
        <p:spPr>
          <a:xfrm>
            <a:off x="701040" y="4416426"/>
            <a:ext cx="5608320" cy="41830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9" name="Google Shape;169;p9:notes"/>
          <p:cNvSpPr txBox="1">
            <a:spLocks noGrp="1"/>
          </p:cNvSpPr>
          <p:nvPr>
            <p:ph type="sldNum" idx="12"/>
          </p:nvPr>
        </p:nvSpPr>
        <p:spPr>
          <a:xfrm>
            <a:off x="3970938" y="8829676"/>
            <a:ext cx="303784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5"/>
          <p:cNvSpPr txBox="1">
            <a:spLocks noGrp="1"/>
          </p:cNvSpPr>
          <p:nvPr>
            <p:ph type="ctrTitle"/>
          </p:nvPr>
        </p:nvSpPr>
        <p:spPr>
          <a:xfrm>
            <a:off x="2396319" y="802299"/>
            <a:ext cx="5618515" cy="2541431"/>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dk1"/>
              </a:buClr>
              <a:buSzPts val="5400"/>
              <a:buFont typeface="Gill San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5"/>
          <p:cNvSpPr txBox="1">
            <a:spLocks noGrp="1"/>
          </p:cNvSpPr>
          <p:nvPr>
            <p:ph type="subTitle" idx="1"/>
          </p:nvPr>
        </p:nvSpPr>
        <p:spPr>
          <a:xfrm>
            <a:off x="2396319" y="3531205"/>
            <a:ext cx="5618515"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1000"/>
              </a:spcBef>
              <a:spcAft>
                <a:spcPts val="0"/>
              </a:spcAft>
              <a:buSzPts val="1600"/>
              <a:buNone/>
              <a:defRPr sz="1600" b="0" cap="none">
                <a:solidFill>
                  <a:schemeClr val="dk1"/>
                </a:solidFill>
              </a:defRPr>
            </a:lvl1pPr>
            <a:lvl2pPr lvl="1" algn="ctr">
              <a:lnSpc>
                <a:spcPct val="120000"/>
              </a:lnSpc>
              <a:spcBef>
                <a:spcPts val="500"/>
              </a:spcBef>
              <a:spcAft>
                <a:spcPts val="0"/>
              </a:spcAft>
              <a:buSzPts val="1500"/>
              <a:buNone/>
              <a:defRPr sz="1500"/>
            </a:lvl2pPr>
            <a:lvl3pPr lvl="2" algn="ctr">
              <a:lnSpc>
                <a:spcPct val="120000"/>
              </a:lnSpc>
              <a:spcBef>
                <a:spcPts val="500"/>
              </a:spcBef>
              <a:spcAft>
                <a:spcPts val="0"/>
              </a:spcAft>
              <a:buSzPts val="1350"/>
              <a:buNone/>
              <a:defRPr sz="1350"/>
            </a:lvl3pPr>
            <a:lvl4pPr lvl="3" algn="ctr">
              <a:lnSpc>
                <a:spcPct val="120000"/>
              </a:lnSpc>
              <a:spcBef>
                <a:spcPts val="500"/>
              </a:spcBef>
              <a:spcAft>
                <a:spcPts val="0"/>
              </a:spcAft>
              <a:buSzPts val="1200"/>
              <a:buNone/>
              <a:defRPr sz="1200"/>
            </a:lvl4pPr>
            <a:lvl5pPr lvl="4" algn="ctr">
              <a:lnSpc>
                <a:spcPct val="120000"/>
              </a:lnSpc>
              <a:spcBef>
                <a:spcPts val="500"/>
              </a:spcBef>
              <a:spcAft>
                <a:spcPts val="0"/>
              </a:spcAft>
              <a:buSzPts val="1200"/>
              <a:buNone/>
              <a:defRPr sz="1200"/>
            </a:lvl5pPr>
            <a:lvl6pPr lvl="5" algn="ctr">
              <a:lnSpc>
                <a:spcPct val="120000"/>
              </a:lnSpc>
              <a:spcBef>
                <a:spcPts val="500"/>
              </a:spcBef>
              <a:spcAft>
                <a:spcPts val="0"/>
              </a:spcAft>
              <a:buSzPts val="1200"/>
              <a:buNone/>
              <a:defRPr sz="1200"/>
            </a:lvl6pPr>
            <a:lvl7pPr lvl="6" algn="ctr">
              <a:lnSpc>
                <a:spcPct val="120000"/>
              </a:lnSpc>
              <a:spcBef>
                <a:spcPts val="500"/>
              </a:spcBef>
              <a:spcAft>
                <a:spcPts val="0"/>
              </a:spcAft>
              <a:buSzPts val="1200"/>
              <a:buNone/>
              <a:defRPr sz="1200"/>
            </a:lvl7pPr>
            <a:lvl8pPr lvl="7" algn="ctr">
              <a:lnSpc>
                <a:spcPct val="120000"/>
              </a:lnSpc>
              <a:spcBef>
                <a:spcPts val="500"/>
              </a:spcBef>
              <a:spcAft>
                <a:spcPts val="0"/>
              </a:spcAft>
              <a:buSzPts val="1200"/>
              <a:buNone/>
              <a:defRPr sz="1200"/>
            </a:lvl8pPr>
            <a:lvl9pPr lvl="8" algn="ctr">
              <a:lnSpc>
                <a:spcPct val="120000"/>
              </a:lnSpc>
              <a:spcBef>
                <a:spcPts val="500"/>
              </a:spcBef>
              <a:spcAft>
                <a:spcPts val="0"/>
              </a:spcAft>
              <a:buSzPts val="1200"/>
              <a:buNone/>
              <a:defRPr sz="1200"/>
            </a:lvl9pPr>
          </a:lstStyle>
          <a:p>
            <a:endParaRPr/>
          </a:p>
        </p:txBody>
      </p:sp>
      <p:sp>
        <p:nvSpPr>
          <p:cNvPr id="21" name="Google Shape;21;p25"/>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5"/>
          <p:cNvSpPr txBox="1">
            <a:spLocks noGrp="1"/>
          </p:cNvSpPr>
          <p:nvPr>
            <p:ph type="ftr" idx="11"/>
          </p:nvPr>
        </p:nvSpPr>
        <p:spPr>
          <a:xfrm>
            <a:off x="2396319" y="329308"/>
            <a:ext cx="3086292"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5"/>
          <p:cNvSpPr txBox="1">
            <a:spLocks noGrp="1"/>
          </p:cNvSpPr>
          <p:nvPr>
            <p:ph type="sldNum" idx="12"/>
          </p:nvPr>
        </p:nvSpPr>
        <p:spPr>
          <a:xfrm>
            <a:off x="1434703" y="798973"/>
            <a:ext cx="802005"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4" name="Google Shape;24;p25"/>
          <p:cNvCxnSpPr/>
          <p:nvPr/>
        </p:nvCxnSpPr>
        <p:spPr>
          <a:xfrm>
            <a:off x="2396319" y="3528542"/>
            <a:ext cx="5618515"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cxnSp>
        <p:nvCxnSpPr>
          <p:cNvPr id="87" name="Google Shape;87;p34"/>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
        <p:nvSpPr>
          <p:cNvPr id="88" name="Google Shape;88;p34"/>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34"/>
          <p:cNvSpPr txBox="1">
            <a:spLocks noGrp="1"/>
          </p:cNvSpPr>
          <p:nvPr>
            <p:ph type="body" idx="1"/>
          </p:nvPr>
        </p:nvSpPr>
        <p:spPr>
          <a:xfrm rot="5400000">
            <a:off x="3003856" y="455368"/>
            <a:ext cx="3450613" cy="657134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90" name="Google Shape;90;p34"/>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4"/>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4"/>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35"/>
          <p:cNvSpPr txBox="1">
            <a:spLocks noGrp="1"/>
          </p:cNvSpPr>
          <p:nvPr>
            <p:ph type="title"/>
          </p:nvPr>
        </p:nvSpPr>
        <p:spPr>
          <a:xfrm rot="5400000">
            <a:off x="5139597" y="2577405"/>
            <a:ext cx="4659889" cy="110302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35"/>
          <p:cNvSpPr txBox="1">
            <a:spLocks noGrp="1"/>
          </p:cNvSpPr>
          <p:nvPr>
            <p:ph type="body" idx="1"/>
          </p:nvPr>
        </p:nvSpPr>
        <p:spPr>
          <a:xfrm rot="5400000">
            <a:off x="1764094" y="478371"/>
            <a:ext cx="4659889" cy="530109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96" name="Google Shape;96;p35"/>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5"/>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5"/>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9" name="Google Shape;99;p35"/>
          <p:cNvCxnSpPr/>
          <p:nvPr/>
        </p:nvCxnSpPr>
        <p:spPr>
          <a:xfrm>
            <a:off x="6918028" y="798974"/>
            <a:ext cx="0" cy="4659889"/>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6"/>
          <p:cNvSpPr txBox="1">
            <a:spLocks noGrp="1"/>
          </p:cNvSpPr>
          <p:nvPr>
            <p:ph type="body" idx="1"/>
          </p:nvPr>
        </p:nvSpPr>
        <p:spPr>
          <a:xfrm>
            <a:off x="1443491" y="2015733"/>
            <a:ext cx="6571343" cy="345061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28" name="Google Shape;28;p26"/>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6"/>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26"/>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a:off x="1443491" y="804890"/>
            <a:ext cx="6571343" cy="10593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7"/>
          <p:cNvSpPr txBox="1">
            <a:spLocks noGrp="1"/>
          </p:cNvSpPr>
          <p:nvPr>
            <p:ph type="body" idx="1"/>
          </p:nvPr>
        </p:nvSpPr>
        <p:spPr>
          <a:xfrm>
            <a:off x="1443490" y="2013936"/>
            <a:ext cx="3125871" cy="343756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5" name="Google Shape;35;p27"/>
          <p:cNvSpPr txBox="1">
            <a:spLocks noGrp="1"/>
          </p:cNvSpPr>
          <p:nvPr>
            <p:ph type="body" idx="2"/>
          </p:nvPr>
        </p:nvSpPr>
        <p:spPr>
          <a:xfrm>
            <a:off x="4889182" y="2013936"/>
            <a:ext cx="3125652" cy="343755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36" name="Google Shape;36;p27"/>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7"/>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9" name="Google Shape;39;p27"/>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1443491" y="1756130"/>
            <a:ext cx="5617002" cy="1887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1443492" y="3806196"/>
            <a:ext cx="5617002"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10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500"/>
              <a:buNone/>
              <a:defRPr sz="1500">
                <a:solidFill>
                  <a:srgbClr val="888888"/>
                </a:solidFill>
              </a:defRPr>
            </a:lvl2pPr>
            <a:lvl3pPr marL="1371600" lvl="2" indent="-228600" algn="l">
              <a:lnSpc>
                <a:spcPct val="120000"/>
              </a:lnSpc>
              <a:spcBef>
                <a:spcPts val="500"/>
              </a:spcBef>
              <a:spcAft>
                <a:spcPts val="0"/>
              </a:spcAft>
              <a:buSzPts val="1350"/>
              <a:buNone/>
              <a:defRPr sz="1350">
                <a:solidFill>
                  <a:srgbClr val="888888"/>
                </a:solidFill>
              </a:defRPr>
            </a:lvl3pPr>
            <a:lvl4pPr marL="1828800" lvl="3" indent="-228600" algn="l">
              <a:lnSpc>
                <a:spcPct val="120000"/>
              </a:lnSpc>
              <a:spcBef>
                <a:spcPts val="500"/>
              </a:spcBef>
              <a:spcAft>
                <a:spcPts val="0"/>
              </a:spcAft>
              <a:buSzPts val="1200"/>
              <a:buNone/>
              <a:defRPr sz="1200">
                <a:solidFill>
                  <a:srgbClr val="888888"/>
                </a:solidFill>
              </a:defRPr>
            </a:lvl4pPr>
            <a:lvl5pPr marL="2286000" lvl="4" indent="-228600" algn="l">
              <a:lnSpc>
                <a:spcPct val="120000"/>
              </a:lnSpc>
              <a:spcBef>
                <a:spcPts val="500"/>
              </a:spcBef>
              <a:spcAft>
                <a:spcPts val="0"/>
              </a:spcAft>
              <a:buSzPts val="1200"/>
              <a:buNone/>
              <a:defRPr sz="1200">
                <a:solidFill>
                  <a:srgbClr val="888888"/>
                </a:solidFill>
              </a:defRPr>
            </a:lvl5pPr>
            <a:lvl6pPr marL="2743200" lvl="5" indent="-228600" algn="l">
              <a:lnSpc>
                <a:spcPct val="120000"/>
              </a:lnSpc>
              <a:spcBef>
                <a:spcPts val="500"/>
              </a:spcBef>
              <a:spcAft>
                <a:spcPts val="0"/>
              </a:spcAft>
              <a:buSzPts val="1200"/>
              <a:buNone/>
              <a:defRPr sz="1200">
                <a:solidFill>
                  <a:srgbClr val="888888"/>
                </a:solidFill>
              </a:defRPr>
            </a:lvl6pPr>
            <a:lvl7pPr marL="3200400" lvl="6" indent="-228600" algn="l">
              <a:lnSpc>
                <a:spcPct val="120000"/>
              </a:lnSpc>
              <a:spcBef>
                <a:spcPts val="500"/>
              </a:spcBef>
              <a:spcAft>
                <a:spcPts val="0"/>
              </a:spcAft>
              <a:buSzPts val="1200"/>
              <a:buNone/>
              <a:defRPr sz="1200">
                <a:solidFill>
                  <a:srgbClr val="888888"/>
                </a:solidFill>
              </a:defRPr>
            </a:lvl7pPr>
            <a:lvl8pPr marL="3657600" lvl="7" indent="-228600" algn="l">
              <a:lnSpc>
                <a:spcPct val="120000"/>
              </a:lnSpc>
              <a:spcBef>
                <a:spcPts val="500"/>
              </a:spcBef>
              <a:spcAft>
                <a:spcPts val="0"/>
              </a:spcAft>
              <a:buSzPts val="1200"/>
              <a:buNone/>
              <a:defRPr sz="1200">
                <a:solidFill>
                  <a:srgbClr val="888888"/>
                </a:solidFill>
              </a:defRPr>
            </a:lvl8pPr>
            <a:lvl9pPr marL="4114800" lvl="8" indent="-228600" algn="l">
              <a:lnSpc>
                <a:spcPct val="120000"/>
              </a:lnSpc>
              <a:spcBef>
                <a:spcPts val="500"/>
              </a:spcBef>
              <a:spcAft>
                <a:spcPts val="0"/>
              </a:spcAft>
              <a:buSzPts val="1200"/>
              <a:buNone/>
              <a:defRPr sz="1200">
                <a:solidFill>
                  <a:srgbClr val="888888"/>
                </a:solidFill>
              </a:defRPr>
            </a:lvl9pPr>
          </a:lstStyle>
          <a:p>
            <a:endParaRPr/>
          </a:p>
        </p:txBody>
      </p:sp>
      <p:sp>
        <p:nvSpPr>
          <p:cNvPr id="43" name="Google Shape;43;p28"/>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8"/>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8"/>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6" name="Google Shape;46;p28"/>
          <p:cNvCxnSpPr/>
          <p:nvPr/>
        </p:nvCxnSpPr>
        <p:spPr>
          <a:xfrm>
            <a:off x="1443491" y="3804985"/>
            <a:ext cx="561700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cxnSp>
        <p:nvCxnSpPr>
          <p:cNvPr id="48" name="Google Shape;48;p29"/>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
        <p:nvSpPr>
          <p:cNvPr id="49" name="Google Shape;49;p29"/>
          <p:cNvSpPr txBox="1">
            <a:spLocks noGrp="1"/>
          </p:cNvSpPr>
          <p:nvPr>
            <p:ph type="title"/>
          </p:nvPr>
        </p:nvSpPr>
        <p:spPr>
          <a:xfrm>
            <a:off x="1443491" y="804164"/>
            <a:ext cx="6571344" cy="105631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9"/>
          <p:cNvSpPr txBox="1">
            <a:spLocks noGrp="1"/>
          </p:cNvSpPr>
          <p:nvPr>
            <p:ph type="body" idx="1"/>
          </p:nvPr>
        </p:nvSpPr>
        <p:spPr>
          <a:xfrm>
            <a:off x="1443491" y="2019550"/>
            <a:ext cx="3125766"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1500"/>
              <a:buNone/>
              <a:defRPr sz="1500" b="1"/>
            </a:lvl2pPr>
            <a:lvl3pPr marL="1371600" lvl="2" indent="-228600" algn="l">
              <a:lnSpc>
                <a:spcPct val="120000"/>
              </a:lnSpc>
              <a:spcBef>
                <a:spcPts val="500"/>
              </a:spcBef>
              <a:spcAft>
                <a:spcPts val="0"/>
              </a:spcAft>
              <a:buSzPts val="1350"/>
              <a:buNone/>
              <a:defRPr sz="1350" b="1"/>
            </a:lvl3pPr>
            <a:lvl4pPr marL="1828800" lvl="3" indent="-228600" algn="l">
              <a:lnSpc>
                <a:spcPct val="120000"/>
              </a:lnSpc>
              <a:spcBef>
                <a:spcPts val="500"/>
              </a:spcBef>
              <a:spcAft>
                <a:spcPts val="0"/>
              </a:spcAft>
              <a:buSzPts val="1200"/>
              <a:buNone/>
              <a:defRPr sz="1200" b="1"/>
            </a:lvl4pPr>
            <a:lvl5pPr marL="2286000" lvl="4" indent="-228600" algn="l">
              <a:lnSpc>
                <a:spcPct val="120000"/>
              </a:lnSpc>
              <a:spcBef>
                <a:spcPts val="500"/>
              </a:spcBef>
              <a:spcAft>
                <a:spcPts val="0"/>
              </a:spcAft>
              <a:buSzPts val="1200"/>
              <a:buNone/>
              <a:defRPr sz="1200" b="1"/>
            </a:lvl5pPr>
            <a:lvl6pPr marL="2743200" lvl="5" indent="-228600" algn="l">
              <a:lnSpc>
                <a:spcPct val="120000"/>
              </a:lnSpc>
              <a:spcBef>
                <a:spcPts val="500"/>
              </a:spcBef>
              <a:spcAft>
                <a:spcPts val="0"/>
              </a:spcAft>
              <a:buSzPts val="1200"/>
              <a:buNone/>
              <a:defRPr sz="1200" b="1"/>
            </a:lvl6pPr>
            <a:lvl7pPr marL="3200400" lvl="6" indent="-228600" algn="l">
              <a:lnSpc>
                <a:spcPct val="120000"/>
              </a:lnSpc>
              <a:spcBef>
                <a:spcPts val="500"/>
              </a:spcBef>
              <a:spcAft>
                <a:spcPts val="0"/>
              </a:spcAft>
              <a:buSzPts val="1200"/>
              <a:buNone/>
              <a:defRPr sz="1200" b="1"/>
            </a:lvl7pPr>
            <a:lvl8pPr marL="3657600" lvl="7" indent="-228600" algn="l">
              <a:lnSpc>
                <a:spcPct val="120000"/>
              </a:lnSpc>
              <a:spcBef>
                <a:spcPts val="500"/>
              </a:spcBef>
              <a:spcAft>
                <a:spcPts val="0"/>
              </a:spcAft>
              <a:buSzPts val="1200"/>
              <a:buNone/>
              <a:defRPr sz="1200" b="1"/>
            </a:lvl8pPr>
            <a:lvl9pPr marL="4114800" lvl="8" indent="-228600" algn="l">
              <a:lnSpc>
                <a:spcPct val="120000"/>
              </a:lnSpc>
              <a:spcBef>
                <a:spcPts val="500"/>
              </a:spcBef>
              <a:spcAft>
                <a:spcPts val="0"/>
              </a:spcAft>
              <a:buSzPts val="1200"/>
              <a:buNone/>
              <a:defRPr sz="1200" b="1"/>
            </a:lvl9pPr>
          </a:lstStyle>
          <a:p>
            <a:endParaRPr/>
          </a:p>
        </p:txBody>
      </p:sp>
      <p:sp>
        <p:nvSpPr>
          <p:cNvPr id="51" name="Google Shape;51;p29"/>
          <p:cNvSpPr txBox="1">
            <a:spLocks noGrp="1"/>
          </p:cNvSpPr>
          <p:nvPr>
            <p:ph type="body" idx="2"/>
          </p:nvPr>
        </p:nvSpPr>
        <p:spPr>
          <a:xfrm>
            <a:off x="1443491" y="2824270"/>
            <a:ext cx="3125766" cy="264445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2" name="Google Shape;52;p29"/>
          <p:cNvSpPr txBox="1">
            <a:spLocks noGrp="1"/>
          </p:cNvSpPr>
          <p:nvPr>
            <p:ph type="body" idx="3"/>
          </p:nvPr>
        </p:nvSpPr>
        <p:spPr>
          <a:xfrm>
            <a:off x="4889182" y="2023004"/>
            <a:ext cx="3125652"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1500"/>
              <a:buNone/>
              <a:defRPr sz="1500" b="1"/>
            </a:lvl2pPr>
            <a:lvl3pPr marL="1371600" lvl="2" indent="-228600" algn="l">
              <a:lnSpc>
                <a:spcPct val="120000"/>
              </a:lnSpc>
              <a:spcBef>
                <a:spcPts val="500"/>
              </a:spcBef>
              <a:spcAft>
                <a:spcPts val="0"/>
              </a:spcAft>
              <a:buSzPts val="1350"/>
              <a:buNone/>
              <a:defRPr sz="1350" b="1"/>
            </a:lvl3pPr>
            <a:lvl4pPr marL="1828800" lvl="3" indent="-228600" algn="l">
              <a:lnSpc>
                <a:spcPct val="120000"/>
              </a:lnSpc>
              <a:spcBef>
                <a:spcPts val="500"/>
              </a:spcBef>
              <a:spcAft>
                <a:spcPts val="0"/>
              </a:spcAft>
              <a:buSzPts val="1200"/>
              <a:buNone/>
              <a:defRPr sz="1200" b="1"/>
            </a:lvl4pPr>
            <a:lvl5pPr marL="2286000" lvl="4" indent="-228600" algn="l">
              <a:lnSpc>
                <a:spcPct val="120000"/>
              </a:lnSpc>
              <a:spcBef>
                <a:spcPts val="500"/>
              </a:spcBef>
              <a:spcAft>
                <a:spcPts val="0"/>
              </a:spcAft>
              <a:buSzPts val="1200"/>
              <a:buNone/>
              <a:defRPr sz="1200" b="1"/>
            </a:lvl5pPr>
            <a:lvl6pPr marL="2743200" lvl="5" indent="-228600" algn="l">
              <a:lnSpc>
                <a:spcPct val="120000"/>
              </a:lnSpc>
              <a:spcBef>
                <a:spcPts val="500"/>
              </a:spcBef>
              <a:spcAft>
                <a:spcPts val="0"/>
              </a:spcAft>
              <a:buSzPts val="1200"/>
              <a:buNone/>
              <a:defRPr sz="1200" b="1"/>
            </a:lvl6pPr>
            <a:lvl7pPr marL="3200400" lvl="6" indent="-228600" algn="l">
              <a:lnSpc>
                <a:spcPct val="120000"/>
              </a:lnSpc>
              <a:spcBef>
                <a:spcPts val="500"/>
              </a:spcBef>
              <a:spcAft>
                <a:spcPts val="0"/>
              </a:spcAft>
              <a:buSzPts val="1200"/>
              <a:buNone/>
              <a:defRPr sz="1200" b="1"/>
            </a:lvl7pPr>
            <a:lvl8pPr marL="3657600" lvl="7" indent="-228600" algn="l">
              <a:lnSpc>
                <a:spcPct val="120000"/>
              </a:lnSpc>
              <a:spcBef>
                <a:spcPts val="500"/>
              </a:spcBef>
              <a:spcAft>
                <a:spcPts val="0"/>
              </a:spcAft>
              <a:buSzPts val="1200"/>
              <a:buNone/>
              <a:defRPr sz="1200" b="1"/>
            </a:lvl8pPr>
            <a:lvl9pPr marL="4114800" lvl="8" indent="-228600" algn="l">
              <a:lnSpc>
                <a:spcPct val="120000"/>
              </a:lnSpc>
              <a:spcBef>
                <a:spcPts val="500"/>
              </a:spcBef>
              <a:spcAft>
                <a:spcPts val="0"/>
              </a:spcAft>
              <a:buSzPts val="1200"/>
              <a:buNone/>
              <a:defRPr sz="1200" b="1"/>
            </a:lvl9pPr>
          </a:lstStyle>
          <a:p>
            <a:endParaRPr/>
          </a:p>
        </p:txBody>
      </p:sp>
      <p:sp>
        <p:nvSpPr>
          <p:cNvPr id="53" name="Google Shape;53;p29"/>
          <p:cNvSpPr txBox="1">
            <a:spLocks noGrp="1"/>
          </p:cNvSpPr>
          <p:nvPr>
            <p:ph type="body" idx="4"/>
          </p:nvPr>
        </p:nvSpPr>
        <p:spPr>
          <a:xfrm>
            <a:off x="4889182" y="2821491"/>
            <a:ext cx="3125652" cy="263737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4" name="Google Shape;54;p29"/>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9"/>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cxnSp>
        <p:nvCxnSpPr>
          <p:cNvPr id="58" name="Google Shape;58;p30"/>
          <p:cNvCxnSpPr/>
          <p:nvPr/>
        </p:nvCxnSpPr>
        <p:spPr>
          <a:xfrm>
            <a:off x="1443491" y="1847088"/>
            <a:ext cx="6571343" cy="0"/>
          </a:xfrm>
          <a:prstGeom prst="straightConnector1">
            <a:avLst/>
          </a:prstGeom>
          <a:noFill/>
          <a:ln w="31750" cap="flat" cmpd="sng">
            <a:solidFill>
              <a:schemeClr val="accent1"/>
            </a:solidFill>
            <a:prstDash val="solid"/>
            <a:round/>
            <a:headEnd type="none" w="sm" len="sm"/>
            <a:tailEnd type="none" w="sm" len="sm"/>
          </a:ln>
        </p:spPr>
      </p:cxnSp>
      <p:sp>
        <p:nvSpPr>
          <p:cNvPr id="59" name="Google Shape;59;p30"/>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0"/>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0"/>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31"/>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1"/>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32"/>
          <p:cNvSpPr txBox="1">
            <a:spLocks noGrp="1"/>
          </p:cNvSpPr>
          <p:nvPr>
            <p:ph type="title"/>
          </p:nvPr>
        </p:nvSpPr>
        <p:spPr>
          <a:xfrm>
            <a:off x="1439042" y="798973"/>
            <a:ext cx="242595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Gill San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2"/>
          <p:cNvSpPr txBox="1">
            <a:spLocks noGrp="1"/>
          </p:cNvSpPr>
          <p:nvPr>
            <p:ph type="body" idx="1"/>
          </p:nvPr>
        </p:nvSpPr>
        <p:spPr>
          <a:xfrm>
            <a:off x="4186656" y="798974"/>
            <a:ext cx="3828178" cy="4658826"/>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70" name="Google Shape;70;p32"/>
          <p:cNvSpPr txBox="1">
            <a:spLocks noGrp="1"/>
          </p:cNvSpPr>
          <p:nvPr>
            <p:ph type="body" idx="2"/>
          </p:nvPr>
        </p:nvSpPr>
        <p:spPr>
          <a:xfrm>
            <a:off x="1439042" y="3205492"/>
            <a:ext cx="2427369" cy="224818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050"/>
              <a:buNone/>
              <a:defRPr sz="1050"/>
            </a:lvl2pPr>
            <a:lvl3pPr marL="1371600" lvl="2" indent="-228600" algn="l">
              <a:lnSpc>
                <a:spcPct val="120000"/>
              </a:lnSpc>
              <a:spcBef>
                <a:spcPts val="500"/>
              </a:spcBef>
              <a:spcAft>
                <a:spcPts val="0"/>
              </a:spcAft>
              <a:buSzPts val="900"/>
              <a:buNone/>
              <a:defRPr sz="900"/>
            </a:lvl3pPr>
            <a:lvl4pPr marL="1828800" lvl="3" indent="-228600" algn="l">
              <a:lnSpc>
                <a:spcPct val="120000"/>
              </a:lnSpc>
              <a:spcBef>
                <a:spcPts val="500"/>
              </a:spcBef>
              <a:spcAft>
                <a:spcPts val="0"/>
              </a:spcAft>
              <a:buSzPts val="750"/>
              <a:buNone/>
              <a:defRPr sz="750"/>
            </a:lvl4pPr>
            <a:lvl5pPr marL="2286000" lvl="4" indent="-228600" algn="l">
              <a:lnSpc>
                <a:spcPct val="120000"/>
              </a:lnSpc>
              <a:spcBef>
                <a:spcPts val="500"/>
              </a:spcBef>
              <a:spcAft>
                <a:spcPts val="0"/>
              </a:spcAft>
              <a:buSzPts val="750"/>
              <a:buNone/>
              <a:defRPr sz="750"/>
            </a:lvl5pPr>
            <a:lvl6pPr marL="2743200" lvl="5" indent="-228600" algn="l">
              <a:lnSpc>
                <a:spcPct val="120000"/>
              </a:lnSpc>
              <a:spcBef>
                <a:spcPts val="500"/>
              </a:spcBef>
              <a:spcAft>
                <a:spcPts val="0"/>
              </a:spcAft>
              <a:buSzPts val="750"/>
              <a:buNone/>
              <a:defRPr sz="750"/>
            </a:lvl6pPr>
            <a:lvl7pPr marL="3200400" lvl="6" indent="-228600" algn="l">
              <a:lnSpc>
                <a:spcPct val="120000"/>
              </a:lnSpc>
              <a:spcBef>
                <a:spcPts val="500"/>
              </a:spcBef>
              <a:spcAft>
                <a:spcPts val="0"/>
              </a:spcAft>
              <a:buSzPts val="750"/>
              <a:buNone/>
              <a:defRPr sz="750"/>
            </a:lvl7pPr>
            <a:lvl8pPr marL="3657600" lvl="7" indent="-228600" algn="l">
              <a:lnSpc>
                <a:spcPct val="120000"/>
              </a:lnSpc>
              <a:spcBef>
                <a:spcPts val="500"/>
              </a:spcBef>
              <a:spcAft>
                <a:spcPts val="0"/>
              </a:spcAft>
              <a:buSzPts val="750"/>
              <a:buNone/>
              <a:defRPr sz="750"/>
            </a:lvl8pPr>
            <a:lvl9pPr marL="4114800" lvl="8" indent="-228600" algn="l">
              <a:lnSpc>
                <a:spcPct val="120000"/>
              </a:lnSpc>
              <a:spcBef>
                <a:spcPts val="500"/>
              </a:spcBef>
              <a:spcAft>
                <a:spcPts val="0"/>
              </a:spcAft>
              <a:buSzPts val="750"/>
              <a:buNone/>
              <a:defRPr sz="750"/>
            </a:lvl9pPr>
          </a:lstStyle>
          <a:p>
            <a:endParaRPr/>
          </a:p>
        </p:txBody>
      </p:sp>
      <p:sp>
        <p:nvSpPr>
          <p:cNvPr id="71" name="Google Shape;71;p32"/>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4" name="Google Shape;74;p32"/>
          <p:cNvCxnSpPr/>
          <p:nvPr/>
        </p:nvCxnSpPr>
        <p:spPr>
          <a:xfrm>
            <a:off x="1441748" y="3205491"/>
            <a:ext cx="242327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grpSp>
        <p:nvGrpSpPr>
          <p:cNvPr id="76" name="Google Shape;76;p33"/>
          <p:cNvGrpSpPr/>
          <p:nvPr/>
        </p:nvGrpSpPr>
        <p:grpSpPr>
          <a:xfrm>
            <a:off x="4996501" y="482171"/>
            <a:ext cx="3511387" cy="5149101"/>
            <a:chOff x="6852919" y="583365"/>
            <a:chExt cx="4681849" cy="5181928"/>
          </a:xfrm>
        </p:grpSpPr>
        <p:sp>
          <p:nvSpPr>
            <p:cNvPr id="77" name="Google Shape;77;p33"/>
            <p:cNvSpPr/>
            <p:nvPr/>
          </p:nvSpPr>
          <p:spPr>
            <a:xfrm>
              <a:off x="6852919" y="583365"/>
              <a:ext cx="4681849" cy="5181928"/>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3"/>
            <p:cNvSpPr/>
            <p:nvPr/>
          </p:nvSpPr>
          <p:spPr>
            <a:xfrm>
              <a:off x="7273787" y="915806"/>
              <a:ext cx="3844017" cy="4507918"/>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33"/>
          <p:cNvSpPr txBox="1">
            <a:spLocks noGrp="1"/>
          </p:cNvSpPr>
          <p:nvPr>
            <p:ph type="title"/>
          </p:nvPr>
        </p:nvSpPr>
        <p:spPr>
          <a:xfrm>
            <a:off x="1444148" y="1129513"/>
            <a:ext cx="3244935"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a:spLocks noGrp="1"/>
          </p:cNvSpPr>
          <p:nvPr>
            <p:ph type="pic" idx="2"/>
          </p:nvPr>
        </p:nvSpPr>
        <p:spPr>
          <a:xfrm>
            <a:off x="5640128" y="1122543"/>
            <a:ext cx="2234998" cy="3866327"/>
          </a:xfrm>
          <a:prstGeom prst="rect">
            <a:avLst/>
          </a:prstGeom>
          <a:solidFill>
            <a:srgbClr val="D8D8D8"/>
          </a:solidFill>
          <a:ln>
            <a:noFill/>
          </a:ln>
        </p:spPr>
      </p:sp>
      <p:sp>
        <p:nvSpPr>
          <p:cNvPr id="81" name="Google Shape;81;p33"/>
          <p:cNvSpPr txBox="1">
            <a:spLocks noGrp="1"/>
          </p:cNvSpPr>
          <p:nvPr>
            <p:ph type="body" idx="1"/>
          </p:nvPr>
        </p:nvSpPr>
        <p:spPr>
          <a:xfrm>
            <a:off x="1443492" y="3145992"/>
            <a:ext cx="3240286" cy="200374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800"/>
              <a:buNone/>
              <a:defRPr sz="1800"/>
            </a:lvl1pPr>
            <a:lvl2pPr marL="914400" lvl="1" indent="-228600" algn="l">
              <a:lnSpc>
                <a:spcPct val="120000"/>
              </a:lnSpc>
              <a:spcBef>
                <a:spcPts val="500"/>
              </a:spcBef>
              <a:spcAft>
                <a:spcPts val="0"/>
              </a:spcAft>
              <a:buSzPts val="1050"/>
              <a:buNone/>
              <a:defRPr sz="1050"/>
            </a:lvl2pPr>
            <a:lvl3pPr marL="1371600" lvl="2" indent="-228600" algn="l">
              <a:lnSpc>
                <a:spcPct val="120000"/>
              </a:lnSpc>
              <a:spcBef>
                <a:spcPts val="500"/>
              </a:spcBef>
              <a:spcAft>
                <a:spcPts val="0"/>
              </a:spcAft>
              <a:buSzPts val="900"/>
              <a:buNone/>
              <a:defRPr sz="900"/>
            </a:lvl3pPr>
            <a:lvl4pPr marL="1828800" lvl="3" indent="-228600" algn="l">
              <a:lnSpc>
                <a:spcPct val="120000"/>
              </a:lnSpc>
              <a:spcBef>
                <a:spcPts val="500"/>
              </a:spcBef>
              <a:spcAft>
                <a:spcPts val="0"/>
              </a:spcAft>
              <a:buSzPts val="750"/>
              <a:buNone/>
              <a:defRPr sz="750"/>
            </a:lvl4pPr>
            <a:lvl5pPr marL="2286000" lvl="4" indent="-228600" algn="l">
              <a:lnSpc>
                <a:spcPct val="120000"/>
              </a:lnSpc>
              <a:spcBef>
                <a:spcPts val="500"/>
              </a:spcBef>
              <a:spcAft>
                <a:spcPts val="0"/>
              </a:spcAft>
              <a:buSzPts val="750"/>
              <a:buNone/>
              <a:defRPr sz="750"/>
            </a:lvl5pPr>
            <a:lvl6pPr marL="2743200" lvl="5" indent="-228600" algn="l">
              <a:lnSpc>
                <a:spcPct val="120000"/>
              </a:lnSpc>
              <a:spcBef>
                <a:spcPts val="500"/>
              </a:spcBef>
              <a:spcAft>
                <a:spcPts val="0"/>
              </a:spcAft>
              <a:buSzPts val="750"/>
              <a:buNone/>
              <a:defRPr sz="750"/>
            </a:lvl6pPr>
            <a:lvl7pPr marL="3200400" lvl="6" indent="-228600" algn="l">
              <a:lnSpc>
                <a:spcPct val="120000"/>
              </a:lnSpc>
              <a:spcBef>
                <a:spcPts val="500"/>
              </a:spcBef>
              <a:spcAft>
                <a:spcPts val="0"/>
              </a:spcAft>
              <a:buSzPts val="750"/>
              <a:buNone/>
              <a:defRPr sz="750"/>
            </a:lvl7pPr>
            <a:lvl8pPr marL="3657600" lvl="7" indent="-228600" algn="l">
              <a:lnSpc>
                <a:spcPct val="120000"/>
              </a:lnSpc>
              <a:spcBef>
                <a:spcPts val="500"/>
              </a:spcBef>
              <a:spcAft>
                <a:spcPts val="0"/>
              </a:spcAft>
              <a:buSzPts val="750"/>
              <a:buNone/>
              <a:defRPr sz="750"/>
            </a:lvl8pPr>
            <a:lvl9pPr marL="4114800" lvl="8" indent="-228600" algn="l">
              <a:lnSpc>
                <a:spcPct val="120000"/>
              </a:lnSpc>
              <a:spcBef>
                <a:spcPts val="500"/>
              </a:spcBef>
              <a:spcAft>
                <a:spcPts val="0"/>
              </a:spcAft>
              <a:buSzPts val="750"/>
              <a:buNone/>
              <a:defRPr sz="750"/>
            </a:lvl9pPr>
          </a:lstStyle>
          <a:p>
            <a:endParaRPr/>
          </a:p>
        </p:txBody>
      </p:sp>
      <p:sp>
        <p:nvSpPr>
          <p:cNvPr id="82" name="Google Shape;82;p33"/>
          <p:cNvSpPr txBox="1">
            <a:spLocks noGrp="1"/>
          </p:cNvSpPr>
          <p:nvPr>
            <p:ph type="dt" idx="10"/>
          </p:nvPr>
        </p:nvSpPr>
        <p:spPr>
          <a:xfrm>
            <a:off x="1436664" y="5469857"/>
            <a:ext cx="3252420" cy="32012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ftr" idx="11"/>
          </p:nvPr>
        </p:nvSpPr>
        <p:spPr>
          <a:xfrm>
            <a:off x="1437530" y="318641"/>
            <a:ext cx="3251553" cy="3209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3"/>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5" name="Google Shape;85;p33"/>
          <p:cNvCxnSpPr/>
          <p:nvPr/>
        </p:nvCxnSpPr>
        <p:spPr>
          <a:xfrm>
            <a:off x="1441281" y="3143605"/>
            <a:ext cx="3242014"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24"/>
          <p:cNvSpPr/>
          <p:nvPr/>
        </p:nvSpPr>
        <p:spPr>
          <a:xfrm>
            <a:off x="0" y="2015734"/>
            <a:ext cx="9144000" cy="4079520"/>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11;p24"/>
          <p:cNvPicPr preferRelativeResize="0"/>
          <p:nvPr/>
        </p:nvPicPr>
        <p:blipFill rotWithShape="1">
          <a:blip r:embed="rId13">
            <a:alphaModFix/>
          </a:blip>
          <a:srcRect l="12500" t="1538" r="12500" b="-1538"/>
          <a:stretch/>
        </p:blipFill>
        <p:spPr>
          <a:xfrm>
            <a:off x="-1" y="6095253"/>
            <a:ext cx="9144001" cy="774727"/>
          </a:xfrm>
          <a:prstGeom prst="rect">
            <a:avLst/>
          </a:prstGeom>
          <a:noFill/>
          <a:ln>
            <a:noFill/>
          </a:ln>
        </p:spPr>
      </p:pic>
      <p:cxnSp>
        <p:nvCxnSpPr>
          <p:cNvPr id="12" name="Google Shape;12;p24"/>
          <p:cNvCxnSpPr/>
          <p:nvPr/>
        </p:nvCxnSpPr>
        <p:spPr>
          <a:xfrm>
            <a:off x="0" y="6101127"/>
            <a:ext cx="9144000" cy="0"/>
          </a:xfrm>
          <a:prstGeom prst="straightConnector1">
            <a:avLst/>
          </a:prstGeom>
          <a:noFill/>
          <a:ln w="12700" cap="flat" cmpd="sng">
            <a:solidFill>
              <a:srgbClr val="000001">
                <a:alpha val="20000"/>
              </a:srgbClr>
            </a:solidFill>
            <a:prstDash val="solid"/>
            <a:round/>
            <a:headEnd type="none" w="sm" len="sm"/>
            <a:tailEnd type="none" w="sm" len="sm"/>
          </a:ln>
        </p:spPr>
      </p:cxnSp>
      <p:sp>
        <p:nvSpPr>
          <p:cNvPr id="13" name="Google Shape;13;p24"/>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200"/>
              <a:buFont typeface="Gill Sans"/>
              <a:buNone/>
              <a:defRPr sz="3200" b="0" i="0" u="none" strike="noStrike" cap="none">
                <a:solidFill>
                  <a:schemeClr val="dk1"/>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4"/>
          <p:cNvSpPr txBox="1">
            <a:spLocks noGrp="1"/>
          </p:cNvSpPr>
          <p:nvPr>
            <p:ph type="body" idx="1"/>
          </p:nvPr>
        </p:nvSpPr>
        <p:spPr>
          <a:xfrm>
            <a:off x="1443491" y="2015733"/>
            <a:ext cx="6571343" cy="3450613"/>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Gill Sans"/>
                <a:ea typeface="Gill Sans"/>
                <a:cs typeface="Gill Sans"/>
                <a:sym typeface="Gill Sans"/>
              </a:defRPr>
            </a:lvl1pPr>
            <a:lvl2pPr marL="914400" marR="0" lvl="1"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Gill Sans"/>
                <a:ea typeface="Gill Sans"/>
                <a:cs typeface="Gill Sans"/>
                <a:sym typeface="Gill Sans"/>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Gill Sans"/>
                <a:ea typeface="Gill Sans"/>
                <a:cs typeface="Gill Sans"/>
                <a:sym typeface="Gill Sans"/>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15" name="Google Shape;15;p24"/>
          <p:cNvSpPr txBox="1">
            <a:spLocks noGrp="1"/>
          </p:cNvSpPr>
          <p:nvPr>
            <p:ph type="dt" idx="10"/>
          </p:nvPr>
        </p:nvSpPr>
        <p:spPr>
          <a:xfrm>
            <a:off x="5646542" y="330370"/>
            <a:ext cx="2368292" cy="30920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6" name="Google Shape;16;p24"/>
          <p:cNvSpPr txBox="1">
            <a:spLocks noGrp="1"/>
          </p:cNvSpPr>
          <p:nvPr>
            <p:ph type="ftr" idx="11"/>
          </p:nvPr>
        </p:nvSpPr>
        <p:spPr>
          <a:xfrm>
            <a:off x="1443491" y="329308"/>
            <a:ext cx="4034004" cy="3092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7" name="Google Shape;17;p24"/>
          <p:cNvSpPr txBox="1">
            <a:spLocks noGrp="1"/>
          </p:cNvSpPr>
          <p:nvPr>
            <p:ph type="sldNum" idx="12"/>
          </p:nvPr>
        </p:nvSpPr>
        <p:spPr>
          <a:xfrm>
            <a:off x="487725" y="798973"/>
            <a:ext cx="795746"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Gill Sans"/>
                <a:ea typeface="Gill Sans"/>
                <a:cs typeface="Gill Sans"/>
                <a:sym typeface="Gill Sans"/>
              </a:defRPr>
            </a:lvl1pPr>
            <a:lvl2pPr marL="0" marR="0" lvl="1" indent="0" algn="r" rtl="0">
              <a:spcBef>
                <a:spcPts val="0"/>
              </a:spcBef>
              <a:buNone/>
              <a:defRPr sz="2800" b="0" i="0" u="none" strike="noStrike" cap="none">
                <a:solidFill>
                  <a:schemeClr val="accent1"/>
                </a:solidFill>
                <a:latin typeface="Gill Sans"/>
                <a:ea typeface="Gill Sans"/>
                <a:cs typeface="Gill Sans"/>
                <a:sym typeface="Gill Sans"/>
              </a:defRPr>
            </a:lvl2pPr>
            <a:lvl3pPr marL="0" marR="0" lvl="2" indent="0" algn="r" rtl="0">
              <a:spcBef>
                <a:spcPts val="0"/>
              </a:spcBef>
              <a:buNone/>
              <a:defRPr sz="2800" b="0" i="0" u="none" strike="noStrike" cap="none">
                <a:solidFill>
                  <a:schemeClr val="accent1"/>
                </a:solidFill>
                <a:latin typeface="Gill Sans"/>
                <a:ea typeface="Gill Sans"/>
                <a:cs typeface="Gill Sans"/>
                <a:sym typeface="Gill Sans"/>
              </a:defRPr>
            </a:lvl3pPr>
            <a:lvl4pPr marL="0" marR="0" lvl="3" indent="0" algn="r" rtl="0">
              <a:spcBef>
                <a:spcPts val="0"/>
              </a:spcBef>
              <a:buNone/>
              <a:defRPr sz="2800" b="0" i="0" u="none" strike="noStrike" cap="none">
                <a:solidFill>
                  <a:schemeClr val="accent1"/>
                </a:solidFill>
                <a:latin typeface="Gill Sans"/>
                <a:ea typeface="Gill Sans"/>
                <a:cs typeface="Gill Sans"/>
                <a:sym typeface="Gill Sans"/>
              </a:defRPr>
            </a:lvl4pPr>
            <a:lvl5pPr marL="0" marR="0" lvl="4" indent="0" algn="r" rtl="0">
              <a:spcBef>
                <a:spcPts val="0"/>
              </a:spcBef>
              <a:buNone/>
              <a:defRPr sz="2800" b="0" i="0" u="none" strike="noStrike" cap="none">
                <a:solidFill>
                  <a:schemeClr val="accent1"/>
                </a:solidFill>
                <a:latin typeface="Gill Sans"/>
                <a:ea typeface="Gill Sans"/>
                <a:cs typeface="Gill Sans"/>
                <a:sym typeface="Gill Sans"/>
              </a:defRPr>
            </a:lvl5pPr>
            <a:lvl6pPr marL="0" marR="0" lvl="5" indent="0" algn="r" rtl="0">
              <a:spcBef>
                <a:spcPts val="0"/>
              </a:spcBef>
              <a:buNone/>
              <a:defRPr sz="2800" b="0" i="0" u="none" strike="noStrike" cap="none">
                <a:solidFill>
                  <a:schemeClr val="accent1"/>
                </a:solidFill>
                <a:latin typeface="Gill Sans"/>
                <a:ea typeface="Gill Sans"/>
                <a:cs typeface="Gill Sans"/>
                <a:sym typeface="Gill Sans"/>
              </a:defRPr>
            </a:lvl6pPr>
            <a:lvl7pPr marL="0" marR="0" lvl="6" indent="0" algn="r" rtl="0">
              <a:spcBef>
                <a:spcPts val="0"/>
              </a:spcBef>
              <a:buNone/>
              <a:defRPr sz="2800" b="0" i="0" u="none" strike="noStrike" cap="none">
                <a:solidFill>
                  <a:schemeClr val="accent1"/>
                </a:solidFill>
                <a:latin typeface="Gill Sans"/>
                <a:ea typeface="Gill Sans"/>
                <a:cs typeface="Gill Sans"/>
                <a:sym typeface="Gill Sans"/>
              </a:defRPr>
            </a:lvl7pPr>
            <a:lvl8pPr marL="0" marR="0" lvl="7" indent="0" algn="r" rtl="0">
              <a:spcBef>
                <a:spcPts val="0"/>
              </a:spcBef>
              <a:buNone/>
              <a:defRPr sz="2800" b="0" i="0" u="none" strike="noStrike" cap="none">
                <a:solidFill>
                  <a:schemeClr val="accent1"/>
                </a:solidFill>
                <a:latin typeface="Gill Sans"/>
                <a:ea typeface="Gill Sans"/>
                <a:cs typeface="Gill Sans"/>
                <a:sym typeface="Gill Sans"/>
              </a:defRPr>
            </a:lvl8pPr>
            <a:lvl9pPr marL="0" marR="0" lvl="8" indent="0" algn="r" rtl="0">
              <a:spcBef>
                <a:spcPts val="0"/>
              </a:spcBef>
              <a:buNone/>
              <a:defRPr sz="28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hyperlink" Target="http://www.cpalms.org/"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914400" y="685800"/>
            <a:ext cx="7732713" cy="1985149"/>
          </a:xfrm>
          <a:prstGeom prst="rect">
            <a:avLst/>
          </a:prstGeom>
          <a:noFill/>
          <a:ln>
            <a:noFill/>
          </a:ln>
        </p:spPr>
        <p:txBody>
          <a:bodyPr spcFirstLastPara="1" wrap="square" lIns="91425" tIns="45700" rIns="91425" bIns="0" anchor="b" anchorCtr="0">
            <a:normAutofit fontScale="90000"/>
          </a:bodyPr>
          <a:lstStyle/>
          <a:p>
            <a:pPr marL="0" lvl="0" indent="0" algn="ctr" rtl="0">
              <a:lnSpc>
                <a:spcPct val="90000"/>
              </a:lnSpc>
              <a:spcBef>
                <a:spcPts val="0"/>
              </a:spcBef>
              <a:spcAft>
                <a:spcPts val="0"/>
              </a:spcAft>
              <a:buClr>
                <a:schemeClr val="dk1"/>
              </a:buClr>
              <a:buSzPct val="100000"/>
              <a:buFont typeface="Gill Sans"/>
              <a:buNone/>
            </a:pPr>
            <a:r>
              <a:rPr lang="en-US" sz="7200" dirty="0"/>
              <a:t>2023-2024  TITLE  I   </a:t>
            </a:r>
            <a:br>
              <a:rPr lang="en-US" sz="7200" dirty="0"/>
            </a:br>
            <a:r>
              <a:rPr lang="en-US" sz="7200" dirty="0"/>
              <a:t>ANNUAL MEETING</a:t>
            </a:r>
            <a:r>
              <a:rPr lang="en-US" sz="3200" dirty="0"/>
              <a:t>  </a:t>
            </a:r>
            <a:endParaRPr dirty="0"/>
          </a:p>
        </p:txBody>
      </p:sp>
      <p:sp>
        <p:nvSpPr>
          <p:cNvPr id="107" name="Google Shape;107;p1"/>
          <p:cNvSpPr txBox="1"/>
          <p:nvPr/>
        </p:nvSpPr>
        <p:spPr>
          <a:xfrm>
            <a:off x="4353875" y="4043284"/>
            <a:ext cx="44958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tx1"/>
                </a:solidFill>
                <a:latin typeface="Gill Sans"/>
                <a:ea typeface="Gill Sans"/>
                <a:cs typeface="Gill Sans"/>
                <a:sym typeface="Gill Sans"/>
              </a:rPr>
              <a:t>Jupiter Elementary</a:t>
            </a:r>
          </a:p>
          <a:p>
            <a:pPr marL="0" marR="0" lvl="0" indent="0" algn="l" rtl="0">
              <a:spcBef>
                <a:spcPts val="0"/>
              </a:spcBef>
              <a:spcAft>
                <a:spcPts val="0"/>
              </a:spcAft>
              <a:buNone/>
            </a:pPr>
            <a:r>
              <a:rPr lang="en-US" sz="3600" dirty="0">
                <a:solidFill>
                  <a:schemeClr val="tx1"/>
                </a:solidFill>
                <a:latin typeface="Gill Sans"/>
                <a:ea typeface="Gill Sans"/>
                <a:cs typeface="Gill Sans"/>
                <a:sym typeface="Gill Sans"/>
              </a:rPr>
              <a:t>August 24, 2023</a:t>
            </a:r>
            <a:endParaRPr sz="2200" dirty="0">
              <a:solidFill>
                <a:schemeClr val="tx1"/>
              </a:solidFill>
              <a:latin typeface="Gill Sans"/>
              <a:ea typeface="Gill Sans"/>
              <a:cs typeface="Gill Sans"/>
              <a:sym typeface="Gill Sans"/>
            </a:endParaRPr>
          </a:p>
        </p:txBody>
      </p:sp>
      <p:sp>
        <p:nvSpPr>
          <p:cNvPr id="108" name="Google Shape;108;p1"/>
          <p:cNvSpPr txBox="1"/>
          <p:nvPr/>
        </p:nvSpPr>
        <p:spPr>
          <a:xfrm>
            <a:off x="381000" y="6313334"/>
            <a:ext cx="76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Picture 1" descr="cartooneagle">
            <a:extLst>
              <a:ext uri="{FF2B5EF4-FFF2-40B4-BE49-F238E27FC236}">
                <a16:creationId xmlns:a16="http://schemas.microsoft.com/office/drawing/2014/main" id="{F46B70E5-7712-9FA2-1467-F3DEE39E03F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04787" y="3154883"/>
            <a:ext cx="1876425" cy="1600200"/>
          </a:xfrm>
          <a:prstGeom prst="rect">
            <a:avLst/>
          </a:prstGeom>
          <a:noFill/>
          <a:ln w="12700" algn="in">
            <a:solidFill>
              <a:srgbClr val="FFFFFF"/>
            </a:solidFill>
            <a:miter lim="800000"/>
            <a:headEnd/>
            <a:tailEnd/>
          </a:ln>
          <a:effectLst/>
        </p:spPr>
      </p:pic>
      <p:sp>
        <p:nvSpPr>
          <p:cNvPr id="4" name="Heart 3">
            <a:extLst>
              <a:ext uri="{FF2B5EF4-FFF2-40B4-BE49-F238E27FC236}">
                <a16:creationId xmlns:a16="http://schemas.microsoft.com/office/drawing/2014/main" id="{340586B7-DE67-A40B-E9AB-9224CA090FF0}"/>
              </a:ext>
            </a:extLst>
          </p:cNvPr>
          <p:cNvSpPr/>
          <p:nvPr/>
        </p:nvSpPr>
        <p:spPr>
          <a:xfrm>
            <a:off x="4068566" y="5404207"/>
            <a:ext cx="503434" cy="266635"/>
          </a:xfrm>
          <a:prstGeom prst="hea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BF7008-8E15-3854-121A-56B4646171B3}"/>
              </a:ext>
            </a:extLst>
          </p:cNvPr>
          <p:cNvSpPr txBox="1"/>
          <p:nvPr/>
        </p:nvSpPr>
        <p:spPr>
          <a:xfrm>
            <a:off x="2291137" y="5260548"/>
            <a:ext cx="4687583" cy="461665"/>
          </a:xfrm>
          <a:prstGeom prst="rect">
            <a:avLst/>
          </a:prstGeom>
          <a:noFill/>
        </p:spPr>
        <p:txBody>
          <a:bodyPr wrap="square">
            <a:spAutoFit/>
          </a:bodyPr>
          <a:lstStyle/>
          <a:p>
            <a:r>
              <a:rPr lang="en-US" sz="2400" dirty="0">
                <a:latin typeface="Baguet Script" panose="00000500000000000000" pitchFamily="2" charset="0"/>
              </a:rPr>
              <a:t>#One Family         One School</a:t>
            </a:r>
          </a:p>
        </p:txBody>
      </p:sp>
      <p:pic>
        <p:nvPicPr>
          <p:cNvPr id="7" name="Recorded Sound">
            <a:hlinkClick r:id="" action="ppaction://media"/>
            <a:extLst>
              <a:ext uri="{FF2B5EF4-FFF2-40B4-BE49-F238E27FC236}">
                <a16:creationId xmlns:a16="http://schemas.microsoft.com/office/drawing/2014/main" id="{A2B5D13E-7862-0D97-4044-B6FF0ABB62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9800" y="6243587"/>
            <a:ext cx="406400" cy="406400"/>
          </a:xfrm>
          <a:prstGeom prst="rect">
            <a:avLst/>
          </a:prstGeom>
        </p:spPr>
      </p:pic>
    </p:spTree>
  </p:cSld>
  <p:clrMapOvr>
    <a:masterClrMapping/>
  </p:clrMapOvr>
  <p:transition advTm="517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0"/>
          <p:cNvSpPr txBox="1">
            <a:spLocks noGrp="1"/>
          </p:cNvSpPr>
          <p:nvPr>
            <p:ph type="title"/>
          </p:nvPr>
        </p:nvSpPr>
        <p:spPr>
          <a:xfrm>
            <a:off x="1600200" y="1084365"/>
            <a:ext cx="6571343" cy="10492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500"/>
              <a:buFont typeface="Gill Sans"/>
              <a:buNone/>
            </a:pPr>
            <a:r>
              <a:rPr lang="en-US" sz="3500"/>
              <a:t>EDUCATIONAL STANDARDS</a:t>
            </a:r>
            <a:endParaRPr/>
          </a:p>
        </p:txBody>
      </p:sp>
      <p:sp>
        <p:nvSpPr>
          <p:cNvPr id="180" name="Google Shape;180;p10"/>
          <p:cNvSpPr txBox="1">
            <a:spLocks noGrp="1"/>
          </p:cNvSpPr>
          <p:nvPr>
            <p:ph type="body" idx="1"/>
          </p:nvPr>
        </p:nvSpPr>
        <p:spPr>
          <a:xfrm>
            <a:off x="152400" y="2133600"/>
            <a:ext cx="8763000" cy="50053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000"/>
              <a:buChar char="•"/>
            </a:pPr>
            <a:r>
              <a:rPr lang="en-US">
                <a:latin typeface="Arial Narrow"/>
                <a:ea typeface="Arial Narrow"/>
                <a:cs typeface="Arial Narrow"/>
                <a:sym typeface="Arial Narrow"/>
              </a:rPr>
              <a:t>Florida’s academic content standards establish high expectations for all students in the areas of reading, mathematics, writing, and science</a:t>
            </a:r>
            <a:endParaRPr/>
          </a:p>
          <a:p>
            <a:pPr marL="228600" lvl="0" indent="-228600" algn="l" rtl="0">
              <a:lnSpc>
                <a:spcPct val="90000"/>
              </a:lnSpc>
              <a:spcBef>
                <a:spcPts val="1000"/>
              </a:spcBef>
              <a:spcAft>
                <a:spcPts val="0"/>
              </a:spcAft>
              <a:buSzPts val="2000"/>
              <a:buChar char="•"/>
            </a:pPr>
            <a:r>
              <a:rPr lang="en-US" b="1">
                <a:latin typeface="Arial Narrow"/>
                <a:ea typeface="Arial Narrow"/>
                <a:cs typeface="Arial Narrow"/>
                <a:sym typeface="Arial Narrow"/>
              </a:rPr>
              <a:t>The Florida </a:t>
            </a:r>
            <a:r>
              <a:rPr lang="en-US" b="1" u="sng">
                <a:latin typeface="Arial Narrow"/>
                <a:ea typeface="Arial Narrow"/>
                <a:cs typeface="Arial Narrow"/>
                <a:sym typeface="Arial Narrow"/>
              </a:rPr>
              <a:t>B</a:t>
            </a:r>
            <a:r>
              <a:rPr lang="en-US" b="1">
                <a:latin typeface="Arial Narrow"/>
                <a:ea typeface="Arial Narrow"/>
                <a:cs typeface="Arial Narrow"/>
                <a:sym typeface="Arial Narrow"/>
              </a:rPr>
              <a:t>enchmarks for </a:t>
            </a:r>
            <a:r>
              <a:rPr lang="en-US" b="1" u="sng">
                <a:latin typeface="Arial Narrow"/>
                <a:ea typeface="Arial Narrow"/>
                <a:cs typeface="Arial Narrow"/>
                <a:sym typeface="Arial Narrow"/>
              </a:rPr>
              <a:t>E</a:t>
            </a:r>
            <a:r>
              <a:rPr lang="en-US" b="1">
                <a:latin typeface="Arial Narrow"/>
                <a:ea typeface="Arial Narrow"/>
                <a:cs typeface="Arial Narrow"/>
                <a:sym typeface="Arial Narrow"/>
              </a:rPr>
              <a:t>xcellent </a:t>
            </a:r>
            <a:r>
              <a:rPr lang="en-US" b="1" u="sng">
                <a:latin typeface="Arial Narrow"/>
                <a:ea typeface="Arial Narrow"/>
                <a:cs typeface="Arial Narrow"/>
                <a:sym typeface="Arial Narrow"/>
              </a:rPr>
              <a:t>S</a:t>
            </a:r>
            <a:r>
              <a:rPr lang="en-US" b="1">
                <a:latin typeface="Arial Narrow"/>
                <a:ea typeface="Arial Narrow"/>
                <a:cs typeface="Arial Narrow"/>
                <a:sym typeface="Arial Narrow"/>
              </a:rPr>
              <a:t>tudent </a:t>
            </a:r>
            <a:r>
              <a:rPr lang="en-US" b="1" u="sng">
                <a:latin typeface="Arial Narrow"/>
                <a:ea typeface="Arial Narrow"/>
                <a:cs typeface="Arial Narrow"/>
                <a:sym typeface="Arial Narrow"/>
              </a:rPr>
              <a:t>T</a:t>
            </a:r>
            <a:r>
              <a:rPr lang="en-US" b="1">
                <a:latin typeface="Arial Narrow"/>
                <a:ea typeface="Arial Narrow"/>
                <a:cs typeface="Arial Narrow"/>
                <a:sym typeface="Arial Narrow"/>
              </a:rPr>
              <a:t>hinking (B.E.S.T.) Standards for Language Arts and Math </a:t>
            </a:r>
            <a:r>
              <a:rPr lang="en-US">
                <a:latin typeface="Arial Narrow"/>
                <a:ea typeface="Arial Narrow"/>
                <a:cs typeface="Arial Narrow"/>
                <a:sym typeface="Arial Narrow"/>
              </a:rPr>
              <a:t>identify what your child needs to know and be able to do. Information can be found at: </a:t>
            </a:r>
            <a:endParaRPr/>
          </a:p>
          <a:p>
            <a:pPr marL="685800" lvl="1" indent="-228600" algn="l" rtl="0">
              <a:lnSpc>
                <a:spcPct val="90000"/>
              </a:lnSpc>
              <a:spcBef>
                <a:spcPts val="500"/>
              </a:spcBef>
              <a:spcAft>
                <a:spcPts val="0"/>
              </a:spcAft>
              <a:buSzPts val="2000"/>
              <a:buChar char="•"/>
            </a:pPr>
            <a:r>
              <a:rPr lang="en-US" sz="2000" u="sng">
                <a:solidFill>
                  <a:schemeClr val="hlink"/>
                </a:solidFill>
                <a:latin typeface="Arial Narrow"/>
                <a:ea typeface="Arial Narrow"/>
                <a:cs typeface="Arial Narrow"/>
                <a:sym typeface="Arial Narrow"/>
                <a:hlinkClick r:id="rId5"/>
              </a:rPr>
              <a:t>www.cpalms.org</a:t>
            </a:r>
            <a:r>
              <a:rPr lang="en-US" sz="2000">
                <a:latin typeface="Arial Narrow"/>
                <a:ea typeface="Arial Narrow"/>
                <a:cs typeface="Arial Narrow"/>
                <a:sym typeface="Arial Narrow"/>
              </a:rPr>
              <a:t>              </a:t>
            </a:r>
            <a:r>
              <a:rPr lang="en-US">
                <a:latin typeface="Arial Narrow"/>
                <a:ea typeface="Arial Narrow"/>
                <a:cs typeface="Arial Narrow"/>
                <a:sym typeface="Arial Narrow"/>
              </a:rPr>
              <a:t>Click on the “Standards” tab at the top of the page</a:t>
            </a:r>
            <a:endParaRPr/>
          </a:p>
          <a:p>
            <a:pPr marL="457200" lvl="1" indent="0" algn="l" rtl="0">
              <a:lnSpc>
                <a:spcPct val="90000"/>
              </a:lnSpc>
              <a:spcBef>
                <a:spcPts val="500"/>
              </a:spcBef>
              <a:spcAft>
                <a:spcPts val="0"/>
              </a:spcAft>
              <a:buSzPts val="1600"/>
              <a:buNone/>
            </a:pPr>
            <a:endParaRPr>
              <a:latin typeface="Arial Narrow"/>
              <a:ea typeface="Arial Narrow"/>
              <a:cs typeface="Arial Narrow"/>
              <a:sym typeface="Arial Narrow"/>
            </a:endParaRPr>
          </a:p>
          <a:p>
            <a:pPr marL="457200" lvl="1" indent="0" algn="ctr" rtl="0">
              <a:lnSpc>
                <a:spcPct val="90000"/>
              </a:lnSpc>
              <a:spcBef>
                <a:spcPts val="500"/>
              </a:spcBef>
              <a:spcAft>
                <a:spcPts val="0"/>
              </a:spcAft>
              <a:buSzPts val="2400"/>
              <a:buNone/>
            </a:pPr>
            <a:r>
              <a:rPr lang="en-US" sz="2400">
                <a:latin typeface="Arial Narrow"/>
                <a:ea typeface="Arial Narrow"/>
                <a:cs typeface="Arial Narrow"/>
                <a:sym typeface="Arial Narrow"/>
              </a:rPr>
              <a:t>If you need help accessing the B.E.S.T. Standards on Cpalms </a:t>
            </a:r>
            <a:endParaRPr/>
          </a:p>
          <a:p>
            <a:pPr marL="457200" lvl="1" indent="0" algn="ctr" rtl="0">
              <a:lnSpc>
                <a:spcPct val="90000"/>
              </a:lnSpc>
              <a:spcBef>
                <a:spcPts val="500"/>
              </a:spcBef>
              <a:spcAft>
                <a:spcPts val="0"/>
              </a:spcAft>
              <a:buSzPts val="2400"/>
              <a:buNone/>
            </a:pPr>
            <a:r>
              <a:rPr lang="en-US" sz="2400">
                <a:latin typeface="Arial Narrow"/>
                <a:ea typeface="Arial Narrow"/>
                <a:cs typeface="Arial Narrow"/>
                <a:sym typeface="Arial Narrow"/>
              </a:rPr>
              <a:t>please ask your child’s teacher ☺</a:t>
            </a:r>
            <a:endParaRPr sz="2400">
              <a:latin typeface="Arial Narrow"/>
              <a:ea typeface="Arial Narrow"/>
              <a:cs typeface="Arial Narrow"/>
              <a:sym typeface="Arial Narrow"/>
            </a:endParaRPr>
          </a:p>
          <a:p>
            <a:pPr marL="457200" lvl="1" indent="0" algn="l" rtl="0">
              <a:lnSpc>
                <a:spcPct val="90000"/>
              </a:lnSpc>
              <a:spcBef>
                <a:spcPts val="500"/>
              </a:spcBef>
              <a:spcAft>
                <a:spcPts val="0"/>
              </a:spcAft>
              <a:buSzPts val="1600"/>
              <a:buNone/>
            </a:pPr>
            <a:endParaRPr>
              <a:latin typeface="Arial Narrow"/>
              <a:ea typeface="Arial Narrow"/>
              <a:cs typeface="Arial Narrow"/>
              <a:sym typeface="Arial Narrow"/>
            </a:endParaRPr>
          </a:p>
          <a:p>
            <a:pPr marL="457200" lvl="1" indent="0" algn="l" rtl="0">
              <a:lnSpc>
                <a:spcPct val="90000"/>
              </a:lnSpc>
              <a:spcBef>
                <a:spcPts val="500"/>
              </a:spcBef>
              <a:spcAft>
                <a:spcPts val="0"/>
              </a:spcAft>
              <a:buSzPts val="1600"/>
              <a:buNone/>
            </a:pPr>
            <a:endParaRPr>
              <a:latin typeface="Arial Narrow"/>
              <a:ea typeface="Arial Narrow"/>
              <a:cs typeface="Arial Narrow"/>
              <a:sym typeface="Arial Narrow"/>
            </a:endParaRPr>
          </a:p>
          <a:p>
            <a:pPr marL="685800" lvl="1" indent="-127000" algn="l" rtl="0">
              <a:lnSpc>
                <a:spcPct val="90000"/>
              </a:lnSpc>
              <a:spcBef>
                <a:spcPts val="500"/>
              </a:spcBef>
              <a:spcAft>
                <a:spcPts val="0"/>
              </a:spcAft>
              <a:buSzPts val="1600"/>
              <a:buNone/>
            </a:pPr>
            <a:endParaRPr>
              <a:latin typeface="Arial Narrow"/>
              <a:ea typeface="Arial Narrow"/>
              <a:cs typeface="Arial Narrow"/>
              <a:sym typeface="Arial Narrow"/>
            </a:endParaRPr>
          </a:p>
        </p:txBody>
      </p:sp>
      <p:sp>
        <p:nvSpPr>
          <p:cNvPr id="181" name="Google Shape;181;p10"/>
          <p:cNvSpPr txBox="1"/>
          <p:nvPr/>
        </p:nvSpPr>
        <p:spPr>
          <a:xfrm>
            <a:off x="329408"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29A8FFE3-ECC1-FD48-ED38-475C5EB156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5578582"/>
            <a:ext cx="406400" cy="406400"/>
          </a:xfrm>
          <a:prstGeom prst="rect">
            <a:avLst/>
          </a:prstGeom>
        </p:spPr>
      </p:pic>
    </p:spTree>
  </p:cSld>
  <p:clrMapOvr>
    <a:masterClrMapping/>
  </p:clrMapOvr>
  <p:transition advTm="3725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1"/>
          <p:cNvSpPr txBox="1">
            <a:spLocks noGrp="1"/>
          </p:cNvSpPr>
          <p:nvPr>
            <p:ph type="title"/>
          </p:nvPr>
        </p:nvSpPr>
        <p:spPr>
          <a:xfrm>
            <a:off x="1443491" y="804520"/>
            <a:ext cx="6571343"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n-US" sz="4800"/>
              <a:t>TESTING</a:t>
            </a:r>
            <a:endParaRPr/>
          </a:p>
        </p:txBody>
      </p:sp>
      <p:sp>
        <p:nvSpPr>
          <p:cNvPr id="188" name="Google Shape;188;p11"/>
          <p:cNvSpPr txBox="1">
            <a:spLocks noGrp="1"/>
          </p:cNvSpPr>
          <p:nvPr>
            <p:ph type="body" idx="1"/>
          </p:nvPr>
        </p:nvSpPr>
        <p:spPr>
          <a:xfrm>
            <a:off x="228600" y="2015733"/>
            <a:ext cx="8610599" cy="3450613"/>
          </a:xfrm>
          <a:prstGeom prst="rect">
            <a:avLst/>
          </a:prstGeom>
          <a:noFill/>
          <a:ln>
            <a:noFill/>
          </a:ln>
        </p:spPr>
        <p:txBody>
          <a:bodyPr spcFirstLastPara="1" wrap="square" lIns="91425" tIns="45700" rIns="91425" bIns="45700" anchor="t" anchorCtr="0">
            <a:normAutofit/>
          </a:bodyPr>
          <a:lstStyle/>
          <a:p>
            <a:pPr marL="225425" lvl="0" indent="-225425" algn="just" rtl="0">
              <a:lnSpc>
                <a:spcPct val="120000"/>
              </a:lnSpc>
              <a:spcBef>
                <a:spcPts val="0"/>
              </a:spcBef>
              <a:spcAft>
                <a:spcPts val="0"/>
              </a:spcAft>
              <a:buSzPts val="2000"/>
              <a:buChar char="•"/>
            </a:pPr>
            <a:r>
              <a:rPr lang="en-US">
                <a:latin typeface="Arial Narrow"/>
                <a:ea typeface="Arial Narrow"/>
                <a:cs typeface="Arial Narrow"/>
                <a:sym typeface="Arial Narrow"/>
              </a:rPr>
              <a:t>Parents/families will be provided information regarding the level of achievement of their child on each state academic assessment that is required by law</a:t>
            </a:r>
            <a:endParaRPr/>
          </a:p>
          <a:p>
            <a:pPr marL="225425" lvl="0" indent="-225425" algn="just" rtl="0">
              <a:lnSpc>
                <a:spcPct val="120000"/>
              </a:lnSpc>
              <a:spcBef>
                <a:spcPts val="1000"/>
              </a:spcBef>
              <a:spcAft>
                <a:spcPts val="0"/>
              </a:spcAft>
              <a:buSzPts val="2000"/>
              <a:buChar char="•"/>
            </a:pPr>
            <a:r>
              <a:rPr lang="en-US">
                <a:latin typeface="Arial Narrow"/>
                <a:ea typeface="Arial Narrow"/>
                <a:cs typeface="Arial Narrow"/>
                <a:sym typeface="Arial Narrow"/>
              </a:rPr>
              <a:t>Parents/families must be provided materials to support their child if they are performing below grade level on the state academic assessments in reading and/or math</a:t>
            </a:r>
            <a:endParaRPr/>
          </a:p>
          <a:p>
            <a:pPr marL="225425" lvl="0" indent="-225425" algn="just" rtl="0">
              <a:lnSpc>
                <a:spcPct val="120000"/>
              </a:lnSpc>
              <a:spcBef>
                <a:spcPts val="1000"/>
              </a:spcBef>
              <a:spcAft>
                <a:spcPts val="0"/>
              </a:spcAft>
              <a:buSzPts val="2000"/>
              <a:buChar char="•"/>
            </a:pPr>
            <a:r>
              <a:rPr lang="en-US">
                <a:latin typeface="Arial Narrow"/>
                <a:ea typeface="Arial Narrow"/>
                <a:cs typeface="Arial Narrow"/>
                <a:sym typeface="Arial Narrow"/>
              </a:rPr>
              <a:t>Parents/families of students that are identified as substantially deficient in reading based on the state academic assessments must be provided with a “Read at Home” Plan</a:t>
            </a:r>
            <a:endParaRPr/>
          </a:p>
          <a:p>
            <a:pPr marL="225425" lvl="0" indent="-225425" algn="just" rtl="0">
              <a:lnSpc>
                <a:spcPct val="120000"/>
              </a:lnSpc>
              <a:spcBef>
                <a:spcPts val="1000"/>
              </a:spcBef>
              <a:spcAft>
                <a:spcPts val="0"/>
              </a:spcAft>
              <a:buSzPts val="2000"/>
              <a:buChar char="•"/>
            </a:pPr>
            <a:r>
              <a:rPr lang="en-US">
                <a:latin typeface="Arial Narrow"/>
                <a:ea typeface="Arial Narrow"/>
                <a:cs typeface="Arial Narrow"/>
                <a:sym typeface="Arial Narrow"/>
              </a:rPr>
              <a:t>To the extent that is feasible, testing information must be translated into a language the parents/families can understand</a:t>
            </a:r>
            <a:endParaRPr/>
          </a:p>
          <a:p>
            <a:pPr marL="0" lvl="0" indent="0" algn="l" rtl="0">
              <a:lnSpc>
                <a:spcPct val="120000"/>
              </a:lnSpc>
              <a:spcBef>
                <a:spcPts val="1000"/>
              </a:spcBef>
              <a:spcAft>
                <a:spcPts val="0"/>
              </a:spcAft>
              <a:buSzPts val="2000"/>
              <a:buNone/>
            </a:pPr>
            <a:endParaRPr/>
          </a:p>
        </p:txBody>
      </p:sp>
      <p:sp>
        <p:nvSpPr>
          <p:cNvPr id="189" name="Google Shape;189;p11"/>
          <p:cNvSpPr txBox="1"/>
          <p:nvPr/>
        </p:nvSpPr>
        <p:spPr>
          <a:xfrm>
            <a:off x="381000"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13936CB8-2230-F5EC-032E-62345389C8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3347" y="5564111"/>
            <a:ext cx="406400" cy="406400"/>
          </a:xfrm>
          <a:prstGeom prst="rect">
            <a:avLst/>
          </a:prstGeom>
        </p:spPr>
      </p:pic>
    </p:spTree>
  </p:cSld>
  <p:clrMapOvr>
    <a:masterClrMapping/>
  </p:clrMapOvr>
  <p:transition advTm="3763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2"/>
          <p:cNvSpPr txBox="1">
            <a:spLocks noGrp="1"/>
          </p:cNvSpPr>
          <p:nvPr>
            <p:ph type="title"/>
          </p:nvPr>
        </p:nvSpPr>
        <p:spPr>
          <a:xfrm>
            <a:off x="1066800" y="533400"/>
            <a:ext cx="6571343" cy="1049235"/>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Gill Sans"/>
              <a:buNone/>
            </a:pPr>
            <a:r>
              <a:rPr lang="en-US" sz="4800" dirty="0"/>
              <a:t>2023-2024 SCHOOL ASSESSMENTS</a:t>
            </a:r>
            <a:endParaRPr dirty="0"/>
          </a:p>
        </p:txBody>
      </p:sp>
      <p:sp>
        <p:nvSpPr>
          <p:cNvPr id="196" name="Google Shape;196;p12"/>
          <p:cNvSpPr txBox="1">
            <a:spLocks noGrp="1"/>
          </p:cNvSpPr>
          <p:nvPr>
            <p:ph type="body" idx="1"/>
          </p:nvPr>
        </p:nvSpPr>
        <p:spPr>
          <a:xfrm>
            <a:off x="0" y="2015733"/>
            <a:ext cx="8989887" cy="4220680"/>
          </a:xfrm>
          <a:prstGeom prst="rect">
            <a:avLst/>
          </a:prstGeom>
          <a:noFill/>
          <a:ln>
            <a:noFill/>
          </a:ln>
        </p:spPr>
        <p:txBody>
          <a:bodyPr spcFirstLastPara="1" wrap="square" lIns="91425" tIns="45700" rIns="91425" bIns="45700" anchor="t" anchorCtr="0">
            <a:normAutofit fontScale="85000" lnSpcReduction="20000"/>
          </a:bodyPr>
          <a:lstStyle/>
          <a:p>
            <a:pPr lvl="2"/>
            <a:r>
              <a:rPr lang="en-US" sz="2600" b="1" dirty="0" err="1">
                <a:latin typeface="Arial Narrow" panose="020B0606020202030204" pitchFamily="34" charset="0"/>
              </a:rPr>
              <a:t>iReady</a:t>
            </a:r>
            <a:r>
              <a:rPr lang="en-US" sz="2600" b="1" dirty="0">
                <a:latin typeface="Arial Narrow" panose="020B0606020202030204" pitchFamily="34" charset="0"/>
              </a:rPr>
              <a:t> Diagnostic – 3 times per year (ELA &amp; Math) (K-6)</a:t>
            </a:r>
          </a:p>
          <a:p>
            <a:pPr lvl="2"/>
            <a:r>
              <a:rPr lang="en-US" sz="2600" b="1" dirty="0">
                <a:latin typeface="Arial Narrow" panose="020B0606020202030204" pitchFamily="34" charset="0"/>
              </a:rPr>
              <a:t>F.A.S.T. – Florida’s Assessment of Student Thinking – 3 times per year. (ELA &amp; Math – 3</a:t>
            </a:r>
            <a:r>
              <a:rPr lang="en-US" sz="2600" b="1" baseline="30000" dirty="0">
                <a:latin typeface="Arial Narrow" panose="020B0606020202030204" pitchFamily="34" charset="0"/>
              </a:rPr>
              <a:t>rd</a:t>
            </a:r>
            <a:r>
              <a:rPr lang="en-US" sz="2600" b="1" dirty="0">
                <a:latin typeface="Arial Narrow" panose="020B0606020202030204" pitchFamily="34" charset="0"/>
              </a:rPr>
              <a:t> through 6</a:t>
            </a:r>
            <a:r>
              <a:rPr lang="en-US" sz="2600" b="1" baseline="30000" dirty="0">
                <a:latin typeface="Arial Narrow" panose="020B0606020202030204" pitchFamily="34" charset="0"/>
              </a:rPr>
              <a:t>th</a:t>
            </a:r>
            <a:r>
              <a:rPr lang="en-US" sz="2600" b="1" dirty="0">
                <a:latin typeface="Arial Narrow" panose="020B0606020202030204" pitchFamily="34" charset="0"/>
              </a:rPr>
              <a:t> grade only)</a:t>
            </a:r>
          </a:p>
          <a:p>
            <a:pPr lvl="1"/>
            <a:r>
              <a:rPr lang="en-US" sz="2600" b="1" dirty="0">
                <a:latin typeface="Arial Narrow" panose="020B0606020202030204" pitchFamily="34" charset="0"/>
              </a:rPr>
              <a:t>5</a:t>
            </a:r>
            <a:r>
              <a:rPr lang="en-US" sz="2600" b="1" baseline="30000" dirty="0">
                <a:latin typeface="Arial Narrow" panose="020B0606020202030204" pitchFamily="34" charset="0"/>
              </a:rPr>
              <a:t>th</a:t>
            </a:r>
            <a:r>
              <a:rPr lang="en-US" sz="2600" b="1" dirty="0">
                <a:latin typeface="Arial Narrow" panose="020B0606020202030204" pitchFamily="34" charset="0"/>
              </a:rPr>
              <a:t> Grade</a:t>
            </a:r>
          </a:p>
          <a:p>
            <a:pPr lvl="2"/>
            <a:r>
              <a:rPr lang="en-US" sz="2600" b="1" dirty="0">
                <a:latin typeface="Arial Narrow" panose="020B0606020202030204" pitchFamily="34" charset="0"/>
              </a:rPr>
              <a:t>Florida Standards Science Assessment – Once in May</a:t>
            </a:r>
          </a:p>
          <a:p>
            <a:pPr lvl="1"/>
            <a:r>
              <a:rPr lang="en-US" sz="2600" b="1" dirty="0">
                <a:solidFill>
                  <a:srgbClr val="000000"/>
                </a:solidFill>
                <a:latin typeface="Arial Narrow" panose="020B0606020202030204" pitchFamily="34" charset="0"/>
              </a:rPr>
              <a:t>Kindergarten</a:t>
            </a:r>
          </a:p>
          <a:p>
            <a:pPr lvl="2"/>
            <a:r>
              <a:rPr lang="en-US" sz="2600" b="1" dirty="0">
                <a:solidFill>
                  <a:srgbClr val="000000"/>
                </a:solidFill>
                <a:latin typeface="Arial Narrow" panose="020B0606020202030204" pitchFamily="34" charset="0"/>
              </a:rPr>
              <a:t>Kindergarten Language Screening (KLS)</a:t>
            </a:r>
          </a:p>
          <a:p>
            <a:pPr lvl="1"/>
            <a:r>
              <a:rPr lang="en-US" sz="2600" b="1" dirty="0">
                <a:latin typeface="Arial Narrow" panose="020B0606020202030204" pitchFamily="34" charset="0"/>
              </a:rPr>
              <a:t>Kindergarten – 2</a:t>
            </a:r>
            <a:r>
              <a:rPr lang="en-US" sz="2600" b="1" baseline="30000" dirty="0">
                <a:latin typeface="Arial Narrow" panose="020B0606020202030204" pitchFamily="34" charset="0"/>
              </a:rPr>
              <a:t>nd</a:t>
            </a:r>
            <a:r>
              <a:rPr lang="en-US" sz="2600" b="1" dirty="0">
                <a:latin typeface="Arial Narrow" panose="020B0606020202030204" pitchFamily="34" charset="0"/>
              </a:rPr>
              <a:t> Grade</a:t>
            </a:r>
          </a:p>
          <a:p>
            <a:pPr lvl="2"/>
            <a:r>
              <a:rPr lang="en-US" sz="2600" b="1" dirty="0">
                <a:latin typeface="Arial Narrow" panose="020B0606020202030204" pitchFamily="34" charset="0"/>
              </a:rPr>
              <a:t>STAR Progress Monitoring Assessment in both ELA and Math – 3 times per year.</a:t>
            </a:r>
          </a:p>
          <a:p>
            <a:pPr marL="457200" lvl="1" indent="0" algn="l" rtl="0">
              <a:lnSpc>
                <a:spcPct val="120000"/>
              </a:lnSpc>
              <a:spcBef>
                <a:spcPts val="500"/>
              </a:spcBef>
              <a:spcAft>
                <a:spcPts val="0"/>
              </a:spcAft>
              <a:buSzPts val="1600"/>
              <a:buNone/>
            </a:pPr>
            <a:endParaRPr dirty="0">
              <a:solidFill>
                <a:srgbClr val="FF0000"/>
              </a:solidFill>
              <a:latin typeface="Arial Narrow"/>
              <a:ea typeface="Arial Narrow"/>
              <a:cs typeface="Arial Narrow"/>
              <a:sym typeface="Arial Narrow"/>
            </a:endParaRPr>
          </a:p>
        </p:txBody>
      </p:sp>
      <p:sp>
        <p:nvSpPr>
          <p:cNvPr id="197" name="Google Shape;197;p12"/>
          <p:cNvSpPr txBox="1"/>
          <p:nvPr/>
        </p:nvSpPr>
        <p:spPr>
          <a:xfrm>
            <a:off x="304801" y="6311283"/>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34B15CA5-0CC1-9371-78DB-96DBDB7BF5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9286" y="5664248"/>
            <a:ext cx="406400" cy="406400"/>
          </a:xfrm>
          <a:prstGeom prst="rect">
            <a:avLst/>
          </a:prstGeom>
        </p:spPr>
      </p:pic>
    </p:spTree>
  </p:cSld>
  <p:clrMapOvr>
    <a:masterClrMapping/>
  </p:clrMapOvr>
  <p:transition advTm="5188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1C3A-5B18-B01D-152A-11F6652034F7}"/>
              </a:ext>
            </a:extLst>
          </p:cNvPr>
          <p:cNvSpPr>
            <a:spLocks noGrp="1"/>
          </p:cNvSpPr>
          <p:nvPr>
            <p:ph type="title"/>
          </p:nvPr>
        </p:nvSpPr>
        <p:spPr/>
        <p:txBody>
          <a:bodyPr>
            <a:normAutofit/>
          </a:bodyPr>
          <a:lstStyle/>
          <a:p>
            <a:pPr algn="ctr"/>
            <a:r>
              <a:rPr lang="en-US" sz="4800" dirty="0"/>
              <a:t>FOCUS</a:t>
            </a:r>
          </a:p>
        </p:txBody>
      </p:sp>
      <p:sp>
        <p:nvSpPr>
          <p:cNvPr id="3" name="Text Placeholder 2">
            <a:extLst>
              <a:ext uri="{FF2B5EF4-FFF2-40B4-BE49-F238E27FC236}">
                <a16:creationId xmlns:a16="http://schemas.microsoft.com/office/drawing/2014/main" id="{D930F2AA-E193-1D2B-D136-DD434E766EFF}"/>
              </a:ext>
            </a:extLst>
          </p:cNvPr>
          <p:cNvSpPr>
            <a:spLocks noGrp="1"/>
          </p:cNvSpPr>
          <p:nvPr>
            <p:ph type="body" idx="1"/>
          </p:nvPr>
        </p:nvSpPr>
        <p:spPr/>
        <p:txBody>
          <a:bodyPr>
            <a:normAutofit/>
          </a:bodyPr>
          <a:lstStyle/>
          <a:p>
            <a:pPr marL="114300" indent="0" algn="ctr">
              <a:buNone/>
            </a:pPr>
            <a:r>
              <a:rPr lang="en-US" b="1" dirty="0"/>
              <a:t>How to find assessment results and report cards</a:t>
            </a:r>
          </a:p>
          <a:p>
            <a:r>
              <a:rPr lang="en-US" dirty="0"/>
              <a:t>BPS FOCUS Parent Portal- www.brevardschools.org</a:t>
            </a:r>
          </a:p>
          <a:p>
            <a:r>
              <a:rPr lang="en-US" dirty="0"/>
              <a:t>Report Tab (for interims and progress reports) </a:t>
            </a:r>
          </a:p>
          <a:p>
            <a:r>
              <a:rPr lang="en-US" dirty="0"/>
              <a:t>Florida Statewide Assessment Banner (for FAST data)</a:t>
            </a:r>
          </a:p>
          <a:p>
            <a:pPr marL="114300" indent="0">
              <a:buNone/>
            </a:pPr>
            <a:r>
              <a:rPr lang="en-US" dirty="0"/>
              <a:t> </a:t>
            </a:r>
          </a:p>
          <a:p>
            <a:endParaRPr lang="en-US" dirty="0"/>
          </a:p>
        </p:txBody>
      </p:sp>
      <p:pic>
        <p:nvPicPr>
          <p:cNvPr id="4" name="Recorded Sound">
            <a:hlinkClick r:id="" action="ppaction://media"/>
            <a:extLst>
              <a:ext uri="{FF2B5EF4-FFF2-40B4-BE49-F238E27FC236}">
                <a16:creationId xmlns:a16="http://schemas.microsoft.com/office/drawing/2014/main" id="{38072827-663C-4CAE-597B-46EEDE9444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7640" y="5629953"/>
            <a:ext cx="406400" cy="406400"/>
          </a:xfrm>
          <a:prstGeom prst="rect">
            <a:avLst/>
          </a:prstGeom>
        </p:spPr>
      </p:pic>
    </p:spTree>
    <p:extLst>
      <p:ext uri="{BB962C8B-B14F-4D97-AF65-F5344CB8AC3E}">
        <p14:creationId xmlns:p14="http://schemas.microsoft.com/office/powerpoint/2010/main" val="2513342988"/>
      </p:ext>
    </p:extLst>
  </p:cSld>
  <p:clrMapOvr>
    <a:masterClrMapping/>
  </p:clrMapOvr>
  <p:transition advTm="302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8C0AC-269A-36DA-5201-EBD098A5E5EB}"/>
              </a:ext>
            </a:extLst>
          </p:cNvPr>
          <p:cNvSpPr>
            <a:spLocks noGrp="1"/>
          </p:cNvSpPr>
          <p:nvPr>
            <p:ph type="title"/>
          </p:nvPr>
        </p:nvSpPr>
        <p:spPr>
          <a:xfrm>
            <a:off x="1443491" y="804520"/>
            <a:ext cx="6571343" cy="498031"/>
          </a:xfrm>
        </p:spPr>
        <p:txBody>
          <a:bodyPr>
            <a:noAutofit/>
          </a:bodyPr>
          <a:lstStyle/>
          <a:p>
            <a:pPr algn="ctr"/>
            <a:r>
              <a:rPr lang="en-US" sz="3600" b="1" dirty="0"/>
              <a:t>Curriculum</a:t>
            </a:r>
          </a:p>
        </p:txBody>
      </p:sp>
      <p:sp>
        <p:nvSpPr>
          <p:cNvPr id="3" name="Text Placeholder 2">
            <a:extLst>
              <a:ext uri="{FF2B5EF4-FFF2-40B4-BE49-F238E27FC236}">
                <a16:creationId xmlns:a16="http://schemas.microsoft.com/office/drawing/2014/main" id="{60B3E653-3512-ED26-5DBA-EDB017E9C87F}"/>
              </a:ext>
            </a:extLst>
          </p:cNvPr>
          <p:cNvSpPr>
            <a:spLocks noGrp="1"/>
          </p:cNvSpPr>
          <p:nvPr>
            <p:ph type="body" idx="1"/>
          </p:nvPr>
        </p:nvSpPr>
        <p:spPr>
          <a:xfrm>
            <a:off x="0" y="1376737"/>
            <a:ext cx="9215918" cy="4972692"/>
          </a:xfrm>
        </p:spPr>
        <p:txBody>
          <a:bodyPr>
            <a:normAutofit fontScale="70000" lnSpcReduction="20000"/>
          </a:bodyPr>
          <a:lstStyle/>
          <a:p>
            <a:pPr marL="0" indent="0">
              <a:buNone/>
            </a:pPr>
            <a:r>
              <a:rPr lang="en-US" sz="2200" b="1" dirty="0"/>
              <a:t>Student Curriculum: </a:t>
            </a:r>
          </a:p>
          <a:p>
            <a:pPr>
              <a:buFont typeface="Arial" panose="020B0604020202020204" pitchFamily="34" charset="0"/>
              <a:buChar char="•"/>
            </a:pPr>
            <a:r>
              <a:rPr lang="en-US" sz="2200" b="1" dirty="0"/>
              <a:t>Teachers follow the Florida B.E.S.T. (Benchmarks for Excellent Student Thinking) Standards in English Language Arts (ELA) and Math. In Science and Social Studies they follow Florida State Standards. These standards help guide them in the curriculum set forth which is a supplemental resource in order to teach the rigor of the standards. </a:t>
            </a:r>
          </a:p>
          <a:p>
            <a:pPr>
              <a:buFont typeface="Arial" panose="020B0604020202020204" pitchFamily="34" charset="0"/>
              <a:buChar char="•"/>
            </a:pPr>
            <a:r>
              <a:rPr lang="en-US" sz="2200" b="1" dirty="0"/>
              <a:t>Teachers in K-5 utilize Benchmark Advance for ELA, and 6</a:t>
            </a:r>
            <a:r>
              <a:rPr lang="en-US" sz="2200" b="1" baseline="30000" dirty="0"/>
              <a:t>th</a:t>
            </a:r>
            <a:r>
              <a:rPr lang="en-US" sz="2200" b="1" dirty="0"/>
              <a:t> grade utilizes SAVVAS My Perspectives Florida. </a:t>
            </a:r>
          </a:p>
          <a:p>
            <a:pPr>
              <a:buFont typeface="Arial" panose="020B0604020202020204" pitchFamily="34" charset="0"/>
              <a:buChar char="•"/>
            </a:pPr>
            <a:r>
              <a:rPr lang="en-US" sz="2200" b="1" dirty="0"/>
              <a:t>Teachers in K-5 utilize Reveal Math which aligns with the rigor of our state standards and Grade 6 teachers use </a:t>
            </a:r>
            <a:r>
              <a:rPr lang="en-US" sz="2200" b="1" dirty="0" err="1"/>
              <a:t>EdGems</a:t>
            </a:r>
            <a:r>
              <a:rPr lang="en-US" sz="2200" b="1" dirty="0"/>
              <a:t>. </a:t>
            </a:r>
          </a:p>
          <a:p>
            <a:pPr>
              <a:buFont typeface="Arial" panose="020B0604020202020204" pitchFamily="34" charset="0"/>
              <a:buChar char="•"/>
            </a:pPr>
            <a:r>
              <a:rPr lang="en-US" sz="2200" b="1" dirty="0"/>
              <a:t>Teachers in K-5 utilize Stem Scopes for Science and Grade 6 teachers use McGraw-Hill Education. There are both on-line components to both these curriculum resources.</a:t>
            </a:r>
          </a:p>
          <a:p>
            <a:pPr>
              <a:buFont typeface="Arial" panose="020B0604020202020204" pitchFamily="34" charset="0"/>
              <a:buChar char="•"/>
            </a:pPr>
            <a:r>
              <a:rPr lang="en-US" sz="2200" b="1" dirty="0"/>
              <a:t>Teachers in K-5 utilize Social Studies weekly and Grade 6 teachers use TCI; both with on-line components as </a:t>
            </a:r>
            <a:r>
              <a:rPr lang="en-US" sz="2200" b="1" dirty="0" err="1"/>
              <a:t>well.Standards</a:t>
            </a:r>
            <a:r>
              <a:rPr lang="en-US" sz="2200" b="1" dirty="0"/>
              <a:t>:</a:t>
            </a:r>
          </a:p>
          <a:p>
            <a:pPr>
              <a:buFont typeface="Arial" panose="020B0604020202020204" pitchFamily="34" charset="0"/>
              <a:buChar char="•"/>
            </a:pPr>
            <a:r>
              <a:rPr lang="en-US" sz="2200" b="1" dirty="0"/>
              <a:t>Students are required to meet their grade level standards set forth by the state. </a:t>
            </a:r>
          </a:p>
          <a:p>
            <a:pPr>
              <a:buFont typeface="Arial" panose="020B0604020202020204" pitchFamily="34" charset="0"/>
              <a:buChar char="•"/>
            </a:pPr>
            <a:r>
              <a:rPr lang="en-US" sz="2200" b="1" dirty="0"/>
              <a:t>The district also provides a K-6 Progression Plan for teachers to follow to ensure students are on grade level. </a:t>
            </a:r>
          </a:p>
          <a:p>
            <a:endParaRPr lang="en-US" dirty="0"/>
          </a:p>
        </p:txBody>
      </p:sp>
      <p:pic>
        <p:nvPicPr>
          <p:cNvPr id="4" name="Recorded Sound">
            <a:hlinkClick r:id="" action="ppaction://media"/>
            <a:extLst>
              <a:ext uri="{FF2B5EF4-FFF2-40B4-BE49-F238E27FC236}">
                <a16:creationId xmlns:a16="http://schemas.microsoft.com/office/drawing/2014/main" id="{78AE1B3E-9E1A-F385-BC2C-C3706B229F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75955" y="5278063"/>
            <a:ext cx="406400" cy="406400"/>
          </a:xfrm>
          <a:prstGeom prst="rect">
            <a:avLst/>
          </a:prstGeom>
        </p:spPr>
      </p:pic>
    </p:spTree>
    <p:extLst>
      <p:ext uri="{BB962C8B-B14F-4D97-AF65-F5344CB8AC3E}">
        <p14:creationId xmlns:p14="http://schemas.microsoft.com/office/powerpoint/2010/main" val="3137423486"/>
      </p:ext>
    </p:extLst>
  </p:cSld>
  <p:clrMapOvr>
    <a:masterClrMapping/>
  </p:clrMapOvr>
  <p:transition advTm="6797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3"/>
          <p:cNvSpPr txBox="1">
            <a:spLocks noGrp="1"/>
          </p:cNvSpPr>
          <p:nvPr>
            <p:ph type="title"/>
          </p:nvPr>
        </p:nvSpPr>
        <p:spPr>
          <a:xfrm>
            <a:off x="684213" y="533400"/>
            <a:ext cx="8067675" cy="170497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Gill Sans"/>
              <a:buNone/>
            </a:pPr>
            <a:r>
              <a:rPr lang="en-US" sz="3600"/>
              <a:t>PARENT AND FAMILY ENGAGEMENT PLAN (PFEP)</a:t>
            </a:r>
            <a:endParaRPr/>
          </a:p>
        </p:txBody>
      </p:sp>
      <p:sp>
        <p:nvSpPr>
          <p:cNvPr id="204" name="Google Shape;204;p13"/>
          <p:cNvSpPr txBox="1"/>
          <p:nvPr/>
        </p:nvSpPr>
        <p:spPr>
          <a:xfrm>
            <a:off x="152400" y="1905000"/>
            <a:ext cx="8839200" cy="3600986"/>
          </a:xfrm>
          <a:prstGeom prst="rect">
            <a:avLst/>
          </a:prstGeom>
          <a:noFill/>
          <a:ln>
            <a:noFill/>
          </a:ln>
        </p:spPr>
        <p:txBody>
          <a:bodyPr spcFirstLastPara="1" wrap="square" lIns="91425" tIns="45700" rIns="91425" bIns="45700" anchor="t" anchorCtr="0">
            <a:spAutoFit/>
          </a:bodyPr>
          <a:lstStyle/>
          <a:p>
            <a:pPr marL="225425" marR="0" lvl="0" indent="-225425" algn="l" rtl="0">
              <a:spcBef>
                <a:spcPts val="0"/>
              </a:spcBef>
              <a:spcAft>
                <a:spcPts val="0"/>
              </a:spcAft>
              <a:buClr>
                <a:schemeClr val="dk1"/>
              </a:buClr>
              <a:buSzPts val="2000"/>
              <a:buFont typeface="Noto Sans Symbols"/>
              <a:buChar char="▪"/>
            </a:pPr>
            <a:r>
              <a:rPr lang="en-US" sz="2000" dirty="0">
                <a:solidFill>
                  <a:schemeClr val="dk1"/>
                </a:solidFill>
                <a:latin typeface="Arial Narrow"/>
                <a:ea typeface="Arial Narrow"/>
                <a:cs typeface="Arial Narrow"/>
                <a:sym typeface="Arial Narrow"/>
              </a:rPr>
              <a:t>Each Title I school </a:t>
            </a:r>
            <a:r>
              <a:rPr lang="en-US" sz="2000" u="sng" dirty="0">
                <a:solidFill>
                  <a:schemeClr val="dk1"/>
                </a:solidFill>
                <a:latin typeface="Arial Narrow"/>
                <a:ea typeface="Arial Narrow"/>
                <a:cs typeface="Arial Narrow"/>
                <a:sym typeface="Arial Narrow"/>
              </a:rPr>
              <a:t>must</a:t>
            </a:r>
            <a:r>
              <a:rPr lang="en-US" sz="2000" dirty="0">
                <a:solidFill>
                  <a:schemeClr val="dk1"/>
                </a:solidFill>
                <a:latin typeface="Arial Narrow"/>
                <a:ea typeface="Arial Narrow"/>
                <a:cs typeface="Arial Narrow"/>
                <a:sym typeface="Arial Narrow"/>
              </a:rPr>
              <a:t> annually write, with input from families, teachers, and community members a written </a:t>
            </a:r>
            <a:r>
              <a:rPr lang="en-US" sz="2000" b="1" dirty="0">
                <a:solidFill>
                  <a:schemeClr val="dk1"/>
                </a:solidFill>
                <a:latin typeface="Arial Narrow"/>
                <a:ea typeface="Arial Narrow"/>
                <a:cs typeface="Arial Narrow"/>
                <a:sym typeface="Arial Narrow"/>
              </a:rPr>
              <a:t>Parent and Family Engagement Plan (PFEP)</a:t>
            </a:r>
            <a:endParaRPr dirty="0"/>
          </a:p>
          <a:p>
            <a:pPr marL="225425" marR="0" lvl="0" indent="-98425" algn="l" rtl="0">
              <a:spcBef>
                <a:spcPts val="0"/>
              </a:spcBef>
              <a:spcAft>
                <a:spcPts val="0"/>
              </a:spcAft>
              <a:buClr>
                <a:schemeClr val="dk1"/>
              </a:buClr>
              <a:buSzPts val="2000"/>
              <a:buFont typeface="Noto Sans Symbols"/>
              <a:buNone/>
            </a:pPr>
            <a:endParaRPr sz="2000" dirty="0">
              <a:solidFill>
                <a:schemeClr val="dk1"/>
              </a:solidFill>
              <a:latin typeface="Arial Narrow"/>
              <a:ea typeface="Arial Narrow"/>
              <a:cs typeface="Arial Narrow"/>
              <a:sym typeface="Arial Narrow"/>
            </a:endParaRPr>
          </a:p>
          <a:p>
            <a:pPr marL="225425" marR="0" lvl="0" indent="-225425" algn="l" rtl="0">
              <a:spcBef>
                <a:spcPts val="0"/>
              </a:spcBef>
              <a:spcAft>
                <a:spcPts val="0"/>
              </a:spcAft>
              <a:buClr>
                <a:schemeClr val="dk1"/>
              </a:buClr>
              <a:buSzPts val="2000"/>
              <a:buFont typeface="Noto Sans Symbols"/>
              <a:buChar char="▪"/>
            </a:pPr>
            <a:r>
              <a:rPr lang="en-US" sz="2000" dirty="0">
                <a:solidFill>
                  <a:schemeClr val="dk1"/>
                </a:solidFill>
                <a:latin typeface="Arial Narrow"/>
                <a:ea typeface="Arial Narrow"/>
                <a:cs typeface="Arial Narrow"/>
                <a:sym typeface="Arial Narrow"/>
              </a:rPr>
              <a:t>The Parent and Family Engagement Plan (PFEP) describes how the school will carry out parent engagement requirements, including the development of a </a:t>
            </a:r>
            <a:r>
              <a:rPr lang="en-US" sz="2000" b="1" dirty="0">
                <a:solidFill>
                  <a:schemeClr val="dk1"/>
                </a:solidFill>
                <a:latin typeface="Arial Narrow"/>
                <a:ea typeface="Arial Narrow"/>
                <a:cs typeface="Arial Narrow"/>
                <a:sym typeface="Arial Narrow"/>
              </a:rPr>
              <a:t>School-Parent Compact</a:t>
            </a:r>
            <a:endParaRPr dirty="0"/>
          </a:p>
          <a:p>
            <a:pPr marL="225425" marR="0" lvl="0" indent="-98425" algn="l" rtl="0">
              <a:spcBef>
                <a:spcPts val="0"/>
              </a:spcBef>
              <a:spcAft>
                <a:spcPts val="0"/>
              </a:spcAft>
              <a:buClr>
                <a:schemeClr val="dk1"/>
              </a:buClr>
              <a:buSzPts val="2000"/>
              <a:buFont typeface="Noto Sans Symbols"/>
              <a:buNone/>
            </a:pPr>
            <a:endParaRPr sz="2000" b="1" dirty="0">
              <a:solidFill>
                <a:schemeClr val="dk1"/>
              </a:solidFill>
              <a:latin typeface="Arial Narrow"/>
              <a:ea typeface="Arial Narrow"/>
              <a:cs typeface="Arial Narrow"/>
              <a:sym typeface="Arial Narrow"/>
            </a:endParaRPr>
          </a:p>
          <a:p>
            <a:pPr marL="225425" marR="0" lvl="0" indent="-225425" algn="l" rtl="0">
              <a:spcBef>
                <a:spcPts val="0"/>
              </a:spcBef>
              <a:spcAft>
                <a:spcPts val="0"/>
              </a:spcAft>
              <a:buClr>
                <a:schemeClr val="dk1"/>
              </a:buClr>
              <a:buSzPts val="2000"/>
              <a:buFont typeface="Noto Sans Symbols"/>
              <a:buChar char="▪"/>
            </a:pPr>
            <a:r>
              <a:rPr lang="en-US" sz="2000" dirty="0">
                <a:solidFill>
                  <a:schemeClr val="dk1"/>
                </a:solidFill>
                <a:latin typeface="Arial Narrow"/>
                <a:ea typeface="Arial Narrow"/>
                <a:cs typeface="Arial Narrow"/>
                <a:sym typeface="Arial Narrow"/>
              </a:rPr>
              <a:t>The </a:t>
            </a:r>
            <a:r>
              <a:rPr lang="en-US" sz="2000" b="1" dirty="0">
                <a:solidFill>
                  <a:schemeClr val="dk1"/>
                </a:solidFill>
                <a:latin typeface="Arial Narrow"/>
                <a:ea typeface="Arial Narrow"/>
                <a:cs typeface="Arial Narrow"/>
                <a:sym typeface="Arial Narrow"/>
              </a:rPr>
              <a:t>Parent and Family Engagement Plan (PFEP) </a:t>
            </a:r>
            <a:r>
              <a:rPr lang="en-US" sz="2000" dirty="0">
                <a:solidFill>
                  <a:schemeClr val="dk1"/>
                </a:solidFill>
                <a:latin typeface="Arial Narrow"/>
                <a:ea typeface="Arial Narrow"/>
                <a:cs typeface="Arial Narrow"/>
                <a:sym typeface="Arial Narrow"/>
              </a:rPr>
              <a:t>and the </a:t>
            </a:r>
            <a:r>
              <a:rPr lang="en-US" sz="2000" b="1" dirty="0">
                <a:solidFill>
                  <a:schemeClr val="dk1"/>
                </a:solidFill>
                <a:latin typeface="Arial Narrow"/>
                <a:ea typeface="Arial Narrow"/>
                <a:cs typeface="Arial Narrow"/>
                <a:sym typeface="Arial Narrow"/>
              </a:rPr>
              <a:t>School-Parent Compact </a:t>
            </a:r>
            <a:r>
              <a:rPr lang="en-US" sz="2000" dirty="0">
                <a:solidFill>
                  <a:schemeClr val="dk1"/>
                </a:solidFill>
                <a:latin typeface="Arial Narrow"/>
                <a:ea typeface="Arial Narrow"/>
                <a:cs typeface="Arial Narrow"/>
                <a:sym typeface="Arial Narrow"/>
              </a:rPr>
              <a:t>will</a:t>
            </a:r>
            <a:r>
              <a:rPr lang="en-US" sz="2000" b="1" dirty="0">
                <a:solidFill>
                  <a:schemeClr val="dk1"/>
                </a:solidFill>
                <a:latin typeface="Arial Narrow"/>
                <a:ea typeface="Arial Narrow"/>
                <a:cs typeface="Arial Narrow"/>
                <a:sym typeface="Arial Narrow"/>
              </a:rPr>
              <a:t> </a:t>
            </a:r>
            <a:r>
              <a:rPr lang="en-US" sz="2000" dirty="0">
                <a:solidFill>
                  <a:schemeClr val="dk1"/>
                </a:solidFill>
                <a:latin typeface="Arial Narrow"/>
                <a:ea typeface="Arial Narrow"/>
                <a:cs typeface="Arial Narrow"/>
                <a:sym typeface="Arial Narrow"/>
              </a:rPr>
              <a:t> both be found on the school website and a copy can be obtained in the front office.</a:t>
            </a:r>
            <a:endParaRPr dirty="0"/>
          </a:p>
          <a:p>
            <a:pPr marL="225425" marR="0" lvl="0" indent="-98425" algn="l" rtl="0">
              <a:spcBef>
                <a:spcPts val="0"/>
              </a:spcBef>
              <a:spcAft>
                <a:spcPts val="0"/>
              </a:spcAft>
              <a:buClr>
                <a:schemeClr val="dk1"/>
              </a:buClr>
              <a:buSzPts val="2000"/>
              <a:buFont typeface="Noto Sans Symbols"/>
              <a:buNone/>
            </a:pPr>
            <a:endParaRPr sz="2000" dirty="0">
              <a:solidFill>
                <a:schemeClr val="dk1"/>
              </a:solidFill>
              <a:latin typeface="Arial Narrow"/>
              <a:ea typeface="Arial Narrow"/>
              <a:cs typeface="Arial Narrow"/>
              <a:sym typeface="Arial Narrow"/>
            </a:endParaRPr>
          </a:p>
          <a:p>
            <a:pPr marL="225425" marR="0" lvl="0" indent="-225425" algn="l" rtl="0">
              <a:spcBef>
                <a:spcPts val="0"/>
              </a:spcBef>
              <a:spcAft>
                <a:spcPts val="0"/>
              </a:spcAft>
              <a:buClr>
                <a:schemeClr val="dk1"/>
              </a:buClr>
              <a:buSzPts val="2800"/>
              <a:buFont typeface="Noto Sans Symbols"/>
              <a:buNone/>
            </a:pPr>
            <a:endParaRPr sz="2800" dirty="0">
              <a:solidFill>
                <a:schemeClr val="dk1"/>
              </a:solidFill>
              <a:latin typeface="Tahoma"/>
              <a:ea typeface="Tahoma"/>
              <a:cs typeface="Tahoma"/>
              <a:sym typeface="Tahoma"/>
            </a:endParaRPr>
          </a:p>
        </p:txBody>
      </p:sp>
      <p:sp>
        <p:nvSpPr>
          <p:cNvPr id="205" name="Google Shape;205;p13"/>
          <p:cNvSpPr txBox="1"/>
          <p:nvPr/>
        </p:nvSpPr>
        <p:spPr>
          <a:xfrm>
            <a:off x="1398588" y="6172200"/>
            <a:ext cx="7353300" cy="2873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Noto Sans Symbols"/>
              <a:buNone/>
            </a:pPr>
            <a:endParaRPr sz="1600">
              <a:solidFill>
                <a:schemeClr val="dk1"/>
              </a:solidFill>
              <a:latin typeface="Tahoma"/>
              <a:ea typeface="Tahoma"/>
              <a:cs typeface="Tahoma"/>
              <a:sym typeface="Tahoma"/>
            </a:endParaRPr>
          </a:p>
        </p:txBody>
      </p:sp>
      <p:sp>
        <p:nvSpPr>
          <p:cNvPr id="206" name="Google Shape;206;p13"/>
          <p:cNvSpPr txBox="1"/>
          <p:nvPr/>
        </p:nvSpPr>
        <p:spPr>
          <a:xfrm>
            <a:off x="304800" y="6293675"/>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C91AA640-11F3-4696-3B25-DA44AC2BF1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5635893"/>
            <a:ext cx="406400" cy="406400"/>
          </a:xfrm>
          <a:prstGeom prst="rect">
            <a:avLst/>
          </a:prstGeom>
        </p:spPr>
      </p:pic>
    </p:spTree>
  </p:cSld>
  <p:clrMapOvr>
    <a:masterClrMapping/>
  </p:clrMapOvr>
  <p:transition advTm="3592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4"/>
          <p:cNvSpPr txBox="1">
            <a:spLocks noGrp="1"/>
          </p:cNvSpPr>
          <p:nvPr>
            <p:ph type="title"/>
          </p:nvPr>
        </p:nvSpPr>
        <p:spPr>
          <a:xfrm>
            <a:off x="533400" y="609600"/>
            <a:ext cx="7915274" cy="1447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Gill Sans"/>
              <a:buNone/>
            </a:pPr>
            <a:r>
              <a:rPr lang="en-US" sz="3600"/>
              <a:t>PARENT AND FAMILY ENGAGEMENT REQUIREMENTS</a:t>
            </a:r>
            <a:endParaRPr/>
          </a:p>
        </p:txBody>
      </p:sp>
      <p:sp>
        <p:nvSpPr>
          <p:cNvPr id="213" name="Google Shape;213;p14"/>
          <p:cNvSpPr txBox="1"/>
          <p:nvPr/>
        </p:nvSpPr>
        <p:spPr>
          <a:xfrm>
            <a:off x="109537" y="1847195"/>
            <a:ext cx="8763000" cy="3847207"/>
          </a:xfrm>
          <a:prstGeom prst="rect">
            <a:avLst/>
          </a:prstGeom>
          <a:noFill/>
          <a:ln>
            <a:noFill/>
          </a:ln>
        </p:spPr>
        <p:txBody>
          <a:bodyPr spcFirstLastPara="1" wrap="square" lIns="91425" tIns="45700" rIns="91425" bIns="45700" anchor="t" anchorCtr="0">
            <a:spAutoFit/>
          </a:bodyPr>
          <a:lstStyle/>
          <a:p>
            <a:pPr marL="225425" marR="0" lvl="0" indent="-225425" algn="l" rtl="0">
              <a:spcBef>
                <a:spcPts val="0"/>
              </a:spcBef>
              <a:spcAft>
                <a:spcPts val="0"/>
              </a:spcAft>
              <a:buNone/>
            </a:pPr>
            <a:r>
              <a:rPr lang="en-US" sz="2000" b="1">
                <a:solidFill>
                  <a:schemeClr val="dk1"/>
                </a:solidFill>
                <a:latin typeface="Arial Narrow"/>
                <a:ea typeface="Arial Narrow"/>
                <a:cs typeface="Arial Narrow"/>
                <a:sym typeface="Arial Narrow"/>
              </a:rPr>
              <a:t>Title I schools must:</a:t>
            </a:r>
            <a:endParaRPr/>
          </a:p>
          <a:p>
            <a:pPr marL="225425" marR="0" lvl="0" indent="-225425" algn="l" rtl="0">
              <a:spcBef>
                <a:spcPts val="1556"/>
              </a:spcBef>
              <a:spcAft>
                <a:spcPts val="0"/>
              </a:spcAft>
              <a:buClr>
                <a:schemeClr val="dk1"/>
              </a:buClr>
              <a:buSzPts val="1800"/>
              <a:buFont typeface="Noto Sans Symbols"/>
              <a:buChar char="▪"/>
            </a:pPr>
            <a:r>
              <a:rPr lang="en-US" sz="1800">
                <a:solidFill>
                  <a:schemeClr val="dk1"/>
                </a:solidFill>
                <a:latin typeface="Arial Narrow"/>
                <a:ea typeface="Arial Narrow"/>
                <a:cs typeface="Arial Narrow"/>
                <a:sym typeface="Arial Narrow"/>
              </a:rPr>
              <a:t>Have an annual evaluation of the effectiveness of the school’s Parent and Family Engagement Plan (PFEP) then use that evaluation to design and revise the plan</a:t>
            </a:r>
            <a:endParaRPr/>
          </a:p>
          <a:p>
            <a:pPr marL="225425" marR="0" lvl="0" indent="-225425" algn="l" rtl="0">
              <a:spcBef>
                <a:spcPts val="1556"/>
              </a:spcBef>
              <a:spcAft>
                <a:spcPts val="0"/>
              </a:spcAft>
              <a:buClr>
                <a:schemeClr val="dk1"/>
              </a:buClr>
              <a:buSzPts val="1800"/>
              <a:buFont typeface="Noto Sans Symbols"/>
              <a:buChar char="▪"/>
            </a:pPr>
            <a:r>
              <a:rPr lang="en-US" sz="1800" b="1">
                <a:solidFill>
                  <a:schemeClr val="dk1"/>
                </a:solidFill>
                <a:latin typeface="Arial Narrow"/>
                <a:ea typeface="Arial Narrow"/>
                <a:cs typeface="Arial Narrow"/>
                <a:sym typeface="Arial Narrow"/>
              </a:rPr>
              <a:t>Explain</a:t>
            </a:r>
            <a:r>
              <a:rPr lang="en-US" sz="1800">
                <a:solidFill>
                  <a:schemeClr val="dk1"/>
                </a:solidFill>
                <a:latin typeface="Arial Narrow"/>
                <a:ea typeface="Arial Narrow"/>
                <a:cs typeface="Arial Narrow"/>
                <a:sym typeface="Arial Narrow"/>
              </a:rPr>
              <a:t> the curriculum, assessments, and the minimum standards that students are required to meet </a:t>
            </a:r>
            <a:endParaRPr/>
          </a:p>
          <a:p>
            <a:pPr marL="225425" marR="0" lvl="0" indent="-225425" algn="l" rtl="0">
              <a:spcBef>
                <a:spcPts val="1556"/>
              </a:spcBef>
              <a:spcAft>
                <a:spcPts val="0"/>
              </a:spcAft>
              <a:buClr>
                <a:schemeClr val="dk1"/>
              </a:buClr>
              <a:buSzPts val="1800"/>
              <a:buFont typeface="Noto Sans Symbols"/>
              <a:buChar char="▪"/>
            </a:pPr>
            <a:r>
              <a:rPr lang="en-US" sz="1800">
                <a:solidFill>
                  <a:schemeClr val="dk1"/>
                </a:solidFill>
                <a:latin typeface="Arial Narrow"/>
                <a:ea typeface="Arial Narrow"/>
                <a:cs typeface="Arial Narrow"/>
                <a:sym typeface="Arial Narrow"/>
              </a:rPr>
              <a:t>Provide academic trainings/events to help parents better help their children at home </a:t>
            </a:r>
            <a:endParaRPr/>
          </a:p>
          <a:p>
            <a:pPr marL="225425" marR="0" lvl="0" indent="-225425" algn="l" rtl="0">
              <a:spcBef>
                <a:spcPts val="1556"/>
              </a:spcBef>
              <a:spcAft>
                <a:spcPts val="0"/>
              </a:spcAft>
              <a:buClr>
                <a:schemeClr val="dk1"/>
              </a:buClr>
              <a:buSzPts val="1800"/>
              <a:buFont typeface="Noto Sans Symbols"/>
              <a:buChar char="▪"/>
            </a:pPr>
            <a:r>
              <a:rPr lang="en-US" sz="1800" b="1">
                <a:solidFill>
                  <a:schemeClr val="dk1"/>
                </a:solidFill>
                <a:latin typeface="Arial Narrow"/>
                <a:ea typeface="Arial Narrow"/>
                <a:cs typeface="Arial Narrow"/>
                <a:sym typeface="Arial Narrow"/>
              </a:rPr>
              <a:t>Offer</a:t>
            </a:r>
            <a:r>
              <a:rPr lang="en-US" sz="1800">
                <a:solidFill>
                  <a:schemeClr val="dk1"/>
                </a:solidFill>
                <a:latin typeface="Arial Narrow"/>
                <a:ea typeface="Arial Narrow"/>
                <a:cs typeface="Arial Narrow"/>
                <a:sym typeface="Arial Narrow"/>
              </a:rPr>
              <a:t> a flexible number of meeting dates and times to accommodate parents' schedules</a:t>
            </a:r>
            <a:endParaRPr/>
          </a:p>
          <a:p>
            <a:pPr marL="225425" marR="0" lvl="0" indent="-225425" algn="l" rtl="0">
              <a:spcBef>
                <a:spcPts val="1556"/>
              </a:spcBef>
              <a:spcAft>
                <a:spcPts val="0"/>
              </a:spcAft>
              <a:buClr>
                <a:schemeClr val="dk1"/>
              </a:buClr>
              <a:buSzPts val="1800"/>
              <a:buFont typeface="Noto Sans Symbols"/>
              <a:buChar char="▪"/>
            </a:pPr>
            <a:r>
              <a:rPr lang="en-US" sz="1800">
                <a:solidFill>
                  <a:schemeClr val="dk1"/>
                </a:solidFill>
                <a:latin typeface="Arial Narrow"/>
                <a:ea typeface="Arial Narrow"/>
                <a:cs typeface="Arial Narrow"/>
                <a:sym typeface="Arial Narrow"/>
              </a:rPr>
              <a:t>Involve parents in making decisions about how Title I funds for parent engagement should be spent</a:t>
            </a:r>
            <a:endParaRPr/>
          </a:p>
          <a:p>
            <a:pPr marL="225425" marR="0" lvl="0" indent="-225425" algn="l" rtl="0">
              <a:spcBef>
                <a:spcPts val="1556"/>
              </a:spcBef>
              <a:spcAft>
                <a:spcPts val="0"/>
              </a:spcAft>
              <a:buClr>
                <a:schemeClr val="dk1"/>
              </a:buClr>
              <a:buSzPts val="1800"/>
              <a:buFont typeface="Noto Sans Symbols"/>
              <a:buChar char="▪"/>
            </a:pPr>
            <a:r>
              <a:rPr lang="en-US" sz="1800">
                <a:solidFill>
                  <a:schemeClr val="dk1"/>
                </a:solidFill>
                <a:latin typeface="Arial Narrow"/>
                <a:ea typeface="Arial Narrow"/>
                <a:cs typeface="Arial Narrow"/>
                <a:sym typeface="Arial Narrow"/>
              </a:rPr>
              <a:t>Show evidence of </a:t>
            </a:r>
            <a:r>
              <a:rPr lang="en-US" sz="1800" u="sng">
                <a:solidFill>
                  <a:schemeClr val="dk1"/>
                </a:solidFill>
                <a:latin typeface="Arial Narrow"/>
                <a:ea typeface="Arial Narrow"/>
                <a:cs typeface="Arial Narrow"/>
                <a:sym typeface="Arial Narrow"/>
              </a:rPr>
              <a:t>continuous communication </a:t>
            </a:r>
            <a:r>
              <a:rPr lang="en-US" sz="1800">
                <a:solidFill>
                  <a:schemeClr val="dk1"/>
                </a:solidFill>
                <a:latin typeface="Arial Narrow"/>
                <a:ea typeface="Arial Narrow"/>
                <a:cs typeface="Arial Narrow"/>
                <a:sym typeface="Arial Narrow"/>
              </a:rPr>
              <a:t>between school and families</a:t>
            </a:r>
            <a:endParaRPr/>
          </a:p>
        </p:txBody>
      </p:sp>
      <p:sp>
        <p:nvSpPr>
          <p:cNvPr id="214" name="Google Shape;214;p14"/>
          <p:cNvSpPr txBox="1"/>
          <p:nvPr/>
        </p:nvSpPr>
        <p:spPr>
          <a:xfrm>
            <a:off x="139129"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F3380DBC-4EBB-F9FB-0DCD-101B0DF716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8674" y="6287532"/>
            <a:ext cx="406400" cy="406400"/>
          </a:xfrm>
          <a:prstGeom prst="rect">
            <a:avLst/>
          </a:prstGeom>
        </p:spPr>
      </p:pic>
    </p:spTree>
  </p:cSld>
  <p:clrMapOvr>
    <a:masterClrMapping/>
  </p:clrMapOvr>
  <p:transition advTm="4344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1286328" y="966498"/>
            <a:ext cx="6571343" cy="104923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Gill Sans"/>
              <a:buNone/>
            </a:pPr>
            <a:r>
              <a:rPr lang="en-US" sz="4800"/>
              <a:t>PARENT SURVEY RESULTS</a:t>
            </a:r>
            <a:endParaRPr/>
          </a:p>
        </p:txBody>
      </p:sp>
      <p:sp>
        <p:nvSpPr>
          <p:cNvPr id="220" name="Google Shape;220;p15"/>
          <p:cNvSpPr txBox="1">
            <a:spLocks noGrp="1"/>
          </p:cNvSpPr>
          <p:nvPr>
            <p:ph type="body" idx="1"/>
          </p:nvPr>
        </p:nvSpPr>
        <p:spPr>
          <a:xfrm>
            <a:off x="0" y="2015733"/>
            <a:ext cx="9061807" cy="3875769"/>
          </a:xfrm>
          <a:prstGeom prst="rect">
            <a:avLst/>
          </a:prstGeom>
          <a:noFill/>
          <a:ln>
            <a:noFill/>
          </a:ln>
        </p:spPr>
        <p:txBody>
          <a:bodyPr spcFirstLastPara="1" wrap="square" lIns="91425" tIns="45700" rIns="91425" bIns="45700" anchor="t" anchorCtr="0">
            <a:normAutofit fontScale="85000" lnSpcReduction="10000"/>
          </a:bodyPr>
          <a:lstStyle/>
          <a:p>
            <a:pPr lvl="0">
              <a:buFont typeface="Arial" panose="020B0604020202020204" pitchFamily="34" charset="0"/>
              <a:buChar char="•"/>
            </a:pPr>
            <a:r>
              <a:rPr lang="en-US" sz="2000" b="1" i="1" dirty="0">
                <a:solidFill>
                  <a:srgbClr val="000000"/>
                </a:solidFill>
              </a:rPr>
              <a:t>193 </a:t>
            </a:r>
            <a:r>
              <a:rPr lang="en-US" sz="2000" i="1" dirty="0">
                <a:solidFill>
                  <a:srgbClr val="000000"/>
                </a:solidFill>
              </a:rPr>
              <a:t>Jupiter families participated in taking the District Parent Survey.</a:t>
            </a:r>
          </a:p>
          <a:p>
            <a:pPr lvl="0">
              <a:buFont typeface="Arial" panose="020B0604020202020204" pitchFamily="34" charset="0"/>
              <a:buChar char="•"/>
            </a:pPr>
            <a:r>
              <a:rPr lang="en-US" b="1" i="1" dirty="0">
                <a:solidFill>
                  <a:srgbClr val="000000"/>
                </a:solidFill>
              </a:rPr>
              <a:t>67</a:t>
            </a:r>
            <a:r>
              <a:rPr lang="en-US" sz="2000" b="1" i="1" dirty="0">
                <a:solidFill>
                  <a:srgbClr val="000000"/>
                </a:solidFill>
              </a:rPr>
              <a:t>% </a:t>
            </a:r>
            <a:r>
              <a:rPr lang="en-US" sz="2000" i="1" dirty="0">
                <a:solidFill>
                  <a:srgbClr val="000000"/>
                </a:solidFill>
              </a:rPr>
              <a:t>of families say email ,</a:t>
            </a:r>
            <a:r>
              <a:rPr lang="en-US" sz="2000" b="1" i="1" dirty="0">
                <a:solidFill>
                  <a:srgbClr val="000000"/>
                </a:solidFill>
              </a:rPr>
              <a:t>77% </a:t>
            </a:r>
            <a:r>
              <a:rPr lang="en-US" sz="2000" i="1" dirty="0">
                <a:solidFill>
                  <a:srgbClr val="000000"/>
                </a:solidFill>
              </a:rPr>
              <a:t>say texting , and </a:t>
            </a:r>
            <a:r>
              <a:rPr lang="en-US" sz="2000" b="1" i="1" dirty="0">
                <a:solidFill>
                  <a:srgbClr val="000000"/>
                </a:solidFill>
              </a:rPr>
              <a:t>66% </a:t>
            </a:r>
            <a:r>
              <a:rPr lang="en-US" sz="2000" i="1" dirty="0">
                <a:solidFill>
                  <a:srgbClr val="000000"/>
                </a:solidFill>
              </a:rPr>
              <a:t>say fliers sent home </a:t>
            </a:r>
            <a:r>
              <a:rPr lang="en-US" i="1" dirty="0">
                <a:solidFill>
                  <a:srgbClr val="000000"/>
                </a:solidFill>
              </a:rPr>
              <a:t>are</a:t>
            </a:r>
            <a:r>
              <a:rPr lang="en-US" sz="2000" i="1" dirty="0">
                <a:solidFill>
                  <a:srgbClr val="000000"/>
                </a:solidFill>
              </a:rPr>
              <a:t> the best ways to receive important information in regards to the school or their child. </a:t>
            </a:r>
          </a:p>
          <a:p>
            <a:pPr lvl="0">
              <a:buFont typeface="Arial" panose="020B0604020202020204" pitchFamily="34" charset="0"/>
              <a:buChar char="•"/>
            </a:pPr>
            <a:r>
              <a:rPr lang="en-US" sz="2000" b="1" i="1" dirty="0">
                <a:solidFill>
                  <a:srgbClr val="000000"/>
                </a:solidFill>
              </a:rPr>
              <a:t>86%</a:t>
            </a:r>
            <a:r>
              <a:rPr lang="en-US" sz="2000" i="1" dirty="0">
                <a:solidFill>
                  <a:srgbClr val="000000"/>
                </a:solidFill>
              </a:rPr>
              <a:t> of families say the office staff is polite and helpful.</a:t>
            </a:r>
          </a:p>
          <a:p>
            <a:pPr lvl="0">
              <a:buFont typeface="Arial" panose="020B0604020202020204" pitchFamily="34" charset="0"/>
              <a:buChar char="•"/>
            </a:pPr>
            <a:r>
              <a:rPr lang="en-US" sz="2000" b="1" i="1" dirty="0">
                <a:solidFill>
                  <a:srgbClr val="000000"/>
                </a:solidFill>
              </a:rPr>
              <a:t>75%</a:t>
            </a:r>
            <a:r>
              <a:rPr lang="en-US" sz="2000" i="1" dirty="0">
                <a:solidFill>
                  <a:srgbClr val="000000"/>
                </a:solidFill>
              </a:rPr>
              <a:t> of families feel the best time to attend a school event for families is in the evening. </a:t>
            </a:r>
          </a:p>
          <a:p>
            <a:pPr lvl="0">
              <a:buFont typeface="Arial" panose="020B0604020202020204" pitchFamily="34" charset="0"/>
              <a:buChar char="•"/>
            </a:pPr>
            <a:r>
              <a:rPr lang="en-US" sz="2000" b="1" i="1" dirty="0">
                <a:solidFill>
                  <a:srgbClr val="000000"/>
                </a:solidFill>
              </a:rPr>
              <a:t>69% </a:t>
            </a:r>
            <a:r>
              <a:rPr lang="en-US" sz="2000" i="1" dirty="0">
                <a:solidFill>
                  <a:srgbClr val="000000"/>
                </a:solidFill>
              </a:rPr>
              <a:t>of families feel they were given opportunities to provide input and feedback into school decisions.</a:t>
            </a:r>
            <a:endParaRPr lang="en-US" sz="2000" b="1" i="1" dirty="0">
              <a:solidFill>
                <a:srgbClr val="000000"/>
              </a:solidFill>
            </a:endParaRPr>
          </a:p>
          <a:p>
            <a:pPr lvl="0">
              <a:buFont typeface="Arial" panose="020B0604020202020204" pitchFamily="34" charset="0"/>
              <a:buChar char="•"/>
            </a:pPr>
            <a:r>
              <a:rPr lang="en-US" sz="2000" b="1" i="1" dirty="0">
                <a:solidFill>
                  <a:srgbClr val="000000"/>
                </a:solidFill>
              </a:rPr>
              <a:t>42%</a:t>
            </a:r>
            <a:r>
              <a:rPr lang="en-US" sz="2000" i="1" dirty="0">
                <a:solidFill>
                  <a:srgbClr val="000000"/>
                </a:solidFill>
              </a:rPr>
              <a:t> of families prefer to complete a survey on-line in regards to providing input about the school.</a:t>
            </a:r>
          </a:p>
          <a:p>
            <a:pPr>
              <a:buFont typeface="Arial" panose="020B0604020202020204" pitchFamily="34" charset="0"/>
              <a:buChar char="•"/>
            </a:pPr>
            <a:r>
              <a:rPr lang="en-US" sz="2000" b="1" i="1" dirty="0">
                <a:solidFill>
                  <a:srgbClr val="000000"/>
                </a:solidFill>
              </a:rPr>
              <a:t>92%</a:t>
            </a:r>
            <a:r>
              <a:rPr lang="en-US" sz="2000" i="1" dirty="0">
                <a:solidFill>
                  <a:srgbClr val="000000"/>
                </a:solidFill>
              </a:rPr>
              <a:t> of these families said they feel welcomed at Jupiter. </a:t>
            </a:r>
            <a:endParaRPr lang="en-US" sz="2000" dirty="0"/>
          </a:p>
          <a:p>
            <a:pPr marL="0" lvl="0" indent="0" algn="l" rtl="0">
              <a:lnSpc>
                <a:spcPct val="120000"/>
              </a:lnSpc>
              <a:spcBef>
                <a:spcPts val="1000"/>
              </a:spcBef>
              <a:spcAft>
                <a:spcPts val="0"/>
              </a:spcAft>
              <a:buSzPts val="2000"/>
              <a:buNone/>
            </a:pPr>
            <a:endParaRPr dirty="0"/>
          </a:p>
        </p:txBody>
      </p:sp>
      <p:sp>
        <p:nvSpPr>
          <p:cNvPr id="221" name="Google Shape;221;p15"/>
          <p:cNvSpPr txBox="1"/>
          <p:nvPr/>
        </p:nvSpPr>
        <p:spPr>
          <a:xfrm>
            <a:off x="152400" y="6330915"/>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77C50EF2-DCC1-B4DD-4437-2977C68EC9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7641" y="6293847"/>
            <a:ext cx="406400" cy="406400"/>
          </a:xfrm>
          <a:prstGeom prst="rect">
            <a:avLst/>
          </a:prstGeom>
        </p:spPr>
      </p:pic>
    </p:spTree>
  </p:cSld>
  <p:clrMapOvr>
    <a:masterClrMapping/>
  </p:clrMapOvr>
  <p:transition advTm="6495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6"/>
          <p:cNvSpPr txBox="1">
            <a:spLocks noGrp="1"/>
          </p:cNvSpPr>
          <p:nvPr>
            <p:ph type="title"/>
          </p:nvPr>
        </p:nvSpPr>
        <p:spPr>
          <a:xfrm>
            <a:off x="381462" y="661309"/>
            <a:ext cx="8050212" cy="8382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ts val="4800"/>
              <a:buFont typeface="Gill Sans"/>
              <a:buNone/>
            </a:pPr>
            <a:r>
              <a:rPr lang="en-US" sz="4800"/>
              <a:t>SCHOOL-PARENT COMPACT</a:t>
            </a:r>
            <a:endParaRPr/>
          </a:p>
        </p:txBody>
      </p:sp>
      <p:sp>
        <p:nvSpPr>
          <p:cNvPr id="228" name="Google Shape;228;p16"/>
          <p:cNvSpPr txBox="1"/>
          <p:nvPr/>
        </p:nvSpPr>
        <p:spPr>
          <a:xfrm>
            <a:off x="152400" y="2133600"/>
            <a:ext cx="8686800" cy="3170058"/>
          </a:xfrm>
          <a:prstGeom prst="rect">
            <a:avLst/>
          </a:prstGeom>
          <a:noFill/>
          <a:ln>
            <a:noFill/>
          </a:ln>
        </p:spPr>
        <p:txBody>
          <a:bodyPr spcFirstLastPara="1" wrap="square" lIns="91425" tIns="45700" rIns="91425" bIns="45700" anchor="t" anchorCtr="0">
            <a:spAutoFit/>
          </a:bodyPr>
          <a:lstStyle/>
          <a:p>
            <a:pPr marL="225425" marR="0" lvl="0" indent="-225425" algn="l" rtl="0">
              <a:spcBef>
                <a:spcPts val="0"/>
              </a:spcBef>
              <a:spcAft>
                <a:spcPts val="0"/>
              </a:spcAft>
              <a:buClr>
                <a:schemeClr val="dk1"/>
              </a:buClr>
              <a:buSzPts val="2000"/>
              <a:buFont typeface="Noto Sans Symbols"/>
              <a:buChar char="▪"/>
            </a:pPr>
            <a:r>
              <a:rPr lang="en-US" sz="2000" dirty="0">
                <a:solidFill>
                  <a:schemeClr val="dk1"/>
                </a:solidFill>
                <a:latin typeface="Arial Narrow"/>
                <a:ea typeface="Arial Narrow"/>
                <a:cs typeface="Arial Narrow"/>
                <a:sym typeface="Arial Narrow"/>
              </a:rPr>
              <a:t>Each school must have a School-Parent Compact that is written by parents, teachers, and students</a:t>
            </a:r>
            <a:endParaRPr dirty="0"/>
          </a:p>
          <a:p>
            <a:pPr marL="225425" marR="0" lvl="0" indent="-225425" algn="l" rtl="0">
              <a:spcBef>
                <a:spcPts val="0"/>
              </a:spcBef>
              <a:spcAft>
                <a:spcPts val="0"/>
              </a:spcAft>
              <a:buNone/>
            </a:pPr>
            <a:endParaRPr sz="2000" dirty="0">
              <a:solidFill>
                <a:schemeClr val="dk1"/>
              </a:solidFill>
              <a:latin typeface="Arial Narrow"/>
              <a:ea typeface="Arial Narrow"/>
              <a:cs typeface="Arial Narrow"/>
              <a:sym typeface="Arial Narrow"/>
            </a:endParaRPr>
          </a:p>
          <a:p>
            <a:pPr marL="225425" marR="0" lvl="0" indent="-225425" algn="l" rtl="0">
              <a:spcBef>
                <a:spcPts val="0"/>
              </a:spcBef>
              <a:spcAft>
                <a:spcPts val="0"/>
              </a:spcAft>
              <a:buClr>
                <a:schemeClr val="dk1"/>
              </a:buClr>
              <a:buSzPts val="2000"/>
              <a:buFont typeface="Noto Sans Symbols"/>
              <a:buChar char="▪"/>
            </a:pPr>
            <a:r>
              <a:rPr lang="en-US" sz="2000" dirty="0">
                <a:solidFill>
                  <a:schemeClr val="dk1"/>
                </a:solidFill>
                <a:latin typeface="Arial Narrow"/>
                <a:ea typeface="Arial Narrow"/>
                <a:cs typeface="Arial Narrow"/>
                <a:sym typeface="Arial Narrow"/>
              </a:rPr>
              <a:t>The compact outlines the shared responsibilities of students, parents, and teachers for improved student academic achievement</a:t>
            </a:r>
            <a:endParaRPr dirty="0"/>
          </a:p>
          <a:p>
            <a:pPr marL="225425" marR="0" lvl="0" indent="-98425" algn="l" rtl="0">
              <a:spcBef>
                <a:spcPts val="0"/>
              </a:spcBef>
              <a:spcAft>
                <a:spcPts val="0"/>
              </a:spcAft>
              <a:buClr>
                <a:schemeClr val="dk1"/>
              </a:buClr>
              <a:buSzPts val="2000"/>
              <a:buFont typeface="Noto Sans Symbols"/>
              <a:buNone/>
            </a:pPr>
            <a:endParaRPr sz="2000" dirty="0">
              <a:solidFill>
                <a:schemeClr val="dk1"/>
              </a:solidFill>
              <a:latin typeface="Arial Narrow"/>
              <a:ea typeface="Arial Narrow"/>
              <a:cs typeface="Arial Narrow"/>
              <a:sym typeface="Arial Narrow"/>
            </a:endParaRPr>
          </a:p>
          <a:p>
            <a:pPr marL="225425" marR="0" lvl="0" indent="-225425" algn="l" rtl="0">
              <a:spcBef>
                <a:spcPts val="0"/>
              </a:spcBef>
              <a:spcAft>
                <a:spcPts val="0"/>
              </a:spcAft>
              <a:buClr>
                <a:schemeClr val="dk1"/>
              </a:buClr>
              <a:buSzPts val="2000"/>
              <a:buFont typeface="Noto Sans Symbols"/>
              <a:buChar char="▪"/>
            </a:pPr>
            <a:r>
              <a:rPr lang="en-US" sz="2000" dirty="0">
                <a:solidFill>
                  <a:schemeClr val="dk1"/>
                </a:solidFill>
                <a:latin typeface="Arial Narrow"/>
                <a:ea typeface="Arial Narrow"/>
                <a:cs typeface="Arial Narrow"/>
                <a:sym typeface="Arial Narrow"/>
              </a:rPr>
              <a:t>The compact will be reviewed with families throughout the year during parent conferences</a:t>
            </a:r>
            <a:endParaRPr dirty="0"/>
          </a:p>
          <a:p>
            <a:pPr marL="225425" marR="0" lvl="0" indent="-225425" algn="l" rtl="0">
              <a:spcBef>
                <a:spcPts val="0"/>
              </a:spcBef>
              <a:spcAft>
                <a:spcPts val="0"/>
              </a:spcAft>
              <a:buNone/>
            </a:pPr>
            <a:endParaRPr sz="2000" dirty="0">
              <a:solidFill>
                <a:schemeClr val="dk1"/>
              </a:solidFill>
              <a:latin typeface="Arial Narrow"/>
              <a:ea typeface="Arial Narrow"/>
              <a:cs typeface="Arial Narrow"/>
              <a:sym typeface="Arial Narrow"/>
            </a:endParaRPr>
          </a:p>
          <a:p>
            <a:pPr marL="225425" marR="0" lvl="0" indent="-225425" algn="l" rtl="0">
              <a:spcBef>
                <a:spcPts val="0"/>
              </a:spcBef>
              <a:spcAft>
                <a:spcPts val="0"/>
              </a:spcAft>
              <a:buClr>
                <a:schemeClr val="dk1"/>
              </a:buClr>
              <a:buSzPts val="2000"/>
              <a:buFont typeface="Noto Sans Symbols"/>
              <a:buChar char="▪"/>
            </a:pPr>
            <a:r>
              <a:rPr lang="en-US" sz="2000" dirty="0">
                <a:solidFill>
                  <a:schemeClr val="dk1"/>
                </a:solidFill>
                <a:latin typeface="Arial Narrow"/>
                <a:ea typeface="Arial Narrow"/>
                <a:cs typeface="Arial Narrow"/>
                <a:sym typeface="Arial Narrow"/>
              </a:rPr>
              <a:t>The compact is required to be revised each year using input from parents, students, and teachers.</a:t>
            </a:r>
            <a:endParaRPr dirty="0"/>
          </a:p>
        </p:txBody>
      </p:sp>
      <p:pic>
        <p:nvPicPr>
          <p:cNvPr id="229" name="Google Shape;229;p16" descr="j0413596"/>
          <p:cNvPicPr preferRelativeResize="0"/>
          <p:nvPr/>
        </p:nvPicPr>
        <p:blipFill rotWithShape="1">
          <a:blip r:embed="rId5">
            <a:alphaModFix/>
          </a:blip>
          <a:srcRect/>
          <a:stretch/>
        </p:blipFill>
        <p:spPr>
          <a:xfrm>
            <a:off x="7998681" y="5387940"/>
            <a:ext cx="765175" cy="665163"/>
          </a:xfrm>
          <a:prstGeom prst="rect">
            <a:avLst/>
          </a:prstGeom>
          <a:noFill/>
          <a:ln>
            <a:noFill/>
          </a:ln>
        </p:spPr>
      </p:pic>
      <p:sp>
        <p:nvSpPr>
          <p:cNvPr id="230" name="Google Shape;230;p16"/>
          <p:cNvSpPr txBox="1"/>
          <p:nvPr/>
        </p:nvSpPr>
        <p:spPr>
          <a:xfrm>
            <a:off x="304800"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D5940C48-7F9E-05FC-B535-F56EE88EE4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0656" y="6324600"/>
            <a:ext cx="406400" cy="406400"/>
          </a:xfrm>
          <a:prstGeom prst="rect">
            <a:avLst/>
          </a:prstGeom>
        </p:spPr>
      </p:pic>
    </p:spTree>
  </p:cSld>
  <p:clrMapOvr>
    <a:masterClrMapping/>
  </p:clrMapOvr>
  <p:transition advTm="3162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8"/>
          <p:cNvSpPr txBox="1">
            <a:spLocks noGrp="1"/>
          </p:cNvSpPr>
          <p:nvPr>
            <p:ph type="title"/>
          </p:nvPr>
        </p:nvSpPr>
        <p:spPr>
          <a:xfrm>
            <a:off x="457200" y="685800"/>
            <a:ext cx="8050212"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n-US" sz="4800"/>
              <a:t>PARENTS’ RIGHT TO KNOW</a:t>
            </a:r>
            <a:endParaRPr/>
          </a:p>
        </p:txBody>
      </p:sp>
      <p:sp>
        <p:nvSpPr>
          <p:cNvPr id="244" name="Google Shape;244;p18"/>
          <p:cNvSpPr txBox="1"/>
          <p:nvPr/>
        </p:nvSpPr>
        <p:spPr>
          <a:xfrm>
            <a:off x="76200" y="2151727"/>
            <a:ext cx="8610600"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000">
              <a:solidFill>
                <a:schemeClr val="dk1"/>
              </a:solidFill>
              <a:latin typeface="Arial Narrow"/>
              <a:ea typeface="Arial Narrow"/>
              <a:cs typeface="Arial Narrow"/>
              <a:sym typeface="Arial Narrow"/>
            </a:endParaRPr>
          </a:p>
          <a:p>
            <a:pPr marL="225425" marR="0" lvl="0" indent="-225425" algn="just" rtl="0">
              <a:spcBef>
                <a:spcPts val="0"/>
              </a:spcBef>
              <a:spcAft>
                <a:spcPts val="0"/>
              </a:spcAft>
              <a:buClr>
                <a:schemeClr val="dk1"/>
              </a:buClr>
              <a:buSzPts val="2000"/>
              <a:buFont typeface="Noto Sans Symbols"/>
              <a:buChar char="▪"/>
            </a:pPr>
            <a:r>
              <a:rPr lang="en-US" sz="2000">
                <a:solidFill>
                  <a:schemeClr val="dk1"/>
                </a:solidFill>
                <a:latin typeface="Arial Narrow"/>
                <a:ea typeface="Arial Narrow"/>
                <a:cs typeface="Arial Narrow"/>
                <a:sym typeface="Arial Narrow"/>
              </a:rPr>
              <a:t>Parents have the right to request and receive timely information regarding the professional qualifications of their child’s teachers and paraprofessionals</a:t>
            </a:r>
            <a:endParaRPr/>
          </a:p>
          <a:p>
            <a:pPr marL="225425" marR="0" lvl="0" indent="-98425" algn="just" rtl="0">
              <a:spcBef>
                <a:spcPts val="0"/>
              </a:spcBef>
              <a:spcAft>
                <a:spcPts val="0"/>
              </a:spcAft>
              <a:buClr>
                <a:schemeClr val="dk1"/>
              </a:buClr>
              <a:buSzPts val="2000"/>
              <a:buFont typeface="Noto Sans Symbols"/>
              <a:buNone/>
            </a:pPr>
            <a:endParaRPr sz="2000">
              <a:solidFill>
                <a:schemeClr val="dk1"/>
              </a:solidFill>
              <a:latin typeface="Arial Narrow"/>
              <a:ea typeface="Arial Narrow"/>
              <a:cs typeface="Arial Narrow"/>
              <a:sym typeface="Arial Narrow"/>
            </a:endParaRPr>
          </a:p>
          <a:p>
            <a:pPr marL="225425" marR="0" lvl="0" indent="-225425" algn="just" rtl="0">
              <a:spcBef>
                <a:spcPts val="0"/>
              </a:spcBef>
              <a:spcAft>
                <a:spcPts val="0"/>
              </a:spcAft>
              <a:buClr>
                <a:schemeClr val="dk1"/>
              </a:buClr>
              <a:buSzPts val="2000"/>
              <a:buFont typeface="Noto Sans Symbols"/>
              <a:buChar char="▪"/>
            </a:pPr>
            <a:r>
              <a:rPr lang="en-US" sz="2000">
                <a:solidFill>
                  <a:schemeClr val="dk1"/>
                </a:solidFill>
                <a:latin typeface="Arial Narrow"/>
                <a:ea typeface="Arial Narrow"/>
                <a:cs typeface="Arial Narrow"/>
                <a:sym typeface="Arial Narrow"/>
              </a:rPr>
              <a:t>Parents must be notified if their child is assigned to or taught for four or more consecutive weeks by a teacher who is not state certified</a:t>
            </a:r>
            <a:endParaRPr/>
          </a:p>
        </p:txBody>
      </p:sp>
      <p:sp>
        <p:nvSpPr>
          <p:cNvPr id="245" name="Google Shape;245;p18"/>
          <p:cNvSpPr txBox="1"/>
          <p:nvPr/>
        </p:nvSpPr>
        <p:spPr>
          <a:xfrm>
            <a:off x="228600"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464AB713-F30E-3616-8767-8F44F8F638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9000" y="6287532"/>
            <a:ext cx="406400" cy="406400"/>
          </a:xfrm>
          <a:prstGeom prst="rect">
            <a:avLst/>
          </a:prstGeom>
        </p:spPr>
      </p:pic>
    </p:spTree>
  </p:cSld>
  <p:clrMapOvr>
    <a:masterClrMapping/>
  </p:clrMapOvr>
  <p:transition advTm="2272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p:nvPr/>
        </p:nvSpPr>
        <p:spPr>
          <a:xfrm>
            <a:off x="381000" y="533400"/>
            <a:ext cx="8229600" cy="55245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a:solidFill>
                  <a:schemeClr val="dk1"/>
                </a:solidFill>
                <a:latin typeface="Franklin Gothic"/>
                <a:ea typeface="Franklin Gothic"/>
                <a:cs typeface="Franklin Gothic"/>
                <a:sym typeface="Franklin Gothic"/>
              </a:rPr>
              <a:t>According to the </a:t>
            </a:r>
            <a:r>
              <a:rPr lang="en-US" sz="2800" i="1">
                <a:solidFill>
                  <a:schemeClr val="dk1"/>
                </a:solidFill>
                <a:latin typeface="Franklin Gothic"/>
                <a:ea typeface="Franklin Gothic"/>
                <a:cs typeface="Franklin Gothic"/>
                <a:sym typeface="Franklin Gothic"/>
              </a:rPr>
              <a:t>Every Student Succeeds Act (ESSA)</a:t>
            </a:r>
            <a:r>
              <a:rPr lang="en-US" sz="2600">
                <a:solidFill>
                  <a:schemeClr val="dk1"/>
                </a:solidFill>
                <a:latin typeface="Franklin Gothic"/>
                <a:ea typeface="Franklin Gothic"/>
                <a:cs typeface="Franklin Gothic"/>
                <a:sym typeface="Franklin Gothic"/>
              </a:rPr>
              <a:t>, schools are required to have an Annual Meeting to explain:</a:t>
            </a:r>
            <a:endParaRPr/>
          </a:p>
          <a:p>
            <a:pPr marL="0" marR="0" lvl="0" indent="0" algn="just" rtl="0">
              <a:spcBef>
                <a:spcPts val="0"/>
              </a:spcBef>
              <a:spcAft>
                <a:spcPts val="0"/>
              </a:spcAft>
              <a:buNone/>
            </a:pPr>
            <a:endParaRPr sz="2600">
              <a:solidFill>
                <a:schemeClr val="dk1"/>
              </a:solidFill>
              <a:latin typeface="Franklin Gothic"/>
              <a:ea typeface="Franklin Gothic"/>
              <a:cs typeface="Franklin Gothic"/>
              <a:sym typeface="Franklin Gothic"/>
            </a:endParaRPr>
          </a:p>
          <a:p>
            <a:pPr marL="0" marR="0" lvl="0" indent="0" algn="l" rtl="0">
              <a:spcBef>
                <a:spcPts val="0"/>
              </a:spcBef>
              <a:spcAft>
                <a:spcPts val="0"/>
              </a:spcAft>
              <a:buNone/>
            </a:pPr>
            <a:r>
              <a:rPr lang="en-US" sz="2800">
                <a:solidFill>
                  <a:schemeClr val="dk1"/>
                </a:solidFill>
                <a:latin typeface="Franklin Gothic"/>
                <a:ea typeface="Franklin Gothic"/>
                <a:cs typeface="Franklin Gothic"/>
                <a:sym typeface="Franklin Gothic"/>
              </a:rPr>
              <a:t> The </a:t>
            </a:r>
            <a:r>
              <a:rPr lang="en-US" sz="2600" b="1">
                <a:solidFill>
                  <a:schemeClr val="dk1"/>
                </a:solidFill>
                <a:latin typeface="Franklin Gothic"/>
                <a:ea typeface="Franklin Gothic"/>
                <a:cs typeface="Franklin Gothic"/>
                <a:sym typeface="Franklin Gothic"/>
              </a:rPr>
              <a:t>Title I program, which includes:</a:t>
            </a:r>
            <a:endParaRPr sz="2800" b="1">
              <a:solidFill>
                <a:schemeClr val="dk1"/>
              </a:solidFill>
              <a:latin typeface="Franklin Gothic"/>
              <a:ea typeface="Franklin Gothic"/>
              <a:cs typeface="Franklin Gothic"/>
              <a:sym typeface="Franklin Gothic"/>
            </a:endParaRPr>
          </a:p>
          <a:p>
            <a:pPr marL="0" marR="0" lvl="0" indent="0" algn="l" rtl="0">
              <a:spcBef>
                <a:spcPts val="0"/>
              </a:spcBef>
              <a:spcAft>
                <a:spcPts val="0"/>
              </a:spcAft>
              <a:buClr>
                <a:schemeClr val="dk1"/>
              </a:buClr>
              <a:buSzPts val="900"/>
              <a:buFont typeface="Noto Sans Symbols"/>
              <a:buNone/>
            </a:pPr>
            <a:endParaRPr sz="900">
              <a:solidFill>
                <a:schemeClr val="dk1"/>
              </a:solidFill>
              <a:latin typeface="Franklin Gothic"/>
              <a:ea typeface="Franklin Gothic"/>
              <a:cs typeface="Franklin Gothic"/>
              <a:sym typeface="Franklin Gothic"/>
            </a:endParaRPr>
          </a:p>
          <a:p>
            <a:pPr marL="914400" marR="0" lvl="2" indent="-152400" algn="l" rtl="0">
              <a:spcBef>
                <a:spcPts val="0"/>
              </a:spcBef>
              <a:spcAft>
                <a:spcPts val="0"/>
              </a:spcAft>
              <a:buClr>
                <a:schemeClr val="dk1"/>
              </a:buClr>
              <a:buSzPts val="2400"/>
              <a:buFont typeface="Arial"/>
              <a:buChar char="•"/>
            </a:pPr>
            <a:r>
              <a:rPr lang="en-US" sz="2400" b="0" i="0" u="none" strike="noStrike" cap="none">
                <a:solidFill>
                  <a:schemeClr val="dk1"/>
                </a:solidFill>
                <a:latin typeface="Franklin Gothic"/>
                <a:ea typeface="Franklin Gothic"/>
                <a:cs typeface="Franklin Gothic"/>
                <a:sym typeface="Franklin Gothic"/>
              </a:rPr>
              <a:t> </a:t>
            </a:r>
            <a:r>
              <a:rPr lang="en-US" sz="2400" b="0" i="0" u="none" strike="noStrike" cap="none">
                <a:solidFill>
                  <a:schemeClr val="dk1"/>
                </a:solidFill>
                <a:latin typeface="Arial Narrow"/>
                <a:ea typeface="Arial Narrow"/>
                <a:cs typeface="Arial Narrow"/>
                <a:sym typeface="Arial Narrow"/>
              </a:rPr>
              <a:t>Parent and Family Engagement Plan (PFEP)</a:t>
            </a:r>
            <a:endParaRPr/>
          </a:p>
          <a:p>
            <a:pPr marL="914400" marR="0" lvl="2" indent="-1524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Narrow"/>
                <a:ea typeface="Arial Narrow"/>
                <a:cs typeface="Arial Narrow"/>
                <a:sym typeface="Arial Narrow"/>
              </a:rPr>
              <a:t> School-Parent Compact </a:t>
            </a:r>
            <a:endParaRPr/>
          </a:p>
          <a:p>
            <a:pPr marL="914400" marR="0" lvl="2" indent="-1524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Narrow"/>
                <a:ea typeface="Arial Narrow"/>
                <a:cs typeface="Arial Narrow"/>
                <a:sym typeface="Arial Narrow"/>
              </a:rPr>
              <a:t> Parents’ Right to Know</a:t>
            </a:r>
            <a:endParaRPr/>
          </a:p>
          <a:p>
            <a:pPr marL="914400" marR="0" lvl="2" indent="-1524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Narrow"/>
                <a:ea typeface="Arial Narrow"/>
                <a:cs typeface="Arial Narrow"/>
                <a:sym typeface="Arial Narrow"/>
              </a:rPr>
              <a:t> The  School Improvement Plan (SIP) Goals</a:t>
            </a:r>
            <a:endParaRPr/>
          </a:p>
          <a:p>
            <a:pPr marL="914400" marR="0" lvl="2" indent="-1524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Narrow"/>
                <a:ea typeface="Arial Narrow"/>
                <a:cs typeface="Arial Narrow"/>
                <a:sym typeface="Arial Narrow"/>
              </a:rPr>
              <a:t> The importance of parent and family engagement</a:t>
            </a:r>
            <a:endParaRPr/>
          </a:p>
          <a:p>
            <a:pPr marL="914400" marR="0" lvl="2" indent="-15240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Narrow"/>
                <a:ea typeface="Arial Narrow"/>
                <a:cs typeface="Arial Narrow"/>
                <a:sym typeface="Arial Narrow"/>
              </a:rPr>
              <a:t> The use of funds</a:t>
            </a:r>
            <a:endParaRPr sz="2400" b="0" i="0" u="none" strike="noStrike" cap="none">
              <a:solidFill>
                <a:schemeClr val="dk1"/>
              </a:solidFill>
              <a:latin typeface="Franklin Gothic"/>
              <a:ea typeface="Franklin Gothic"/>
              <a:cs typeface="Franklin Gothic"/>
              <a:sym typeface="Franklin Gothic"/>
            </a:endParaRPr>
          </a:p>
          <a:p>
            <a:pPr marL="0" marR="0" lvl="0" indent="0" algn="l" rtl="0">
              <a:spcBef>
                <a:spcPts val="0"/>
              </a:spcBef>
              <a:spcAft>
                <a:spcPts val="0"/>
              </a:spcAft>
              <a:buNone/>
            </a:pPr>
            <a:endParaRPr sz="900" b="1">
              <a:solidFill>
                <a:schemeClr val="dk1"/>
              </a:solidFill>
              <a:latin typeface="Franklin Gothic"/>
              <a:ea typeface="Franklin Gothic"/>
              <a:cs typeface="Franklin Gothic"/>
              <a:sym typeface="Franklin Gothic"/>
            </a:endParaRPr>
          </a:p>
          <a:p>
            <a:pPr marL="0" marR="0" lvl="0" indent="0" algn="l" rtl="0">
              <a:spcBef>
                <a:spcPts val="0"/>
              </a:spcBef>
              <a:spcAft>
                <a:spcPts val="0"/>
              </a:spcAft>
              <a:buNone/>
            </a:pPr>
            <a:endParaRPr sz="900">
              <a:solidFill>
                <a:schemeClr val="dk1"/>
              </a:solidFill>
              <a:latin typeface="Franklin Gothic"/>
              <a:ea typeface="Franklin Gothic"/>
              <a:cs typeface="Franklin Gothic"/>
              <a:sym typeface="Franklin Gothic"/>
            </a:endParaRPr>
          </a:p>
          <a:p>
            <a:pPr marL="914400" marR="0" lvl="2" indent="0" algn="l" rtl="0">
              <a:spcBef>
                <a:spcPts val="0"/>
              </a:spcBef>
              <a:spcAft>
                <a:spcPts val="0"/>
              </a:spcAft>
              <a:buNone/>
            </a:pPr>
            <a:endParaRPr sz="2400" b="0" i="0" u="none" strike="noStrike" cap="none">
              <a:solidFill>
                <a:schemeClr val="dk1"/>
              </a:solidFill>
              <a:latin typeface="Arial Narrow"/>
              <a:ea typeface="Arial Narrow"/>
              <a:cs typeface="Arial Narrow"/>
              <a:sym typeface="Arial Narrow"/>
            </a:endParaRPr>
          </a:p>
          <a:p>
            <a:pPr marL="914400" marR="0" lvl="2" indent="0" algn="l" rtl="0">
              <a:spcBef>
                <a:spcPts val="0"/>
              </a:spcBef>
              <a:spcAft>
                <a:spcPts val="0"/>
              </a:spcAft>
              <a:buNone/>
            </a:pPr>
            <a:endParaRPr sz="2400" b="0" i="0" u="none" strike="noStrike" cap="none">
              <a:solidFill>
                <a:schemeClr val="dk1"/>
              </a:solidFill>
              <a:latin typeface="Arial Narrow"/>
              <a:ea typeface="Arial Narrow"/>
              <a:cs typeface="Arial Narrow"/>
              <a:sym typeface="Arial Narrow"/>
            </a:endParaRPr>
          </a:p>
        </p:txBody>
      </p:sp>
      <p:sp>
        <p:nvSpPr>
          <p:cNvPr id="115" name="Google Shape;115;p2"/>
          <p:cNvSpPr txBox="1"/>
          <p:nvPr/>
        </p:nvSpPr>
        <p:spPr>
          <a:xfrm>
            <a:off x="533400" y="6302406"/>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0D7DD663-8385-1528-4916-082DB5B0F7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7400" y="5557755"/>
            <a:ext cx="406400" cy="406400"/>
          </a:xfrm>
          <a:prstGeom prst="rect">
            <a:avLst/>
          </a:prstGeom>
        </p:spPr>
      </p:pic>
    </p:spTree>
  </p:cSld>
  <p:clrMapOvr>
    <a:masterClrMapping/>
  </p:clrMapOvr>
  <p:transition advTm="2668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9"/>
          <p:cNvSpPr txBox="1">
            <a:spLocks noGrp="1"/>
          </p:cNvSpPr>
          <p:nvPr>
            <p:ph type="title"/>
          </p:nvPr>
        </p:nvSpPr>
        <p:spPr>
          <a:xfrm>
            <a:off x="1286328" y="1066800"/>
            <a:ext cx="6571343" cy="10492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Font typeface="Gill Sans"/>
              <a:buNone/>
            </a:pPr>
            <a:r>
              <a:rPr lang="en-US"/>
              <a:t>TITLE I COMPLAINT PROCEDURE</a:t>
            </a:r>
            <a:endParaRPr/>
          </a:p>
        </p:txBody>
      </p:sp>
      <p:sp>
        <p:nvSpPr>
          <p:cNvPr id="252" name="Google Shape;252;p19"/>
          <p:cNvSpPr txBox="1">
            <a:spLocks noGrp="1"/>
          </p:cNvSpPr>
          <p:nvPr>
            <p:ph type="body" idx="1"/>
          </p:nvPr>
        </p:nvSpPr>
        <p:spPr>
          <a:xfrm>
            <a:off x="152400" y="1981200"/>
            <a:ext cx="8686800" cy="45720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2800"/>
              <a:buNone/>
            </a:pPr>
            <a:r>
              <a:rPr lang="en-US" sz="2800" b="1">
                <a:latin typeface="Arial Narrow"/>
                <a:ea typeface="Arial Narrow"/>
                <a:cs typeface="Arial Narrow"/>
                <a:sym typeface="Arial Narrow"/>
              </a:rPr>
              <a:t>Parents have the right to submit comments regarding district and/or school Title I plans</a:t>
            </a:r>
            <a:endParaRPr/>
          </a:p>
          <a:p>
            <a:pPr marL="0" lvl="0" indent="0" algn="l" rtl="0">
              <a:lnSpc>
                <a:spcPct val="120000"/>
              </a:lnSpc>
              <a:spcBef>
                <a:spcPts val="1000"/>
              </a:spcBef>
              <a:spcAft>
                <a:spcPts val="0"/>
              </a:spcAft>
              <a:buSzPts val="1800"/>
              <a:buNone/>
            </a:pPr>
            <a:endParaRPr sz="1800" b="1">
              <a:latin typeface="Arial Narrow"/>
              <a:ea typeface="Arial Narrow"/>
              <a:cs typeface="Arial Narrow"/>
              <a:sym typeface="Arial Narrow"/>
            </a:endParaRPr>
          </a:p>
          <a:p>
            <a:pPr marL="685800" lvl="1" indent="-228600" algn="l" rtl="0">
              <a:lnSpc>
                <a:spcPct val="120000"/>
              </a:lnSpc>
              <a:spcBef>
                <a:spcPts val="500"/>
              </a:spcBef>
              <a:spcAft>
                <a:spcPts val="0"/>
              </a:spcAft>
              <a:buSzPts val="2600"/>
              <a:buChar char="•"/>
            </a:pPr>
            <a:r>
              <a:rPr lang="en-US" sz="2600" i="0">
                <a:latin typeface="Arial Narrow"/>
                <a:ea typeface="Arial Narrow"/>
                <a:cs typeface="Arial Narrow"/>
                <a:sym typeface="Arial Narrow"/>
              </a:rPr>
              <a:t>Comments should be turned in to the school principal</a:t>
            </a:r>
            <a:endParaRPr/>
          </a:p>
          <a:p>
            <a:pPr marL="685800" lvl="1" indent="-63500" algn="l" rtl="0">
              <a:lnSpc>
                <a:spcPct val="120000"/>
              </a:lnSpc>
              <a:spcBef>
                <a:spcPts val="500"/>
              </a:spcBef>
              <a:spcAft>
                <a:spcPts val="0"/>
              </a:spcAft>
              <a:buSzPts val="2600"/>
              <a:buNone/>
            </a:pPr>
            <a:endParaRPr sz="2600" i="0">
              <a:latin typeface="Arial Narrow"/>
              <a:ea typeface="Arial Narrow"/>
              <a:cs typeface="Arial Narrow"/>
              <a:sym typeface="Arial Narrow"/>
            </a:endParaRPr>
          </a:p>
          <a:p>
            <a:pPr marL="685800" lvl="1" indent="-228600" algn="l" rtl="0">
              <a:lnSpc>
                <a:spcPct val="120000"/>
              </a:lnSpc>
              <a:spcBef>
                <a:spcPts val="500"/>
              </a:spcBef>
              <a:spcAft>
                <a:spcPts val="0"/>
              </a:spcAft>
              <a:buSzPts val="2600"/>
              <a:buChar char="•"/>
            </a:pPr>
            <a:r>
              <a:rPr lang="en-US" sz="2600" i="0">
                <a:latin typeface="Arial Narrow"/>
                <a:ea typeface="Arial Narrow"/>
                <a:cs typeface="Arial Narrow"/>
                <a:sym typeface="Arial Narrow"/>
              </a:rPr>
              <a:t> The school principal will forward the comments to the district </a:t>
            </a:r>
            <a:r>
              <a:rPr lang="en-US" sz="2600">
                <a:latin typeface="Arial Narrow"/>
                <a:ea typeface="Arial Narrow"/>
                <a:cs typeface="Arial Narrow"/>
                <a:sym typeface="Arial Narrow"/>
              </a:rPr>
              <a:t>Title I Department</a:t>
            </a:r>
            <a:endParaRPr sz="2600" i="0">
              <a:latin typeface="Arial Narrow"/>
              <a:ea typeface="Arial Narrow"/>
              <a:cs typeface="Arial Narrow"/>
              <a:sym typeface="Arial Narrow"/>
            </a:endParaRPr>
          </a:p>
          <a:p>
            <a:pPr marL="457200" lvl="1" indent="0" algn="l" rtl="0">
              <a:lnSpc>
                <a:spcPct val="120000"/>
              </a:lnSpc>
              <a:spcBef>
                <a:spcPts val="500"/>
              </a:spcBef>
              <a:spcAft>
                <a:spcPts val="0"/>
              </a:spcAft>
              <a:buSzPts val="2600"/>
              <a:buNone/>
            </a:pPr>
            <a:endParaRPr sz="2600" i="0">
              <a:latin typeface="Arial Narrow"/>
              <a:ea typeface="Arial Narrow"/>
              <a:cs typeface="Arial Narrow"/>
              <a:sym typeface="Arial Narrow"/>
            </a:endParaRPr>
          </a:p>
        </p:txBody>
      </p:sp>
      <p:sp>
        <p:nvSpPr>
          <p:cNvPr id="253" name="Google Shape;253;p19"/>
          <p:cNvSpPr txBox="1"/>
          <p:nvPr/>
        </p:nvSpPr>
        <p:spPr>
          <a:xfrm>
            <a:off x="304800"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2CBF3136-BBF6-C2D1-4A98-39BF8C79B7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4077" y="6287532"/>
            <a:ext cx="406400" cy="406400"/>
          </a:xfrm>
          <a:prstGeom prst="rect">
            <a:avLst/>
          </a:prstGeom>
        </p:spPr>
      </p:pic>
    </p:spTree>
  </p:cSld>
  <p:clrMapOvr>
    <a:masterClrMapping/>
  </p:clrMapOvr>
  <p:transition advTm="1578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0"/>
          <p:cNvSpPr txBox="1">
            <a:spLocks noGrp="1"/>
          </p:cNvSpPr>
          <p:nvPr>
            <p:ph type="title"/>
          </p:nvPr>
        </p:nvSpPr>
        <p:spPr>
          <a:xfrm>
            <a:off x="692149" y="954489"/>
            <a:ext cx="7962901" cy="12954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Gill Sans"/>
              <a:buNone/>
            </a:pPr>
            <a:r>
              <a:rPr lang="en-US" sz="4800"/>
              <a:t>RESEARCH SHOWS…</a:t>
            </a:r>
            <a:br>
              <a:rPr lang="en-US" sz="4800"/>
            </a:br>
            <a:endParaRPr sz="4800"/>
          </a:p>
        </p:txBody>
      </p:sp>
      <p:sp>
        <p:nvSpPr>
          <p:cNvPr id="260" name="Google Shape;260;p20"/>
          <p:cNvSpPr txBox="1"/>
          <p:nvPr/>
        </p:nvSpPr>
        <p:spPr>
          <a:xfrm>
            <a:off x="1873250" y="1922463"/>
            <a:ext cx="184150" cy="311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p:txBody>
      </p:sp>
      <p:sp>
        <p:nvSpPr>
          <p:cNvPr id="261" name="Google Shape;261;p20"/>
          <p:cNvSpPr txBox="1"/>
          <p:nvPr/>
        </p:nvSpPr>
        <p:spPr>
          <a:xfrm>
            <a:off x="152400" y="1946137"/>
            <a:ext cx="8915400" cy="452431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dk1"/>
              </a:buClr>
              <a:buSzPts val="2600"/>
              <a:buFont typeface="Noto Sans Symbols"/>
              <a:buNone/>
            </a:pPr>
            <a:r>
              <a:rPr lang="en-US" sz="2600" b="1">
                <a:solidFill>
                  <a:schemeClr val="dk1"/>
                </a:solidFill>
                <a:latin typeface="Arial Narrow"/>
                <a:ea typeface="Arial Narrow"/>
                <a:cs typeface="Arial Narrow"/>
                <a:sym typeface="Arial Narrow"/>
              </a:rPr>
              <a:t>No matter the socio-economic status, when parents are engaged, students are more likely to:</a:t>
            </a:r>
            <a:endParaRPr/>
          </a:p>
          <a:p>
            <a:pPr marL="457200" marR="0" lvl="1" indent="-165100" algn="just" rtl="0">
              <a:spcBef>
                <a:spcPts val="0"/>
              </a:spcBef>
              <a:spcAft>
                <a:spcPts val="0"/>
              </a:spcAft>
              <a:buClr>
                <a:schemeClr val="dk1"/>
              </a:buClr>
              <a:buSzPts val="2600"/>
              <a:buFont typeface="Noto Sans Symbols"/>
              <a:buChar char="▪"/>
            </a:pPr>
            <a:r>
              <a:rPr lang="en-US" sz="2600" b="1" i="0" u="none" strike="noStrike" cap="none">
                <a:solidFill>
                  <a:schemeClr val="dk1"/>
                </a:solidFill>
                <a:latin typeface="Arial Narrow"/>
                <a:ea typeface="Arial Narrow"/>
                <a:cs typeface="Arial Narrow"/>
                <a:sym typeface="Arial Narrow"/>
              </a:rPr>
              <a:t> </a:t>
            </a:r>
            <a:r>
              <a:rPr lang="en-US" sz="2600" b="0" i="0" u="none" strike="noStrike" cap="none">
                <a:solidFill>
                  <a:schemeClr val="dk1"/>
                </a:solidFill>
                <a:latin typeface="Arial Narrow"/>
                <a:ea typeface="Arial Narrow"/>
                <a:cs typeface="Arial Narrow"/>
                <a:sym typeface="Arial Narrow"/>
              </a:rPr>
              <a:t>attend school regularly</a:t>
            </a:r>
            <a:endParaRPr/>
          </a:p>
          <a:p>
            <a:pPr marL="457200" marR="0" lvl="1" indent="-165100" algn="just" rtl="0">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earn better grades </a:t>
            </a:r>
            <a:endParaRPr/>
          </a:p>
          <a:p>
            <a:pPr marL="457200" marR="0" lvl="1" indent="-165100" algn="just" rtl="0">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get better test scores</a:t>
            </a:r>
            <a:endParaRPr/>
          </a:p>
          <a:p>
            <a:pPr marL="457200" marR="0" lvl="1" indent="-165100" algn="just" rtl="0">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have more self-confidence </a:t>
            </a:r>
            <a:endParaRPr/>
          </a:p>
          <a:p>
            <a:pPr marL="457200" marR="0" lvl="1" indent="-165100" algn="just" rtl="0">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be promoted to the next grade</a:t>
            </a:r>
            <a:endParaRPr/>
          </a:p>
          <a:p>
            <a:pPr marL="457200" marR="0" lvl="1" indent="-165100" algn="just" rtl="0">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have better social skills</a:t>
            </a:r>
            <a:endParaRPr/>
          </a:p>
          <a:p>
            <a:pPr marL="457200" marR="0" lvl="1" indent="-165100" algn="just" rtl="0">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graduate</a:t>
            </a:r>
            <a:endParaRPr/>
          </a:p>
          <a:p>
            <a:pPr marL="457200" marR="0" lvl="1" indent="-165100" algn="just" rtl="0">
              <a:spcBef>
                <a:spcPts val="0"/>
              </a:spcBef>
              <a:spcAft>
                <a:spcPts val="0"/>
              </a:spcAft>
              <a:buClr>
                <a:schemeClr val="dk1"/>
              </a:buClr>
              <a:buSzPts val="2600"/>
              <a:buFont typeface="Noto Sans Symbols"/>
              <a:buChar char="▪"/>
            </a:pPr>
            <a:r>
              <a:rPr lang="en-US" sz="2600" b="0" i="0" u="none" strike="noStrike" cap="none">
                <a:solidFill>
                  <a:schemeClr val="dk1"/>
                </a:solidFill>
                <a:latin typeface="Arial Narrow"/>
                <a:ea typeface="Arial Narrow"/>
                <a:cs typeface="Arial Narrow"/>
                <a:sym typeface="Arial Narrow"/>
              </a:rPr>
              <a:t> continue their education</a:t>
            </a:r>
            <a:endParaRPr/>
          </a:p>
          <a:p>
            <a:pPr marL="457200" marR="0" lvl="1" indent="0" algn="just" rtl="0">
              <a:spcBef>
                <a:spcPts val="0"/>
              </a:spcBef>
              <a:spcAft>
                <a:spcPts val="0"/>
              </a:spcAft>
              <a:buNone/>
            </a:pPr>
            <a:r>
              <a:rPr lang="en-US" sz="2600" b="0" i="0" u="none" strike="noStrike" cap="none">
                <a:solidFill>
                  <a:schemeClr val="dk1"/>
                </a:solidFill>
                <a:latin typeface="Tahoma"/>
                <a:ea typeface="Tahoma"/>
                <a:cs typeface="Tahoma"/>
                <a:sym typeface="Tahoma"/>
              </a:rPr>
              <a:t>	</a:t>
            </a:r>
            <a:r>
              <a:rPr lang="en-US" sz="2800" b="0" i="0" u="none" strike="noStrike" cap="none">
                <a:solidFill>
                  <a:schemeClr val="dk1"/>
                </a:solidFill>
                <a:latin typeface="Tahoma"/>
                <a:ea typeface="Tahoma"/>
                <a:cs typeface="Tahoma"/>
                <a:sym typeface="Tahoma"/>
              </a:rPr>
              <a:t> </a:t>
            </a:r>
            <a:endParaRPr/>
          </a:p>
        </p:txBody>
      </p:sp>
      <p:sp>
        <p:nvSpPr>
          <p:cNvPr id="262" name="Google Shape;262;p20"/>
          <p:cNvSpPr txBox="1"/>
          <p:nvPr/>
        </p:nvSpPr>
        <p:spPr>
          <a:xfrm>
            <a:off x="304800" y="6309460"/>
            <a:ext cx="45897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564E382C-4057-0D38-A758-2EA5004CF7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1850" y="6272392"/>
            <a:ext cx="406400" cy="406400"/>
          </a:xfrm>
          <a:prstGeom prst="rect">
            <a:avLst/>
          </a:prstGeom>
        </p:spPr>
      </p:pic>
    </p:spTree>
  </p:cSld>
  <p:clrMapOvr>
    <a:masterClrMapping/>
  </p:clrMapOvr>
  <p:transition advTm="2489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1"/>
          <p:cNvSpPr txBox="1">
            <a:spLocks noGrp="1"/>
          </p:cNvSpPr>
          <p:nvPr>
            <p:ph type="title"/>
          </p:nvPr>
        </p:nvSpPr>
        <p:spPr>
          <a:xfrm>
            <a:off x="762000" y="838200"/>
            <a:ext cx="7856538"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n-US" sz="4800"/>
              <a:t>TIPS FOR SUCCESS:</a:t>
            </a:r>
            <a:endParaRPr sz="5400"/>
          </a:p>
        </p:txBody>
      </p:sp>
      <p:sp>
        <p:nvSpPr>
          <p:cNvPr id="269" name="Google Shape;269;p21"/>
          <p:cNvSpPr txBox="1"/>
          <p:nvPr/>
        </p:nvSpPr>
        <p:spPr>
          <a:xfrm>
            <a:off x="101600" y="1905000"/>
            <a:ext cx="8940800" cy="5386090"/>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000"/>
              <a:buFont typeface="Arial"/>
              <a:buChar char="•"/>
            </a:pPr>
            <a:r>
              <a:rPr lang="en-US" sz="2000" dirty="0">
                <a:solidFill>
                  <a:schemeClr val="dk1"/>
                </a:solidFill>
                <a:latin typeface="Arial Narrow"/>
                <a:ea typeface="Arial Narrow"/>
                <a:cs typeface="Arial Narrow"/>
                <a:sym typeface="Arial Narrow"/>
              </a:rPr>
              <a:t>Communicate with your child’s teacher often throughout the year! Start at the beginning of the year…how do you want to communicate with each other?</a:t>
            </a:r>
            <a:endParaRPr dirty="0"/>
          </a:p>
          <a:p>
            <a:pPr marL="457200" marR="0" lvl="0" indent="-330200" algn="just" rtl="0">
              <a:spcBef>
                <a:spcPts val="0"/>
              </a:spcBef>
              <a:spcAft>
                <a:spcPts val="0"/>
              </a:spcAft>
              <a:buClr>
                <a:schemeClr val="dk1"/>
              </a:buClr>
              <a:buSzPts val="2000"/>
              <a:buFont typeface="Arial"/>
              <a:buNone/>
            </a:pPr>
            <a:endParaRPr sz="2000" dirty="0">
              <a:solidFill>
                <a:schemeClr val="dk1"/>
              </a:solidFill>
              <a:latin typeface="Arial Narrow"/>
              <a:ea typeface="Arial Narrow"/>
              <a:cs typeface="Arial Narrow"/>
              <a:sym typeface="Arial Narrow"/>
            </a:endParaRPr>
          </a:p>
          <a:p>
            <a:pPr marL="457200" marR="0" lvl="0" indent="-457200" algn="just" rtl="0">
              <a:spcBef>
                <a:spcPts val="0"/>
              </a:spcBef>
              <a:spcAft>
                <a:spcPts val="0"/>
              </a:spcAft>
              <a:buClr>
                <a:schemeClr val="dk1"/>
              </a:buClr>
              <a:buSzPts val="2000"/>
              <a:buFont typeface="Arial"/>
              <a:buChar char="•"/>
            </a:pPr>
            <a:r>
              <a:rPr lang="en-US" sz="2000" dirty="0">
                <a:solidFill>
                  <a:schemeClr val="dk1"/>
                </a:solidFill>
                <a:latin typeface="Arial Narrow"/>
                <a:ea typeface="Arial Narrow"/>
                <a:cs typeface="Arial Narrow"/>
                <a:sym typeface="Arial Narrow"/>
              </a:rPr>
              <a:t>Give your input on the schools Title I Plan</a:t>
            </a:r>
            <a:endParaRPr dirty="0"/>
          </a:p>
          <a:p>
            <a:pPr marL="457200" marR="0" lvl="0" indent="-330200" algn="just" rtl="0">
              <a:spcBef>
                <a:spcPts val="0"/>
              </a:spcBef>
              <a:spcAft>
                <a:spcPts val="0"/>
              </a:spcAft>
              <a:buClr>
                <a:schemeClr val="dk1"/>
              </a:buClr>
              <a:buSzPts val="2000"/>
              <a:buFont typeface="Arial"/>
              <a:buNone/>
            </a:pPr>
            <a:endParaRPr sz="2000" dirty="0">
              <a:solidFill>
                <a:schemeClr val="dk1"/>
              </a:solidFill>
              <a:latin typeface="Arial Narrow"/>
              <a:ea typeface="Arial Narrow"/>
              <a:cs typeface="Arial Narrow"/>
              <a:sym typeface="Arial Narrow"/>
            </a:endParaRPr>
          </a:p>
          <a:p>
            <a:pPr marL="457200" marR="0" lvl="0" indent="-457200" algn="just" rtl="0">
              <a:spcBef>
                <a:spcPts val="0"/>
              </a:spcBef>
              <a:spcAft>
                <a:spcPts val="0"/>
              </a:spcAft>
              <a:buClr>
                <a:schemeClr val="dk1"/>
              </a:buClr>
              <a:buSzPts val="2000"/>
              <a:buFont typeface="Arial"/>
              <a:buChar char="•"/>
            </a:pPr>
            <a:r>
              <a:rPr lang="en-US" sz="2000" dirty="0">
                <a:solidFill>
                  <a:schemeClr val="dk1"/>
                </a:solidFill>
                <a:latin typeface="Arial Narrow"/>
                <a:ea typeface="Arial Narrow"/>
                <a:cs typeface="Arial Narrow"/>
                <a:sym typeface="Arial Narrow"/>
              </a:rPr>
              <a:t>Consider joining the PTO/PTA, School Advisory Council (SAC) or the District Parent Leadership Team. Let your voice be heard!</a:t>
            </a:r>
            <a:endParaRPr dirty="0"/>
          </a:p>
          <a:p>
            <a:pPr marL="457200" marR="0" lvl="0" indent="-330200" algn="just" rtl="0">
              <a:spcBef>
                <a:spcPts val="0"/>
              </a:spcBef>
              <a:spcAft>
                <a:spcPts val="0"/>
              </a:spcAft>
              <a:buClr>
                <a:schemeClr val="dk1"/>
              </a:buClr>
              <a:buSzPts val="2000"/>
              <a:buFont typeface="Arial"/>
              <a:buNone/>
            </a:pPr>
            <a:endParaRPr sz="2000" dirty="0">
              <a:solidFill>
                <a:schemeClr val="dk1"/>
              </a:solidFill>
              <a:latin typeface="Arial Narrow"/>
              <a:ea typeface="Arial Narrow"/>
              <a:cs typeface="Arial Narrow"/>
              <a:sym typeface="Arial Narrow"/>
            </a:endParaRPr>
          </a:p>
          <a:p>
            <a:pPr marL="457200" marR="0" lvl="0" indent="-457200" algn="just" rtl="0">
              <a:spcBef>
                <a:spcPts val="0"/>
              </a:spcBef>
              <a:spcAft>
                <a:spcPts val="0"/>
              </a:spcAft>
              <a:buClr>
                <a:schemeClr val="dk1"/>
              </a:buClr>
              <a:buSzPts val="2000"/>
              <a:buFont typeface="Arial"/>
              <a:buChar char="•"/>
            </a:pPr>
            <a:r>
              <a:rPr lang="en-US" sz="2000" dirty="0">
                <a:solidFill>
                  <a:schemeClr val="dk1"/>
                </a:solidFill>
                <a:latin typeface="Arial Narrow"/>
                <a:ea typeface="Arial Narrow"/>
                <a:cs typeface="Arial Narrow"/>
                <a:sym typeface="Arial Narrow"/>
              </a:rPr>
              <a:t>Some Title I schools have Parent Resource Centers that provide materials that families may check out to use at home. If your child’s school does not have a Parent Resource Center ask your child’s teacher for materials to help you at home. </a:t>
            </a:r>
            <a:endParaRPr dirty="0"/>
          </a:p>
          <a:p>
            <a:pPr marL="457200" marR="0" lvl="0" indent="-330200" algn="just" rtl="0">
              <a:spcBef>
                <a:spcPts val="0"/>
              </a:spcBef>
              <a:spcAft>
                <a:spcPts val="0"/>
              </a:spcAft>
              <a:buClr>
                <a:schemeClr val="dk1"/>
              </a:buClr>
              <a:buSzPts val="2000"/>
              <a:buFont typeface="Arial"/>
              <a:buNone/>
            </a:pPr>
            <a:endParaRPr sz="2000" dirty="0">
              <a:solidFill>
                <a:schemeClr val="dk1"/>
              </a:solidFill>
              <a:latin typeface="Arial Narrow"/>
              <a:ea typeface="Arial Narrow"/>
              <a:cs typeface="Arial Narrow"/>
              <a:sym typeface="Arial Narrow"/>
            </a:endParaRPr>
          </a:p>
          <a:p>
            <a:pPr marL="457200" marR="0" lvl="0" indent="-457200" algn="just" rtl="0">
              <a:spcBef>
                <a:spcPts val="0"/>
              </a:spcBef>
              <a:spcAft>
                <a:spcPts val="0"/>
              </a:spcAft>
              <a:buClr>
                <a:schemeClr val="dk1"/>
              </a:buClr>
              <a:buSzPts val="2000"/>
              <a:buFont typeface="Arial"/>
              <a:buChar char="•"/>
            </a:pPr>
            <a:r>
              <a:rPr lang="en-US" sz="2000" dirty="0">
                <a:solidFill>
                  <a:schemeClr val="dk1"/>
                </a:solidFill>
                <a:latin typeface="Arial Narrow"/>
                <a:ea typeface="Arial Narrow"/>
                <a:cs typeface="Arial Narrow"/>
                <a:sym typeface="Arial Narrow"/>
              </a:rPr>
              <a:t>Reach out to </a:t>
            </a:r>
            <a:r>
              <a:rPr lang="en-US" sz="2000" b="1" dirty="0">
                <a:solidFill>
                  <a:schemeClr val="tx1"/>
                </a:solidFill>
                <a:latin typeface="Arial Narrow"/>
                <a:ea typeface="Arial Narrow"/>
                <a:cs typeface="Arial Narrow"/>
                <a:sym typeface="Arial Narrow"/>
              </a:rPr>
              <a:t>Mrs. Bach the Title 1 Coordinator </a:t>
            </a:r>
            <a:r>
              <a:rPr lang="en-US" sz="2000" dirty="0">
                <a:solidFill>
                  <a:schemeClr val="dk1"/>
                </a:solidFill>
                <a:latin typeface="Arial Narrow"/>
                <a:ea typeface="Arial Narrow"/>
                <a:cs typeface="Arial Narrow"/>
                <a:sym typeface="Arial Narrow"/>
              </a:rPr>
              <a:t>to discuss </a:t>
            </a:r>
            <a:r>
              <a:rPr lang="en-US" sz="2200" dirty="0">
                <a:solidFill>
                  <a:schemeClr val="dk1"/>
                </a:solidFill>
                <a:latin typeface="Arial Narrow"/>
                <a:ea typeface="Arial Narrow"/>
                <a:cs typeface="Arial Narrow"/>
                <a:sym typeface="Arial Narrow"/>
              </a:rPr>
              <a:t>available materials</a:t>
            </a:r>
            <a:endParaRPr sz="2200" b="1" dirty="0">
              <a:solidFill>
                <a:srgbClr val="FF0000"/>
              </a:solidFill>
              <a:latin typeface="Arial Narrow"/>
              <a:ea typeface="Arial Narrow"/>
              <a:cs typeface="Arial Narrow"/>
              <a:sym typeface="Arial Narrow"/>
            </a:endParaRPr>
          </a:p>
          <a:p>
            <a:pPr marL="225425" marR="0" lvl="0" indent="-60325" algn="just" rtl="0">
              <a:spcBef>
                <a:spcPts val="0"/>
              </a:spcBef>
              <a:spcAft>
                <a:spcPts val="0"/>
              </a:spcAft>
              <a:buClr>
                <a:schemeClr val="dk1"/>
              </a:buClr>
              <a:buSzPts val="2600"/>
              <a:buFont typeface="Noto Sans Symbols"/>
              <a:buNone/>
            </a:pPr>
            <a:endParaRPr sz="26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endParaRPr sz="2800" dirty="0">
              <a:solidFill>
                <a:schemeClr val="dk1"/>
              </a:solidFill>
              <a:latin typeface="Arial Narrow"/>
              <a:ea typeface="Arial Narrow"/>
              <a:cs typeface="Arial Narrow"/>
              <a:sym typeface="Arial Narrow"/>
            </a:endParaRPr>
          </a:p>
          <a:p>
            <a:pPr marL="225425" marR="0" lvl="0" indent="-47625" algn="l" rtl="0">
              <a:spcBef>
                <a:spcPts val="0"/>
              </a:spcBef>
              <a:spcAft>
                <a:spcPts val="0"/>
              </a:spcAft>
              <a:buClr>
                <a:schemeClr val="dk1"/>
              </a:buClr>
              <a:buSzPts val="2800"/>
              <a:buFont typeface="Noto Sans Symbols"/>
              <a:buNone/>
            </a:pPr>
            <a:endParaRPr sz="2800" dirty="0">
              <a:solidFill>
                <a:schemeClr val="dk1"/>
              </a:solidFill>
              <a:latin typeface="Tahoma"/>
              <a:ea typeface="Tahoma"/>
              <a:cs typeface="Tahoma"/>
              <a:sym typeface="Tahoma"/>
            </a:endParaRPr>
          </a:p>
        </p:txBody>
      </p:sp>
      <p:sp>
        <p:nvSpPr>
          <p:cNvPr id="270" name="Google Shape;270;p21"/>
          <p:cNvSpPr txBox="1"/>
          <p:nvPr/>
        </p:nvSpPr>
        <p:spPr>
          <a:xfrm>
            <a:off x="-254000" y="3724275"/>
            <a:ext cx="457200" cy="433388"/>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chemeClr val="dk1"/>
              </a:buClr>
              <a:buSzPts val="2800"/>
              <a:buFont typeface="Noto Sans Symbols"/>
              <a:buChar char="▪"/>
            </a:pPr>
            <a:r>
              <a:rPr lang="en-US" sz="2800">
                <a:solidFill>
                  <a:schemeClr val="dk1"/>
                </a:solidFill>
                <a:latin typeface="Tahoma"/>
                <a:ea typeface="Tahoma"/>
                <a:cs typeface="Tahoma"/>
                <a:sym typeface="Tahoma"/>
              </a:rPr>
              <a:t> </a:t>
            </a:r>
            <a:endParaRPr/>
          </a:p>
        </p:txBody>
      </p:sp>
      <p:sp>
        <p:nvSpPr>
          <p:cNvPr id="271" name="Google Shape;271;p21"/>
          <p:cNvSpPr txBox="1"/>
          <p:nvPr/>
        </p:nvSpPr>
        <p:spPr>
          <a:xfrm>
            <a:off x="183225" y="6324600"/>
            <a:ext cx="476287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98B00DCC-5E7F-20D5-48DF-F73D360B3C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8538" y="6287532"/>
            <a:ext cx="406400" cy="406400"/>
          </a:xfrm>
          <a:prstGeom prst="rect">
            <a:avLst/>
          </a:prstGeom>
        </p:spPr>
      </p:pic>
    </p:spTree>
  </p:cSld>
  <p:clrMapOvr>
    <a:masterClrMapping/>
  </p:clrMapOvr>
  <p:transition advTm="4829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2"/>
          <p:cNvSpPr txBox="1">
            <a:spLocks noGrp="1"/>
          </p:cNvSpPr>
          <p:nvPr>
            <p:ph type="title"/>
          </p:nvPr>
        </p:nvSpPr>
        <p:spPr>
          <a:xfrm>
            <a:off x="812214" y="966498"/>
            <a:ext cx="7167109" cy="1049235"/>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Gill Sans"/>
              <a:buNone/>
            </a:pPr>
            <a:r>
              <a:rPr lang="en-US" sz="4800"/>
              <a:t>WAYS TO STAY INFORMED</a:t>
            </a:r>
            <a:endParaRPr/>
          </a:p>
        </p:txBody>
      </p:sp>
      <p:sp>
        <p:nvSpPr>
          <p:cNvPr id="277" name="Google Shape;277;p22"/>
          <p:cNvSpPr txBox="1">
            <a:spLocks noGrp="1"/>
          </p:cNvSpPr>
          <p:nvPr>
            <p:ph type="body" idx="1"/>
          </p:nvPr>
        </p:nvSpPr>
        <p:spPr>
          <a:xfrm>
            <a:off x="1443491" y="2015733"/>
            <a:ext cx="6571343" cy="2826535"/>
          </a:xfrm>
          <a:prstGeom prst="rect">
            <a:avLst/>
          </a:prstGeom>
          <a:noFill/>
          <a:ln>
            <a:noFill/>
          </a:ln>
        </p:spPr>
        <p:txBody>
          <a:bodyPr spcFirstLastPara="1" wrap="square" lIns="91425" tIns="45700" rIns="91425" bIns="45700" anchor="t" anchorCtr="0">
            <a:normAutofit/>
          </a:bodyPr>
          <a:lstStyle/>
          <a:p>
            <a:r>
              <a:rPr lang="en-US" sz="1400" b="1" dirty="0"/>
              <a:t>You can locate our webpage by going to the Brevard Public Schools district webpage. Click on the schools drop down menu, choose Elementary schools and click Jupiter Elementary.</a:t>
            </a:r>
          </a:p>
          <a:p>
            <a:pPr lvl="1"/>
            <a:r>
              <a:rPr lang="en-US" sz="1400" b="1" dirty="0"/>
              <a:t>Important Tabs</a:t>
            </a:r>
          </a:p>
          <a:p>
            <a:pPr lvl="2"/>
            <a:r>
              <a:rPr lang="en-US" sz="1400" b="1" dirty="0"/>
              <a:t>About us</a:t>
            </a:r>
          </a:p>
          <a:p>
            <a:pPr lvl="2"/>
            <a:r>
              <a:rPr lang="en-US" sz="1400" b="1" dirty="0"/>
              <a:t>FOCUS </a:t>
            </a:r>
          </a:p>
          <a:p>
            <a:pPr lvl="2"/>
            <a:r>
              <a:rPr lang="en-US" sz="1400" b="1" dirty="0"/>
              <a:t>Parent &amp; Students</a:t>
            </a:r>
          </a:p>
          <a:p>
            <a:pPr lvl="2"/>
            <a:r>
              <a:rPr lang="en-US" sz="1400" b="1" dirty="0"/>
              <a:t>Google Translation drop down</a:t>
            </a:r>
          </a:p>
          <a:p>
            <a:pPr marL="685800" lvl="1" indent="-127000" algn="l" rtl="0">
              <a:lnSpc>
                <a:spcPct val="120000"/>
              </a:lnSpc>
              <a:spcBef>
                <a:spcPts val="500"/>
              </a:spcBef>
              <a:spcAft>
                <a:spcPts val="0"/>
              </a:spcAft>
              <a:buSzPts val="1600"/>
              <a:buNone/>
            </a:pPr>
            <a:endParaRPr b="1" dirty="0">
              <a:solidFill>
                <a:srgbClr val="FF0000"/>
              </a:solidFill>
            </a:endParaRPr>
          </a:p>
          <a:p>
            <a:pPr marL="685800" lvl="1" indent="-127000" algn="l" rtl="0">
              <a:lnSpc>
                <a:spcPct val="120000"/>
              </a:lnSpc>
              <a:spcBef>
                <a:spcPts val="500"/>
              </a:spcBef>
              <a:spcAft>
                <a:spcPts val="0"/>
              </a:spcAft>
              <a:buSzPts val="1600"/>
              <a:buNone/>
            </a:pPr>
            <a:endParaRPr b="1" dirty="0">
              <a:solidFill>
                <a:srgbClr val="FF0000"/>
              </a:solidFill>
            </a:endParaRPr>
          </a:p>
        </p:txBody>
      </p:sp>
      <p:pic>
        <p:nvPicPr>
          <p:cNvPr id="278" name="Google Shape;278;p22"/>
          <p:cNvPicPr preferRelativeResize="0"/>
          <p:nvPr/>
        </p:nvPicPr>
        <p:blipFill rotWithShape="1">
          <a:blip r:embed="rId5">
            <a:alphaModFix/>
          </a:blip>
          <a:srcRect/>
          <a:stretch/>
        </p:blipFill>
        <p:spPr>
          <a:xfrm>
            <a:off x="1443491" y="4611844"/>
            <a:ext cx="5228454" cy="1130931"/>
          </a:xfrm>
          <a:prstGeom prst="rect">
            <a:avLst/>
          </a:prstGeom>
          <a:noFill/>
          <a:ln>
            <a:noFill/>
          </a:ln>
        </p:spPr>
      </p:pic>
      <p:sp>
        <p:nvSpPr>
          <p:cNvPr id="279" name="Google Shape;279;p22"/>
          <p:cNvSpPr/>
          <p:nvPr/>
        </p:nvSpPr>
        <p:spPr>
          <a:xfrm rot="-2330702">
            <a:off x="5014278" y="3656872"/>
            <a:ext cx="625480" cy="658920"/>
          </a:xfrm>
          <a:prstGeom prst="rightArrow">
            <a:avLst>
              <a:gd name="adj1" fmla="val 50000"/>
              <a:gd name="adj2" fmla="val 53295"/>
            </a:avLst>
          </a:prstGeom>
          <a:solidFill>
            <a:srgbClr val="FF0000"/>
          </a:solid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chemeClr val="dk1"/>
              </a:buClr>
              <a:buSzPts val="1800"/>
              <a:buFont typeface="Gill Sans"/>
              <a:buNone/>
            </a:pPr>
            <a:endParaRPr sz="1800" b="0" i="0" u="none" strike="noStrike" cap="none">
              <a:solidFill>
                <a:schemeClr val="dk1"/>
              </a:solidFill>
              <a:latin typeface="Arial"/>
              <a:ea typeface="Arial"/>
              <a:cs typeface="Arial"/>
              <a:sym typeface="Arial"/>
            </a:endParaRPr>
          </a:p>
        </p:txBody>
      </p:sp>
      <p:sp>
        <p:nvSpPr>
          <p:cNvPr id="280" name="Google Shape;280;p22"/>
          <p:cNvSpPr txBox="1"/>
          <p:nvPr/>
        </p:nvSpPr>
        <p:spPr>
          <a:xfrm>
            <a:off x="457200" y="5772265"/>
            <a:ext cx="822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Gill Sans"/>
                <a:ea typeface="Gill Sans"/>
                <a:cs typeface="Gill Sans"/>
                <a:sym typeface="Gill Sans"/>
              </a:rPr>
              <a:t>*</a:t>
            </a:r>
            <a:r>
              <a:rPr lang="en-US" sz="1800" dirty="0">
                <a:solidFill>
                  <a:srgbClr val="FF0000"/>
                </a:solidFill>
                <a:latin typeface="Gill Sans"/>
                <a:ea typeface="Gill Sans"/>
                <a:cs typeface="Gill Sans"/>
                <a:sym typeface="Gill Sans"/>
              </a:rPr>
              <a:t>Like us on Facebook-Jupiter Elementary School-Palm Bay</a:t>
            </a:r>
            <a:endParaRPr dirty="0"/>
          </a:p>
        </p:txBody>
      </p:sp>
      <p:sp>
        <p:nvSpPr>
          <p:cNvPr id="281" name="Google Shape;281;p22"/>
          <p:cNvSpPr txBox="1"/>
          <p:nvPr/>
        </p:nvSpPr>
        <p:spPr>
          <a:xfrm>
            <a:off x="300361"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6B03C591-33D4-95EC-7FFB-E5B4CAD60C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0674" y="6254141"/>
            <a:ext cx="406400" cy="406400"/>
          </a:xfrm>
          <a:prstGeom prst="rect">
            <a:avLst/>
          </a:prstGeom>
        </p:spPr>
      </p:pic>
    </p:spTree>
  </p:cSld>
  <p:clrMapOvr>
    <a:masterClrMapping/>
  </p:clrMapOvr>
  <p:transition advTm="2338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3"/>
          <p:cNvSpPr txBox="1">
            <a:spLocks noGrp="1"/>
          </p:cNvSpPr>
          <p:nvPr>
            <p:ph type="title"/>
          </p:nvPr>
        </p:nvSpPr>
        <p:spPr>
          <a:xfrm>
            <a:off x="947737" y="914400"/>
            <a:ext cx="7586663"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000"/>
              <a:buFont typeface="Gill Sans"/>
              <a:buNone/>
            </a:pPr>
            <a:r>
              <a:rPr lang="en-US" sz="4000"/>
              <a:t>BEFORE YOU LEAVE!</a:t>
            </a:r>
            <a:endParaRPr/>
          </a:p>
        </p:txBody>
      </p:sp>
      <p:sp>
        <p:nvSpPr>
          <p:cNvPr id="288" name="Google Shape;288;p23"/>
          <p:cNvSpPr txBox="1"/>
          <p:nvPr/>
        </p:nvSpPr>
        <p:spPr>
          <a:xfrm>
            <a:off x="304800" y="2057400"/>
            <a:ext cx="8229600" cy="224676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Arial"/>
              <a:buChar char="•"/>
            </a:pPr>
            <a:r>
              <a:rPr lang="en-US" sz="2000" b="1">
                <a:solidFill>
                  <a:schemeClr val="dk1"/>
                </a:solidFill>
                <a:latin typeface="Arial Narrow"/>
                <a:ea typeface="Arial Narrow"/>
                <a:cs typeface="Arial Narrow"/>
                <a:sym typeface="Arial Narrow"/>
              </a:rPr>
              <a:t>Don’t forget to sign up for your FOCUS account.  Monitor your child’s grades and stay in touch with their teacher!</a:t>
            </a:r>
            <a:endParaRPr/>
          </a:p>
          <a:p>
            <a:pPr marL="285750" marR="0" lvl="0" indent="-158750" algn="l" rtl="0">
              <a:spcBef>
                <a:spcPts val="0"/>
              </a:spcBef>
              <a:spcAft>
                <a:spcPts val="0"/>
              </a:spcAft>
              <a:buClr>
                <a:schemeClr val="dk1"/>
              </a:buClr>
              <a:buSzPts val="2000"/>
              <a:buFont typeface="Arial"/>
              <a:buNone/>
            </a:pPr>
            <a:endParaRPr sz="2000" b="1">
              <a:solidFill>
                <a:schemeClr val="dk1"/>
              </a:solidFill>
              <a:latin typeface="Arial Narrow"/>
              <a:ea typeface="Arial Narrow"/>
              <a:cs typeface="Arial Narrow"/>
              <a:sym typeface="Arial Narrow"/>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Arial Narrow"/>
                <a:ea typeface="Arial Narrow"/>
                <a:cs typeface="Arial Narrow"/>
                <a:sym typeface="Arial Narrow"/>
              </a:rPr>
              <a:t>Please consider </a:t>
            </a:r>
            <a:r>
              <a:rPr lang="en-US" sz="2000" b="1">
                <a:solidFill>
                  <a:schemeClr val="dk1"/>
                </a:solidFill>
                <a:latin typeface="Arial Narrow"/>
                <a:ea typeface="Arial Narrow"/>
                <a:cs typeface="Arial Narrow"/>
                <a:sym typeface="Arial Narrow"/>
              </a:rPr>
              <a:t>volunteering </a:t>
            </a:r>
            <a:r>
              <a:rPr lang="en-US" sz="2000">
                <a:solidFill>
                  <a:schemeClr val="dk1"/>
                </a:solidFill>
                <a:latin typeface="Arial Narrow"/>
                <a:ea typeface="Arial Narrow"/>
                <a:cs typeface="Arial Narrow"/>
                <a:sym typeface="Arial Narrow"/>
              </a:rPr>
              <a:t>in your child’s classroom this year!  We’d love to have you!</a:t>
            </a:r>
            <a:endParaRPr/>
          </a:p>
          <a:p>
            <a:pPr marL="285750" marR="0" lvl="0" indent="-158750" algn="l" rtl="0">
              <a:spcBef>
                <a:spcPts val="0"/>
              </a:spcBef>
              <a:spcAft>
                <a:spcPts val="0"/>
              </a:spcAft>
              <a:buClr>
                <a:schemeClr val="dk1"/>
              </a:buClr>
              <a:buSzPts val="2000"/>
              <a:buFont typeface="Arial"/>
              <a:buNone/>
            </a:pPr>
            <a:endParaRPr sz="2000">
              <a:solidFill>
                <a:schemeClr val="dk1"/>
              </a:solidFill>
              <a:latin typeface="Arial Narrow"/>
              <a:ea typeface="Arial Narrow"/>
              <a:cs typeface="Arial Narrow"/>
              <a:sym typeface="Arial Narrow"/>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Arial Narrow"/>
                <a:ea typeface="Arial Narrow"/>
                <a:cs typeface="Arial Narrow"/>
                <a:sym typeface="Arial Narrow"/>
              </a:rPr>
              <a:t>Please complete the </a:t>
            </a:r>
            <a:r>
              <a:rPr lang="en-US" sz="2000" b="1">
                <a:solidFill>
                  <a:schemeClr val="dk1"/>
                </a:solidFill>
                <a:latin typeface="Arial Narrow"/>
                <a:ea typeface="Arial Narrow"/>
                <a:cs typeface="Arial Narrow"/>
                <a:sym typeface="Arial Narrow"/>
              </a:rPr>
              <a:t>Annual Meeting Feedback form</a:t>
            </a:r>
            <a:r>
              <a:rPr lang="en-US" sz="2000">
                <a:solidFill>
                  <a:schemeClr val="dk1"/>
                </a:solidFill>
                <a:latin typeface="Arial Narrow"/>
                <a:ea typeface="Arial Narrow"/>
                <a:cs typeface="Arial Narrow"/>
                <a:sym typeface="Arial Narrow"/>
              </a:rPr>
              <a:t>.  Your opinions matter to us!</a:t>
            </a:r>
            <a:endParaRPr/>
          </a:p>
        </p:txBody>
      </p:sp>
      <p:sp>
        <p:nvSpPr>
          <p:cNvPr id="289" name="Google Shape;289;p23"/>
          <p:cNvSpPr txBox="1"/>
          <p:nvPr/>
        </p:nvSpPr>
        <p:spPr>
          <a:xfrm>
            <a:off x="287784"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6D8BEAA0-F134-B2A6-DD46-65D1083750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215580"/>
            <a:ext cx="406400" cy="406400"/>
          </a:xfrm>
          <a:prstGeom prst="rect">
            <a:avLst/>
          </a:prstGeom>
        </p:spPr>
      </p:pic>
    </p:spTree>
  </p:cSld>
  <p:clrMapOvr>
    <a:masterClrMapping/>
  </p:clrMapOvr>
  <p:transition advTm="2810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1447800" y="228600"/>
            <a:ext cx="5791200" cy="762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n-US" sz="4800" dirty="0"/>
              <a:t>WHAT IS TITLE I?</a:t>
            </a:r>
            <a:endParaRPr dirty="0"/>
          </a:p>
        </p:txBody>
      </p:sp>
      <p:sp>
        <p:nvSpPr>
          <p:cNvPr id="122" name="Google Shape;122;p3"/>
          <p:cNvSpPr txBox="1">
            <a:spLocks noGrp="1"/>
          </p:cNvSpPr>
          <p:nvPr>
            <p:ph type="body" idx="1"/>
          </p:nvPr>
        </p:nvSpPr>
        <p:spPr>
          <a:xfrm>
            <a:off x="228600" y="961624"/>
            <a:ext cx="8534400" cy="56515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3000"/>
              <a:buFont typeface="Noto Sans Symbols"/>
              <a:buNone/>
            </a:pPr>
            <a:r>
              <a:rPr lang="en-US" sz="3000" b="1" i="1">
                <a:latin typeface="Franklin Gothic"/>
                <a:ea typeface="Franklin Gothic"/>
                <a:cs typeface="Franklin Gothic"/>
                <a:sym typeface="Franklin Gothic"/>
              </a:rPr>
              <a:t>Title I  </a:t>
            </a:r>
            <a:r>
              <a:rPr lang="en-US" sz="2600" b="1">
                <a:latin typeface="Franklin Gothic"/>
                <a:ea typeface="Franklin Gothic"/>
                <a:cs typeface="Franklin Gothic"/>
                <a:sym typeface="Franklin Gothic"/>
              </a:rPr>
              <a:t>is a federal grant that:</a:t>
            </a:r>
            <a:endParaRPr/>
          </a:p>
          <a:p>
            <a:pPr marL="228600" lvl="0" indent="-101600" algn="l" rtl="0">
              <a:lnSpc>
                <a:spcPct val="120000"/>
              </a:lnSpc>
              <a:spcBef>
                <a:spcPts val="1000"/>
              </a:spcBef>
              <a:spcAft>
                <a:spcPts val="0"/>
              </a:spcAft>
              <a:buSzPts val="2000"/>
              <a:buNone/>
            </a:pPr>
            <a:endParaRPr>
              <a:latin typeface="Arial Narrow"/>
              <a:ea typeface="Arial Narrow"/>
              <a:cs typeface="Arial Narrow"/>
              <a:sym typeface="Arial Narrow"/>
            </a:endParaRPr>
          </a:p>
          <a:p>
            <a:pPr marL="228600" lvl="0" indent="-228600" algn="l" rtl="0">
              <a:lnSpc>
                <a:spcPct val="120000"/>
              </a:lnSpc>
              <a:spcBef>
                <a:spcPts val="1000"/>
              </a:spcBef>
              <a:spcAft>
                <a:spcPts val="0"/>
              </a:spcAft>
              <a:buSzPts val="2000"/>
              <a:buChar char="•"/>
            </a:pPr>
            <a:r>
              <a:rPr lang="en-US">
                <a:latin typeface="Arial Narrow"/>
                <a:ea typeface="Arial Narrow"/>
                <a:cs typeface="Arial Narrow"/>
                <a:sym typeface="Arial Narrow"/>
              </a:rPr>
              <a:t>Ensures all children have the opportunity to obtain a high-quality education and reach proficiency on challenging state academic standards and assessments</a:t>
            </a:r>
            <a:endParaRPr/>
          </a:p>
          <a:p>
            <a:pPr marL="228600" lvl="0" indent="-228600" algn="l" rtl="0">
              <a:lnSpc>
                <a:spcPct val="120000"/>
              </a:lnSpc>
              <a:spcBef>
                <a:spcPts val="1000"/>
              </a:spcBef>
              <a:spcAft>
                <a:spcPts val="0"/>
              </a:spcAft>
              <a:buSzPts val="2000"/>
              <a:buChar char="•"/>
            </a:pPr>
            <a:r>
              <a:rPr lang="en-US">
                <a:latin typeface="Arial Narrow"/>
                <a:ea typeface="Arial Narrow"/>
                <a:cs typeface="Arial Narrow"/>
                <a:sym typeface="Arial Narrow"/>
              </a:rPr>
              <a:t>Provides </a:t>
            </a:r>
            <a:r>
              <a:rPr lang="en-US" u="sng">
                <a:latin typeface="Arial Narrow"/>
                <a:ea typeface="Arial Narrow"/>
                <a:cs typeface="Arial Narrow"/>
                <a:sym typeface="Arial Narrow"/>
              </a:rPr>
              <a:t>supplemental</a:t>
            </a:r>
            <a:r>
              <a:rPr lang="en-US">
                <a:latin typeface="Arial Narrow"/>
                <a:ea typeface="Arial Narrow"/>
                <a:cs typeface="Arial Narrow"/>
                <a:sym typeface="Arial Narrow"/>
              </a:rPr>
              <a:t> funds to school districts to assist schools with high concentrations of poverty to meet educational goals</a:t>
            </a:r>
            <a:endParaRPr/>
          </a:p>
          <a:p>
            <a:pPr marL="228600" lvl="0" indent="-228600" algn="l" rtl="0">
              <a:lnSpc>
                <a:spcPct val="120000"/>
              </a:lnSpc>
              <a:spcBef>
                <a:spcPts val="1000"/>
              </a:spcBef>
              <a:spcAft>
                <a:spcPts val="0"/>
              </a:spcAft>
              <a:buSzPts val="2000"/>
              <a:buChar char="•"/>
            </a:pPr>
            <a:r>
              <a:rPr lang="en-US">
                <a:latin typeface="Arial Narrow"/>
                <a:ea typeface="Arial Narrow"/>
                <a:cs typeface="Arial Narrow"/>
                <a:sym typeface="Arial Narrow"/>
              </a:rPr>
              <a:t>Requires schools to train parents on how to support their children academically at home</a:t>
            </a:r>
            <a:endParaRPr/>
          </a:p>
          <a:p>
            <a:pPr marL="228600" lvl="0" indent="-228600" algn="l" rtl="0">
              <a:lnSpc>
                <a:spcPct val="120000"/>
              </a:lnSpc>
              <a:spcBef>
                <a:spcPts val="1000"/>
              </a:spcBef>
              <a:spcAft>
                <a:spcPts val="0"/>
              </a:spcAft>
              <a:buSzPts val="2000"/>
              <a:buChar char="•"/>
            </a:pPr>
            <a:r>
              <a:rPr lang="en-US">
                <a:latin typeface="Arial Narrow"/>
                <a:ea typeface="Arial Narrow"/>
                <a:cs typeface="Arial Narrow"/>
                <a:sym typeface="Arial Narrow"/>
              </a:rPr>
              <a:t>Requires schools to train teachers on how to work effectively with parents and families in order to help improve academic achievement</a:t>
            </a:r>
            <a:endParaRPr/>
          </a:p>
          <a:p>
            <a:pPr marL="228600" lvl="0" indent="-228600" algn="l" rtl="0">
              <a:lnSpc>
                <a:spcPct val="120000"/>
              </a:lnSpc>
              <a:spcBef>
                <a:spcPts val="1000"/>
              </a:spcBef>
              <a:spcAft>
                <a:spcPts val="0"/>
              </a:spcAft>
              <a:buSzPts val="2000"/>
              <a:buChar char="•"/>
            </a:pPr>
            <a:r>
              <a:rPr lang="en-US">
                <a:latin typeface="Arial Narrow"/>
                <a:ea typeface="Arial Narrow"/>
                <a:cs typeface="Arial Narrow"/>
                <a:sym typeface="Arial Narrow"/>
              </a:rPr>
              <a:t>Requires parents to have an active role in their child’s academic achievement</a:t>
            </a:r>
            <a:endParaRPr/>
          </a:p>
        </p:txBody>
      </p:sp>
      <p:sp>
        <p:nvSpPr>
          <p:cNvPr id="123" name="Google Shape;123;p3"/>
          <p:cNvSpPr txBox="1"/>
          <p:nvPr/>
        </p:nvSpPr>
        <p:spPr>
          <a:xfrm>
            <a:off x="384699"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AC9DB5AB-49EA-6054-AE68-5E65192A91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9000" y="5528504"/>
            <a:ext cx="406400" cy="406400"/>
          </a:xfrm>
          <a:prstGeom prst="rect">
            <a:avLst/>
          </a:prstGeom>
        </p:spPr>
      </p:pic>
    </p:spTree>
  </p:cSld>
  <p:clrMapOvr>
    <a:masterClrMapping/>
  </p:clrMapOvr>
  <p:transition advTm="4703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xfrm>
            <a:off x="838200" y="609600"/>
            <a:ext cx="7010400"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n-US" sz="4800"/>
              <a:t>TITLE I FUNDING</a:t>
            </a:r>
            <a:endParaRPr/>
          </a:p>
        </p:txBody>
      </p:sp>
      <p:sp>
        <p:nvSpPr>
          <p:cNvPr id="130" name="Google Shape;130;p4"/>
          <p:cNvSpPr txBox="1"/>
          <p:nvPr/>
        </p:nvSpPr>
        <p:spPr>
          <a:xfrm>
            <a:off x="152400" y="1905000"/>
            <a:ext cx="8839200" cy="2554545"/>
          </a:xfrm>
          <a:prstGeom prst="rect">
            <a:avLst/>
          </a:prstGeom>
          <a:noFill/>
          <a:ln>
            <a:noFill/>
          </a:ln>
        </p:spPr>
        <p:txBody>
          <a:bodyPr spcFirstLastPara="1" wrap="square" lIns="91425" tIns="45700" rIns="91425" bIns="45700" anchor="t" anchorCtr="0">
            <a:spAutoFit/>
          </a:bodyPr>
          <a:lstStyle/>
          <a:p>
            <a:pPr marL="280988" marR="0" lvl="0" indent="-280988" algn="l" rtl="0">
              <a:spcBef>
                <a:spcPts val="0"/>
              </a:spcBef>
              <a:spcAft>
                <a:spcPts val="0"/>
              </a:spcAft>
              <a:buClr>
                <a:schemeClr val="dk1"/>
              </a:buClr>
              <a:buSzPts val="2000"/>
              <a:buFont typeface="Noto Sans Symbols"/>
              <a:buChar char="▪"/>
            </a:pPr>
            <a:r>
              <a:rPr lang="en-US" sz="2000">
                <a:solidFill>
                  <a:schemeClr val="dk1"/>
                </a:solidFill>
                <a:latin typeface="Arial Narrow"/>
                <a:ea typeface="Arial Narrow"/>
                <a:cs typeface="Arial Narrow"/>
                <a:sym typeface="Arial Narrow"/>
              </a:rPr>
              <a:t>Districts allocate Title I funds to qualifying schools based on direct certification data</a:t>
            </a:r>
            <a:endParaRPr/>
          </a:p>
          <a:p>
            <a:pPr marL="280988" marR="0" lvl="0" indent="-280988" algn="l" rtl="0">
              <a:spcBef>
                <a:spcPts val="0"/>
              </a:spcBef>
              <a:spcAft>
                <a:spcPts val="0"/>
              </a:spcAft>
              <a:buClr>
                <a:schemeClr val="dk1"/>
              </a:buClr>
              <a:buSzPts val="2000"/>
              <a:buFont typeface="Noto Sans Symbols"/>
              <a:buNone/>
            </a:pPr>
            <a:endParaRPr sz="2000">
              <a:solidFill>
                <a:schemeClr val="dk1"/>
              </a:solidFill>
              <a:latin typeface="Arial Narrow"/>
              <a:ea typeface="Arial Narrow"/>
              <a:cs typeface="Arial Narrow"/>
              <a:sym typeface="Arial Narrow"/>
            </a:endParaRPr>
          </a:p>
          <a:p>
            <a:pPr marL="280988" marR="0" lvl="0" indent="-280988" algn="l" rtl="0">
              <a:spcBef>
                <a:spcPts val="0"/>
              </a:spcBef>
              <a:spcAft>
                <a:spcPts val="0"/>
              </a:spcAft>
              <a:buClr>
                <a:schemeClr val="dk1"/>
              </a:buClr>
              <a:buSzPts val="2000"/>
              <a:buFont typeface="Noto Sans Symbols"/>
              <a:buChar char="▪"/>
            </a:pPr>
            <a:r>
              <a:rPr lang="en-US" sz="2000">
                <a:solidFill>
                  <a:schemeClr val="dk1"/>
                </a:solidFill>
                <a:latin typeface="Arial Narrow"/>
                <a:ea typeface="Arial Narrow"/>
                <a:cs typeface="Arial Narrow"/>
                <a:sym typeface="Arial Narrow"/>
              </a:rPr>
              <a:t>Title I funds must supplement, not take the place of district funds</a:t>
            </a:r>
            <a:endParaRPr/>
          </a:p>
          <a:p>
            <a:pPr marL="280988" marR="0" lvl="0" indent="-280988" algn="l" rtl="0">
              <a:spcBef>
                <a:spcPts val="0"/>
              </a:spcBef>
              <a:spcAft>
                <a:spcPts val="0"/>
              </a:spcAft>
              <a:buClr>
                <a:schemeClr val="dk1"/>
              </a:buClr>
              <a:buSzPts val="2000"/>
              <a:buFont typeface="Noto Sans Symbols"/>
              <a:buNone/>
            </a:pPr>
            <a:endParaRPr sz="2000">
              <a:solidFill>
                <a:schemeClr val="dk1"/>
              </a:solidFill>
              <a:latin typeface="Arial Narrow"/>
              <a:ea typeface="Arial Narrow"/>
              <a:cs typeface="Arial Narrow"/>
              <a:sym typeface="Arial Narrow"/>
            </a:endParaRPr>
          </a:p>
          <a:p>
            <a:pPr marL="280988" marR="0" lvl="0" indent="-280988" algn="l" rtl="0">
              <a:spcBef>
                <a:spcPts val="0"/>
              </a:spcBef>
              <a:spcAft>
                <a:spcPts val="0"/>
              </a:spcAft>
              <a:buClr>
                <a:schemeClr val="dk1"/>
              </a:buClr>
              <a:buSzPts val="2000"/>
              <a:buFont typeface="Noto Sans Symbols"/>
              <a:buChar char="▪"/>
            </a:pPr>
            <a:r>
              <a:rPr lang="en-US" sz="2000">
                <a:solidFill>
                  <a:schemeClr val="dk1"/>
                </a:solidFill>
                <a:latin typeface="Arial Narrow"/>
                <a:ea typeface="Arial Narrow"/>
                <a:cs typeface="Arial Narrow"/>
                <a:sym typeface="Arial Narrow"/>
              </a:rPr>
              <a:t>A specified amount of Title I funds </a:t>
            </a:r>
            <a:r>
              <a:rPr lang="en-US" sz="2000" u="sng">
                <a:solidFill>
                  <a:schemeClr val="dk1"/>
                </a:solidFill>
                <a:latin typeface="Arial Narrow"/>
                <a:ea typeface="Arial Narrow"/>
                <a:cs typeface="Arial Narrow"/>
                <a:sym typeface="Arial Narrow"/>
              </a:rPr>
              <a:t>must</a:t>
            </a:r>
            <a:r>
              <a:rPr lang="en-US" sz="2000">
                <a:solidFill>
                  <a:schemeClr val="dk1"/>
                </a:solidFill>
                <a:latin typeface="Arial Narrow"/>
                <a:ea typeface="Arial Narrow"/>
                <a:cs typeface="Arial Narrow"/>
                <a:sym typeface="Arial Narrow"/>
              </a:rPr>
              <a:t> be spent on family engagement. Parent input is critical so schools can provide trainings/events that are relevant to families</a:t>
            </a:r>
            <a:endParaRPr/>
          </a:p>
          <a:p>
            <a:pPr marL="280988" marR="0" lvl="0" indent="-153988" algn="l" rtl="0">
              <a:spcBef>
                <a:spcPts val="0"/>
              </a:spcBef>
              <a:spcAft>
                <a:spcPts val="0"/>
              </a:spcAft>
              <a:buClr>
                <a:schemeClr val="dk1"/>
              </a:buClr>
              <a:buSzPts val="2000"/>
              <a:buFont typeface="Noto Sans Symbols"/>
              <a:buNone/>
            </a:pPr>
            <a:endParaRPr sz="2000">
              <a:solidFill>
                <a:schemeClr val="dk1"/>
              </a:solidFill>
              <a:latin typeface="Arial Narrow"/>
              <a:ea typeface="Arial Narrow"/>
              <a:cs typeface="Arial Narrow"/>
              <a:sym typeface="Arial Narrow"/>
            </a:endParaRPr>
          </a:p>
          <a:p>
            <a:pPr marL="280988" marR="0" lvl="0" indent="-280988" algn="l" rtl="0">
              <a:spcBef>
                <a:spcPts val="0"/>
              </a:spcBef>
              <a:spcAft>
                <a:spcPts val="0"/>
              </a:spcAft>
              <a:buClr>
                <a:schemeClr val="dk1"/>
              </a:buClr>
              <a:buSzPts val="2000"/>
              <a:buFont typeface="Noto Sans Symbols"/>
              <a:buChar char="▪"/>
            </a:pPr>
            <a:r>
              <a:rPr lang="en-US" sz="2000">
                <a:solidFill>
                  <a:schemeClr val="dk1"/>
                </a:solidFill>
                <a:latin typeface="Arial Narrow"/>
                <a:ea typeface="Arial Narrow"/>
                <a:cs typeface="Arial Narrow"/>
                <a:sym typeface="Arial Narrow"/>
              </a:rPr>
              <a:t>Parents have the right to give input regarding how the school will use its Title I funds</a:t>
            </a:r>
            <a:endParaRPr/>
          </a:p>
        </p:txBody>
      </p:sp>
      <p:sp>
        <p:nvSpPr>
          <p:cNvPr id="131" name="Google Shape;131;p4"/>
          <p:cNvSpPr txBox="1"/>
          <p:nvPr/>
        </p:nvSpPr>
        <p:spPr>
          <a:xfrm>
            <a:off x="304800"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59685019-D1DE-C7A4-9230-6398F0D003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8463" y="5588856"/>
            <a:ext cx="406400" cy="406400"/>
          </a:xfrm>
          <a:prstGeom prst="rect">
            <a:avLst/>
          </a:prstGeom>
        </p:spPr>
      </p:pic>
    </p:spTree>
  </p:cSld>
  <p:clrMapOvr>
    <a:masterClrMapping/>
  </p:clrMapOvr>
  <p:transition advTm="2849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txBox="1">
            <a:spLocks noGrp="1"/>
          </p:cNvSpPr>
          <p:nvPr>
            <p:ph type="title"/>
          </p:nvPr>
        </p:nvSpPr>
        <p:spPr>
          <a:xfrm>
            <a:off x="1219200" y="762000"/>
            <a:ext cx="7239000" cy="8382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Gill Sans"/>
              <a:buNone/>
            </a:pPr>
            <a:r>
              <a:rPr lang="en-US"/>
              <a:t>WHO DECIDES HOW FUNDS ARE USED?</a:t>
            </a:r>
            <a:endParaRPr/>
          </a:p>
        </p:txBody>
      </p:sp>
      <p:sp>
        <p:nvSpPr>
          <p:cNvPr id="138" name="Google Shape;138;p5"/>
          <p:cNvSpPr txBox="1">
            <a:spLocks noGrp="1"/>
          </p:cNvSpPr>
          <p:nvPr>
            <p:ph type="body" idx="1"/>
          </p:nvPr>
        </p:nvSpPr>
        <p:spPr>
          <a:xfrm>
            <a:off x="152400" y="1828800"/>
            <a:ext cx="8839200" cy="55626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1800"/>
              <a:buChar char="•"/>
            </a:pPr>
            <a:r>
              <a:rPr lang="en-US" sz="1800" dirty="0">
                <a:latin typeface="Arial Narrow"/>
                <a:ea typeface="Arial Narrow"/>
                <a:cs typeface="Arial Narrow"/>
                <a:sym typeface="Arial Narrow"/>
              </a:rPr>
              <a:t>Your administrative team considers data and feedback collected throughout the school year to write the school’s Title I Plan. </a:t>
            </a:r>
          </a:p>
          <a:p>
            <a:pPr marL="228600" lvl="0" indent="-228600" algn="l" rtl="0">
              <a:lnSpc>
                <a:spcPct val="120000"/>
              </a:lnSpc>
              <a:spcBef>
                <a:spcPts val="0"/>
              </a:spcBef>
              <a:spcAft>
                <a:spcPts val="0"/>
              </a:spcAft>
              <a:buSzPts val="1800"/>
              <a:buChar char="•"/>
            </a:pPr>
            <a:r>
              <a:rPr lang="en-US" sz="1800" dirty="0">
                <a:latin typeface="Arial Narrow"/>
                <a:ea typeface="Arial Narrow"/>
                <a:cs typeface="Arial Narrow"/>
                <a:sym typeface="Arial Narrow"/>
              </a:rPr>
              <a:t>Use of Title I funds </a:t>
            </a:r>
            <a:r>
              <a:rPr lang="en-US" sz="1800" u="sng" dirty="0">
                <a:latin typeface="Arial Narrow"/>
                <a:ea typeface="Arial Narrow"/>
                <a:cs typeface="Arial Narrow"/>
                <a:sym typeface="Arial Narrow"/>
              </a:rPr>
              <a:t>must</a:t>
            </a:r>
            <a:r>
              <a:rPr lang="en-US" sz="1800" dirty="0">
                <a:latin typeface="Arial Narrow"/>
                <a:ea typeface="Arial Narrow"/>
                <a:cs typeface="Arial Narrow"/>
                <a:sym typeface="Arial Narrow"/>
              </a:rPr>
              <a:t> align with the goals of the School Improvement Plan (SIP).</a:t>
            </a:r>
            <a:endParaRPr dirty="0"/>
          </a:p>
          <a:p>
            <a:pPr marL="228600" lvl="0" indent="-228600" algn="l" rtl="0">
              <a:lnSpc>
                <a:spcPct val="120000"/>
              </a:lnSpc>
              <a:spcBef>
                <a:spcPts val="1000"/>
              </a:spcBef>
              <a:spcAft>
                <a:spcPts val="0"/>
              </a:spcAft>
              <a:buSzPts val="1800"/>
              <a:buChar char="•"/>
            </a:pPr>
            <a:r>
              <a:rPr lang="en-US" sz="1800" dirty="0">
                <a:latin typeface="Arial Narrow"/>
                <a:ea typeface="Arial Narrow"/>
                <a:cs typeface="Arial Narrow"/>
                <a:sym typeface="Arial Narrow"/>
              </a:rPr>
              <a:t>Every school has a School Advisory Council (SAC) composed of:</a:t>
            </a:r>
            <a:endParaRPr dirty="0"/>
          </a:p>
          <a:p>
            <a:pPr marL="685800" lvl="1" indent="-228600" algn="l" rtl="0">
              <a:lnSpc>
                <a:spcPct val="120000"/>
              </a:lnSpc>
              <a:spcBef>
                <a:spcPts val="500"/>
              </a:spcBef>
              <a:spcAft>
                <a:spcPts val="0"/>
              </a:spcAft>
              <a:buSzPts val="1800"/>
              <a:buChar char="•"/>
            </a:pPr>
            <a:r>
              <a:rPr lang="en-US" sz="1800" i="0" dirty="0">
                <a:latin typeface="Arial Narrow"/>
                <a:ea typeface="Arial Narrow"/>
                <a:cs typeface="Arial Narrow"/>
                <a:sym typeface="Arial Narrow"/>
              </a:rPr>
              <a:t>parents, teachers, staff, community members, </a:t>
            </a:r>
            <a:r>
              <a:rPr lang="en-US" sz="1800" dirty="0">
                <a:latin typeface="Arial Narrow"/>
                <a:ea typeface="Arial Narrow"/>
                <a:cs typeface="Arial Narrow"/>
                <a:sym typeface="Arial Narrow"/>
              </a:rPr>
              <a:t>administrators,</a:t>
            </a:r>
            <a:r>
              <a:rPr lang="en-US" sz="1800" i="0" dirty="0">
                <a:latin typeface="Arial Narrow"/>
                <a:ea typeface="Arial Narrow"/>
                <a:cs typeface="Arial Narrow"/>
                <a:sym typeface="Arial Narrow"/>
              </a:rPr>
              <a:t> and students (at middle and high schools)</a:t>
            </a:r>
            <a:endParaRPr dirty="0"/>
          </a:p>
          <a:p>
            <a:pPr marL="228600" lvl="0" indent="-228600" algn="l" rtl="0">
              <a:lnSpc>
                <a:spcPct val="120000"/>
              </a:lnSpc>
              <a:spcBef>
                <a:spcPts val="1000"/>
              </a:spcBef>
              <a:spcAft>
                <a:spcPts val="0"/>
              </a:spcAft>
              <a:buSzPts val="1800"/>
              <a:buChar char="•"/>
            </a:pPr>
            <a:r>
              <a:rPr lang="en-US" sz="1800" dirty="0">
                <a:latin typeface="Arial Narrow"/>
                <a:ea typeface="Arial Narrow"/>
                <a:cs typeface="Arial Narrow"/>
                <a:sym typeface="Arial Narrow"/>
              </a:rPr>
              <a:t>The School Advisory Council helps determine how to use Title I funds.  </a:t>
            </a:r>
            <a:r>
              <a:rPr lang="en-US" sz="1800" u="sng" dirty="0">
                <a:latin typeface="Arial Narrow"/>
                <a:ea typeface="Arial Narrow"/>
                <a:cs typeface="Arial Narrow"/>
                <a:sym typeface="Arial Narrow"/>
              </a:rPr>
              <a:t>Please consider joining we need your voice!</a:t>
            </a:r>
            <a:endParaRPr dirty="0"/>
          </a:p>
          <a:p>
            <a:pPr marL="457200" lvl="1" indent="0" algn="ctr" rtl="0">
              <a:lnSpc>
                <a:spcPct val="120000"/>
              </a:lnSpc>
              <a:spcBef>
                <a:spcPts val="500"/>
              </a:spcBef>
              <a:spcAft>
                <a:spcPts val="0"/>
              </a:spcAft>
              <a:buSzPts val="1600"/>
              <a:buNone/>
            </a:pPr>
            <a:r>
              <a:rPr lang="en-US" i="0" dirty="0">
                <a:latin typeface="Arial Narrow"/>
                <a:ea typeface="Arial Narrow"/>
                <a:cs typeface="Arial Narrow"/>
                <a:sym typeface="Arial Narrow"/>
              </a:rPr>
              <a:t>Copies of the Title I Plan and the School Improvement Plan (SIP) will be available for families on the school website or you may come into the front office to receive a copy.  (Not available yet, notification will be sent out when these documents are complete) </a:t>
            </a:r>
            <a:endParaRPr dirty="0"/>
          </a:p>
        </p:txBody>
      </p:sp>
      <p:sp>
        <p:nvSpPr>
          <p:cNvPr id="139" name="Google Shape;139;p5"/>
          <p:cNvSpPr/>
          <p:nvPr/>
        </p:nvSpPr>
        <p:spPr>
          <a:xfrm>
            <a:off x="548811" y="4923462"/>
            <a:ext cx="228600" cy="228600"/>
          </a:xfrm>
          <a:prstGeom prst="star5">
            <a:avLst>
              <a:gd name="adj" fmla="val 19098"/>
              <a:gd name="hf" fmla="val 105146"/>
              <a:gd name="vf" fmla="val 110557"/>
            </a:avLst>
          </a:prstGeom>
          <a:solidFill>
            <a:schemeClr val="accent1"/>
          </a:solidFill>
          <a:ln w="15875" cap="flat" cmpd="sng">
            <a:solidFill>
              <a:srgbClr val="4D0C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40" name="Google Shape;140;p5"/>
          <p:cNvSpPr txBox="1"/>
          <p:nvPr/>
        </p:nvSpPr>
        <p:spPr>
          <a:xfrm>
            <a:off x="262262" y="6248400"/>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078192E0-8E80-2DA0-6133-527B4F99EF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5552754"/>
            <a:ext cx="406400" cy="406400"/>
          </a:xfrm>
          <a:prstGeom prst="rect">
            <a:avLst/>
          </a:prstGeom>
        </p:spPr>
      </p:pic>
    </p:spTree>
  </p:cSld>
  <p:clrMapOvr>
    <a:masterClrMapping/>
  </p:clrMapOvr>
  <p:transition advTm="3501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6"/>
          <p:cNvSpPr txBox="1">
            <a:spLocks noGrp="1"/>
          </p:cNvSpPr>
          <p:nvPr>
            <p:ph type="title"/>
          </p:nvPr>
        </p:nvSpPr>
        <p:spPr>
          <a:xfrm>
            <a:off x="-152400" y="750094"/>
            <a:ext cx="8959850" cy="838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Font typeface="Gill Sans"/>
              <a:buNone/>
            </a:pPr>
            <a:r>
              <a:rPr lang="en-US" sz="4800"/>
              <a:t>TITLE I PROGRAMS</a:t>
            </a:r>
            <a:endParaRPr/>
          </a:p>
        </p:txBody>
      </p:sp>
      <p:sp>
        <p:nvSpPr>
          <p:cNvPr id="147" name="Google Shape;147;p6"/>
          <p:cNvSpPr txBox="1"/>
          <p:nvPr/>
        </p:nvSpPr>
        <p:spPr>
          <a:xfrm>
            <a:off x="-9617" y="2159000"/>
            <a:ext cx="8959850" cy="3262432"/>
          </a:xfrm>
          <a:prstGeom prst="rect">
            <a:avLst/>
          </a:prstGeom>
          <a:noFill/>
          <a:ln>
            <a:noFill/>
          </a:ln>
        </p:spPr>
        <p:txBody>
          <a:bodyPr spcFirstLastPara="1" wrap="square" lIns="91425" tIns="45700" rIns="91425" bIns="45700" anchor="t" anchorCtr="0">
            <a:spAutoFit/>
          </a:bodyPr>
          <a:lstStyle/>
          <a:p>
            <a:pPr marL="858838" marR="0" lvl="0" indent="-173037" algn="l" rtl="0">
              <a:spcBef>
                <a:spcPts val="0"/>
              </a:spcBef>
              <a:spcAft>
                <a:spcPts val="0"/>
              </a:spcAft>
              <a:buClr>
                <a:schemeClr val="dk1"/>
              </a:buClr>
              <a:buSzPts val="2000"/>
              <a:buFont typeface="Noto Sans Symbols"/>
              <a:buChar char="▪"/>
            </a:pPr>
            <a:r>
              <a:rPr lang="en-US" sz="2000" dirty="0">
                <a:solidFill>
                  <a:schemeClr val="dk1"/>
                </a:solidFill>
                <a:latin typeface="Arial Narrow"/>
                <a:ea typeface="Arial Narrow"/>
                <a:cs typeface="Arial Narrow"/>
                <a:sym typeface="Arial Narrow"/>
              </a:rPr>
              <a:t>All Title I public schools in Brevard are school-wide programs, meaning Title I funds, along with other local, state, and federal funding sources are used to support </a:t>
            </a:r>
            <a:r>
              <a:rPr lang="en-US" sz="2000" u="sng" dirty="0">
                <a:solidFill>
                  <a:schemeClr val="dk1"/>
                </a:solidFill>
                <a:latin typeface="Arial Narrow"/>
                <a:ea typeface="Arial Narrow"/>
                <a:cs typeface="Arial Narrow"/>
                <a:sym typeface="Arial Narrow"/>
              </a:rPr>
              <a:t>all</a:t>
            </a:r>
            <a:r>
              <a:rPr lang="en-US" sz="2000" dirty="0">
                <a:solidFill>
                  <a:schemeClr val="dk1"/>
                </a:solidFill>
                <a:latin typeface="Arial Narrow"/>
                <a:ea typeface="Arial Narrow"/>
                <a:cs typeface="Arial Narrow"/>
                <a:sym typeface="Arial Narrow"/>
              </a:rPr>
              <a:t> students in the school</a:t>
            </a:r>
            <a:endParaRPr dirty="0"/>
          </a:p>
          <a:p>
            <a:pPr marL="858838" marR="0" lvl="0" indent="-173037" algn="l" rtl="0">
              <a:spcBef>
                <a:spcPts val="0"/>
              </a:spcBef>
              <a:spcAft>
                <a:spcPts val="0"/>
              </a:spcAft>
              <a:buNone/>
            </a:pPr>
            <a:endParaRPr sz="2000" dirty="0">
              <a:solidFill>
                <a:schemeClr val="dk1"/>
              </a:solidFill>
              <a:latin typeface="Arial Narrow"/>
              <a:ea typeface="Arial Narrow"/>
              <a:cs typeface="Arial Narrow"/>
              <a:sym typeface="Arial Narrow"/>
            </a:endParaRPr>
          </a:p>
          <a:p>
            <a:pPr marL="858838" marR="0" lvl="0" indent="-173037" algn="l" rtl="0">
              <a:spcBef>
                <a:spcPts val="0"/>
              </a:spcBef>
              <a:spcAft>
                <a:spcPts val="0"/>
              </a:spcAft>
              <a:buClr>
                <a:schemeClr val="dk1"/>
              </a:buClr>
              <a:buSzPts val="2000"/>
              <a:buFont typeface="Noto Sans Symbols"/>
              <a:buChar char="▪"/>
            </a:pPr>
            <a:r>
              <a:rPr lang="en-US" sz="2000" dirty="0">
                <a:solidFill>
                  <a:schemeClr val="dk1"/>
                </a:solidFill>
                <a:latin typeface="Arial Narrow"/>
                <a:ea typeface="Arial Narrow"/>
                <a:cs typeface="Arial Narrow"/>
                <a:sym typeface="Arial Narrow"/>
              </a:rPr>
              <a:t>The primary focus of the Title I program is to support the students most at-risk for academic failure</a:t>
            </a:r>
            <a:endParaRPr dirty="0"/>
          </a:p>
          <a:p>
            <a:pPr marL="858838" marR="0" lvl="0" indent="-46037" algn="l" rtl="0">
              <a:spcBef>
                <a:spcPts val="0"/>
              </a:spcBef>
              <a:spcAft>
                <a:spcPts val="0"/>
              </a:spcAft>
              <a:buClr>
                <a:schemeClr val="dk1"/>
              </a:buClr>
              <a:buSzPts val="2000"/>
              <a:buFont typeface="Noto Sans Symbols"/>
              <a:buNone/>
            </a:pPr>
            <a:endParaRPr sz="2000" dirty="0">
              <a:solidFill>
                <a:schemeClr val="dk1"/>
              </a:solidFill>
              <a:latin typeface="Arial Narrow"/>
              <a:ea typeface="Arial Narrow"/>
              <a:cs typeface="Arial Narrow"/>
              <a:sym typeface="Arial Narrow"/>
            </a:endParaRPr>
          </a:p>
          <a:p>
            <a:pPr marL="858838" marR="0" lvl="0" indent="-173037" algn="l" rtl="0">
              <a:spcBef>
                <a:spcPts val="0"/>
              </a:spcBef>
              <a:spcAft>
                <a:spcPts val="0"/>
              </a:spcAft>
              <a:buClr>
                <a:schemeClr val="dk1"/>
              </a:buClr>
              <a:buSzPts val="2000"/>
              <a:buFont typeface="Noto Sans Symbols"/>
              <a:buChar char="▪"/>
            </a:pPr>
            <a:r>
              <a:rPr lang="en-US" sz="2000" dirty="0">
                <a:solidFill>
                  <a:schemeClr val="dk1"/>
                </a:solidFill>
                <a:latin typeface="Arial Narrow"/>
                <a:ea typeface="Arial Narrow"/>
                <a:cs typeface="Arial Narrow"/>
                <a:sym typeface="Arial Narrow"/>
              </a:rPr>
              <a:t>Schools identify specific groups of students that need more intensive academic support. These subgroups are shown in the School Improvement Plan (SIP)</a:t>
            </a:r>
            <a:endParaRPr dirty="0"/>
          </a:p>
          <a:p>
            <a:pPr marL="685800" marR="0" lvl="0" indent="0" algn="l" rtl="0">
              <a:spcBef>
                <a:spcPts val="0"/>
              </a:spcBef>
              <a:spcAft>
                <a:spcPts val="0"/>
              </a:spcAft>
              <a:buNone/>
            </a:pPr>
            <a:endParaRPr sz="2600" dirty="0">
              <a:solidFill>
                <a:schemeClr val="dk1"/>
              </a:solidFill>
              <a:latin typeface="Arial Narrow"/>
              <a:ea typeface="Arial Narrow"/>
              <a:cs typeface="Arial Narrow"/>
              <a:sym typeface="Arial Narrow"/>
            </a:endParaRPr>
          </a:p>
        </p:txBody>
      </p:sp>
      <p:sp>
        <p:nvSpPr>
          <p:cNvPr id="148" name="Google Shape;148;p6"/>
          <p:cNvSpPr txBox="1"/>
          <p:nvPr/>
        </p:nvSpPr>
        <p:spPr>
          <a:xfrm>
            <a:off x="1290638" y="1320800"/>
            <a:ext cx="7794625" cy="433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800"/>
              <a:buFont typeface="Noto Sans Symbols"/>
              <a:buNone/>
            </a:pPr>
            <a:r>
              <a:rPr lang="en-US" sz="2800">
                <a:solidFill>
                  <a:schemeClr val="dk1"/>
                </a:solidFill>
                <a:latin typeface="Tahoma"/>
                <a:ea typeface="Tahoma"/>
                <a:cs typeface="Tahoma"/>
                <a:sym typeface="Tahoma"/>
              </a:rPr>
              <a:t> </a:t>
            </a:r>
            <a:endParaRPr/>
          </a:p>
        </p:txBody>
      </p:sp>
      <p:sp>
        <p:nvSpPr>
          <p:cNvPr id="149" name="Google Shape;149;p6"/>
          <p:cNvSpPr txBox="1"/>
          <p:nvPr/>
        </p:nvSpPr>
        <p:spPr>
          <a:xfrm>
            <a:off x="304800" y="6324600"/>
            <a:ext cx="46518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A8CB3EE4-DFF9-8247-9741-7597066E5A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3833" y="5623044"/>
            <a:ext cx="406400" cy="406400"/>
          </a:xfrm>
          <a:prstGeom prst="rect">
            <a:avLst/>
          </a:prstGeom>
        </p:spPr>
      </p:pic>
    </p:spTree>
  </p:cSld>
  <p:clrMapOvr>
    <a:masterClrMapping/>
  </p:clrMapOvr>
  <p:transition advTm="2754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7"/>
          <p:cNvSpPr txBox="1">
            <a:spLocks noGrp="1"/>
          </p:cNvSpPr>
          <p:nvPr>
            <p:ph type="title"/>
          </p:nvPr>
        </p:nvSpPr>
        <p:spPr>
          <a:xfrm>
            <a:off x="1248227" y="956141"/>
            <a:ext cx="6571343" cy="104923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a:t>SCHOOL  ASSESSMENT RESULTS</a:t>
            </a:r>
            <a:endParaRPr/>
          </a:p>
        </p:txBody>
      </p:sp>
      <p:sp>
        <p:nvSpPr>
          <p:cNvPr id="156" name="Google Shape;156;p7"/>
          <p:cNvSpPr txBox="1">
            <a:spLocks noGrp="1"/>
          </p:cNvSpPr>
          <p:nvPr>
            <p:ph type="body" idx="1"/>
          </p:nvPr>
        </p:nvSpPr>
        <p:spPr>
          <a:xfrm>
            <a:off x="152400" y="2015733"/>
            <a:ext cx="8762999" cy="3450613"/>
          </a:xfrm>
          <a:prstGeom prst="rect">
            <a:avLst/>
          </a:prstGeom>
          <a:noFill/>
          <a:ln>
            <a:noFill/>
          </a:ln>
        </p:spPr>
        <p:txBody>
          <a:bodyPr spcFirstLastPara="1" wrap="square" lIns="91425" tIns="45700" rIns="91425" bIns="45700" anchor="t" anchorCtr="0">
            <a:normAutofit/>
          </a:bodyPr>
          <a:lstStyle/>
          <a:p>
            <a:pPr marL="228600" lvl="0" indent="-228600" algn="ctr" rtl="0">
              <a:lnSpc>
                <a:spcPct val="120000"/>
              </a:lnSpc>
              <a:spcBef>
                <a:spcPts val="0"/>
              </a:spcBef>
              <a:spcAft>
                <a:spcPts val="0"/>
              </a:spcAft>
              <a:buSzPts val="2000"/>
              <a:buChar char="•"/>
            </a:pPr>
            <a:r>
              <a:rPr lang="en-US" sz="2800" b="1" dirty="0"/>
              <a:t>End-Of-Year FAST DATA (Grades 3-6)</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ELA-45% at or above grade level (level 3 or higher)</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Math-47% at or above grade level (level 3 or higher)</a:t>
            </a:r>
          </a:p>
          <a:p>
            <a:pPr marL="0" marR="0" lvl="0" indent="0">
              <a:lnSpc>
                <a:spcPct val="107000"/>
              </a:lnSpc>
              <a:spcBef>
                <a:spcPts val="0"/>
              </a:spcBef>
              <a:spcAft>
                <a:spcPts val="0"/>
              </a:spcAft>
              <a:buNone/>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ctr">
              <a:lnSpc>
                <a:spcPct val="107000"/>
              </a:lnSpc>
              <a:spcBef>
                <a:spcPts val="0"/>
              </a:spcBef>
              <a:spcAft>
                <a:spcPts val="0"/>
              </a:spcAft>
              <a:buFont typeface="Symbol" panose="05050102010706020507" pitchFamily="18" charset="2"/>
              <a:buChar char=""/>
            </a:pPr>
            <a:r>
              <a:rPr lang="en-US" sz="2800" b="1" dirty="0"/>
              <a:t>End-Of-Year </a:t>
            </a:r>
            <a:r>
              <a:rPr lang="en-US" sz="2800" b="1" dirty="0" err="1"/>
              <a:t>i</a:t>
            </a:r>
            <a:r>
              <a:rPr lang="en-US" sz="2800" b="1" dirty="0"/>
              <a:t>-Ready Data (Kindergarten-6</a:t>
            </a:r>
            <a:r>
              <a:rPr lang="en-US" sz="2800" b="1" baseline="30000" dirty="0"/>
              <a:t>th</a:t>
            </a:r>
            <a:r>
              <a:rPr lang="en-US" sz="2800" b="1" dirty="0"/>
              <a:t>)</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ELA-29% at or above grade level</a:t>
            </a:r>
          </a:p>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Math-23% at or above grade level</a:t>
            </a:r>
          </a:p>
          <a:p>
            <a:pPr marL="342900" marR="0" lvl="0" indent="-342900">
              <a:lnSpc>
                <a:spcPct val="107000"/>
              </a:lnSpc>
              <a:spcBef>
                <a:spcPts val="0"/>
              </a:spcBef>
              <a:spcAft>
                <a:spcPts val="0"/>
              </a:spcAft>
              <a:buFont typeface="Symbol" panose="05050102010706020507" pitchFamily="18" charset="2"/>
              <a:buChar char=""/>
            </a:pPr>
            <a:endParaRPr sz="2400" dirty="0"/>
          </a:p>
        </p:txBody>
      </p:sp>
      <p:sp>
        <p:nvSpPr>
          <p:cNvPr id="157" name="Google Shape;157;p7"/>
          <p:cNvSpPr txBox="1"/>
          <p:nvPr/>
        </p:nvSpPr>
        <p:spPr>
          <a:xfrm>
            <a:off x="381000" y="6324600"/>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p:cNvSpPr txBox="1">
            <a:spLocks noGrp="1"/>
          </p:cNvSpPr>
          <p:nvPr>
            <p:ph type="title"/>
          </p:nvPr>
        </p:nvSpPr>
        <p:spPr>
          <a:xfrm>
            <a:off x="914400" y="609600"/>
            <a:ext cx="7010400" cy="990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a:t>2023-24  SCHOOL IMPROVEMENT PLAN GOALS</a:t>
            </a:r>
            <a:endParaRPr/>
          </a:p>
        </p:txBody>
      </p:sp>
      <p:sp>
        <p:nvSpPr>
          <p:cNvPr id="164" name="Google Shape;164;p8"/>
          <p:cNvSpPr txBox="1">
            <a:spLocks noGrp="1"/>
          </p:cNvSpPr>
          <p:nvPr>
            <p:ph type="body" idx="1"/>
          </p:nvPr>
        </p:nvSpPr>
        <p:spPr>
          <a:xfrm>
            <a:off x="762001" y="2015733"/>
            <a:ext cx="7252834" cy="3450613"/>
          </a:xfrm>
          <a:prstGeom prst="rect">
            <a:avLst/>
          </a:prstGeom>
          <a:noFill/>
          <a:ln>
            <a:noFill/>
          </a:ln>
        </p:spPr>
        <p:txBody>
          <a:bodyPr spcFirstLastPara="1" wrap="square" lIns="91425" tIns="45700" rIns="91425" bIns="45700" anchor="t" anchorCtr="0">
            <a:normAutofit/>
          </a:bodyPr>
          <a:lstStyle/>
          <a:p>
            <a:pPr marL="342900">
              <a:buSzPts val="2000"/>
            </a:pPr>
            <a:r>
              <a:rPr lang="en-US" dirty="0">
                <a:solidFill>
                  <a:schemeClr val="tx1"/>
                </a:solidFill>
              </a:rPr>
              <a:t>All struggling students are/will receive consistent intensive, systematic, and explicit small group instruction on foundational reading skills and math skills.</a:t>
            </a:r>
          </a:p>
          <a:p>
            <a:pPr marL="342900">
              <a:buSzPts val="2000"/>
            </a:pPr>
            <a:r>
              <a:rPr lang="en-US" dirty="0">
                <a:solidFill>
                  <a:schemeClr val="tx1"/>
                </a:solidFill>
              </a:rPr>
              <a:t>All teachers will participate in Collaborative Planning while planning ELA and math instruction.</a:t>
            </a:r>
          </a:p>
          <a:p>
            <a:pPr marL="342900">
              <a:buSzPts val="2000"/>
            </a:pPr>
            <a:r>
              <a:rPr lang="en-US" dirty="0">
                <a:solidFill>
                  <a:schemeClr val="tx1"/>
                </a:solidFill>
              </a:rPr>
              <a:t>Students in grades 3-6 will utilize weekly the online standards aligned PENDA science program </a:t>
            </a:r>
          </a:p>
          <a:p>
            <a:pPr marL="342900">
              <a:buSzPts val="2000"/>
            </a:pPr>
            <a:endParaRPr dirty="0">
              <a:solidFill>
                <a:schemeClr val="tx1"/>
              </a:solidFill>
            </a:endParaRPr>
          </a:p>
        </p:txBody>
      </p:sp>
      <p:sp>
        <p:nvSpPr>
          <p:cNvPr id="165" name="Google Shape;165;p8"/>
          <p:cNvSpPr txBox="1"/>
          <p:nvPr/>
        </p:nvSpPr>
        <p:spPr>
          <a:xfrm>
            <a:off x="304800" y="6248400"/>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9"/>
          <p:cNvSpPr txBox="1">
            <a:spLocks noGrp="1"/>
          </p:cNvSpPr>
          <p:nvPr>
            <p:ph type="title"/>
          </p:nvPr>
        </p:nvSpPr>
        <p:spPr>
          <a:xfrm>
            <a:off x="1066800" y="762000"/>
            <a:ext cx="6571343" cy="105930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Font typeface="Gill Sans"/>
              <a:buNone/>
            </a:pPr>
            <a:r>
              <a:rPr lang="en-US" sz="3000" b="1" dirty="0"/>
              <a:t>JUPITER’S TITLE I PLAN FOR 2023-24 SCHOOL YEAR</a:t>
            </a:r>
            <a:endParaRPr sz="3000" b="1" dirty="0"/>
          </a:p>
        </p:txBody>
      </p:sp>
      <p:sp>
        <p:nvSpPr>
          <p:cNvPr id="172" name="Google Shape;172;p9"/>
          <p:cNvSpPr txBox="1">
            <a:spLocks noGrp="1"/>
          </p:cNvSpPr>
          <p:nvPr>
            <p:ph type="body" idx="1"/>
          </p:nvPr>
        </p:nvSpPr>
        <p:spPr>
          <a:xfrm>
            <a:off x="228600" y="1821305"/>
            <a:ext cx="8686800" cy="4572000"/>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20000"/>
              </a:lnSpc>
              <a:spcBef>
                <a:spcPts val="0"/>
              </a:spcBef>
              <a:spcAft>
                <a:spcPts val="0"/>
              </a:spcAft>
              <a:buSzPts val="2000"/>
              <a:buChar char="•"/>
            </a:pPr>
            <a:r>
              <a:rPr lang="en-US" sz="3300" b="1" dirty="0">
                <a:latin typeface="Arial Narrow"/>
                <a:ea typeface="Arial Narrow"/>
                <a:cs typeface="Arial Narrow"/>
                <a:sym typeface="Arial Narrow"/>
              </a:rPr>
              <a:t>Jupiter Elementary is provided with $</a:t>
            </a:r>
            <a:r>
              <a:rPr lang="en-US" sz="3300" b="1" dirty="0">
                <a:solidFill>
                  <a:schemeClr val="tx1"/>
                </a:solidFill>
                <a:latin typeface="Arial Narrow"/>
                <a:ea typeface="Arial Narrow"/>
                <a:cs typeface="Arial Narrow"/>
                <a:sym typeface="Arial Narrow"/>
              </a:rPr>
              <a:t>398,158.00 </a:t>
            </a:r>
            <a:r>
              <a:rPr lang="en-US" sz="3300" b="1" dirty="0">
                <a:latin typeface="Arial Narrow"/>
                <a:ea typeface="Arial Narrow"/>
                <a:cs typeface="Arial Narrow"/>
                <a:sym typeface="Arial Narrow"/>
              </a:rPr>
              <a:t>to pay for services and programs for our students.</a:t>
            </a:r>
            <a:endParaRPr sz="3300" b="1" dirty="0"/>
          </a:p>
          <a:p>
            <a:pPr marL="228600" lvl="0" indent="-228600" algn="l" rtl="0">
              <a:lnSpc>
                <a:spcPct val="120000"/>
              </a:lnSpc>
              <a:spcBef>
                <a:spcPts val="1000"/>
              </a:spcBef>
              <a:spcAft>
                <a:spcPts val="0"/>
              </a:spcAft>
              <a:buSzPts val="2000"/>
              <a:buChar char="•"/>
            </a:pPr>
            <a:r>
              <a:rPr lang="en-US" sz="3300" b="1" dirty="0">
                <a:latin typeface="Arial Narrow"/>
                <a:ea typeface="Arial Narrow"/>
                <a:cs typeface="Arial Narrow"/>
                <a:sym typeface="Arial Narrow"/>
              </a:rPr>
              <a:t>School-based Title I funds pay for the following:</a:t>
            </a:r>
            <a:endParaRPr sz="3300" b="1" dirty="0"/>
          </a:p>
          <a:p>
            <a:pPr marL="800100" lvl="1">
              <a:buSzPts val="1600"/>
            </a:pPr>
            <a:r>
              <a:rPr lang="en-US" sz="2300" b="1" dirty="0">
                <a:solidFill>
                  <a:schemeClr val="tx1"/>
                </a:solidFill>
                <a:latin typeface="+mn-lt"/>
                <a:sym typeface="Arial Narrow"/>
              </a:rPr>
              <a:t>Three Title 1 Teachers; One Reading Coach (1/2)</a:t>
            </a:r>
            <a:r>
              <a:rPr lang="en-US" sz="2300" b="1" dirty="0">
                <a:solidFill>
                  <a:schemeClr val="tx1"/>
                </a:solidFill>
                <a:latin typeface="+mn-lt"/>
              </a:rPr>
              <a:t>; </a:t>
            </a:r>
            <a:r>
              <a:rPr lang="en-US" sz="2300" b="1" dirty="0">
                <a:solidFill>
                  <a:schemeClr val="tx1"/>
                </a:solidFill>
                <a:latin typeface="+mn-lt"/>
                <a:sym typeface="Arial Narrow"/>
              </a:rPr>
              <a:t>One Title 1 Instructional Assistant</a:t>
            </a:r>
            <a:r>
              <a:rPr lang="en-US" sz="2300" b="1" dirty="0">
                <a:solidFill>
                  <a:schemeClr val="tx1"/>
                </a:solidFill>
                <a:latin typeface="+mn-lt"/>
              </a:rPr>
              <a:t>; and </a:t>
            </a:r>
            <a:r>
              <a:rPr lang="en-US" sz="2300" b="1" dirty="0">
                <a:solidFill>
                  <a:schemeClr val="tx1"/>
                </a:solidFill>
                <a:latin typeface="+mn-lt"/>
                <a:sym typeface="Arial Narrow"/>
              </a:rPr>
              <a:t>One Title 1 Parent/Attendance Liaison </a:t>
            </a:r>
          </a:p>
          <a:p>
            <a:pPr marL="800100" lvl="1">
              <a:buSzPts val="1600"/>
            </a:pPr>
            <a:r>
              <a:rPr lang="en-US" sz="2300" b="1" dirty="0">
                <a:solidFill>
                  <a:srgbClr val="000000"/>
                </a:solidFill>
                <a:latin typeface="+mn-lt"/>
              </a:rPr>
              <a:t>Provides parent resources at Title 1 Curriculum nights for parents to use at home with their child.</a:t>
            </a:r>
          </a:p>
          <a:p>
            <a:pPr marL="800100" lvl="1">
              <a:buSzPts val="1600"/>
            </a:pPr>
            <a:r>
              <a:rPr lang="en-US" sz="2300" b="1" dirty="0">
                <a:solidFill>
                  <a:srgbClr val="000000"/>
                </a:solidFill>
                <a:latin typeface="+mn-lt"/>
              </a:rPr>
              <a:t>Pays the cost for ALL 4</a:t>
            </a:r>
            <a:r>
              <a:rPr lang="en-US" sz="2300" b="1" baseline="30000" dirty="0">
                <a:solidFill>
                  <a:srgbClr val="000000"/>
                </a:solidFill>
                <a:latin typeface="+mn-lt"/>
              </a:rPr>
              <a:t>th</a:t>
            </a:r>
            <a:r>
              <a:rPr lang="en-US" sz="2300" b="1" dirty="0">
                <a:solidFill>
                  <a:srgbClr val="000000"/>
                </a:solidFill>
                <a:latin typeface="+mn-lt"/>
              </a:rPr>
              <a:t> grade students to attend the Indian River Lagoon Field Trip.</a:t>
            </a:r>
          </a:p>
          <a:p>
            <a:pPr marL="800100" lvl="1">
              <a:buSzPts val="1600"/>
            </a:pPr>
            <a:r>
              <a:rPr lang="en-US" sz="2300" b="1" dirty="0">
                <a:solidFill>
                  <a:schemeClr val="tx1"/>
                </a:solidFill>
                <a:latin typeface="+mn-lt"/>
                <a:sym typeface="Arial Narrow"/>
              </a:rPr>
              <a:t>Provides classroom supplies and materials that support instruction</a:t>
            </a:r>
          </a:p>
          <a:p>
            <a:pPr marL="457200" lvl="1" indent="0" algn="l" rtl="0">
              <a:lnSpc>
                <a:spcPct val="120000"/>
              </a:lnSpc>
              <a:spcBef>
                <a:spcPts val="500"/>
              </a:spcBef>
              <a:spcAft>
                <a:spcPts val="0"/>
              </a:spcAft>
              <a:buSzPts val="1600"/>
              <a:buNone/>
            </a:pPr>
            <a:endParaRPr dirty="0">
              <a:solidFill>
                <a:schemeClr val="tx1"/>
              </a:solidFill>
            </a:endParaRPr>
          </a:p>
          <a:p>
            <a:pPr marL="685800" lvl="1" indent="-228600" algn="l" rtl="0">
              <a:lnSpc>
                <a:spcPct val="120000"/>
              </a:lnSpc>
              <a:spcBef>
                <a:spcPts val="500"/>
              </a:spcBef>
              <a:spcAft>
                <a:spcPts val="0"/>
              </a:spcAft>
              <a:buSzPts val="2000"/>
              <a:buFont typeface="Noto Sans Symbols"/>
              <a:buChar char="❖"/>
            </a:pPr>
            <a:r>
              <a:rPr lang="en-US" sz="2000" dirty="0">
                <a:latin typeface="Arial Narrow"/>
                <a:ea typeface="Arial Narrow"/>
                <a:cs typeface="Arial Narrow"/>
                <a:sym typeface="Arial Narrow"/>
              </a:rPr>
              <a:t>All of our Title I funds support our School Improvement Plan (SIP) goals.</a:t>
            </a:r>
            <a:endParaRPr lang="en-US" dirty="0"/>
          </a:p>
          <a:p>
            <a:pPr marL="457200" lvl="1" indent="0" algn="l" rtl="0">
              <a:lnSpc>
                <a:spcPct val="120000"/>
              </a:lnSpc>
              <a:spcBef>
                <a:spcPts val="500"/>
              </a:spcBef>
              <a:spcAft>
                <a:spcPts val="0"/>
              </a:spcAft>
              <a:buSzPts val="1600"/>
              <a:buNone/>
            </a:pPr>
            <a:endParaRPr dirty="0"/>
          </a:p>
          <a:p>
            <a:pPr marL="685800" lvl="1" indent="-127000" algn="l" rtl="0">
              <a:lnSpc>
                <a:spcPct val="120000"/>
              </a:lnSpc>
              <a:spcBef>
                <a:spcPts val="500"/>
              </a:spcBef>
              <a:spcAft>
                <a:spcPts val="0"/>
              </a:spcAft>
              <a:buSzPts val="1600"/>
              <a:buFont typeface="Noto Sans Symbols"/>
              <a:buNone/>
            </a:pPr>
            <a:endParaRPr dirty="0">
              <a:solidFill>
                <a:srgbClr val="FF0000"/>
              </a:solidFill>
              <a:latin typeface="Arial Narrow"/>
              <a:ea typeface="Arial Narrow"/>
              <a:cs typeface="Arial Narrow"/>
              <a:sym typeface="Arial Narrow"/>
            </a:endParaRPr>
          </a:p>
          <a:p>
            <a:pPr marL="685800" lvl="1" indent="-127000" algn="l" rtl="0">
              <a:lnSpc>
                <a:spcPct val="120000"/>
              </a:lnSpc>
              <a:spcBef>
                <a:spcPts val="500"/>
              </a:spcBef>
              <a:spcAft>
                <a:spcPts val="0"/>
              </a:spcAft>
              <a:buSzPts val="1600"/>
              <a:buNone/>
            </a:pPr>
            <a:endParaRPr dirty="0"/>
          </a:p>
        </p:txBody>
      </p:sp>
      <p:sp>
        <p:nvSpPr>
          <p:cNvPr id="173" name="Google Shape;173;p9"/>
          <p:cNvSpPr txBox="1"/>
          <p:nvPr/>
        </p:nvSpPr>
        <p:spPr>
          <a:xfrm>
            <a:off x="228600" y="6321569"/>
            <a:ext cx="45764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Gill Sans"/>
                <a:ea typeface="Gill Sans"/>
                <a:cs typeface="Gill Sans"/>
                <a:sym typeface="Gill Sans"/>
              </a:rPr>
              <a:t>FY24</a:t>
            </a:r>
            <a:endParaRPr/>
          </a:p>
        </p:txBody>
      </p:sp>
      <p:pic>
        <p:nvPicPr>
          <p:cNvPr id="2" name="Recorded Sound">
            <a:hlinkClick r:id="" action="ppaction://media"/>
            <a:extLst>
              <a:ext uri="{FF2B5EF4-FFF2-40B4-BE49-F238E27FC236}">
                <a16:creationId xmlns:a16="http://schemas.microsoft.com/office/drawing/2014/main" id="{78B07D8A-2084-B8D6-4DDB-B38E09835B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9000" y="5558034"/>
            <a:ext cx="406400" cy="406400"/>
          </a:xfrm>
          <a:prstGeom prst="rect">
            <a:avLst/>
          </a:prstGeom>
        </p:spPr>
      </p:pic>
    </p:spTree>
  </p:cSld>
  <p:clrMapOvr>
    <a:masterClrMapping/>
  </p:clrMapOvr>
  <p:transition advTm="4902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TotalTime>
  <Words>2253</Words>
  <Application>Microsoft Office PowerPoint</Application>
  <PresentationFormat>On-screen Show (4:3)</PresentationFormat>
  <Paragraphs>236</Paragraphs>
  <Slides>24</Slides>
  <Notes>22</Notes>
  <HiddenSlides>0</HiddenSlides>
  <MMClips>22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Baguet Script</vt:lpstr>
      <vt:lpstr>Calibri</vt:lpstr>
      <vt:lpstr>Arial</vt:lpstr>
      <vt:lpstr>Symbol</vt:lpstr>
      <vt:lpstr>Tahoma</vt:lpstr>
      <vt:lpstr>Noto Sans Symbols</vt:lpstr>
      <vt:lpstr>Arial Narrow</vt:lpstr>
      <vt:lpstr>Gill Sans</vt:lpstr>
      <vt:lpstr>Franklin Gothic</vt:lpstr>
      <vt:lpstr>Gallery</vt:lpstr>
      <vt:lpstr>2023-2024  TITLE  I    ANNUAL MEETING  </vt:lpstr>
      <vt:lpstr>PowerPoint Presentation</vt:lpstr>
      <vt:lpstr>WHAT IS TITLE I?</vt:lpstr>
      <vt:lpstr>TITLE I FUNDING</vt:lpstr>
      <vt:lpstr>WHO DECIDES HOW FUNDS ARE USED?</vt:lpstr>
      <vt:lpstr>TITLE I PROGRAMS</vt:lpstr>
      <vt:lpstr>SCHOOL  ASSESSMENT RESULTS</vt:lpstr>
      <vt:lpstr>2023-24  SCHOOL IMPROVEMENT PLAN GOALS</vt:lpstr>
      <vt:lpstr>JUPITER’S TITLE I PLAN FOR 2023-24 SCHOOL YEAR</vt:lpstr>
      <vt:lpstr>EDUCATIONAL STANDARDS</vt:lpstr>
      <vt:lpstr>TESTING</vt:lpstr>
      <vt:lpstr>2023-2024 SCHOOL ASSESSMENTS</vt:lpstr>
      <vt:lpstr>FOCUS</vt:lpstr>
      <vt:lpstr>Curriculum</vt:lpstr>
      <vt:lpstr>PARENT AND FAMILY ENGAGEMENT PLAN (PFEP)</vt:lpstr>
      <vt:lpstr>PARENT AND FAMILY ENGAGEMENT REQUIREMENTS</vt:lpstr>
      <vt:lpstr>PARENT SURVEY RESULTS</vt:lpstr>
      <vt:lpstr>SCHOOL-PARENT COMPACT</vt:lpstr>
      <vt:lpstr>PARENTS’ RIGHT TO KNOW</vt:lpstr>
      <vt:lpstr>TITLE I COMPLAINT PROCEDURE</vt:lpstr>
      <vt:lpstr>RESEARCH SHOWS… </vt:lpstr>
      <vt:lpstr>TIPS FOR SUCCESS:</vt:lpstr>
      <vt:lpstr>WAYS TO STAY INFORMED</vt:lpstr>
      <vt:lpstr>BEFORE YOU LEAVE!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2023-24  TITLE  I    ANNUAL MEETING  </dc:title>
  <dc:creator>Terry Pitchford</dc:creator>
  <cp:lastModifiedBy>Bach.Rebecca@Jupiter Elementary</cp:lastModifiedBy>
  <cp:revision>9</cp:revision>
  <dcterms:modified xsi:type="dcterms:W3CDTF">2023-08-23T22:38:50Z</dcterms:modified>
</cp:coreProperties>
</file>