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35"/>
  </p:notesMasterIdLst>
  <p:handoutMasterIdLst>
    <p:handoutMasterId r:id="rId36"/>
  </p:handoutMasterIdLst>
  <p:sldIdLst>
    <p:sldId id="303" r:id="rId5"/>
    <p:sldId id="256" r:id="rId6"/>
    <p:sldId id="285" r:id="rId7"/>
    <p:sldId id="288" r:id="rId8"/>
    <p:sldId id="275" r:id="rId9"/>
    <p:sldId id="311" r:id="rId10"/>
    <p:sldId id="312" r:id="rId11"/>
    <p:sldId id="291" r:id="rId12"/>
    <p:sldId id="305" r:id="rId13"/>
    <p:sldId id="301" r:id="rId14"/>
    <p:sldId id="310" r:id="rId15"/>
    <p:sldId id="298" r:id="rId16"/>
    <p:sldId id="313" r:id="rId17"/>
    <p:sldId id="314" r:id="rId18"/>
    <p:sldId id="315" r:id="rId19"/>
    <p:sldId id="308" r:id="rId20"/>
    <p:sldId id="306" r:id="rId21"/>
    <p:sldId id="316" r:id="rId22"/>
    <p:sldId id="317" r:id="rId23"/>
    <p:sldId id="277" r:id="rId24"/>
    <p:sldId id="318" r:id="rId25"/>
    <p:sldId id="290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284" r:id="rId34"/>
  </p:sldIdLst>
  <p:sldSz cx="9144000" cy="6858000" type="screen4x3"/>
  <p:notesSz cx="7019925" cy="9305925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1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21678F2-7C16-4CBF-9397-156CCB99286B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8723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8723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E888CAF6-D62E-4E26-B8F6-B52400DF99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99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C75C68B7-8A91-4BA6-98CB-D1893302FB35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950"/>
            <a:ext cx="5615940" cy="4187349"/>
          </a:xfrm>
          <a:prstGeom prst="rect">
            <a:avLst/>
          </a:prstGeom>
        </p:spPr>
        <p:txBody>
          <a:bodyPr vert="horz" lIns="92409" tIns="46205" rIns="92409" bIns="4620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8723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8723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9CAD6CF2-60ED-4A02-B919-C6CCF3F22B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8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563AA-1383-470B-8995-4F6EB31481C2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192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6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Benchmark</a:t>
            </a:r>
            <a:r>
              <a:rPr lang="en-US" baseline="0" dirty="0" smtClean="0"/>
              <a:t> for Excellent Student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13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45F8B-A5C6-4E9A-9386-3F298D158C71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26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E3CCC-3ED0-4615-A7C8-BCE9D5666985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86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1B56B-41CF-4BB3-8E2A-26231A18D7DD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7880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13C929-D8DC-475C-BFD1-8AC21BCEDB07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14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05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47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D0016-94D1-4E13-B953-809502AA08B4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964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2EB93-6BED-4345-B367-081233E66D35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8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860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10A06-F304-4E8B-BA3F-E6D13920AA6A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/>
              <a:t>Discuss your parent resource room,</a:t>
            </a:r>
            <a:r>
              <a:rPr lang="en-US" baseline="0" dirty="0"/>
              <a:t> what is offered, and what is available.</a:t>
            </a:r>
            <a:endParaRPr lang="en-US" dirty="0"/>
          </a:p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898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2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0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4567E-306E-47C6-BC19-E8C848205A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7365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36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BAE8E-057E-43FD-9E6D-ECDC2914AC7E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18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41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6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4394B0-515A-4461-9134-9C46E6D65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C095A-1450-431D-9889-397B4D765F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AE0C0-A072-4941-A9B4-EE9B58866B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5F65-3290-4159-BDA6-D4680175CD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563A9-865A-4CE9-8EBF-C74F0BDC20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7A958-841B-43D5-9D1F-B030659F09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57F3A-6FBF-4EC1-AE25-192EAE3AE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373E1-A23F-4C2C-AC4A-E5184F0F6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67C0-0464-4EA9-AFEC-4F288032DE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63E14-02D7-49FA-8B23-39C859CB2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69C8E-BFA9-47F6-93FD-79B622FA41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3D54206-F752-4B6A-AB9E-712961D141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alms.org/Homepage/BEST_Standards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L9DDJLW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.surveymonkey.com/r/L9DDJLW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799"/>
            <a:ext cx="7010400" cy="1090613"/>
          </a:xfrm>
        </p:spPr>
        <p:txBody>
          <a:bodyPr/>
          <a:lstStyle/>
          <a:p>
            <a:pPr algn="ctr"/>
            <a:r>
              <a:rPr lang="es-ES" dirty="0" smtClean="0"/>
              <a:t>Título 1 Agenda de la Reunión Anual 1 de septiembre de 2022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b="1" dirty="0" err="1" smtClean="0"/>
              <a:t>Bienvenida</a:t>
            </a:r>
            <a:r>
              <a:rPr lang="en-US" sz="1800" b="1" dirty="0" smtClean="0"/>
              <a:t> - 5:00pm </a:t>
            </a:r>
          </a:p>
          <a:p>
            <a:pPr lvl="0"/>
            <a:r>
              <a:rPr lang="en-US" sz="1800" b="1" dirty="0" err="1" smtClean="0"/>
              <a:t>Presentar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Título</a:t>
            </a:r>
            <a:r>
              <a:rPr lang="en-US" sz="1800" b="1" dirty="0" smtClean="0"/>
              <a:t> 1 </a:t>
            </a:r>
            <a:r>
              <a:rPr lang="en-US" sz="1800" b="1" dirty="0" err="1" smtClean="0"/>
              <a:t>Reunión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Anual</a:t>
            </a:r>
            <a:r>
              <a:rPr lang="en-US" sz="1800" b="1" dirty="0" smtClean="0"/>
              <a:t> PowerPoint </a:t>
            </a:r>
          </a:p>
          <a:p>
            <a:pPr lvl="0"/>
            <a:r>
              <a:rPr lang="en-US" sz="1800" b="1" dirty="0" err="1" smtClean="0"/>
              <a:t>Preguntas</a:t>
            </a:r>
            <a:r>
              <a:rPr lang="en-US" sz="1800" b="1" dirty="0" smtClean="0"/>
              <a:t>/</a:t>
            </a:r>
            <a:r>
              <a:rPr lang="en-US" sz="1800" b="1" dirty="0" err="1" smtClean="0"/>
              <a:t>Respuestas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Cierre</a:t>
            </a:r>
            <a:r>
              <a:rPr lang="en-US" sz="1800" b="1" dirty="0" smtClean="0"/>
              <a:t> - </a:t>
            </a:r>
            <a:r>
              <a:rPr lang="en-US" sz="1800" b="1" dirty="0" err="1" smtClean="0"/>
              <a:t>Completar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título</a:t>
            </a:r>
            <a:r>
              <a:rPr lang="en-US" sz="1800" b="1" dirty="0" smtClean="0"/>
              <a:t> 1 </a:t>
            </a:r>
            <a:r>
              <a:rPr lang="en-US" sz="1800" b="1" dirty="0" err="1" smtClean="0"/>
              <a:t>Formulario</a:t>
            </a:r>
            <a:r>
              <a:rPr lang="en-US" sz="1800" b="1" dirty="0" smtClean="0"/>
              <a:t> de </a:t>
            </a:r>
            <a:r>
              <a:rPr lang="en-US" sz="1800" b="1" dirty="0" err="1" smtClean="0"/>
              <a:t>comentarios</a:t>
            </a:r>
            <a:r>
              <a:rPr lang="en-US" sz="1800" b="1" dirty="0" smtClean="0"/>
              <a:t> de la </a:t>
            </a:r>
          </a:p>
          <a:p>
            <a:pPr lvl="0"/>
            <a:r>
              <a:rPr lang="en-US" sz="1800" b="1" dirty="0" err="1" smtClean="0"/>
              <a:t>Reunión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Anual</a:t>
            </a:r>
            <a:r>
              <a:rPr lang="en-US" sz="1800" b="1" dirty="0" smtClean="0"/>
              <a:t> </a:t>
            </a:r>
            <a:r>
              <a:rPr lang="en-US" sz="1800" b="1" smtClean="0"/>
              <a:t>- 5:30pm</a:t>
            </a:r>
            <a:endParaRPr lang="en-US" sz="1500" b="1" dirty="0"/>
          </a:p>
          <a:p>
            <a:endParaRPr lang="en-US" sz="1500" b="1" dirty="0" smtClean="0"/>
          </a:p>
          <a:p>
            <a:endParaRPr lang="en-US" sz="1500" b="1" dirty="0"/>
          </a:p>
          <a:p>
            <a:endParaRPr lang="en-US" sz="1500" b="1" dirty="0" smtClean="0"/>
          </a:p>
          <a:p>
            <a:endParaRPr lang="en-US" sz="1500" b="1" dirty="0"/>
          </a:p>
          <a:p>
            <a:endParaRPr lang="en-US" sz="1500" b="1" dirty="0" smtClean="0"/>
          </a:p>
          <a:p>
            <a:pPr marL="0" indent="0" algn="ctr">
              <a:buNone/>
            </a:pPr>
            <a:endParaRPr lang="en-US" sz="2000" b="1" i="1" dirty="0" smtClean="0"/>
          </a:p>
          <a:p>
            <a:pPr marL="0" indent="0" algn="ctr">
              <a:buNone/>
            </a:pPr>
            <a:r>
              <a:rPr lang="es-ES" sz="2000" b="1" i="1" dirty="0" smtClean="0"/>
              <a:t>"Llegar a cada estudiante, todos los días"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9" name="Picture 8" descr="cartooneag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60631"/>
            <a:ext cx="1876425" cy="1600200"/>
          </a:xfrm>
          <a:prstGeom prst="rect">
            <a:avLst/>
          </a:prstGeom>
          <a:noFill/>
          <a:ln w="12700" algn="in">
            <a:solidFill>
              <a:srgbClr val="FFFFFF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443440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Testing – Continued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B2D5587-59BD-D276-DAB4-BFE1DC17AA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99662"/>
              </p:ext>
            </p:extLst>
          </p:nvPr>
        </p:nvGraphicFramePr>
        <p:xfrm>
          <a:off x="1295400" y="27045"/>
          <a:ext cx="7848601" cy="683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656">
                  <a:extLst>
                    <a:ext uri="{9D8B030D-6E8A-4147-A177-3AD203B41FA5}">
                      <a16:colId xmlns:a16="http://schemas.microsoft.com/office/drawing/2014/main" val="3049702198"/>
                    </a:ext>
                  </a:extLst>
                </a:gridCol>
                <a:gridCol w="1110133">
                  <a:extLst>
                    <a:ext uri="{9D8B030D-6E8A-4147-A177-3AD203B41FA5}">
                      <a16:colId xmlns:a16="http://schemas.microsoft.com/office/drawing/2014/main" val="4167130846"/>
                    </a:ext>
                  </a:extLst>
                </a:gridCol>
                <a:gridCol w="1127413">
                  <a:extLst>
                    <a:ext uri="{9D8B030D-6E8A-4147-A177-3AD203B41FA5}">
                      <a16:colId xmlns:a16="http://schemas.microsoft.com/office/drawing/2014/main" val="1724955416"/>
                    </a:ext>
                  </a:extLst>
                </a:gridCol>
                <a:gridCol w="1110133">
                  <a:extLst>
                    <a:ext uri="{9D8B030D-6E8A-4147-A177-3AD203B41FA5}">
                      <a16:colId xmlns:a16="http://schemas.microsoft.com/office/drawing/2014/main" val="179745747"/>
                    </a:ext>
                  </a:extLst>
                </a:gridCol>
                <a:gridCol w="1127413">
                  <a:extLst>
                    <a:ext uri="{9D8B030D-6E8A-4147-A177-3AD203B41FA5}">
                      <a16:colId xmlns:a16="http://schemas.microsoft.com/office/drawing/2014/main" val="2184418646"/>
                    </a:ext>
                  </a:extLst>
                </a:gridCol>
                <a:gridCol w="1092853">
                  <a:extLst>
                    <a:ext uri="{9D8B030D-6E8A-4147-A177-3AD203B41FA5}">
                      <a16:colId xmlns:a16="http://schemas.microsoft.com/office/drawing/2014/main" val="4264896345"/>
                    </a:ext>
                  </a:extLst>
                </a:gridCol>
              </a:tblGrid>
              <a:tr h="33067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5TH ELA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555375"/>
                  </a:ext>
                </a:extLst>
              </a:tr>
              <a:tr h="26613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Percentage in Each Achievement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735916"/>
                  </a:ext>
                </a:extLst>
              </a:tr>
              <a:tr h="266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324621242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STATE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1797036567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JUPITER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15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34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30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15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6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2248930562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40202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5TH MATH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26457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Percentage in Each Achievement Level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97189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1468421934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1141697892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JUPITER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35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28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2963637164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684175879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6TH ELA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36330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Percentage in Each Achievement Level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91002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1999951279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4070005374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JUPITER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22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24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25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2177670712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203633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6TH MATH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125982"/>
                  </a:ext>
                </a:extLst>
              </a:tr>
              <a:tr h="29840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Percentage in Each Achievement Level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95258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338499628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898787384"/>
                  </a:ext>
                </a:extLst>
              </a:tr>
              <a:tr h="298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JUPITER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23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26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25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22" marR="7522" marT="7522" marB="0" anchor="b"/>
                </a:tc>
                <a:extLst>
                  <a:ext uri="{0D108BD9-81ED-4DB2-BD59-A6C34878D82A}">
                    <a16:rowId xmlns:a16="http://schemas.microsoft.com/office/drawing/2014/main" val="375752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9312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267C0-0464-4EA9-AFEC-4F288032DE5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304800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b="1" u="sng" dirty="0" smtClean="0"/>
              <a:t>RESULTADOS PARA EL GRADO ESCOLAR</a:t>
            </a:r>
            <a:endParaRPr lang="en-US" sz="2500" b="1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52A19F-4E79-D89D-60AC-D1BFF1F8BD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557994"/>
              </p:ext>
            </p:extLst>
          </p:nvPr>
        </p:nvGraphicFramePr>
        <p:xfrm>
          <a:off x="76202" y="1012686"/>
          <a:ext cx="7315198" cy="5703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6513">
                  <a:extLst>
                    <a:ext uri="{9D8B030D-6E8A-4147-A177-3AD203B41FA5}">
                      <a16:colId xmlns:a16="http://schemas.microsoft.com/office/drawing/2014/main" val="268531327"/>
                    </a:ext>
                  </a:extLst>
                </a:gridCol>
                <a:gridCol w="1390027">
                  <a:extLst>
                    <a:ext uri="{9D8B030D-6E8A-4147-A177-3AD203B41FA5}">
                      <a16:colId xmlns:a16="http://schemas.microsoft.com/office/drawing/2014/main" val="1546722584"/>
                    </a:ext>
                  </a:extLst>
                </a:gridCol>
                <a:gridCol w="898604">
                  <a:extLst>
                    <a:ext uri="{9D8B030D-6E8A-4147-A177-3AD203B41FA5}">
                      <a16:colId xmlns:a16="http://schemas.microsoft.com/office/drawing/2014/main" val="2891136414"/>
                    </a:ext>
                  </a:extLst>
                </a:gridCol>
                <a:gridCol w="1390027">
                  <a:extLst>
                    <a:ext uri="{9D8B030D-6E8A-4147-A177-3AD203B41FA5}">
                      <a16:colId xmlns:a16="http://schemas.microsoft.com/office/drawing/2014/main" val="935974652"/>
                    </a:ext>
                  </a:extLst>
                </a:gridCol>
                <a:gridCol w="1390027">
                  <a:extLst>
                    <a:ext uri="{9D8B030D-6E8A-4147-A177-3AD203B41FA5}">
                      <a16:colId xmlns:a16="http://schemas.microsoft.com/office/drawing/2014/main" val="1629383775"/>
                    </a:ext>
                  </a:extLst>
                </a:gridCol>
              </a:tblGrid>
              <a:tr h="53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CELLS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18-19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19-20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20-21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21-22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4263655521"/>
                  </a:ext>
                </a:extLst>
              </a:tr>
              <a:tr h="11502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ELA 3+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en-US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2944826352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ELA LG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3531719102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ELA L25% LG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2761190299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MATH 3+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1454171531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MATH LG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945238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MATH L25% LG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26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67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846310442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SCI. 3+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34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39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1190810853"/>
                  </a:ext>
                </a:extLst>
              </a:tr>
              <a:tr h="73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TOTAL = 700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358=51%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N/A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260=37%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418=60%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4177312465"/>
                  </a:ext>
                </a:extLst>
              </a:tr>
              <a:tr h="36477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LG = LEARNING GAINS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1876863679"/>
                  </a:ext>
                </a:extLst>
              </a:tr>
              <a:tr h="34644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L25% = LOWEST 25%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2" marR="8462" marT="8462" marB="0" anchor="ctr"/>
                </a:tc>
                <a:extLst>
                  <a:ext uri="{0D108BD9-81ED-4DB2-BD59-A6C34878D82A}">
                    <a16:rowId xmlns:a16="http://schemas.microsoft.com/office/drawing/2014/main" val="324207162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A05917-3263-26E1-F4BC-9B25A0330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56309"/>
              </p:ext>
            </p:extLst>
          </p:nvPr>
        </p:nvGraphicFramePr>
        <p:xfrm>
          <a:off x="7315201" y="3427940"/>
          <a:ext cx="1828800" cy="2972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1528">
                  <a:extLst>
                    <a:ext uri="{9D8B030D-6E8A-4147-A177-3AD203B41FA5}">
                      <a16:colId xmlns:a16="http://schemas.microsoft.com/office/drawing/2014/main" val="958092707"/>
                    </a:ext>
                  </a:extLst>
                </a:gridCol>
                <a:gridCol w="807272">
                  <a:extLst>
                    <a:ext uri="{9D8B030D-6E8A-4147-A177-3AD203B41FA5}">
                      <a16:colId xmlns:a16="http://schemas.microsoft.com/office/drawing/2014/main" val="985180373"/>
                    </a:ext>
                  </a:extLst>
                </a:gridCol>
              </a:tblGrid>
              <a:tr h="2778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GRADE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SCALE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8528190"/>
                  </a:ext>
                </a:extLst>
              </a:tr>
              <a:tr h="540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62%-100%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6360669"/>
                  </a:ext>
                </a:extLst>
              </a:tr>
              <a:tr h="540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54%-61%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6499717"/>
                  </a:ext>
                </a:extLst>
              </a:tr>
              <a:tr h="540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41%-53%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048712"/>
                  </a:ext>
                </a:extLst>
              </a:tr>
              <a:tr h="540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32%-40%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3797447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101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8324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r>
              <a:rPr lang="en-US" dirty="0"/>
              <a:t> SIP/SWP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s-ES" sz="22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Los fondos del Título I se utilizarán para apoyar nuestro Objetivo / Marco de Toda la Escuela por</a:t>
            </a:r>
            <a:r>
              <a:rPr lang="en-US" sz="22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500" dirty="0" smtClean="0"/>
          </a:p>
          <a:p>
            <a:pPr lvl="1"/>
            <a:r>
              <a:rPr lang="es-ES" sz="1500" dirty="0" smtClean="0"/>
              <a:t>Emplear maestros, el entrenador de alfabetización de las escuelas y asistentes de instrucción para trabajar con los estudiantes académicamente en un entorno de grupo pequeño.</a:t>
            </a:r>
          </a:p>
          <a:p>
            <a:pPr lvl="1"/>
            <a:r>
              <a:rPr lang="es-ES" sz="1500" dirty="0" smtClean="0"/>
              <a:t>Suministros para noches de educación familiar, actividades para hacer y llevar a casa, juegos de mesa educativos y útiles escolares.</a:t>
            </a:r>
          </a:p>
          <a:p>
            <a:pPr lvl="1"/>
            <a:r>
              <a:rPr lang="es-ES" sz="1500" dirty="0" smtClean="0"/>
              <a:t>Proporcione materiales educativos adicionales para que las familias los utilicen en casa con sus hijos.</a:t>
            </a:r>
          </a:p>
          <a:p>
            <a:pPr lvl="1"/>
            <a:r>
              <a:rPr lang="es-ES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Proporcione materiales adicionales de participación de los padres para que las familias los usen en casa con sus hijos.</a:t>
            </a:r>
          </a:p>
          <a:p>
            <a:pPr lvl="1"/>
            <a:r>
              <a:rPr lang="es-ES" sz="1500" dirty="0" smtClean="0"/>
              <a:t>Proporcione recursos y materiales educativos para que los estudiantes los usen durante el verano en casa en nuestra noche familiar "</a:t>
            </a:r>
            <a:r>
              <a:rPr lang="es-ES" sz="1500" dirty="0" err="1" smtClean="0"/>
              <a:t>Summer</a:t>
            </a:r>
            <a:r>
              <a:rPr lang="es-ES" sz="1500" dirty="0" smtClean="0"/>
              <a:t> </a:t>
            </a:r>
            <a:r>
              <a:rPr lang="es-ES" sz="1500" dirty="0" err="1" smtClean="0"/>
              <a:t>Kick</a:t>
            </a:r>
            <a:r>
              <a:rPr lang="es-ES" sz="1500" dirty="0" smtClean="0"/>
              <a:t>-off" al final de la escuela.</a:t>
            </a:r>
          </a:p>
          <a:p>
            <a:pPr lvl="1"/>
            <a:r>
              <a:rPr lang="es-ES" sz="1500" dirty="0" smtClean="0"/>
              <a:t>Proporcionar una Clínica De Verano Académica para que los estudiantes asistan en junio de 2023.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470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Título</a:t>
            </a:r>
            <a:r>
              <a:rPr lang="en-US" dirty="0"/>
              <a:t> 1 Marco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2"/>
            <a:ext cx="7010400" cy="5081587"/>
          </a:xfrm>
        </p:spPr>
        <p:txBody>
          <a:bodyPr/>
          <a:lstStyle/>
          <a:p>
            <a:r>
              <a:rPr lang="es-ES" dirty="0"/>
              <a:t>Subiré el Marco del Título 1 de nuestras escuelas a nuestro sitio web escolar que describirá el gasto exacto de nuestros fondos del Título 1. También puede ubicarlo en la pestaña "Acerca de nosotros" y la sección "Título 1".</a:t>
            </a:r>
          </a:p>
          <a:p>
            <a:r>
              <a:rPr lang="es-ES" dirty="0"/>
              <a:t>Tendré otra Reunión de Título 1 al final de la escuela para compartir datos de toda la escuela que se vinculan con nuestro Marco de Título y Plan de Mejora Escolar.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142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Normas</a:t>
            </a:r>
            <a:r>
              <a:rPr lang="en-US" sz="4400" dirty="0"/>
              <a:t> </a:t>
            </a:r>
            <a:r>
              <a:rPr lang="en-US" sz="4400" dirty="0" err="1"/>
              <a:t>educativas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>
                <a:latin typeface="Arial Narrow" panose="020B0606020202030204" pitchFamily="34" charset="0"/>
              </a:rPr>
              <a:t>Los estándares de contenido académico de la Florida establecen altas expectativas para todos los estudiantes en las áreas de lectura, matemáticas, escritura y ciencias.</a:t>
            </a:r>
            <a:endParaRPr lang="es-ES" dirty="0"/>
          </a:p>
          <a:p>
            <a:pPr eaLnBrk="1" hangingPunct="1"/>
            <a:r>
              <a:rPr lang="es-ES" dirty="0">
                <a:latin typeface="Arial Narrow" panose="020B0606020202030204" pitchFamily="34" charset="0"/>
              </a:rPr>
              <a:t>Los Estándares de Florida para Artes del Lenguaje y Matemáticas identifican lo que su niño necesita saber y ser capaz de hacer. La información se puede encontrar en</a:t>
            </a:r>
            <a:r>
              <a:rPr lang="es-ES" altLang="en-US" dirty="0">
                <a:latin typeface="Arial Narrow" panose="020B0606020202030204" pitchFamily="34" charset="0"/>
              </a:rPr>
              <a:t>: </a:t>
            </a:r>
            <a:endParaRPr lang="es-ES" dirty="0"/>
          </a:p>
          <a:p>
            <a:pPr lvl="1" eaLnBrk="1" hangingPunct="1">
              <a:lnSpc>
                <a:spcPct val="90000"/>
              </a:lnSpc>
            </a:pPr>
            <a:r>
              <a:rPr lang="es-ES" altLang="en-US" sz="1800" dirty="0">
                <a:latin typeface="Arial Narrow" panose="020B0606020202030204" pitchFamily="34" charset="0"/>
                <a:hlinkClick r:id="rId3"/>
              </a:rPr>
              <a:t>https://www.cpalms.org/Homepage/BEST_Standards.aspx</a:t>
            </a:r>
            <a:endParaRPr lang="es-ES" altLang="en-US" sz="1800" dirty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650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Pruebas</a:t>
            </a:r>
            <a:r>
              <a:rPr lang="en-US" sz="4800" dirty="0"/>
              <a:t>/ </a:t>
            </a:r>
            <a:r>
              <a:rPr lang="en-US" sz="4800" dirty="0" err="1"/>
              <a:t>Examenes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ea typeface="Tahoma"/>
                <a:cs typeface="Tahoma"/>
              </a:rPr>
              <a:t>A los padres se les debe proporcionar información sobre el nivel de logro de su hijo en cada evaluación académica estatal requerida por la ley.</a:t>
            </a:r>
            <a:endParaRPr lang="es-ES" dirty="0"/>
          </a:p>
          <a:p>
            <a:pPr>
              <a:buNone/>
            </a:pPr>
            <a:endParaRPr lang="es-ES" dirty="0"/>
          </a:p>
          <a:p>
            <a:r>
              <a:rPr lang="es-ES" dirty="0">
                <a:ea typeface="Tahoma"/>
                <a:cs typeface="Tahoma"/>
              </a:rPr>
              <a:t>En la medida de lo posible, la información de la prueba debe traducirse a un idioma que los padres puedan entender.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008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Ensayo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010400" cy="5562600"/>
          </a:xfrm>
        </p:spPr>
        <p:txBody>
          <a:bodyPr/>
          <a:lstStyle/>
          <a:p>
            <a:r>
              <a:rPr lang="es-ES" dirty="0">
                <a:latin typeface="Arial Narrow" panose="020B0606020202030204" pitchFamily="34" charset="0"/>
              </a:rPr>
              <a:t>Artes del Lenguaje Inglés (ELA), Matemáticas y Ciencias</a:t>
            </a:r>
          </a:p>
          <a:p>
            <a:pPr lvl="1"/>
            <a:r>
              <a:rPr lang="en-US" sz="2000" dirty="0">
                <a:latin typeface="Arial Narrow" panose="020B0606020202030204" pitchFamily="34" charset="0"/>
              </a:rPr>
              <a:t>Kindergarten – 6º </a:t>
            </a:r>
            <a:r>
              <a:rPr lang="en-US" sz="2000" dirty="0" err="1">
                <a:latin typeface="Arial Narrow" panose="020B0606020202030204" pitchFamily="34" charset="0"/>
              </a:rPr>
              <a:t>Grado</a:t>
            </a:r>
            <a:endParaRPr lang="en-US" sz="2000" dirty="0">
              <a:latin typeface="Arial Narrow" panose="020B0606020202030204" pitchFamily="34" charset="0"/>
            </a:endParaRPr>
          </a:p>
          <a:p>
            <a:pPr lvl="2"/>
            <a:r>
              <a:rPr lang="es-ES" dirty="0" err="1">
                <a:latin typeface="Arial Narrow" panose="020B0606020202030204" pitchFamily="34" charset="0"/>
              </a:rPr>
              <a:t>iReady</a:t>
            </a:r>
            <a:r>
              <a:rPr lang="es-ES" dirty="0">
                <a:latin typeface="Arial Narrow" panose="020B0606020202030204" pitchFamily="34" charset="0"/>
              </a:rPr>
              <a:t> </a:t>
            </a:r>
            <a:r>
              <a:rPr lang="es-ES" dirty="0" err="1">
                <a:latin typeface="Arial Narrow" panose="020B0606020202030204" pitchFamily="34" charset="0"/>
              </a:rPr>
              <a:t>Diagnostic</a:t>
            </a:r>
            <a:r>
              <a:rPr lang="es-ES" dirty="0">
                <a:latin typeface="Arial Narrow" panose="020B0606020202030204" pitchFamily="34" charset="0"/>
              </a:rPr>
              <a:t> – 3 veces al año (ELA &amp; Math)</a:t>
            </a:r>
          </a:p>
          <a:p>
            <a:pPr lvl="2"/>
            <a:r>
              <a:rPr lang="es-ES" dirty="0">
                <a:latin typeface="Arial Narrow" panose="020B0606020202030204" pitchFamily="34" charset="0"/>
              </a:rPr>
              <a:t>F.A.S.T. – Evaluación del Pensamiento Estudiantil de Florida – 3 veces al año. (ELA &amp; Math – 3º a 6º grado solamente)</a:t>
            </a:r>
          </a:p>
          <a:p>
            <a:pPr lvl="1"/>
            <a:r>
              <a:rPr lang="en-US" sz="2000" dirty="0">
                <a:latin typeface="Arial Narrow" panose="020B0606020202030204" pitchFamily="34" charset="0"/>
              </a:rPr>
              <a:t>5º </a:t>
            </a:r>
            <a:r>
              <a:rPr lang="en-US" sz="2000" dirty="0" err="1">
                <a:latin typeface="Arial Narrow" panose="020B0606020202030204" pitchFamily="34" charset="0"/>
              </a:rPr>
              <a:t>Grado</a:t>
            </a:r>
            <a:endParaRPr lang="en-US" sz="2000" dirty="0">
              <a:latin typeface="Arial Narrow" panose="020B0606020202030204" pitchFamily="34" charset="0"/>
            </a:endParaRPr>
          </a:p>
          <a:p>
            <a:pPr lvl="2"/>
            <a:r>
              <a:rPr lang="es-ES" dirty="0">
                <a:latin typeface="Arial Narrow" panose="020B0606020202030204" pitchFamily="34" charset="0"/>
              </a:rPr>
              <a:t>Evaluación científica de los estándares de Florida – Una vez en mayo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Jardín</a:t>
            </a:r>
            <a:r>
              <a:rPr lang="en-US" sz="2000" dirty="0">
                <a:solidFill>
                  <a:srgbClr val="000000"/>
                </a:solidFill>
                <a:latin typeface="Arial Narrow" panose="020B0606020202030204" pitchFamily="34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infantes</a:t>
            </a:r>
            <a:endParaRPr lang="en-US" sz="20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lvl="2"/>
            <a:r>
              <a:rPr lang="es-ES" dirty="0">
                <a:solidFill>
                  <a:srgbClr val="000000"/>
                </a:solidFill>
                <a:latin typeface="Arial Narrow" panose="020B0606020202030204" pitchFamily="34" charset="0"/>
              </a:rPr>
              <a:t>Examen de idioma en el jardín de infantes (KLS)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Florida </a:t>
            </a:r>
            <a:r>
              <a:rPr lang="en-US" dirty="0">
                <a:solidFill>
                  <a:srgbClr val="000000"/>
                </a:solidFill>
                <a:latin typeface="Arial Narrow" panose="020B0606020202030204" pitchFamily="34" charset="0"/>
              </a:rPr>
              <a:t>Kindergarten Readiness Screener (FLKRS</a:t>
            </a:r>
            <a:r>
              <a:rPr 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en-US" sz="2000" dirty="0">
                <a:latin typeface="Arial Narrow" panose="020B0606020202030204" pitchFamily="34" charset="0"/>
              </a:rPr>
              <a:t>Kindergarten – 2º </a:t>
            </a:r>
            <a:r>
              <a:rPr lang="en-US" sz="2000" dirty="0" err="1">
                <a:latin typeface="Arial Narrow" panose="020B0606020202030204" pitchFamily="34" charset="0"/>
              </a:rPr>
              <a:t>Grado</a:t>
            </a:r>
            <a:endParaRPr lang="en-US" sz="2000" dirty="0">
              <a:latin typeface="Arial Narrow" panose="020B0606020202030204" pitchFamily="34" charset="0"/>
            </a:endParaRPr>
          </a:p>
          <a:p>
            <a:pPr lvl="2"/>
            <a:r>
              <a:rPr lang="es-ES" dirty="0">
                <a:latin typeface="Arial Narrow" panose="020B0606020202030204" pitchFamily="34" charset="0"/>
              </a:rPr>
              <a:t>Evaluación de monitoreo de progreso STAR tanto en ELA como en matemáticas: 3 veces al año.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493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Currículo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49A935-2761-4F58-9F1B-BE94A210B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14400"/>
            <a:ext cx="7010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/>
              <a:t>Currículo</a:t>
            </a:r>
            <a:r>
              <a:rPr lang="en-US" sz="1400" b="1" dirty="0"/>
              <a:t> </a:t>
            </a:r>
            <a:r>
              <a:rPr lang="en-US" sz="1400" b="1" dirty="0" err="1"/>
              <a:t>Estudiantil</a:t>
            </a:r>
            <a:r>
              <a:rPr lang="en-US" sz="1400" b="1" dirty="0"/>
              <a:t> : </a:t>
            </a: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maestros siguen los estándares B.E.S.T. (</a:t>
            </a:r>
            <a:r>
              <a:rPr lang="es-ES" sz="1200" dirty="0" err="1" smtClean="0"/>
              <a:t>Benchmarks</a:t>
            </a:r>
            <a:r>
              <a:rPr lang="es-ES" sz="1200" dirty="0" smtClean="0"/>
              <a:t>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Excellent</a:t>
            </a:r>
            <a:r>
              <a:rPr lang="es-ES" sz="1200" dirty="0" smtClean="0"/>
              <a:t> </a:t>
            </a:r>
            <a:r>
              <a:rPr lang="es-ES" sz="1200" dirty="0" err="1" smtClean="0"/>
              <a:t>Student</a:t>
            </a:r>
            <a:r>
              <a:rPr lang="es-ES" sz="1200" dirty="0" smtClean="0"/>
              <a:t> </a:t>
            </a:r>
            <a:r>
              <a:rPr lang="es-ES" sz="1200" dirty="0" err="1" smtClean="0"/>
              <a:t>Thinking</a:t>
            </a:r>
            <a:r>
              <a:rPr lang="es-ES" sz="1200" dirty="0" smtClean="0"/>
              <a:t>) de Florida en Artes del Lenguaje Inglés (ELA) y Matemáticas. En Ciencias y Estudios Sociales siguen los Estándares del Estado de Florida. Estas normas ayudan a guiarlos en el currículo establecido, que es un recurso complementario para enseñar el rigor de las normas.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maestros en K-5 utilizan </a:t>
            </a:r>
            <a:r>
              <a:rPr lang="es-ES" sz="1200" dirty="0" err="1" smtClean="0"/>
              <a:t>Benchmark</a:t>
            </a:r>
            <a:r>
              <a:rPr lang="es-ES" sz="1200" dirty="0" smtClean="0"/>
              <a:t> </a:t>
            </a:r>
            <a:r>
              <a:rPr lang="es-ES" sz="1200" dirty="0" err="1" smtClean="0"/>
              <a:t>Advance</a:t>
            </a:r>
            <a:r>
              <a:rPr lang="es-ES" sz="1200" dirty="0" smtClean="0"/>
              <a:t> para ELA, y el 6to grado utiliza SAVVAS </a:t>
            </a:r>
            <a:r>
              <a:rPr lang="es-ES" sz="1200" dirty="0" err="1" smtClean="0"/>
              <a:t>My</a:t>
            </a:r>
            <a:r>
              <a:rPr lang="es-ES" sz="1200" dirty="0" smtClean="0"/>
              <a:t> </a:t>
            </a:r>
            <a:r>
              <a:rPr lang="es-ES" sz="1200" dirty="0" err="1" smtClean="0"/>
              <a:t>Perspectives</a:t>
            </a:r>
            <a:r>
              <a:rPr lang="es-ES" sz="1200" dirty="0" smtClean="0"/>
              <a:t> Florida.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maestros en K-5 utilizan </a:t>
            </a:r>
            <a:r>
              <a:rPr lang="es-ES" sz="1200" dirty="0" err="1" smtClean="0"/>
              <a:t>Reveal</a:t>
            </a:r>
            <a:r>
              <a:rPr lang="es-ES" sz="1200" dirty="0" smtClean="0"/>
              <a:t> Math que se alinea con el rigor de nuestros estándares estatales y los maestros de Grado 6 usan </a:t>
            </a:r>
            <a:r>
              <a:rPr lang="es-ES" sz="1200" dirty="0" err="1" smtClean="0"/>
              <a:t>EdGems</a:t>
            </a:r>
            <a:r>
              <a:rPr lang="es-ES" sz="12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maestros en K-5 utilizan </a:t>
            </a:r>
            <a:r>
              <a:rPr lang="es-ES" sz="1200" dirty="0" err="1" smtClean="0"/>
              <a:t>Stem</a:t>
            </a:r>
            <a:r>
              <a:rPr lang="es-ES" sz="1200" dirty="0" smtClean="0"/>
              <a:t> </a:t>
            </a:r>
            <a:r>
              <a:rPr lang="es-ES" sz="1200" dirty="0" err="1" smtClean="0"/>
              <a:t>Scopes</a:t>
            </a:r>
            <a:r>
              <a:rPr lang="es-ES" sz="1200" dirty="0" smtClean="0"/>
              <a:t>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Science</a:t>
            </a:r>
            <a:r>
              <a:rPr lang="es-ES" sz="1200" dirty="0" smtClean="0"/>
              <a:t> y los maestros de Grado 6 usan McGraw-Hill </a:t>
            </a:r>
            <a:r>
              <a:rPr lang="es-ES" sz="1200" dirty="0" err="1" smtClean="0"/>
              <a:t>Education</a:t>
            </a:r>
            <a:r>
              <a:rPr lang="es-ES" sz="1200" dirty="0" smtClean="0"/>
              <a:t>. Hay ambos componentes en línea para estos dos recursos curriculares.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maestros en K-5 utilizan Estudios Sociales semanalmente y los maestros de Grado 6 usan TCI; ambos con componentes en línea también.</a:t>
            </a:r>
          </a:p>
          <a:p>
            <a:pPr marL="0" indent="0">
              <a:buNone/>
            </a:pPr>
            <a:r>
              <a:rPr lang="en-US" sz="1400" b="1" dirty="0" err="1" smtClean="0"/>
              <a:t>Evaluaciones</a:t>
            </a:r>
            <a:r>
              <a:rPr lang="en-US" sz="1400" b="1" dirty="0" smtClean="0"/>
              <a:t>:</a:t>
            </a: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Fuera de la Evaluación del Pensamiento Estudiantil (F.A.S.T.) de Florida, todos los estudiantes toman evaluaciones adicionales requeridas por el distrito en ciertas áreas temáticas.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Los estudiantes también son evaluados tres veces al año a través de nuestro programa </a:t>
            </a:r>
            <a:r>
              <a:rPr lang="es-ES" sz="1200" dirty="0" err="1" smtClean="0"/>
              <a:t>iReady</a:t>
            </a:r>
            <a:r>
              <a:rPr lang="es-ES" sz="1200" dirty="0" smtClean="0"/>
              <a:t> en línea tanto en lectura como en matemáticas, que ayudan a la progresión que los estudiantes están haciendo en esas dos áreas.</a:t>
            </a:r>
          </a:p>
          <a:p>
            <a:pPr marL="0" indent="0">
              <a:buNone/>
            </a:pPr>
            <a:r>
              <a:rPr lang="en-US" sz="1400" b="1" dirty="0" err="1" smtClean="0"/>
              <a:t>Normas</a:t>
            </a:r>
            <a:r>
              <a:rPr lang="en-US" sz="1400" b="1" dirty="0" smtClean="0"/>
              <a:t>:</a:t>
            </a: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Se requiere que los estudiantes cumplan con sus estándares de nivel de grado establecidos por el estado.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smtClean="0"/>
              <a:t>El distrito también proporciona un Plan de Progresión K-6 para que los maestros lo sigan para garantizar que los estudiantes estén en el nivel de grado.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25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28624"/>
            <a:ext cx="8067675" cy="1704975"/>
          </a:xfrm>
        </p:spPr>
        <p:txBody>
          <a:bodyPr/>
          <a:lstStyle/>
          <a:p>
            <a:pPr algn="ctr" eaLnBrk="1" hangingPunct="1"/>
            <a:r>
              <a:rPr lang="en-US" sz="4800" dirty="0"/>
              <a:t>Plan de </a:t>
            </a:r>
            <a:r>
              <a:rPr lang="en-US" sz="4800" dirty="0" err="1"/>
              <a:t>Participacion</a:t>
            </a:r>
            <a:r>
              <a:rPr lang="en-US" sz="4800" dirty="0"/>
              <a:t> de padres y familia (PFEP)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01787" y="3017913"/>
            <a:ext cx="7329487" cy="371178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s-ES" sz="2800" dirty="0">
                <a:latin typeface="Arial Narrow" panose="020B0606020202030204" pitchFamily="34" charset="0"/>
              </a:rPr>
              <a:t>Cada escuela de Título I debe desarrollar, acordar y distribuir conjuntamente a los padres un </a:t>
            </a:r>
            <a:r>
              <a:rPr lang="es-ES" sz="2800" b="1" dirty="0">
                <a:latin typeface="Arial Narrow" panose="020B0606020202030204" pitchFamily="34" charset="0"/>
              </a:rPr>
              <a:t>Plan de Participación de padres y familias (PFEP) escrito</a:t>
            </a:r>
            <a:r>
              <a:rPr lang="es-ES" sz="2800" dirty="0">
                <a:latin typeface="Arial Narrow" panose="020B0606020202030204" pitchFamily="34" charset="0"/>
              </a:rPr>
              <a:t>.</a:t>
            </a:r>
            <a:endParaRPr lang="es-ES" sz="2800" dirty="0"/>
          </a:p>
          <a:p>
            <a:pPr>
              <a:buFont typeface="Wingdings" pitchFamily="2" charset="2"/>
              <a:buChar char="§"/>
            </a:pPr>
            <a:endParaRPr lang="es-ES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2800" dirty="0">
                <a:latin typeface="Arial Narrow" panose="020B0606020202030204" pitchFamily="34" charset="0"/>
              </a:rPr>
              <a:t>El Plan de Participación de Padres y Familias (PFEP) describe cómo la escuela llevará a cabo los requisitos de participación de los padres, incluyendo el desarrollo de un </a:t>
            </a:r>
            <a:r>
              <a:rPr lang="es-ES" sz="2800" b="1" dirty="0">
                <a:latin typeface="Arial Narrow" panose="020B0606020202030204" pitchFamily="34" charset="0"/>
              </a:rPr>
              <a:t>Pacto entre la Escuela y los Padres.</a:t>
            </a:r>
            <a:endParaRPr lang="es-ES" sz="2800" b="1" dirty="0"/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398588" y="6172200"/>
            <a:ext cx="7353300" cy="287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390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915274" cy="1447800"/>
          </a:xfrm>
        </p:spPr>
        <p:txBody>
          <a:bodyPr/>
          <a:lstStyle/>
          <a:p>
            <a:pPr algn="ctr" eaLnBrk="1" hangingPunct="1"/>
            <a:r>
              <a:rPr lang="en-US" sz="4400" dirty="0"/>
              <a:t>Plan de </a:t>
            </a:r>
            <a:r>
              <a:rPr lang="en-US" sz="4400" dirty="0" err="1"/>
              <a:t>Participacion</a:t>
            </a:r>
            <a:r>
              <a:rPr lang="en-US" sz="4400" dirty="0"/>
              <a:t> de Padres y Familias (PFEP)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1787525" y="2286000"/>
            <a:ext cx="7127875" cy="34737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s-ES" sz="2600" dirty="0">
                <a:latin typeface="Arial Narrow" panose="020B0606020202030204" pitchFamily="34" charset="0"/>
              </a:rPr>
              <a:t>Las escuelas Título I deben:</a:t>
            </a:r>
          </a:p>
          <a:p>
            <a:pPr marL="457200" indent="-457200">
              <a:spcBef>
                <a:spcPts val="1556"/>
              </a:spcBef>
              <a:buChar char="•"/>
              <a:defRPr/>
            </a:pPr>
            <a:r>
              <a:rPr lang="es-ES" sz="2600" b="1" dirty="0">
                <a:latin typeface="Arial Narrow" panose="020B0606020202030204" pitchFamily="34" charset="0"/>
              </a:rPr>
              <a:t>Proporcionar</a:t>
            </a:r>
            <a:r>
              <a:rPr lang="es-ES" sz="2600" dirty="0">
                <a:latin typeface="Arial Narrow" panose="020B0606020202030204" pitchFamily="34" charset="0"/>
              </a:rPr>
              <a:t> información oportuna sobre los programas del Título I a los padres;</a:t>
            </a:r>
            <a:endParaRPr lang="es-ES" sz="2800" dirty="0">
              <a:latin typeface="Arial"/>
              <a:cs typeface="Arial"/>
            </a:endParaRPr>
          </a:p>
          <a:p>
            <a:pPr marL="457200" indent="-457200">
              <a:spcBef>
                <a:spcPts val="1556"/>
              </a:spcBef>
              <a:buChar char="•"/>
              <a:defRPr/>
            </a:pPr>
            <a:r>
              <a:rPr lang="es-ES" sz="2600" b="1" dirty="0">
                <a:latin typeface="Arial Narrow" panose="020B0606020202030204" pitchFamily="34" charset="0"/>
              </a:rPr>
              <a:t>Explicar</a:t>
            </a:r>
            <a:r>
              <a:rPr lang="es-ES" sz="2600" dirty="0">
                <a:latin typeface="Arial Narrow" panose="020B0606020202030204" pitchFamily="34" charset="0"/>
              </a:rPr>
              <a:t> el plan de estudios, las evaluaciones y las normas mínimas que los estudiantes deben cumplir; </a:t>
            </a:r>
          </a:p>
          <a:p>
            <a:pPr marL="457200" indent="-457200">
              <a:spcBef>
                <a:spcPts val="1556"/>
              </a:spcBef>
              <a:buChar char="•"/>
              <a:defRPr/>
            </a:pPr>
            <a:r>
              <a:rPr lang="es-ES" sz="2600" dirty="0">
                <a:latin typeface="Arial Narrow" panose="020B0606020202030204" pitchFamily="34" charset="0"/>
                <a:cs typeface="Arial"/>
              </a:rPr>
              <a:t>Y</a:t>
            </a:r>
            <a:endParaRPr lang="es-ES" sz="2800" dirty="0">
              <a:latin typeface="Arial"/>
              <a:cs typeface="Arial"/>
            </a:endParaRPr>
          </a:p>
          <a:p>
            <a:pPr marL="457200" indent="-457200">
              <a:spcBef>
                <a:spcPts val="1556"/>
              </a:spcBef>
              <a:buChar char="•"/>
              <a:defRPr/>
            </a:pPr>
            <a:r>
              <a:rPr lang="es-ES" sz="2600" b="1" dirty="0">
                <a:latin typeface="Arial Narrow" panose="020B0606020202030204" pitchFamily="34" charset="0"/>
              </a:rPr>
              <a:t>Ofrecer </a:t>
            </a:r>
            <a:r>
              <a:rPr lang="es-ES" sz="2600" dirty="0">
                <a:latin typeface="Arial Narrow" panose="020B0606020202030204" pitchFamily="34" charset="0"/>
              </a:rPr>
              <a:t>un número flexible de fechas y horarios de reuniones</a:t>
            </a:r>
            <a:r>
              <a:rPr lang="es-ES" sz="2600" dirty="0">
                <a:latin typeface="Arial Narrow"/>
                <a:cs typeface="Arial"/>
              </a:rPr>
              <a:t>.</a:t>
            </a:r>
            <a:endParaRPr lang="es-ES" sz="28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754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911475"/>
            <a:ext cx="6589713" cy="2692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Título</a:t>
            </a:r>
            <a:r>
              <a:rPr lang="en-US" sz="7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 </a:t>
            </a:r>
            <a:r>
              <a:rPr lang="en-US" sz="7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Reunión</a:t>
            </a:r>
            <a:r>
              <a:rPr lang="en-US" sz="7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Anual</a:t>
            </a:r>
            <a:endParaRPr lang="en-US" sz="3200" dirty="0" smtClean="0"/>
          </a:p>
        </p:txBody>
      </p:sp>
      <p:pic>
        <p:nvPicPr>
          <p:cNvPr id="3075" name="Picture 15" descr="j04008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2063" y="319088"/>
            <a:ext cx="2801937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6" descr="j04002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195513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8" descr="j038635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7025" y="3175"/>
            <a:ext cx="22510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0" descr="j04096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54238" y="660400"/>
            <a:ext cx="21082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457200"/>
          </a:xfrm>
        </p:spPr>
        <p:txBody>
          <a:bodyPr/>
          <a:lstStyle/>
          <a:p>
            <a:pPr>
              <a:defRPr/>
            </a:pPr>
            <a:fld id="{6A4394B0-515A-4461-9134-9C46E6D6576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0500" y="6358247"/>
            <a:ext cx="49911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Jupiter Elementary – 1 de septiembre de 2022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838200"/>
            <a:ext cx="8050212" cy="838200"/>
          </a:xfrm>
        </p:spPr>
        <p:txBody>
          <a:bodyPr/>
          <a:lstStyle/>
          <a:p>
            <a:pPr algn="ctr" eaLnBrk="1" hangingPunct="1"/>
            <a:r>
              <a:rPr lang="es-ES" sz="4800" dirty="0"/>
              <a:t>Plan de Participación de los Padres y la Familia (PFEP)</a:t>
            </a:r>
            <a:endParaRPr lang="en-US" sz="4800" dirty="0" smtClean="0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600200" y="2667000"/>
            <a:ext cx="7280275" cy="3588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0988" indent="-280988"/>
            <a:r>
              <a:rPr lang="es-ES" sz="2600" b="1" dirty="0">
                <a:latin typeface="Arial Narrow" panose="020B0606020202030204" pitchFamily="34" charset="0"/>
              </a:rPr>
              <a:t>Las escuelas de Título I deben </a:t>
            </a:r>
            <a:r>
              <a:rPr lang="en-US" sz="2600" b="1" dirty="0" smtClean="0">
                <a:latin typeface="Arial Narrow" panose="020B0606020202030204" pitchFamily="34" charset="0"/>
              </a:rPr>
              <a:t>:</a:t>
            </a:r>
            <a:endParaRPr lang="en-US" sz="2600" b="1" dirty="0" smtClean="0">
              <a:latin typeface="Arial Narrow" panose="020B0606020202030204" pitchFamily="34" charset="0"/>
            </a:endParaRP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s-ES" sz="2600" dirty="0">
                <a:latin typeface="Arial Narrow" panose="020B0606020202030204" pitchFamily="34" charset="0"/>
              </a:rPr>
              <a:t>Involucrar a los padres en la toma de decisiones sobre cómo se deben gastar los fondos del Título I reservados para la participación de los padres</a:t>
            </a:r>
          </a:p>
          <a:p>
            <a:pPr marL="280988" indent="-280988">
              <a:spcBef>
                <a:spcPts val="1556"/>
              </a:spcBef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Involucrar a los padres en la toma de decisiones sobre cómo se deben gastar los fondos del Título I reservados para la participación de los padres</a:t>
            </a:r>
          </a:p>
          <a:p>
            <a:pPr marL="280988" indent="-280988">
              <a:spcBef>
                <a:spcPts val="1556"/>
              </a:spcBef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mostrar evidencia de comunicación continua entre la escuela, las familias, los estudiantes y la comunidad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914400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Plan de </a:t>
            </a:r>
            <a:r>
              <a:rPr lang="en-US" sz="4800" dirty="0" err="1"/>
              <a:t>Participacion</a:t>
            </a:r>
            <a:r>
              <a:rPr lang="en-US" sz="4800" dirty="0"/>
              <a:t> de Padres y Familias(PFEP)</a:t>
            </a:r>
            <a:endParaRPr lang="en-US" sz="4800" b="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29970" y="2667000"/>
            <a:ext cx="7013575" cy="293824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/>
            <a:r>
              <a:rPr lang="en-US" sz="2600" b="1" dirty="0">
                <a:latin typeface="Arial Narrow" panose="020B0606020202030204" pitchFamily="34" charset="0"/>
              </a:rPr>
              <a:t>Las </a:t>
            </a:r>
            <a:r>
              <a:rPr lang="en-US" sz="2600" b="1" dirty="0" err="1">
                <a:latin typeface="Arial Narrow" panose="020B0606020202030204" pitchFamily="34" charset="0"/>
              </a:rPr>
              <a:t>escuelas</a:t>
            </a:r>
            <a:r>
              <a:rPr lang="en-US" sz="2600" b="1" dirty="0">
                <a:latin typeface="Arial Narrow" panose="020B0606020202030204" pitchFamily="34" charset="0"/>
              </a:rPr>
              <a:t> Title I </a:t>
            </a:r>
            <a:r>
              <a:rPr lang="en-US" sz="2600" b="1" dirty="0" err="1">
                <a:latin typeface="Arial Narrow" panose="020B0606020202030204" pitchFamily="34" charset="0"/>
              </a:rPr>
              <a:t>deben</a:t>
            </a:r>
            <a:r>
              <a:rPr lang="en-US" sz="2600" b="1" dirty="0">
                <a:latin typeface="Arial Narrow" panose="020B0606020202030204" pitchFamily="34" charset="0"/>
              </a:rPr>
              <a:t>:</a:t>
            </a:r>
          </a:p>
          <a:p>
            <a:pPr marL="280988" indent="-280988">
              <a:spcBef>
                <a:spcPts val="1556"/>
              </a:spcBef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Proporcionar información sobre cómo funciona la escuela con la comunidad, los voluntarios y las asociaciones comerciales para aumentar el </a:t>
            </a:r>
            <a:r>
              <a:rPr lang="es-ES" sz="2600" b="1" u="sng" dirty="0">
                <a:latin typeface="Arial Narrow" panose="020B0606020202030204" pitchFamily="34" charset="0"/>
              </a:rPr>
              <a:t>rendimiento de los estudiantes</a:t>
            </a:r>
            <a:r>
              <a:rPr lang="es-ES" sz="2600" dirty="0">
                <a:latin typeface="Arial Narrow" panose="020B0606020202030204" pitchFamily="34" charset="0"/>
              </a:rPr>
              <a:t>.</a:t>
            </a:r>
            <a:endParaRPr lang="en-US" sz="26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600" dirty="0">
                <a:latin typeface="Arial Narrow" panose="020B0606020202030204" pitchFamily="34" charset="0"/>
              </a:rPr>
              <a:t>Brindar capacitación al personal y a los padres diseñada para aumentar el rendimiento estudiantil y </a:t>
            </a:r>
            <a:r>
              <a:rPr lang="es-ES" sz="2600" b="1" u="sng" dirty="0">
                <a:latin typeface="Arial Narrow" panose="020B0606020202030204" pitchFamily="34" charset="0"/>
              </a:rPr>
              <a:t>apoyar la participación familiar</a:t>
            </a:r>
            <a:endParaRPr lang="en-US" sz="26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26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736387" y="685800"/>
            <a:ext cx="7010400" cy="1189038"/>
          </a:xfrm>
          <a:noFill/>
        </p:spPr>
        <p:txBody>
          <a:bodyPr/>
          <a:lstStyle/>
          <a:p>
            <a:pPr algn="ctr" eaLnBrk="1" hangingPunct="1"/>
            <a:r>
              <a:rPr lang="es-ES" sz="4800" dirty="0"/>
              <a:t>Plan de Participación de los Padres y la Familia (PFEP)</a:t>
            </a:r>
            <a:endParaRPr lang="en-US" sz="4800" dirty="0" smtClean="0"/>
          </a:p>
        </p:txBody>
      </p:sp>
      <p:sp>
        <p:nvSpPr>
          <p:cNvPr id="13315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1524000" y="2667000"/>
            <a:ext cx="7010400" cy="4419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None/>
            </a:pPr>
            <a:r>
              <a:rPr lang="es-ES" sz="2600" b="1" dirty="0">
                <a:latin typeface="Arial Narrow" panose="020B0606020202030204" pitchFamily="34" charset="0"/>
              </a:rPr>
              <a:t>Las escuelas de Título I deben </a:t>
            </a:r>
            <a:r>
              <a:rPr lang="en-US" sz="2600" b="1" dirty="0" smtClean="0">
                <a:latin typeface="Arial Narrow" panose="020B0606020202030204" pitchFamily="34" charset="0"/>
              </a:rPr>
              <a:t>:</a:t>
            </a:r>
            <a:endParaRPr lang="en-US" sz="2600" b="1" dirty="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1556"/>
              </a:spcBef>
            </a:pPr>
            <a:r>
              <a:rPr lang="es-ES" sz="2300" dirty="0">
                <a:latin typeface="Arial Narrow" panose="020B0606020202030204" pitchFamily="34" charset="0"/>
              </a:rPr>
              <a:t>realizar conjuntamente una evaluación anual del contenido y la efectividad del Plan de Participación de padres y familias (PFEP) de la escuela</a:t>
            </a:r>
          </a:p>
          <a:p>
            <a:pPr eaLnBrk="1" hangingPunct="1">
              <a:lnSpc>
                <a:spcPct val="80000"/>
              </a:lnSpc>
              <a:spcBef>
                <a:spcPts val="1556"/>
              </a:spcBef>
            </a:pPr>
            <a:r>
              <a:rPr lang="es-ES" sz="2300" b="1" u="sng" dirty="0">
                <a:latin typeface="Arial Narrow" panose="020B0606020202030204" pitchFamily="34" charset="0"/>
              </a:rPr>
              <a:t>monitorear y evaluar las estrategias del Plan de Participación de padres y familias (PFEP)</a:t>
            </a:r>
          </a:p>
          <a:p>
            <a:pPr eaLnBrk="1" hangingPunct="1">
              <a:lnSpc>
                <a:spcPct val="80000"/>
              </a:lnSpc>
              <a:spcBef>
                <a:spcPts val="1556"/>
              </a:spcBef>
            </a:pPr>
            <a:r>
              <a:rPr lang="es-ES" sz="2300" dirty="0">
                <a:latin typeface="Arial Narrow" panose="020B0606020202030204" pitchFamily="34" charset="0"/>
              </a:rPr>
              <a:t>utilizar los resultados de la evaluación para diseñar y revisar estrategias para una participación más efectiva de la familia</a:t>
            </a:r>
          </a:p>
          <a:p>
            <a:pPr eaLnBrk="1" hangingPunct="1">
              <a:lnSpc>
                <a:spcPct val="80000"/>
              </a:lnSpc>
              <a:spcBef>
                <a:spcPts val="1556"/>
              </a:spcBef>
            </a:pPr>
            <a:r>
              <a:rPr lang="es-ES" sz="2300" dirty="0">
                <a:latin typeface="Arial Narrow" panose="020B0606020202030204" pitchFamily="34" charset="0"/>
              </a:rPr>
              <a:t>El PFEP de Jupiter se cargará en la página web de nuestra escuela en la pestaña "Acerca de nosotros" en la sección "Título 1".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Resultados</a:t>
            </a:r>
            <a:r>
              <a:rPr lang="en-US" sz="4800" dirty="0"/>
              <a:t>  de la </a:t>
            </a:r>
            <a:r>
              <a:rPr lang="en-US" sz="4800" dirty="0" err="1"/>
              <a:t>encuesta</a:t>
            </a:r>
            <a:r>
              <a:rPr lang="en-US" sz="4800" dirty="0"/>
              <a:t> 2020-2021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600" b="1" i="1" dirty="0" smtClean="0"/>
              <a:t>197</a:t>
            </a:r>
            <a:r>
              <a:rPr lang="es-ES" sz="1600" i="1" dirty="0" smtClean="0"/>
              <a:t> </a:t>
            </a:r>
            <a:r>
              <a:rPr lang="es-ES" sz="1600" i="1" dirty="0"/>
              <a:t>familias de Júpiter participaron en la Encuesta de Padres del Distrito.</a:t>
            </a:r>
          </a:p>
          <a:p>
            <a:r>
              <a:rPr lang="es-ES" sz="1600" i="1" dirty="0"/>
              <a:t>El </a:t>
            </a:r>
            <a:r>
              <a:rPr lang="es-ES" sz="1600" b="1" i="1" dirty="0" smtClean="0"/>
              <a:t>75%</a:t>
            </a:r>
            <a:r>
              <a:rPr lang="es-ES" sz="1600" i="1" dirty="0" smtClean="0"/>
              <a:t> </a:t>
            </a:r>
            <a:r>
              <a:rPr lang="es-ES" sz="1600" i="1" dirty="0"/>
              <a:t>de las familias dicen que el correo electrónico o los mensajes de texto son la mejor manera de recibir información importante con respecto a la escuela o a sus hijos. </a:t>
            </a:r>
          </a:p>
          <a:p>
            <a:r>
              <a:rPr lang="es-ES" sz="1600" i="1" dirty="0"/>
              <a:t>El </a:t>
            </a:r>
            <a:r>
              <a:rPr lang="es-ES" sz="1600" b="1" i="1" dirty="0"/>
              <a:t>88%</a:t>
            </a:r>
            <a:r>
              <a:rPr lang="es-ES" sz="1600" i="1" dirty="0"/>
              <a:t> de las familias dicen que el personal de la oficina es educado y servicial.</a:t>
            </a:r>
          </a:p>
          <a:p>
            <a:r>
              <a:rPr lang="es-ES" sz="1600" i="1" dirty="0"/>
              <a:t>El </a:t>
            </a:r>
            <a:r>
              <a:rPr lang="es-ES" sz="1600" b="1" i="1" dirty="0" smtClean="0"/>
              <a:t>73% </a:t>
            </a:r>
            <a:r>
              <a:rPr lang="es-ES" sz="1600" i="1" dirty="0"/>
              <a:t>de las familias sienten que el mejor momento para asistir a un evento escolar para familias es por la noche. </a:t>
            </a:r>
          </a:p>
          <a:p>
            <a:r>
              <a:rPr lang="es-ES" sz="1600" i="1" dirty="0"/>
              <a:t>El </a:t>
            </a:r>
            <a:r>
              <a:rPr lang="es-ES" sz="1600" b="1" i="1" dirty="0" smtClean="0"/>
              <a:t>64%</a:t>
            </a:r>
            <a:r>
              <a:rPr lang="es-ES" sz="1600" i="1" dirty="0" smtClean="0"/>
              <a:t> </a:t>
            </a:r>
            <a:r>
              <a:rPr lang="es-ES" sz="1600" i="1" dirty="0"/>
              <a:t>de las familias sienten que se les dio la oportunidad de proporcionar información y retroalimentación en las decisiones escolares.</a:t>
            </a:r>
          </a:p>
          <a:p>
            <a:r>
              <a:rPr lang="es-ES" sz="1600" i="1" dirty="0"/>
              <a:t>El </a:t>
            </a:r>
            <a:r>
              <a:rPr lang="es-ES" sz="1600" b="1" i="1" dirty="0" smtClean="0"/>
              <a:t>40%</a:t>
            </a:r>
            <a:r>
              <a:rPr lang="es-ES" sz="1600" i="1" dirty="0" smtClean="0"/>
              <a:t> </a:t>
            </a:r>
            <a:r>
              <a:rPr lang="es-ES" sz="1600" i="1" dirty="0"/>
              <a:t>de las familias prefieren completar una encuesta en línea con respecto a proporcionar información sobre la escuela.</a:t>
            </a:r>
          </a:p>
          <a:p>
            <a:r>
              <a:rPr lang="es-ES" sz="1600" i="1" dirty="0"/>
              <a:t>El </a:t>
            </a:r>
            <a:r>
              <a:rPr lang="es-ES" sz="1600" b="1" i="1" dirty="0" smtClean="0"/>
              <a:t>94%</a:t>
            </a:r>
            <a:r>
              <a:rPr lang="es-ES" sz="1600" i="1" dirty="0" smtClean="0"/>
              <a:t> </a:t>
            </a:r>
            <a:r>
              <a:rPr lang="es-ES" sz="1600" i="1" dirty="0"/>
              <a:t>de estas familias dijeron que se sienten bienvenidas en Júpiter.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410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</a:t>
            </a:r>
            <a:r>
              <a:rPr lang="en-US" dirty="0">
                <a:ea typeface="Tahoma"/>
                <a:cs typeface="Tahoma"/>
              </a:rPr>
              <a:t> de </a:t>
            </a:r>
            <a:r>
              <a:rPr lang="en-US" dirty="0" err="1">
                <a:ea typeface="Tahoma"/>
                <a:cs typeface="Tahoma"/>
              </a:rPr>
              <a:t>Queja</a:t>
            </a:r>
            <a:r>
              <a:rPr lang="en-US" dirty="0">
                <a:ea typeface="Tahoma"/>
                <a:cs typeface="Tahoma"/>
              </a:rPr>
              <a:t> de 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dirty="0">
                <a:ea typeface="Tahoma"/>
                <a:cs typeface="Tahoma"/>
              </a:rPr>
              <a:t>Titulo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494" y="1371600"/>
            <a:ext cx="7010400" cy="4572000"/>
          </a:xfrm>
        </p:spPr>
        <p:txBody>
          <a:bodyPr/>
          <a:lstStyle/>
          <a:p>
            <a:pPr>
              <a:buNone/>
            </a:pPr>
            <a:r>
              <a:rPr lang="es-ES" b="1" dirty="0">
                <a:latin typeface="Arial Narrow" panose="020B0606020202030204" pitchFamily="34" charset="0"/>
              </a:rPr>
              <a:t>Los padres tienen el derecho de presentar comentarios sobre los planes de Título I del distrito y / o de la escuela.</a:t>
            </a:r>
            <a:endParaRPr lang="es-ES" b="1" dirty="0">
              <a:ea typeface="Tahoma"/>
              <a:cs typeface="Tahoma"/>
            </a:endParaRPr>
          </a:p>
          <a:p>
            <a:pPr lvl="1"/>
            <a:r>
              <a:rPr lang="es-ES" sz="2600" i="0" dirty="0">
                <a:latin typeface="Arial Narrow" panose="020B0606020202030204" pitchFamily="34" charset="0"/>
              </a:rPr>
              <a:t>Los comentarios deben ser entregados a la escuela</a:t>
            </a:r>
            <a:endParaRPr lang="es-ES" dirty="0"/>
          </a:p>
          <a:p>
            <a:pPr lvl="1"/>
            <a:r>
              <a:rPr lang="es-ES" sz="2600" i="0" dirty="0">
                <a:latin typeface="Arial Narrow" panose="020B0606020202030204" pitchFamily="34" charset="0"/>
              </a:rPr>
              <a:t>  La escuela enviará sus comentarios a la Oficina de Título I del distrito</a:t>
            </a:r>
            <a:endParaRPr lang="es-ES" dirty="0"/>
          </a:p>
          <a:p>
            <a:pPr marL="457200" lvl="1" indent="-457200"/>
            <a:r>
              <a:rPr lang="es-ES" sz="2600" i="0" dirty="0">
                <a:latin typeface="Arial Narrow" panose="020B0606020202030204" pitchFamily="34" charset="0"/>
              </a:rPr>
              <a:t>La oficina del distrito de Título I incluirá comentarios de los padres cuando los planes sean presentados al Departamento de Educación de la Florida</a:t>
            </a:r>
            <a:endParaRPr lang="es-ES" dirty="0"/>
          </a:p>
          <a:p>
            <a:pPr marL="0" indent="0">
              <a:buNone/>
            </a:pPr>
            <a:endParaRPr lang="en-US" sz="2600" i="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3824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428625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3600" dirty="0" err="1"/>
              <a:t>Acuerdo</a:t>
            </a:r>
            <a:r>
              <a:rPr lang="en-US" sz="3600" dirty="0"/>
              <a:t> Escuela –Padres (Compact)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676400" y="1295400"/>
            <a:ext cx="7119938" cy="487518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Escuela-Padres que es escrito por los padres y el personal de la escuela.</a:t>
            </a:r>
          </a:p>
          <a:p>
            <a:endParaRPr lang="es-ES" sz="2800" dirty="0">
              <a:cs typeface="Arial"/>
            </a:endParaRPr>
          </a:p>
          <a:p>
            <a:pPr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 El compact describe las responsabilidades de los estudiantes, padres y personal de la escuela para esforzarse por elevar el rendimiento estudiantil.</a:t>
            </a:r>
          </a:p>
          <a:p>
            <a:pPr>
              <a:buFont typeface="Wingdings" pitchFamily="2" charset="2"/>
              <a:buChar char="§"/>
            </a:pPr>
            <a:endParaRPr lang="es-ES" sz="2800" dirty="0">
              <a:cs typeface="Arial"/>
            </a:endParaRPr>
          </a:p>
          <a:p>
            <a:pPr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</a:t>
            </a:r>
            <a:r>
              <a:rPr lang="es-ES" sz="2600" b="1" dirty="0">
                <a:latin typeface="Arial Narrow" panose="020B0606020202030204" pitchFamily="34" charset="0"/>
              </a:rPr>
              <a:t>El pacto se compartirá durante las conferencias de padres y maestros durante todo el año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.</a:t>
            </a:r>
            <a:endParaRPr lang="es-ES" sz="2800" dirty="0">
              <a:latin typeface="Arial"/>
              <a:cs typeface="Arial"/>
            </a:endParaRPr>
          </a:p>
          <a:p>
            <a:pPr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El compact debe ser revisado cada año por el padre, el estudiante y el maestro.</a:t>
            </a:r>
            <a:endParaRPr lang="es-ES" sz="2800" dirty="0">
              <a:cs typeface="Arial"/>
            </a:endParaRPr>
          </a:p>
          <a:p>
            <a:pPr marL="225425" indent="-225425">
              <a:buFont typeface="Wingdings" pitchFamily="2" charset="2"/>
              <a:buChar char="§"/>
            </a:pPr>
            <a:endParaRPr lang="en-US" sz="2600" dirty="0">
              <a:latin typeface="Arial Narrow" panose="020B0606020202030204" pitchFamily="34" charset="0"/>
            </a:endParaRPr>
          </a:p>
        </p:txBody>
      </p:sp>
      <p:pic>
        <p:nvPicPr>
          <p:cNvPr id="14340" name="Picture 9" descr="j04135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4612" y="5562600"/>
            <a:ext cx="76517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801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428625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Derecho de los </a:t>
            </a:r>
            <a:r>
              <a:rPr lang="en-US" sz="4800" dirty="0">
                <a:ea typeface="Tahoma"/>
                <a:cs typeface="Tahoma"/>
              </a:rPr>
              <a:t>Padres a </a:t>
            </a:r>
            <a:r>
              <a:rPr lang="en-US" sz="4800" dirty="0" err="1">
                <a:ea typeface="Tahoma"/>
                <a:cs typeface="Tahoma"/>
              </a:rPr>
              <a:t>estar</a:t>
            </a:r>
            <a:r>
              <a:rPr lang="en-US" sz="4800" dirty="0">
                <a:ea typeface="Tahoma"/>
                <a:cs typeface="Tahoma"/>
              </a:rPr>
              <a:t> </a:t>
            </a:r>
            <a:r>
              <a:rPr lang="en-US" sz="4800" dirty="0" err="1">
                <a:ea typeface="Tahoma"/>
                <a:cs typeface="Tahoma"/>
              </a:rPr>
              <a:t>informados</a:t>
            </a:r>
            <a:endParaRPr lang="en-US" sz="4800" dirty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597025" y="1536700"/>
            <a:ext cx="7191375" cy="3797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s-ES" sz="2800" dirty="0">
                <a:latin typeface="Arial Narrow" panose="020B0606020202030204" pitchFamily="34" charset="0"/>
              </a:rPr>
              <a:t>Los padres tienen el derecho de solicitar y recibir información oportuna con respecto a las calificaciones profesionales de los maestros y </a:t>
            </a:r>
            <a:r>
              <a:rPr lang="es-ES" sz="2800" dirty="0" err="1">
                <a:latin typeface="Arial Narrow" panose="020B0606020202030204" pitchFamily="34" charset="0"/>
              </a:rPr>
              <a:t>paraprofesionales</a:t>
            </a:r>
            <a:r>
              <a:rPr lang="es-ES" sz="2800" dirty="0">
                <a:latin typeface="Arial Narrow" panose="020B0606020202030204" pitchFamily="34" charset="0"/>
              </a:rPr>
              <a:t> de sus hijos.</a:t>
            </a:r>
            <a:endParaRPr lang="es-ES" sz="3200" dirty="0">
              <a:latin typeface="Arial Narrow" panose="020B0606020202030204" pitchFamily="34" charset="0"/>
            </a:endParaRPr>
          </a:p>
          <a:p>
            <a:pPr algn="just"/>
            <a:endParaRPr lang="es-ES" sz="2800" dirty="0">
              <a:latin typeface="Arial Narrow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es-ES" sz="2800" dirty="0">
                <a:latin typeface="Arial Narrow" panose="020B0606020202030204" pitchFamily="34" charset="0"/>
              </a:rPr>
              <a:t>Los padres deben ser notificados si su hijo es asignado o enseñado por cuatro o más semanas consecutivas por un maestro que no está altamente calificado.</a:t>
            </a:r>
            <a:endParaRPr lang="es-ES" sz="2800" dirty="0"/>
          </a:p>
          <a:p>
            <a:pPr marL="225425" indent="-225425" algn="just">
              <a:buFont typeface="Wingdings" pitchFamily="2" charset="2"/>
              <a:buChar char="§"/>
            </a:pPr>
            <a:endParaRPr lang="en-US" sz="2800" dirty="0">
              <a:latin typeface="Arial Narrow" panose="020B0606020202030204" pitchFamily="34" charset="0"/>
            </a:endParaRPr>
          </a:p>
        </p:txBody>
      </p:sp>
      <p:pic>
        <p:nvPicPr>
          <p:cNvPr id="15364" name="Picture 8" descr="j04096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5720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125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962901" cy="1295400"/>
          </a:xfrm>
        </p:spPr>
        <p:txBody>
          <a:bodyPr/>
          <a:lstStyle/>
          <a:p>
            <a:pPr algn="ctr" eaLnBrk="1" hangingPunct="1"/>
            <a:r>
              <a:rPr lang="en-US" sz="4800" dirty="0">
                <a:ea typeface="Tahoma"/>
                <a:cs typeface="Tahoma"/>
              </a:rPr>
              <a:t>Los </a:t>
            </a:r>
            <a:r>
              <a:rPr lang="en-US" sz="4800" dirty="0" err="1">
                <a:ea typeface="Tahoma"/>
                <a:cs typeface="Tahoma"/>
              </a:rPr>
              <a:t>estudios</a:t>
            </a:r>
            <a:r>
              <a:rPr lang="en-US" sz="4800" dirty="0">
                <a:ea typeface="Tahoma"/>
                <a:cs typeface="Tahoma"/>
              </a:rPr>
              <a:t> </a:t>
            </a:r>
            <a:r>
              <a:rPr lang="en-US" sz="4800" dirty="0" err="1">
                <a:ea typeface="Tahoma"/>
                <a:cs typeface="Tahoma"/>
              </a:rPr>
              <a:t>muestran</a:t>
            </a:r>
            <a:r>
              <a:rPr lang="en-US" sz="4800" dirty="0">
                <a:ea typeface="Tahoma"/>
                <a:cs typeface="Tahoma"/>
              </a:rPr>
              <a:t>...</a:t>
            </a:r>
            <a:r>
              <a:rPr lang="en-US" sz="1800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1800" dirty="0"/>
              <a:t>(Epstein y </a:t>
            </a:r>
            <a:r>
              <a:rPr lang="en-US" sz="1800" dirty="0" err="1"/>
              <a:t>Asociados</a:t>
            </a:r>
            <a:r>
              <a:rPr lang="en-US" sz="1800" dirty="0"/>
              <a:t>, 2009)</a:t>
            </a:r>
            <a:endParaRPr lang="en-US" sz="4800" dirty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873250" y="1922463"/>
            <a:ext cx="184150" cy="3111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752600" y="1524000"/>
            <a:ext cx="6781800" cy="540455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s-ES" sz="2600" b="1" dirty="0">
                <a:latin typeface="Arial Narrow" panose="020B0606020202030204" pitchFamily="34" charset="0"/>
              </a:rPr>
              <a:t>Independientemente del estatus socioeconómico, cuando los padres están involucrados, los estudiantes tienen más probabilidades de:</a:t>
            </a:r>
            <a:endParaRPr lang="es-ES" b="1" dirty="0">
              <a:cs typeface="Arial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Asistir a la escuela regularmente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Ganar mejores calificaciones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Obtener mejores resultados de exámenes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Pase cursos/ materias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Ser promovido al siguiente grado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Adaptarse al cambio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Tener mejores habilidades sociales</a:t>
            </a:r>
            <a:endParaRPr lang="es-ES" dirty="0"/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  Graduarse</a:t>
            </a:r>
            <a:endParaRPr lang="es-ES" dirty="0">
              <a:latin typeface="Arial"/>
              <a:cs typeface="Arial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Continuar su educación profesional</a:t>
            </a:r>
            <a:endParaRPr lang="es-ES" dirty="0">
              <a:cs typeface="Arial"/>
            </a:endParaRPr>
          </a:p>
          <a:p>
            <a:pPr lvl="1" algn="just"/>
            <a:r>
              <a:rPr lang="es-ES" sz="2600" dirty="0">
                <a:latin typeface="Tahoma" pitchFamily="34" charset="0"/>
              </a:rPr>
              <a:t>	</a:t>
            </a:r>
            <a:r>
              <a:rPr lang="es-ES" sz="2800" dirty="0">
                <a:latin typeface="Tahoma" pitchFamily="34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282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title"/>
          </p:nvPr>
        </p:nvSpPr>
        <p:spPr>
          <a:xfrm>
            <a:off x="1343025" y="409575"/>
            <a:ext cx="7856538" cy="838200"/>
          </a:xfrm>
        </p:spPr>
        <p:txBody>
          <a:bodyPr/>
          <a:lstStyle/>
          <a:p>
            <a:pPr algn="ctr" eaLnBrk="1" hangingPunct="1"/>
            <a:r>
              <a:rPr lang="en-US" sz="5000" dirty="0"/>
              <a:t>Consejos para el </a:t>
            </a:r>
            <a:r>
              <a:rPr lang="en-US" sz="5000" dirty="0" err="1"/>
              <a:t>éxito</a:t>
            </a:r>
            <a:r>
              <a:rPr lang="en-US" sz="5000" dirty="0" smtClean="0"/>
              <a:t>: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1447800" y="1447800"/>
            <a:ext cx="7527925" cy="527529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¡Comuníquese con el maestro de su hijo a menudo durante todo el año!</a:t>
            </a:r>
          </a:p>
          <a:p>
            <a:pPr marL="225425" indent="-225425" algn="just">
              <a:buFont typeface="Wingdings" pitchFamily="2" charset="2"/>
              <a:buChar char="§"/>
            </a:pPr>
            <a:endParaRPr lang="es-ES" sz="26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Considere unirse al PTO / PTA, el Consejo Asesor Escolar (SAC) o el Consejo Asesor del Distrito Título I. ¡Deja que se escuche tu voz</a:t>
            </a:r>
            <a:r>
              <a:rPr lang="es-ES" sz="2600" dirty="0" smtClean="0">
                <a:latin typeface="Arial Narrow" panose="020B0606020202030204" pitchFamily="34" charset="0"/>
              </a:rPr>
              <a:t>!</a:t>
            </a:r>
          </a:p>
          <a:p>
            <a:pPr algn="just"/>
            <a:endParaRPr lang="es-ES" sz="26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Algunas escuelas de Título I tienen centros de recursos para padres que proporcionan materiales y recursos que las familias pueden retirar para usar en </a:t>
            </a:r>
            <a:r>
              <a:rPr lang="es-ES" sz="2600" dirty="0" smtClean="0">
                <a:latin typeface="Arial Narrow" panose="020B0606020202030204" pitchFamily="34" charset="0"/>
              </a:rPr>
              <a:t>casa</a:t>
            </a:r>
          </a:p>
          <a:p>
            <a:pPr algn="just"/>
            <a:endParaRPr lang="es-ES" sz="26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s-ES" sz="2600" dirty="0">
                <a:latin typeface="Arial Narrow" panose="020B0606020202030204" pitchFamily="34" charset="0"/>
              </a:rPr>
              <a:t>Comuníquese con, para discutir los materiales disponibles</a:t>
            </a:r>
            <a:endParaRPr lang="en-US" sz="2600" dirty="0">
              <a:latin typeface="Arial Narrow" panose="020B0606020202030204" pitchFamily="34" charset="0"/>
            </a:endParaRPr>
          </a:p>
          <a:p>
            <a:pPr algn="just"/>
            <a:endParaRPr lang="en-US" sz="28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-254000" y="3724275"/>
            <a:ext cx="457200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170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Consejos para el </a:t>
            </a:r>
            <a:r>
              <a:rPr lang="en-US" sz="4800" dirty="0" err="1"/>
              <a:t>exito</a:t>
            </a:r>
            <a:r>
              <a:rPr lang="en-US" sz="4800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 bwMode="auto">
          <a:xfrm rot="19269298">
            <a:off x="5461301" y="5888943"/>
            <a:ext cx="1752600" cy="937909"/>
          </a:xfrm>
          <a:prstGeom prst="rightArrow">
            <a:avLst/>
          </a:prstGeom>
          <a:solidFill>
            <a:srgbClr val="FF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800" dirty="0"/>
              <a:t>Puede localizar nuestra página web yendo a la página web del distrito de Escuelas Públicas de </a:t>
            </a:r>
            <a:r>
              <a:rPr lang="es-ES" sz="1800" dirty="0" err="1"/>
              <a:t>Brevard</a:t>
            </a:r>
            <a:r>
              <a:rPr lang="es-ES" sz="1800" dirty="0"/>
              <a:t>. Haga clic en el menú desplegable escuelas, elija Escuelas primarias y haga clic en Jupiter Elementary.</a:t>
            </a:r>
          </a:p>
          <a:p>
            <a:pPr marL="0" indent="0">
              <a:buNone/>
            </a:pPr>
            <a:r>
              <a:rPr lang="es-ES" sz="1400" b="1" dirty="0"/>
              <a:t>Pestañas </a:t>
            </a:r>
            <a:r>
              <a:rPr lang="es-ES" sz="1400" b="1" dirty="0" smtClean="0"/>
              <a:t>importantes</a:t>
            </a:r>
          </a:p>
          <a:p>
            <a:r>
              <a:rPr lang="es-ES" sz="1400" b="1" dirty="0" smtClean="0"/>
              <a:t>Sobre </a:t>
            </a:r>
            <a:r>
              <a:rPr lang="es-ES" sz="1400" b="1" dirty="0"/>
              <a:t>nosotros</a:t>
            </a:r>
          </a:p>
          <a:p>
            <a:r>
              <a:rPr lang="es-ES" sz="1400" b="1" dirty="0"/>
              <a:t>CENTRO DE ATENCIÓN </a:t>
            </a:r>
          </a:p>
          <a:p>
            <a:r>
              <a:rPr lang="es-ES" sz="1400" b="1" dirty="0"/>
              <a:t>Padres y estudiantes</a:t>
            </a:r>
          </a:p>
          <a:p>
            <a:r>
              <a:rPr lang="es-ES" sz="1400" b="1" dirty="0"/>
              <a:t>Menú desplegable Traducción de Google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292836"/>
            <a:ext cx="8763000" cy="2979934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 rot="19269298">
            <a:off x="6238131" y="5351837"/>
            <a:ext cx="1058364" cy="937909"/>
          </a:xfrm>
          <a:prstGeom prst="rightArrow">
            <a:avLst/>
          </a:prstGeom>
          <a:solidFill>
            <a:srgbClr val="FF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193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304800"/>
            <a:ext cx="7437437" cy="838200"/>
          </a:xfrm>
        </p:spPr>
        <p:txBody>
          <a:bodyPr/>
          <a:lstStyle/>
          <a:p>
            <a:pPr algn="ctr" eaLnBrk="1" hangingPunct="1"/>
            <a:r>
              <a:rPr lang="en-US" sz="4800" dirty="0" err="1"/>
              <a:t>Propósito</a:t>
            </a:r>
            <a:r>
              <a:rPr lang="en-US" sz="4800" dirty="0"/>
              <a:t> de la </a:t>
            </a:r>
            <a:r>
              <a:rPr lang="en-US" sz="4800" dirty="0" err="1"/>
              <a:t>reunión</a:t>
            </a:r>
            <a:endParaRPr lang="en-US" sz="4800" dirty="0" smtClean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523206" y="1143000"/>
            <a:ext cx="7544594" cy="561692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600" dirty="0" smtClean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De acuerdo con la Ley de Éxito de Todos los Estudiantes (ESSA, por sus siglas en inglés), las escuelas deben organizar una Reunión Anual para explicar y discutir:</a:t>
            </a:r>
            <a:r>
              <a:rPr lang="en-US" sz="2800" dirty="0" smtClean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</a:p>
          <a:p>
            <a:pPr algn="just"/>
            <a:r>
              <a:rPr lang="es-ES" sz="2600" b="1" dirty="0" smtClean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Programas y requisitos del Título I</a:t>
            </a:r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 smtClean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s-E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Plan de Participación de padres y familias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Pacto</a:t>
            </a: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Escuela</a:t>
            </a: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-Padre</a:t>
            </a:r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s-E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El derecho de los padres a saber</a:t>
            </a:r>
            <a:endParaRPr lang="en-US" sz="2400" dirty="0" smtClean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s-E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Diseñar, implementar y evaluar las metas del Plan de Mejora Escolar (SIP/SWP)</a:t>
            </a:r>
            <a:r>
              <a:rPr lang="en-U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es-E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Recopilar las aportaciones de las partes </a:t>
            </a:r>
            <a:r>
              <a:rPr lang="es-E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interesadas</a:t>
            </a:r>
          </a:p>
          <a:p>
            <a:pPr lvl="2"/>
            <a:endParaRPr lang="en-US" sz="24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n-US" sz="2600" b="1" dirty="0" err="1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Soporte</a:t>
            </a:r>
            <a:r>
              <a:rPr lang="en-US" sz="2600" b="1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n-US" sz="2600" b="1" dirty="0" err="1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adicional</a:t>
            </a:r>
            <a:endParaRPr lang="en-US" sz="2600" b="1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n-US" sz="2400" dirty="0" err="1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Asociaciones</a:t>
            </a:r>
            <a:r>
              <a:rPr lang="en-U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escolares</a:t>
            </a:r>
            <a:r>
              <a:rPr lang="en-US" sz="2400" dirty="0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y </a:t>
            </a:r>
            <a:r>
              <a:rPr lang="en-US" sz="2400" dirty="0" err="1" smtClean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familiares</a:t>
            </a:r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Asociaciones</a:t>
            </a: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comerciales</a:t>
            </a:r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9725" y="304800"/>
            <a:ext cx="7586663" cy="838200"/>
          </a:xfrm>
        </p:spPr>
        <p:txBody>
          <a:bodyPr/>
          <a:lstStyle/>
          <a:p>
            <a:pPr algn="ctr" eaLnBrk="1" hangingPunct="1"/>
            <a:r>
              <a:rPr lang="en-US" sz="4000" dirty="0" err="1"/>
              <a:t>Consejos</a:t>
            </a:r>
            <a:r>
              <a:rPr lang="en-US" sz="4000" dirty="0"/>
              <a:t> para el </a:t>
            </a:r>
            <a:r>
              <a:rPr lang="en-US" sz="4000" dirty="0" err="1" smtClean="0"/>
              <a:t>éxito</a:t>
            </a:r>
            <a:r>
              <a:rPr lang="en-US" sz="4000" dirty="0" smtClean="0"/>
              <a:t>:</a:t>
            </a:r>
            <a:endParaRPr lang="en-US" sz="4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09725" y="1447800"/>
            <a:ext cx="7153275" cy="424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No olvides registrarte para obtener tu cuenta de FOCUS.  ¡Controle las calificaciones de su hijo y manténgase en contacto con su maestro!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Una vez más, ¡considere ser voluntario!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Complete el formulario de comentarios de la Reunión Anual del Título 1 que recogió al iniciar sesión.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Complete el formulario de comentarios de la Reunión Anual del Título 1 a través del enlace de la encuesta proporcionado.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b="1" u="sng" dirty="0" smtClean="0">
                <a:latin typeface="Arial Narrow" panose="020B0606020202030204" pitchFamily="34" charset="0"/>
              </a:rPr>
              <a:t>English Survey Link: </a:t>
            </a:r>
          </a:p>
          <a:p>
            <a:r>
              <a:rPr lang="en-US" b="1" dirty="0" smtClean="0">
                <a:latin typeface="Arial Narrow" panose="020B0606020202030204" pitchFamily="34" charset="0"/>
                <a:hlinkClick r:id="rId3"/>
              </a:rPr>
              <a:t>https</a:t>
            </a:r>
            <a:r>
              <a:rPr lang="en-US" b="1" dirty="0">
                <a:latin typeface="Arial Narrow" panose="020B0606020202030204" pitchFamily="34" charset="0"/>
                <a:hlinkClick r:id="rId3"/>
              </a:rPr>
              <a:t>://</a:t>
            </a:r>
            <a:r>
              <a:rPr lang="en-US" b="1" dirty="0" smtClean="0">
                <a:latin typeface="Arial Narrow" panose="020B0606020202030204" pitchFamily="34" charset="0"/>
                <a:hlinkClick r:id="rId3"/>
              </a:rPr>
              <a:t>www.surveymonkey.com/r/L9DDJLW</a:t>
            </a:r>
            <a:endParaRPr lang="en-US" b="1" dirty="0" smtClean="0">
              <a:latin typeface="Arial Narrow" panose="020B0606020202030204" pitchFamily="34" charset="0"/>
            </a:endParaRPr>
          </a:p>
          <a:p>
            <a:endParaRPr lang="en-US" b="1" dirty="0" smtClean="0">
              <a:latin typeface="Arial Narrow" panose="020B0606020202030204" pitchFamily="34" charset="0"/>
            </a:endParaRPr>
          </a:p>
          <a:p>
            <a:r>
              <a:rPr lang="en-US" b="1" u="sng" dirty="0" smtClean="0">
                <a:latin typeface="Arial Narrow" panose="020B0606020202030204" pitchFamily="34" charset="0"/>
              </a:rPr>
              <a:t>Spanish Survey Link:</a:t>
            </a:r>
            <a:endParaRPr lang="en-US" b="1" u="sng" dirty="0">
              <a:latin typeface="Arial Narrow" panose="020B0606020202030204" pitchFamily="34" charset="0"/>
            </a:endParaRPr>
          </a:p>
          <a:p>
            <a:r>
              <a:rPr lang="en-US" b="1" dirty="0">
                <a:latin typeface="Arial Narrow" panose="020B0606020202030204" pitchFamily="34" charset="0"/>
                <a:hlinkClick r:id="rId4"/>
              </a:rPr>
              <a:t>https://</a:t>
            </a:r>
            <a:r>
              <a:rPr lang="en-US" b="1" dirty="0" smtClean="0">
                <a:latin typeface="Arial Narrow" panose="020B0606020202030204" pitchFamily="34" charset="0"/>
                <a:hlinkClick r:id="rId4"/>
              </a:rPr>
              <a:t>es.surveymonkey.com/r/L9DDJLW</a:t>
            </a:r>
            <a:endParaRPr lang="en-US" b="1" dirty="0" smtClean="0">
              <a:latin typeface="Arial Narrow" panose="020B0606020202030204" pitchFamily="34" charset="0"/>
            </a:endParaRP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Your opinions matter to us!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4800" dirty="0" smtClean="0"/>
              <a:t>¿Qué es el Título I?</a:t>
            </a:r>
            <a:endParaRPr lang="en-US" sz="4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1219200"/>
            <a:ext cx="7696200" cy="54991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z="3000" b="1" i="1" dirty="0" smtClean="0">
                <a:latin typeface="Franklin Gothic Demi" panose="020B0703020102020204" pitchFamily="34" charset="0"/>
              </a:rPr>
              <a:t>El Título I es una subvención federal que</a:t>
            </a:r>
            <a:r>
              <a:rPr lang="en-US" sz="2600" b="1" dirty="0" smtClean="0">
                <a:latin typeface="Franklin Gothic Demi" panose="020B0703020102020204" pitchFamily="34" charset="0"/>
              </a:rPr>
              <a:t>:</a:t>
            </a:r>
            <a:endParaRPr lang="en-US" sz="2600" b="1" dirty="0" smtClean="0">
              <a:latin typeface="Franklin Gothic Demi" panose="020B0703020102020204" pitchFamily="34" charset="0"/>
            </a:endParaRPr>
          </a:p>
          <a:p>
            <a:pPr eaLnBrk="1" hangingPunct="1"/>
            <a:r>
              <a:rPr lang="es-ES" sz="2600" b="1" dirty="0" smtClean="0">
                <a:latin typeface="Arial Narrow" panose="020B0606020202030204" pitchFamily="34" charset="0"/>
              </a:rPr>
              <a:t>Asegura que todos los niños tengan la oportunidad de obtener una educación de alta calidad y alcanzar la competencia en desafiar los estándares académicos y las evaluaciones académicas estatales.</a:t>
            </a:r>
          </a:p>
          <a:p>
            <a:pPr eaLnBrk="1" hangingPunct="1"/>
            <a:r>
              <a:rPr lang="es-ES" sz="2600" dirty="0" smtClean="0">
                <a:latin typeface="Arial Narrow" panose="020B0606020202030204" pitchFamily="34" charset="0"/>
              </a:rPr>
              <a:t>proporciona fondos suplementarios a los distritos escolares para ayudar a las escuelas con altas concentraciones de pobreza a cumplir con las metas educativas</a:t>
            </a:r>
          </a:p>
          <a:p>
            <a:pPr eaLnBrk="1" hangingPunct="1"/>
            <a:r>
              <a:rPr lang="es-ES" sz="2600" dirty="0" smtClean="0">
                <a:latin typeface="Arial Narrow" panose="020B0606020202030204" pitchFamily="34" charset="0"/>
              </a:rPr>
              <a:t>ayuda a desarrollar la capacidad de los padres y maestros</a:t>
            </a:r>
          </a:p>
          <a:p>
            <a:pPr eaLnBrk="1" hangingPunct="1"/>
            <a:r>
              <a:rPr lang="es-ES" sz="2600" dirty="0" smtClean="0">
                <a:latin typeface="Arial Narrow" panose="020B0606020202030204" pitchFamily="34" charset="0"/>
              </a:rPr>
              <a:t>alienta a los padres a participar en la educación de sus hijos</a:t>
            </a:r>
            <a:endParaRPr lang="en-US" sz="2600" dirty="0" smtClean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010400" cy="914400"/>
          </a:xfrm>
        </p:spPr>
        <p:txBody>
          <a:bodyPr/>
          <a:lstStyle/>
          <a:p>
            <a:pPr algn="ctr" eaLnBrk="1" hangingPunct="1"/>
            <a:r>
              <a:rPr lang="en-US" sz="4800" dirty="0" err="1"/>
              <a:t>Financiación</a:t>
            </a:r>
            <a:r>
              <a:rPr lang="en-US" sz="4800" dirty="0"/>
              <a:t> del </a:t>
            </a:r>
            <a:r>
              <a:rPr lang="en-US" sz="4800" dirty="0" err="1"/>
              <a:t>Título</a:t>
            </a:r>
            <a:r>
              <a:rPr lang="en-US" sz="4800" dirty="0"/>
              <a:t> I</a:t>
            </a:r>
            <a:endParaRPr lang="en-US" sz="4800" dirty="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681163" y="1603374"/>
            <a:ext cx="7234237" cy="473360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0988" indent="-280988">
              <a:buFont typeface="Wingdings" pitchFamily="2" charset="2"/>
              <a:buChar char="§"/>
            </a:pPr>
            <a:r>
              <a:rPr lang="es-ES" sz="2600" dirty="0" smtClean="0">
                <a:latin typeface="Arial Narrow" panose="020B0606020202030204" pitchFamily="34" charset="0"/>
              </a:rPr>
              <a:t>Los distritos asignan fondos del Título I a las escuelas que califican según el número de estudiantes elegibles para recibir comidas gratuitas / a precio reducido</a:t>
            </a:r>
          </a:p>
          <a:p>
            <a:endParaRPr lang="en-US" sz="26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s-ES" sz="2600" dirty="0" smtClean="0">
                <a:latin typeface="Arial Narrow" panose="020B0606020202030204" pitchFamily="34" charset="0"/>
              </a:rPr>
              <a:t>El Título I debe complementar, no suplantar los fondos del distrito</a:t>
            </a:r>
          </a:p>
          <a:p>
            <a:endParaRPr lang="en-US" sz="26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s-ES" sz="2600" dirty="0" smtClean="0">
                <a:latin typeface="Arial Narrow" panose="020B0606020202030204" pitchFamily="34" charset="0"/>
              </a:rPr>
              <a:t>Una cantidad específica de la subvención del Título I debe gastarse en el compromiso familiar y el desarrollo profesional</a:t>
            </a:r>
          </a:p>
          <a:p>
            <a:endParaRPr lang="en-US" sz="26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s-ES" sz="2600" dirty="0" smtClean="0">
                <a:latin typeface="Arial Narrow" panose="020B0606020202030204" pitchFamily="34" charset="0"/>
              </a:rPr>
              <a:t>Los padres tienen el derecho de dar su opinión sobre cómo la escuela usará sus fondos del Título I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239000" cy="838200"/>
          </a:xfrm>
        </p:spPr>
        <p:txBody>
          <a:bodyPr/>
          <a:lstStyle/>
          <a:p>
            <a:r>
              <a:rPr lang="en-US" dirty="0"/>
              <a:t>Quien</a:t>
            </a:r>
            <a:r>
              <a:rPr lang="en-US" dirty="0">
                <a:ea typeface="Tahoma"/>
                <a:cs typeface="Tahoma"/>
              </a:rPr>
              <a:t> decide </a:t>
            </a:r>
            <a:r>
              <a:rPr lang="en-US" dirty="0" err="1">
                <a:ea typeface="Tahoma"/>
                <a:cs typeface="Tahoma"/>
              </a:rPr>
              <a:t>como</a:t>
            </a:r>
            <a:r>
              <a:rPr lang="en-US" dirty="0">
                <a:ea typeface="Tahoma"/>
                <a:cs typeface="Tahoma"/>
              </a:rPr>
              <a:t> se </a:t>
            </a:r>
            <a:r>
              <a:rPr lang="en-US" dirty="0" err="1">
                <a:ea typeface="Tahoma"/>
                <a:cs typeface="Tahoma"/>
              </a:rPr>
              <a:t>utilizan</a:t>
            </a:r>
            <a:r>
              <a:rPr lang="en-US" dirty="0">
                <a:ea typeface="Tahoma"/>
                <a:cs typeface="Tahoma"/>
              </a:rPr>
              <a:t> los Fondos?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794" y="838200"/>
            <a:ext cx="7162800" cy="5562600"/>
          </a:xfrm>
        </p:spPr>
        <p:txBody>
          <a:bodyPr/>
          <a:lstStyle/>
          <a:p>
            <a:pPr eaLnBrk="1" hangingPunct="1"/>
            <a:r>
              <a:rPr lang="es-ES" sz="2000" b="1" dirty="0">
                <a:latin typeface="Arial Narrow" panose="020B0606020202030204" pitchFamily="34" charset="0"/>
              </a:rPr>
              <a:t>Su equipo administrativo considera los datos y la retroalimentación recolectados durante el año escolar para construir su presupuesto escolar.</a:t>
            </a:r>
            <a:endParaRPr lang="es-ES" altLang="en-US" sz="2000" b="1" dirty="0">
              <a:latin typeface="Arial Narrow" panose="020B0606020202030204" pitchFamily="34" charset="0"/>
            </a:endParaRPr>
          </a:p>
          <a:p>
            <a:pPr eaLnBrk="1" hangingPunct="1"/>
            <a:r>
              <a:rPr lang="es-ES" sz="2000" b="1" dirty="0">
                <a:latin typeface="Arial Narrow" panose="020B0606020202030204" pitchFamily="34" charset="0"/>
              </a:rPr>
              <a:t>Cada escuela tiene un Consejo Asesor Escolar (SAC) compuesto de:</a:t>
            </a:r>
            <a:endParaRPr lang="es-ES" altLang="en-US" sz="2000" b="1" dirty="0">
              <a:latin typeface="Arial Narrow"/>
            </a:endParaRPr>
          </a:p>
          <a:p>
            <a:pPr lvl="1" eaLnBrk="1" hangingPunct="1"/>
            <a:r>
              <a:rPr lang="es-ES" sz="2000" i="0" dirty="0">
                <a:latin typeface="Arial Narrow" panose="020B0606020202030204" pitchFamily="34" charset="0"/>
              </a:rPr>
              <a:t>Padres, maestros, personal, miembros de la comunidad, directores y estudiantes (en escuelas intermedias y secundarias).</a:t>
            </a:r>
            <a:endParaRPr lang="es-ES" sz="2000" dirty="0">
              <a:ea typeface="Tahoma"/>
              <a:cs typeface="Tahoma"/>
            </a:endParaRPr>
          </a:p>
          <a:p>
            <a:pPr eaLnBrk="1" hangingPunct="1"/>
            <a:r>
              <a:rPr lang="es-ES" sz="2000" b="1" dirty="0">
                <a:latin typeface="Arial Narrow" panose="020B0606020202030204" pitchFamily="34" charset="0"/>
              </a:rPr>
              <a:t>El Consejo Asesor Escolar ayuda a determinar cómo usar los fondos del Título I. </a:t>
            </a:r>
            <a:r>
              <a:rPr lang="es-ES" sz="2000" b="1" u="sng" dirty="0">
                <a:latin typeface="Arial Narrow" panose="020B0606020202030204" pitchFamily="34" charset="0"/>
              </a:rPr>
              <a:t>Por favor considere unirse!</a:t>
            </a:r>
            <a:endParaRPr lang="es-ES" altLang="en-US" sz="2000" b="1" u="sng" dirty="0">
              <a:ea typeface="Tahoma"/>
              <a:cs typeface="Tahoma"/>
            </a:endParaRPr>
          </a:p>
          <a:p>
            <a:pPr eaLnBrk="1" hangingPunct="1"/>
            <a:r>
              <a:rPr lang="es-ES" sz="2000" b="1" dirty="0">
                <a:latin typeface="Arial Narrow" panose="020B0606020202030204" pitchFamily="34" charset="0"/>
              </a:rPr>
              <a:t>El uso de los fondos del Título I debe alinearse con las metas del Plan de Mejoramiento Escolar (SIP) y el Plan Escolar (SWP) para el Título I.</a:t>
            </a:r>
            <a:endParaRPr lang="es-ES" sz="2000" b="1" dirty="0">
              <a:latin typeface="Arial Narrow"/>
              <a:ea typeface="Tahoma"/>
              <a:cs typeface="Tahoma"/>
            </a:endParaRPr>
          </a:p>
          <a:p>
            <a:pPr eaLnBrk="1" hangingPunct="1"/>
            <a:r>
              <a:rPr lang="es-ES" sz="2000" b="1" dirty="0">
                <a:latin typeface="Arial Narrow" panose="020B0606020202030204" pitchFamily="34" charset="0"/>
              </a:rPr>
              <a:t>Copias de estos documentos están disponibles para su revisión en la oficina de la escuela (</a:t>
            </a:r>
            <a:r>
              <a:rPr lang="es-ES" sz="2000" b="1" dirty="0" err="1">
                <a:latin typeface="Arial Narrow" panose="020B0606020202030204" pitchFamily="34" charset="0"/>
              </a:rPr>
              <a:t>traduciones</a:t>
            </a:r>
            <a:r>
              <a:rPr lang="es-ES" sz="2000" b="1" dirty="0">
                <a:latin typeface="Arial Narrow" panose="020B0606020202030204" pitchFamily="34" charset="0"/>
              </a:rPr>
              <a:t> cuando sea posible)</a:t>
            </a:r>
            <a:endParaRPr lang="es-ES" sz="2000" b="1" dirty="0">
              <a:ea typeface="Tahoma"/>
              <a:cs typeface="Tahoma"/>
            </a:endParaRPr>
          </a:p>
          <a:p>
            <a:pPr eaLnBrk="1" hangingPunct="1"/>
            <a:endParaRPr lang="en-US" altLang="en-US" i="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936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title"/>
          </p:nvPr>
        </p:nvSpPr>
        <p:spPr>
          <a:xfrm>
            <a:off x="561975" y="304800"/>
            <a:ext cx="8959850" cy="838200"/>
          </a:xfrm>
        </p:spPr>
        <p:txBody>
          <a:bodyPr/>
          <a:lstStyle/>
          <a:p>
            <a:pPr algn="ctr" eaLnBrk="1" hangingPunct="1"/>
            <a:r>
              <a:rPr lang="en-US" sz="4800" dirty="0" err="1"/>
              <a:t>Programas</a:t>
            </a:r>
            <a:r>
              <a:rPr lang="en-US" sz="4800" dirty="0"/>
              <a:t> Title I </a:t>
            </a:r>
          </a:p>
        </p:txBody>
      </p:sp>
      <p:sp>
        <p:nvSpPr>
          <p:cNvPr id="8195" name="Text Box 13"/>
          <p:cNvSpPr txBox="1">
            <a:spLocks noChangeArrowheads="1"/>
          </p:cNvSpPr>
          <p:nvPr/>
        </p:nvSpPr>
        <p:spPr bwMode="auto">
          <a:xfrm>
            <a:off x="1143000" y="1676400"/>
            <a:ext cx="7391400" cy="345325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0" indent="-457200">
              <a:buFont typeface="Arial" panose="020B0604020202020204" pitchFamily="34" charset="0"/>
              <a:buChar char="•"/>
            </a:pPr>
            <a:r>
              <a:rPr lang="es-ES" sz="2600" dirty="0">
                <a:latin typeface="Arial Narrow" panose="020B0606020202030204" pitchFamily="34" charset="0"/>
              </a:rPr>
              <a:t>Todas las escuelas públicas de Título I en Brevard son programas para toda la escuela, lo que significa que los fondos del Título I, junto con otras fuentes de financiación locales, estatales y federales se utilizan para apoyar a todos los estudiantes.</a:t>
            </a:r>
          </a:p>
          <a:p>
            <a:pPr marL="685800"/>
            <a:endParaRPr lang="es-ES" sz="2600" dirty="0">
              <a:latin typeface="Arial Narrow" panose="020B0606020202030204" pitchFamily="34" charset="0"/>
            </a:endParaRPr>
          </a:p>
          <a:p>
            <a:pPr marL="1143000" indent="-457200">
              <a:buFont typeface="Arial" panose="020B0604020202020204" pitchFamily="34" charset="0"/>
              <a:buChar char="•"/>
            </a:pPr>
            <a:r>
              <a:rPr lang="es-ES" sz="2600" dirty="0">
                <a:latin typeface="Arial Narrow" panose="020B0606020202030204" pitchFamily="34" charset="0"/>
              </a:rPr>
              <a:t>El enfoque principal del programa Título I es apoyar a los estudiantes con mayor riesgo de fracaso académico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290638" y="1320800"/>
            <a:ext cx="7794625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94142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Uso de los fondos del Título 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914400"/>
            <a:ext cx="7086600" cy="5867400"/>
          </a:xfrm>
        </p:spPr>
        <p:txBody>
          <a:bodyPr/>
          <a:lstStyle/>
          <a:p>
            <a:r>
              <a:rPr lang="es-ES" sz="2600" dirty="0" smtClean="0">
                <a:latin typeface="Arial Narrow" panose="020B0606020202030204" pitchFamily="34" charset="0"/>
              </a:rPr>
              <a:t>Jupiter Elementary recibe $401,427 para pagar los servicios y programas para nuestros estudiantes.</a:t>
            </a:r>
          </a:p>
          <a:p>
            <a:r>
              <a:rPr lang="es-ES" sz="2600" dirty="0" smtClean="0">
                <a:latin typeface="Arial Narrow" panose="020B0606020202030204" pitchFamily="34" charset="0"/>
              </a:rPr>
              <a:t>Los fondos del Título I basados en la escuela pagan lo siguiente</a:t>
            </a:r>
            <a:r>
              <a:rPr lang="en-US" sz="2600" dirty="0" smtClean="0">
                <a:latin typeface="Arial Narrow" panose="020B0606020202030204" pitchFamily="34" charset="0"/>
              </a:rPr>
              <a:t>:</a:t>
            </a:r>
            <a:endParaRPr lang="en-US" sz="2600" dirty="0" smtClean="0">
              <a:latin typeface="Arial Narrow" panose="020B0606020202030204" pitchFamily="34" charset="0"/>
            </a:endParaRP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Título 1 Coordinador/Maestro, 2 Maestros adicionales de Título 1, Título 1 Maestro en la rueda de actividades para tecnología y el Entrenador de Alfabetización de las escuelas.</a:t>
            </a:r>
          </a:p>
          <a:p>
            <a:pPr lvl="1"/>
            <a:r>
              <a:rPr lang="en-US" sz="15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Dos </a:t>
            </a:r>
            <a:r>
              <a:rPr lang="en-US" sz="1500" b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asistentes</a:t>
            </a:r>
            <a:r>
              <a:rPr lang="en-US" sz="1500" b="1" dirty="0">
                <a:solidFill>
                  <a:srgbClr val="000000"/>
                </a:solidFill>
                <a:latin typeface="Arial Narrow" panose="020B0606020202030204" pitchFamily="34" charset="0"/>
              </a:rPr>
              <a:t> de </a:t>
            </a:r>
            <a:r>
              <a:rPr lang="en-US" sz="1500" b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instrucción</a:t>
            </a:r>
            <a:r>
              <a:rPr lang="en-US" sz="1500" b="1" dirty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Compre tecnología adicional en áreas de necesidad.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Proporcione recursos para padres en las noches del Currículo del Título 1 para usar en casa con su hijo.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Proporcione materiales adicionales de participación de los padres para que las familias los usen en casa con sus hijos.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Pague el costo para que TODOS los estudiantes de 4to grado asistan a la excursión de </a:t>
            </a:r>
            <a:r>
              <a:rPr lang="es-ES" sz="1500" b="1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Indian</a:t>
            </a:r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s-ES" sz="1500" b="1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River</a:t>
            </a:r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s-ES" sz="1500" b="1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Lagoon</a:t>
            </a:r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Proporcione recursos y materiales educativos para que los estudiantes los usen durante el verano en casa en nuestra "Noche familiar de inicio de verano al final de la escuela.</a:t>
            </a:r>
          </a:p>
          <a:p>
            <a:pPr lvl="1"/>
            <a:r>
              <a:rPr lang="es-ES" sz="1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Proporcionar una Clínica De Verano Académica para que los estudiantes asistan en junio de 2023.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A958-841B-43D5-9D1F-B030659F097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20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FSA 2022 en toda la escuela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49440D2-A9B4-3672-3582-BB9AE15C6F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716294"/>
              </p:ext>
            </p:extLst>
          </p:nvPr>
        </p:nvGraphicFramePr>
        <p:xfrm>
          <a:off x="1447800" y="990600"/>
          <a:ext cx="7696199" cy="586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256">
                  <a:extLst>
                    <a:ext uri="{9D8B030D-6E8A-4147-A177-3AD203B41FA5}">
                      <a16:colId xmlns:a16="http://schemas.microsoft.com/office/drawing/2014/main" val="1356424784"/>
                    </a:ext>
                  </a:extLst>
                </a:gridCol>
                <a:gridCol w="881045">
                  <a:extLst>
                    <a:ext uri="{9D8B030D-6E8A-4147-A177-3AD203B41FA5}">
                      <a16:colId xmlns:a16="http://schemas.microsoft.com/office/drawing/2014/main" val="1648220598"/>
                    </a:ext>
                  </a:extLst>
                </a:gridCol>
                <a:gridCol w="894761">
                  <a:extLst>
                    <a:ext uri="{9D8B030D-6E8A-4147-A177-3AD203B41FA5}">
                      <a16:colId xmlns:a16="http://schemas.microsoft.com/office/drawing/2014/main" val="3204626382"/>
                    </a:ext>
                  </a:extLst>
                </a:gridCol>
                <a:gridCol w="881045">
                  <a:extLst>
                    <a:ext uri="{9D8B030D-6E8A-4147-A177-3AD203B41FA5}">
                      <a16:colId xmlns:a16="http://schemas.microsoft.com/office/drawing/2014/main" val="2573326596"/>
                    </a:ext>
                  </a:extLst>
                </a:gridCol>
                <a:gridCol w="894761">
                  <a:extLst>
                    <a:ext uri="{9D8B030D-6E8A-4147-A177-3AD203B41FA5}">
                      <a16:colId xmlns:a16="http://schemas.microsoft.com/office/drawing/2014/main" val="650715885"/>
                    </a:ext>
                  </a:extLst>
                </a:gridCol>
                <a:gridCol w="867331">
                  <a:extLst>
                    <a:ext uri="{9D8B030D-6E8A-4147-A177-3AD203B41FA5}">
                      <a16:colId xmlns:a16="http://schemas.microsoft.com/office/drawing/2014/main" val="1895896779"/>
                    </a:ext>
                  </a:extLst>
                </a:gridCol>
              </a:tblGrid>
              <a:tr h="2551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ELA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701631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Percentage in Each Achievement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46190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407699660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853154364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JUPITER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362727048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3071729663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3RD MATH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642499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Percentage in Each Achievement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0653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416962100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310404120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JUPITER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67683685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2296336775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4TH ELA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839404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Percentage in Each Achievement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3388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2142521573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STATE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384629540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JUPITER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4079686609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42173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4TH MATH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772521"/>
                  </a:ext>
                </a:extLst>
              </a:tr>
              <a:tr h="25510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Percentage in Each Achievement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6893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2867325808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STATE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1273772194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JUPITER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8" marR="7428" marT="7428" marB="0" anchor="b"/>
                </a:tc>
                <a:extLst>
                  <a:ext uri="{0D108BD9-81ED-4DB2-BD59-A6C34878D82A}">
                    <a16:rowId xmlns:a16="http://schemas.microsoft.com/office/drawing/2014/main" val="2900364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6914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 presentation">
  <a:themeElements>
    <a:clrScheme name="Classroom expectations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presentatio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0C54FBE7A88548947C7368E3D65048" ma:contentTypeVersion="13" ma:contentTypeDescription="Create a new document." ma:contentTypeScope="" ma:versionID="1b3808193f1bee68a0d0c31aed035a81">
  <xsd:schema xmlns:xsd="http://www.w3.org/2001/XMLSchema" xmlns:xs="http://www.w3.org/2001/XMLSchema" xmlns:p="http://schemas.microsoft.com/office/2006/metadata/properties" xmlns:ns3="3489c8de-ed33-4d2c-8e0a-4b916966896a" xmlns:ns4="dd5416cb-d467-469e-9cb3-87bc47ef435d" targetNamespace="http://schemas.microsoft.com/office/2006/metadata/properties" ma:root="true" ma:fieldsID="e589bd2de8f6dbd5d132ef408f6b1814" ns3:_="" ns4:_="">
    <xsd:import namespace="3489c8de-ed33-4d2c-8e0a-4b916966896a"/>
    <xsd:import namespace="dd5416cb-d467-469e-9cb3-87bc47ef43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89c8de-ed33-4d2c-8e0a-4b91696689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416cb-d467-469e-9cb3-87bc47ef43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1F65AD-39AE-4C87-AF3C-3A7BBDBCAD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80E24E-9BE3-4D37-A61D-0396E25F618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dd5416cb-d467-469e-9cb3-87bc47ef435d"/>
    <ds:schemaRef ds:uri="3489c8de-ed33-4d2c-8e0a-4b916966896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124852-9033-4583-A7A5-45BAA65738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89c8de-ed33-4d2c-8e0a-4b916966896a"/>
    <ds:schemaRef ds:uri="dd5416cb-d467-469e-9cb3-87bc47ef43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110308</TotalTime>
  <Words>2923</Words>
  <Application>Microsoft Office PowerPoint</Application>
  <PresentationFormat>On-screen Show (4:3)</PresentationFormat>
  <Paragraphs>483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Narrow</vt:lpstr>
      <vt:lpstr>Calibri</vt:lpstr>
      <vt:lpstr>Franklin Gothic Demi</vt:lpstr>
      <vt:lpstr>Tahoma</vt:lpstr>
      <vt:lpstr>Wingdings</vt:lpstr>
      <vt:lpstr>Classroom expectations presentation</vt:lpstr>
      <vt:lpstr>Título 1 Agenda de la Reunión Anual 1 de septiembre de 2022</vt:lpstr>
      <vt:lpstr>Título I Reunión Anual</vt:lpstr>
      <vt:lpstr>Propósito de la reunión</vt:lpstr>
      <vt:lpstr>¿Qué es el Título I?</vt:lpstr>
      <vt:lpstr>Financiación del Título I</vt:lpstr>
      <vt:lpstr>Quien decide como se utilizan los Fondos? </vt:lpstr>
      <vt:lpstr>Programas Title I </vt:lpstr>
      <vt:lpstr>Uso de los fondos del Título I</vt:lpstr>
      <vt:lpstr>FSA 2022 en toda la escuela</vt:lpstr>
      <vt:lpstr>Testing – Continued</vt:lpstr>
      <vt:lpstr>PowerPoint Presentation</vt:lpstr>
      <vt:lpstr>Objetivos SIP/SWP</vt:lpstr>
      <vt:lpstr>Título 1 Marco</vt:lpstr>
      <vt:lpstr>Normas educativas</vt:lpstr>
      <vt:lpstr>Pruebas/ Examenes</vt:lpstr>
      <vt:lpstr>Ensayo</vt:lpstr>
      <vt:lpstr>Currículo</vt:lpstr>
      <vt:lpstr>Plan de Participacion de padres y familia (PFEP)</vt:lpstr>
      <vt:lpstr>Plan de Participacion de Padres y Familias (PFEP)</vt:lpstr>
      <vt:lpstr>Plan de Participación de los Padres y la Familia (PFEP)</vt:lpstr>
      <vt:lpstr>Plan de Participacion de Padres y Familias(PFEP)</vt:lpstr>
      <vt:lpstr>Plan de Participación de los Padres y la Familia (PFEP)</vt:lpstr>
      <vt:lpstr>Resultados  de la encuesta 2020-2021 </vt:lpstr>
      <vt:lpstr>Procedimiento de Queja de  Titulo I</vt:lpstr>
      <vt:lpstr>Acuerdo Escuela –Padres (Compact)</vt:lpstr>
      <vt:lpstr>Derecho de los Padres a estar informados</vt:lpstr>
      <vt:lpstr>Los estudios muestran... (Epstein y Asociados, 2009)</vt:lpstr>
      <vt:lpstr>Consejos para el éxito: </vt:lpstr>
      <vt:lpstr>Consejos para el exito:</vt:lpstr>
      <vt:lpstr>Consejos para el éxito: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and Families</dc:title>
  <dc:creator>Terry Pitchford</dc:creator>
  <cp:lastModifiedBy>Cirino.Stacy@Jupiter Elementary</cp:lastModifiedBy>
  <cp:revision>283</cp:revision>
  <cp:lastPrinted>2022-08-18T15:17:02Z</cp:lastPrinted>
  <dcterms:modified xsi:type="dcterms:W3CDTF">2022-08-29T15:41:35Z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0x010100EC0C54FBE7A88548947C7368E3D65048</vt:lpwstr>
  </property>
</Properties>
</file>