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D9662-E723-4D57-8E6F-77AF6C921DE6}" v="31" dt="2020-12-15T22:39:00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07F6-8EDF-4B3F-ACD9-DDD11733C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7A9E-852A-41C0-BC16-E64663F2E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975D4-3957-4871-8838-1069AA8F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E5C85-7962-4B3A-B250-17C4E5A9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DBC02-8D89-4894-B62E-0D55FD6D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1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95AC-2817-48A8-AEC2-CEF541BE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715C2-71C6-47DD-8899-BE9952363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888D4-8394-442A-AB96-00390C06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5ABE8-3C0D-41A1-997C-45849DA3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112D3-9E35-4751-AAD7-F003E40D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6D132-B490-449A-AB06-17FF6CBBE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163F6-C7D6-480F-A00B-E83B5B905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34E36-05A5-4A68-B8DA-6390A9A8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F62EF-55B8-4D3A-B8D0-5995C69D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15820-DD47-443D-A7B6-15A4C1A6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9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2C10-2EA0-497F-8DA5-AD921186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D3163-DD6D-4CCB-81F5-DB3218480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BAA05-B75B-4A89-A164-50E1B7EA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562E-FB69-44AA-B20B-0798A6CA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B3CEC-EF53-4437-B728-C541E45C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CEA0-30D7-4518-9E21-5B3FA2D7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D8A24-5C77-4854-A025-95B27BFA5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08E6A-356D-46EB-99C7-2E7F1B2C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613AE-AD7A-4E19-B2D7-8F81276D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0D544-C563-4EB1-97B4-D6444349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9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4694-BB0D-4749-93A5-F6043E9C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6322-8BF7-48BD-BD0A-7E728462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999DE-4B11-49C1-9CC9-150A61F55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07761-5152-4DE0-88DF-13A9524F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AFE24-9543-4655-9778-6537315D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983C0-B6F7-4A09-B4B0-AA158E1E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1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5129-89A6-479D-B36D-CF978AF71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93B17-21ED-4D23-8E00-4C0D284D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796FF-6F4F-48F7-9A11-4E4927951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F824C-34E0-4C17-854E-6D4FC7FCE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445F6-2B2E-4F38-85DA-50A33203E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A6F0E-DD9B-45FD-9E62-B1C16814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6299AF-590C-4C2C-B32D-85CF8DA9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F73F4-6BA6-4C48-86F0-EF2115AB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5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CE9A-15FF-4C9E-838F-DA802D88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F4514-3977-4D77-A3FB-8A3BEC74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3512C-9D88-4864-9422-5D49D30B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56E9B-6398-438C-B2D0-051046CA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6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9D136-8EA3-49FC-92C6-6AFB93F4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DF72E-45F4-4A28-AA44-32D2B7A1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74068-2D9D-49B9-8407-0AF2E7E6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A0AF-DCD8-4FF1-879F-DFA32C90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54A3C-FD31-4D33-A91C-879EDCE2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09669-0445-4CA1-A325-F35D7806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8D73F-46BA-4C38-96AD-A338E448F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CB5C7-879B-4B1A-AA1F-A078C378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08DCC-18AD-413A-A2C7-5271DC84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139A-4E8A-4D50-B403-EA090033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FB012-2B8D-4B62-A3B5-1C7CFD4F9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25D90-83C9-41EC-AEAA-60342C536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98696-B826-44B3-8689-DEFEBD1A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C245F-E551-4823-8EFD-2B745426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D928F-364E-4DC8-82DF-D9FE9B34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1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2EB69-3B0B-4D5B-9DC2-A6C3142E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07C91-663B-4341-9E31-731EE492F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94A8-12CD-4A97-A1B1-1BF05DBB4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E061B-61E4-4389-A250-A08FFCF034E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36B7C-9975-465B-9D4F-62CC9C716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39B39-48B4-4895-9F66-B04341DDE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E24FF-C195-493C-BF68-1FCCA9441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RxtmBHEZSmZzQbh9A" TargetMode="External"/><Relationship Id="rId2" Type="http://schemas.openxmlformats.org/officeDocument/2006/relationships/hyperlink" Target="https://forms.gle/rikq4pkKNZ3qpHPD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1pwbUogZ3E?feature=oembed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3EC4D-DBAE-4E44-A65D-E8561DB03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3662" y="5118754"/>
            <a:ext cx="8584676" cy="1044301"/>
          </a:xfrm>
        </p:spPr>
        <p:txBody>
          <a:bodyPr anchor="t">
            <a:normAutofit fontScale="90000"/>
          </a:bodyPr>
          <a:lstStyle/>
          <a:p>
            <a:r>
              <a:rPr lang="en-US" b="1" dirty="0"/>
              <a:t>James Madison Middle School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B8834AB-06FE-4A39-9D3B-4ABF5E9E7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1" r="-5" b="-5"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box, food&#10;&#10;Description automatically generated">
            <a:extLst>
              <a:ext uri="{FF2B5EF4-FFF2-40B4-BE49-F238E27FC236}">
                <a16:creationId xmlns:a16="http://schemas.microsoft.com/office/drawing/2014/main" id="{5D8BA0B1-6001-4D3D-95AF-ABE9957B1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240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CAC519-3584-401D-BA66-851C79F26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r="10138" b="-1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3627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20A2F-5A13-4D59-B40C-4564C46D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0" y="3656249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Ready to begin your</a:t>
            </a: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AVID journey?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0B31-026D-4547-8C31-806C2772E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1821" y="5550568"/>
            <a:ext cx="6465286" cy="7839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2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Join our Google Classroom Code:VG3IWDK</a:t>
            </a:r>
            <a:endParaRPr lang="en-US" sz="3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B355224-A1A8-4CB9-AFCD-1F71EED97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" b="-2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80A086B-9C27-455D-B51E-CC3268717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25701" b="1"/>
          <a:stretch/>
        </p:blipFill>
        <p:spPr bwMode="auto">
          <a:xfrm rot="5400000">
            <a:off x="4916034" y="44654"/>
            <a:ext cx="2985818" cy="35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FB5567A-0BB0-46ED-9235-7731B5B92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r="23212" b="-3"/>
          <a:stretch/>
        </p:blipFill>
        <p:spPr bwMode="auto">
          <a:xfrm rot="5400000">
            <a:off x="8623456" y="46848"/>
            <a:ext cx="2985818" cy="35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DAB6CAED-EA10-49B3-BCF1-F198FF8B3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43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3970" y="450221"/>
            <a:ext cx="671597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9E8DE-6ED0-4A54-817A-F2C0A990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264" y="1111086"/>
            <a:ext cx="5626099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We would love your feedback!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9112" y="4521269"/>
            <a:ext cx="4442445" cy="1886509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FDD03-091A-427B-BBBE-FDD08DD27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4655" y="4521269"/>
            <a:ext cx="4306902" cy="18148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dirty="0">
                <a:solidFill>
                  <a:srgbClr val="1B1B1B"/>
                </a:solidFill>
              </a:rPr>
              <a:t>Student link: </a:t>
            </a:r>
          </a:p>
          <a:p>
            <a:r>
              <a:rPr lang="en-US" sz="1800" b="1" dirty="0">
                <a:solidFill>
                  <a:srgbClr val="1B1B1B"/>
                </a:solidFill>
                <a:hlinkClick r:id="rId2"/>
              </a:rPr>
              <a:t>https://forms.gle/rikq4pkKNZ3qpHPD9</a:t>
            </a:r>
            <a:endParaRPr lang="en-US" sz="1800" b="1" dirty="0">
              <a:solidFill>
                <a:srgbClr val="1B1B1B"/>
              </a:solidFill>
            </a:endParaRPr>
          </a:p>
          <a:p>
            <a:r>
              <a:rPr lang="en-US" sz="1800" b="1" dirty="0">
                <a:solidFill>
                  <a:srgbClr val="1B1B1B"/>
                </a:solidFill>
              </a:rPr>
              <a:t>Parent link:</a:t>
            </a:r>
          </a:p>
          <a:p>
            <a:r>
              <a:rPr lang="en-US" sz="1800" b="1" dirty="0">
                <a:solidFill>
                  <a:srgbClr val="1B1B1B"/>
                </a:solidFill>
              </a:rPr>
              <a:t> </a:t>
            </a:r>
            <a:r>
              <a:rPr lang="en-US" sz="1800" b="1" dirty="0">
                <a:solidFill>
                  <a:srgbClr val="1B1B1B"/>
                </a:solidFill>
                <a:hlinkClick r:id="rId3"/>
              </a:rPr>
              <a:t>https://forms.gle/RxtmBHEZSmZzQbh9A</a:t>
            </a:r>
            <a:r>
              <a:rPr lang="en-US" sz="1800" b="1" dirty="0">
                <a:solidFill>
                  <a:srgbClr val="1B1B1B"/>
                </a:solidFill>
              </a:rPr>
              <a:t>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9095468-811F-4C6D-AA01-EBEA55F6F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r="2265" b="1"/>
          <a:stretch/>
        </p:blipFill>
        <p:spPr>
          <a:xfrm>
            <a:off x="466344" y="450221"/>
            <a:ext cx="4393840" cy="59575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4487" y="4521270"/>
            <a:ext cx="2115455" cy="1890204"/>
          </a:xfrm>
          <a:prstGeom prst="rect">
            <a:avLst/>
          </a:prstGeom>
          <a:solidFill>
            <a:srgbClr val="52363F">
              <a:alpha val="95000"/>
            </a:srgbClr>
          </a:solidFill>
          <a:ln w="25400">
            <a:solidFill>
              <a:srgbClr val="52363F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9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Dr. Bowens' Welcome Video INNOV8/AVID Parent Night Video">
            <a:hlinkClick r:id="" action="ppaction://media"/>
            <a:extLst>
              <a:ext uri="{FF2B5EF4-FFF2-40B4-BE49-F238E27FC236}">
                <a16:creationId xmlns:a16="http://schemas.microsoft.com/office/drawing/2014/main" id="{1DF398EF-0373-41C5-84CE-266EB0FDB5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86727" y="1148887"/>
            <a:ext cx="8374177" cy="47314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AC885B-2411-4045-83B2-939FC16F6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7" y="131274"/>
            <a:ext cx="10387819" cy="10176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Video Welcome from Dr. Bowens</a:t>
            </a:r>
          </a:p>
        </p:txBody>
      </p:sp>
    </p:spTree>
    <p:extLst>
      <p:ext uri="{BB962C8B-B14F-4D97-AF65-F5344CB8AC3E}">
        <p14:creationId xmlns:p14="http://schemas.microsoft.com/office/powerpoint/2010/main" val="1507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23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EE499-6390-455A-BF92-BCF3FDEE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Expanded program offerings for 2021-2022 school year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DBF67F-D764-4CF6-A33D-D8EC40213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/>
          <a:stretch/>
        </p:blipFill>
        <p:spPr>
          <a:xfrm>
            <a:off x="6096000" y="640080"/>
            <a:ext cx="545947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65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00A1-6B9A-42EA-9BD2-4C2777EE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984738"/>
            <a:ext cx="4155300" cy="50925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b="0" i="0" u="none" strike="noStrike" dirty="0">
                <a:effectLst/>
              </a:rPr>
              <a:t>AVID’s mission is to close the opportunity gap by preparing all students for college and career readiness and success in a global society.</a:t>
            </a:r>
            <a:br>
              <a:rPr lang="en-US" sz="2600" dirty="0"/>
            </a:br>
            <a:r>
              <a:rPr lang="en-US" sz="2600" dirty="0"/>
              <a:t>		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6BC6AC5-5660-4118-AE3E-15FD4FFC0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209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84986E-41BA-4B78-8101-72FB0F054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r="5200" b="3331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6CECC-700F-4725-B0EE-9760C06C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643971"/>
            <a:ext cx="4023360" cy="368252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100" i="0" u="none" strike="noStrike" dirty="0">
                <a:effectLst/>
              </a:rPr>
              <a:t>AVID is  designed to help students with high academic potential prepare for entrance to colleges and universities. </a:t>
            </a:r>
            <a:br>
              <a:rPr lang="en-US" sz="2100" i="0" u="none" strike="noStrike" dirty="0">
                <a:effectLst/>
              </a:rPr>
            </a:br>
            <a:br>
              <a:rPr lang="en-US" sz="2100" i="0" u="none" strike="noStrike" dirty="0">
                <a:effectLst/>
              </a:rPr>
            </a:br>
            <a:r>
              <a:rPr lang="en-US" sz="2100" i="0" u="none" strike="noStrike" dirty="0">
                <a:effectLst/>
              </a:rPr>
              <a:t>AVID includes a rigorous academic elective course with a sequential curriculum for grades 7 through 12 that focuses on writing, inquiry, and collaboration as methodologies to accelerate student progress.</a:t>
            </a:r>
            <a:endParaRPr lang="en-US" sz="21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98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55A1D1-7767-4783-8A30-B05121A70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41076"/>
          <a:stretch/>
        </p:blipFill>
        <p:spPr bwMode="auto">
          <a:xfrm rot="5400000">
            <a:off x="1333500" y="-1333500"/>
            <a:ext cx="3429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ED16F-6F63-41A2-A3DD-968842D59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0" b="3161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9" name="Picture 8" descr="A picture containing person, people, group, crowd&#10;&#10;Description automatically generated">
            <a:extLst>
              <a:ext uri="{FF2B5EF4-FFF2-40B4-BE49-F238E27FC236}">
                <a16:creationId xmlns:a16="http://schemas.microsoft.com/office/drawing/2014/main" id="{7AE1538B-F313-4DD6-8BCE-0D31F8CE9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 b="1705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1" name="Picture 10" descr="A picture containing person, indoor, ceiling, floor&#10;&#10;Description automatically generated">
            <a:extLst>
              <a:ext uri="{FF2B5EF4-FFF2-40B4-BE49-F238E27FC236}">
                <a16:creationId xmlns:a16="http://schemas.microsoft.com/office/drawing/2014/main" id="{6C208984-CF3F-4D0F-93CF-E55C79608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2233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052" name="Rectangle 13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Frame 13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7A102-5D5F-4F3B-A32A-6D2CA08E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349305"/>
            <a:ext cx="3618284" cy="29823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Starting with the interview, we coach students to build their best selves academically, socially and emotionally</a:t>
            </a:r>
          </a:p>
        </p:txBody>
      </p:sp>
    </p:spTree>
    <p:extLst>
      <p:ext uri="{BB962C8B-B14F-4D97-AF65-F5344CB8AC3E}">
        <p14:creationId xmlns:p14="http://schemas.microsoft.com/office/powerpoint/2010/main" val="378298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B1629B2-FBC6-4205-B885-09F607D0C7E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r="18150"/>
          <a:stretch/>
        </p:blipFill>
        <p:spPr bwMode="auto">
          <a:xfrm rot="5400000">
            <a:off x="6301343" y="-608717"/>
            <a:ext cx="6858000" cy="80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Freeform: Shape 7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77" name="Freeform: Shape 7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E2343-6A4F-4C30-80A6-06E6442C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Who is the ideal AVID candidate?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428D6-959D-418B-807C-E401D34D6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u="sng" dirty="0"/>
              <a:t>A student who: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Has earned a 2.0-3.5 GPA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Demonstrates acceptable behavior at school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Scores between level 2 and 4 on statewide assessments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Is passionate about attending college or post secondary school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Has regular attendance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Could be the first generation to attend college</a:t>
            </a:r>
          </a:p>
        </p:txBody>
      </p:sp>
    </p:spTree>
    <p:extLst>
      <p:ext uri="{BB962C8B-B14F-4D97-AF65-F5344CB8AC3E}">
        <p14:creationId xmlns:p14="http://schemas.microsoft.com/office/powerpoint/2010/main" val="295561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E8A4A7F8-5880-4C4A-B611-C8927111C3A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r="-1" b="12489"/>
          <a:stretch/>
        </p:blipFill>
        <p:spPr bwMode="auto">
          <a:xfrm>
            <a:off x="0" y="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Freeform: Shape 7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E2343-6A4F-4C30-80A6-06E6442C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Acceptance Process Includes: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428D6-959D-418B-807C-E401D34D6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63" y="4970525"/>
            <a:ext cx="5317802" cy="10873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Application Packet due by Feb 26	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15 min Interview in March through Zoom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E3313D-96CB-41DC-B964-94C406734E55}"/>
              </a:ext>
            </a:extLst>
          </p:cNvPr>
          <p:cNvSpPr txBox="1">
            <a:spLocks/>
          </p:cNvSpPr>
          <p:nvPr/>
        </p:nvSpPr>
        <p:spPr>
          <a:xfrm>
            <a:off x="5817503" y="4970525"/>
            <a:ext cx="4961102" cy="108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Letters of acceptance mailed in May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Elective on your schedule in August</a:t>
            </a:r>
          </a:p>
        </p:txBody>
      </p:sp>
    </p:spTree>
    <p:extLst>
      <p:ext uri="{BB962C8B-B14F-4D97-AF65-F5344CB8AC3E}">
        <p14:creationId xmlns:p14="http://schemas.microsoft.com/office/powerpoint/2010/main" val="366872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BCA80AC-2A18-42D5-A4D9-B6C661338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14879"/>
          <a:stretch/>
        </p:blipFill>
        <p:spPr bwMode="auto"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3" name="Freeform: Shape 19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E2343-6A4F-4C30-80A6-06E6442C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804335"/>
            <a:ext cx="4819952" cy="191751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dirty="0"/>
              <a:t>What is expected of a Madison AVID student?</a:t>
            </a:r>
            <a:r>
              <a:rPr lang="en-US" sz="3700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428D6-959D-418B-807C-E401D34D6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5667" y="3064928"/>
            <a:ext cx="4819951" cy="3553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Elective class on your schedule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Nightly homework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Community service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Leadership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Grade monitoring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Planner and binder use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Rigorous courses including high school classes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Tutorials, student centered study groups</a:t>
            </a:r>
          </a:p>
        </p:txBody>
      </p:sp>
    </p:spTree>
    <p:extLst>
      <p:ext uri="{BB962C8B-B14F-4D97-AF65-F5344CB8AC3E}">
        <p14:creationId xmlns:p14="http://schemas.microsoft.com/office/powerpoint/2010/main" val="1855536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277</Words>
  <Application>Microsoft Office PowerPoint</Application>
  <PresentationFormat>Widescreen</PresentationFormat>
  <Paragraphs>35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James Madison Middle School</vt:lpstr>
      <vt:lpstr>Video Welcome from Dr. Bowens</vt:lpstr>
      <vt:lpstr>Expanded program offerings for 2021-2022 school year</vt:lpstr>
      <vt:lpstr>AVID’s mission is to close the opportunity gap by preparing all students for college and career readiness and success in a global society.   </vt:lpstr>
      <vt:lpstr>AVID is  designed to help students with high academic potential prepare for entrance to colleges and universities.   AVID includes a rigorous academic elective course with a sequential curriculum for grades 7 through 12 that focuses on writing, inquiry, and collaboration as methodologies to accelerate student progress.</vt:lpstr>
      <vt:lpstr>Starting with the interview, we coach students to build their best selves academically, socially and emotionally</vt:lpstr>
      <vt:lpstr>Who is the ideal AVID candidate? </vt:lpstr>
      <vt:lpstr>Acceptance Process Includes: </vt:lpstr>
      <vt:lpstr>What is expected of a Madison AVID student? </vt:lpstr>
      <vt:lpstr>Ready to begin your  AVID journey?</vt:lpstr>
      <vt:lpstr>We would love your feedback!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Madison Middle School</dc:title>
  <dc:creator>Griswell.Brandy@Madison Middle</dc:creator>
  <cp:lastModifiedBy>Griswell.Brandy@Madison Middle</cp:lastModifiedBy>
  <cp:revision>1</cp:revision>
  <dcterms:created xsi:type="dcterms:W3CDTF">2020-12-15T22:39:39Z</dcterms:created>
  <dcterms:modified xsi:type="dcterms:W3CDTF">2020-12-15T22:40:56Z</dcterms:modified>
</cp:coreProperties>
</file>