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9" r:id="rId6"/>
    <p:sldId id="270" r:id="rId7"/>
    <p:sldId id="273" r:id="rId8"/>
    <p:sldId id="271" r:id="rId9"/>
    <p:sldId id="260" r:id="rId10"/>
    <p:sldId id="272" r:id="rId11"/>
    <p:sldId id="261" r:id="rId12"/>
    <p:sldId id="266" r:id="rId13"/>
    <p:sldId id="274" r:id="rId14"/>
    <p:sldId id="27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4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AF117A-C14D-40D1-A9A5-6A4F7A1727C5}" type="datetimeFigureOut">
              <a:rPr lang="en-US" smtClean="0"/>
              <a:t>6/14/2018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E9CB3E-EFED-43DF-BC09-15F2DA9085C4}" type="slidenum">
              <a:rPr lang="en-US" smtClean="0"/>
              <a:t>‹#›</a:t>
            </a:fld>
            <a:endParaRPr lang="en-US"/>
          </a:p>
        </p:txBody>
      </p:sp>
    </p:spTree>
    <p:extLst>
      <p:ext uri="{BB962C8B-B14F-4D97-AF65-F5344CB8AC3E}">
        <p14:creationId xmlns:p14="http://schemas.microsoft.com/office/powerpoint/2010/main" val="2473716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2639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2743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175103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348885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737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4167921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1267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1067137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1346187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1863150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16000" y="762000"/>
            <a:ext cx="10566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17601" y="2362201"/>
            <a:ext cx="5027084"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Online Image Placeholder 3"/>
          <p:cNvSpPr>
            <a:spLocks noGrp="1"/>
          </p:cNvSpPr>
          <p:nvPr>
            <p:ph type="clipArt" sz="half" idx="2"/>
          </p:nvPr>
        </p:nvSpPr>
        <p:spPr>
          <a:xfrm>
            <a:off x="6347884" y="2362201"/>
            <a:ext cx="5027083" cy="3724275"/>
          </a:xfrm>
        </p:spPr>
        <p:txBody>
          <a:bodyPr/>
          <a:lstStyle/>
          <a:p>
            <a:endParaRPr lang="en-US"/>
          </a:p>
        </p:txBody>
      </p:sp>
      <p:sp>
        <p:nvSpPr>
          <p:cNvPr id="5" name="Date Placeholder 4"/>
          <p:cNvSpPr>
            <a:spLocks noGrp="1"/>
          </p:cNvSpPr>
          <p:nvPr>
            <p:ph type="dt" sz="half" idx="10"/>
          </p:nvPr>
        </p:nvSpPr>
        <p:spPr>
          <a:xfrm>
            <a:off x="3251201" y="6248401"/>
            <a:ext cx="2840567" cy="474663"/>
          </a:xfrm>
        </p:spPr>
        <p:txBody>
          <a:bodyPr/>
          <a:lstStyle>
            <a:lvl1pPr>
              <a:defRPr/>
            </a:lvl1pPr>
          </a:lstStyle>
          <a:p>
            <a:fld id="{1C0835FF-D68C-4929-9ED8-5217DB8A7CF6}" type="datetime1">
              <a:rPr lang="en-US"/>
              <a:pPr/>
              <a:t>6/14/2018</a:t>
            </a:fld>
            <a:endParaRPr lang="en-US"/>
          </a:p>
        </p:txBody>
      </p:sp>
      <p:sp>
        <p:nvSpPr>
          <p:cNvPr id="6" name="Footer Placeholder 5"/>
          <p:cNvSpPr>
            <a:spLocks noGrp="1"/>
          </p:cNvSpPr>
          <p:nvPr>
            <p:ph type="ftr" sz="quarter" idx="11"/>
          </p:nvPr>
        </p:nvSpPr>
        <p:spPr>
          <a:xfrm>
            <a:off x="7721600" y="6248401"/>
            <a:ext cx="3862917" cy="474663"/>
          </a:xfrm>
        </p:spPr>
        <p:txBody>
          <a:bodyPr/>
          <a:lstStyle>
            <a:lvl1pPr>
              <a:defRPr/>
            </a:lvl1pPr>
          </a:lstStyle>
          <a:p>
            <a:endParaRPr lang="en-US"/>
          </a:p>
        </p:txBody>
      </p:sp>
      <p:sp>
        <p:nvSpPr>
          <p:cNvPr id="7" name="Slide Number Placeholder 6"/>
          <p:cNvSpPr>
            <a:spLocks noGrp="1"/>
          </p:cNvSpPr>
          <p:nvPr>
            <p:ph type="sldNum" sz="quarter" idx="12"/>
          </p:nvPr>
        </p:nvSpPr>
        <p:spPr>
          <a:xfrm>
            <a:off x="112184" y="6242050"/>
            <a:ext cx="783167" cy="488950"/>
          </a:xfrm>
        </p:spPr>
        <p:txBody>
          <a:bodyPr/>
          <a:lstStyle>
            <a:lvl1pPr>
              <a:defRPr/>
            </a:lvl1pPr>
          </a:lstStyle>
          <a:p>
            <a:fld id="{4A518438-0BA9-4160-B627-1CA683C221AC}" type="slidenum">
              <a:rPr lang="en-US"/>
              <a:pPr/>
              <a:t>‹#›</a:t>
            </a:fld>
            <a:endParaRPr lang="en-US"/>
          </a:p>
        </p:txBody>
      </p:sp>
    </p:spTree>
    <p:extLst>
      <p:ext uri="{BB962C8B-B14F-4D97-AF65-F5344CB8AC3E}">
        <p14:creationId xmlns:p14="http://schemas.microsoft.com/office/powerpoint/2010/main" val="94269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334631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497F21-BFD8-4BBC-BA1F-ED559A61AC35}" type="datetimeFigureOut">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3153845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497F21-BFD8-4BBC-BA1F-ED559A61AC35}" type="datetimeFigureOut">
              <a:rPr lang="en-US" smtClean="0"/>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3521379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497F21-BFD8-4BBC-BA1F-ED559A61AC35}" type="datetimeFigureOut">
              <a:rPr lang="en-US" smtClean="0"/>
              <a:t>6/14/2018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108530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497F21-BFD8-4BBC-BA1F-ED559A61AC35}" type="datetimeFigureOut">
              <a:rPr lang="en-US" smtClean="0"/>
              <a:t>6/14/2018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578893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97F21-BFD8-4BBC-BA1F-ED559A61AC35}" type="datetimeFigureOut">
              <a:rPr lang="en-US" smtClean="0"/>
              <a:t>6/14/2018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264755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497F21-BFD8-4BBC-BA1F-ED559A61AC35}" type="datetimeFigureOut">
              <a:rPr lang="en-US" smtClean="0"/>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1394416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497F21-BFD8-4BBC-BA1F-ED559A61AC35}" type="datetimeFigureOut">
              <a:rPr lang="en-US" smtClean="0"/>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3F208-6917-456F-8BC9-ACC593DE7C8C}" type="slidenum">
              <a:rPr lang="en-US" smtClean="0"/>
              <a:t>‹#›</a:t>
            </a:fld>
            <a:endParaRPr lang="en-US"/>
          </a:p>
        </p:txBody>
      </p:sp>
    </p:spTree>
    <p:extLst>
      <p:ext uri="{BB962C8B-B14F-4D97-AF65-F5344CB8AC3E}">
        <p14:creationId xmlns:p14="http://schemas.microsoft.com/office/powerpoint/2010/main" val="317147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497F21-BFD8-4BBC-BA1F-ED559A61AC35}" type="datetimeFigureOut">
              <a:rPr lang="en-US" smtClean="0"/>
              <a:t>6/14/2018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13F208-6917-456F-8BC9-ACC593DE7C8C}" type="slidenum">
              <a:rPr lang="en-US" smtClean="0"/>
              <a:t>‹#›</a:t>
            </a:fld>
            <a:endParaRPr lang="en-US"/>
          </a:p>
        </p:txBody>
      </p:sp>
    </p:spTree>
    <p:extLst>
      <p:ext uri="{BB962C8B-B14F-4D97-AF65-F5344CB8AC3E}">
        <p14:creationId xmlns:p14="http://schemas.microsoft.com/office/powerpoint/2010/main" val="1153456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hyperlink" Target="http://www.esrb.org/" TargetMode="External"/><Relationship Id="rId2" Type="http://schemas.openxmlformats.org/officeDocument/2006/relationships/hyperlink" Target="http://www.netsmartz.or/" TargetMode="External"/><Relationship Id="rId1" Type="http://schemas.openxmlformats.org/officeDocument/2006/relationships/slideLayout" Target="../slideLayouts/slideLayout17.xml"/><Relationship Id="rId6" Type="http://schemas.openxmlformats.org/officeDocument/2006/relationships/image" Target="../media/image7.gif"/><Relationship Id="rId5" Type="http://schemas.openxmlformats.org/officeDocument/2006/relationships/hyperlink" Target="http://www.isafe.org/" TargetMode="External"/><Relationship Id="rId4" Type="http://schemas.openxmlformats.org/officeDocument/2006/relationships/hyperlink" Target="http://www.stopbullying.gov/"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stopbullying.gov/what-is-bullying/index.html" TargetMode="Externa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2322" y="1236915"/>
            <a:ext cx="7766936" cy="1646302"/>
          </a:xfrm>
        </p:spPr>
        <p:txBody>
          <a:bodyPr/>
          <a:lstStyle/>
          <a:p>
            <a:pPr algn="ctr"/>
            <a:r>
              <a:rPr lang="en-US" sz="6600" dirty="0" smtClean="0"/>
              <a:t>The Parent Journey</a:t>
            </a:r>
            <a:endParaRPr lang="en-US" sz="6600" dirty="0"/>
          </a:p>
        </p:txBody>
      </p:sp>
      <p:sp>
        <p:nvSpPr>
          <p:cNvPr id="3" name="Subtitle 2"/>
          <p:cNvSpPr>
            <a:spLocks noGrp="1"/>
          </p:cNvSpPr>
          <p:nvPr>
            <p:ph type="subTitle" idx="1"/>
          </p:nvPr>
        </p:nvSpPr>
        <p:spPr>
          <a:xfrm>
            <a:off x="1352322" y="3248975"/>
            <a:ext cx="7766936" cy="1604379"/>
          </a:xfrm>
        </p:spPr>
        <p:txBody>
          <a:bodyPr>
            <a:noAutofit/>
          </a:bodyPr>
          <a:lstStyle/>
          <a:p>
            <a:pPr algn="ctr"/>
            <a:r>
              <a:rPr lang="en-US" sz="4000" dirty="0" smtClean="0">
                <a:solidFill>
                  <a:schemeClr val="tx1"/>
                </a:solidFill>
              </a:rPr>
              <a:t>Bullying, Cyber-Bullying, Internet Safety</a:t>
            </a:r>
            <a:endParaRPr lang="en-US" sz="4000" dirty="0">
              <a:solidFill>
                <a:schemeClr val="tx1"/>
              </a:solidFill>
            </a:endParaRPr>
          </a:p>
        </p:txBody>
      </p:sp>
    </p:spTree>
    <p:extLst>
      <p:ext uri="{BB962C8B-B14F-4D97-AF65-F5344CB8AC3E}">
        <p14:creationId xmlns:p14="http://schemas.microsoft.com/office/powerpoint/2010/main" val="1362246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How To Prevent Cyber-Bullying</a:t>
            </a:r>
            <a:endParaRPr lang="en-US" sz="4400" dirty="0"/>
          </a:p>
        </p:txBody>
      </p:sp>
      <p:sp>
        <p:nvSpPr>
          <p:cNvPr id="3" name="Text Placeholder 2"/>
          <p:cNvSpPr>
            <a:spLocks noGrp="1"/>
          </p:cNvSpPr>
          <p:nvPr>
            <p:ph type="body" sz="half" idx="1"/>
          </p:nvPr>
        </p:nvSpPr>
        <p:spPr>
          <a:xfrm>
            <a:off x="1117600" y="2362201"/>
            <a:ext cx="5029981" cy="3954193"/>
          </a:xfrm>
        </p:spPr>
        <p:txBody>
          <a:bodyPr>
            <a:normAutofit/>
          </a:bodyPr>
          <a:lstStyle/>
          <a:p>
            <a:r>
              <a:rPr lang="en-US" sz="3200" dirty="0" smtClean="0"/>
              <a:t>Be aware of what your kids are doing online</a:t>
            </a:r>
          </a:p>
          <a:p>
            <a:r>
              <a:rPr lang="en-US" sz="3200" dirty="0" smtClean="0"/>
              <a:t>Set rules about technology use</a:t>
            </a:r>
            <a:endParaRPr lang="en-US" sz="3200" dirty="0"/>
          </a:p>
        </p:txBody>
      </p:sp>
      <p:pic>
        <p:nvPicPr>
          <p:cNvPr id="9" name="Online Image Placeholder 8"/>
          <p:cNvPicPr>
            <a:picLocks noGrp="1" noChangeAspect="1"/>
          </p:cNvPicPr>
          <p:nvPr>
            <p:ph type="clipArt" sz="half" idx="2"/>
          </p:nvPr>
        </p:nvPicPr>
        <p:blipFill>
          <a:blip r:embed="rId2">
            <a:extLst>
              <a:ext uri="{28A0092B-C50C-407E-A947-70E740481C1C}">
                <a14:useLocalDpi xmlns:a14="http://schemas.microsoft.com/office/drawing/2010/main" val="0"/>
              </a:ext>
            </a:extLst>
          </a:blip>
          <a:stretch>
            <a:fillRect/>
          </a:stretch>
        </p:blipFill>
        <p:spPr>
          <a:xfrm>
            <a:off x="6356569" y="1904999"/>
            <a:ext cx="3136802" cy="3159369"/>
          </a:xfrm>
        </p:spPr>
      </p:pic>
    </p:spTree>
    <p:extLst>
      <p:ext uri="{BB962C8B-B14F-4D97-AF65-F5344CB8AC3E}">
        <p14:creationId xmlns:p14="http://schemas.microsoft.com/office/powerpoint/2010/main" val="668161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1302059B-B6CA-4988-8C25-809E2DFAB32E}" type="slidenum">
              <a:rPr lang="en-US"/>
              <a:pPr/>
              <a:t>11</a:t>
            </a:fld>
            <a:endParaRPr lang="en-US"/>
          </a:p>
        </p:txBody>
      </p:sp>
      <p:sp>
        <p:nvSpPr>
          <p:cNvPr id="186370" name="AutoShape 2"/>
          <p:cNvSpPr>
            <a:spLocks noGrp="1" noChangeArrowheads="1"/>
          </p:cNvSpPr>
          <p:nvPr>
            <p:ph type="title"/>
          </p:nvPr>
        </p:nvSpPr>
        <p:spPr/>
        <p:txBody>
          <a:bodyPr>
            <a:normAutofit/>
          </a:bodyPr>
          <a:lstStyle/>
          <a:p>
            <a:r>
              <a:rPr lang="en-US" dirty="0"/>
              <a:t>What Can You Do To Reduce or Stop Cyber-bullying</a:t>
            </a:r>
          </a:p>
        </p:txBody>
      </p:sp>
      <p:sp>
        <p:nvSpPr>
          <p:cNvPr id="186371" name="Rectangle 3"/>
          <p:cNvSpPr>
            <a:spLocks noGrp="1" noChangeArrowheads="1"/>
          </p:cNvSpPr>
          <p:nvPr>
            <p:ph type="body" sz="half" idx="1"/>
          </p:nvPr>
        </p:nvSpPr>
        <p:spPr>
          <a:xfrm>
            <a:off x="677334" y="2276624"/>
            <a:ext cx="3775075" cy="3724275"/>
          </a:xfrm>
        </p:spPr>
        <p:txBody>
          <a:bodyPr>
            <a:normAutofit lnSpcReduction="10000"/>
          </a:bodyPr>
          <a:lstStyle/>
          <a:p>
            <a:r>
              <a:rPr lang="en-US" sz="2400" b="1" dirty="0"/>
              <a:t>Change the Cell Number or E-mail Address</a:t>
            </a:r>
          </a:p>
          <a:p>
            <a:r>
              <a:rPr lang="en-US" sz="2400" b="1" dirty="0"/>
              <a:t>Use “Blocks” or “Private” Feature</a:t>
            </a:r>
          </a:p>
          <a:p>
            <a:r>
              <a:rPr lang="en-US" sz="2400" b="1" dirty="0"/>
              <a:t>Report Bully to Your Internet Provider</a:t>
            </a:r>
          </a:p>
          <a:p>
            <a:r>
              <a:rPr lang="en-US" sz="2400" b="1" dirty="0"/>
              <a:t>Don’t Respond to Bully</a:t>
            </a:r>
          </a:p>
        </p:txBody>
      </p:sp>
      <p:sp>
        <p:nvSpPr>
          <p:cNvPr id="186372" name="Rectangle 4"/>
          <p:cNvSpPr>
            <a:spLocks noGrp="1" noChangeArrowheads="1"/>
          </p:cNvSpPr>
          <p:nvPr>
            <p:ph type="body" sz="half" idx="2"/>
          </p:nvPr>
        </p:nvSpPr>
        <p:spPr>
          <a:xfrm>
            <a:off x="4815588" y="2276623"/>
            <a:ext cx="3775075" cy="3724275"/>
          </a:xfrm>
        </p:spPr>
        <p:txBody>
          <a:bodyPr/>
          <a:lstStyle/>
          <a:p>
            <a:r>
              <a:rPr lang="en-US" sz="2400" b="1" dirty="0"/>
              <a:t>Teach Netiquette, Discuss Responsible Internet Behavior</a:t>
            </a:r>
          </a:p>
          <a:p>
            <a:r>
              <a:rPr lang="en-US" sz="2400" b="1" dirty="0"/>
              <a:t>Listen to Your Child</a:t>
            </a:r>
          </a:p>
          <a:p>
            <a:r>
              <a:rPr lang="en-US" sz="2400" b="1" dirty="0"/>
              <a:t>Discourage the Use of Personal Data</a:t>
            </a:r>
          </a:p>
          <a:p>
            <a:r>
              <a:rPr lang="en-US" sz="2400" b="1" dirty="0"/>
              <a:t>“Google” your child’s name</a:t>
            </a:r>
            <a:r>
              <a:rPr lang="en-US" sz="2400" dirty="0"/>
              <a:t>  </a:t>
            </a:r>
          </a:p>
        </p:txBody>
      </p:sp>
    </p:spTree>
    <p:extLst>
      <p:ext uri="{BB962C8B-B14F-4D97-AF65-F5344CB8AC3E}">
        <p14:creationId xmlns:p14="http://schemas.microsoft.com/office/powerpoint/2010/main" val="1999414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a:xfrm>
            <a:off x="8590663" y="5999159"/>
            <a:ext cx="683339" cy="365125"/>
          </a:xfrm>
        </p:spPr>
        <p:txBody>
          <a:bodyPr/>
          <a:lstStyle/>
          <a:p>
            <a:fld id="{2A61FD3E-A6A9-4FE4-8DCB-3CB37CCEDC90}" type="slidenum">
              <a:rPr lang="en-US"/>
              <a:pPr/>
              <a:t>12</a:t>
            </a:fld>
            <a:endParaRPr lang="en-US"/>
          </a:p>
        </p:txBody>
      </p:sp>
      <p:sp>
        <p:nvSpPr>
          <p:cNvPr id="179202" name="AutoShape 2"/>
          <p:cNvSpPr>
            <a:spLocks noGrp="1" noChangeArrowheads="1"/>
          </p:cNvSpPr>
          <p:nvPr>
            <p:ph type="title"/>
          </p:nvPr>
        </p:nvSpPr>
        <p:spPr/>
        <p:txBody>
          <a:bodyPr>
            <a:normAutofit/>
          </a:bodyPr>
          <a:lstStyle/>
          <a:p>
            <a:r>
              <a:rPr lang="en-US" sz="4400" b="0" dirty="0">
                <a:solidFill>
                  <a:schemeClr val="accent2"/>
                </a:solidFill>
              </a:rPr>
              <a:t>A Few Basics</a:t>
            </a:r>
            <a:r>
              <a:rPr lang="en-US" sz="4400" b="0" dirty="0" smtClean="0">
                <a:solidFill>
                  <a:schemeClr val="accent2"/>
                </a:solidFill>
              </a:rPr>
              <a:t>: Internet Safety</a:t>
            </a:r>
            <a:endParaRPr lang="en-US" sz="4400" b="0" dirty="0">
              <a:solidFill>
                <a:schemeClr val="accent2"/>
              </a:solidFill>
            </a:endParaRPr>
          </a:p>
        </p:txBody>
      </p:sp>
      <p:sp>
        <p:nvSpPr>
          <p:cNvPr id="179203" name="Rectangle 3"/>
          <p:cNvSpPr>
            <a:spLocks noGrp="1" noChangeArrowheads="1"/>
          </p:cNvSpPr>
          <p:nvPr>
            <p:ph type="body" sz="half" idx="1"/>
          </p:nvPr>
        </p:nvSpPr>
        <p:spPr>
          <a:xfrm>
            <a:off x="536657" y="1930400"/>
            <a:ext cx="4184035" cy="3880772"/>
          </a:xfrm>
        </p:spPr>
        <p:txBody>
          <a:bodyPr>
            <a:noAutofit/>
          </a:bodyPr>
          <a:lstStyle/>
          <a:p>
            <a:r>
              <a:rPr lang="en-US" sz="2400" b="1" dirty="0"/>
              <a:t>Begin to Catch Up; They Know Too Much More Than We Do </a:t>
            </a:r>
          </a:p>
          <a:p>
            <a:r>
              <a:rPr lang="en-US" sz="2400" b="1" dirty="0"/>
              <a:t>Become an Active On-Line Parent </a:t>
            </a:r>
          </a:p>
          <a:p>
            <a:r>
              <a:rPr lang="en-US" sz="2400" b="1" dirty="0"/>
              <a:t>Share Your Concerns </a:t>
            </a:r>
            <a:r>
              <a:rPr lang="en-US" sz="2400" b="1" dirty="0">
                <a:solidFill>
                  <a:srgbClr val="CA1002"/>
                </a:solidFill>
              </a:rPr>
              <a:t>But Don’t Over-React</a:t>
            </a:r>
          </a:p>
          <a:p>
            <a:pPr>
              <a:buFont typeface="Wingdings" panose="05000000000000000000" pitchFamily="2" charset="2"/>
              <a:buNone/>
            </a:pPr>
            <a:r>
              <a:rPr lang="en-US" sz="2400" b="1" dirty="0">
                <a:solidFill>
                  <a:srgbClr val="CA1002"/>
                </a:solidFill>
              </a:rPr>
              <a:t>    or Under-React</a:t>
            </a:r>
            <a:r>
              <a:rPr lang="en-US" sz="2400" b="1" dirty="0"/>
              <a:t>  </a:t>
            </a:r>
          </a:p>
        </p:txBody>
      </p:sp>
      <p:sp>
        <p:nvSpPr>
          <p:cNvPr id="179204" name="Rectangle 4"/>
          <p:cNvSpPr>
            <a:spLocks noGrp="1" noChangeArrowheads="1"/>
          </p:cNvSpPr>
          <p:nvPr>
            <p:ph type="body" sz="half" idx="2"/>
          </p:nvPr>
        </p:nvSpPr>
        <p:spPr>
          <a:xfrm>
            <a:off x="5915490" y="1986449"/>
            <a:ext cx="3560762" cy="3386138"/>
          </a:xfrm>
        </p:spPr>
        <p:txBody>
          <a:bodyPr>
            <a:noAutofit/>
          </a:bodyPr>
          <a:lstStyle/>
          <a:p>
            <a:r>
              <a:rPr lang="en-US" sz="2400" b="1" dirty="0"/>
              <a:t>View Their Profile or Web </a:t>
            </a:r>
            <a:r>
              <a:rPr lang="en-US" sz="2400" b="1" dirty="0" smtClean="0"/>
              <a:t>Page</a:t>
            </a:r>
            <a:endParaRPr lang="en-US" sz="2400" b="1" dirty="0"/>
          </a:p>
          <a:p>
            <a:r>
              <a:rPr lang="en-US" sz="2400" b="1" dirty="0"/>
              <a:t>Tell Them You’ll be Monitoring </a:t>
            </a:r>
          </a:p>
          <a:p>
            <a:r>
              <a:rPr lang="en-US" sz="2400" b="1" dirty="0"/>
              <a:t>Move the Computer to an Open </a:t>
            </a:r>
            <a:r>
              <a:rPr lang="en-US" sz="2400" b="1" dirty="0" smtClean="0"/>
              <a:t>Area</a:t>
            </a:r>
          </a:p>
          <a:p>
            <a:r>
              <a:rPr lang="en-US" sz="2400" b="1" dirty="0" smtClean="0"/>
              <a:t>Wandering online can lead to trouble: set time limits</a:t>
            </a:r>
            <a:endParaRPr lang="en-US" sz="2400" b="1" dirty="0"/>
          </a:p>
        </p:txBody>
      </p:sp>
    </p:spTree>
    <p:extLst>
      <p:ext uri="{BB962C8B-B14F-4D97-AF65-F5344CB8AC3E}">
        <p14:creationId xmlns:p14="http://schemas.microsoft.com/office/powerpoint/2010/main" val="11080066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9202"/>
                                        </p:tgtEl>
                                        <p:attrNameLst>
                                          <p:attrName>style.visibility</p:attrName>
                                        </p:attrNameLst>
                                      </p:cBhvr>
                                      <p:to>
                                        <p:strVal val="visible"/>
                                      </p:to>
                                    </p:set>
                                  </p:childTnLst>
                                </p:cTn>
                              </p:par>
                              <p:par>
                                <p:cTn id="7" presetID="23" presetClass="entr" presetSubtype="16" fill="hold" grpId="0" nodeType="withEffect">
                                  <p:stCondLst>
                                    <p:cond delay="0"/>
                                  </p:stCondLst>
                                  <p:childTnLst>
                                    <p:set>
                                      <p:cBhvr>
                                        <p:cTn id="8" dur="1" fill="hold">
                                          <p:stCondLst>
                                            <p:cond delay="0"/>
                                          </p:stCondLst>
                                        </p:cTn>
                                        <p:tgtEl>
                                          <p:spTgt spid="179203">
                                            <p:txEl>
                                              <p:pRg st="0" end="0"/>
                                            </p:txEl>
                                          </p:spTgt>
                                        </p:tgtEl>
                                        <p:attrNameLst>
                                          <p:attrName>style.visibility</p:attrName>
                                        </p:attrNameLst>
                                      </p:cBhvr>
                                      <p:to>
                                        <p:strVal val="visible"/>
                                      </p:to>
                                    </p:set>
                                    <p:anim calcmode="lin" valueType="num">
                                      <p:cBhvr>
                                        <p:cTn id="9" dur="500" fill="hold"/>
                                        <p:tgtEl>
                                          <p:spTgt spid="17920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79203">
                                            <p:txEl>
                                              <p:pRg st="0" end="0"/>
                                            </p:txEl>
                                          </p:spTgt>
                                        </p:tgtEl>
                                        <p:attrNameLst>
                                          <p:attrName>ppt_h</p:attrName>
                                        </p:attrNameLst>
                                      </p:cBhvr>
                                      <p:tavLst>
                                        <p:tav tm="0">
                                          <p:val>
                                            <p:fltVal val="0"/>
                                          </p:val>
                                        </p:tav>
                                        <p:tav tm="100000">
                                          <p:val>
                                            <p:strVal val="#ppt_h"/>
                                          </p:val>
                                        </p:tav>
                                      </p:tavLst>
                                    </p:anim>
                                  </p:childTnLst>
                                </p:cTn>
                              </p:par>
                              <p:par>
                                <p:cTn id="11" presetID="23" presetClass="entr" presetSubtype="16" fill="hold" grpId="0" nodeType="withEffect">
                                  <p:stCondLst>
                                    <p:cond delay="0"/>
                                  </p:stCondLst>
                                  <p:childTnLst>
                                    <p:set>
                                      <p:cBhvr>
                                        <p:cTn id="12" dur="1" fill="hold">
                                          <p:stCondLst>
                                            <p:cond delay="0"/>
                                          </p:stCondLst>
                                        </p:cTn>
                                        <p:tgtEl>
                                          <p:spTgt spid="179203">
                                            <p:txEl>
                                              <p:pRg st="1" end="1"/>
                                            </p:txEl>
                                          </p:spTgt>
                                        </p:tgtEl>
                                        <p:attrNameLst>
                                          <p:attrName>style.visibility</p:attrName>
                                        </p:attrNameLst>
                                      </p:cBhvr>
                                      <p:to>
                                        <p:strVal val="visible"/>
                                      </p:to>
                                    </p:set>
                                    <p:anim calcmode="lin" valueType="num">
                                      <p:cBhvr>
                                        <p:cTn id="13" dur="500" fill="hold"/>
                                        <p:tgtEl>
                                          <p:spTgt spid="17920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79203">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179203">
                                            <p:txEl>
                                              <p:pRg st="2" end="2"/>
                                            </p:txEl>
                                          </p:spTgt>
                                        </p:tgtEl>
                                        <p:attrNameLst>
                                          <p:attrName>style.visibility</p:attrName>
                                        </p:attrNameLst>
                                      </p:cBhvr>
                                      <p:to>
                                        <p:strVal val="visible"/>
                                      </p:to>
                                    </p:set>
                                    <p:anim calcmode="lin" valueType="num">
                                      <p:cBhvr>
                                        <p:cTn id="17" dur="500" fill="hold"/>
                                        <p:tgtEl>
                                          <p:spTgt spid="17920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7920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179203">
                                            <p:txEl>
                                              <p:pRg st="3" end="3"/>
                                            </p:txEl>
                                          </p:spTgt>
                                        </p:tgtEl>
                                        <p:attrNameLst>
                                          <p:attrName>style.visibility</p:attrName>
                                        </p:attrNameLst>
                                      </p:cBhvr>
                                      <p:to>
                                        <p:strVal val="visible"/>
                                      </p:to>
                                    </p:set>
                                    <p:anim calcmode="lin" valueType="num">
                                      <p:cBhvr>
                                        <p:cTn id="21" dur="500" fill="hold"/>
                                        <p:tgtEl>
                                          <p:spTgt spid="17920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79203">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179204">
                                            <p:txEl>
                                              <p:pRg st="0" end="0"/>
                                            </p:txEl>
                                          </p:spTgt>
                                        </p:tgtEl>
                                        <p:attrNameLst>
                                          <p:attrName>style.visibility</p:attrName>
                                        </p:attrNameLst>
                                      </p:cBhvr>
                                      <p:to>
                                        <p:strVal val="visible"/>
                                      </p:to>
                                    </p:set>
                                    <p:anim calcmode="lin" valueType="num">
                                      <p:cBhvr>
                                        <p:cTn id="25" dur="500" fill="hold"/>
                                        <p:tgtEl>
                                          <p:spTgt spid="179204">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79204">
                                            <p:txEl>
                                              <p:pRg st="0" end="0"/>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179204">
                                            <p:txEl>
                                              <p:pRg st="1" end="1"/>
                                            </p:txEl>
                                          </p:spTgt>
                                        </p:tgtEl>
                                        <p:attrNameLst>
                                          <p:attrName>style.visibility</p:attrName>
                                        </p:attrNameLst>
                                      </p:cBhvr>
                                      <p:to>
                                        <p:strVal val="visible"/>
                                      </p:to>
                                    </p:set>
                                    <p:anim calcmode="lin" valueType="num">
                                      <p:cBhvr>
                                        <p:cTn id="29" dur="500" fill="hold"/>
                                        <p:tgtEl>
                                          <p:spTgt spid="179204">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179204">
                                            <p:txEl>
                                              <p:pRg st="1" end="1"/>
                                            </p:txEl>
                                          </p:spTgt>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179204">
                                            <p:txEl>
                                              <p:pRg st="2" end="2"/>
                                            </p:txEl>
                                          </p:spTgt>
                                        </p:tgtEl>
                                        <p:attrNameLst>
                                          <p:attrName>style.visibility</p:attrName>
                                        </p:attrNameLst>
                                      </p:cBhvr>
                                      <p:to>
                                        <p:strVal val="visible"/>
                                      </p:to>
                                    </p:set>
                                    <p:anim calcmode="lin" valueType="num">
                                      <p:cBhvr>
                                        <p:cTn id="33" dur="500" fill="hold"/>
                                        <p:tgtEl>
                                          <p:spTgt spid="179204">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17920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179204">
                                            <p:txEl>
                                              <p:pRg st="3" end="3"/>
                                            </p:txEl>
                                          </p:spTgt>
                                        </p:tgtEl>
                                        <p:attrNameLst>
                                          <p:attrName>style.visibility</p:attrName>
                                        </p:attrNameLst>
                                      </p:cBhvr>
                                      <p:to>
                                        <p:strVal val="visible"/>
                                      </p:to>
                                    </p:set>
                                    <p:anim calcmode="lin" valueType="num">
                                      <p:cBhvr>
                                        <p:cTn id="39" dur="500" fill="hold"/>
                                        <p:tgtEl>
                                          <p:spTgt spid="179204">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7920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2" grpId="0"/>
      <p:bldP spid="179203" grpId="0" build="p"/>
      <p:bldP spid="17920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4800" dirty="0" smtClean="0"/>
              <a:t>Social Networking Sites</a:t>
            </a:r>
            <a:endParaRPr lang="en-US" sz="4800" dirty="0"/>
          </a:p>
        </p:txBody>
      </p:sp>
      <p:sp>
        <p:nvSpPr>
          <p:cNvPr id="9" name="Text Placeholder 8"/>
          <p:cNvSpPr>
            <a:spLocks noGrp="1"/>
          </p:cNvSpPr>
          <p:nvPr>
            <p:ph type="body" sz="half" idx="1"/>
          </p:nvPr>
        </p:nvSpPr>
        <p:spPr>
          <a:xfrm>
            <a:off x="1117601" y="2377439"/>
            <a:ext cx="3679482" cy="3709037"/>
          </a:xfrm>
        </p:spPr>
        <p:txBody>
          <a:bodyPr>
            <a:noAutofit/>
          </a:bodyPr>
          <a:lstStyle/>
          <a:p>
            <a:r>
              <a:rPr lang="en-US" sz="2800" dirty="0" smtClean="0"/>
              <a:t>Facebook</a:t>
            </a:r>
          </a:p>
          <a:p>
            <a:r>
              <a:rPr lang="en-US" sz="2800" dirty="0" smtClean="0"/>
              <a:t>Twitter</a:t>
            </a:r>
          </a:p>
          <a:p>
            <a:r>
              <a:rPr lang="en-US" sz="2800" dirty="0" smtClean="0"/>
              <a:t>Tumblr</a:t>
            </a:r>
          </a:p>
          <a:p>
            <a:r>
              <a:rPr lang="en-US" sz="2800" dirty="0" smtClean="0"/>
              <a:t>Instagram</a:t>
            </a:r>
          </a:p>
          <a:p>
            <a:r>
              <a:rPr lang="en-US" sz="2800" dirty="0" smtClean="0"/>
              <a:t>YouTube</a:t>
            </a:r>
          </a:p>
          <a:p>
            <a:r>
              <a:rPr lang="en-US" sz="2800" dirty="0" smtClean="0"/>
              <a:t>Flickr</a:t>
            </a:r>
          </a:p>
          <a:p>
            <a:r>
              <a:rPr lang="en-US" sz="2800" dirty="0" smtClean="0"/>
              <a:t>Ask.fm</a:t>
            </a:r>
            <a:endParaRPr lang="en-US" sz="2800" dirty="0"/>
          </a:p>
        </p:txBody>
      </p:sp>
      <p:pic>
        <p:nvPicPr>
          <p:cNvPr id="17" name="Online Image Placeholder 16"/>
          <p:cNvPicPr>
            <a:picLocks noGrp="1" noChangeAspect="1"/>
          </p:cNvPicPr>
          <p:nvPr>
            <p:ph type="clipArt" sz="half" idx="2"/>
          </p:nvPr>
        </p:nvPicPr>
        <p:blipFill>
          <a:blip r:embed="rId2">
            <a:extLst>
              <a:ext uri="{28A0092B-C50C-407E-A947-70E740481C1C}">
                <a14:useLocalDpi xmlns:a14="http://schemas.microsoft.com/office/drawing/2010/main" val="0"/>
              </a:ext>
            </a:extLst>
          </a:blip>
          <a:stretch>
            <a:fillRect/>
          </a:stretch>
        </p:blipFill>
        <p:spPr>
          <a:xfrm>
            <a:off x="5628787" y="2539145"/>
            <a:ext cx="3369286" cy="3369286"/>
          </a:xfrm>
        </p:spPr>
      </p:pic>
    </p:spTree>
    <p:extLst>
      <p:ext uri="{BB962C8B-B14F-4D97-AF65-F5344CB8AC3E}">
        <p14:creationId xmlns:p14="http://schemas.microsoft.com/office/powerpoint/2010/main" val="102557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Resources/Websites Internet Safety</a:t>
            </a:r>
            <a:endParaRPr lang="en-US" dirty="0"/>
          </a:p>
        </p:txBody>
      </p:sp>
      <p:sp>
        <p:nvSpPr>
          <p:cNvPr id="3" name="Text Placeholder 2"/>
          <p:cNvSpPr>
            <a:spLocks noGrp="1"/>
          </p:cNvSpPr>
          <p:nvPr>
            <p:ph type="body" sz="half" idx="1"/>
          </p:nvPr>
        </p:nvSpPr>
        <p:spPr>
          <a:xfrm>
            <a:off x="227149" y="2010510"/>
            <a:ext cx="4682476" cy="3447756"/>
          </a:xfrm>
        </p:spPr>
        <p:txBody>
          <a:bodyPr/>
          <a:lstStyle/>
          <a:p>
            <a:r>
              <a:rPr lang="en-US" sz="2400" dirty="0" smtClean="0">
                <a:solidFill>
                  <a:schemeClr val="tx1"/>
                </a:solidFill>
                <a:hlinkClick r:id="rId2"/>
              </a:rPr>
              <a:t>www.netsmartz.or</a:t>
            </a:r>
            <a:endParaRPr lang="en-US" sz="2400" dirty="0" smtClean="0">
              <a:solidFill>
                <a:schemeClr val="tx1"/>
              </a:solidFill>
            </a:endParaRPr>
          </a:p>
          <a:p>
            <a:r>
              <a:rPr lang="en-US" sz="2400" dirty="0" smtClean="0">
                <a:solidFill>
                  <a:schemeClr val="tx1"/>
                </a:solidFill>
                <a:hlinkClick r:id="rId3"/>
              </a:rPr>
              <a:t>www.esrb.org</a:t>
            </a:r>
            <a:r>
              <a:rPr lang="en-US" sz="2400" dirty="0" smtClean="0">
                <a:solidFill>
                  <a:schemeClr val="tx1"/>
                </a:solidFill>
              </a:rPr>
              <a:t> (gaming info)</a:t>
            </a:r>
          </a:p>
          <a:p>
            <a:r>
              <a:rPr lang="en-US" sz="2400" dirty="0" smtClean="0">
                <a:solidFill>
                  <a:schemeClr val="tx1"/>
                </a:solidFill>
                <a:hlinkClick r:id="rId4"/>
              </a:rPr>
              <a:t>www.stopbullying.gov</a:t>
            </a:r>
            <a:endParaRPr lang="en-US" sz="2400" dirty="0" smtClean="0">
              <a:solidFill>
                <a:schemeClr val="tx1"/>
              </a:solidFill>
            </a:endParaRPr>
          </a:p>
          <a:p>
            <a:r>
              <a:rPr lang="en-US" sz="2400" dirty="0" smtClean="0">
                <a:solidFill>
                  <a:schemeClr val="tx1"/>
                </a:solidFill>
                <a:hlinkClick r:id="rId5"/>
              </a:rPr>
              <a:t>www.isafe.org</a:t>
            </a:r>
            <a:endParaRPr lang="en-US" sz="2400" dirty="0" smtClean="0">
              <a:solidFill>
                <a:schemeClr val="tx1"/>
              </a:solidFill>
            </a:endParaRPr>
          </a:p>
          <a:p>
            <a:endParaRPr lang="en-US" dirty="0"/>
          </a:p>
        </p:txBody>
      </p:sp>
      <p:pic>
        <p:nvPicPr>
          <p:cNvPr id="5" name="Online Image Placeholder 4"/>
          <p:cNvPicPr>
            <a:picLocks noGrp="1" noChangeAspect="1"/>
          </p:cNvPicPr>
          <p:nvPr>
            <p:ph type="clipArt" sz="half" idx="2"/>
          </p:nvPr>
        </p:nvPicPr>
        <p:blipFill>
          <a:blip r:embed="rId6">
            <a:extLst>
              <a:ext uri="{28A0092B-C50C-407E-A947-70E740481C1C}">
                <a14:useLocalDpi xmlns:a14="http://schemas.microsoft.com/office/drawing/2010/main" val="0"/>
              </a:ext>
            </a:extLst>
          </a:blip>
          <a:stretch>
            <a:fillRect/>
          </a:stretch>
        </p:blipFill>
        <p:spPr>
          <a:xfrm>
            <a:off x="5591857" y="2051543"/>
            <a:ext cx="3538075" cy="2721596"/>
          </a:xfrm>
        </p:spPr>
      </p:pic>
    </p:spTree>
    <p:extLst>
      <p:ext uri="{BB962C8B-B14F-4D97-AF65-F5344CB8AC3E}">
        <p14:creationId xmlns:p14="http://schemas.microsoft.com/office/powerpoint/2010/main" val="1268368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599"/>
            <a:ext cx="8607343" cy="1711569"/>
          </a:xfrm>
        </p:spPr>
        <p:txBody>
          <a:bodyPr>
            <a:normAutofit/>
          </a:bodyPr>
          <a:lstStyle/>
          <a:p>
            <a:pPr algn="ctr"/>
            <a:r>
              <a:rPr lang="en-US" sz="6000" dirty="0" smtClean="0"/>
              <a:t>Questions</a:t>
            </a:r>
            <a:endParaRPr lang="en-US" sz="6000"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6706" y="2321169"/>
            <a:ext cx="4476934" cy="3380337"/>
          </a:xfrm>
        </p:spPr>
      </p:pic>
    </p:spTree>
    <p:extLst>
      <p:ext uri="{BB962C8B-B14F-4D97-AF65-F5344CB8AC3E}">
        <p14:creationId xmlns:p14="http://schemas.microsoft.com/office/powerpoint/2010/main" val="2243462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2438400" y="1524001"/>
            <a:ext cx="7117180" cy="1470025"/>
          </a:xfrm>
        </p:spPr>
        <p:txBody>
          <a:bodyPr>
            <a:normAutofit fontScale="90000"/>
          </a:bodyPr>
          <a:lstStyle/>
          <a:p>
            <a:pPr eaLnBrk="1" hangingPunct="1">
              <a:defRPr/>
            </a:pPr>
            <a:r>
              <a:rPr lang="en-US" sz="4900" b="1" dirty="0"/>
              <a:t>Definition of Bullying/Harassment</a:t>
            </a:r>
            <a:r>
              <a:rPr lang="en-US" sz="4000" dirty="0"/>
              <a:t/>
            </a:r>
            <a:br>
              <a:rPr lang="en-US" sz="4000" dirty="0"/>
            </a:br>
            <a:endParaRPr lang="en-US" sz="4000" dirty="0"/>
          </a:p>
        </p:txBody>
      </p:sp>
      <p:sp>
        <p:nvSpPr>
          <p:cNvPr id="59395" name="Rectangle 3"/>
          <p:cNvSpPr>
            <a:spLocks noGrp="1" noChangeArrowheads="1"/>
          </p:cNvSpPr>
          <p:nvPr>
            <p:ph type="subTitle" idx="1"/>
          </p:nvPr>
        </p:nvSpPr>
        <p:spPr>
          <a:xfrm>
            <a:off x="2533442" y="3276600"/>
            <a:ext cx="6762958" cy="2667000"/>
          </a:xfrm>
        </p:spPr>
        <p:txBody>
          <a:bodyPr>
            <a:noAutofit/>
          </a:bodyPr>
          <a:lstStyle/>
          <a:p>
            <a:pPr eaLnBrk="1" hangingPunct="1">
              <a:defRPr/>
            </a:pPr>
            <a:r>
              <a:rPr lang="en-US" sz="2800" dirty="0">
                <a:solidFill>
                  <a:schemeClr val="tx1"/>
                </a:solidFill>
              </a:rPr>
              <a:t>Bullying/Harassment means physically, verbally or emotionally hurting someone on purpose. It is unwanted and repeated</a:t>
            </a:r>
            <a:r>
              <a:rPr lang="en-US" dirty="0"/>
              <a:t>.</a:t>
            </a:r>
          </a:p>
        </p:txBody>
      </p:sp>
    </p:spTree>
    <p:extLst>
      <p:ext uri="{BB962C8B-B14F-4D97-AF65-F5344CB8AC3E}">
        <p14:creationId xmlns:p14="http://schemas.microsoft.com/office/powerpoint/2010/main" val="1054002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33442" y="685800"/>
            <a:ext cx="7117180" cy="2034180"/>
          </a:xfrm>
        </p:spPr>
        <p:txBody>
          <a:bodyPr/>
          <a:lstStyle/>
          <a:p>
            <a:r>
              <a:rPr lang="en-US" dirty="0" smtClean="0"/>
              <a:t>Bullying/Harassment</a:t>
            </a:r>
            <a:endParaRPr lang="en-US" dirty="0"/>
          </a:p>
        </p:txBody>
      </p:sp>
      <p:sp>
        <p:nvSpPr>
          <p:cNvPr id="3" name="Subtitle 2"/>
          <p:cNvSpPr>
            <a:spLocks noGrp="1"/>
          </p:cNvSpPr>
          <p:nvPr>
            <p:ph type="subTitle" idx="1"/>
          </p:nvPr>
        </p:nvSpPr>
        <p:spPr>
          <a:xfrm>
            <a:off x="267287" y="3376246"/>
            <a:ext cx="8032837" cy="2595489"/>
          </a:xfrm>
        </p:spPr>
        <p:txBody>
          <a:bodyPr>
            <a:normAutofit/>
          </a:bodyPr>
          <a:lstStyle/>
          <a:p>
            <a:r>
              <a:rPr lang="en-US" sz="3200" dirty="0">
                <a:solidFill>
                  <a:schemeClr val="tx1"/>
                </a:solidFill>
              </a:rPr>
              <a:t>REPEATED</a:t>
            </a:r>
          </a:p>
          <a:p>
            <a:r>
              <a:rPr lang="en-US" sz="3200" dirty="0">
                <a:solidFill>
                  <a:schemeClr val="tx1"/>
                </a:solidFill>
              </a:rPr>
              <a:t>IMBALANCE OF POWER</a:t>
            </a:r>
          </a:p>
          <a:p>
            <a:r>
              <a:rPr lang="en-US" sz="3200" dirty="0">
                <a:solidFill>
                  <a:schemeClr val="tx1"/>
                </a:solidFill>
              </a:rPr>
              <a:t>PURPOSEFUL</a:t>
            </a:r>
          </a:p>
        </p:txBody>
      </p:sp>
    </p:spTree>
    <p:extLst>
      <p:ext uri="{BB962C8B-B14F-4D97-AF65-F5344CB8AC3E}">
        <p14:creationId xmlns:p14="http://schemas.microsoft.com/office/powerpoint/2010/main" val="2718759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Indirect Bullying can be:</a:t>
            </a:r>
            <a:endParaRPr lang="en-US" sz="4800" dirty="0"/>
          </a:p>
        </p:txBody>
      </p:sp>
      <p:sp>
        <p:nvSpPr>
          <p:cNvPr id="3" name="Content Placeholder 2"/>
          <p:cNvSpPr>
            <a:spLocks noGrp="1"/>
          </p:cNvSpPr>
          <p:nvPr>
            <p:ph sz="half" idx="1"/>
          </p:nvPr>
        </p:nvSpPr>
        <p:spPr/>
        <p:txBody>
          <a:bodyPr>
            <a:noAutofit/>
          </a:bodyPr>
          <a:lstStyle/>
          <a:p>
            <a:r>
              <a:rPr lang="en-US" sz="2400" dirty="0" smtClean="0"/>
              <a:t>Getting another person to bully for you</a:t>
            </a:r>
          </a:p>
          <a:p>
            <a:r>
              <a:rPr lang="en-US" sz="2400" dirty="0" smtClean="0"/>
              <a:t>Intimidation</a:t>
            </a:r>
          </a:p>
          <a:p>
            <a:r>
              <a:rPr lang="en-US" sz="2400" dirty="0" smtClean="0"/>
              <a:t>Spreading Rumors and Gossip</a:t>
            </a:r>
          </a:p>
          <a:p>
            <a:r>
              <a:rPr lang="en-US" sz="2400" dirty="0" smtClean="0"/>
              <a:t>Deliberately excluding someone</a:t>
            </a:r>
          </a:p>
          <a:p>
            <a:r>
              <a:rPr lang="en-US" sz="2400" dirty="0" smtClean="0"/>
              <a:t>Relational aggression: gossip, lies, betrayal</a:t>
            </a:r>
          </a:p>
          <a:p>
            <a:r>
              <a:rPr lang="en-US" sz="2400" dirty="0" smtClean="0"/>
              <a:t>Cyber-bullying</a:t>
            </a:r>
            <a:endParaRPr lang="en-US" sz="2400" dirty="0"/>
          </a:p>
        </p:txBody>
      </p:sp>
      <p:pic>
        <p:nvPicPr>
          <p:cNvPr id="4098" name="Picture 2" descr="C:\Documents and Settings\KnightJ\Local Settings\Temporary Internet Files\Content.IE5\GYK03KEI\MP900448468[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86489" y="2354750"/>
            <a:ext cx="3470275" cy="2961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3059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CYBERBULLYING</a:t>
            </a:r>
            <a:endParaRPr lang="en-US" sz="4400" dirty="0"/>
          </a:p>
        </p:txBody>
      </p:sp>
      <p:sp>
        <p:nvSpPr>
          <p:cNvPr id="3" name="Subtitle 2"/>
          <p:cNvSpPr>
            <a:spLocks noGrp="1"/>
          </p:cNvSpPr>
          <p:nvPr>
            <p:ph type="body" sz="half" idx="1"/>
          </p:nvPr>
        </p:nvSpPr>
        <p:spPr>
          <a:xfrm>
            <a:off x="365760" y="1905001"/>
            <a:ext cx="5778925" cy="4181476"/>
          </a:xfrm>
        </p:spPr>
        <p:txBody>
          <a:bodyPr>
            <a:normAutofit/>
          </a:bodyPr>
          <a:lstStyle/>
          <a:p>
            <a:r>
              <a:rPr lang="en-US" sz="2800" dirty="0">
                <a:latin typeface="Helvetica" panose="020B0604020202020204" pitchFamily="34" charset="0"/>
              </a:rPr>
              <a:t>Cyberbullying is </a:t>
            </a:r>
            <a:r>
              <a:rPr lang="en-US" sz="2800" u="sng" dirty="0">
                <a:latin typeface="Helvetica" panose="020B0604020202020204" pitchFamily="34" charset="0"/>
                <a:hlinkClick r:id="rId2"/>
              </a:rPr>
              <a:t>bullying</a:t>
            </a:r>
            <a:r>
              <a:rPr lang="en-US" sz="2800" dirty="0">
                <a:latin typeface="Helvetica" panose="020B0604020202020204" pitchFamily="34" charset="0"/>
              </a:rPr>
              <a:t> that takes place using electronic technology. Electronic technology includes devices and equipment such as cell phones, computers, and tablets as well as communication tools including social media sites, text messages, chat, and websites</a:t>
            </a:r>
            <a:r>
              <a:rPr lang="en-US" dirty="0">
                <a:latin typeface="Helvetica" panose="020B0604020202020204" pitchFamily="34" charset="0"/>
              </a:rPr>
              <a:t>.</a:t>
            </a:r>
            <a:endParaRPr lang="en-US" dirty="0"/>
          </a:p>
          <a:p>
            <a:endParaRPr lang="en-US" dirty="0"/>
          </a:p>
        </p:txBody>
      </p:sp>
      <p:pic>
        <p:nvPicPr>
          <p:cNvPr id="6" name="Online Image Placeholder 5"/>
          <p:cNvPicPr>
            <a:picLocks noGrp="1" noChangeAspect="1"/>
          </p:cNvPicPr>
          <p:nvPr>
            <p:ph type="clipArt" sz="half" idx="2"/>
          </p:nvPr>
        </p:nvPicPr>
        <p:blipFill>
          <a:blip r:embed="rId3">
            <a:extLst>
              <a:ext uri="{28A0092B-C50C-407E-A947-70E740481C1C}">
                <a14:useLocalDpi xmlns:a14="http://schemas.microsoft.com/office/drawing/2010/main" val="0"/>
              </a:ext>
            </a:extLst>
          </a:blip>
          <a:stretch>
            <a:fillRect/>
          </a:stretch>
        </p:blipFill>
        <p:spPr>
          <a:xfrm>
            <a:off x="6144685" y="2321170"/>
            <a:ext cx="3435413" cy="1937787"/>
          </a:xfrm>
        </p:spPr>
      </p:pic>
    </p:spTree>
    <p:extLst>
      <p:ext uri="{BB962C8B-B14F-4D97-AF65-F5344CB8AC3E}">
        <p14:creationId xmlns:p14="http://schemas.microsoft.com/office/powerpoint/2010/main" val="2083615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0F028E10-CCBC-47AA-8D2E-E54294E2BF23}" type="slidenum">
              <a:rPr lang="en-US"/>
              <a:pPr/>
              <a:t>6</a:t>
            </a:fld>
            <a:endParaRPr lang="en-US"/>
          </a:p>
        </p:txBody>
      </p:sp>
      <p:sp>
        <p:nvSpPr>
          <p:cNvPr id="162818" name="AutoShape 2"/>
          <p:cNvSpPr>
            <a:spLocks noGrp="1" noChangeArrowheads="1"/>
          </p:cNvSpPr>
          <p:nvPr>
            <p:ph type="title"/>
          </p:nvPr>
        </p:nvSpPr>
        <p:spPr/>
        <p:txBody>
          <a:bodyPr>
            <a:normAutofit/>
          </a:bodyPr>
          <a:lstStyle/>
          <a:p>
            <a:r>
              <a:rPr lang="en-US" sz="4000" dirty="0"/>
              <a:t>Children, Preteens and Teens:</a:t>
            </a:r>
          </a:p>
        </p:txBody>
      </p:sp>
      <p:sp>
        <p:nvSpPr>
          <p:cNvPr id="162819" name="Rectangle 3"/>
          <p:cNvSpPr>
            <a:spLocks noGrp="1" noChangeArrowheads="1"/>
          </p:cNvSpPr>
          <p:nvPr>
            <p:ph type="body" sz="half" idx="1"/>
          </p:nvPr>
        </p:nvSpPr>
        <p:spPr>
          <a:xfrm>
            <a:off x="1015999" y="1905000"/>
            <a:ext cx="5047175" cy="4144108"/>
          </a:xfrm>
        </p:spPr>
        <p:txBody>
          <a:bodyPr>
            <a:normAutofit/>
          </a:bodyPr>
          <a:lstStyle/>
          <a:p>
            <a:pPr>
              <a:lnSpc>
                <a:spcPct val="90000"/>
              </a:lnSpc>
            </a:pPr>
            <a:r>
              <a:rPr lang="en-US" sz="2000" b="1" dirty="0"/>
              <a:t>Use Instant Messages (IM) to Talk Back and Forth to their </a:t>
            </a:r>
            <a:r>
              <a:rPr lang="en-US" sz="2000" b="1" dirty="0" smtClean="0"/>
              <a:t>Friends: Social Networks</a:t>
            </a:r>
            <a:endParaRPr lang="en-US" sz="2000" b="1" dirty="0"/>
          </a:p>
          <a:p>
            <a:pPr>
              <a:lnSpc>
                <a:spcPct val="90000"/>
              </a:lnSpc>
            </a:pPr>
            <a:r>
              <a:rPr lang="en-US" sz="2000" b="1" dirty="0"/>
              <a:t>Might Create their Own World, on Websites or Profiles</a:t>
            </a:r>
          </a:p>
          <a:p>
            <a:pPr>
              <a:lnSpc>
                <a:spcPct val="90000"/>
              </a:lnSpc>
            </a:pPr>
            <a:r>
              <a:rPr lang="en-US" sz="2000" b="1" dirty="0"/>
              <a:t>Compete to See Who Has the Most Friends on “Buddy” List</a:t>
            </a:r>
          </a:p>
          <a:p>
            <a:pPr>
              <a:lnSpc>
                <a:spcPct val="90000"/>
              </a:lnSpc>
            </a:pPr>
            <a:r>
              <a:rPr lang="en-US" sz="2000" b="1" dirty="0"/>
              <a:t>Often Do Not Understand How Large the Cyber World is (WWW) World Wide </a:t>
            </a:r>
            <a:r>
              <a:rPr lang="en-US" sz="2000" b="1" dirty="0" smtClean="0"/>
              <a:t>Web</a:t>
            </a:r>
          </a:p>
          <a:p>
            <a:pPr>
              <a:lnSpc>
                <a:spcPct val="90000"/>
              </a:lnSpc>
            </a:pPr>
            <a:r>
              <a:rPr lang="en-US" sz="2000" b="1" dirty="0"/>
              <a:t>Posting and Viewing </a:t>
            </a:r>
            <a:r>
              <a:rPr lang="en-US" sz="2000" b="1" dirty="0" smtClean="0"/>
              <a:t>Videos</a:t>
            </a:r>
          </a:p>
          <a:p>
            <a:pPr>
              <a:lnSpc>
                <a:spcPct val="90000"/>
              </a:lnSpc>
            </a:pPr>
            <a:r>
              <a:rPr lang="en-US" sz="2000" b="1" dirty="0"/>
              <a:t>Playing Games</a:t>
            </a:r>
          </a:p>
        </p:txBody>
      </p:sp>
      <p:pic>
        <p:nvPicPr>
          <p:cNvPr id="162821" name="Picture 5"/>
          <p:cNvPicPr>
            <a:picLocks noGrp="1" noChangeAspect="1" noChangeArrowheads="1"/>
          </p:cNvPicPr>
          <p:nvPr>
            <p:ph type="clipArt" sz="half" idx="2"/>
          </p:nvPr>
        </p:nvPicPr>
        <p:blipFill>
          <a:blip r:embed="rId2" cstate="print">
            <a:extLst>
              <a:ext uri="{28A0092B-C50C-407E-A947-70E740481C1C}">
                <a14:useLocalDpi xmlns:a14="http://schemas.microsoft.com/office/drawing/2010/main" val="0"/>
              </a:ext>
            </a:extLst>
          </a:blip>
          <a:srcRect/>
          <a:stretch>
            <a:fillRect/>
          </a:stretch>
        </p:blipFill>
        <p:spPr>
          <a:xfrm>
            <a:off x="6629400" y="2971800"/>
            <a:ext cx="2859088" cy="2408238"/>
          </a:xfrm>
        </p:spPr>
      </p:pic>
    </p:spTree>
    <p:extLst>
      <p:ext uri="{BB962C8B-B14F-4D97-AF65-F5344CB8AC3E}">
        <p14:creationId xmlns:p14="http://schemas.microsoft.com/office/powerpoint/2010/main" val="247697981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2818"/>
                                        </p:tgtEl>
                                        <p:attrNameLst>
                                          <p:attrName>style.visibility</p:attrName>
                                        </p:attrNameLst>
                                      </p:cBhvr>
                                      <p:to>
                                        <p:strVal val="visible"/>
                                      </p:to>
                                    </p:set>
                                    <p:animEffect transition="in" filter="fade">
                                      <p:cBhvr>
                                        <p:cTn id="7" dur="500"/>
                                        <p:tgtEl>
                                          <p:spTgt spid="1628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2819"/>
                                        </p:tgtEl>
                                        <p:attrNameLst>
                                          <p:attrName>style.visibility</p:attrName>
                                        </p:attrNameLst>
                                      </p:cBhvr>
                                      <p:to>
                                        <p:strVal val="visible"/>
                                      </p:to>
                                    </p:set>
                                    <p:animEffect transition="in" filter="fade">
                                      <p:cBhvr>
                                        <p:cTn id="10" dur="500"/>
                                        <p:tgtEl>
                                          <p:spTgt spid="162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P spid="16281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169CF1E-F902-4D02-87DF-4E760B3F5063}" type="slidenum">
              <a:rPr lang="en-US"/>
              <a:pPr/>
              <a:t>7</a:t>
            </a:fld>
            <a:endParaRPr lang="en-US"/>
          </a:p>
        </p:txBody>
      </p:sp>
      <p:sp>
        <p:nvSpPr>
          <p:cNvPr id="169986" name="AutoShape 2"/>
          <p:cNvSpPr>
            <a:spLocks noGrp="1" noChangeArrowheads="1"/>
          </p:cNvSpPr>
          <p:nvPr>
            <p:ph type="title"/>
          </p:nvPr>
        </p:nvSpPr>
        <p:spPr/>
        <p:txBody>
          <a:bodyPr/>
          <a:lstStyle/>
          <a:p>
            <a:r>
              <a:rPr lang="en-US" sz="4400" i="1" dirty="0"/>
              <a:t>Online Gaming</a:t>
            </a:r>
          </a:p>
        </p:txBody>
      </p:sp>
      <p:sp>
        <p:nvSpPr>
          <p:cNvPr id="169987" name="Rectangle 3"/>
          <p:cNvSpPr>
            <a:spLocks noGrp="1" noChangeArrowheads="1"/>
          </p:cNvSpPr>
          <p:nvPr>
            <p:ph type="body" idx="1"/>
          </p:nvPr>
        </p:nvSpPr>
        <p:spPr/>
        <p:txBody>
          <a:bodyPr/>
          <a:lstStyle/>
          <a:p>
            <a:r>
              <a:rPr lang="en-US" sz="2400"/>
              <a:t> </a:t>
            </a:r>
            <a:r>
              <a:rPr lang="en-US" sz="2400" b="1"/>
              <a:t>Used to Be for Solitary Playing Now Multi-Players </a:t>
            </a:r>
          </a:p>
          <a:p>
            <a:r>
              <a:rPr lang="en-US" sz="2400" b="1"/>
              <a:t>Examples of sites: Runescape, World of War Craft, Club Penguin, WeeWorld</a:t>
            </a:r>
          </a:p>
          <a:p>
            <a:pPr>
              <a:buFont typeface="Wingdings" panose="05000000000000000000" pitchFamily="2" charset="2"/>
              <a:buNone/>
            </a:pPr>
            <a:endParaRPr lang="en-US" sz="2400" b="1"/>
          </a:p>
          <a:p>
            <a:r>
              <a:rPr lang="en-US" sz="2400" b="1"/>
              <a:t>Safety Tips: No sharing of personal information, Teach how to report on the sites, (bullies), set time limits</a:t>
            </a:r>
          </a:p>
          <a:p>
            <a:endParaRPr lang="en-US" sz="2400" b="1"/>
          </a:p>
          <a:p>
            <a:endParaRPr lang="en-US" sz="2400" b="1"/>
          </a:p>
          <a:p>
            <a:endParaRPr lang="en-US" sz="2400" b="1"/>
          </a:p>
          <a:p>
            <a:pPr>
              <a:buFont typeface="Wingdings" panose="05000000000000000000" pitchFamily="2" charset="2"/>
              <a:buNone/>
            </a:pPr>
            <a:endParaRPr lang="en-US" sz="2400" b="1"/>
          </a:p>
          <a:p>
            <a:pPr>
              <a:buFont typeface="Wingdings" panose="05000000000000000000" pitchFamily="2" charset="2"/>
              <a:buNone/>
            </a:pPr>
            <a:endParaRPr lang="en-US" sz="2400" b="1"/>
          </a:p>
          <a:p>
            <a:pPr>
              <a:buFont typeface="Wingdings" panose="05000000000000000000" pitchFamily="2" charset="2"/>
              <a:buNone/>
            </a:pPr>
            <a:endParaRPr lang="en-US" sz="2400"/>
          </a:p>
        </p:txBody>
      </p:sp>
    </p:spTree>
    <p:extLst>
      <p:ext uri="{BB962C8B-B14F-4D97-AF65-F5344CB8AC3E}">
        <p14:creationId xmlns:p14="http://schemas.microsoft.com/office/powerpoint/2010/main" val="412625774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fade">
                                      <p:cBhvr>
                                        <p:cTn id="7" dur="500"/>
                                        <p:tgtEl>
                                          <p:spTgt spid="1699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9987"/>
                                        </p:tgtEl>
                                        <p:attrNameLst>
                                          <p:attrName>style.visibility</p:attrName>
                                        </p:attrNameLst>
                                      </p:cBhvr>
                                      <p:to>
                                        <p:strVal val="visible"/>
                                      </p:to>
                                    </p:set>
                                    <p:animEffect transition="in" filter="fade">
                                      <p:cBhvr>
                                        <p:cTn id="10" dur="500"/>
                                        <p:tgtEl>
                                          <p:spTgt spid="169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Cyberbullying is </a:t>
            </a:r>
            <a:r>
              <a:rPr lang="en-US" b="1" dirty="0" smtClean="0"/>
              <a:t>Different?</a:t>
            </a:r>
            <a:endParaRPr lang="en-US" dirty="0"/>
          </a:p>
        </p:txBody>
      </p:sp>
      <p:sp>
        <p:nvSpPr>
          <p:cNvPr id="4" name="Text Placeholder 3"/>
          <p:cNvSpPr>
            <a:spLocks noGrp="1"/>
          </p:cNvSpPr>
          <p:nvPr>
            <p:ph type="body" sz="half" idx="1"/>
          </p:nvPr>
        </p:nvSpPr>
        <p:spPr/>
        <p:txBody>
          <a:bodyPr>
            <a:normAutofit/>
          </a:bodyPr>
          <a:lstStyle/>
          <a:p>
            <a:r>
              <a:rPr lang="en-US" sz="2800" dirty="0"/>
              <a:t>It can happen any time of the day or </a:t>
            </a:r>
            <a:r>
              <a:rPr lang="en-US" sz="2800" dirty="0" smtClean="0"/>
              <a:t>night</a:t>
            </a:r>
          </a:p>
          <a:p>
            <a:r>
              <a:rPr lang="en-US" sz="2800" dirty="0"/>
              <a:t>M</a:t>
            </a:r>
            <a:r>
              <a:rPr lang="en-US" sz="2800" dirty="0" smtClean="0"/>
              <a:t>essages </a:t>
            </a:r>
            <a:r>
              <a:rPr lang="en-US" sz="2800" dirty="0"/>
              <a:t>and images can be posted anonymously and distributed quickly to a very wide audience</a:t>
            </a:r>
          </a:p>
        </p:txBody>
      </p:sp>
      <p:pic>
        <p:nvPicPr>
          <p:cNvPr id="8" name="Online Image Placeholder 7"/>
          <p:cNvPicPr>
            <a:picLocks noGrp="1" noChangeAspect="1"/>
          </p:cNvPicPr>
          <p:nvPr>
            <p:ph type="clipArt" sz="half" idx="2"/>
          </p:nvPr>
        </p:nvPicPr>
        <p:blipFill>
          <a:blip r:embed="rId2">
            <a:extLst>
              <a:ext uri="{28A0092B-C50C-407E-A947-70E740481C1C}">
                <a14:useLocalDpi xmlns:a14="http://schemas.microsoft.com/office/drawing/2010/main" val="0"/>
              </a:ext>
            </a:extLst>
          </a:blip>
          <a:stretch>
            <a:fillRect/>
          </a:stretch>
        </p:blipFill>
        <p:spPr>
          <a:xfrm>
            <a:off x="6964630" y="2362200"/>
            <a:ext cx="2802155" cy="2927251"/>
          </a:xfrm>
        </p:spPr>
      </p:pic>
    </p:spTree>
    <p:extLst>
      <p:ext uri="{BB962C8B-B14F-4D97-AF65-F5344CB8AC3E}">
        <p14:creationId xmlns:p14="http://schemas.microsoft.com/office/powerpoint/2010/main" val="399888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5CA07A4-D98A-46F1-855F-D13CFDA89840}" type="slidenum">
              <a:rPr lang="en-US"/>
              <a:pPr/>
              <a:t>9</a:t>
            </a:fld>
            <a:endParaRPr lang="en-US"/>
          </a:p>
        </p:txBody>
      </p:sp>
      <p:sp>
        <p:nvSpPr>
          <p:cNvPr id="185346" name="AutoShape 2"/>
          <p:cNvSpPr>
            <a:spLocks noGrp="1" noChangeArrowheads="1"/>
          </p:cNvSpPr>
          <p:nvPr>
            <p:ph type="title"/>
          </p:nvPr>
        </p:nvSpPr>
        <p:spPr>
          <a:xfrm>
            <a:off x="677334" y="609599"/>
            <a:ext cx="8596668" cy="1550989"/>
          </a:xfrm>
        </p:spPr>
        <p:txBody>
          <a:bodyPr>
            <a:normAutofit/>
          </a:bodyPr>
          <a:lstStyle/>
          <a:p>
            <a:r>
              <a:rPr lang="en-US" sz="4400" dirty="0"/>
              <a:t>Consequences of Cyber-bullying</a:t>
            </a:r>
          </a:p>
        </p:txBody>
      </p:sp>
      <p:sp>
        <p:nvSpPr>
          <p:cNvPr id="185347" name="Rectangle 3"/>
          <p:cNvSpPr>
            <a:spLocks noGrp="1" noChangeArrowheads="1"/>
          </p:cNvSpPr>
          <p:nvPr>
            <p:ph type="body" idx="1"/>
          </p:nvPr>
        </p:nvSpPr>
        <p:spPr>
          <a:xfrm>
            <a:off x="677334" y="2160589"/>
            <a:ext cx="8596668" cy="4071399"/>
          </a:xfrm>
        </p:spPr>
        <p:txBody>
          <a:bodyPr>
            <a:noAutofit/>
          </a:bodyPr>
          <a:lstStyle/>
          <a:p>
            <a:pPr>
              <a:lnSpc>
                <a:spcPct val="90000"/>
              </a:lnSpc>
            </a:pPr>
            <a:r>
              <a:rPr lang="en-US" sz="3200" b="1" dirty="0"/>
              <a:t>More People are Exposed to the Bullying</a:t>
            </a:r>
          </a:p>
          <a:p>
            <a:pPr>
              <a:lnSpc>
                <a:spcPct val="90000"/>
              </a:lnSpc>
            </a:pPr>
            <a:r>
              <a:rPr lang="en-US" sz="3200" b="1" dirty="0"/>
              <a:t>Cyber-bully Feels Invisible</a:t>
            </a:r>
          </a:p>
          <a:p>
            <a:pPr>
              <a:lnSpc>
                <a:spcPct val="90000"/>
              </a:lnSpc>
            </a:pPr>
            <a:r>
              <a:rPr lang="en-US" sz="3200" b="1" dirty="0"/>
              <a:t>Easier to Not Have Empathy, Can’t “See” the Victim</a:t>
            </a:r>
          </a:p>
          <a:p>
            <a:pPr>
              <a:lnSpc>
                <a:spcPct val="90000"/>
              </a:lnSpc>
            </a:pPr>
            <a:r>
              <a:rPr lang="en-US" sz="3200" b="1" dirty="0"/>
              <a:t>Person Might Not Be Aware They are a Victim</a:t>
            </a:r>
          </a:p>
          <a:p>
            <a:pPr>
              <a:lnSpc>
                <a:spcPct val="90000"/>
              </a:lnSpc>
            </a:pPr>
            <a:r>
              <a:rPr lang="en-US" sz="3200" b="1" dirty="0"/>
              <a:t>Embarrassment, Conflict, Hurt, Anger, Depression, Isolation, Suicide</a:t>
            </a:r>
          </a:p>
        </p:txBody>
      </p:sp>
    </p:spTree>
    <p:extLst>
      <p:ext uri="{BB962C8B-B14F-4D97-AF65-F5344CB8AC3E}">
        <p14:creationId xmlns:p14="http://schemas.microsoft.com/office/powerpoint/2010/main" val="186623188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5346"/>
                                        </p:tgtEl>
                                        <p:attrNameLst>
                                          <p:attrName>style.visibility</p:attrName>
                                        </p:attrNameLst>
                                      </p:cBhvr>
                                      <p:to>
                                        <p:strVal val="visible"/>
                                      </p:to>
                                    </p:set>
                                    <p:animEffect transition="in" filter="fade">
                                      <p:cBhvr>
                                        <p:cTn id="7" dur="500"/>
                                        <p:tgtEl>
                                          <p:spTgt spid="1853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5347"/>
                                        </p:tgtEl>
                                        <p:attrNameLst>
                                          <p:attrName>style.visibility</p:attrName>
                                        </p:attrNameLst>
                                      </p:cBhvr>
                                      <p:to>
                                        <p:strVal val="visible"/>
                                      </p:to>
                                    </p:set>
                                    <p:animEffect transition="in" filter="fade">
                                      <p:cBhvr>
                                        <p:cTn id="10" dur="500"/>
                                        <p:tgtEl>
                                          <p:spTgt spid="185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p:bldP spid="185347"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405</TotalTime>
  <Words>427</Words>
  <Application>Microsoft Office PowerPoint</Application>
  <PresentationFormat>Widescreen</PresentationFormat>
  <Paragraphs>82</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Helvetica</vt:lpstr>
      <vt:lpstr>Trebuchet MS</vt:lpstr>
      <vt:lpstr>Wingdings</vt:lpstr>
      <vt:lpstr>Wingdings 3</vt:lpstr>
      <vt:lpstr>Facet</vt:lpstr>
      <vt:lpstr>The Parent Journey</vt:lpstr>
      <vt:lpstr>Definition of Bullying/Harassment </vt:lpstr>
      <vt:lpstr>Bullying/Harassment</vt:lpstr>
      <vt:lpstr>Indirect Bullying can be:</vt:lpstr>
      <vt:lpstr>CYBERBULLYING</vt:lpstr>
      <vt:lpstr>Children, Preteens and Teens:</vt:lpstr>
      <vt:lpstr>Online Gaming</vt:lpstr>
      <vt:lpstr>Why Cyberbullying is Different?</vt:lpstr>
      <vt:lpstr>Consequences of Cyber-bullying</vt:lpstr>
      <vt:lpstr>How To Prevent Cyber-Bullying</vt:lpstr>
      <vt:lpstr>What Can You Do To Reduce or Stop Cyber-bullying</vt:lpstr>
      <vt:lpstr>A Few Basics: Internet Safety</vt:lpstr>
      <vt:lpstr>Social Networking Sites</vt:lpstr>
      <vt:lpstr>Resources/Websites Internet Safety</vt:lpstr>
      <vt:lpstr>Questions</vt:lpstr>
    </vt:vector>
  </TitlesOfParts>
  <Company>Brevard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Parent Journey</dc:title>
  <dc:creator>Knight, Janean@Viera</dc:creator>
  <cp:lastModifiedBy>Tucci.Jeremy@ISS-McAuliffe Elementary</cp:lastModifiedBy>
  <cp:revision>40</cp:revision>
  <dcterms:created xsi:type="dcterms:W3CDTF">2013-10-22T12:59:54Z</dcterms:created>
  <dcterms:modified xsi:type="dcterms:W3CDTF">2018-06-14T18:05:35Z</dcterms:modified>
</cp:coreProperties>
</file>