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7" r:id="rId9"/>
    <p:sldId id="263" r:id="rId10"/>
    <p:sldId id="264" r:id="rId11"/>
    <p:sldId id="265" r:id="rId12"/>
    <p:sldId id="266"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5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inyurl.com/melhi-homero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revardschools.org/site/Default.aspx?PageID=238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Mason.Jennifer@brevardschools.org"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mailto:Cosgrove.Lesley@brevardschool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Melbourne High School</a:t>
            </a:r>
            <a:endParaRPr lang="en-US" dirty="0"/>
          </a:p>
        </p:txBody>
      </p:sp>
      <p:sp>
        <p:nvSpPr>
          <p:cNvPr id="3" name="Subtitle 2"/>
          <p:cNvSpPr>
            <a:spLocks noGrp="1"/>
          </p:cNvSpPr>
          <p:nvPr>
            <p:ph type="subTitle" idx="1"/>
          </p:nvPr>
        </p:nvSpPr>
        <p:spPr>
          <a:xfrm>
            <a:off x="1507067" y="4050832"/>
            <a:ext cx="7766936" cy="2904149"/>
          </a:xfrm>
        </p:spPr>
        <p:txBody>
          <a:bodyPr>
            <a:normAutofit/>
          </a:bodyPr>
          <a:lstStyle/>
          <a:p>
            <a:r>
              <a:rPr lang="en-US" dirty="0" smtClean="0"/>
              <a:t>Choice </a:t>
            </a:r>
            <a:r>
              <a:rPr lang="en-US" dirty="0" smtClean="0"/>
              <a:t>Programs</a:t>
            </a:r>
          </a:p>
          <a:p>
            <a:endParaRPr lang="en-US" dirty="0" smtClean="0"/>
          </a:p>
          <a:p>
            <a:r>
              <a:rPr lang="en-US" b="1" dirty="0" smtClean="0"/>
              <a:t>Keith Barton – Assistant Principal</a:t>
            </a:r>
          </a:p>
          <a:p>
            <a:r>
              <a:rPr lang="en-US" b="1" dirty="0" smtClean="0"/>
              <a:t>Kelly Persing – Guidance Counselor</a:t>
            </a:r>
            <a:endParaRPr lang="en-US" b="1" dirty="0"/>
          </a:p>
        </p:txBody>
      </p:sp>
    </p:spTree>
    <p:extLst>
      <p:ext uri="{BB962C8B-B14F-4D97-AF65-F5344CB8AC3E}">
        <p14:creationId xmlns:p14="http://schemas.microsoft.com/office/powerpoint/2010/main" val="324096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Pointers</a:t>
            </a:r>
            <a:endParaRPr lang="en-US" dirty="0"/>
          </a:p>
        </p:txBody>
      </p:sp>
      <p:sp>
        <p:nvSpPr>
          <p:cNvPr id="3" name="Content Placeholder 2"/>
          <p:cNvSpPr>
            <a:spLocks noGrp="1"/>
          </p:cNvSpPr>
          <p:nvPr>
            <p:ph idx="1"/>
          </p:nvPr>
        </p:nvSpPr>
        <p:spPr>
          <a:xfrm>
            <a:off x="677334" y="1597573"/>
            <a:ext cx="8596668" cy="4698124"/>
          </a:xfrm>
        </p:spPr>
        <p:txBody>
          <a:bodyPr>
            <a:normAutofit fontScale="92500" lnSpcReduction="20000"/>
          </a:bodyPr>
          <a:lstStyle/>
          <a:p>
            <a:r>
              <a:rPr lang="en-US" dirty="0" smtClean="0"/>
              <a:t>GPA matters!</a:t>
            </a:r>
          </a:p>
          <a:p>
            <a:pPr lvl="1"/>
            <a:r>
              <a:rPr lang="en-US" dirty="0" smtClean="0"/>
              <a:t>Dual Enrollment, Sports, 2.0 required to graduate, clubs, etc.</a:t>
            </a:r>
          </a:p>
          <a:p>
            <a:pPr lvl="1"/>
            <a:r>
              <a:rPr lang="en-US" dirty="0" smtClean="0"/>
              <a:t>Don’t dig a hole in your freshmen year, you will spend the rest of high school trying to get out</a:t>
            </a:r>
          </a:p>
          <a:p>
            <a:pPr lvl="1"/>
            <a:endParaRPr lang="en-US" dirty="0"/>
          </a:p>
          <a:p>
            <a:r>
              <a:rPr lang="en-US" dirty="0" smtClean="0"/>
              <a:t>Get Involved!!</a:t>
            </a:r>
          </a:p>
          <a:p>
            <a:pPr lvl="1"/>
            <a:r>
              <a:rPr lang="en-US" dirty="0" smtClean="0"/>
              <a:t>We have over 25 different clubs, many different sports, and several activities like drama, band, orchestra and chorus.  </a:t>
            </a:r>
          </a:p>
          <a:p>
            <a:pPr lvl="1"/>
            <a:r>
              <a:rPr lang="en-US" dirty="0" smtClean="0"/>
              <a:t>Opportunities for everyone!</a:t>
            </a:r>
          </a:p>
          <a:p>
            <a:pPr lvl="2"/>
            <a:r>
              <a:rPr lang="en-US" b="1" u="sng" dirty="0">
                <a:hlinkClick r:id="rId2"/>
              </a:rPr>
              <a:t>https://</a:t>
            </a:r>
            <a:r>
              <a:rPr lang="en-US" b="1" u="sng" dirty="0" smtClean="0">
                <a:hlinkClick r:id="rId2"/>
              </a:rPr>
              <a:t>tinyurl.com/melhi-homeroom</a:t>
            </a:r>
            <a:endParaRPr lang="en-US" b="1" u="sng" dirty="0" smtClean="0"/>
          </a:p>
          <a:p>
            <a:pPr lvl="2"/>
            <a:endParaRPr lang="en-US" b="1" u="sng" dirty="0"/>
          </a:p>
          <a:p>
            <a:r>
              <a:rPr lang="en-US" dirty="0" smtClean="0"/>
              <a:t>Course Selection</a:t>
            </a:r>
          </a:p>
          <a:p>
            <a:pPr lvl="1"/>
            <a:r>
              <a:rPr lang="en-US" dirty="0" smtClean="0"/>
              <a:t>Will happen for all zoned students in the spring</a:t>
            </a:r>
          </a:p>
          <a:p>
            <a:pPr lvl="1"/>
            <a:r>
              <a:rPr lang="en-US" dirty="0" smtClean="0"/>
              <a:t>Make sure you will be okay being in your 4</a:t>
            </a:r>
            <a:r>
              <a:rPr lang="en-US" baseline="30000" dirty="0" smtClean="0"/>
              <a:t>th</a:t>
            </a:r>
            <a:r>
              <a:rPr lang="en-US" dirty="0" smtClean="0"/>
              <a:t> and 5</a:t>
            </a:r>
            <a:r>
              <a:rPr lang="en-US" baseline="30000" dirty="0" smtClean="0"/>
              <a:t>th</a:t>
            </a:r>
            <a:r>
              <a:rPr lang="en-US" dirty="0" smtClean="0"/>
              <a:t> choice elective </a:t>
            </a:r>
          </a:p>
          <a:p>
            <a:pPr lvl="1"/>
            <a:r>
              <a:rPr lang="en-US" dirty="0" smtClean="0"/>
              <a:t>Don’t pick based on what your friends are doing, pick something that interests YOU!</a:t>
            </a:r>
            <a:endParaRPr lang="en-US" dirty="0"/>
          </a:p>
        </p:txBody>
      </p:sp>
    </p:spTree>
    <p:extLst>
      <p:ext uri="{BB962C8B-B14F-4D97-AF65-F5344CB8AC3E}">
        <p14:creationId xmlns:p14="http://schemas.microsoft.com/office/powerpoint/2010/main" val="133346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choice programs?</a:t>
            </a:r>
            <a:endParaRPr lang="en-US" dirty="0"/>
          </a:p>
        </p:txBody>
      </p:sp>
      <p:sp>
        <p:nvSpPr>
          <p:cNvPr id="3" name="Content Placeholder 2"/>
          <p:cNvSpPr>
            <a:spLocks noGrp="1"/>
          </p:cNvSpPr>
          <p:nvPr>
            <p:ph idx="1"/>
          </p:nvPr>
        </p:nvSpPr>
        <p:spPr>
          <a:xfrm>
            <a:off x="677334" y="1397876"/>
            <a:ext cx="8596668" cy="4994611"/>
          </a:xfrm>
        </p:spPr>
        <p:txBody>
          <a:bodyPr>
            <a:normAutofit/>
          </a:bodyPr>
          <a:lstStyle/>
          <a:p>
            <a:r>
              <a:rPr lang="en-US" dirty="0" smtClean="0"/>
              <a:t>Each high school has programs you can apply to.  You ONLY need to complete the application process if you live OUTSIDE the zoned area of that school.</a:t>
            </a:r>
          </a:p>
          <a:p>
            <a:pPr lvl="1"/>
            <a:r>
              <a:rPr lang="en-US" dirty="0" smtClean="0"/>
              <a:t>Choice Programs are different from Choice Schools</a:t>
            </a:r>
          </a:p>
          <a:p>
            <a:pPr lvl="2"/>
            <a:r>
              <a:rPr lang="en-US" dirty="0" smtClean="0"/>
              <a:t>Choice Schools – only way to attend that school is through an application process</a:t>
            </a:r>
          </a:p>
          <a:p>
            <a:pPr lvl="2"/>
            <a:r>
              <a:rPr lang="en-US" dirty="0" smtClean="0"/>
              <a:t>Choice Programs – you apply to a particular program within a school and must complete that program while you attend.  This is referred to as Education Program Opportunity (EPO).</a:t>
            </a:r>
          </a:p>
          <a:p>
            <a:pPr lvl="3"/>
            <a:r>
              <a:rPr lang="en-US" dirty="0" smtClean="0"/>
              <a:t>Chosen program cannot be offered at your home school</a:t>
            </a:r>
          </a:p>
          <a:p>
            <a:pPr lvl="4"/>
            <a:r>
              <a:rPr lang="en-US" dirty="0" smtClean="0"/>
              <a:t>Only programs available to you will show</a:t>
            </a:r>
          </a:p>
          <a:p>
            <a:pPr lvl="3"/>
            <a:r>
              <a:rPr lang="en-US" dirty="0" smtClean="0"/>
              <a:t>Your program commitment is priority over other elective/class choices</a:t>
            </a:r>
          </a:p>
          <a:p>
            <a:pPr lvl="3"/>
            <a:endParaRPr lang="en-US" dirty="0"/>
          </a:p>
          <a:p>
            <a:r>
              <a:rPr lang="en-US" dirty="0" smtClean="0"/>
              <a:t>Quick Vocabulary Lesson</a:t>
            </a:r>
          </a:p>
          <a:p>
            <a:pPr lvl="1"/>
            <a:r>
              <a:rPr lang="en-US" dirty="0" smtClean="0"/>
              <a:t>CTE = Career and Technical Education</a:t>
            </a:r>
          </a:p>
          <a:p>
            <a:pPr lvl="2"/>
            <a:r>
              <a:rPr lang="en-US" dirty="0" smtClean="0"/>
              <a:t>Students are required to take a sequence of 3 CTE classes (complete a program) or 3 honors classes to earn a diploma </a:t>
            </a:r>
          </a:p>
          <a:p>
            <a:pPr lvl="3"/>
            <a:endParaRPr lang="en-US" dirty="0" smtClean="0"/>
          </a:p>
        </p:txBody>
      </p:sp>
    </p:spTree>
    <p:extLst>
      <p:ext uri="{BB962C8B-B14F-4D97-AF65-F5344CB8AC3E}">
        <p14:creationId xmlns:p14="http://schemas.microsoft.com/office/powerpoint/2010/main" val="219928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Process</a:t>
            </a:r>
            <a:endParaRPr lang="en-US" dirty="0"/>
          </a:p>
        </p:txBody>
      </p:sp>
      <p:sp>
        <p:nvSpPr>
          <p:cNvPr id="3" name="Content Placeholder 2"/>
          <p:cNvSpPr>
            <a:spLocks noGrp="1"/>
          </p:cNvSpPr>
          <p:nvPr>
            <p:ph idx="1"/>
          </p:nvPr>
        </p:nvSpPr>
        <p:spPr>
          <a:xfrm>
            <a:off x="677334" y="1597572"/>
            <a:ext cx="8596668" cy="4635061"/>
          </a:xfrm>
        </p:spPr>
        <p:txBody>
          <a:bodyPr/>
          <a:lstStyle/>
          <a:p>
            <a:r>
              <a:rPr lang="en-US" dirty="0"/>
              <a:t>EPO application window opens January 10</a:t>
            </a:r>
            <a:r>
              <a:rPr lang="en-US" baseline="30000" dirty="0"/>
              <a:t>th</a:t>
            </a:r>
            <a:r>
              <a:rPr lang="en-US" dirty="0"/>
              <a:t> and goes through February 28</a:t>
            </a:r>
            <a:r>
              <a:rPr lang="en-US" baseline="30000" dirty="0"/>
              <a:t>th</a:t>
            </a:r>
            <a:endParaRPr lang="en-US" dirty="0"/>
          </a:p>
          <a:p>
            <a:r>
              <a:rPr lang="en-US" dirty="0"/>
              <a:t>Apply through district website - </a:t>
            </a:r>
            <a:r>
              <a:rPr lang="en-US" dirty="0">
                <a:hlinkClick r:id="rId2"/>
              </a:rPr>
              <a:t>Open Enrollment - Parental Choice / Open Enrollment-Parental Choice Home (brevardschools.org)</a:t>
            </a:r>
            <a:endParaRPr lang="en-US" dirty="0"/>
          </a:p>
          <a:p>
            <a:pPr lvl="2"/>
            <a:r>
              <a:rPr lang="en-US" dirty="0"/>
              <a:t>Departments &amp; Programs &gt; Open Enrollment – Parental </a:t>
            </a:r>
            <a:r>
              <a:rPr lang="en-US" dirty="0" smtClean="0"/>
              <a:t>Choice</a:t>
            </a:r>
          </a:p>
          <a:p>
            <a:pPr lvl="1"/>
            <a:r>
              <a:rPr lang="en-US" dirty="0" smtClean="0"/>
              <a:t>All applicants enter a lottery operated by the district office, not at the school level</a:t>
            </a:r>
          </a:p>
          <a:p>
            <a:pPr lvl="1"/>
            <a:r>
              <a:rPr lang="en-US" dirty="0" smtClean="0"/>
              <a:t>You will be asked to upload two proofs of residency in the application process.  If you commit to our school you will be asked to provide those proofs of residency again in the spring during our normal school registration.</a:t>
            </a:r>
          </a:p>
          <a:p>
            <a:pPr lvl="1"/>
            <a:r>
              <a:rPr lang="en-US" dirty="0" smtClean="0"/>
              <a:t>Pay </a:t>
            </a:r>
            <a:r>
              <a:rPr lang="en-US" dirty="0"/>
              <a:t>close attention to grade level and enter as it is asked</a:t>
            </a:r>
          </a:p>
          <a:p>
            <a:pPr lvl="1"/>
            <a:r>
              <a:rPr lang="en-US" dirty="0" smtClean="0"/>
              <a:t>You will receive a course selection form after committing to your program.</a:t>
            </a:r>
            <a:endParaRPr lang="en-US" dirty="0"/>
          </a:p>
          <a:p>
            <a:pPr lvl="1"/>
            <a:r>
              <a:rPr lang="en-US" dirty="0"/>
              <a:t>Must renew every </a:t>
            </a:r>
            <a:r>
              <a:rPr lang="en-US" dirty="0" smtClean="0"/>
              <a:t>year </a:t>
            </a:r>
          </a:p>
          <a:p>
            <a:pPr lvl="1"/>
            <a:r>
              <a:rPr lang="en-US" dirty="0" smtClean="0"/>
              <a:t>Your </a:t>
            </a:r>
            <a:r>
              <a:rPr lang="en-US" dirty="0"/>
              <a:t>program commitment is priority over other elective/class </a:t>
            </a:r>
            <a:r>
              <a:rPr lang="en-US" dirty="0" smtClean="0"/>
              <a:t>choices</a:t>
            </a:r>
          </a:p>
          <a:p>
            <a:pPr lvl="1"/>
            <a:endParaRPr lang="en-US" dirty="0"/>
          </a:p>
          <a:p>
            <a:endParaRPr lang="en-US" dirty="0"/>
          </a:p>
        </p:txBody>
      </p:sp>
    </p:spTree>
    <p:extLst>
      <p:ext uri="{BB962C8B-B14F-4D97-AF65-F5344CB8AC3E}">
        <p14:creationId xmlns:p14="http://schemas.microsoft.com/office/powerpoint/2010/main" val="274223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Programs at MHS</a:t>
            </a:r>
            <a:endParaRPr lang="en-US" dirty="0"/>
          </a:p>
        </p:txBody>
      </p:sp>
      <p:sp>
        <p:nvSpPr>
          <p:cNvPr id="3" name="Content Placeholder 2"/>
          <p:cNvSpPr>
            <a:spLocks noGrp="1"/>
          </p:cNvSpPr>
          <p:nvPr>
            <p:ph idx="1"/>
          </p:nvPr>
        </p:nvSpPr>
        <p:spPr>
          <a:xfrm>
            <a:off x="677334" y="1440869"/>
            <a:ext cx="8596668" cy="5250876"/>
          </a:xfrm>
        </p:spPr>
        <p:txBody>
          <a:bodyPr>
            <a:normAutofit/>
          </a:bodyPr>
          <a:lstStyle/>
          <a:p>
            <a:r>
              <a:rPr lang="en-US" dirty="0" smtClean="0"/>
              <a:t>                      Applied </a:t>
            </a:r>
            <a:r>
              <a:rPr lang="en-US" dirty="0"/>
              <a:t>Cyber </a:t>
            </a:r>
            <a:r>
              <a:rPr lang="en-US" dirty="0" smtClean="0"/>
              <a:t>Security</a:t>
            </a:r>
          </a:p>
          <a:p>
            <a:pPr lvl="5"/>
            <a:r>
              <a:rPr lang="en-US" dirty="0" smtClean="0"/>
              <a:t>Certification: Microsoft Office Suite	</a:t>
            </a:r>
          </a:p>
          <a:p>
            <a:endParaRPr lang="en-US" dirty="0" smtClean="0"/>
          </a:p>
          <a:p>
            <a:r>
              <a:rPr lang="en-US" dirty="0" smtClean="0"/>
              <a:t>                      Applied Engineering Technology	</a:t>
            </a:r>
          </a:p>
          <a:p>
            <a:pPr lvl="5"/>
            <a:r>
              <a:rPr lang="en-US" dirty="0" smtClean="0"/>
              <a:t>Certification: Solid Works</a:t>
            </a:r>
          </a:p>
          <a:p>
            <a:pPr marL="2286000" lvl="5" indent="0">
              <a:buNone/>
            </a:pPr>
            <a:endParaRPr lang="en-US" sz="1000" dirty="0" smtClean="0"/>
          </a:p>
          <a:p>
            <a:r>
              <a:rPr lang="en-US" dirty="0" smtClean="0"/>
              <a:t>                      Building Construction	</a:t>
            </a:r>
          </a:p>
          <a:p>
            <a:pPr lvl="5"/>
            <a:r>
              <a:rPr lang="en-US" dirty="0" smtClean="0"/>
              <a:t>Certification: Home Builders Institute</a:t>
            </a:r>
          </a:p>
          <a:p>
            <a:pPr marL="2286000" lvl="5" indent="0">
              <a:buNone/>
            </a:pPr>
            <a:endParaRPr lang="en-US" sz="1000" dirty="0" smtClean="0"/>
          </a:p>
          <a:p>
            <a:r>
              <a:rPr lang="en-US" dirty="0" smtClean="0"/>
              <a:t>                      Culinary Arts</a:t>
            </a:r>
          </a:p>
          <a:p>
            <a:pPr lvl="5"/>
            <a:r>
              <a:rPr lang="en-US" dirty="0" smtClean="0"/>
              <a:t>Certification: </a:t>
            </a:r>
            <a:r>
              <a:rPr lang="en-US" dirty="0" err="1" smtClean="0"/>
              <a:t>ServSafe</a:t>
            </a:r>
            <a:endParaRPr lang="en-US" dirty="0" smtClean="0"/>
          </a:p>
          <a:p>
            <a:pPr marL="2286000" lvl="5" indent="0">
              <a:buNone/>
            </a:pPr>
            <a:endParaRPr lang="en-US" sz="1000" dirty="0" smtClean="0"/>
          </a:p>
          <a:p>
            <a:r>
              <a:rPr lang="en-US" dirty="0" smtClean="0"/>
              <a:t>                     Digital Design</a:t>
            </a:r>
          </a:p>
          <a:p>
            <a:pPr lvl="5"/>
            <a:r>
              <a:rPr lang="en-US" dirty="0" smtClean="0"/>
              <a:t>Certification: Illustrator, Photoshop, InDesign</a:t>
            </a:r>
          </a:p>
          <a:p>
            <a:pPr lvl="5"/>
            <a:r>
              <a:rPr lang="en-US" dirty="0" smtClean="0"/>
              <a:t>First class is Digital Information Technology</a:t>
            </a:r>
          </a:p>
          <a:p>
            <a:endParaRPr lang="en-US" dirty="0"/>
          </a:p>
        </p:txBody>
      </p:sp>
      <p:pic>
        <p:nvPicPr>
          <p:cNvPr id="4" name="Picture 2050" descr="DCP_0435"/>
          <p:cNvPicPr>
            <a:picLocks noChangeAspect="1" noChangeArrowheads="1"/>
          </p:cNvPicPr>
          <p:nvPr/>
        </p:nvPicPr>
        <p:blipFill>
          <a:blip r:embed="rId2">
            <a:extLst>
              <a:ext uri="{28A0092B-C50C-407E-A947-70E740481C1C}">
                <a14:useLocalDpi xmlns:a14="http://schemas.microsoft.com/office/drawing/2010/main" val="0"/>
              </a:ext>
            </a:extLst>
          </a:blip>
          <a:srcRect t="12329" r="21819"/>
          <a:stretch>
            <a:fillRect/>
          </a:stretch>
        </p:blipFill>
        <p:spPr bwMode="auto">
          <a:xfrm>
            <a:off x="1043648" y="2404157"/>
            <a:ext cx="1351144"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683" y="1351324"/>
            <a:ext cx="1339215" cy="91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100_08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9" y="3295721"/>
            <a:ext cx="1351144" cy="9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CP_0420"/>
          <p:cNvPicPr>
            <a:picLocks noChangeAspect="1" noChangeArrowheads="1"/>
          </p:cNvPicPr>
          <p:nvPr/>
        </p:nvPicPr>
        <p:blipFill>
          <a:blip r:embed="rId5">
            <a:extLst>
              <a:ext uri="{28A0092B-C50C-407E-A947-70E740481C1C}">
                <a14:useLocalDpi xmlns:a14="http://schemas.microsoft.com/office/drawing/2010/main" val="0"/>
              </a:ext>
            </a:extLst>
          </a:blip>
          <a:srcRect l="20914" t="22162"/>
          <a:stretch>
            <a:fillRect/>
          </a:stretch>
        </p:blipFill>
        <p:spPr bwMode="auto">
          <a:xfrm>
            <a:off x="1031719" y="4325464"/>
            <a:ext cx="1363073" cy="89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8519" y="5355207"/>
            <a:ext cx="1396274" cy="9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94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Programs Continued</a:t>
            </a:r>
            <a:endParaRPr lang="en-US" dirty="0"/>
          </a:p>
        </p:txBody>
      </p:sp>
      <p:sp>
        <p:nvSpPr>
          <p:cNvPr id="3" name="Content Placeholder 2"/>
          <p:cNvSpPr>
            <a:spLocks noGrp="1"/>
          </p:cNvSpPr>
          <p:nvPr>
            <p:ph idx="1"/>
          </p:nvPr>
        </p:nvSpPr>
        <p:spPr>
          <a:xfrm>
            <a:off x="677334" y="1745673"/>
            <a:ext cx="8596668" cy="4653137"/>
          </a:xfrm>
        </p:spPr>
        <p:txBody>
          <a:bodyPr>
            <a:normAutofit/>
          </a:bodyPr>
          <a:lstStyle/>
          <a:p>
            <a:r>
              <a:rPr lang="en-US" dirty="0" smtClean="0"/>
              <a:t>                       Emergency </a:t>
            </a:r>
            <a:r>
              <a:rPr lang="en-US" dirty="0"/>
              <a:t>Medical Responder (</a:t>
            </a:r>
            <a:r>
              <a:rPr lang="en-US" dirty="0" smtClean="0"/>
              <a:t>EMR</a:t>
            </a:r>
            <a:r>
              <a:rPr lang="en-US" dirty="0"/>
              <a:t>)</a:t>
            </a:r>
            <a:endParaRPr lang="en-US" dirty="0" smtClean="0"/>
          </a:p>
          <a:p>
            <a:pPr marL="0" indent="0">
              <a:buNone/>
            </a:pPr>
            <a:endParaRPr lang="en-US" dirty="0"/>
          </a:p>
          <a:p>
            <a:r>
              <a:rPr lang="en-US" dirty="0" smtClean="0"/>
              <a:t>                       International Business</a:t>
            </a:r>
          </a:p>
          <a:p>
            <a:pPr lvl="5"/>
            <a:r>
              <a:rPr lang="en-US" dirty="0" smtClean="0"/>
              <a:t>Certification: Microsoft Office Suite</a:t>
            </a:r>
          </a:p>
          <a:p>
            <a:pPr marL="0" indent="0">
              <a:buNone/>
            </a:pPr>
            <a:endParaRPr lang="en-US" dirty="0"/>
          </a:p>
          <a:p>
            <a:r>
              <a:rPr lang="en-US" dirty="0" smtClean="0"/>
              <a:t>                       Patient </a:t>
            </a:r>
            <a:r>
              <a:rPr lang="en-US" dirty="0"/>
              <a:t>Care/Nursing </a:t>
            </a:r>
            <a:r>
              <a:rPr lang="en-US" dirty="0" smtClean="0"/>
              <a:t>Assisting</a:t>
            </a:r>
          </a:p>
          <a:p>
            <a:pPr lvl="5"/>
            <a:r>
              <a:rPr lang="en-US" dirty="0" smtClean="0"/>
              <a:t>State of Florida Certified Nursing Assistant License (CNA) </a:t>
            </a:r>
          </a:p>
          <a:p>
            <a:pPr lvl="5"/>
            <a:r>
              <a:rPr lang="en-US" dirty="0" smtClean="0"/>
              <a:t>Limited Program</a:t>
            </a:r>
          </a:p>
          <a:p>
            <a:endParaRPr lang="en-US" dirty="0"/>
          </a:p>
          <a:p>
            <a:endParaRPr lang="en-US" dirty="0" smtClean="0"/>
          </a:p>
          <a:p>
            <a:r>
              <a:rPr lang="en-US" dirty="0" smtClean="0"/>
              <a:t>IB </a:t>
            </a:r>
            <a:r>
              <a:rPr lang="en-US" dirty="0"/>
              <a:t>Diploma (slightly different, more info next)</a:t>
            </a:r>
          </a:p>
          <a:p>
            <a:endParaRPr lang="en-US" dirty="0"/>
          </a:p>
        </p:txBody>
      </p:sp>
      <p:pic>
        <p:nvPicPr>
          <p:cNvPr id="4" name="Google Shape;414;g6debd97a5f_0_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32" y="1515818"/>
            <a:ext cx="1456145" cy="7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8" descr="100_0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432" y="2534325"/>
            <a:ext cx="1449140" cy="80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414;g6debd97a5f_0_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32" y="3506913"/>
            <a:ext cx="1456145" cy="7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217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49D0C8-17B6-47E5-998B-B85E53AFE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90" y="168201"/>
            <a:ext cx="4313059" cy="1313659"/>
          </a:xfrm>
          <a:prstGeom prst="rect">
            <a:avLst/>
          </a:prstGeom>
        </p:spPr>
      </p:pic>
      <p:sp>
        <p:nvSpPr>
          <p:cNvPr id="8" name="TextBox 7">
            <a:extLst>
              <a:ext uri="{FF2B5EF4-FFF2-40B4-BE49-F238E27FC236}">
                <a16:creationId xmlns:a16="http://schemas.microsoft.com/office/drawing/2014/main" id="{BAE1E961-6924-495E-BA99-8C6D4BA46262}"/>
              </a:ext>
            </a:extLst>
          </p:cNvPr>
          <p:cNvSpPr txBox="1"/>
          <p:nvPr/>
        </p:nvSpPr>
        <p:spPr>
          <a:xfrm>
            <a:off x="1109673" y="2508326"/>
            <a:ext cx="5652319" cy="2832955"/>
          </a:xfrm>
          <a:prstGeom prst="rect">
            <a:avLst/>
          </a:prstGeom>
          <a:noFill/>
        </p:spPr>
        <p:txBody>
          <a:bodyPr wrap="square">
            <a:spAutoFit/>
          </a:bodyPr>
          <a:lstStyle/>
          <a:p>
            <a:pPr marL="0" marR="0">
              <a:lnSpc>
                <a:spcPct val="107000"/>
              </a:lnSpc>
              <a:spcBef>
                <a:spcPts val="0"/>
              </a:spcBef>
              <a:spcAft>
                <a:spcPts val="600"/>
              </a:spcAft>
            </a:pP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The Diploma Program provides students: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An in</a:t>
            </a:r>
            <a:r>
              <a:rPr lang="en-US"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a:t>
            </a: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depth curriculum for academic </a:t>
            </a:r>
            <a:r>
              <a:rPr lang="en-US"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preparation </a:t>
            </a: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necessary for college</a:t>
            </a:r>
            <a:endParaRPr lang="en-US"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A </a:t>
            </a:r>
            <a:r>
              <a:rPr lang="en-US"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program</a:t>
            </a: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 where </a:t>
            </a:r>
            <a:r>
              <a:rPr lang="en-US"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students </a:t>
            </a: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flourish physically, intellectually, emotionally and ethically</a:t>
            </a:r>
            <a:endParaRPr lang="en-US"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Study of English and a second language</a:t>
            </a:r>
            <a:endParaRPr lang="en-US"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Exploration for the nature of knowledge through the two-year course: </a:t>
            </a:r>
            <a:r>
              <a:rPr lang="en-US" sz="1800" strike="noStrike" dirty="0">
                <a:effectLst/>
                <a:latin typeface="Segoe UI Semibold" panose="020B0702040204020203" pitchFamily="34" charset="0"/>
                <a:ea typeface="Times New Roman" panose="02020603050405020304" pitchFamily="18" charset="0"/>
                <a:cs typeface="Times New Roman" panose="02020603050405020304" pitchFamily="18" charset="0"/>
              </a:rPr>
              <a:t>Theory of Knowledge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B5204DD-BE5A-482E-9DAC-6DB8C6FFEA34}"/>
              </a:ext>
            </a:extLst>
          </p:cNvPr>
          <p:cNvSpPr txBox="1"/>
          <p:nvPr/>
        </p:nvSpPr>
        <p:spPr>
          <a:xfrm>
            <a:off x="5339622" y="227123"/>
            <a:ext cx="5987846" cy="1120307"/>
          </a:xfrm>
          <a:prstGeom prst="rect">
            <a:avLst/>
          </a:prstGeom>
          <a:noFill/>
        </p:spPr>
        <p:txBody>
          <a:bodyPr wrap="square">
            <a:spAutoFit/>
          </a:bodyPr>
          <a:lstStyle/>
          <a:p>
            <a:pPr marL="0" marR="0">
              <a:lnSpc>
                <a:spcPct val="107000"/>
              </a:lnSpc>
              <a:spcBef>
                <a:spcPts val="0"/>
              </a:spcBef>
              <a:spcAft>
                <a:spcPts val="600"/>
              </a:spcAft>
            </a:pP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Students apply through District Application</a:t>
            </a:r>
          </a:p>
          <a:p>
            <a:pPr marL="0" marR="0">
              <a:lnSpc>
                <a:spcPct val="107000"/>
              </a:lnSpc>
              <a:spcBef>
                <a:spcPts val="0"/>
              </a:spcBef>
              <a:spcAft>
                <a:spcPts val="600"/>
              </a:spcAft>
            </a:pPr>
            <a:r>
              <a:rPr lang="en-US" b="1"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(All students whether zoned or not zoned for MHS)</a:t>
            </a:r>
            <a:endPar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600"/>
              </a:spcAft>
            </a:pPr>
            <a:r>
              <a:rPr lang="en-US" b="1" dirty="0">
                <a:solidFill>
                  <a:srgbClr val="333333"/>
                </a:solidFill>
                <a:latin typeface="Segoe UI Semibold" panose="020B0702040204020203" pitchFamily="34" charset="0"/>
                <a:ea typeface="Calibri" panose="020F0502020204030204" pitchFamily="34" charset="0"/>
                <a:cs typeface="Times New Roman" panose="02020603050405020304" pitchFamily="18" charset="0"/>
              </a:rPr>
              <a:t>Applications open January 10</a:t>
            </a:r>
            <a:r>
              <a:rPr lang="en-US" b="1" baseline="30000" dirty="0">
                <a:solidFill>
                  <a:srgbClr val="333333"/>
                </a:solidFill>
                <a:latin typeface="Segoe UI Semibold" panose="020B0702040204020203" pitchFamily="34" charset="0"/>
                <a:ea typeface="Calibri" panose="020F0502020204030204" pitchFamily="34" charset="0"/>
                <a:cs typeface="Times New Roman" panose="02020603050405020304" pitchFamily="18" charset="0"/>
              </a:rPr>
              <a:t>th</a:t>
            </a:r>
            <a:r>
              <a:rPr lang="en-US" b="1" dirty="0">
                <a:solidFill>
                  <a:srgbClr val="333333"/>
                </a:solidFill>
                <a:latin typeface="Segoe UI Semibold" panose="020B0702040204020203" pitchFamily="34" charset="0"/>
                <a:ea typeface="Calibri" panose="020F0502020204030204" pitchFamily="34" charset="0"/>
                <a:cs typeface="Times New Roman" panose="02020603050405020304" pitchFamily="18" charset="0"/>
              </a:rPr>
              <a:t> and close February 28th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group of people posing for a photo&#10;&#10;Description automatically generated with medium confidence">
            <a:extLst>
              <a:ext uri="{FF2B5EF4-FFF2-40B4-BE49-F238E27FC236}">
                <a16:creationId xmlns:a16="http://schemas.microsoft.com/office/drawing/2014/main" id="{8F012549-F1F7-4024-98B3-21DA8DC09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3539" y="2389922"/>
            <a:ext cx="4399111" cy="3299333"/>
          </a:xfrm>
          <a:prstGeom prst="rect">
            <a:avLst/>
          </a:prstGeom>
        </p:spPr>
      </p:pic>
    </p:spTree>
    <p:extLst>
      <p:ext uri="{BB962C8B-B14F-4D97-AF65-F5344CB8AC3E}">
        <p14:creationId xmlns:p14="http://schemas.microsoft.com/office/powerpoint/2010/main" val="345371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49D0C8-17B6-47E5-998B-B85E53AFE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3328" y="146430"/>
            <a:ext cx="4313059" cy="1313659"/>
          </a:xfrm>
          <a:prstGeom prst="rect">
            <a:avLst/>
          </a:prstGeom>
        </p:spPr>
      </p:pic>
      <p:sp>
        <p:nvSpPr>
          <p:cNvPr id="6" name="TextBox 5">
            <a:extLst>
              <a:ext uri="{FF2B5EF4-FFF2-40B4-BE49-F238E27FC236}">
                <a16:creationId xmlns:a16="http://schemas.microsoft.com/office/drawing/2014/main" id="{E5172A1D-B80F-42EC-9E19-6553E980EB32}"/>
              </a:ext>
            </a:extLst>
          </p:cNvPr>
          <p:cNvSpPr txBox="1"/>
          <p:nvPr/>
        </p:nvSpPr>
        <p:spPr>
          <a:xfrm>
            <a:off x="397372" y="1888984"/>
            <a:ext cx="5386163" cy="2677592"/>
          </a:xfrm>
          <a:prstGeom prst="rect">
            <a:avLst/>
          </a:prstGeom>
          <a:noFill/>
        </p:spPr>
        <p:txBody>
          <a:bodyPr wrap="square">
            <a:spAutoFit/>
          </a:bodyPr>
          <a:lstStyle/>
          <a:p>
            <a:pPr marL="0" marR="0">
              <a:lnSpc>
                <a:spcPct val="107000"/>
              </a:lnSpc>
              <a:spcBef>
                <a:spcPts val="0"/>
              </a:spcBef>
              <a:spcAft>
                <a:spcPts val="600"/>
              </a:spcAft>
            </a:pPr>
            <a:r>
              <a:rPr lang="en-US" sz="2400" b="1" dirty="0" err="1">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PreIB</a:t>
            </a:r>
            <a:r>
              <a:rPr lang="en-US" sz="2400" b="1"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 Diploma Program </a:t>
            </a:r>
            <a:r>
              <a:rPr lang="en-US" b="1"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(9</a:t>
            </a:r>
            <a:r>
              <a:rPr lang="en-US" b="1" baseline="30000"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th</a:t>
            </a:r>
            <a:r>
              <a:rPr lang="en-US" b="1"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 and 10</a:t>
            </a:r>
            <a:r>
              <a:rPr lang="en-US" b="1" baseline="30000"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th</a:t>
            </a:r>
            <a:r>
              <a:rPr lang="en-US" b="1"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 grade)</a:t>
            </a:r>
            <a:r>
              <a:rPr lang="en-US" sz="2400" b="1"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a:t>
            </a:r>
            <a:endParaRPr lang="en-US" b="1" dirty="0">
              <a:effectLst/>
              <a:latin typeface="Abadi" panose="020B06040201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Pre DP coursework + two electives each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Must have completed Algebra I and Spanish I or French 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Graduation requirements are not the same as non-IB graduates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B5204DD-BE5A-482E-9DAC-6DB8C6FFEA34}"/>
              </a:ext>
            </a:extLst>
          </p:cNvPr>
          <p:cNvSpPr txBox="1"/>
          <p:nvPr/>
        </p:nvSpPr>
        <p:spPr>
          <a:xfrm>
            <a:off x="5840360" y="205352"/>
            <a:ext cx="5987846" cy="1120307"/>
          </a:xfrm>
          <a:prstGeom prst="rect">
            <a:avLst/>
          </a:prstGeom>
          <a:noFill/>
        </p:spPr>
        <p:txBody>
          <a:bodyPr wrap="square">
            <a:spAutoFit/>
          </a:bodyPr>
          <a:lstStyle/>
          <a:p>
            <a:pPr marL="0" marR="0">
              <a:lnSpc>
                <a:spcPct val="107000"/>
              </a:lnSpc>
              <a:spcBef>
                <a:spcPts val="0"/>
              </a:spcBef>
              <a:spcAft>
                <a:spcPts val="600"/>
              </a:spcAft>
            </a:pP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Students apply through District Application</a:t>
            </a:r>
          </a:p>
          <a:p>
            <a:pPr marL="0" marR="0">
              <a:lnSpc>
                <a:spcPct val="107000"/>
              </a:lnSpc>
              <a:spcBef>
                <a:spcPts val="0"/>
              </a:spcBef>
              <a:spcAft>
                <a:spcPts val="600"/>
              </a:spcAft>
            </a:pPr>
            <a:r>
              <a:rPr lang="en-US" b="1"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(All students whether zoned or not zoned for MHS)</a:t>
            </a:r>
            <a:endPar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600"/>
              </a:spcAft>
            </a:pPr>
            <a:r>
              <a:rPr lang="en-US" b="1" dirty="0">
                <a:solidFill>
                  <a:srgbClr val="333333"/>
                </a:solidFill>
                <a:latin typeface="Segoe UI Semibold" panose="020B0702040204020203" pitchFamily="34" charset="0"/>
                <a:ea typeface="Calibri" panose="020F0502020204030204" pitchFamily="34" charset="0"/>
                <a:cs typeface="Times New Roman" panose="02020603050405020304" pitchFamily="18" charset="0"/>
              </a:rPr>
              <a:t>Applications open January 10</a:t>
            </a:r>
            <a:r>
              <a:rPr lang="en-US" b="1" baseline="30000" dirty="0">
                <a:solidFill>
                  <a:srgbClr val="333333"/>
                </a:solidFill>
                <a:latin typeface="Segoe UI Semibold" panose="020B0702040204020203" pitchFamily="34" charset="0"/>
                <a:ea typeface="Calibri" panose="020F0502020204030204" pitchFamily="34" charset="0"/>
                <a:cs typeface="Times New Roman" panose="02020603050405020304" pitchFamily="18" charset="0"/>
              </a:rPr>
              <a:t>th</a:t>
            </a:r>
            <a:r>
              <a:rPr lang="en-US" b="1" dirty="0">
                <a:solidFill>
                  <a:srgbClr val="333333"/>
                </a:solidFill>
                <a:latin typeface="Segoe UI Semibold" panose="020B0702040204020203" pitchFamily="34" charset="0"/>
                <a:ea typeface="Calibri" panose="020F0502020204030204" pitchFamily="34" charset="0"/>
                <a:cs typeface="Times New Roman" panose="02020603050405020304" pitchFamily="18" charset="0"/>
              </a:rPr>
              <a:t> and close February 28th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5BFF56C-8709-4E4B-8A14-24CE8BE57E97}"/>
              </a:ext>
            </a:extLst>
          </p:cNvPr>
          <p:cNvSpPr txBox="1"/>
          <p:nvPr/>
        </p:nvSpPr>
        <p:spPr>
          <a:xfrm>
            <a:off x="5969409" y="1896466"/>
            <a:ext cx="6098458" cy="2908425"/>
          </a:xfrm>
          <a:prstGeom prst="rect">
            <a:avLst/>
          </a:prstGeom>
          <a:noFill/>
        </p:spPr>
        <p:txBody>
          <a:bodyPr wrap="square">
            <a:spAutoFit/>
          </a:bodyPr>
          <a:lstStyle/>
          <a:p>
            <a:pPr marL="0" marR="0">
              <a:lnSpc>
                <a:spcPct val="107000"/>
              </a:lnSpc>
              <a:spcBef>
                <a:spcPts val="0"/>
              </a:spcBef>
              <a:spcAft>
                <a:spcPts val="600"/>
              </a:spcAft>
            </a:pPr>
            <a:r>
              <a:rPr lang="en-US" sz="2400" b="1" dirty="0">
                <a:solidFill>
                  <a:srgbClr val="333333"/>
                </a:solidFill>
                <a:effectLst/>
                <a:latin typeface="Abadi" panose="020B0604020202020204" pitchFamily="34" charset="0"/>
                <a:ea typeface="Times New Roman" panose="02020603050405020304" pitchFamily="18" charset="0"/>
                <a:cs typeface="Times New Roman" panose="02020603050405020304" pitchFamily="18" charset="0"/>
              </a:rPr>
              <a:t>IB Diploma Program </a:t>
            </a:r>
            <a:r>
              <a:rPr lang="en-US" b="1" dirty="0">
                <a:solidFill>
                  <a:srgbClr val="333333"/>
                </a:solidFill>
                <a:latin typeface="Abadi" panose="020B0604020104020204" pitchFamily="34" charset="0"/>
                <a:ea typeface="Times New Roman" panose="02020603050405020304" pitchFamily="18" charset="0"/>
                <a:cs typeface="Times New Roman" panose="02020603050405020304" pitchFamily="18" charset="0"/>
              </a:rPr>
              <a:t>(11</a:t>
            </a:r>
            <a:r>
              <a:rPr lang="en-US" sz="1800" b="1" baseline="30000"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th</a:t>
            </a:r>
            <a:r>
              <a:rPr lang="en-US" sz="1800" b="1"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 and 12</a:t>
            </a:r>
            <a:r>
              <a:rPr lang="en-US" sz="1800" b="1" baseline="30000"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th</a:t>
            </a:r>
            <a:r>
              <a:rPr lang="en-US" sz="1800" b="1" dirty="0">
                <a:solidFill>
                  <a:srgbClr val="333333"/>
                </a:solidFill>
                <a:effectLst/>
                <a:latin typeface="Abadi" panose="020B0604020104020204" pitchFamily="34" charset="0"/>
                <a:ea typeface="Times New Roman" panose="02020603050405020304" pitchFamily="18" charset="0"/>
                <a:cs typeface="Times New Roman" panose="02020603050405020304" pitchFamily="18" charset="0"/>
              </a:rPr>
              <a:t> grade):</a:t>
            </a:r>
            <a:endParaRPr lang="en-US" b="1" dirty="0">
              <a:effectLst/>
              <a:latin typeface="Abadi"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Junior and senior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Allows student choice in curriculum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Prepares students for college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IB Diploma = highest Bright Futures Award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May take AP and dual enrolled courses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College level courses (may earn college credit)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71B7F1C5-A9DE-4939-87EB-640CAC12F71B}"/>
              </a:ext>
            </a:extLst>
          </p:cNvPr>
          <p:cNvSpPr txBox="1">
            <a:spLocks noChangeArrowheads="1"/>
          </p:cNvSpPr>
          <p:nvPr/>
        </p:nvSpPr>
        <p:spPr bwMode="auto">
          <a:xfrm>
            <a:off x="794363" y="5160353"/>
            <a:ext cx="10287300" cy="16758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For any questions about the IB Diploma Program at Melbourne High School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IB and Diploma Program Coordinator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Jennifer Mason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Mason.Jennifer@brevardschools.org</a:t>
            </a: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4134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5204DD-BE5A-482E-9DAC-6DB8C6FFEA34}"/>
              </a:ext>
            </a:extLst>
          </p:cNvPr>
          <p:cNvSpPr txBox="1"/>
          <p:nvPr/>
        </p:nvSpPr>
        <p:spPr>
          <a:xfrm>
            <a:off x="5810863" y="382333"/>
            <a:ext cx="5987846" cy="740203"/>
          </a:xfrm>
          <a:prstGeom prst="rect">
            <a:avLst/>
          </a:prstGeom>
          <a:noFill/>
        </p:spPr>
        <p:txBody>
          <a:bodyPr wrap="square">
            <a:spAutoFit/>
          </a:bodyPr>
          <a:lstStyle/>
          <a:p>
            <a:pPr marL="0" marR="0">
              <a:lnSpc>
                <a:spcPct val="107000"/>
              </a:lnSpc>
              <a:spcBef>
                <a:spcPts val="0"/>
              </a:spcBef>
              <a:spcAft>
                <a:spcPts val="600"/>
              </a:spcAft>
            </a:pP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Students apply through School-based application </a:t>
            </a:r>
          </a:p>
          <a:p>
            <a:pPr marL="0" marR="0">
              <a:lnSpc>
                <a:spcPct val="107000"/>
              </a:lnSpc>
              <a:spcBef>
                <a:spcPts val="0"/>
              </a:spcBef>
              <a:spcAft>
                <a:spcPts val="600"/>
              </a:spcAft>
            </a:pPr>
            <a:r>
              <a:rPr lang="en-US" b="1"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a:t>
            </a: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once enrolled at MHS and </a:t>
            </a:r>
            <a:r>
              <a:rPr lang="en-US" b="1"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have chosen a CTE pathway)</a:t>
            </a:r>
            <a:endPar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B43BD56-492B-4204-8BA1-9B2F2E8A2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99" y="205352"/>
            <a:ext cx="4728797" cy="1416971"/>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51072C82-1F2C-4C4B-B104-0EB90B51B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559" y="2203532"/>
            <a:ext cx="5387647" cy="2892781"/>
          </a:xfrm>
          <a:prstGeom prst="rect">
            <a:avLst/>
          </a:prstGeom>
        </p:spPr>
      </p:pic>
      <p:sp>
        <p:nvSpPr>
          <p:cNvPr id="9" name="TextBox 8">
            <a:extLst>
              <a:ext uri="{FF2B5EF4-FFF2-40B4-BE49-F238E27FC236}">
                <a16:creationId xmlns:a16="http://schemas.microsoft.com/office/drawing/2014/main" id="{9840AE18-56A3-447C-8C8E-3E295E019B86}"/>
              </a:ext>
            </a:extLst>
          </p:cNvPr>
          <p:cNvSpPr txBox="1"/>
          <p:nvPr/>
        </p:nvSpPr>
        <p:spPr>
          <a:xfrm>
            <a:off x="363794" y="2203532"/>
            <a:ext cx="6096000" cy="3042821"/>
          </a:xfrm>
          <a:prstGeom prst="rect">
            <a:avLst/>
          </a:prstGeom>
          <a:noFill/>
        </p:spPr>
        <p:txBody>
          <a:bodyPr wrap="square">
            <a:spAutoFit/>
          </a:bodyPr>
          <a:lstStyle/>
          <a:p>
            <a:pPr>
              <a:lnSpc>
                <a:spcPct val="107000"/>
              </a:lnSpc>
            </a:pP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The Career Program provides students: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Earn industry certification through Career and Technical Education classes</a:t>
            </a:r>
          </a:p>
          <a:p>
            <a:pPr marL="342900" marR="0" lvl="0" indent="-34290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2 IB Diploma courses (earn college course credit)</a:t>
            </a:r>
          </a:p>
          <a:p>
            <a:pPr marL="342900" marR="0" lvl="0" indent="-34290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 about personal and professional skills and how to use them for career or college</a:t>
            </a:r>
          </a:p>
          <a:p>
            <a:pPr marL="342900" marR="0" lvl="0" indent="-342900">
              <a:lnSpc>
                <a:spcPct val="107000"/>
              </a:lnSpc>
              <a:spcBef>
                <a:spcPts val="0"/>
              </a:spcBef>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Benefit personally from a greater depth of post-graduation preparedness for the future</a:t>
            </a:r>
            <a:r>
              <a:rPr lang="en-US" sz="1800" dirty="0">
                <a:solidFill>
                  <a:srgbClr val="333333"/>
                </a:solidFill>
                <a:effectLst/>
                <a:latin typeface="Segoe UI Semibold" panose="020B0702040204020203" pitchFamily="34" charset="0"/>
                <a:ea typeface="Times New Roman" panose="02020603050405020304" pitchFamily="18" charset="0"/>
              </a:rPr>
              <a:t/>
            </a:r>
            <a:br>
              <a:rPr lang="en-US" sz="1800" dirty="0">
                <a:solidFill>
                  <a:srgbClr val="333333"/>
                </a:solidFill>
                <a:effectLst/>
                <a:latin typeface="Segoe UI Semibold" panose="020B0702040204020203" pitchFamily="34"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id="{D527EDCC-CB2A-4695-9AB3-095E263E4D2B}"/>
              </a:ext>
            </a:extLst>
          </p:cNvPr>
          <p:cNvSpPr txBox="1"/>
          <p:nvPr/>
        </p:nvSpPr>
        <p:spPr>
          <a:xfrm>
            <a:off x="2774099" y="5363066"/>
            <a:ext cx="6096000" cy="1367234"/>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Make High School Meaningful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Individualize the high school experience through class choice, engaging in learning that interests the student, and meeting personal goals.</a:t>
            </a:r>
          </a:p>
        </p:txBody>
      </p:sp>
    </p:spTree>
    <p:extLst>
      <p:ext uri="{BB962C8B-B14F-4D97-AF65-F5344CB8AC3E}">
        <p14:creationId xmlns:p14="http://schemas.microsoft.com/office/powerpoint/2010/main" val="2117335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5204DD-BE5A-482E-9DAC-6DB8C6FFEA34}"/>
              </a:ext>
            </a:extLst>
          </p:cNvPr>
          <p:cNvSpPr txBox="1"/>
          <p:nvPr/>
        </p:nvSpPr>
        <p:spPr>
          <a:xfrm>
            <a:off x="5810863" y="382333"/>
            <a:ext cx="5987846" cy="740203"/>
          </a:xfrm>
          <a:prstGeom prst="rect">
            <a:avLst/>
          </a:prstGeom>
          <a:noFill/>
        </p:spPr>
        <p:txBody>
          <a:bodyPr wrap="square">
            <a:spAutoFit/>
          </a:bodyPr>
          <a:lstStyle/>
          <a:p>
            <a:pPr marL="0" marR="0">
              <a:lnSpc>
                <a:spcPct val="107000"/>
              </a:lnSpc>
              <a:spcBef>
                <a:spcPts val="0"/>
              </a:spcBef>
              <a:spcAft>
                <a:spcPts val="600"/>
              </a:spcAft>
            </a:pP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Students apply through School-based application </a:t>
            </a:r>
          </a:p>
          <a:p>
            <a:pPr marL="0" marR="0">
              <a:lnSpc>
                <a:spcPct val="107000"/>
              </a:lnSpc>
              <a:spcBef>
                <a:spcPts val="0"/>
              </a:spcBef>
              <a:spcAft>
                <a:spcPts val="600"/>
              </a:spcAft>
            </a:pPr>
            <a:r>
              <a:rPr lang="en-US" b="1"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a:t>
            </a:r>
            <a:r>
              <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once enrolled at MHS and </a:t>
            </a:r>
            <a:r>
              <a:rPr lang="en-US" b="1" dirty="0">
                <a:solidFill>
                  <a:srgbClr val="333333"/>
                </a:solidFill>
                <a:latin typeface="Segoe UI Semibold" panose="020B0702040204020203" pitchFamily="34" charset="0"/>
                <a:ea typeface="Times New Roman" panose="02020603050405020304" pitchFamily="18" charset="0"/>
                <a:cs typeface="Times New Roman" panose="02020603050405020304" pitchFamily="18" charset="0"/>
              </a:rPr>
              <a:t>have chosen a CTE pathway)</a:t>
            </a:r>
            <a:endParaRPr lang="en-US" sz="1800" b="1"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B43BD56-492B-4204-8BA1-9B2F2E8A2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99" y="205352"/>
            <a:ext cx="4728797" cy="1416971"/>
          </a:xfrm>
          <a:prstGeom prst="rect">
            <a:avLst/>
          </a:prstGeom>
        </p:spPr>
      </p:pic>
      <p:sp>
        <p:nvSpPr>
          <p:cNvPr id="7" name="TextBox 6">
            <a:extLst>
              <a:ext uri="{FF2B5EF4-FFF2-40B4-BE49-F238E27FC236}">
                <a16:creationId xmlns:a16="http://schemas.microsoft.com/office/drawing/2014/main" id="{6A81384F-E86B-4AAE-8FEE-91029FF0EF48}"/>
              </a:ext>
            </a:extLst>
          </p:cNvPr>
          <p:cNvSpPr txBox="1"/>
          <p:nvPr/>
        </p:nvSpPr>
        <p:spPr>
          <a:xfrm>
            <a:off x="460999" y="2102527"/>
            <a:ext cx="6098458" cy="1744708"/>
          </a:xfrm>
          <a:prstGeom prst="rect">
            <a:avLst/>
          </a:prstGeom>
          <a:noFill/>
        </p:spPr>
        <p:txBody>
          <a:bodyPr wrap="square">
            <a:spAutoFit/>
          </a:bodyPr>
          <a:lstStyle/>
          <a:p>
            <a:pPr marL="0" marR="0">
              <a:lnSpc>
                <a:spcPct val="107000"/>
              </a:lnSpc>
              <a:spcBef>
                <a:spcPts val="600"/>
              </a:spcBef>
              <a:spcAft>
                <a:spcPts val="300"/>
              </a:spcAft>
            </a:pPr>
            <a:r>
              <a:rPr lang="en-US" sz="1800" b="1" dirty="0" err="1">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PreIB</a:t>
            </a:r>
            <a:r>
              <a:rPr lang="en-US" sz="1800" b="1"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 Career Program 9</a:t>
            </a:r>
            <a:r>
              <a:rPr lang="en-US" sz="1800" b="1" baseline="30000"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th</a:t>
            </a:r>
            <a:r>
              <a:rPr lang="en-US" sz="1800" b="1"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 and 10</a:t>
            </a:r>
            <a:r>
              <a:rPr lang="en-US" sz="1800" b="1" baseline="30000"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th</a:t>
            </a:r>
            <a:r>
              <a:rPr lang="en-US" sz="1800" b="1"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 grades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err="1">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PreCP</a:t>
            </a: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 coursework = core + CTE + electives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No prerequisite courses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Must complete Florida State graduation requirements</a:t>
            </a:r>
          </a:p>
        </p:txBody>
      </p:sp>
      <p:sp>
        <p:nvSpPr>
          <p:cNvPr id="9" name="TextBox 8">
            <a:extLst>
              <a:ext uri="{FF2B5EF4-FFF2-40B4-BE49-F238E27FC236}">
                <a16:creationId xmlns:a16="http://schemas.microsoft.com/office/drawing/2014/main" id="{B3A72D29-9BC1-456D-ADCE-3DEC9D93A4EC}"/>
              </a:ext>
            </a:extLst>
          </p:cNvPr>
          <p:cNvSpPr txBox="1"/>
          <p:nvPr/>
        </p:nvSpPr>
        <p:spPr>
          <a:xfrm>
            <a:off x="5702709" y="2102536"/>
            <a:ext cx="6096000" cy="2163285"/>
          </a:xfrm>
          <a:prstGeom prst="rect">
            <a:avLst/>
          </a:prstGeom>
          <a:noFill/>
        </p:spPr>
        <p:txBody>
          <a:bodyPr wrap="square">
            <a:spAutoFit/>
          </a:bodyPr>
          <a:lstStyle/>
          <a:p>
            <a:pPr marL="0" marR="0">
              <a:lnSpc>
                <a:spcPct val="107000"/>
              </a:lnSpc>
              <a:spcBef>
                <a:spcPts val="0"/>
              </a:spcBef>
              <a:spcAft>
                <a:spcPts val="600"/>
              </a:spcAft>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 IB Career Program 11</a:t>
            </a:r>
            <a:r>
              <a:rPr lang="en-US" sz="1800" baseline="30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th</a:t>
            </a: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 and 12</a:t>
            </a:r>
            <a:r>
              <a:rPr lang="en-US" sz="1800" baseline="300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th</a:t>
            </a: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 grades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Allows student choice in curriculum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Prepares students for college and career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Students earn career/industry certification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solidFill>
                  <a:srgbClr val="333333"/>
                </a:solidFill>
                <a:effectLst/>
                <a:latin typeface="Segoe UI Semibold" panose="020B0702040204020203" pitchFamily="34" charset="0"/>
                <a:ea typeface="Times New Roman" panose="02020603050405020304" pitchFamily="18" charset="0"/>
                <a:cs typeface="Times New Roman" panose="02020603050405020304" pitchFamily="18" charset="0"/>
              </a:rPr>
              <a:t>Take two DP courses, may take AP and dual enrolled courses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EFF98DB1-453B-4070-AE76-B58BB848518E}"/>
              </a:ext>
            </a:extLst>
          </p:cNvPr>
          <p:cNvSpPr txBox="1">
            <a:spLocks noChangeArrowheads="1"/>
          </p:cNvSpPr>
          <p:nvPr/>
        </p:nvSpPr>
        <p:spPr bwMode="auto">
          <a:xfrm>
            <a:off x="461000" y="4827226"/>
            <a:ext cx="8117736" cy="16758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 any questions about the IB Diploma Program at Melbourne High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IB and Diploma Program Coordinator	    IB Career Program Coordinator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Jennifer Mason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Lesley Cosgrove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Mason.Jennifer@brevardschools.org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Cosgrove.Lesley@brevardschools.org</a:t>
            </a: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8663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EE4A4884136499DB97DE759C32F70" ma:contentTypeVersion="14" ma:contentTypeDescription="Create a new document." ma:contentTypeScope="" ma:versionID="1d079a7c1eca2ec823828b274a9bf28c">
  <xsd:schema xmlns:xsd="http://www.w3.org/2001/XMLSchema" xmlns:xs="http://www.w3.org/2001/XMLSchema" xmlns:p="http://schemas.microsoft.com/office/2006/metadata/properties" xmlns:ns3="bdc82087-5761-4865-bd56-c81d7ffddd3c" xmlns:ns4="0b1fed32-e926-4769-8097-eb01ab72f20c" targetNamespace="http://schemas.microsoft.com/office/2006/metadata/properties" ma:root="true" ma:fieldsID="5b7a8bdefb18c1e3b1f4626a47a0d5f1" ns3:_="" ns4:_="">
    <xsd:import namespace="bdc82087-5761-4865-bd56-c81d7ffddd3c"/>
    <xsd:import namespace="0b1fed32-e926-4769-8097-eb01ab72f20c"/>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3:SharedWithDetails" minOccurs="0"/>
                <xsd:element ref="ns3: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82087-5761-4865-bd56-c81d7ffddd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fed32-e926-4769-8097-eb01ab72f20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38DC4-994D-4F8E-A67E-BC5A23E2D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82087-5761-4865-bd56-c81d7ffddd3c"/>
    <ds:schemaRef ds:uri="0b1fed32-e926-4769-8097-eb01ab72f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FFAC4D-26E7-4D76-9B60-084C053E687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dc82087-5761-4865-bd56-c81d7ffddd3c"/>
    <ds:schemaRef ds:uri="http://purl.org/dc/terms/"/>
    <ds:schemaRef ds:uri="http://schemas.openxmlformats.org/package/2006/metadata/core-properties"/>
    <ds:schemaRef ds:uri="0b1fed32-e926-4769-8097-eb01ab72f20c"/>
    <ds:schemaRef ds:uri="http://www.w3.org/XML/1998/namespace"/>
    <ds:schemaRef ds:uri="http://purl.org/dc/dcmitype/"/>
  </ds:schemaRefs>
</ds:datastoreItem>
</file>

<file path=customXml/itemProps3.xml><?xml version="1.0" encoding="utf-8"?>
<ds:datastoreItem xmlns:ds="http://schemas.openxmlformats.org/officeDocument/2006/customXml" ds:itemID="{C680B5B8-782E-4781-B918-36D74B9144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406</TotalTime>
  <Words>915</Words>
  <Application>Microsoft Office PowerPoint</Application>
  <PresentationFormat>Widescreen</PresentationFormat>
  <Paragraphs>120</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Abadi</vt:lpstr>
      <vt:lpstr>Arial</vt:lpstr>
      <vt:lpstr>Calibri</vt:lpstr>
      <vt:lpstr>Segoe UI Semibold</vt:lpstr>
      <vt:lpstr>Symbol</vt:lpstr>
      <vt:lpstr>Times New Roman</vt:lpstr>
      <vt:lpstr>Trebuchet MS</vt:lpstr>
      <vt:lpstr>Wingdings</vt:lpstr>
      <vt:lpstr>Wingdings 3</vt:lpstr>
      <vt:lpstr>Facet</vt:lpstr>
      <vt:lpstr>Melbourne High School</vt:lpstr>
      <vt:lpstr>What are choice programs?</vt:lpstr>
      <vt:lpstr>Application Process</vt:lpstr>
      <vt:lpstr>Programs at MHS</vt:lpstr>
      <vt:lpstr>Programs Continued</vt:lpstr>
      <vt:lpstr>PowerPoint Presentation</vt:lpstr>
      <vt:lpstr>PowerPoint Presentation</vt:lpstr>
      <vt:lpstr>PowerPoint Presentation</vt:lpstr>
      <vt:lpstr>PowerPoint Presentation</vt:lpstr>
      <vt:lpstr>High School Pointers</vt:lpstr>
    </vt:vector>
  </TitlesOfParts>
  <Company>Brevard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Melbourne High School</dc:title>
  <dc:creator>Persing.Kelly@Melbourne High</dc:creator>
  <cp:lastModifiedBy>Persing.Kelly@Melbourne High</cp:lastModifiedBy>
  <cp:revision>14</cp:revision>
  <dcterms:created xsi:type="dcterms:W3CDTF">2021-11-30T14:54:42Z</dcterms:created>
  <dcterms:modified xsi:type="dcterms:W3CDTF">2021-11-30T23:03:36Z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0x01010064BEE4A4884136499DB97DE759C32F70</vt:lpwstr>
  </property>
</Properties>
</file>