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5" r:id="rId3"/>
    <p:sldId id="260" r:id="rId4"/>
    <p:sldId id="263" r:id="rId5"/>
    <p:sldId id="266" r:id="rId6"/>
    <p:sldId id="274" r:id="rId7"/>
    <p:sldId id="276" r:id="rId8"/>
    <p:sldId id="267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89796" autoAdjust="0"/>
  </p:normalViewPr>
  <p:slideViewPr>
    <p:cSldViewPr snapToGrid="0">
      <p:cViewPr varScale="1">
        <p:scale>
          <a:sx n="77" d="100"/>
          <a:sy n="77" d="100"/>
        </p:scale>
        <p:origin x="8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673CA-686C-40EB-9C95-4EB7B524D06E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BFAE7-9353-4498-BD5B-9EBC51B8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5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BFAE7-9353-4498-BD5B-9EBC51B8E1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9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BFAE7-9353-4498-BD5B-9EBC51B8E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BFAE7-9353-4498-BD5B-9EBC51B8E1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5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BFAE7-9353-4498-BD5B-9EBC51B8E1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0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8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3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4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6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6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1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3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35CD6-3D3B-4AD8-A80C-E6E7F0E1465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0DAF-ECDF-425B-B8A3-FB485626D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4128" y="548640"/>
            <a:ext cx="101864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800" b="1" dirty="0"/>
          </a:p>
          <a:p>
            <a:pPr algn="ctr"/>
            <a:r>
              <a:rPr lang="en-US" sz="4800" b="1" dirty="0"/>
              <a:t>Advanced Placement</a:t>
            </a:r>
          </a:p>
          <a:p>
            <a:pPr algn="ctr"/>
            <a:r>
              <a:rPr lang="en-US" sz="4800" b="1" dirty="0"/>
              <a:t> Informational Presentation</a:t>
            </a:r>
            <a:br>
              <a:rPr lang="en-US" sz="4800" b="1" dirty="0"/>
            </a:br>
            <a:endParaRPr lang="en-US" sz="4000" dirty="0"/>
          </a:p>
          <a:p>
            <a:pPr algn="ctr"/>
            <a:r>
              <a:rPr lang="en-US" sz="4000" dirty="0"/>
              <a:t>Melbourne High School</a:t>
            </a:r>
          </a:p>
          <a:p>
            <a:pPr algn="ctr"/>
            <a:r>
              <a:rPr lang="en-US" sz="2800" dirty="0"/>
              <a:t>Jim Meegan, AP Coordinator</a:t>
            </a:r>
            <a:br>
              <a:rPr lang="en-US" sz="2800" dirty="0"/>
            </a:b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pic>
        <p:nvPicPr>
          <p:cNvPr id="1028" name="Picture 4" descr="Image result for ap college boar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692" y="3401568"/>
            <a:ext cx="1739202" cy="1739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p college board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56" y="4828032"/>
            <a:ext cx="2527475" cy="146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Image result for eastern Florid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AP and College Admission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Colleges rank </a:t>
            </a:r>
            <a:r>
              <a:rPr lang="en-US" altLang="en-US" dirty="0">
                <a:solidFill>
                  <a:srgbClr val="FF0000"/>
                </a:solidFill>
              </a:rPr>
              <a:t>“Grades in college prep courses”</a:t>
            </a:r>
            <a:r>
              <a:rPr lang="en-US" altLang="en-US" dirty="0"/>
              <a:t> and </a:t>
            </a:r>
            <a:r>
              <a:rPr lang="en-US" altLang="en-US" dirty="0">
                <a:solidFill>
                  <a:srgbClr val="FF0000"/>
                </a:solidFill>
              </a:rPr>
              <a:t>“Strength of curriculum”</a:t>
            </a:r>
            <a:r>
              <a:rPr lang="en-US" altLang="en-US" dirty="0"/>
              <a:t> as the </a:t>
            </a:r>
            <a:r>
              <a:rPr lang="en-US" altLang="en-US" b="1" dirty="0"/>
              <a:t>top two factors </a:t>
            </a:r>
            <a:r>
              <a:rPr lang="en-US" altLang="en-US" dirty="0"/>
              <a:t>in the admission decision.*</a:t>
            </a:r>
          </a:p>
          <a:p>
            <a:r>
              <a:rPr lang="en-US" altLang="en-US" dirty="0"/>
              <a:t>85% of selective colleges and universities report that a student’s AP experience </a:t>
            </a:r>
            <a:r>
              <a:rPr lang="en-US" altLang="en-US" b="1" dirty="0"/>
              <a:t>favorably impacts </a:t>
            </a:r>
            <a:r>
              <a:rPr lang="en-US" altLang="en-US" dirty="0"/>
              <a:t>admission decisions.</a:t>
            </a:r>
          </a:p>
          <a:p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“We look favorably on students who have taken AP courses. The presence of AP courses is a sign that a student has chosen to challenge him/herself.”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— Vanderbilt University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Admission Officer</a:t>
            </a:r>
          </a:p>
          <a:p>
            <a:endParaRPr lang="en-US" dirty="0"/>
          </a:p>
        </p:txBody>
      </p:sp>
      <p:pic>
        <p:nvPicPr>
          <p:cNvPr id="2052" name="Picture 4" descr="Image result for Vanderbil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952" y="5212080"/>
            <a:ext cx="1856772" cy="128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663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AP and College Success</a:t>
            </a:r>
            <a:endParaRPr lang="en-US" sz="4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4891" y="776288"/>
            <a:ext cx="4981439" cy="58388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3626" y="1959428"/>
            <a:ext cx="5219283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Univers LT Std 45 Light" pitchFamily="34" charset="0"/>
              </a:rPr>
              <a:t>Students who take AP courses and exams are </a:t>
            </a:r>
            <a:r>
              <a:rPr lang="en-US" altLang="en-US" sz="2800" b="1" dirty="0">
                <a:latin typeface="Univers LT Std 45 Light" pitchFamily="34" charset="0"/>
              </a:rPr>
              <a:t>much more likely </a:t>
            </a:r>
            <a:r>
              <a:rPr lang="en-US" altLang="en-US" sz="2800" dirty="0">
                <a:latin typeface="Univers LT Std 45 Light" pitchFamily="34" charset="0"/>
              </a:rPr>
              <a:t>than their peers to complete a bachelor’s degree in four years or less.</a:t>
            </a:r>
            <a:endParaRPr lang="en-US" altLang="en-US" sz="2800" dirty="0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900" dirty="0">
              <a:latin typeface="Trebuchet MS" panose="020B0603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b="1" dirty="0">
                <a:latin typeface="Serifa 45 Light" charset="0"/>
              </a:rPr>
              <a:t>Source:</a:t>
            </a:r>
            <a:r>
              <a:rPr lang="en-US" altLang="en-US" dirty="0">
                <a:latin typeface="Univers LT Std 45 Light" pitchFamily="34" charset="0"/>
              </a:rPr>
              <a:t> Camara, Wayne (2003). </a:t>
            </a:r>
            <a:br>
              <a:rPr lang="en-US" altLang="en-US" dirty="0">
                <a:latin typeface="Univers LT Std 45 Light" pitchFamily="34" charset="0"/>
              </a:rPr>
            </a:br>
            <a:r>
              <a:rPr lang="en-US" altLang="en-US" dirty="0">
                <a:latin typeface="Univers LT Std 45 Light" pitchFamily="34" charset="0"/>
              </a:rPr>
              <a:t>College Persistence, Graduation, and Remediation</a:t>
            </a:r>
            <a:r>
              <a:rPr lang="en-US" altLang="en-US" i="1" dirty="0">
                <a:latin typeface="Univers LT Std 45 Light" pitchFamily="34" charset="0"/>
              </a:rPr>
              <a:t>. College Board Research Notes (RN-19). </a:t>
            </a:r>
            <a:r>
              <a:rPr lang="en-US" altLang="en-US" dirty="0">
                <a:latin typeface="Univers LT Std 45 Light" pitchFamily="34" charset="0"/>
              </a:rPr>
              <a:t>New York, NY: </a:t>
            </a:r>
            <a:br>
              <a:rPr lang="en-US" altLang="en-US" dirty="0">
                <a:latin typeface="Univers LT Std 45 Light" pitchFamily="34" charset="0"/>
              </a:rPr>
            </a:br>
            <a:r>
              <a:rPr lang="en-US" altLang="en-US" dirty="0">
                <a:latin typeface="Univers LT Std 45 Light" pitchFamily="34" charset="0"/>
              </a:rPr>
              <a:t>College Board.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513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1064"/>
          </a:xfrm>
        </p:spPr>
        <p:txBody>
          <a:bodyPr>
            <a:normAutofit/>
          </a:bodyPr>
          <a:lstStyle/>
          <a:p>
            <a:r>
              <a:rPr lang="en-US" sz="4800" b="1" dirty="0"/>
              <a:t>For More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6576"/>
            <a:ext cx="10515600" cy="4810387"/>
          </a:xfrm>
        </p:spPr>
        <p:txBody>
          <a:bodyPr>
            <a:normAutofit/>
          </a:bodyPr>
          <a:lstStyle/>
          <a:p>
            <a:r>
              <a:rPr lang="en-US" sz="3000" dirty="0"/>
              <a:t>Contact the Melbourne High School Guidance office</a:t>
            </a:r>
          </a:p>
          <a:p>
            <a:endParaRPr lang="en-US" sz="3000" dirty="0"/>
          </a:p>
          <a:p>
            <a:r>
              <a:rPr lang="en-US" sz="3000" dirty="0"/>
              <a:t>Contact Jim Meegan, MHS AP Coordinator</a:t>
            </a:r>
          </a:p>
          <a:p>
            <a:endParaRPr lang="en-US" sz="3000" dirty="0"/>
          </a:p>
          <a:p>
            <a:pPr marL="0" indent="0"/>
            <a:r>
              <a:rPr lang="en-US" altLang="en-US" sz="3000" dirty="0">
                <a:cs typeface="Times New Roman" panose="02020603050405020304" pitchFamily="18" charset="0"/>
              </a:rPr>
              <a:t> Information about AP credit and placement policies at many colleges and universities is now available on the College Board’s Web site:</a:t>
            </a:r>
          </a:p>
          <a:p>
            <a:pPr marL="0" indent="0" algn="ctr">
              <a:buNone/>
            </a:pPr>
            <a:r>
              <a:rPr lang="en-US" altLang="en-US" sz="3000" b="1" dirty="0">
                <a:cs typeface="Times New Roman" panose="02020603050405020304" pitchFamily="18" charset="0"/>
              </a:rPr>
              <a:t>www.collegeboard.com/ap/creditpolicy</a:t>
            </a:r>
            <a:endParaRPr lang="en-US" altLang="en-US" sz="3000" dirty="0">
              <a:cs typeface="Times New Roman" panose="02020603050405020304" pitchFamily="18" charset="0"/>
            </a:endParaRPr>
          </a:p>
          <a:p>
            <a:endParaRPr lang="en-US" sz="3000" dirty="0"/>
          </a:p>
        </p:txBody>
      </p:sp>
      <p:pic>
        <p:nvPicPr>
          <p:cNvPr id="8194" name="Picture 2" descr="Image result for college boar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225" y="5516545"/>
            <a:ext cx="1636646" cy="121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college boar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71" y="5516545"/>
            <a:ext cx="6488856" cy="121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66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800" b="1" dirty="0"/>
              <a:t>Purpose of Tonight’s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general information about our AP Program</a:t>
            </a:r>
          </a:p>
          <a:p>
            <a:endParaRPr lang="en-US" dirty="0"/>
          </a:p>
          <a:p>
            <a:r>
              <a:rPr lang="en-US" dirty="0"/>
              <a:t>Initiate a discussion about the options for courses of academic study for your child</a:t>
            </a:r>
          </a:p>
          <a:p>
            <a:endParaRPr lang="en-US" dirty="0"/>
          </a:p>
          <a:p>
            <a:r>
              <a:rPr lang="en-US" dirty="0"/>
              <a:t>Address general myths and specific questions</a:t>
            </a:r>
          </a:p>
          <a:p>
            <a:endParaRPr lang="en-US" dirty="0"/>
          </a:p>
          <a:p>
            <a:r>
              <a:rPr lang="en-US" dirty="0"/>
              <a:t>Discuss the course selection process, which begins in February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87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altLang="en-US" sz="4800" b="1" dirty="0"/>
            </a:br>
            <a:r>
              <a:rPr lang="en-US" altLang="en-US" sz="4800" b="1" dirty="0"/>
              <a:t>The Basics of AP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200" dirty="0"/>
              <a:t>Advanced Placement Program</a:t>
            </a:r>
            <a:r>
              <a:rPr lang="en-US" altLang="en-US" sz="3200" baseline="30000" dirty="0"/>
              <a:t>®</a:t>
            </a:r>
            <a:r>
              <a:rPr lang="en-US" altLang="en-US" sz="3200" dirty="0"/>
              <a:t> (AP</a:t>
            </a:r>
            <a:r>
              <a:rPr lang="en-US" altLang="en-US" sz="3200" baseline="30000" dirty="0"/>
              <a:t>®</a:t>
            </a:r>
            <a:r>
              <a:rPr lang="en-US" altLang="en-US" sz="3200" dirty="0"/>
              <a:t>) </a:t>
            </a:r>
            <a:r>
              <a:rPr lang="en-US" altLang="en-US" sz="3200" b="1" dirty="0"/>
              <a:t>courses</a:t>
            </a:r>
            <a:r>
              <a:rPr lang="en-US" altLang="en-US" sz="3200" dirty="0"/>
              <a:t> are college-level courses offered in high school. AP courses reflect what is taught in top introductory college courses</a:t>
            </a:r>
          </a:p>
          <a:p>
            <a:endParaRPr lang="en-US" altLang="en-US" sz="3200" dirty="0"/>
          </a:p>
          <a:p>
            <a:r>
              <a:rPr lang="en-US" altLang="en-US" sz="3200" dirty="0"/>
              <a:t>At the end of course, students take </a:t>
            </a:r>
            <a:r>
              <a:rPr lang="en-US" altLang="en-US" sz="3200" b="1" dirty="0"/>
              <a:t>AP Exams</a:t>
            </a:r>
            <a:r>
              <a:rPr lang="en-US" altLang="en-US" sz="3200" dirty="0"/>
              <a:t>—standardized exams that measure how well students have mastered college-level course work. </a:t>
            </a:r>
          </a:p>
          <a:p>
            <a:endParaRPr lang="en-US" altLang="en-US" sz="3200" dirty="0"/>
          </a:p>
          <a:p>
            <a:r>
              <a:rPr lang="en-US" altLang="en-US" sz="3200" dirty="0"/>
              <a:t>Students who do well on AP Exams can earn credit and/or placement into advanced courses in college.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06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The Benefits of AP Courses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6672"/>
            <a:ext cx="5181600" cy="5134707"/>
          </a:xfrm>
        </p:spPr>
        <p:txBody>
          <a:bodyPr>
            <a:normAutofit fontScale="77500" lnSpcReduction="20000"/>
          </a:bodyPr>
          <a:lstStyle/>
          <a:p>
            <a:pPr marL="0" indent="0"/>
            <a:endParaRPr lang="en-US" altLang="en-US" dirty="0"/>
          </a:p>
          <a:p>
            <a:pPr marL="0" indent="0"/>
            <a:r>
              <a:rPr lang="en-US" altLang="en-US" dirty="0"/>
              <a:t> </a:t>
            </a:r>
            <a:r>
              <a:rPr lang="en-US" altLang="en-US" sz="3900" dirty="0"/>
              <a:t>AP teachers are among the most prepared, dedicated, and inspiring teachers at their schools.</a:t>
            </a:r>
          </a:p>
          <a:p>
            <a:pPr marL="0" indent="0">
              <a:buNone/>
            </a:pPr>
            <a:endParaRPr lang="en-US" altLang="en-US" sz="3900" dirty="0"/>
          </a:p>
          <a:p>
            <a:pPr marL="0" indent="0"/>
            <a:r>
              <a:rPr lang="en-US" altLang="en-US" sz="3900" dirty="0"/>
              <a:t> AP courses can be challenging, but it’s work that pays off.</a:t>
            </a:r>
          </a:p>
          <a:p>
            <a:pPr marL="0" indent="0">
              <a:buNone/>
            </a:pPr>
            <a:endParaRPr lang="en-US" altLang="en-US" sz="3900" dirty="0"/>
          </a:p>
          <a:p>
            <a:pPr marL="0" indent="0"/>
            <a:r>
              <a:rPr lang="en-US" altLang="en-US" sz="3900" dirty="0"/>
              <a:t> AP students develop confidence, and learn the study habits and time management skills essential for success in college.</a:t>
            </a:r>
          </a:p>
          <a:p>
            <a:endParaRPr lang="en-US" sz="3900" dirty="0"/>
          </a:p>
          <a:p>
            <a:endParaRPr lang="en-US" dirty="0"/>
          </a:p>
        </p:txBody>
      </p:sp>
      <p:pic>
        <p:nvPicPr>
          <p:cNvPr id="5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011" y="1825625"/>
            <a:ext cx="3559978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72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What are AP Courses Like?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en-US" sz="3000" dirty="0"/>
              <a:t> Classes tend to be fast-paced and cover more material than typical high school honors classes.</a:t>
            </a:r>
          </a:p>
          <a:p>
            <a:pPr marL="0" indent="0"/>
            <a:endParaRPr lang="en-US" altLang="en-US" sz="3000" dirty="0"/>
          </a:p>
          <a:p>
            <a:pPr marL="0" indent="0"/>
            <a:r>
              <a:rPr lang="en-US" altLang="en-US" sz="3000" dirty="0"/>
              <a:t> AP teachers expect their students to </a:t>
            </a:r>
            <a:r>
              <a:rPr lang="en-US" altLang="en-US" sz="3000" b="1" dirty="0">
                <a:solidFill>
                  <a:srgbClr val="FF0000"/>
                </a:solidFill>
              </a:rPr>
              <a:t>think critically</a:t>
            </a:r>
            <a:r>
              <a:rPr lang="en-US" altLang="en-US" sz="3000" dirty="0"/>
              <a:t>, </a:t>
            </a:r>
            <a:r>
              <a:rPr lang="en-US" altLang="en-US" sz="3000" b="1" dirty="0">
                <a:solidFill>
                  <a:srgbClr val="FF0000"/>
                </a:solidFill>
              </a:rPr>
              <a:t>analyze</a:t>
            </a:r>
            <a:r>
              <a:rPr lang="en-US" altLang="en-US" sz="3000" dirty="0"/>
              <a:t> and </a:t>
            </a:r>
            <a:r>
              <a:rPr lang="en-US" altLang="en-US" sz="3000" b="1" dirty="0">
                <a:solidFill>
                  <a:srgbClr val="FF0000"/>
                </a:solidFill>
              </a:rPr>
              <a:t>synthesize facts and data</a:t>
            </a:r>
            <a:r>
              <a:rPr lang="en-US" altLang="en-US" sz="3000" dirty="0"/>
              <a:t>, </a:t>
            </a:r>
            <a:r>
              <a:rPr lang="en-US" altLang="en-US" sz="3000" b="1" dirty="0">
                <a:solidFill>
                  <a:srgbClr val="FF0000"/>
                </a:solidFill>
              </a:rPr>
              <a:t>weigh competing perspectives</a:t>
            </a:r>
            <a:r>
              <a:rPr lang="en-US" altLang="en-US" sz="3000" dirty="0"/>
              <a:t>, and </a:t>
            </a:r>
            <a:r>
              <a:rPr lang="en-US" altLang="en-US" sz="3000" b="1" dirty="0">
                <a:solidFill>
                  <a:srgbClr val="FF0000"/>
                </a:solidFill>
              </a:rPr>
              <a:t>write clearly and persuasively</a:t>
            </a:r>
            <a:r>
              <a:rPr lang="en-US" altLang="en-US" sz="3000" dirty="0"/>
              <a:t>.</a:t>
            </a:r>
          </a:p>
          <a:p>
            <a:pPr marL="0" indent="0">
              <a:buNone/>
            </a:pPr>
            <a:endParaRPr lang="en-US" altLang="en-US" sz="3000" dirty="0"/>
          </a:p>
          <a:p>
            <a:pPr marL="0" indent="0"/>
            <a:r>
              <a:rPr lang="en-US" altLang="en-US" sz="3000" dirty="0"/>
              <a:t>More time, inside and outside of the classroom, is required to complete lessons, assignments and homework.</a:t>
            </a:r>
          </a:p>
          <a:p>
            <a:pPr marL="0" indent="0">
              <a:buNone/>
            </a:pPr>
            <a:endParaRPr lang="en-US" altLang="en-US" sz="3000" dirty="0"/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5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AP Courses Offered by Our School: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23686"/>
            <a:ext cx="5181600" cy="5147936"/>
          </a:xfrm>
        </p:spPr>
        <p:txBody>
          <a:bodyPr>
            <a:normAutofit/>
          </a:bodyPr>
          <a:lstStyle/>
          <a:p>
            <a:r>
              <a:rPr lang="en-US" dirty="0"/>
              <a:t>Art History</a:t>
            </a:r>
          </a:p>
          <a:p>
            <a:r>
              <a:rPr lang="en-US" dirty="0"/>
              <a:t>Biology</a:t>
            </a:r>
          </a:p>
          <a:p>
            <a:r>
              <a:rPr lang="en-US" dirty="0"/>
              <a:t>Chemistry</a:t>
            </a:r>
          </a:p>
          <a:p>
            <a:r>
              <a:rPr lang="en-US" dirty="0"/>
              <a:t>Calculus AB</a:t>
            </a:r>
          </a:p>
          <a:p>
            <a:r>
              <a:rPr lang="en-US" dirty="0"/>
              <a:t>Calculus BC</a:t>
            </a:r>
          </a:p>
          <a:p>
            <a:r>
              <a:rPr lang="en-US" dirty="0"/>
              <a:t>Computer Science Principles</a:t>
            </a:r>
          </a:p>
          <a:p>
            <a:r>
              <a:rPr lang="en-US" dirty="0"/>
              <a:t>Computer Science A</a:t>
            </a:r>
          </a:p>
          <a:p>
            <a:r>
              <a:rPr lang="en-US" dirty="0"/>
              <a:t>English Lang &amp; Comp</a:t>
            </a:r>
          </a:p>
          <a:p>
            <a:r>
              <a:rPr lang="en-US" dirty="0"/>
              <a:t>English Lang &amp; Lit</a:t>
            </a:r>
          </a:p>
          <a:p>
            <a:r>
              <a:rPr lang="en-US" dirty="0"/>
              <a:t>European History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23686"/>
            <a:ext cx="5181600" cy="5231757"/>
          </a:xfrm>
        </p:spPr>
        <p:txBody>
          <a:bodyPr>
            <a:noAutofit/>
          </a:bodyPr>
          <a:lstStyle/>
          <a:p>
            <a:r>
              <a:rPr lang="en-US" dirty="0"/>
              <a:t>Human Geography</a:t>
            </a:r>
          </a:p>
          <a:p>
            <a:r>
              <a:rPr lang="en-US" dirty="0"/>
              <a:t>Microeconomics</a:t>
            </a:r>
          </a:p>
          <a:p>
            <a:r>
              <a:rPr lang="en-US" dirty="0"/>
              <a:t>Physics 1: Algebra-based</a:t>
            </a:r>
          </a:p>
          <a:p>
            <a:r>
              <a:rPr lang="en-US" dirty="0"/>
              <a:t>Physics C: Mechanics</a:t>
            </a:r>
          </a:p>
          <a:p>
            <a:r>
              <a:rPr lang="en-US" dirty="0"/>
              <a:t>Psychology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Studio Art/ Drawing</a:t>
            </a:r>
          </a:p>
          <a:p>
            <a:r>
              <a:rPr lang="en-US" dirty="0"/>
              <a:t>U.S. Govt &amp; Politics</a:t>
            </a:r>
          </a:p>
          <a:p>
            <a:r>
              <a:rPr lang="en-US" dirty="0"/>
              <a:t>U.S. History</a:t>
            </a:r>
          </a:p>
          <a:p>
            <a:r>
              <a:rPr lang="en-US" dirty="0"/>
              <a:t>World History</a:t>
            </a:r>
          </a:p>
        </p:txBody>
      </p:sp>
    </p:spTree>
    <p:extLst>
      <p:ext uri="{BB962C8B-B14F-4D97-AF65-F5344CB8AC3E}">
        <p14:creationId xmlns:p14="http://schemas.microsoft.com/office/powerpoint/2010/main" val="2177645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886"/>
          </a:xfrm>
        </p:spPr>
        <p:txBody>
          <a:bodyPr/>
          <a:lstStyle/>
          <a:p>
            <a:r>
              <a:rPr lang="en-US" b="1" dirty="0"/>
              <a:t>Brevard County AP Diploma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8462"/>
            <a:ext cx="10938468" cy="4843306"/>
          </a:xfrm>
        </p:spPr>
        <p:txBody>
          <a:bodyPr>
            <a:normAutofit/>
          </a:bodyPr>
          <a:lstStyle/>
          <a:p>
            <a:pPr lvl="0"/>
            <a:r>
              <a:rPr lang="en-US" sz="3000" dirty="0"/>
              <a:t>Our county recognizes AP students who rise above other students</a:t>
            </a:r>
          </a:p>
          <a:p>
            <a:pPr lvl="0"/>
            <a:endParaRPr lang="en-US" sz="1800" dirty="0"/>
          </a:p>
          <a:p>
            <a:r>
              <a:rPr lang="en-US" sz="3000" dirty="0"/>
              <a:t>Complete a </a:t>
            </a:r>
            <a:r>
              <a:rPr lang="en-US" sz="3000" u="sng" dirty="0"/>
              <a:t>minimum</a:t>
            </a:r>
            <a:r>
              <a:rPr lang="en-US" sz="3000" dirty="0"/>
              <a:t> of six (6) full-year AP courses (or a combination of full-year courses and semester courses totaling six credits) </a:t>
            </a:r>
            <a:r>
              <a:rPr lang="en-US" sz="3000" b="1" u="sng" dirty="0">
                <a:solidFill>
                  <a:srgbClr val="FF0000"/>
                </a:solidFill>
              </a:rPr>
              <a:t>and</a:t>
            </a:r>
            <a:r>
              <a:rPr lang="en-US" sz="3000" dirty="0"/>
              <a:t> earn a score of 3 or higher on each of the exams for the courses selected</a:t>
            </a:r>
          </a:p>
          <a:p>
            <a:endParaRPr lang="en-US" sz="1800" dirty="0"/>
          </a:p>
          <a:p>
            <a:r>
              <a:rPr lang="en-US" sz="3000" dirty="0"/>
              <a:t>The courses must be chosen </a:t>
            </a:r>
            <a:r>
              <a:rPr lang="en-US" sz="3000" u="sng" dirty="0"/>
              <a:t>from at least three different subject areas</a:t>
            </a:r>
            <a:r>
              <a:rPr lang="en-US" sz="3000" dirty="0"/>
              <a:t> of the six subject areas designated by the county</a:t>
            </a:r>
          </a:p>
          <a:p>
            <a:pPr marL="0" lvl="0" indent="0">
              <a:buNone/>
            </a:pPr>
            <a:r>
              <a:rPr lang="en-US" sz="3000" dirty="0"/>
              <a:t> </a:t>
            </a:r>
            <a:endParaRPr lang="en-US" sz="1800" dirty="0"/>
          </a:p>
          <a:p>
            <a:pPr lvl="0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2683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800" b="1" dirty="0"/>
              <a:t>Why Take AP Exams?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1004" cy="4374208"/>
          </a:xfrm>
        </p:spPr>
        <p:txBody>
          <a:bodyPr/>
          <a:lstStyle/>
          <a:p>
            <a:pPr marL="0" indent="4763">
              <a:buFont typeface="Times" panose="02020603050405020304" pitchFamily="18" charset="0"/>
              <a:buNone/>
            </a:pPr>
            <a:r>
              <a:rPr lang="en-US" altLang="en-US" sz="3200" dirty="0"/>
              <a:t>More than 3,200 colleges and universities offer credit or advanced placement for qualifying AP Exam scores.</a:t>
            </a:r>
          </a:p>
          <a:p>
            <a:pPr marL="0" indent="4763">
              <a:buFont typeface="Times" panose="02020603050405020304" pitchFamily="18" charset="0"/>
              <a:buNone/>
            </a:pPr>
            <a:endParaRPr lang="en-US" altLang="en-US" sz="3200" dirty="0"/>
          </a:p>
          <a:p>
            <a:pPr marL="0" indent="4763">
              <a:buFont typeface="Times" panose="02020603050405020304" pitchFamily="18" charset="0"/>
              <a:buNone/>
            </a:pPr>
            <a:r>
              <a:rPr lang="en-US" altLang="en-US" sz="3200" dirty="0"/>
              <a:t>This includes more than </a:t>
            </a:r>
            <a:r>
              <a:rPr lang="en-US" altLang="en-US" sz="3200" b="1" dirty="0"/>
              <a:t>90 percent</a:t>
            </a:r>
            <a:r>
              <a:rPr lang="en-US" altLang="en-US" sz="3200" dirty="0"/>
              <a:t> of four-year U.S. colleges and universities.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20413" y="1507253"/>
            <a:ext cx="282358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4763">
              <a:lnSpc>
                <a:spcPct val="90000"/>
              </a:lnSpc>
            </a:pPr>
            <a:r>
              <a:rPr lang="en-US" altLang="en-US" sz="2000" dirty="0"/>
              <a:t>“I took AP throughout high school because it was a challenging program.</a:t>
            </a:r>
          </a:p>
          <a:p>
            <a:pPr marL="3175" indent="4763">
              <a:lnSpc>
                <a:spcPct val="90000"/>
              </a:lnSpc>
            </a:pPr>
            <a:endParaRPr lang="en-US" altLang="en-US" sz="2000" dirty="0"/>
          </a:p>
          <a:p>
            <a:pPr marL="3175" indent="4763">
              <a:lnSpc>
                <a:spcPct val="90000"/>
              </a:lnSpc>
            </a:pPr>
            <a:r>
              <a:rPr lang="en-US" altLang="en-US" sz="2000" dirty="0"/>
              <a:t>When I reached college, I realized that I had accumulated a year’s worth of credits. </a:t>
            </a:r>
          </a:p>
          <a:p>
            <a:pPr marL="3175" indent="4763">
              <a:lnSpc>
                <a:spcPct val="90000"/>
              </a:lnSpc>
            </a:pPr>
            <a:endParaRPr lang="en-US" altLang="en-US" sz="2000" dirty="0"/>
          </a:p>
          <a:p>
            <a:pPr marL="3175" indent="4763">
              <a:lnSpc>
                <a:spcPct val="90000"/>
              </a:lnSpc>
            </a:pPr>
            <a:r>
              <a:rPr lang="en-US" altLang="en-US" sz="2000" dirty="0"/>
              <a:t>I graduated from Michigan’s undergraduate business school a full year early, saving $30,000 and a year’s time.”</a:t>
            </a:r>
          </a:p>
          <a:p>
            <a:pPr marL="3175" indent="4763" algn="r">
              <a:lnSpc>
                <a:spcPct val="90000"/>
              </a:lnSpc>
            </a:pPr>
            <a:r>
              <a:rPr lang="en-US" altLang="en-US" sz="2000" dirty="0"/>
              <a:t>—Nikki Baker, University of Michigan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798654"/>
            <a:ext cx="2692400" cy="40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Image result for michigan log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794" y="5329621"/>
            <a:ext cx="1752612" cy="110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81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726"/>
          </a:xfrm>
        </p:spPr>
        <p:txBody>
          <a:bodyPr>
            <a:normAutofit/>
          </a:bodyPr>
          <a:lstStyle/>
          <a:p>
            <a:r>
              <a:rPr lang="en-US" altLang="en-US" sz="4800" b="1" dirty="0"/>
              <a:t>AP Credit Expands Students’ Options</a:t>
            </a:r>
            <a:endParaRPr lang="en-US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838200" y="1215852"/>
            <a:ext cx="59923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College credit earned through AP Exams allows students to move into upper-level college courses sooner, pursue a double major, and gain time to study and travel abroad.</a:t>
            </a: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296" y="1690687"/>
            <a:ext cx="3547872" cy="403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62224" y="3567164"/>
            <a:ext cx="71090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“As a freshman, I was able to skip general education requirements and head straight into the higher-level classes I wanted to take. Taking AP Exams literally saved me semesters of time.”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600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—Brent Wiese, University of Iowa</a:t>
            </a:r>
          </a:p>
        </p:txBody>
      </p:sp>
      <p:pic>
        <p:nvPicPr>
          <p:cNvPr id="3074" name="Picture 2" descr="Image result for univ iowa. log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803" y="5949980"/>
            <a:ext cx="2466858" cy="680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78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776</Words>
  <Application>Microsoft Office PowerPoint</Application>
  <PresentationFormat>Widescreen</PresentationFormat>
  <Paragraphs>97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Serifa 45 Light</vt:lpstr>
      <vt:lpstr>Times</vt:lpstr>
      <vt:lpstr>Times New Roman</vt:lpstr>
      <vt:lpstr>Trebuchet MS</vt:lpstr>
      <vt:lpstr>Univers LT Std 45 Light</vt:lpstr>
      <vt:lpstr>Office Theme</vt:lpstr>
      <vt:lpstr>PowerPoint Presentation</vt:lpstr>
      <vt:lpstr>Purpose of Tonight’s Meeting</vt:lpstr>
      <vt:lpstr> The Basics of AP </vt:lpstr>
      <vt:lpstr>The Benefits of AP Courses</vt:lpstr>
      <vt:lpstr>What are AP Courses Like?</vt:lpstr>
      <vt:lpstr>AP Courses Offered by Our School:</vt:lpstr>
      <vt:lpstr>Brevard County AP Diploma</vt:lpstr>
      <vt:lpstr>Why Take AP Exams?</vt:lpstr>
      <vt:lpstr>AP Credit Expands Students’ Options</vt:lpstr>
      <vt:lpstr>AP and College Admission</vt:lpstr>
      <vt:lpstr>AP and College Success</vt:lpstr>
      <vt:lpstr>For More Information</vt:lpstr>
    </vt:vector>
  </TitlesOfParts>
  <Company>Brevard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Meegan, James@MHS(AP)</dc:creator>
  <cp:lastModifiedBy>Meegan.James@Melbourne High</cp:lastModifiedBy>
  <cp:revision>23</cp:revision>
  <dcterms:created xsi:type="dcterms:W3CDTF">2017-01-28T18:08:51Z</dcterms:created>
  <dcterms:modified xsi:type="dcterms:W3CDTF">2021-01-07T15:09:56Z</dcterms:modified>
</cp:coreProperties>
</file>