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9" r:id="rId6"/>
    <p:sldId id="260" r:id="rId7"/>
    <p:sldId id="261" r:id="rId8"/>
    <p:sldId id="270" r:id="rId9"/>
    <p:sldId id="280" r:id="rId10"/>
    <p:sldId id="271" r:id="rId11"/>
    <p:sldId id="282" r:id="rId12"/>
    <p:sldId id="265" r:id="rId13"/>
    <p:sldId id="266" r:id="rId14"/>
    <p:sldId id="283" r:id="rId15"/>
    <p:sldId id="274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5" r:id="rId29"/>
  </p:sldIdLst>
  <p:sldSz cx="9144000" cy="6858000" type="screen4x3"/>
  <p:notesSz cx="6858000" cy="9144000"/>
  <p:embeddedFontLst>
    <p:embeddedFont>
      <p:font typeface="Roboto Medium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f39WuwU7WWpqc0LM0RAPCJIT2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6454CE-51AC-49B9-9A93-22E998094F03}">
  <a:tblStyle styleId="{676454CE-51AC-49B9-9A93-22E998094F03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5F3"/>
          </a:solidFill>
        </a:fill>
      </a:tcStyle>
    </a:wholeTbl>
    <a:band1H>
      <a:tcTxStyle b="off" i="off"/>
      <a:tcStyle>
        <a:tcBdr/>
        <a:fill>
          <a:solidFill>
            <a:srgbClr val="CAEA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A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customschemas.google.com/relationships/presentationmetadata" Target="meta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have to wait to take your last SAT/ACT to submit your college applications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York: Composite: 24 E: 24 M: 24 R: 24 Sci: 23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 Common App: Georgetown, M.I.T.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Coalition-exclusive: University of Florida, University of Maryland: College Park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7" name="Google Shape;3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0" y="-3175"/>
            <a:ext cx="9144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26"/>
          <p:cNvSpPr txBox="1"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/>
          <p:nvPr/>
        </p:nvSpPr>
        <p:spPr>
          <a:xfrm>
            <a:off x="855663" y="2286585"/>
            <a:ext cx="3671336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9"/>
          <p:cNvSpPr txBox="1"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body" idx="1"/>
          </p:nvPr>
        </p:nvSpPr>
        <p:spPr>
          <a:xfrm>
            <a:off x="4616450" y="2286000"/>
            <a:ext cx="3671888" cy="230028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0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 rot="5400000">
            <a:off x="2734800" y="259597"/>
            <a:ext cx="3674397" cy="752400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40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1"/>
          <p:cNvSpPr/>
          <p:nvPr/>
        </p:nvSpPr>
        <p:spPr>
          <a:xfrm>
            <a:off x="5752238" y="446089"/>
            <a:ext cx="3391762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1"/>
          <p:cNvSpPr/>
          <p:nvPr/>
        </p:nvSpPr>
        <p:spPr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1"/>
          <p:cNvSpPr txBox="1">
            <a:spLocks noGrp="1"/>
          </p:cNvSpPr>
          <p:nvPr>
            <p:ph type="title"/>
          </p:nvPr>
        </p:nvSpPr>
        <p:spPr>
          <a:xfrm rot="5400000">
            <a:off x="4421156" y="2302670"/>
            <a:ext cx="5134798" cy="1701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1"/>
          </p:nvPr>
        </p:nvSpPr>
        <p:spPr>
          <a:xfrm rot="5400000">
            <a:off x="571069" y="679882"/>
            <a:ext cx="5414962" cy="494737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AA063B-C877-4B38-A7A2-5D3C822AB2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EADF-6D75-442B-8465-48328A4A85C7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6DB702-C8FD-404C-A025-384865D5B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65A30D-D832-41D4-BDE7-A011E9BAE1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3CB9ADF-3584-4E47-AA56-70B598334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8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/>
          <p:nvPr/>
        </p:nvSpPr>
        <p:spPr>
          <a:xfrm>
            <a:off x="0" y="0"/>
            <a:ext cx="9144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3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1"/>
          </p:nvPr>
        </p:nvSpPr>
        <p:spPr>
          <a:xfrm>
            <a:off x="809996" y="2222287"/>
            <a:ext cx="367072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2"/>
          </p:nvPr>
        </p:nvSpPr>
        <p:spPr>
          <a:xfrm>
            <a:off x="4663280" y="2222287"/>
            <a:ext cx="3670720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2"/>
          </p:nvPr>
        </p:nvSpPr>
        <p:spPr>
          <a:xfrm>
            <a:off x="809996" y="2751137"/>
            <a:ext cx="3687391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3"/>
          </p:nvPr>
        </p:nvSpPr>
        <p:spPr>
          <a:xfrm>
            <a:off x="4663280" y="2174875"/>
            <a:ext cx="3670720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4"/>
          </p:nvPr>
        </p:nvSpPr>
        <p:spPr>
          <a:xfrm>
            <a:off x="4663280" y="2751137"/>
            <a:ext cx="3670720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/>
          <p:nvPr/>
        </p:nvSpPr>
        <p:spPr>
          <a:xfrm>
            <a:off x="804863" y="446086"/>
            <a:ext cx="2660650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1"/>
          </p:nvPr>
        </p:nvSpPr>
        <p:spPr>
          <a:xfrm>
            <a:off x="3641724" y="446087"/>
            <a:ext cx="4689475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2"/>
          </p:nvPr>
        </p:nvSpPr>
        <p:spPr>
          <a:xfrm>
            <a:off x="804863" y="2260737"/>
            <a:ext cx="2660650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6"/>
          <p:cNvSpPr>
            <a:spLocks noGrp="1"/>
          </p:cNvSpPr>
          <p:nvPr>
            <p:ph type="pic" idx="2"/>
          </p:nvPr>
        </p:nvSpPr>
        <p:spPr>
          <a:xfrm>
            <a:off x="4573588" y="0"/>
            <a:ext cx="4570412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>
            <a:off x="809996" y="2344684"/>
            <a:ext cx="350154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2914357" y="6041361"/>
            <a:ext cx="732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2471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3647017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3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>
            <a:off x="804863" y="5367338"/>
            <a:ext cx="7526337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/>
          <p:nvPr/>
        </p:nvSpPr>
        <p:spPr>
          <a:xfrm>
            <a:off x="485107" y="1338479"/>
            <a:ext cx="4749312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2"/>
          </p:nvPr>
        </p:nvSpPr>
        <p:spPr>
          <a:xfrm>
            <a:off x="5398884" y="1338479"/>
            <a:ext cx="3302316" cy="40754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content/act/en/products-and-services/the-ac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sprofile.collegeboard.org/" TargetMode="External"/><Relationship Id="rId5" Type="http://schemas.openxmlformats.org/officeDocument/2006/relationships/hyperlink" Target="https://studentaid.ed.gov/sa/fafsa" TargetMode="External"/><Relationship Id="rId4" Type="http://schemas.openxmlformats.org/officeDocument/2006/relationships/hyperlink" Target="https://www.collegeboard.org/?navId=gh-cb&amp;_gl=1*gv6sg1*_gcl_aw*R0NMLjE1MzgwMTU1ODMuQ2owS0NRanczS3pkQlJEV0FSSXNBSUo4VE1RazBLV1EtSlFxaWI2b1d6bTFmazlHYTFKZ1lrOV9VSzRyLVdLUVp5MUQ0dkI0REYxNE1wSWFBb1hkRUFMd193Y0I.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apps.horizonsolana.com/welc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board.com/" TargetMode="External"/><Relationship Id="rId2" Type="http://schemas.openxmlformats.org/officeDocument/2006/relationships/hyperlink" Target="http://www.act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commonapp.org/?ts=fENsZWFuUGVwcGVybWludEJsYWNrfHw1Y2U4NHx8fGJ1Y2tldDA0Nnx8NzEyMzQ1MTh8fDViNGM3YzUzMWRjZDd8fHwxNTMxNzM5MjE5LjEyOTN8OGY0MWI0YjdmNzZjOGRjNjFlZTc5NDI2OTA1NGQ1YjA0MGQ2MGIyYXx8fHx8MXx8fDB8NWI0YzdjNTM4YWJmODIwMjdkOGI0ZGNkfHx8MXx8fHx8MHwwfHx8fHx8fHx8fDB8MXw1YjRjN2M1MzhhYmY4MjAyN2Q4YjRkY2R8MHwwfDF8MA%3D%3D&amp;query=College%20Common%20App&amp;afdToken=3B1guF-BYOiJr37-wvTMYFHstcwH6GkUsvV_rX_eqjhC-_jsks4sKO_imMFsMcRRY3J-Q11yXkORos0jvcE72zuy_rMNDr-OJcorGVOH&amp;pcsa=false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monapp.org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://www.coalitionforcollegeaccess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200"/>
              <a:buFont typeface="Century Gothic"/>
              <a:buNone/>
            </a:pPr>
            <a:r>
              <a:rPr lang="en-US" sz="3600" b="1" i="0" u="none" strike="noStrike" cap="none" dirty="0" smtClean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Melbourne High </a:t>
            </a:r>
            <a:r>
              <a:rPr lang="en-US" sz="3600" b="1" i="0" u="none" strike="noStrike" cap="none" dirty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</a:t>
            </a:r>
            <a:r>
              <a:rPr lang="en-US" sz="2200" b="1" i="0" u="none" strike="noStrike" cap="none" dirty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200" b="1" i="0" u="none" strike="noStrike" cap="none" dirty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100" b="1" i="0" u="none" strike="noStrike" cap="none" dirty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College Application Process</a:t>
            </a:r>
            <a:endParaRPr dirty="0"/>
          </a:p>
        </p:txBody>
      </p:sp>
      <p:sp>
        <p:nvSpPr>
          <p:cNvPr id="197" name="Google Shape;197;p1"/>
          <p:cNvSpPr txBox="1">
            <a:spLocks noGrp="1"/>
          </p:cNvSpPr>
          <p:nvPr>
            <p:ph type="subTitle" idx="1"/>
          </p:nvPr>
        </p:nvSpPr>
        <p:spPr>
          <a:xfrm>
            <a:off x="914400" y="5257800"/>
            <a:ext cx="6781800" cy="1371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2021/2022 School Year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Applying for Fall 2022/2023</a:t>
            </a:r>
            <a:endParaRPr sz="24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1" descr="http://sciencesunday.weebly.com/uploads/8/9/1/0/8910802/247249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057400"/>
            <a:ext cx="4267200" cy="256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"/>
          <p:cNvSpPr txBox="1">
            <a:spLocks noGrp="1"/>
          </p:cNvSpPr>
          <p:nvPr>
            <p:ph type="title"/>
          </p:nvPr>
        </p:nvSpPr>
        <p:spPr>
          <a:xfrm>
            <a:off x="809996" y="304800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40"/>
              <a:buFont typeface="Century Gothic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 Application Process</a:t>
            </a:r>
            <a:endParaRPr sz="1800" b="1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11"/>
          <p:cNvSpPr txBox="1">
            <a:spLocks noGrp="1"/>
          </p:cNvSpPr>
          <p:nvPr>
            <p:ph type="body" idx="1"/>
          </p:nvPr>
        </p:nvSpPr>
        <p:spPr>
          <a:xfrm>
            <a:off x="320038" y="2189284"/>
            <a:ext cx="8671562" cy="474491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5125" marR="0" lvl="0" indent="-365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lang="en-US" sz="2200" b="1" i="0" u="sng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6</a:t>
            </a:r>
            <a:r>
              <a:rPr lang="en-US" sz="2200" b="1" i="0" u="none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 your 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ACT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SAT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scores to all your colleges if  	required (or if you choose to do so)</a:t>
            </a:r>
            <a:endParaRPr sz="2200" b="1" i="0" u="sng" strike="noStrike" cap="none" dirty="0">
              <a:solidFill>
                <a:srgbClr val="0094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125" marR="0" lvl="0" indent="-365125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lang="en-US" sz="2200" b="1" i="0" u="sng" strike="noStrike" cap="none" dirty="0" smtClean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7:</a:t>
            </a:r>
            <a:r>
              <a:rPr lang="en-US" sz="2200" b="1" i="0" u="none" strike="noStrike" cap="none" dirty="0" smtClean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Submit your college applications online. Be mindful of 	DEADLINES!</a:t>
            </a:r>
            <a:endParaRPr dirty="0"/>
          </a:p>
          <a:p>
            <a:pPr marL="365125" lvl="0" indent="-365125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2200"/>
              <a:buNone/>
            </a:pPr>
            <a:r>
              <a:rPr lang="en-US" sz="2200" b="1" u="sng" dirty="0">
                <a:solidFill>
                  <a:srgbClr val="00948C"/>
                </a:solidFill>
              </a:rPr>
              <a:t>Step 9</a:t>
            </a:r>
            <a:r>
              <a:rPr lang="en-US" sz="2200" b="1" dirty="0">
                <a:solidFill>
                  <a:srgbClr val="00948C"/>
                </a:solidFill>
              </a:rPr>
              <a:t>: </a:t>
            </a:r>
            <a:r>
              <a:rPr lang="en-US" sz="2200" dirty="0" smtClean="0"/>
              <a:t>Beginning October 1 of senior year fill </a:t>
            </a:r>
            <a:r>
              <a:rPr lang="en-US" sz="2200" dirty="0"/>
              <a:t>out the </a:t>
            </a:r>
            <a:r>
              <a:rPr lang="en-US" sz="2200" u="sng" dirty="0">
                <a:solidFill>
                  <a:schemeClr val="hlink"/>
                </a:solidFill>
                <a:hlinkClick r:id="rId5"/>
              </a:rPr>
              <a:t>FAFSA</a:t>
            </a:r>
            <a:r>
              <a:rPr lang="en-US" sz="2200" dirty="0"/>
              <a:t>, </a:t>
            </a:r>
            <a:r>
              <a:rPr lang="en-US" sz="2200" u="sng" dirty="0" smtClean="0">
                <a:solidFill>
                  <a:schemeClr val="hlink"/>
                </a:solidFill>
              </a:rPr>
              <a:t>FFAA (Bright Futures)</a:t>
            </a:r>
            <a:r>
              <a:rPr lang="en-US" sz="2200" dirty="0" smtClean="0"/>
              <a:t>, </a:t>
            </a:r>
            <a:r>
              <a:rPr lang="en-US" sz="2200" dirty="0"/>
              <a:t>&amp; </a:t>
            </a:r>
            <a:r>
              <a:rPr lang="en-US" sz="2200" u="sng" dirty="0">
                <a:solidFill>
                  <a:schemeClr val="hlink"/>
                </a:solidFill>
                <a:hlinkClick r:id="rId6"/>
              </a:rPr>
              <a:t>CSS Profile</a:t>
            </a:r>
            <a:r>
              <a:rPr lang="en-US" sz="2200" dirty="0"/>
              <a:t> </a:t>
            </a:r>
            <a:r>
              <a:rPr lang="en-US" sz="1600" dirty="0"/>
              <a:t>(if applicable)</a:t>
            </a:r>
            <a:endParaRPr dirty="0"/>
          </a:p>
          <a:p>
            <a:pPr marL="365125" marR="0" lvl="0" indent="-365125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lang="en-US" sz="2200" b="1" i="0" u="sng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10</a:t>
            </a:r>
            <a:r>
              <a:rPr lang="en-US" sz="2200" b="1" i="0" u="none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200" b="1" i="0" u="none" strike="noStrike" cap="none" dirty="0">
                <a:solidFill>
                  <a:schemeClr val="lt1"/>
                </a:solidFill>
                <a:sym typeface="Century Gothic"/>
              </a:rPr>
              <a:t>Check your e-mail and </a:t>
            </a:r>
            <a:r>
              <a:rPr lang="en-US" sz="2200" b="1" dirty="0"/>
              <a:t>online application portals </a:t>
            </a:r>
            <a:r>
              <a:rPr lang="en-US" sz="2200" b="1" i="0" u="none" strike="noStrike" cap="none" dirty="0">
                <a:solidFill>
                  <a:schemeClr val="lt1"/>
                </a:solidFill>
                <a:sym typeface="Century Gothic"/>
              </a:rPr>
              <a:t>for 	</a:t>
            </a:r>
            <a:r>
              <a:rPr lang="en-US" sz="2200" b="1" dirty="0"/>
              <a:t>admissions </a:t>
            </a:r>
            <a:r>
              <a:rPr lang="en-US" sz="2200" b="1" dirty="0" smtClean="0"/>
              <a:t>decisions!!!!</a:t>
            </a:r>
            <a:r>
              <a:rPr lang="en-US" sz="2200" b="1" i="0" u="none" strike="noStrike" cap="none" dirty="0" smtClean="0">
                <a:solidFill>
                  <a:schemeClr val="lt1"/>
                </a:solidFill>
                <a:sym typeface="Century Gothic"/>
              </a:rPr>
              <a:t>  </a:t>
            </a:r>
            <a:endParaRPr b="1" dirty="0"/>
          </a:p>
          <a:p>
            <a:pPr marL="365125" marR="0" lvl="0" indent="-365125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**Please note: For all college applications that ask for your counselor’s contact information, list your </a:t>
            </a:r>
            <a:r>
              <a:rPr lang="en-US" sz="2200" b="0" i="0" u="none" strike="noStrike" cap="none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assigned counselor for your </a:t>
            </a:r>
            <a:r>
              <a:rPr lang="en-US" sz="2200" b="0" i="0" u="sng" strike="noStrike" cap="none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SENIOR YEAR</a:t>
            </a:r>
            <a:r>
              <a:rPr lang="en-US" sz="2200" b="0" i="0" u="none" strike="noStrike" cap="none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200" b="1" i="0" u="none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    			</a:t>
            </a:r>
            <a:endParaRPr sz="24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 Info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070340"/>
            <a:ext cx="7524003" cy="4787660"/>
          </a:xfrm>
        </p:spPr>
        <p:txBody>
          <a:bodyPr/>
          <a:lstStyle/>
          <a:p>
            <a:r>
              <a:rPr lang="en-US" b="1" u="sng" dirty="0" smtClean="0"/>
              <a:t>Official vs Unofficial Transcript</a:t>
            </a:r>
          </a:p>
          <a:p>
            <a:pPr lvl="1"/>
            <a:r>
              <a:rPr lang="en-US" sz="1500" dirty="0" smtClean="0"/>
              <a:t>Official – comes in sealed envelope stamped official, considered unofficial if opened; also those sent through the state electronic system (in state public only)</a:t>
            </a:r>
          </a:p>
          <a:p>
            <a:pPr lvl="1"/>
            <a:r>
              <a:rPr lang="en-US" sz="1500" dirty="0" smtClean="0"/>
              <a:t>Unofficial – not sealed, you can look at it</a:t>
            </a:r>
          </a:p>
          <a:p>
            <a:r>
              <a:rPr lang="en-US" b="1" u="sng" dirty="0" smtClean="0"/>
              <a:t>SSAR</a:t>
            </a:r>
            <a:r>
              <a:rPr lang="en-US" dirty="0" smtClean="0"/>
              <a:t> – Student Self Reported Academic Record</a:t>
            </a:r>
          </a:p>
          <a:p>
            <a:pPr lvl="1"/>
            <a:r>
              <a:rPr lang="en-US" sz="1500" dirty="0" smtClean="0"/>
              <a:t>8 out of 12 Public Florida Universities require you report your transcript this way</a:t>
            </a:r>
          </a:p>
          <a:p>
            <a:pPr lvl="1"/>
            <a:r>
              <a:rPr lang="en-US" sz="1500" dirty="0" smtClean="0"/>
              <a:t>Have an unofficial transcript in front of you to insure accuracy</a:t>
            </a:r>
          </a:p>
          <a:p>
            <a:r>
              <a:rPr lang="en-US" b="1" u="sng" dirty="0" smtClean="0"/>
              <a:t>SPARK</a:t>
            </a:r>
            <a:r>
              <a:rPr lang="en-US" dirty="0" smtClean="0"/>
              <a:t> – ONLY UCF uses Spark, </a:t>
            </a:r>
            <a:r>
              <a:rPr lang="en-US" sz="1500" dirty="0" smtClean="0"/>
              <a:t>same idea as SSAR but UCF specific</a:t>
            </a:r>
          </a:p>
          <a:p>
            <a:r>
              <a:rPr lang="en-US" b="1" u="sng" dirty="0" smtClean="0"/>
              <a:t>Common App Courses &amp; Grades </a:t>
            </a:r>
            <a:r>
              <a:rPr lang="en-US" dirty="0" smtClean="0"/>
              <a:t>– ONLY USF </a:t>
            </a:r>
            <a:r>
              <a:rPr lang="en-US" sz="1500" dirty="0" smtClean="0"/>
              <a:t>uses this among Public Florida Universities</a:t>
            </a:r>
            <a:r>
              <a:rPr lang="en-US" dirty="0" smtClean="0"/>
              <a:t>; </a:t>
            </a:r>
            <a:r>
              <a:rPr lang="en-US" sz="1500" dirty="0" smtClean="0"/>
              <a:t>out of state and private schools might use it; it will tell you if required</a:t>
            </a:r>
          </a:p>
          <a:p>
            <a:r>
              <a:rPr lang="en-US" dirty="0" smtClean="0"/>
              <a:t>MHS charges $1 for every transcript requested</a:t>
            </a:r>
          </a:p>
          <a:p>
            <a:pPr lvl="1"/>
            <a:r>
              <a:rPr lang="en-US" dirty="0" smtClean="0"/>
              <a:t>Can only send electronic to Florida Public schools</a:t>
            </a:r>
          </a:p>
          <a:p>
            <a:pPr lvl="1"/>
            <a:r>
              <a:rPr lang="en-US" dirty="0" smtClean="0"/>
              <a:t>Out of state or Private you pick up the sealed envelope and 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0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"/>
          <p:cNvSpPr txBox="1">
            <a:spLocks noGrp="1"/>
          </p:cNvSpPr>
          <p:nvPr>
            <p:ph type="title"/>
          </p:nvPr>
        </p:nvSpPr>
        <p:spPr>
          <a:xfrm>
            <a:off x="304800" y="76225"/>
            <a:ext cx="8537700" cy="1295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 sz="3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 sz="36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 Application Fees</a:t>
            </a:r>
            <a:br>
              <a:rPr lang="en-US"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19"/>
          <p:cNvSpPr txBox="1">
            <a:spLocks noGrp="1"/>
          </p:cNvSpPr>
          <p:nvPr>
            <p:ph type="body" idx="1"/>
          </p:nvPr>
        </p:nvSpPr>
        <p:spPr>
          <a:xfrm>
            <a:off x="292375" y="1872025"/>
            <a:ext cx="8851500" cy="51706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Colleges will not review a student’s application until                       </a:t>
            </a:r>
            <a:r>
              <a:rPr lang="en-US" sz="2000" dirty="0"/>
              <a:t>they receive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application fee or </a:t>
            </a:r>
            <a:r>
              <a:rPr lang="en-US" sz="2000" dirty="0"/>
              <a:t>an approved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fee waiver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400"/>
              <a:buFont typeface="Noto Sans Symbols"/>
              <a:buNone/>
            </a:pPr>
            <a:endParaRPr sz="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>
              <a:spcBef>
                <a:spcPts val="1000"/>
              </a:spcBef>
              <a:buSzPts val="2000"/>
            </a:pPr>
            <a:r>
              <a:rPr lang="en-US" sz="2000" dirty="0"/>
              <a:t>To be eligible for an application fee waiver, 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tudents should qualify for</a:t>
            </a:r>
            <a:r>
              <a:rPr lang="en-US" sz="2000" dirty="0"/>
              <a:t> free or reduced-priced lunch.  You must complete the </a:t>
            </a:r>
            <a:r>
              <a:rPr lang="en-US" sz="2000" dirty="0" smtClean="0"/>
              <a:t>application </a:t>
            </a:r>
            <a:r>
              <a:rPr lang="en-US" sz="2000" dirty="0"/>
              <a:t>to determine eligibility. 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nline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applications </a:t>
            </a:r>
            <a:r>
              <a:rPr lang="en-US" sz="2000" dirty="0" smtClean="0"/>
              <a:t>can </a:t>
            </a:r>
            <a:r>
              <a:rPr lang="en-US" sz="2000" dirty="0"/>
              <a:t>be submitted at: </a:t>
            </a:r>
            <a:r>
              <a:rPr lang="en-US" sz="2000" dirty="0">
                <a:hlinkClick r:id="rId3"/>
              </a:rPr>
              <a:t>Horizon Free &amp; Reduced Apps (horizonsolana.com)</a:t>
            </a:r>
            <a:endParaRPr sz="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○"/>
            </a:pPr>
            <a:r>
              <a:rPr lang="en-US" sz="2000" dirty="0" smtClean="0"/>
              <a:t>If you used an SAT fee waiver you will automatically be provided college application fee waivers through college board.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○"/>
            </a:pPr>
            <a:r>
              <a:rPr lang="en-US" sz="2000" dirty="0" smtClean="0"/>
              <a:t>If you used an ACT fee waiver you will need to ask your counselor for an ACT college application fee waiver.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400"/>
              <a:buFont typeface="Noto Sans Symbols"/>
              <a:buNone/>
            </a:pPr>
            <a:endParaRPr sz="4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○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Common App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fee Waivers: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out that part of the application and your high school counselor will verify it.</a:t>
            </a:r>
            <a:endParaRPr sz="18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1" name="Google Shape;361;p19" descr="accepted-stamp-thumb81636661_3811528_lr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161076"/>
            <a:ext cx="1786223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222287"/>
            <a:ext cx="7524003" cy="4371944"/>
          </a:xfrm>
        </p:spPr>
        <p:txBody>
          <a:bodyPr/>
          <a:lstStyle/>
          <a:p>
            <a:pPr algn="ctr"/>
            <a:r>
              <a:rPr lang="en-US" sz="3600" dirty="0" smtClean="0"/>
              <a:t>They come early Senior Year – Be READY!</a:t>
            </a:r>
          </a:p>
          <a:p>
            <a:pPr marL="114300" indent="0" algn="ctr">
              <a:buNone/>
            </a:pPr>
            <a:endParaRPr lang="en-US" sz="1400" dirty="0" smtClean="0"/>
          </a:p>
          <a:p>
            <a:r>
              <a:rPr lang="en-US" dirty="0" smtClean="0"/>
              <a:t>UCF begins accepting applications in </a:t>
            </a:r>
            <a:r>
              <a:rPr lang="en-US" b="1" dirty="0" smtClean="0"/>
              <a:t>August</a:t>
            </a:r>
            <a:r>
              <a:rPr lang="en-US" dirty="0" smtClean="0"/>
              <a:t> (rolling admissions)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Several other Universities in Florida have a priority deadline of </a:t>
            </a:r>
            <a:r>
              <a:rPr lang="en-US" b="1" dirty="0" smtClean="0"/>
              <a:t>November 1</a:t>
            </a:r>
            <a:r>
              <a:rPr lang="en-US" b="1" baseline="30000" dirty="0" smtClean="0"/>
              <a:t>st</a:t>
            </a:r>
            <a:r>
              <a:rPr lang="en-US" b="1" dirty="0" smtClean="0"/>
              <a:t>  </a:t>
            </a:r>
            <a:endParaRPr lang="en-US" b="1" dirty="0" smtClean="0"/>
          </a:p>
          <a:p>
            <a:pPr lvl="4"/>
            <a:endParaRPr lang="en-US" b="1" dirty="0"/>
          </a:p>
          <a:p>
            <a:pPr lvl="4"/>
            <a:endParaRPr lang="en-US" b="1" dirty="0" smtClean="0"/>
          </a:p>
          <a:p>
            <a:pPr lvl="7"/>
            <a:r>
              <a:rPr lang="en-US" b="1" dirty="0" smtClean="0"/>
              <a:t>Up next College Entrance Exams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86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37715F2-0BB5-4C4B-A15E-72D9462C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3" y="1480039"/>
            <a:ext cx="82296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8000" dirty="0"/>
              <a:t/>
            </a:r>
            <a:br>
              <a:rPr lang="en-US" altLang="en-US" sz="8000" dirty="0"/>
            </a:br>
            <a:r>
              <a:rPr lang="en-US" altLang="en-US" sz="6600" dirty="0"/>
              <a:t>ACT </a:t>
            </a:r>
            <a:r>
              <a:rPr lang="en-US" altLang="en-US" dirty="0"/>
              <a:t>(American College testing) </a:t>
            </a:r>
            <a:r>
              <a:rPr lang="en-US" altLang="en-US" sz="6600" dirty="0"/>
              <a:t/>
            </a:r>
            <a:br>
              <a:rPr lang="en-US" altLang="en-US" sz="6600" dirty="0"/>
            </a:br>
            <a:r>
              <a:rPr lang="en-US" altLang="en-US" sz="6600" dirty="0"/>
              <a:t>SAT </a:t>
            </a:r>
            <a:r>
              <a:rPr lang="en-US" altLang="en-US" dirty="0"/>
              <a:t>(Scholastic Aptitude Test)  </a:t>
            </a:r>
            <a:r>
              <a:rPr lang="en-US" altLang="en-US" sz="6600" dirty="0"/>
              <a:t/>
            </a:r>
            <a:br>
              <a:rPr lang="en-US" altLang="en-US" sz="6600" dirty="0"/>
            </a:br>
            <a:r>
              <a:rPr lang="en-US" altLang="en-US" sz="6600" dirty="0"/>
              <a:t>FAQ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E9CFAE5-5BFE-48BA-B994-4750572D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00600"/>
            <a:ext cx="7797800" cy="65087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800" dirty="0"/>
              <a:t>College Entrance Exams </a:t>
            </a:r>
          </a:p>
        </p:txBody>
      </p:sp>
    </p:spTree>
    <p:extLst>
      <p:ext uri="{BB962C8B-B14F-4D97-AF65-F5344CB8AC3E}">
        <p14:creationId xmlns:p14="http://schemas.microsoft.com/office/powerpoint/2010/main" val="67783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55644DE-65D3-4AFC-9290-889D6C3F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33643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600" dirty="0"/>
              <a:t>SAT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E98273C-5293-4756-8131-2C7E01EAF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91508"/>
            <a:ext cx="8534400" cy="3657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includes a Reading Test, a Writing and Language Test, and a Math Test.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Accepted by all universities and colleges.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optional essay component, which some colleges require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Minimum Scores for Bright Futures Awards: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600" dirty="0"/>
              <a:t>Florida Academic Scholars 1290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600" dirty="0"/>
              <a:t>Florida Medallion Scholars 1170</a:t>
            </a:r>
          </a:p>
        </p:txBody>
      </p:sp>
    </p:spTree>
    <p:extLst>
      <p:ext uri="{BB962C8B-B14F-4D97-AF65-F5344CB8AC3E}">
        <p14:creationId xmlns:p14="http://schemas.microsoft.com/office/powerpoint/2010/main" val="340251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85F1228-2AFD-430D-B646-12C062F1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" y="952500"/>
            <a:ext cx="8229600" cy="742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600" dirty="0"/>
              <a:t>ACT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E5CEA394-4376-4190-B9F2-837CC2F9C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9" y="1910861"/>
            <a:ext cx="8686800" cy="525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national college admission examination with subject area tests in English, Math, Reading and Science 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Accepted by all universities and colleges</a:t>
            </a:r>
            <a:endParaRPr lang="en-US" alt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ACT Plus Writing includes the four subject area tests and a 30-minute Writing Test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Minimum Scores for Bright Futures Awards: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600" dirty="0"/>
              <a:t>Florida Academic Scholars 29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600" dirty="0"/>
              <a:t>Florida Medallion Scholars 26</a:t>
            </a:r>
            <a:endParaRPr lang="en-US" altLang="en-US" sz="2800" dirty="0"/>
          </a:p>
          <a:p>
            <a:pPr fontAlgn="auto">
              <a:spcAft>
                <a:spcPts val="0"/>
              </a:spcAft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687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B6F9-DC0E-40BB-B433-D7EBD2AB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7797800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Differences between ACT &amp; SAT?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DD509C7-DB68-4D10-871D-78F1C1F2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63750"/>
            <a:ext cx="8458200" cy="3311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dirty="0"/>
              <a:t>ACT – measures what you currently know.  It is an achievement Test</a:t>
            </a:r>
            <a:r>
              <a:rPr lang="en-US" altLang="en-US" sz="3600" dirty="0" smtClean="0"/>
              <a:t>.</a:t>
            </a:r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en-US" altLang="en-US" sz="11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3600" dirty="0"/>
              <a:t>SAT – measures your potential (critical thinking  ability).  It is an aptitude test.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6015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E4C6-BB81-4200-B7A4-FE6DEB19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18441"/>
            <a:ext cx="7796213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Differences between ACT &amp; SAT for Scoring?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DDCEC-2EDA-4A99-937D-D6B3EBB6E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5" y="1524000"/>
            <a:ext cx="3590925" cy="4806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ACT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26838-65D0-4ECF-A02C-F7444FDC88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23441"/>
            <a:ext cx="3816350" cy="315401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lt"/>
                <a:cs typeface="+mn-lt"/>
              </a:rPr>
              <a:t>5 multiple choice options per question</a:t>
            </a:r>
            <a:endParaRPr lang="en-US" dirty="0">
              <a:ea typeface="+mn-lt"/>
              <a:cs typeface="+mn-lt"/>
            </a:endParaRPr>
          </a:p>
          <a:p>
            <a:pPr>
              <a:spcAft>
                <a:spcPts val="0"/>
              </a:spcAft>
              <a:defRPr/>
            </a:pPr>
            <a:r>
              <a:rPr lang="en-US" sz="2400" dirty="0">
                <a:ea typeface="+mn-lt"/>
                <a:cs typeface="+mn-lt"/>
              </a:rPr>
              <a:t>a guess has a 20 percent chance of being right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>
                <a:ea typeface="+mn-lt"/>
                <a:cs typeface="+mn-lt"/>
              </a:rPr>
              <a:t>total score determined by an average of all four sections scores, (without writing) between 1-36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1B82D-E52C-43E4-8D49-A24A12AC6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4875" y="1524000"/>
            <a:ext cx="3597275" cy="4806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SAT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8DC4A-AB73-47B9-BBCB-6D9DDA76F5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6714" y="1998593"/>
            <a:ext cx="4363001" cy="29254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lt"/>
                <a:cs typeface="+mn-lt"/>
              </a:rPr>
              <a:t>4 multiple choice options per question</a:t>
            </a:r>
          </a:p>
          <a:p>
            <a:pPr>
              <a:spcAft>
                <a:spcPts val="0"/>
              </a:spcAft>
              <a:defRPr/>
            </a:pPr>
            <a:r>
              <a:rPr lang="en-US" dirty="0">
                <a:ea typeface="+mn-lt"/>
                <a:cs typeface="+mn-lt"/>
              </a:rPr>
              <a:t>a guess has a 25 percent chance of being correct</a:t>
            </a:r>
          </a:p>
          <a:p>
            <a:pPr>
              <a:spcAft>
                <a:spcPts val="0"/>
              </a:spcAft>
              <a:defRPr/>
            </a:pPr>
            <a:r>
              <a:rPr lang="en-US" dirty="0">
                <a:ea typeface="+mn-lt"/>
                <a:cs typeface="+mn-lt"/>
              </a:rPr>
              <a:t>Math and EBRW are graded on a scale from 200-800. The scores from both sections Are added to  determine a final score  400-1600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6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E4C6-BB81-4200-B7A4-FE6DEB19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04800"/>
            <a:ext cx="7796213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Differences between ACT &amp; SAT for Mathematics?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DDCEC-2EDA-4A99-937D-D6B3EBB6E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5" y="1524000"/>
            <a:ext cx="3590925" cy="679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ACT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26838-65D0-4ECF-A02C-F7444FDC88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209800"/>
            <a:ext cx="3816350" cy="3352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Arithmetic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Algebra I &amp; II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Geometry, Trigonometry, </a:t>
            </a:r>
            <a:r>
              <a:rPr lang="en-US" sz="2400" b="1" dirty="0"/>
              <a:t>and Probability &amp; Statistics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Calculator allowed on all math questions.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1B82D-E52C-43E4-8D49-A24A12AC6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4875" y="1524000"/>
            <a:ext cx="3597275" cy="679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SAT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8DC4A-AB73-47B9-BBCB-6D9DDA76F5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0" y="2209800"/>
            <a:ext cx="3816350" cy="3124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Arithmetic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Algebra I &amp; II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Geometry, Trigonometry </a:t>
            </a:r>
            <a:r>
              <a:rPr lang="en-US" sz="2400" b="1" dirty="0"/>
              <a:t>and Data 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Some math questions don't allow use of a calculator</a:t>
            </a:r>
          </a:p>
        </p:txBody>
      </p:sp>
    </p:spTree>
    <p:extLst>
      <p:ext uri="{BB962C8B-B14F-4D97-AF65-F5344CB8AC3E}">
        <p14:creationId xmlns:p14="http://schemas.microsoft.com/office/powerpoint/2010/main" val="350656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CHANGES DUE TO COVID-19</a:t>
            </a:r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1"/>
          </p:nvPr>
        </p:nvSpPr>
        <p:spPr>
          <a:xfrm>
            <a:off x="809996" y="3613638"/>
            <a:ext cx="7524003" cy="154744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 dirty="0"/>
              <a:t>NEW questions on college applications that give you the opportunity to discuss any challenges you and your family have faced due to the current crisis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 dirty="0"/>
              <a:t>Many </a:t>
            </a:r>
            <a:r>
              <a:rPr lang="en-US" b="1" dirty="0" smtClean="0"/>
              <a:t>out of state </a:t>
            </a:r>
            <a:r>
              <a:rPr lang="en-US" dirty="0" smtClean="0"/>
              <a:t>Universities </a:t>
            </a:r>
            <a:r>
              <a:rPr lang="en-US" dirty="0"/>
              <a:t>are now TEST-OPTIONAL (standardized test scores NOT required, but college will consider them if student chooses to submit them) or TEST-BLIND (college WILL NOT accept or review standardized test </a:t>
            </a:r>
            <a:r>
              <a:rPr lang="en-US" dirty="0" smtClean="0"/>
              <a:t>scores)</a:t>
            </a:r>
          </a:p>
          <a:p>
            <a:pPr lvl="1" indent="-342900">
              <a:spcBef>
                <a:spcPts val="360"/>
              </a:spcBef>
              <a:buSzPts val="1800"/>
            </a:pPr>
            <a:r>
              <a:rPr lang="en-US" b="1" dirty="0" smtClean="0">
                <a:solidFill>
                  <a:schemeClr val="accent2"/>
                </a:solidFill>
              </a:rPr>
              <a:t>Florida Public Universities are still requiring you report official test scores</a:t>
            </a:r>
            <a:endParaRPr b="1" dirty="0">
              <a:solidFill>
                <a:schemeClr val="accent2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 dirty="0"/>
              <a:t>Important to discuss any financial changes in your household (which FAFSA may not reflect) with the colleges 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8394-8B24-4D8B-BAAA-F43C110C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04800"/>
            <a:ext cx="7796213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Differences between ACT &amp; SAT fees?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53DD7-A55A-469E-8CE0-DEB1677A3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5" y="1524000"/>
            <a:ext cx="3590925" cy="679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ACT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8F76A-4737-420C-BC2E-C2E81EAB01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286000"/>
            <a:ext cx="3816350" cy="3352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$60 / $85 with writing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Waivers are available for students  who meet financial criteria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Speak with your counselor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2ECB9-F613-4B8F-AEB4-66F4C2BF1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4875" y="1524000"/>
            <a:ext cx="3597275" cy="679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SAT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6EABD-7B82-40AF-AF8F-CB059724F5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0" y="2209800"/>
            <a:ext cx="4191000" cy="3124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$55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all juniors Take in spring during the school day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Waivers are available for students  who meet financial criteria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Speak with your counselor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52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F45024A-C2F6-41D3-AF64-6FC84E23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Do colleges look at the ACT differently from the SAT?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144B3CA-5329-49AF-95A6-ED97A2EB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063750"/>
            <a:ext cx="7797800" cy="3346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dirty="0"/>
              <a:t>According to the US News and World Report College Ranking Guide: Both the SAT and ACT are treated as equivalent tests.</a:t>
            </a:r>
          </a:p>
        </p:txBody>
      </p:sp>
    </p:spTree>
    <p:extLst>
      <p:ext uri="{BB962C8B-B14F-4D97-AF65-F5344CB8AC3E}">
        <p14:creationId xmlns:p14="http://schemas.microsoft.com/office/powerpoint/2010/main" val="6171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296793D-1C5F-49AF-A5A9-5DDDD22F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00075"/>
            <a:ext cx="77978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When should Students take the test?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A1BC4CF-B62F-4CBE-B090-417F85A5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97114"/>
            <a:ext cx="8686800" cy="142728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/>
              <a:t>It is typically recommended for high school students to take the SAT in the spring of their junior year. </a:t>
            </a:r>
            <a:endParaRPr lang="en-US" altLang="en-US" sz="4000" dirty="0" smtClean="0"/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en-US" altLang="en-US" sz="11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dirty="0"/>
              <a:t>Many students take both exams, sometimes 2 or 3 times.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096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F0667CF-D610-4F0C-A9CB-11DEB019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Has the Pandemic Put an End to the SAT and ACT?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C9FE47F-3B7D-42B4-8039-049E6427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27131"/>
            <a:ext cx="8686801" cy="1981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Bright Futures requires minimum scores for ACT/SAT to qualify for Florida Student Financial Aid awards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For 2022 Grads NCAA will not require applicants to take a standardized exam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For 2022 Grads US News recommends students take the ACT and/or SAT even if a college is test optional</a:t>
            </a:r>
          </a:p>
        </p:txBody>
      </p:sp>
    </p:spTree>
    <p:extLst>
      <p:ext uri="{BB962C8B-B14F-4D97-AF65-F5344CB8AC3E}">
        <p14:creationId xmlns:p14="http://schemas.microsoft.com/office/powerpoint/2010/main" val="206383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FB69E62-5B23-4A4B-ABEE-C1E11F8B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0323"/>
            <a:ext cx="8229600" cy="14668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For test dates and to register go to the following links: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824FEE4-A000-4EF7-9406-CBFC2D02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514600"/>
            <a:ext cx="9064869" cy="3779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dirty="0"/>
              <a:t>ACT – Go to:   </a:t>
            </a:r>
            <a:r>
              <a:rPr lang="en-US" altLang="en-US" sz="3600" dirty="0" smtClean="0">
                <a:hlinkClick r:id="rId2"/>
              </a:rPr>
              <a:t>www.act.org</a:t>
            </a:r>
            <a:endParaRPr lang="en-US" altLang="en-US" sz="3600" dirty="0" smtClean="0"/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en-US" altLang="en-US" sz="11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3600" dirty="0"/>
              <a:t>SAT – Go to:  </a:t>
            </a:r>
            <a:r>
              <a:rPr lang="en-US" altLang="en-US" sz="3600" dirty="0" smtClean="0">
                <a:hlinkClick r:id="rId3"/>
              </a:rPr>
              <a:t>www.collegeboard.com</a:t>
            </a:r>
            <a:endParaRPr lang="en-US" altLang="en-US" sz="3600" dirty="0" smtClean="0"/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en-US" altLang="en-US" sz="11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3600" dirty="0"/>
              <a:t>School code for both tests </a:t>
            </a:r>
            <a:r>
              <a:rPr lang="en-US" altLang="en-US" sz="3600" dirty="0" err="1"/>
              <a:t>CeEB</a:t>
            </a:r>
            <a:r>
              <a:rPr lang="en-US" altLang="en-US" sz="3600" dirty="0"/>
              <a:t>: 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101025</a:t>
            </a:r>
          </a:p>
          <a:p>
            <a:pPr lvl="8">
              <a:defRPr/>
            </a:pP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</a:rPr>
              <a:t>Next Up Financial Aid</a:t>
            </a:r>
            <a:endParaRPr lang="en-US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74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"/>
          <p:cNvSpPr txBox="1">
            <a:spLocks noGrp="1"/>
          </p:cNvSpPr>
          <p:nvPr>
            <p:ph type="title"/>
          </p:nvPr>
        </p:nvSpPr>
        <p:spPr>
          <a:xfrm>
            <a:off x="304800" y="342586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entury Gothic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 </a:t>
            </a:r>
            <a:r>
              <a:rPr lang="en-US"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</a:t>
            </a:r>
            <a:r>
              <a:rPr lang="en-US" sz="4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 </a:t>
            </a:r>
            <a:r>
              <a:rPr lang="en-US"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Exams</a:t>
            </a:r>
            <a:br>
              <a:rPr lang="en-US"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 b="1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20"/>
          <p:cNvSpPr txBox="1">
            <a:spLocks noGrp="1"/>
          </p:cNvSpPr>
          <p:nvPr>
            <p:ph type="body" idx="1"/>
          </p:nvPr>
        </p:nvSpPr>
        <p:spPr>
          <a:xfrm>
            <a:off x="457200" y="2136530"/>
            <a:ext cx="8423649" cy="426426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○"/>
            </a:pPr>
            <a:r>
              <a:rPr lang="en-US" sz="2200"/>
              <a:t>This year, many colleges have adopted a Test-Optional or Test-Blind Policy. CUNY will not be accepting SAT or ACT. Check each college’s website for more details on their testing policy.</a:t>
            </a:r>
            <a:endParaRPr/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endParaRPr sz="22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○"/>
            </a:pPr>
            <a:r>
              <a:rPr lang="en-US" sz="2200"/>
              <a:t>Very limited number of testing sites available. Last time to take SAT/ACT to meet college deadlines is December.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○"/>
            </a:pPr>
            <a:r>
              <a:rPr lang="en-US"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choose to </a:t>
            </a:r>
            <a:r>
              <a:rPr lang="en-US" sz="2200" b="1"/>
              <a:t>submit test scores to a college, y</a:t>
            </a:r>
            <a:r>
              <a:rPr lang="en-US"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 </a:t>
            </a: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responsible for sending them electronically through </a:t>
            </a:r>
            <a:r>
              <a:rPr lang="en-US" sz="2200"/>
              <a:t>College Board (SAT) or ACT. Colleges will not accept test scores from the high school.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 sz="22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pic>
        <p:nvPicPr>
          <p:cNvPr id="369" name="Google Shape;369;p20" descr="images.jpg"/>
          <p:cNvPicPr preferRelativeResize="0"/>
          <p:nvPr/>
        </p:nvPicPr>
        <p:blipFill rotWithShape="1">
          <a:blip r:embed="rId3">
            <a:alphaModFix/>
          </a:blip>
          <a:srcRect b="26112"/>
          <a:stretch/>
        </p:blipFill>
        <p:spPr>
          <a:xfrm>
            <a:off x="6768374" y="324577"/>
            <a:ext cx="2349500" cy="988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What  are colleges looking for ?</a:t>
            </a:r>
            <a:endParaRPr sz="3600"/>
          </a:p>
        </p:txBody>
      </p:sp>
      <p:sp>
        <p:nvSpPr>
          <p:cNvPr id="223" name="Google Shape;223;p5"/>
          <p:cNvSpPr txBox="1">
            <a:spLocks noGrp="1"/>
          </p:cNvSpPr>
          <p:nvPr>
            <p:ph type="body" idx="1"/>
          </p:nvPr>
        </p:nvSpPr>
        <p:spPr>
          <a:xfrm>
            <a:off x="4158956" y="3250925"/>
            <a:ext cx="1183670" cy="253978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1800"/>
              <a:buNone/>
            </a:pPr>
            <a:endParaRPr dirty="0"/>
          </a:p>
        </p:txBody>
      </p:sp>
      <p:sp>
        <p:nvSpPr>
          <p:cNvPr id="224" name="Google Shape;224;p5"/>
          <p:cNvSpPr/>
          <p:nvPr/>
        </p:nvSpPr>
        <p:spPr>
          <a:xfrm>
            <a:off x="2723856" y="2628503"/>
            <a:ext cx="3948000" cy="3948000"/>
          </a:xfrm>
          <a:prstGeom prst="ellipse">
            <a:avLst/>
          </a:prstGeom>
          <a:solidFill>
            <a:srgbClr val="83E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5"/>
          <p:cNvGrpSpPr/>
          <p:nvPr/>
        </p:nvGrpSpPr>
        <p:grpSpPr>
          <a:xfrm>
            <a:off x="3619861" y="2453794"/>
            <a:ext cx="2166000" cy="2166000"/>
            <a:chOff x="3619861" y="407378"/>
            <a:chExt cx="2166000" cy="2166000"/>
          </a:xfrm>
        </p:grpSpPr>
        <p:sp>
          <p:nvSpPr>
            <p:cNvPr id="226" name="Google Shape;226;p5"/>
            <p:cNvSpPr/>
            <p:nvPr/>
          </p:nvSpPr>
          <p:spPr>
            <a:xfrm>
              <a:off x="3619861" y="407378"/>
              <a:ext cx="2166000" cy="2166000"/>
            </a:xfrm>
            <a:prstGeom prst="ellipse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4024526" y="707734"/>
              <a:ext cx="15915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Standardized Test Scores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4648111" y="3189459"/>
            <a:ext cx="2282789" cy="2166000"/>
            <a:chOff x="4648111" y="1143043"/>
            <a:chExt cx="2282789" cy="2166000"/>
          </a:xfrm>
        </p:grpSpPr>
        <p:sp>
          <p:nvSpPr>
            <p:cNvPr id="229" name="Google Shape;229;p5"/>
            <p:cNvSpPr/>
            <p:nvPr/>
          </p:nvSpPr>
          <p:spPr>
            <a:xfrm>
              <a:off x="4648111" y="1143043"/>
              <a:ext cx="2166000" cy="2166000"/>
            </a:xfrm>
            <a:prstGeom prst="ellipse">
              <a:avLst/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 txBox="1"/>
            <p:nvPr/>
          </p:nvSpPr>
          <p:spPr>
            <a:xfrm>
              <a:off x="5149200" y="1204509"/>
              <a:ext cx="1781700" cy="13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community service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&amp; extracurricular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activities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1" name="Google Shape;231;p5"/>
          <p:cNvGrpSpPr/>
          <p:nvPr/>
        </p:nvGrpSpPr>
        <p:grpSpPr>
          <a:xfrm>
            <a:off x="4238812" y="4367580"/>
            <a:ext cx="2354313" cy="2166000"/>
            <a:chOff x="4238812" y="2357689"/>
            <a:chExt cx="2354313" cy="2166000"/>
          </a:xfrm>
        </p:grpSpPr>
        <p:sp>
          <p:nvSpPr>
            <p:cNvPr id="232" name="Google Shape;232;p5"/>
            <p:cNvSpPr/>
            <p:nvPr/>
          </p:nvSpPr>
          <p:spPr>
            <a:xfrm>
              <a:off x="4238812" y="2357689"/>
              <a:ext cx="2166000" cy="21660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4885525" y="3185184"/>
              <a:ext cx="17076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special skills or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talents 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5"/>
          <p:cNvGrpSpPr/>
          <p:nvPr/>
        </p:nvGrpSpPr>
        <p:grpSpPr>
          <a:xfrm>
            <a:off x="2983201" y="4404206"/>
            <a:ext cx="2166000" cy="2166000"/>
            <a:chOff x="2983201" y="2357790"/>
            <a:chExt cx="2166000" cy="2166000"/>
          </a:xfrm>
        </p:grpSpPr>
        <p:sp>
          <p:nvSpPr>
            <p:cNvPr id="235" name="Google Shape;235;p5"/>
            <p:cNvSpPr/>
            <p:nvPr/>
          </p:nvSpPr>
          <p:spPr>
            <a:xfrm>
              <a:off x="2983201" y="2357790"/>
              <a:ext cx="2166000" cy="21660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3059406" y="3168962"/>
              <a:ext cx="1328400" cy="827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personal essays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&amp; letters of recommendation</a:t>
              </a:r>
              <a:r>
                <a:rPr lang="en-U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>
            <a:off x="2591728" y="3189428"/>
            <a:ext cx="2166000" cy="2166000"/>
            <a:chOff x="2591728" y="1143012"/>
            <a:chExt cx="2166000" cy="2166000"/>
          </a:xfrm>
        </p:grpSpPr>
        <p:sp>
          <p:nvSpPr>
            <p:cNvPr id="238" name="Google Shape;238;p5"/>
            <p:cNvSpPr/>
            <p:nvPr/>
          </p:nvSpPr>
          <p:spPr>
            <a:xfrm>
              <a:off x="2591728" y="1143012"/>
              <a:ext cx="2166000" cy="21660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 txBox="1"/>
            <p:nvPr/>
          </p:nvSpPr>
          <p:spPr>
            <a:xfrm>
              <a:off x="2830556" y="1666262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GPA and strength of coursework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0" name="Google Shape;240;p5"/>
          <p:cNvSpPr/>
          <p:nvPr/>
        </p:nvSpPr>
        <p:spPr>
          <a:xfrm>
            <a:off x="3984626" y="3725747"/>
            <a:ext cx="1671300" cy="1498800"/>
          </a:xfrm>
          <a:prstGeom prst="ellipse">
            <a:avLst/>
          </a:prstGeom>
          <a:solidFill>
            <a:srgbClr val="83E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ADMISSIONS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title"/>
          </p:nvPr>
        </p:nvSpPr>
        <p:spPr>
          <a:xfrm>
            <a:off x="0" y="447200"/>
            <a:ext cx="9144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What should YOU look for in a college?</a:t>
            </a:r>
            <a:endParaRPr sz="3600"/>
          </a:p>
        </p:txBody>
      </p:sp>
      <p:sp>
        <p:nvSpPr>
          <p:cNvPr id="247" name="Google Shape;247;p6"/>
          <p:cNvSpPr txBox="1">
            <a:spLocks noGrp="1"/>
          </p:cNvSpPr>
          <p:nvPr>
            <p:ph type="body" idx="1"/>
          </p:nvPr>
        </p:nvSpPr>
        <p:spPr>
          <a:xfrm>
            <a:off x="1631085" y="2732523"/>
            <a:ext cx="5919845" cy="207374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1800"/>
              <a:buNone/>
            </a:pPr>
            <a:endParaRPr dirty="0"/>
          </a:p>
        </p:txBody>
      </p:sp>
      <p:grpSp>
        <p:nvGrpSpPr>
          <p:cNvPr id="248" name="Google Shape;248;p6"/>
          <p:cNvGrpSpPr/>
          <p:nvPr/>
        </p:nvGrpSpPr>
        <p:grpSpPr>
          <a:xfrm>
            <a:off x="1631086" y="4078863"/>
            <a:ext cx="5919844" cy="728765"/>
            <a:chOff x="1593000" y="2322567"/>
            <a:chExt cx="5957975" cy="643501"/>
          </a:xfrm>
        </p:grpSpPr>
        <p:sp>
          <p:nvSpPr>
            <p:cNvPr id="249" name="Google Shape;249;p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EED</a:t>
              </a: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</a:t>
              </a:r>
              <a:endParaRPr sz="2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SOCIAL/EMOTIONAL CONNECTION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FINANCIAL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6" name="Google Shape;256;p6"/>
          <p:cNvGrpSpPr/>
          <p:nvPr/>
        </p:nvGrpSpPr>
        <p:grpSpPr>
          <a:xfrm>
            <a:off x="1631313" y="3395368"/>
            <a:ext cx="5919844" cy="685457"/>
            <a:chOff x="1593000" y="2322567"/>
            <a:chExt cx="5957975" cy="643501"/>
          </a:xfrm>
        </p:grpSpPr>
        <p:sp>
          <p:nvSpPr>
            <p:cNvPr id="257" name="Google Shape;257;p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NTEREST</a:t>
              </a: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sz="2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MAJORS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RESEARCH AND INTERNSHIP OPPORTUNITIES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CONNECTIONS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4" name="Google Shape;264;p6"/>
          <p:cNvGrpSpPr/>
          <p:nvPr/>
        </p:nvGrpSpPr>
        <p:grpSpPr>
          <a:xfrm>
            <a:off x="1631168" y="2520129"/>
            <a:ext cx="5919844" cy="876817"/>
            <a:chOff x="1593000" y="2116838"/>
            <a:chExt cx="5957975" cy="849300"/>
          </a:xfrm>
        </p:grpSpPr>
        <p:sp>
          <p:nvSpPr>
            <p:cNvPr id="265" name="Google Shape;265;p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IT</a:t>
              </a: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</a:t>
              </a:r>
              <a:endParaRPr sz="2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4387863" y="2116838"/>
              <a:ext cx="2971200" cy="8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SIZE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LOCATION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AFFILIATIONS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CAMPUS LIFE AND ACTIVITIES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 dirty="0"/>
              <a:t>Types of </a:t>
            </a:r>
            <a:r>
              <a:rPr lang="en-US" dirty="0" smtClean="0"/>
              <a:t>Applications</a:t>
            </a:r>
            <a:br>
              <a:rPr lang="en-US" dirty="0" smtClean="0"/>
            </a:br>
            <a:r>
              <a:rPr lang="en-US" sz="2400" dirty="0" smtClean="0"/>
              <a:t>3 Main types for Florida schools</a:t>
            </a:r>
            <a:endParaRPr sz="2400" b="1" i="0" u="none" strike="noStrike" cap="none" dirty="0">
              <a:solidFill>
                <a:srgbClr val="FEFEFE"/>
              </a:solidFill>
              <a:sym typeface="Century Gothic"/>
            </a:endParaRPr>
          </a:p>
        </p:txBody>
      </p:sp>
      <p:sp>
        <p:nvSpPr>
          <p:cNvPr id="331" name="Google Shape;331;p15"/>
          <p:cNvSpPr txBox="1">
            <a:spLocks noGrp="1"/>
          </p:cNvSpPr>
          <p:nvPr>
            <p:ph type="body" idx="1"/>
          </p:nvPr>
        </p:nvSpPr>
        <p:spPr>
          <a:xfrm>
            <a:off x="372127" y="2628180"/>
            <a:ext cx="8503920" cy="400121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0"/>
              <a:buFont typeface="Century Gothic"/>
              <a:buAutoNum type="arabicPeriod"/>
            </a:pPr>
            <a:r>
              <a:rPr lang="en-US" sz="1860" b="1" i="0" u="sng" strike="noStrike" cap="none" dirty="0" smtClean="0">
                <a:solidFill>
                  <a:schemeClr val="bg1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Institutional Application </a:t>
            </a:r>
            <a:r>
              <a:rPr lang="en-US" sz="1860" b="0" i="0" strike="noStrike" cap="none" dirty="0" smtClean="0">
                <a:solidFill>
                  <a:schemeClr val="bg1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college specific, find on individual universities websites</a:t>
            </a:r>
          </a:p>
          <a:p>
            <a:pPr marL="971550" lvl="1" indent="-514350">
              <a:spcBef>
                <a:spcPts val="0"/>
              </a:spcBef>
              <a:buSzPts val="1860"/>
              <a:buFont typeface="Century Gothic"/>
              <a:buAutoNum type="arabicPeriod"/>
            </a:pP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AA Graduates applying to UCF through Direct Connect must apply via UCF’s institutional application.</a:t>
            </a:r>
            <a:endParaRPr b="0" i="0" u="none" strike="noStrike" cap="none" dirty="0" smtClean="0">
              <a:solidFill>
                <a:schemeClr val="bg1">
                  <a:lumMod val="75000"/>
                </a:schemeClr>
              </a:solidFill>
              <a:sym typeface="Century Gothic"/>
            </a:endParaRPr>
          </a:p>
          <a:p>
            <a:pPr marL="514350" marR="0" lvl="0" indent="-514350" algn="l" rtl="0">
              <a:spcBef>
                <a:spcPts val="1003"/>
              </a:spcBef>
              <a:spcAft>
                <a:spcPts val="0"/>
              </a:spcAft>
              <a:buClr>
                <a:schemeClr val="accent1"/>
              </a:buClr>
              <a:buSzPts val="2015"/>
              <a:buFont typeface="Century Gothic"/>
              <a:buAutoNum type="arabicPeriod"/>
            </a:pPr>
            <a:r>
              <a:rPr lang="en-US" sz="2015" b="1" i="0" u="sng" strike="noStrike" cap="none" dirty="0" smtClean="0">
                <a:solidFill>
                  <a:schemeClr val="bg1">
                    <a:lumMod val="75000"/>
                  </a:schemeClr>
                </a:solidFill>
                <a:sym typeface="Century Gothic"/>
                <a:hlinkClick r:id="rId3"/>
              </a:rPr>
              <a:t>Common Application</a:t>
            </a:r>
            <a:endParaRPr lang="en-US" sz="2015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971550" lvl="1" indent="-514350">
              <a:spcBef>
                <a:spcPts val="1003"/>
              </a:spcBef>
              <a:buSzPts val="2015"/>
              <a:buFont typeface="Century Gothic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 application you can use to apply to over 900 schools</a:t>
            </a:r>
          </a:p>
          <a:p>
            <a:pPr marL="971550" lvl="1" indent="-514350">
              <a:spcBef>
                <a:spcPts val="1003"/>
              </a:spcBef>
              <a:buSzPts val="2015"/>
              <a:buFont typeface="Century Gothic"/>
              <a:buAutoNum type="arabicPeriod"/>
            </a:pPr>
            <a:r>
              <a:rPr lang="en-US" b="0" i="0" strike="noStrike" cap="none" dirty="0" smtClean="0">
                <a:solidFill>
                  <a:schemeClr val="bg1">
                    <a:lumMod val="75000"/>
                  </a:schemeClr>
                </a:solidFill>
                <a:sym typeface="Century Gothic"/>
              </a:rPr>
              <a:t>Most Florida Public Universities accept this application</a:t>
            </a:r>
            <a:endParaRPr b="0" i="0" strike="noStrike" cap="none" dirty="0">
              <a:solidFill>
                <a:schemeClr val="bg1">
                  <a:lumMod val="75000"/>
                </a:schemeClr>
              </a:solidFill>
              <a:sym typeface="Century Gothic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1034"/>
              </a:spcBef>
              <a:spcAft>
                <a:spcPts val="0"/>
              </a:spcAft>
              <a:buClr>
                <a:schemeClr val="accent1"/>
              </a:buClr>
              <a:buSzPts val="2170"/>
              <a:buFont typeface="Century Gothic"/>
              <a:buAutoNum type="arabicPeriod"/>
            </a:pPr>
            <a:r>
              <a:rPr lang="en-US" sz="2170" b="1" i="0" u="sng" strike="noStrike" cap="none" dirty="0" smtClean="0">
                <a:solidFill>
                  <a:schemeClr val="bg1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Coalition Application</a:t>
            </a:r>
            <a:endParaRPr lang="en-US" sz="2170" b="1" i="0" u="sng" strike="noStrike" cap="none" dirty="0" smtClean="0">
              <a:solidFill>
                <a:schemeClr val="bg1">
                  <a:lumMod val="7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1550" lvl="1" indent="-514350">
              <a:spcBef>
                <a:spcPts val="1034"/>
              </a:spcBef>
              <a:buSzPts val="2170"/>
              <a:buFont typeface="Century Gothic"/>
              <a:buAutoNum type="arabicPeriod"/>
            </a:pPr>
            <a:r>
              <a:rPr lang="en-US" i="0" u="none" strike="noStrike" cap="none" dirty="0" smtClean="0">
                <a:solidFill>
                  <a:schemeClr val="bg1">
                    <a:lumMod val="75000"/>
                  </a:schemeClr>
                </a:solidFill>
                <a:sym typeface="Century Gothic"/>
              </a:rPr>
              <a:t> 1 application you can use to apply to over 150 schools (6 w/in Florida)</a:t>
            </a:r>
          </a:p>
          <a:p>
            <a:pPr marL="971550" lvl="1" indent="-514350">
              <a:spcBef>
                <a:spcPts val="1034"/>
              </a:spcBef>
              <a:buSzPts val="2170"/>
              <a:buFont typeface="Century Gothic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Known for connecting students to schools that promote graduation in 4 years with little to no debt.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Noto Sans Symbols"/>
              <a:buNone/>
            </a:pPr>
            <a:endParaRPr sz="155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Noto Sans Symbols"/>
              <a:buNone/>
            </a:pPr>
            <a:endParaRPr sz="155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79"/>
              </a:spcBef>
              <a:spcAft>
                <a:spcPts val="0"/>
              </a:spcAft>
              <a:buClr>
                <a:schemeClr val="accent1"/>
              </a:buClr>
              <a:buSzPts val="1395"/>
              <a:buFont typeface="Noto Sans Symbols"/>
              <a:buNone/>
            </a:pPr>
            <a:r>
              <a:rPr lang="en-US" sz="1395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pic>
        <p:nvPicPr>
          <p:cNvPr id="333" name="Google Shape;333;p15" descr="https://www.insidehighered.com/sites/default/server_files/styles/large/public/media/coalition.jpg?itok=wXr5fSu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2407" y="4510749"/>
            <a:ext cx="1060644" cy="70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5" descr="592167_122437700666_2047264055_n.jp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46909" y="7456228"/>
            <a:ext cx="145717" cy="16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59" y="3306476"/>
            <a:ext cx="1356140" cy="53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application should you use?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does not matter!</a:t>
            </a:r>
          </a:p>
          <a:p>
            <a:r>
              <a:rPr lang="en-US" dirty="0" smtClean="0"/>
              <a:t>Universities do not have a preference over the application type</a:t>
            </a:r>
          </a:p>
          <a:p>
            <a:pPr lvl="1"/>
            <a:r>
              <a:rPr lang="en-US" dirty="0" smtClean="0"/>
              <a:t>Only time it matters is for high school students graduating with an AA degree and applying Direct Connect to UCF – use UCF’s institutional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6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/>
          </a:p>
        </p:txBody>
      </p:sp>
      <p:pic>
        <p:nvPicPr>
          <p:cNvPr id="342" name="Google Shape;3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761" y="306999"/>
            <a:ext cx="7860323" cy="610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222287"/>
            <a:ext cx="7524003" cy="4512068"/>
          </a:xfrm>
        </p:spPr>
        <p:txBody>
          <a:bodyPr/>
          <a:lstStyle/>
          <a:p>
            <a:r>
              <a:rPr lang="en-US" b="1" u="sng" dirty="0" smtClean="0"/>
              <a:t>Rolling Admissions </a:t>
            </a:r>
            <a:r>
              <a:rPr lang="en-US" dirty="0" smtClean="0"/>
              <a:t>– Applications are accepted and decisions are made throughout the year on a cycle</a:t>
            </a:r>
          </a:p>
          <a:p>
            <a:r>
              <a:rPr lang="en-US" b="1" u="sng" dirty="0" smtClean="0"/>
              <a:t>Priority Deadline </a:t>
            </a:r>
            <a:r>
              <a:rPr lang="en-US" dirty="0" smtClean="0"/>
              <a:t>– also known as 1</a:t>
            </a:r>
            <a:r>
              <a:rPr lang="en-US" baseline="30000" dirty="0" smtClean="0"/>
              <a:t>st</a:t>
            </a:r>
            <a:r>
              <a:rPr lang="en-US" dirty="0" smtClean="0"/>
              <a:t> deadline; students that apply by this deadline will get a decision before they look at students that applied after that deadline</a:t>
            </a:r>
          </a:p>
          <a:p>
            <a:r>
              <a:rPr lang="en-US" b="1" u="sng" dirty="0" smtClean="0"/>
              <a:t>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Deadline </a:t>
            </a:r>
            <a:r>
              <a:rPr lang="en-US" dirty="0" smtClean="0"/>
              <a:t>– applications that come in by this deadline will be considered after the priority applications are decided on based on available seats</a:t>
            </a:r>
          </a:p>
          <a:p>
            <a:r>
              <a:rPr lang="en-US" b="1" u="sng" dirty="0" smtClean="0"/>
              <a:t>Transfer students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chemeClr val="bg1"/>
                </a:solidFill>
              </a:rPr>
              <a:t>NEVER</a:t>
            </a:r>
            <a:r>
              <a:rPr lang="en-US" dirty="0" smtClean="0"/>
              <a:t> apply as transfer while still in high school; must have earned 12 credit hours after high school graduation to be considered transfer</a:t>
            </a:r>
          </a:p>
          <a:p>
            <a:pPr lvl="1"/>
            <a:r>
              <a:rPr lang="en-US" dirty="0" smtClean="0"/>
              <a:t>Dual Enrollment students must apply as </a:t>
            </a:r>
            <a:r>
              <a:rPr lang="en-US" b="1" dirty="0" smtClean="0"/>
              <a:t>First Time In College </a:t>
            </a:r>
            <a:r>
              <a:rPr lang="en-US" dirty="0" smtClean="0"/>
              <a:t>or </a:t>
            </a:r>
            <a:r>
              <a:rPr lang="en-US" b="1" dirty="0" smtClean="0"/>
              <a:t>Freshmen with previous college</a:t>
            </a:r>
          </a:p>
          <a:p>
            <a:pPr lvl="1"/>
            <a:r>
              <a:rPr lang="en-US" dirty="0" smtClean="0"/>
              <a:t>If you are taking summer classes at EFSC after high school graduation but intend on going to University in the fall you apply now – you will not earn 12+ credit hours in 1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9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 txBox="1">
            <a:spLocks noGrp="1"/>
          </p:cNvSpPr>
          <p:nvPr>
            <p:ph type="title"/>
          </p:nvPr>
        </p:nvSpPr>
        <p:spPr>
          <a:xfrm>
            <a:off x="529568" y="543987"/>
            <a:ext cx="7524003" cy="7318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40"/>
              <a:buFont typeface="Century Gothic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24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40"/>
              <a:t>College Application Process</a:t>
            </a:r>
            <a:endParaRPr sz="3240" b="1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10"/>
          <p:cNvSpPr txBox="1">
            <a:spLocks noGrp="1"/>
          </p:cNvSpPr>
          <p:nvPr>
            <p:ph type="body" idx="1"/>
          </p:nvPr>
        </p:nvSpPr>
        <p:spPr>
          <a:xfrm>
            <a:off x="254977" y="2927230"/>
            <a:ext cx="8763000" cy="453732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5125" marR="0" lvl="0" indent="-365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lang="en-US" sz="2200" b="1" i="0" u="sng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</a:t>
            </a:r>
            <a:r>
              <a:rPr lang="en-US" sz="2200" b="1" i="0" u="none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 your college list (begin this process Junior year)</a:t>
            </a:r>
            <a:endParaRPr dirty="0"/>
          </a:p>
          <a:p>
            <a:pPr marL="365125" lvl="0" indent="-365125">
              <a:spcBef>
                <a:spcPts val="1040"/>
              </a:spcBef>
              <a:buSzPts val="2200"/>
              <a:buNone/>
            </a:pPr>
            <a:r>
              <a:rPr lang="en-US" sz="2200" b="1" i="0" u="sng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</a:t>
            </a:r>
            <a:r>
              <a:rPr lang="en-US" sz="2200" b="1" i="0" u="none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200" dirty="0"/>
              <a:t>Start the personal information section of your Common Application (if you choose to use this application)</a:t>
            </a:r>
            <a:endParaRPr lang="en-US" sz="2200" b="1" i="0" u="none" strike="noStrike" cap="none" dirty="0" smtClean="0">
              <a:solidFill>
                <a:srgbClr val="0094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125" lvl="0" indent="-365125">
              <a:spcBef>
                <a:spcPts val="1040"/>
              </a:spcBef>
              <a:buSzPts val="2200"/>
              <a:buNone/>
            </a:pPr>
            <a:r>
              <a:rPr lang="en-US" sz="2200" b="1" i="0" u="sng" strike="noStrike" cap="none" dirty="0" smtClean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</a:t>
            </a:r>
            <a:r>
              <a:rPr lang="en-US" sz="2200" b="1" i="0" u="sng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200" b="1" i="0" u="none" strike="noStrike" cap="none" dirty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400" dirty="0"/>
              <a:t>Determine their application deadlines; list them in order of deadline</a:t>
            </a:r>
            <a:endParaRPr lang="en-US" sz="2200" b="1" i="0" u="none" strike="noStrike" cap="none" dirty="0" smtClean="0">
              <a:solidFill>
                <a:srgbClr val="0094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125" marR="0" lvl="0" indent="-365125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lang="en-US" sz="2200" b="1" i="0" u="sng" strike="noStrike" cap="none" dirty="0" smtClean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4</a:t>
            </a:r>
            <a:r>
              <a:rPr lang="en-US" sz="2200" b="1" i="0" u="none" strike="noStrike" cap="none" dirty="0" smtClean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200" dirty="0" smtClean="0"/>
              <a:t>Determine </a:t>
            </a:r>
            <a:r>
              <a:rPr lang="en-US" sz="2200" dirty="0"/>
              <a:t>what materials are required to apply – begin gathering those materials </a:t>
            </a:r>
            <a:r>
              <a:rPr lang="en-US" sz="2400" dirty="0"/>
              <a:t>(</a:t>
            </a:r>
            <a:r>
              <a:rPr lang="en-US" sz="2400" dirty="0" err="1"/>
              <a:t>ie</a:t>
            </a:r>
            <a:r>
              <a:rPr lang="en-US" sz="2400" dirty="0"/>
              <a:t>: transcripts, resume, letter of recommendations, etc.)</a:t>
            </a:r>
          </a:p>
          <a:p>
            <a:pPr marL="365125" indent="-365125">
              <a:spcBef>
                <a:spcPts val="1080"/>
              </a:spcBef>
              <a:buSzPts val="2200"/>
              <a:buNone/>
            </a:pPr>
            <a:r>
              <a:rPr lang="en-US" sz="2200" b="1" i="0" u="sng" strike="noStrike" cap="none" dirty="0" smtClean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5</a:t>
            </a:r>
            <a:r>
              <a:rPr lang="en-US" sz="2200" b="1" i="0" u="none" strike="noStrike" cap="none" dirty="0" smtClean="0">
                <a:solidFill>
                  <a:srgbClr val="0094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200" b="1" dirty="0" smtClean="0"/>
              <a:t>If </a:t>
            </a:r>
            <a:r>
              <a:rPr lang="en-US" sz="2200" b="1" dirty="0"/>
              <a:t>necessary, </a:t>
            </a:r>
            <a:r>
              <a:rPr lang="en-US" sz="2200" dirty="0"/>
              <a:t>request Letters of Recommendation     	  	       from teacher(s)/coaches/employers/etc.</a:t>
            </a:r>
          </a:p>
          <a:p>
            <a:pPr marL="365125" indent="-365125">
              <a:spcBef>
                <a:spcPts val="1080"/>
              </a:spcBef>
              <a:buSzPts val="2200"/>
              <a:buNone/>
            </a:pPr>
            <a:endParaRPr lang="en-US" dirty="0"/>
          </a:p>
          <a:p>
            <a:pPr marL="365125" marR="0" lvl="0" indent="-365125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1460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10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1324342" cy="178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EE4A4884136499DB97DE759C32F70" ma:contentTypeVersion="14" ma:contentTypeDescription="Create a new document." ma:contentTypeScope="" ma:versionID="1d079a7c1eca2ec823828b274a9bf28c">
  <xsd:schema xmlns:xsd="http://www.w3.org/2001/XMLSchema" xmlns:xs="http://www.w3.org/2001/XMLSchema" xmlns:p="http://schemas.microsoft.com/office/2006/metadata/properties" xmlns:ns3="bdc82087-5761-4865-bd56-c81d7ffddd3c" xmlns:ns4="0b1fed32-e926-4769-8097-eb01ab72f20c" targetNamespace="http://schemas.microsoft.com/office/2006/metadata/properties" ma:root="true" ma:fieldsID="5b7a8bdefb18c1e3b1f4626a47a0d5f1" ns3:_="" ns4:_="">
    <xsd:import namespace="bdc82087-5761-4865-bd56-c81d7ffddd3c"/>
    <xsd:import namespace="0b1fed32-e926-4769-8097-eb01ab72f2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3:SharedWithDetails" minOccurs="0"/>
                <xsd:element ref="ns3:SharingHintHash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82087-5761-4865-bd56-c81d7ffddd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ed32-e926-4769-8097-eb01ab72f2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D62979-5572-47A5-BE4B-F5858156BE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F22AEB-73C4-43EF-8233-1B3EF77EB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82087-5761-4865-bd56-c81d7ffddd3c"/>
    <ds:schemaRef ds:uri="0b1fed32-e926-4769-8097-eb01ab72f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28B6FB-94D9-4225-B6AD-4E7AE06B458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dc82087-5761-4865-bd56-c81d7ffddd3c"/>
    <ds:schemaRef ds:uri="http://purl.org/dc/terms/"/>
    <ds:schemaRef ds:uri="0b1fed32-e926-4769-8097-eb01ab72f20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190</TotalTime>
  <Words>1667</Words>
  <Application>Microsoft Office PowerPoint</Application>
  <PresentationFormat>On-screen Show (4:3)</PresentationFormat>
  <Paragraphs>194</Paragraphs>
  <Slides>25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Times New Roman</vt:lpstr>
      <vt:lpstr>Roboto Medium</vt:lpstr>
      <vt:lpstr>Roboto</vt:lpstr>
      <vt:lpstr>Georgia</vt:lpstr>
      <vt:lpstr>Arial</vt:lpstr>
      <vt:lpstr>Century Gothic</vt:lpstr>
      <vt:lpstr>Calibri</vt:lpstr>
      <vt:lpstr>Noto Sans Symbols</vt:lpstr>
      <vt:lpstr>Quotable</vt:lpstr>
      <vt:lpstr>Melbourne High School The College Application Process</vt:lpstr>
      <vt:lpstr>CHANGES DUE TO COVID-19</vt:lpstr>
      <vt:lpstr>What  are colleges looking for ?</vt:lpstr>
      <vt:lpstr>What should YOU look for in a college?</vt:lpstr>
      <vt:lpstr>  Types of Applications 3 Main types for Florida schools</vt:lpstr>
      <vt:lpstr>Which application should you use?</vt:lpstr>
      <vt:lpstr>PowerPoint Presentation</vt:lpstr>
      <vt:lpstr>Vocabulary</vt:lpstr>
      <vt:lpstr> College Application Process</vt:lpstr>
      <vt:lpstr>College Application Process</vt:lpstr>
      <vt:lpstr>Transcript Info</vt:lpstr>
      <vt:lpstr>  College Application Fees </vt:lpstr>
      <vt:lpstr>Deadlines</vt:lpstr>
      <vt:lpstr> ACT (American College testing)  SAT (Scholastic Aptitude Test)   FAQ</vt:lpstr>
      <vt:lpstr>SAT</vt:lpstr>
      <vt:lpstr>ACT</vt:lpstr>
      <vt:lpstr>Differences between ACT &amp; SAT?</vt:lpstr>
      <vt:lpstr>Differences between ACT &amp; SAT for Scoring?</vt:lpstr>
      <vt:lpstr>Differences between ACT &amp; SAT for Mathematics?</vt:lpstr>
      <vt:lpstr>Differences between ACT &amp; SAT fees?</vt:lpstr>
      <vt:lpstr>Do colleges look at the ACT differently from the SAT?</vt:lpstr>
      <vt:lpstr>When should Students take the test?</vt:lpstr>
      <vt:lpstr>Has the Pandemic Put an End to the SAT and ACT?</vt:lpstr>
      <vt:lpstr>For test dates and to register go to the following links:</vt:lpstr>
      <vt:lpstr>SAT &amp; ACT Exams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 Hamilton High School The College Application Process</dc:title>
  <dc:creator>CISS</dc:creator>
  <cp:lastModifiedBy>Persing.Kelly@Melbourne High</cp:lastModifiedBy>
  <cp:revision>17</cp:revision>
  <dcterms:modified xsi:type="dcterms:W3CDTF">2021-10-12T19:06:38Z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0x01010064BEE4A4884136499DB97DE759C32F70</vt:lpwstr>
  </property>
</Properties>
</file>