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78" r:id="rId6"/>
    <p:sldId id="277" r:id="rId7"/>
    <p:sldId id="281" r:id="rId8"/>
    <p:sldId id="259" r:id="rId9"/>
    <p:sldId id="257" r:id="rId10"/>
    <p:sldId id="258" r:id="rId11"/>
    <p:sldId id="261" r:id="rId12"/>
    <p:sldId id="260" r:id="rId13"/>
    <p:sldId id="262" r:id="rId14"/>
    <p:sldId id="263" r:id="rId15"/>
    <p:sldId id="264" r:id="rId16"/>
    <p:sldId id="271" r:id="rId17"/>
    <p:sldId id="265" r:id="rId18"/>
    <p:sldId id="279" r:id="rId19"/>
    <p:sldId id="274" r:id="rId20"/>
    <p:sldId id="266" r:id="rId21"/>
    <p:sldId id="267" r:id="rId22"/>
    <p:sldId id="280" r:id="rId23"/>
    <p:sldId id="268" r:id="rId24"/>
    <p:sldId id="269" r:id="rId25"/>
    <p:sldId id="270" r:id="rId26"/>
    <p:sldId id="27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59" d="100"/>
          <a:sy n="59" d="100"/>
        </p:scale>
        <p:origin x="714" y="66"/>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8/14/2019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8/14/2019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8/14/2019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8/14/2019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8/14/2019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8/14/2019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brevardschools.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Kathy.eseltine@brevardschool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E1E9-E157-48CA-B474-69EEE031BBD8}"/>
              </a:ext>
            </a:extLst>
          </p:cNvPr>
          <p:cNvSpPr>
            <a:spLocks noGrp="1"/>
          </p:cNvSpPr>
          <p:nvPr>
            <p:ph type="ctrTitle"/>
          </p:nvPr>
        </p:nvSpPr>
        <p:spPr>
          <a:xfrm>
            <a:off x="680321" y="355003"/>
            <a:ext cx="10195660" cy="1409252"/>
          </a:xfrm>
        </p:spPr>
        <p:txBody>
          <a:bodyPr/>
          <a:lstStyle/>
          <a:p>
            <a:pPr algn="ctr"/>
            <a:r>
              <a:rPr lang="en-US" sz="3600" dirty="0"/>
              <a:t>WELCOME TO MELBOURNE HIGH SCHOOL</a:t>
            </a:r>
          </a:p>
        </p:txBody>
      </p:sp>
      <p:sp>
        <p:nvSpPr>
          <p:cNvPr id="3" name="Subtitle 2">
            <a:extLst>
              <a:ext uri="{FF2B5EF4-FFF2-40B4-BE49-F238E27FC236}">
                <a16:creationId xmlns:a16="http://schemas.microsoft.com/office/drawing/2014/main" id="{0EBFF8C5-1B08-4DDF-BFBC-0AFC41863C38}"/>
              </a:ext>
            </a:extLst>
          </p:cNvPr>
          <p:cNvSpPr>
            <a:spLocks noGrp="1"/>
          </p:cNvSpPr>
          <p:nvPr>
            <p:ph type="subTitle" idx="1"/>
          </p:nvPr>
        </p:nvSpPr>
        <p:spPr/>
        <p:txBody>
          <a:bodyPr/>
          <a:lstStyle/>
          <a:p>
            <a:pPr algn="ctr"/>
            <a:r>
              <a:rPr lang="en-US" dirty="0"/>
              <a:t>  </a:t>
            </a:r>
          </a:p>
        </p:txBody>
      </p:sp>
      <p:graphicFrame>
        <p:nvGraphicFramePr>
          <p:cNvPr id="5" name="Table 4">
            <a:extLst>
              <a:ext uri="{FF2B5EF4-FFF2-40B4-BE49-F238E27FC236}">
                <a16:creationId xmlns:a16="http://schemas.microsoft.com/office/drawing/2014/main" id="{BDBD7CE8-B478-4E88-9DB5-96F3D2874F21}"/>
              </a:ext>
            </a:extLst>
          </p:cNvPr>
          <p:cNvGraphicFramePr>
            <a:graphicFrameLocks noGrp="1"/>
          </p:cNvGraphicFramePr>
          <p:nvPr>
            <p:extLst>
              <p:ext uri="{D42A27DB-BD31-4B8C-83A1-F6EECF244321}">
                <p14:modId xmlns:p14="http://schemas.microsoft.com/office/powerpoint/2010/main" val="1272451697"/>
              </p:ext>
            </p:extLst>
          </p:nvPr>
        </p:nvGraphicFramePr>
        <p:xfrm>
          <a:off x="696286" y="4571999"/>
          <a:ext cx="9598652" cy="1554480"/>
        </p:xfrm>
        <a:graphic>
          <a:graphicData uri="http://schemas.openxmlformats.org/drawingml/2006/table">
            <a:tbl>
              <a:tblPr/>
              <a:tblGrid>
                <a:gridCol w="9598652">
                  <a:extLst>
                    <a:ext uri="{9D8B030D-6E8A-4147-A177-3AD203B41FA5}">
                      <a16:colId xmlns:a16="http://schemas.microsoft.com/office/drawing/2014/main" val="3513633017"/>
                    </a:ext>
                  </a:extLst>
                </a:gridCol>
              </a:tblGrid>
              <a:tr h="1057013">
                <a:tc>
                  <a:txBody>
                    <a:bodyPr/>
                    <a:lstStyle/>
                    <a:p>
                      <a:pPr algn="ctr"/>
                      <a:r>
                        <a:rPr lang="en-US" sz="2400" dirty="0">
                          <a:solidFill>
                            <a:srgbClr val="333333"/>
                          </a:solidFill>
                          <a:effectLst/>
                          <a:latin typeface="droidsans-webfont"/>
                        </a:rPr>
                        <a:t>The mission of Melbourne High School is to inspire students to strive for excellence in all aspects of their lives, embrace learning as a pathway to success, and contribute to our society as responsible citizens. </a:t>
                      </a:r>
                      <a:r>
                        <a:rPr lang="en-US" sz="1400" dirty="0">
                          <a:solidFill>
                            <a:srgbClr val="333333"/>
                          </a:solidFill>
                          <a:effectLst/>
                          <a:latin typeface="droidsans-webfont"/>
                        </a:rPr>
                        <a:t> </a:t>
                      </a:r>
                      <a:endParaRPr lang="en-US" sz="1000" dirty="0">
                        <a:solidFill>
                          <a:srgbClr val="333333"/>
                        </a:solidFill>
                        <a:effectLst/>
                        <a:latin typeface="droidsans-webfont"/>
                      </a:endParaRPr>
                    </a:p>
                  </a:txBody>
                  <a:tcPr anchor="ctr">
                    <a:lnL>
                      <a:noFill/>
                    </a:lnL>
                    <a:lnR>
                      <a:noFill/>
                    </a:lnR>
                    <a:lnT>
                      <a:noFill/>
                    </a:lnT>
                    <a:lnB>
                      <a:noFill/>
                    </a:lnB>
                    <a:solidFill>
                      <a:srgbClr val="FFFFFF"/>
                    </a:solidFill>
                  </a:tcPr>
                </a:tc>
                <a:extLst>
                  <a:ext uri="{0D108BD9-81ED-4DB2-BD59-A6C34878D82A}">
                    <a16:rowId xmlns:a16="http://schemas.microsoft.com/office/drawing/2014/main" val="2659013845"/>
                  </a:ext>
                </a:extLst>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8579" y="2585939"/>
            <a:ext cx="2166767" cy="1719119"/>
          </a:xfrm>
          <a:prstGeom prst="rect">
            <a:avLst/>
          </a:prstGeom>
        </p:spPr>
      </p:pic>
    </p:spTree>
    <p:extLst>
      <p:ext uri="{BB962C8B-B14F-4D97-AF65-F5344CB8AC3E}">
        <p14:creationId xmlns:p14="http://schemas.microsoft.com/office/powerpoint/2010/main" val="1754761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3C254-D350-4695-908C-06928638DC49}"/>
              </a:ext>
            </a:extLst>
          </p:cNvPr>
          <p:cNvSpPr>
            <a:spLocks noGrp="1"/>
          </p:cNvSpPr>
          <p:nvPr>
            <p:ph type="title"/>
          </p:nvPr>
        </p:nvSpPr>
        <p:spPr/>
        <p:txBody>
          <a:bodyPr/>
          <a:lstStyle/>
          <a:p>
            <a:r>
              <a:rPr lang="en-US" dirty="0"/>
              <a:t>DRESS CODE</a:t>
            </a:r>
          </a:p>
        </p:txBody>
      </p:sp>
      <p:sp>
        <p:nvSpPr>
          <p:cNvPr id="3" name="Content Placeholder 2">
            <a:extLst>
              <a:ext uri="{FF2B5EF4-FFF2-40B4-BE49-F238E27FC236}">
                <a16:creationId xmlns:a16="http://schemas.microsoft.com/office/drawing/2014/main" id="{119CFB2B-953B-454E-B536-518130357F34}"/>
              </a:ext>
            </a:extLst>
          </p:cNvPr>
          <p:cNvSpPr>
            <a:spLocks noGrp="1"/>
          </p:cNvSpPr>
          <p:nvPr>
            <p:ph idx="1"/>
          </p:nvPr>
        </p:nvSpPr>
        <p:spPr>
          <a:xfrm>
            <a:off x="301214" y="2096428"/>
            <a:ext cx="11413863" cy="4594303"/>
          </a:xfrm>
        </p:spPr>
        <p:txBody>
          <a:bodyPr>
            <a:normAutofit fontScale="92500" lnSpcReduction="10000"/>
          </a:bodyPr>
          <a:lstStyle/>
          <a:p>
            <a:pPr marL="0" indent="0">
              <a:buNone/>
            </a:pPr>
            <a:r>
              <a:rPr lang="en-US" sz="3600" dirty="0">
                <a:solidFill>
                  <a:schemeClr val="bg1"/>
                </a:solidFill>
              </a:rPr>
              <a:t>We not only teach academics here, but we also teach and model to students that there are different ways to act and dress according to your circumstances and environment.  We expect students to </a:t>
            </a:r>
            <a:r>
              <a:rPr lang="en-US" sz="3600" b="1" u="sng" dirty="0">
                <a:solidFill>
                  <a:schemeClr val="bg1"/>
                </a:solidFill>
              </a:rPr>
              <a:t>“dress for success” </a:t>
            </a:r>
            <a:r>
              <a:rPr lang="en-US" sz="3600" dirty="0">
                <a:solidFill>
                  <a:schemeClr val="bg1"/>
                </a:solidFill>
              </a:rPr>
              <a:t>while on campus. </a:t>
            </a:r>
          </a:p>
          <a:p>
            <a:pPr marL="0" indent="0">
              <a:buNone/>
            </a:pPr>
            <a:endParaRPr lang="en-US" sz="3600" dirty="0">
              <a:solidFill>
                <a:schemeClr val="bg1"/>
              </a:solidFill>
            </a:endParaRPr>
          </a:p>
          <a:p>
            <a:pPr marL="0" indent="0">
              <a:buNone/>
            </a:pPr>
            <a:r>
              <a:rPr lang="en-US" sz="3600" u="sng" dirty="0">
                <a:solidFill>
                  <a:schemeClr val="bg1"/>
                </a:solidFill>
              </a:rPr>
              <a:t>Very Casual</a:t>
            </a:r>
            <a:r>
              <a:rPr lang="en-US" sz="3600" dirty="0">
                <a:solidFill>
                  <a:schemeClr val="bg1"/>
                </a:solidFill>
              </a:rPr>
              <a:t>		</a:t>
            </a:r>
            <a:r>
              <a:rPr lang="en-US" sz="3600" u="sng" dirty="0">
                <a:solidFill>
                  <a:schemeClr val="bg1"/>
                </a:solidFill>
              </a:rPr>
              <a:t>Semi -Casual</a:t>
            </a:r>
            <a:r>
              <a:rPr lang="en-US" sz="3600" dirty="0">
                <a:solidFill>
                  <a:schemeClr val="bg1"/>
                </a:solidFill>
              </a:rPr>
              <a:t>		</a:t>
            </a:r>
            <a:r>
              <a:rPr lang="en-US" sz="3600" u="sng" dirty="0">
                <a:solidFill>
                  <a:schemeClr val="bg1"/>
                </a:solidFill>
              </a:rPr>
              <a:t>Business Casual</a:t>
            </a:r>
          </a:p>
          <a:p>
            <a:pPr marL="0" indent="0">
              <a:buNone/>
            </a:pPr>
            <a:r>
              <a:rPr lang="en-US" sz="3600" dirty="0">
                <a:solidFill>
                  <a:schemeClr val="bg1"/>
                </a:solidFill>
              </a:rPr>
              <a:t>Home/Beach		School			Job Interview/Work</a:t>
            </a:r>
          </a:p>
          <a:p>
            <a:pPr marL="0" indent="0">
              <a:buNone/>
            </a:pPr>
            <a:r>
              <a:rPr lang="en-US" sz="3600" dirty="0">
                <a:solidFill>
                  <a:schemeClr val="bg1"/>
                </a:solidFill>
              </a:rPr>
              <a:t>				</a:t>
            </a:r>
          </a:p>
          <a:p>
            <a:pPr marL="0" indent="0">
              <a:buNone/>
            </a:pPr>
            <a:endParaRPr lang="en-US" dirty="0"/>
          </a:p>
        </p:txBody>
      </p:sp>
    </p:spTree>
    <p:extLst>
      <p:ext uri="{BB962C8B-B14F-4D97-AF65-F5344CB8AC3E}">
        <p14:creationId xmlns:p14="http://schemas.microsoft.com/office/powerpoint/2010/main" val="2552360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D645F-AA48-46F7-B791-E05F4CF0A7D2}"/>
              </a:ext>
            </a:extLst>
          </p:cNvPr>
          <p:cNvSpPr>
            <a:spLocks noGrp="1"/>
          </p:cNvSpPr>
          <p:nvPr>
            <p:ph type="title"/>
          </p:nvPr>
        </p:nvSpPr>
        <p:spPr/>
        <p:txBody>
          <a:bodyPr/>
          <a:lstStyle/>
          <a:p>
            <a:r>
              <a:rPr lang="en-US" dirty="0"/>
              <a:t>DRESS CODE DON’TS</a:t>
            </a:r>
          </a:p>
        </p:txBody>
      </p:sp>
      <p:sp>
        <p:nvSpPr>
          <p:cNvPr id="3" name="Content Placeholder 2">
            <a:extLst>
              <a:ext uri="{FF2B5EF4-FFF2-40B4-BE49-F238E27FC236}">
                <a16:creationId xmlns:a16="http://schemas.microsoft.com/office/drawing/2014/main" id="{13696451-2912-42AC-BDD2-57350AD8FDC8}"/>
              </a:ext>
            </a:extLst>
          </p:cNvPr>
          <p:cNvSpPr>
            <a:spLocks noGrp="1"/>
          </p:cNvSpPr>
          <p:nvPr>
            <p:ph idx="1"/>
          </p:nvPr>
        </p:nvSpPr>
        <p:spPr>
          <a:xfrm>
            <a:off x="236668" y="2007220"/>
            <a:ext cx="11403105" cy="4554945"/>
          </a:xfrm>
        </p:spPr>
        <p:txBody>
          <a:bodyPr>
            <a:normAutofit lnSpcReduction="10000"/>
          </a:bodyPr>
          <a:lstStyle/>
          <a:p>
            <a:pPr marL="0" indent="0">
              <a:buNone/>
            </a:pPr>
            <a:r>
              <a:rPr lang="en-US" sz="3200" u="sng" dirty="0">
                <a:solidFill>
                  <a:schemeClr val="bg1"/>
                </a:solidFill>
              </a:rPr>
              <a:t>Head</a:t>
            </a:r>
          </a:p>
          <a:p>
            <a:r>
              <a:rPr lang="en-US" sz="3200" dirty="0">
                <a:solidFill>
                  <a:schemeClr val="bg1"/>
                </a:solidFill>
              </a:rPr>
              <a:t>No hats, bandanas, curlers or hoodies</a:t>
            </a:r>
          </a:p>
          <a:p>
            <a:r>
              <a:rPr lang="en-US" sz="3200" dirty="0">
                <a:solidFill>
                  <a:schemeClr val="bg1"/>
                </a:solidFill>
              </a:rPr>
              <a:t>Hair styles that are disruptive </a:t>
            </a:r>
          </a:p>
          <a:p>
            <a:pPr marL="0" indent="0">
              <a:buNone/>
            </a:pPr>
            <a:r>
              <a:rPr lang="en-US" sz="3200" u="sng" dirty="0">
                <a:solidFill>
                  <a:schemeClr val="bg1"/>
                </a:solidFill>
              </a:rPr>
              <a:t>Upper Garments</a:t>
            </a:r>
          </a:p>
          <a:p>
            <a:r>
              <a:rPr lang="en-US" sz="3200" dirty="0">
                <a:solidFill>
                  <a:schemeClr val="bg1"/>
                </a:solidFill>
              </a:rPr>
              <a:t>Undergarments showing</a:t>
            </a:r>
          </a:p>
          <a:p>
            <a:r>
              <a:rPr lang="en-US" sz="3200" dirty="0">
                <a:solidFill>
                  <a:schemeClr val="bg1"/>
                </a:solidFill>
              </a:rPr>
              <a:t>Midriff showing</a:t>
            </a:r>
          </a:p>
          <a:p>
            <a:r>
              <a:rPr lang="en-US" sz="3200" dirty="0">
                <a:solidFill>
                  <a:schemeClr val="bg1"/>
                </a:solidFill>
              </a:rPr>
              <a:t>Tops (or dresses) that are strapless/backless/halter/transparent/tube tops  </a:t>
            </a:r>
          </a:p>
          <a:p>
            <a:r>
              <a:rPr lang="en-US" sz="3200" dirty="0">
                <a:solidFill>
                  <a:schemeClr val="bg1"/>
                </a:solidFill>
              </a:rPr>
              <a:t>Low-cut necklines </a:t>
            </a:r>
          </a:p>
          <a:p>
            <a:endParaRPr lang="en-US" dirty="0"/>
          </a:p>
        </p:txBody>
      </p:sp>
    </p:spTree>
    <p:extLst>
      <p:ext uri="{BB962C8B-B14F-4D97-AF65-F5344CB8AC3E}">
        <p14:creationId xmlns:p14="http://schemas.microsoft.com/office/powerpoint/2010/main" val="3635215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F0776-BD9C-4ED9-9293-E0DFB67D3950}"/>
              </a:ext>
            </a:extLst>
          </p:cNvPr>
          <p:cNvSpPr>
            <a:spLocks noGrp="1"/>
          </p:cNvSpPr>
          <p:nvPr>
            <p:ph type="title"/>
          </p:nvPr>
        </p:nvSpPr>
        <p:spPr/>
        <p:txBody>
          <a:bodyPr/>
          <a:lstStyle/>
          <a:p>
            <a:r>
              <a:rPr lang="en-US" dirty="0"/>
              <a:t>DRESS CODE DON’TS</a:t>
            </a:r>
          </a:p>
        </p:txBody>
      </p:sp>
      <p:sp>
        <p:nvSpPr>
          <p:cNvPr id="3" name="Content Placeholder 2">
            <a:extLst>
              <a:ext uri="{FF2B5EF4-FFF2-40B4-BE49-F238E27FC236}">
                <a16:creationId xmlns:a16="http://schemas.microsoft.com/office/drawing/2014/main" id="{9AF2545E-4F97-41ED-832D-1C3E16B5269D}"/>
              </a:ext>
            </a:extLst>
          </p:cNvPr>
          <p:cNvSpPr>
            <a:spLocks noGrp="1"/>
          </p:cNvSpPr>
          <p:nvPr>
            <p:ph idx="1"/>
          </p:nvPr>
        </p:nvSpPr>
        <p:spPr>
          <a:xfrm>
            <a:off x="247426" y="2076226"/>
            <a:ext cx="11747349" cy="4475181"/>
          </a:xfrm>
        </p:spPr>
        <p:txBody>
          <a:bodyPr>
            <a:normAutofit fontScale="85000" lnSpcReduction="10000"/>
          </a:bodyPr>
          <a:lstStyle/>
          <a:p>
            <a:pPr marL="0" indent="0">
              <a:buNone/>
            </a:pPr>
            <a:r>
              <a:rPr lang="en-US" sz="3200" u="sng" dirty="0">
                <a:solidFill>
                  <a:schemeClr val="bg1"/>
                </a:solidFill>
              </a:rPr>
              <a:t>Lower Garments</a:t>
            </a:r>
          </a:p>
          <a:p>
            <a:r>
              <a:rPr lang="en-US" sz="3200" dirty="0">
                <a:solidFill>
                  <a:schemeClr val="bg1"/>
                </a:solidFill>
              </a:rPr>
              <a:t>Lowriding</a:t>
            </a:r>
          </a:p>
          <a:p>
            <a:r>
              <a:rPr lang="en-US" sz="3200" dirty="0">
                <a:solidFill>
                  <a:schemeClr val="bg1"/>
                </a:solidFill>
              </a:rPr>
              <a:t>Immodest holes and/or rips</a:t>
            </a:r>
          </a:p>
          <a:p>
            <a:r>
              <a:rPr lang="en-US" sz="3200" dirty="0">
                <a:solidFill>
                  <a:schemeClr val="bg1"/>
                </a:solidFill>
              </a:rPr>
              <a:t>Shorts that do not completely cover the buttocks</a:t>
            </a:r>
          </a:p>
          <a:p>
            <a:r>
              <a:rPr lang="en-US" sz="3200" dirty="0">
                <a:solidFill>
                  <a:schemeClr val="bg1"/>
                </a:solidFill>
              </a:rPr>
              <a:t>Dresses and/or skirts that do not reach mid-thigh</a:t>
            </a:r>
          </a:p>
          <a:p>
            <a:r>
              <a:rPr lang="en-US" sz="3200" dirty="0">
                <a:solidFill>
                  <a:schemeClr val="bg1"/>
                </a:solidFill>
              </a:rPr>
              <a:t>See through/sheer leggings or yoga pants</a:t>
            </a:r>
          </a:p>
          <a:p>
            <a:pPr marL="0" indent="0">
              <a:buNone/>
            </a:pPr>
            <a:r>
              <a:rPr lang="en-US" sz="3200" u="sng" dirty="0">
                <a:solidFill>
                  <a:schemeClr val="bg1"/>
                </a:solidFill>
              </a:rPr>
              <a:t>Accessories/Clothing Design</a:t>
            </a:r>
          </a:p>
          <a:p>
            <a:r>
              <a:rPr lang="en-US" altLang="en-US" sz="3200" dirty="0">
                <a:solidFill>
                  <a:schemeClr val="bg1"/>
                </a:solidFill>
              </a:rPr>
              <a:t>Crude, vulgar, profane, violent, death-oriented, gang related, sexually suggestive, promoting alcohol, drugs or tobacco</a:t>
            </a:r>
          </a:p>
          <a:p>
            <a:r>
              <a:rPr lang="en-US" altLang="en-US" sz="3200" dirty="0">
                <a:solidFill>
                  <a:schemeClr val="bg1"/>
                </a:solidFill>
              </a:rPr>
              <a:t>Connected piercings, dog collars, wallet chains, large metal hair picks </a:t>
            </a:r>
          </a:p>
          <a:p>
            <a:endParaRPr lang="en-US" dirty="0"/>
          </a:p>
        </p:txBody>
      </p:sp>
    </p:spTree>
    <p:extLst>
      <p:ext uri="{BB962C8B-B14F-4D97-AF65-F5344CB8AC3E}">
        <p14:creationId xmlns:p14="http://schemas.microsoft.com/office/powerpoint/2010/main" val="3302318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8D5D7-9CC4-4FCF-AF38-0950102466EC}"/>
              </a:ext>
            </a:extLst>
          </p:cNvPr>
          <p:cNvSpPr>
            <a:spLocks noGrp="1"/>
          </p:cNvSpPr>
          <p:nvPr>
            <p:ph type="title"/>
          </p:nvPr>
        </p:nvSpPr>
        <p:spPr/>
        <p:txBody>
          <a:bodyPr/>
          <a:lstStyle/>
          <a:p>
            <a:r>
              <a:rPr lang="en-US" dirty="0"/>
              <a:t>BULLYING</a:t>
            </a:r>
          </a:p>
        </p:txBody>
      </p:sp>
      <p:sp>
        <p:nvSpPr>
          <p:cNvPr id="3" name="Content Placeholder 2">
            <a:extLst>
              <a:ext uri="{FF2B5EF4-FFF2-40B4-BE49-F238E27FC236}">
                <a16:creationId xmlns:a16="http://schemas.microsoft.com/office/drawing/2014/main" id="{5D02D865-C0AB-4F61-A938-D8F4506456BD}"/>
              </a:ext>
            </a:extLst>
          </p:cNvPr>
          <p:cNvSpPr>
            <a:spLocks noGrp="1"/>
          </p:cNvSpPr>
          <p:nvPr>
            <p:ph idx="1"/>
          </p:nvPr>
        </p:nvSpPr>
        <p:spPr>
          <a:xfrm>
            <a:off x="311973" y="2336872"/>
            <a:ext cx="11435378" cy="4365141"/>
          </a:xfrm>
        </p:spPr>
        <p:txBody>
          <a:bodyPr/>
          <a:lstStyle/>
          <a:p>
            <a:r>
              <a:rPr lang="en-US" sz="3200" dirty="0">
                <a:solidFill>
                  <a:schemeClr val="bg1"/>
                </a:solidFill>
              </a:rPr>
              <a:t>At Melbourne High, we have ZERO tolerance for any bullying or harassment behaviors</a:t>
            </a:r>
          </a:p>
          <a:p>
            <a:r>
              <a:rPr lang="en-US" sz="3200" dirty="0">
                <a:solidFill>
                  <a:schemeClr val="bg1"/>
                </a:solidFill>
              </a:rPr>
              <a:t>If you have a concern, please contact Ms. Kilmer.</a:t>
            </a:r>
          </a:p>
          <a:p>
            <a:r>
              <a:rPr lang="en-US" sz="3200" dirty="0">
                <a:solidFill>
                  <a:schemeClr val="bg1"/>
                </a:solidFill>
              </a:rPr>
              <a:t>You can also use the SPEAKOUT HOTLINE if you wish to be anonymous. </a:t>
            </a:r>
          </a:p>
          <a:p>
            <a:endParaRPr lang="en-US" sz="3200" dirty="0">
              <a:solidFill>
                <a:schemeClr val="bg1"/>
              </a:solidFill>
            </a:endParaRPr>
          </a:p>
          <a:p>
            <a:pPr marL="0" indent="0" algn="ctr">
              <a:buNone/>
            </a:pPr>
            <a:r>
              <a:rPr lang="en-US" sz="3200" dirty="0">
                <a:solidFill>
                  <a:schemeClr val="bg1"/>
                </a:solidFill>
              </a:rPr>
              <a:t>Call - 1-800-423-TIPS</a:t>
            </a:r>
          </a:p>
          <a:p>
            <a:pPr marL="0" indent="0" algn="ctr">
              <a:buNone/>
            </a:pPr>
            <a:r>
              <a:rPr lang="en-US" sz="3200" dirty="0">
                <a:solidFill>
                  <a:schemeClr val="bg1"/>
                </a:solidFill>
              </a:rPr>
              <a:t>Text - CRIMES (274637)</a:t>
            </a:r>
          </a:p>
          <a:p>
            <a:pPr marL="0" indent="0" algn="ctr">
              <a:buNone/>
            </a:pPr>
            <a:endParaRPr lang="en-US" dirty="0"/>
          </a:p>
        </p:txBody>
      </p:sp>
    </p:spTree>
    <p:extLst>
      <p:ext uri="{BB962C8B-B14F-4D97-AF65-F5344CB8AC3E}">
        <p14:creationId xmlns:p14="http://schemas.microsoft.com/office/powerpoint/2010/main" val="375100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94157-847B-4F57-AAAA-8869F7C0A269}"/>
              </a:ext>
            </a:extLst>
          </p:cNvPr>
          <p:cNvSpPr>
            <a:spLocks noGrp="1"/>
          </p:cNvSpPr>
          <p:nvPr>
            <p:ph type="title"/>
          </p:nvPr>
        </p:nvSpPr>
        <p:spPr/>
        <p:txBody>
          <a:bodyPr>
            <a:normAutofit/>
          </a:bodyPr>
          <a:lstStyle/>
          <a:p>
            <a:r>
              <a:rPr lang="en-US" sz="3200" dirty="0"/>
              <a:t>GRADUATION REQUIREMENTS – CLASS OF 2022!</a:t>
            </a:r>
          </a:p>
        </p:txBody>
      </p:sp>
      <p:sp>
        <p:nvSpPr>
          <p:cNvPr id="3" name="Content Placeholder 2">
            <a:extLst>
              <a:ext uri="{FF2B5EF4-FFF2-40B4-BE49-F238E27FC236}">
                <a16:creationId xmlns:a16="http://schemas.microsoft.com/office/drawing/2014/main" id="{F262AC18-7C97-4779-BE00-C2FE49A9CCA1}"/>
              </a:ext>
            </a:extLst>
          </p:cNvPr>
          <p:cNvSpPr>
            <a:spLocks noGrp="1"/>
          </p:cNvSpPr>
          <p:nvPr>
            <p:ph idx="1"/>
          </p:nvPr>
        </p:nvSpPr>
        <p:spPr>
          <a:xfrm>
            <a:off x="0" y="2046914"/>
            <a:ext cx="11744587" cy="4714613"/>
          </a:xfrm>
        </p:spPr>
        <p:txBody>
          <a:bodyPr>
            <a:normAutofit/>
          </a:bodyPr>
          <a:lstStyle/>
          <a:p>
            <a:pPr marL="0" indent="0">
              <a:buNone/>
            </a:pPr>
            <a:r>
              <a:rPr lang="en-US" sz="2800" u="sng" dirty="0">
                <a:solidFill>
                  <a:schemeClr val="bg1"/>
                </a:solidFill>
              </a:rPr>
              <a:t>Core Academics</a:t>
            </a:r>
          </a:p>
          <a:p>
            <a:pPr marL="0" indent="0">
              <a:buNone/>
            </a:pPr>
            <a:r>
              <a:rPr lang="en-US" sz="2800" dirty="0">
                <a:solidFill>
                  <a:schemeClr val="bg1"/>
                </a:solidFill>
              </a:rPr>
              <a:t>ENGLISH LANGUAGE ARTS 		4 Credits</a:t>
            </a:r>
          </a:p>
          <a:p>
            <a:pPr marL="0" indent="0">
              <a:buNone/>
            </a:pPr>
            <a:r>
              <a:rPr lang="en-US" sz="2800" dirty="0">
                <a:solidFill>
                  <a:schemeClr val="bg1"/>
                </a:solidFill>
              </a:rPr>
              <a:t>MATHEMATICS				4 Credits (Inc. Algebra &amp; Geometry)</a:t>
            </a:r>
          </a:p>
          <a:p>
            <a:pPr marL="0" indent="0">
              <a:buNone/>
            </a:pPr>
            <a:r>
              <a:rPr lang="en-US" sz="2800" dirty="0">
                <a:solidFill>
                  <a:schemeClr val="bg1"/>
                </a:solidFill>
              </a:rPr>
              <a:t>SCIENCE					3 Credits</a:t>
            </a:r>
          </a:p>
          <a:p>
            <a:pPr marL="0" indent="0">
              <a:buNone/>
            </a:pPr>
            <a:r>
              <a:rPr lang="en-US" sz="2800" dirty="0">
                <a:solidFill>
                  <a:schemeClr val="bg1"/>
                </a:solidFill>
              </a:rPr>
              <a:t>SOCIAL STUDIES				3 Credits</a:t>
            </a:r>
          </a:p>
          <a:p>
            <a:pPr marL="0" indent="0" algn="ctr">
              <a:buNone/>
            </a:pPr>
            <a:r>
              <a:rPr lang="en-US" sz="2800" dirty="0">
                <a:solidFill>
                  <a:schemeClr val="bg1"/>
                </a:solidFill>
              </a:rPr>
              <a:t>		       * 4</a:t>
            </a:r>
            <a:r>
              <a:rPr lang="en-US" sz="2800" baseline="30000" dirty="0">
                <a:solidFill>
                  <a:schemeClr val="bg1"/>
                </a:solidFill>
              </a:rPr>
              <a:t>th</a:t>
            </a:r>
            <a:r>
              <a:rPr lang="en-US" sz="2800" dirty="0">
                <a:solidFill>
                  <a:schemeClr val="bg1"/>
                </a:solidFill>
              </a:rPr>
              <a:t> Credit in either science or social studies</a:t>
            </a:r>
          </a:p>
        </p:txBody>
      </p:sp>
    </p:spTree>
    <p:extLst>
      <p:ext uri="{BB962C8B-B14F-4D97-AF65-F5344CB8AC3E}">
        <p14:creationId xmlns:p14="http://schemas.microsoft.com/office/powerpoint/2010/main" val="3160397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37221-008B-D843-8BAE-281EE55FA73D}"/>
              </a:ext>
            </a:extLst>
          </p:cNvPr>
          <p:cNvSpPr>
            <a:spLocks noGrp="1"/>
          </p:cNvSpPr>
          <p:nvPr>
            <p:ph type="title"/>
          </p:nvPr>
        </p:nvSpPr>
        <p:spPr/>
        <p:txBody>
          <a:bodyPr/>
          <a:lstStyle/>
          <a:p>
            <a:r>
              <a:rPr lang="en-US" dirty="0"/>
              <a:t>Graduation Requirements (Continued)</a:t>
            </a:r>
          </a:p>
        </p:txBody>
      </p:sp>
      <p:sp>
        <p:nvSpPr>
          <p:cNvPr id="3" name="Content Placeholder 2">
            <a:extLst>
              <a:ext uri="{FF2B5EF4-FFF2-40B4-BE49-F238E27FC236}">
                <a16:creationId xmlns:a16="http://schemas.microsoft.com/office/drawing/2014/main" id="{E073812D-08DE-4940-A306-2170C91B8C0E}"/>
              </a:ext>
            </a:extLst>
          </p:cNvPr>
          <p:cNvSpPr>
            <a:spLocks noGrp="1"/>
          </p:cNvSpPr>
          <p:nvPr>
            <p:ph idx="1"/>
          </p:nvPr>
        </p:nvSpPr>
        <p:spPr>
          <a:xfrm>
            <a:off x="223024" y="2051824"/>
            <a:ext cx="11697629" cy="4527395"/>
          </a:xfrm>
        </p:spPr>
        <p:txBody>
          <a:bodyPr>
            <a:noAutofit/>
          </a:bodyPr>
          <a:lstStyle/>
          <a:p>
            <a:pPr marL="0" indent="0">
              <a:buNone/>
            </a:pPr>
            <a:r>
              <a:rPr lang="en-US" sz="2800" u="sng" dirty="0">
                <a:solidFill>
                  <a:schemeClr val="bg1"/>
                </a:solidFill>
              </a:rPr>
              <a:t>Other Requirements</a:t>
            </a:r>
          </a:p>
          <a:p>
            <a:pPr marL="0" indent="0">
              <a:buNone/>
            </a:pPr>
            <a:r>
              <a:rPr lang="en-US" sz="2800" dirty="0">
                <a:solidFill>
                  <a:schemeClr val="bg1"/>
                </a:solidFill>
              </a:rPr>
              <a:t>PERFORMING FINE ARTS				1 Credit</a:t>
            </a:r>
          </a:p>
          <a:p>
            <a:pPr marL="0" indent="0">
              <a:buNone/>
            </a:pPr>
            <a:r>
              <a:rPr lang="en-US" sz="2800" dirty="0">
                <a:solidFill>
                  <a:schemeClr val="bg1"/>
                </a:solidFill>
              </a:rPr>
              <a:t>PHYSICAL EDUCATION					1 Credit (HOPE)</a:t>
            </a:r>
          </a:p>
          <a:p>
            <a:pPr marL="0" indent="0">
              <a:buNone/>
            </a:pPr>
            <a:r>
              <a:rPr lang="en-US" sz="2800" dirty="0">
                <a:solidFill>
                  <a:schemeClr val="bg1"/>
                </a:solidFill>
              </a:rPr>
              <a:t>CAREER RESEARCH					0.5 Credit</a:t>
            </a:r>
          </a:p>
          <a:p>
            <a:pPr marL="0" indent="0">
              <a:buNone/>
            </a:pPr>
            <a:r>
              <a:rPr lang="en-US" sz="2800" dirty="0">
                <a:solidFill>
                  <a:schemeClr val="bg1"/>
                </a:solidFill>
              </a:rPr>
              <a:t>ELECTIVES							8.5 Credits</a:t>
            </a:r>
          </a:p>
          <a:p>
            <a:pPr marL="0" indent="0">
              <a:buNone/>
            </a:pPr>
            <a:r>
              <a:rPr lang="en-US" sz="2800" dirty="0">
                <a:solidFill>
                  <a:schemeClr val="bg1"/>
                </a:solidFill>
              </a:rPr>
              <a:t>ONLINE COURSE						1 Course</a:t>
            </a:r>
          </a:p>
          <a:p>
            <a:pPr marL="0" indent="0">
              <a:buNone/>
            </a:pPr>
            <a:r>
              <a:rPr lang="en-US" sz="2800" dirty="0">
                <a:solidFill>
                  <a:schemeClr val="bg1"/>
                </a:solidFill>
              </a:rPr>
              <a:t>GPA								2.0</a:t>
            </a:r>
          </a:p>
          <a:p>
            <a:pPr marL="0" indent="0">
              <a:buNone/>
            </a:pPr>
            <a:r>
              <a:rPr lang="en-US" sz="2800" dirty="0">
                <a:solidFill>
                  <a:schemeClr val="bg1"/>
                </a:solidFill>
              </a:rPr>
              <a:t>RIGOROUS COURSE OR CTE REQUIREMENT	Refer to Graduation Requirement Sheet</a:t>
            </a:r>
            <a:endParaRPr lang="en-US" sz="2800" dirty="0"/>
          </a:p>
        </p:txBody>
      </p:sp>
    </p:spTree>
    <p:extLst>
      <p:ext uri="{BB962C8B-B14F-4D97-AF65-F5344CB8AC3E}">
        <p14:creationId xmlns:p14="http://schemas.microsoft.com/office/powerpoint/2010/main" val="378473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9B1C-1DCC-4BEE-8CFD-923196A27DB6}"/>
              </a:ext>
            </a:extLst>
          </p:cNvPr>
          <p:cNvSpPr>
            <a:spLocks noGrp="1"/>
          </p:cNvSpPr>
          <p:nvPr>
            <p:ph type="title"/>
          </p:nvPr>
        </p:nvSpPr>
        <p:spPr/>
        <p:txBody>
          <a:bodyPr/>
          <a:lstStyle/>
          <a:p>
            <a:r>
              <a:rPr lang="en-US" dirty="0"/>
              <a:t>GRADE POINT AVERAGE (GPA) IMPORTANCE</a:t>
            </a:r>
          </a:p>
        </p:txBody>
      </p:sp>
      <p:sp>
        <p:nvSpPr>
          <p:cNvPr id="3" name="Content Placeholder 2">
            <a:extLst>
              <a:ext uri="{FF2B5EF4-FFF2-40B4-BE49-F238E27FC236}">
                <a16:creationId xmlns:a16="http://schemas.microsoft.com/office/drawing/2014/main" id="{329A087B-ACE0-4B7A-B191-18DA18BE8031}"/>
              </a:ext>
            </a:extLst>
          </p:cNvPr>
          <p:cNvSpPr>
            <a:spLocks noGrp="1"/>
          </p:cNvSpPr>
          <p:nvPr>
            <p:ph idx="1"/>
          </p:nvPr>
        </p:nvSpPr>
        <p:spPr>
          <a:xfrm>
            <a:off x="680321" y="2336872"/>
            <a:ext cx="9613861" cy="4521127"/>
          </a:xfrm>
        </p:spPr>
        <p:txBody>
          <a:bodyPr>
            <a:normAutofit lnSpcReduction="10000"/>
          </a:bodyPr>
          <a:lstStyle/>
          <a:p>
            <a:pPr marL="0" indent="0" algn="ctr">
              <a:lnSpc>
                <a:spcPct val="100000"/>
              </a:lnSpc>
              <a:buNone/>
            </a:pPr>
            <a:r>
              <a:rPr lang="en-US" dirty="0">
                <a:solidFill>
                  <a:schemeClr val="bg1"/>
                </a:solidFill>
              </a:rPr>
              <a:t>GRADUATION MINIMUM GPA IS 2.0</a:t>
            </a:r>
          </a:p>
          <a:p>
            <a:pPr marL="0" indent="0" algn="ctr">
              <a:lnSpc>
                <a:spcPct val="100000"/>
              </a:lnSpc>
              <a:buNone/>
            </a:pPr>
            <a:r>
              <a:rPr lang="en-US" dirty="0">
                <a:solidFill>
                  <a:schemeClr val="bg1"/>
                </a:solidFill>
              </a:rPr>
              <a:t>SPORT ELIGIBILITY MINIMUM IS 2.0 </a:t>
            </a:r>
          </a:p>
          <a:p>
            <a:pPr marL="0" indent="0">
              <a:buNone/>
            </a:pPr>
            <a:endParaRPr lang="en-US" dirty="0">
              <a:solidFill>
                <a:schemeClr val="bg1"/>
              </a:solidFill>
            </a:endParaRPr>
          </a:p>
          <a:p>
            <a:pPr marL="0" indent="0" algn="ctr">
              <a:buNone/>
            </a:pPr>
            <a:r>
              <a:rPr lang="en-US" dirty="0">
                <a:solidFill>
                  <a:schemeClr val="bg1"/>
                </a:solidFill>
              </a:rPr>
              <a:t>GRADE BREAKDOWN</a:t>
            </a:r>
          </a:p>
          <a:p>
            <a:pPr marL="0" indent="0" algn="ctr">
              <a:buNone/>
            </a:pPr>
            <a:r>
              <a:rPr lang="en-US" dirty="0">
                <a:solidFill>
                  <a:schemeClr val="bg1"/>
                </a:solidFill>
              </a:rPr>
              <a:t>A = 4.0</a:t>
            </a:r>
          </a:p>
          <a:p>
            <a:pPr marL="0" indent="0" algn="ctr">
              <a:buNone/>
            </a:pPr>
            <a:r>
              <a:rPr lang="en-US" dirty="0">
                <a:solidFill>
                  <a:schemeClr val="bg1"/>
                </a:solidFill>
              </a:rPr>
              <a:t>B = 3.0</a:t>
            </a:r>
          </a:p>
          <a:p>
            <a:pPr marL="0" indent="0" algn="ctr">
              <a:buNone/>
            </a:pPr>
            <a:r>
              <a:rPr lang="en-US" dirty="0">
                <a:solidFill>
                  <a:schemeClr val="bg1"/>
                </a:solidFill>
              </a:rPr>
              <a:t>C = 2.0</a:t>
            </a:r>
          </a:p>
          <a:p>
            <a:pPr marL="0" indent="0" algn="ctr">
              <a:buNone/>
            </a:pPr>
            <a:r>
              <a:rPr lang="en-US" dirty="0">
                <a:solidFill>
                  <a:schemeClr val="bg1"/>
                </a:solidFill>
              </a:rPr>
              <a:t>D = 1.0</a:t>
            </a:r>
          </a:p>
          <a:p>
            <a:pPr marL="0" indent="0" algn="ctr">
              <a:buNone/>
            </a:pPr>
            <a:r>
              <a:rPr lang="en-US" dirty="0">
                <a:solidFill>
                  <a:schemeClr val="bg1"/>
                </a:solidFill>
              </a:rPr>
              <a:t>F = 0.0</a:t>
            </a:r>
          </a:p>
          <a:p>
            <a:pPr marL="0" indent="0" algn="ctr">
              <a:buNone/>
            </a:pPr>
            <a:r>
              <a:rPr lang="en-US" dirty="0">
                <a:solidFill>
                  <a:schemeClr val="bg1"/>
                </a:solidFill>
              </a:rPr>
              <a:t>CREATE A STRONG FOUNDATION IN FRESHMAN YEAR</a:t>
            </a:r>
          </a:p>
          <a:p>
            <a:pPr marL="0" indent="0">
              <a:buNone/>
            </a:pPr>
            <a:endParaRPr lang="en-US" dirty="0">
              <a:solidFill>
                <a:schemeClr val="bg1"/>
              </a:solidFill>
            </a:endParaRPr>
          </a:p>
        </p:txBody>
      </p:sp>
    </p:spTree>
    <p:extLst>
      <p:ext uri="{BB962C8B-B14F-4D97-AF65-F5344CB8AC3E}">
        <p14:creationId xmlns:p14="http://schemas.microsoft.com/office/powerpoint/2010/main" val="3287759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D5EFB-FFF0-44A2-943F-6792DEE514F5}"/>
              </a:ext>
            </a:extLst>
          </p:cNvPr>
          <p:cNvSpPr>
            <a:spLocks noGrp="1"/>
          </p:cNvSpPr>
          <p:nvPr>
            <p:ph type="title"/>
          </p:nvPr>
        </p:nvSpPr>
        <p:spPr/>
        <p:txBody>
          <a:bodyPr/>
          <a:lstStyle/>
          <a:p>
            <a:r>
              <a:rPr lang="en-US" dirty="0"/>
              <a:t>BRIGHT FUTURES</a:t>
            </a:r>
          </a:p>
        </p:txBody>
      </p:sp>
      <p:sp>
        <p:nvSpPr>
          <p:cNvPr id="3" name="Content Placeholder 2">
            <a:extLst>
              <a:ext uri="{FF2B5EF4-FFF2-40B4-BE49-F238E27FC236}">
                <a16:creationId xmlns:a16="http://schemas.microsoft.com/office/drawing/2014/main" id="{6431D14B-3AEB-45AA-86B9-D75DDCCC53CD}"/>
              </a:ext>
            </a:extLst>
          </p:cNvPr>
          <p:cNvSpPr>
            <a:spLocks noGrp="1"/>
          </p:cNvSpPr>
          <p:nvPr>
            <p:ph idx="1"/>
          </p:nvPr>
        </p:nvSpPr>
        <p:spPr>
          <a:xfrm>
            <a:off x="100362" y="2062976"/>
            <a:ext cx="11711534" cy="4606765"/>
          </a:xfrm>
        </p:spPr>
        <p:txBody>
          <a:bodyPr>
            <a:normAutofit lnSpcReduction="10000"/>
          </a:bodyPr>
          <a:lstStyle/>
          <a:p>
            <a:r>
              <a:rPr lang="en-US" sz="2800" dirty="0">
                <a:solidFill>
                  <a:schemeClr val="bg1"/>
                </a:solidFill>
              </a:rPr>
              <a:t>There are three levels of scholarships available:</a:t>
            </a:r>
          </a:p>
          <a:p>
            <a:pPr marL="457200" indent="-457200">
              <a:buFont typeface="+mj-lt"/>
              <a:buAutoNum type="arabicPeriod"/>
            </a:pPr>
            <a:r>
              <a:rPr lang="en-US" sz="2800" dirty="0">
                <a:solidFill>
                  <a:schemeClr val="bg1"/>
                </a:solidFill>
              </a:rPr>
              <a:t>Florida Academic Scholar</a:t>
            </a:r>
          </a:p>
          <a:p>
            <a:pPr marL="457200" indent="-457200">
              <a:buFont typeface="+mj-lt"/>
              <a:buAutoNum type="arabicPeriod"/>
            </a:pPr>
            <a:r>
              <a:rPr lang="en-US" sz="2800" dirty="0">
                <a:solidFill>
                  <a:schemeClr val="bg1"/>
                </a:solidFill>
              </a:rPr>
              <a:t>Florida Medallion Scholar</a:t>
            </a:r>
          </a:p>
          <a:p>
            <a:pPr marL="457200" indent="-457200">
              <a:buFont typeface="+mj-lt"/>
              <a:buAutoNum type="arabicPeriod"/>
            </a:pPr>
            <a:r>
              <a:rPr lang="en-US" sz="2800" dirty="0">
                <a:solidFill>
                  <a:schemeClr val="bg1"/>
                </a:solidFill>
              </a:rPr>
              <a:t>Florida Gold Seal Scholar</a:t>
            </a:r>
          </a:p>
          <a:p>
            <a:pPr marL="457200" indent="-457200">
              <a:buFont typeface="+mj-lt"/>
              <a:buAutoNum type="arabicPeriod"/>
            </a:pPr>
            <a:endParaRPr lang="en-US" sz="2800" dirty="0">
              <a:solidFill>
                <a:schemeClr val="bg1"/>
              </a:solidFill>
            </a:endParaRPr>
          </a:p>
          <a:p>
            <a:pPr marL="0" indent="0">
              <a:buNone/>
            </a:pPr>
            <a:r>
              <a:rPr lang="en-US" sz="2800" dirty="0">
                <a:solidFill>
                  <a:schemeClr val="bg1"/>
                </a:solidFill>
              </a:rPr>
              <a:t>You have been given a hand-out that describes the eligibility requirements for each of these scholarships. Take advantage of this money available toward college and start planning now!</a:t>
            </a:r>
          </a:p>
          <a:p>
            <a:pPr marL="457200" indent="-457200">
              <a:buFont typeface="+mj-lt"/>
              <a:buAutoNum type="arabicPeriod"/>
            </a:pPr>
            <a:endParaRPr lang="en-US" dirty="0"/>
          </a:p>
          <a:p>
            <a:pPr>
              <a:lnSpc>
                <a:spcPct val="80000"/>
              </a:lnSpc>
            </a:pPr>
            <a:r>
              <a:rPr lang="en-US" altLang="en-US" dirty="0"/>
              <a:t>	</a:t>
            </a:r>
            <a:endParaRPr lang="en-US" dirty="0"/>
          </a:p>
        </p:txBody>
      </p:sp>
    </p:spTree>
    <p:extLst>
      <p:ext uri="{BB962C8B-B14F-4D97-AF65-F5344CB8AC3E}">
        <p14:creationId xmlns:p14="http://schemas.microsoft.com/office/powerpoint/2010/main" val="2190101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95408-C01E-4454-95CB-98B5EC770563}"/>
              </a:ext>
            </a:extLst>
          </p:cNvPr>
          <p:cNvSpPr>
            <a:spLocks noGrp="1"/>
          </p:cNvSpPr>
          <p:nvPr>
            <p:ph type="title"/>
          </p:nvPr>
        </p:nvSpPr>
        <p:spPr/>
        <p:txBody>
          <a:bodyPr/>
          <a:lstStyle/>
          <a:p>
            <a:r>
              <a:rPr lang="en-US" dirty="0"/>
              <a:t>FRESHMAN STUDY HALL/ASSEMBLIES</a:t>
            </a:r>
          </a:p>
        </p:txBody>
      </p:sp>
      <p:sp>
        <p:nvSpPr>
          <p:cNvPr id="3" name="Content Placeholder 2">
            <a:extLst>
              <a:ext uri="{FF2B5EF4-FFF2-40B4-BE49-F238E27FC236}">
                <a16:creationId xmlns:a16="http://schemas.microsoft.com/office/drawing/2014/main" id="{2D668679-CA52-461A-A1D3-5CDFB94C3957}"/>
              </a:ext>
            </a:extLst>
          </p:cNvPr>
          <p:cNvSpPr>
            <a:spLocks noGrp="1"/>
          </p:cNvSpPr>
          <p:nvPr>
            <p:ph idx="1"/>
          </p:nvPr>
        </p:nvSpPr>
        <p:spPr>
          <a:xfrm>
            <a:off x="133815" y="2096429"/>
            <a:ext cx="11864897" cy="4564430"/>
          </a:xfrm>
        </p:spPr>
        <p:txBody>
          <a:bodyPr>
            <a:normAutofit fontScale="92500"/>
          </a:bodyPr>
          <a:lstStyle/>
          <a:p>
            <a:pPr marL="0" indent="0">
              <a:buNone/>
            </a:pPr>
            <a:r>
              <a:rPr lang="en-US" sz="3200" u="sng" dirty="0">
                <a:solidFill>
                  <a:schemeClr val="bg1"/>
                </a:solidFill>
              </a:rPr>
              <a:t>Purpose</a:t>
            </a:r>
            <a:r>
              <a:rPr lang="en-US" sz="3200" dirty="0">
                <a:solidFill>
                  <a:schemeClr val="bg1"/>
                </a:solidFill>
              </a:rPr>
              <a:t>: Promote smooth academic transition from middle school.	</a:t>
            </a:r>
          </a:p>
          <a:p>
            <a:pPr marL="0" indent="0">
              <a:buNone/>
            </a:pPr>
            <a:r>
              <a:rPr lang="en-US" sz="3200" u="sng" dirty="0">
                <a:solidFill>
                  <a:schemeClr val="bg1"/>
                </a:solidFill>
              </a:rPr>
              <a:t>Activities</a:t>
            </a:r>
            <a:r>
              <a:rPr lang="en-US" sz="3200" dirty="0">
                <a:solidFill>
                  <a:schemeClr val="bg1"/>
                </a:solidFill>
              </a:rPr>
              <a:t>: Study/Complete homework/Complete assignments/Read/Organize/Peer tutoring</a:t>
            </a:r>
          </a:p>
          <a:p>
            <a:pPr marL="0" indent="0">
              <a:buNone/>
            </a:pPr>
            <a:endParaRPr lang="en-US" sz="3200" dirty="0">
              <a:solidFill>
                <a:schemeClr val="bg1"/>
              </a:solidFill>
            </a:endParaRPr>
          </a:p>
          <a:p>
            <a:pPr marL="0" indent="0">
              <a:buNone/>
            </a:pPr>
            <a:r>
              <a:rPr lang="en-US" sz="3200" dirty="0">
                <a:solidFill>
                  <a:schemeClr val="bg1"/>
                </a:solidFill>
              </a:rPr>
              <a:t>Study Hall	12:04 – 12:34  		Mon-Wed.		Assigned Classroom</a:t>
            </a:r>
          </a:p>
          <a:p>
            <a:pPr marL="0" indent="0">
              <a:buNone/>
            </a:pPr>
            <a:r>
              <a:rPr lang="en-US" sz="3200" dirty="0">
                <a:solidFill>
                  <a:schemeClr val="bg1"/>
                </a:solidFill>
              </a:rPr>
              <a:t>Assembly	12:04 – 12:34		Thursday			Gym</a:t>
            </a:r>
          </a:p>
          <a:p>
            <a:pPr marL="0" indent="0">
              <a:buNone/>
            </a:pPr>
            <a:endParaRPr lang="en-US" sz="3200" dirty="0">
              <a:solidFill>
                <a:schemeClr val="bg1"/>
              </a:solidFill>
            </a:endParaRPr>
          </a:p>
          <a:p>
            <a:pPr marL="0" indent="0">
              <a:buNone/>
            </a:pPr>
            <a:r>
              <a:rPr lang="en-US" sz="3200" dirty="0">
                <a:solidFill>
                  <a:schemeClr val="bg1"/>
                </a:solidFill>
              </a:rPr>
              <a:t>Lunch		12:34-1:04		Mon-Thurs.</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245848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F6CA4-C9DD-004A-833D-A33027E67F79}"/>
              </a:ext>
            </a:extLst>
          </p:cNvPr>
          <p:cNvSpPr>
            <a:spLocks noGrp="1"/>
          </p:cNvSpPr>
          <p:nvPr>
            <p:ph type="title"/>
          </p:nvPr>
        </p:nvSpPr>
        <p:spPr/>
        <p:txBody>
          <a:bodyPr/>
          <a:lstStyle/>
          <a:p>
            <a:r>
              <a:rPr lang="en-US" dirty="0"/>
              <a:t>FRESHMAN STUDY HALL (CONTINUED)</a:t>
            </a:r>
          </a:p>
        </p:txBody>
      </p:sp>
      <p:sp>
        <p:nvSpPr>
          <p:cNvPr id="3" name="Content Placeholder 2">
            <a:extLst>
              <a:ext uri="{FF2B5EF4-FFF2-40B4-BE49-F238E27FC236}">
                <a16:creationId xmlns:a16="http://schemas.microsoft.com/office/drawing/2014/main" id="{68536DE9-094B-9D44-9898-B99ABBC5B8EC}"/>
              </a:ext>
            </a:extLst>
          </p:cNvPr>
          <p:cNvSpPr>
            <a:spLocks noGrp="1"/>
          </p:cNvSpPr>
          <p:nvPr>
            <p:ph idx="1"/>
          </p:nvPr>
        </p:nvSpPr>
        <p:spPr>
          <a:xfrm>
            <a:off x="144966" y="2129883"/>
            <a:ext cx="11853745" cy="4572000"/>
          </a:xfrm>
        </p:spPr>
        <p:txBody>
          <a:bodyPr>
            <a:normAutofit/>
          </a:bodyPr>
          <a:lstStyle/>
          <a:p>
            <a:pPr marL="0" indent="0">
              <a:buNone/>
            </a:pPr>
            <a:r>
              <a:rPr lang="en-US" sz="3200" dirty="0">
                <a:solidFill>
                  <a:schemeClr val="bg1"/>
                </a:solidFill>
              </a:rPr>
              <a:t>1</a:t>
            </a:r>
            <a:r>
              <a:rPr lang="en-US" sz="3200" baseline="30000" dirty="0">
                <a:solidFill>
                  <a:schemeClr val="bg1"/>
                </a:solidFill>
              </a:rPr>
              <a:t>st</a:t>
            </a:r>
            <a:r>
              <a:rPr lang="en-US" sz="3200" dirty="0">
                <a:solidFill>
                  <a:schemeClr val="bg1"/>
                </a:solidFill>
              </a:rPr>
              <a:t> 9 Weeks				All freshman</a:t>
            </a:r>
          </a:p>
          <a:p>
            <a:pPr marL="0" indent="0">
              <a:buNone/>
            </a:pPr>
            <a:r>
              <a:rPr lang="en-US" sz="3200" dirty="0">
                <a:solidFill>
                  <a:schemeClr val="bg1"/>
                </a:solidFill>
              </a:rPr>
              <a:t>End of 1</a:t>
            </a:r>
            <a:r>
              <a:rPr lang="en-US" sz="3200" baseline="30000" dirty="0">
                <a:solidFill>
                  <a:schemeClr val="bg1"/>
                </a:solidFill>
              </a:rPr>
              <a:t>st</a:t>
            </a:r>
            <a:r>
              <a:rPr lang="en-US" sz="3200" dirty="0">
                <a:solidFill>
                  <a:schemeClr val="bg1"/>
                </a:solidFill>
              </a:rPr>
              <a:t> 9 Weeks 			4.0 GPA = Power Hour</a:t>
            </a:r>
          </a:p>
          <a:p>
            <a:pPr marL="0" indent="0">
              <a:buNone/>
            </a:pPr>
            <a:r>
              <a:rPr lang="en-US" sz="3200" dirty="0">
                <a:solidFill>
                  <a:schemeClr val="bg1"/>
                </a:solidFill>
              </a:rPr>
              <a:t>Remainder of 1</a:t>
            </a:r>
            <a:r>
              <a:rPr lang="en-US" sz="3200" baseline="30000" dirty="0">
                <a:solidFill>
                  <a:schemeClr val="bg1"/>
                </a:solidFill>
              </a:rPr>
              <a:t>st</a:t>
            </a:r>
            <a:r>
              <a:rPr lang="en-US" sz="3200" dirty="0">
                <a:solidFill>
                  <a:schemeClr val="bg1"/>
                </a:solidFill>
              </a:rPr>
              <a:t> Semester	&lt;4.0 GPA = Study Hall/Assemblies</a:t>
            </a:r>
          </a:p>
          <a:p>
            <a:pPr marL="0" indent="0">
              <a:buNone/>
            </a:pPr>
            <a:r>
              <a:rPr lang="en-US" sz="3200" dirty="0">
                <a:solidFill>
                  <a:schemeClr val="bg1"/>
                </a:solidFill>
              </a:rPr>
              <a:t>Second Semester			2.0 GPA = Power Hour</a:t>
            </a:r>
          </a:p>
          <a:p>
            <a:pPr marL="0" indent="0">
              <a:buNone/>
            </a:pPr>
            <a:r>
              <a:rPr lang="en-US" sz="3200" dirty="0">
                <a:solidFill>
                  <a:schemeClr val="bg1"/>
                </a:solidFill>
              </a:rPr>
              <a:t>						&lt;2.0 GPA = Targeted Support</a:t>
            </a:r>
            <a:endParaRPr lang="en-US" sz="3200" dirty="0"/>
          </a:p>
        </p:txBody>
      </p:sp>
    </p:spTree>
    <p:extLst>
      <p:ext uri="{BB962C8B-B14F-4D97-AF65-F5344CB8AC3E}">
        <p14:creationId xmlns:p14="http://schemas.microsoft.com/office/powerpoint/2010/main" val="1821115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GRADEBOOK</a:t>
            </a:r>
          </a:p>
        </p:txBody>
      </p:sp>
      <p:sp>
        <p:nvSpPr>
          <p:cNvPr id="3" name="Content Placeholder 2"/>
          <p:cNvSpPr>
            <a:spLocks noGrp="1"/>
          </p:cNvSpPr>
          <p:nvPr>
            <p:ph idx="1"/>
          </p:nvPr>
        </p:nvSpPr>
        <p:spPr>
          <a:xfrm>
            <a:off x="225911" y="2097740"/>
            <a:ext cx="11510682" cy="4537235"/>
          </a:xfrm>
        </p:spPr>
        <p:txBody>
          <a:bodyPr>
            <a:normAutofit/>
          </a:bodyPr>
          <a:lstStyle/>
          <a:p>
            <a:r>
              <a:rPr lang="en-US" sz="3600" dirty="0"/>
              <a:t>FOCUS gradebook is the district standard.</a:t>
            </a:r>
          </a:p>
          <a:p>
            <a:r>
              <a:rPr lang="en-US" sz="3600" dirty="0"/>
              <a:t>Includes a smartphone app and improved notification features, including grade alerts.</a:t>
            </a:r>
          </a:p>
          <a:p>
            <a:r>
              <a:rPr lang="en-US" sz="3600" dirty="0"/>
              <a:t>Contact Guidance for your unique password to your child’s FOCUS account.  </a:t>
            </a:r>
          </a:p>
          <a:p>
            <a:r>
              <a:rPr lang="en-US" sz="3600" dirty="0"/>
              <a:t>Registered last year? You do not need a new password for MHS.</a:t>
            </a:r>
          </a:p>
        </p:txBody>
      </p:sp>
    </p:spTree>
    <p:extLst>
      <p:ext uri="{BB962C8B-B14F-4D97-AF65-F5344CB8AC3E}">
        <p14:creationId xmlns:p14="http://schemas.microsoft.com/office/powerpoint/2010/main" val="854727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5CA5-E37A-4323-8340-1E3A3E270B14}"/>
              </a:ext>
            </a:extLst>
          </p:cNvPr>
          <p:cNvSpPr>
            <a:spLocks noGrp="1"/>
          </p:cNvSpPr>
          <p:nvPr>
            <p:ph type="title"/>
          </p:nvPr>
        </p:nvSpPr>
        <p:spPr/>
        <p:txBody>
          <a:bodyPr/>
          <a:lstStyle/>
          <a:p>
            <a:r>
              <a:rPr lang="en-US" dirty="0"/>
              <a:t>PLANNERS</a:t>
            </a:r>
          </a:p>
        </p:txBody>
      </p:sp>
      <p:sp>
        <p:nvSpPr>
          <p:cNvPr id="3" name="Content Placeholder 2">
            <a:extLst>
              <a:ext uri="{FF2B5EF4-FFF2-40B4-BE49-F238E27FC236}">
                <a16:creationId xmlns:a16="http://schemas.microsoft.com/office/drawing/2014/main" id="{BDDEFB3F-204B-4FB4-B34B-3A83C5E6EDFD}"/>
              </a:ext>
            </a:extLst>
          </p:cNvPr>
          <p:cNvSpPr>
            <a:spLocks noGrp="1"/>
          </p:cNvSpPr>
          <p:nvPr>
            <p:ph idx="1"/>
          </p:nvPr>
        </p:nvSpPr>
        <p:spPr>
          <a:xfrm>
            <a:off x="89210" y="2119256"/>
            <a:ext cx="11744201" cy="3816933"/>
          </a:xfrm>
        </p:spPr>
        <p:txBody>
          <a:bodyPr>
            <a:normAutofit/>
          </a:bodyPr>
          <a:lstStyle/>
          <a:p>
            <a:r>
              <a:rPr lang="en-US" sz="3200" dirty="0">
                <a:solidFill>
                  <a:schemeClr val="bg1"/>
                </a:solidFill>
              </a:rPr>
              <a:t>All freshmen students will be given a planner to help them be successful in high school.</a:t>
            </a:r>
          </a:p>
          <a:p>
            <a:r>
              <a:rPr lang="en-US" sz="3200" dirty="0">
                <a:solidFill>
                  <a:schemeClr val="bg1"/>
                </a:solidFill>
              </a:rPr>
              <a:t>Please encourage your student to utilize the different components of the planner.</a:t>
            </a:r>
          </a:p>
          <a:p>
            <a:r>
              <a:rPr lang="en-US" sz="3200" dirty="0">
                <a:solidFill>
                  <a:schemeClr val="bg1"/>
                </a:solidFill>
              </a:rPr>
              <a:t>One idea could be that you use the planner with your student as a way to keep current with their assignments and progress.  </a:t>
            </a:r>
          </a:p>
        </p:txBody>
      </p:sp>
    </p:spTree>
    <p:extLst>
      <p:ext uri="{BB962C8B-B14F-4D97-AF65-F5344CB8AC3E}">
        <p14:creationId xmlns:p14="http://schemas.microsoft.com/office/powerpoint/2010/main" val="4035370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DA63-7326-47D1-A5F6-7F2B1A42A531}"/>
              </a:ext>
            </a:extLst>
          </p:cNvPr>
          <p:cNvSpPr>
            <a:spLocks noGrp="1"/>
          </p:cNvSpPr>
          <p:nvPr>
            <p:ph type="title"/>
          </p:nvPr>
        </p:nvSpPr>
        <p:spPr/>
        <p:txBody>
          <a:bodyPr/>
          <a:lstStyle/>
          <a:p>
            <a:r>
              <a:rPr lang="en-US" dirty="0"/>
              <a:t>SCHOOL ADVISORY COMMITTEE</a:t>
            </a:r>
          </a:p>
        </p:txBody>
      </p:sp>
      <p:sp>
        <p:nvSpPr>
          <p:cNvPr id="3" name="Content Placeholder 2">
            <a:extLst>
              <a:ext uri="{FF2B5EF4-FFF2-40B4-BE49-F238E27FC236}">
                <a16:creationId xmlns:a16="http://schemas.microsoft.com/office/drawing/2014/main" id="{B6209CC6-962B-4228-AB0C-A19CB3BDA0AE}"/>
              </a:ext>
            </a:extLst>
          </p:cNvPr>
          <p:cNvSpPr>
            <a:spLocks noGrp="1"/>
          </p:cNvSpPr>
          <p:nvPr>
            <p:ph idx="1"/>
          </p:nvPr>
        </p:nvSpPr>
        <p:spPr>
          <a:xfrm>
            <a:off x="344245" y="2336873"/>
            <a:ext cx="11306287" cy="3599316"/>
          </a:xfrm>
        </p:spPr>
        <p:txBody>
          <a:bodyPr>
            <a:normAutofit/>
          </a:bodyPr>
          <a:lstStyle/>
          <a:p>
            <a:pPr marL="0" indent="0" algn="ctr">
              <a:buNone/>
            </a:pPr>
            <a:r>
              <a:rPr lang="en-US" sz="3200" dirty="0">
                <a:solidFill>
                  <a:schemeClr val="bg1"/>
                </a:solidFill>
              </a:rPr>
              <a:t>YOUR INPUT IS VALUED HERE AT MELBOURNE HIGH SCHOOL</a:t>
            </a:r>
          </a:p>
          <a:p>
            <a:pPr marL="0" indent="0" algn="ctr">
              <a:buNone/>
            </a:pPr>
            <a:endParaRPr lang="en-US" sz="3200" dirty="0">
              <a:solidFill>
                <a:schemeClr val="bg1"/>
              </a:solidFill>
            </a:endParaRPr>
          </a:p>
          <a:p>
            <a:r>
              <a:rPr lang="en-US" sz="3200" dirty="0">
                <a:solidFill>
                  <a:schemeClr val="bg1"/>
                </a:solidFill>
              </a:rPr>
              <a:t>Committee meets once per month</a:t>
            </a:r>
          </a:p>
          <a:p>
            <a:r>
              <a:rPr lang="en-US" sz="3200" dirty="0">
                <a:solidFill>
                  <a:schemeClr val="bg1"/>
                </a:solidFill>
              </a:rPr>
              <a:t>Contact me, </a:t>
            </a:r>
            <a:r>
              <a:rPr lang="en-US" sz="3200" b="1" dirty="0">
                <a:solidFill>
                  <a:schemeClr val="bg1"/>
                </a:solidFill>
              </a:rPr>
              <a:t>kirk.james@brevardschools.org</a:t>
            </a:r>
            <a:r>
              <a:rPr lang="en-US" sz="3200" dirty="0">
                <a:solidFill>
                  <a:schemeClr val="bg1"/>
                </a:solidFill>
              </a:rPr>
              <a:t>, if you are interested in being a member of SAC</a:t>
            </a:r>
          </a:p>
        </p:txBody>
      </p:sp>
    </p:spTree>
    <p:extLst>
      <p:ext uri="{BB962C8B-B14F-4D97-AF65-F5344CB8AC3E}">
        <p14:creationId xmlns:p14="http://schemas.microsoft.com/office/powerpoint/2010/main" val="1049711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5A86-CA45-4387-BA0D-ADAEAE0251DC}"/>
              </a:ext>
            </a:extLst>
          </p:cNvPr>
          <p:cNvSpPr>
            <a:spLocks noGrp="1"/>
          </p:cNvSpPr>
          <p:nvPr>
            <p:ph type="title"/>
          </p:nvPr>
        </p:nvSpPr>
        <p:spPr/>
        <p:txBody>
          <a:bodyPr/>
          <a:lstStyle/>
          <a:p>
            <a:r>
              <a:rPr lang="en-US" dirty="0"/>
              <a:t>VOLUNTEER</a:t>
            </a:r>
          </a:p>
        </p:txBody>
      </p:sp>
      <p:sp>
        <p:nvSpPr>
          <p:cNvPr id="3" name="Content Placeholder 2">
            <a:extLst>
              <a:ext uri="{FF2B5EF4-FFF2-40B4-BE49-F238E27FC236}">
                <a16:creationId xmlns:a16="http://schemas.microsoft.com/office/drawing/2014/main" id="{AA8968D3-2750-4A92-8D2D-06FDAE7BDB9F}"/>
              </a:ext>
            </a:extLst>
          </p:cNvPr>
          <p:cNvSpPr>
            <a:spLocks noGrp="1"/>
          </p:cNvSpPr>
          <p:nvPr>
            <p:ph idx="1"/>
          </p:nvPr>
        </p:nvSpPr>
        <p:spPr>
          <a:xfrm>
            <a:off x="161365" y="2054710"/>
            <a:ext cx="11926557" cy="4647173"/>
          </a:xfrm>
        </p:spPr>
        <p:txBody>
          <a:bodyPr>
            <a:noAutofit/>
          </a:bodyPr>
          <a:lstStyle/>
          <a:p>
            <a:r>
              <a:rPr lang="en-US" sz="2800" dirty="0">
                <a:solidFill>
                  <a:schemeClr val="bg1"/>
                </a:solidFill>
              </a:rPr>
              <a:t>One misconception regarding high school is that the students and the school don’t really need your help anymore.  Not true!! </a:t>
            </a:r>
          </a:p>
          <a:p>
            <a:r>
              <a:rPr lang="en-US" sz="2800" dirty="0">
                <a:solidFill>
                  <a:schemeClr val="bg1"/>
                </a:solidFill>
              </a:rPr>
              <a:t>Our students, teachers, staff, and school community will benefit from your support.  </a:t>
            </a:r>
          </a:p>
          <a:p>
            <a:pPr marL="0" indent="0" algn="ctr">
              <a:buNone/>
            </a:pPr>
            <a:r>
              <a:rPr lang="en-US" sz="2800" dirty="0">
                <a:solidFill>
                  <a:schemeClr val="bg1"/>
                </a:solidFill>
              </a:rPr>
              <a:t>How can you volunteer?</a:t>
            </a:r>
          </a:p>
          <a:p>
            <a:r>
              <a:rPr lang="en-US" sz="2800" dirty="0">
                <a:solidFill>
                  <a:schemeClr val="bg1"/>
                </a:solidFill>
              </a:rPr>
              <a:t>Go to the county school website: </a:t>
            </a:r>
            <a:r>
              <a:rPr lang="en-US" sz="2800" dirty="0">
                <a:solidFill>
                  <a:schemeClr val="bg1"/>
                </a:solidFill>
                <a:hlinkClick r:id="rId2">
                  <a:extLst>
                    <a:ext uri="{A12FA001-AC4F-418D-AE19-62706E023703}">
                      <ahyp:hlinkClr xmlns="" xmlns:ahyp="http://schemas.microsoft.com/office/drawing/2018/hyperlinkcolor" val="tx"/>
                    </a:ext>
                  </a:extLst>
                </a:hlinkClick>
              </a:rPr>
              <a:t>www.brevardschools.org</a:t>
            </a:r>
            <a:endParaRPr lang="en-US" sz="2800" dirty="0">
              <a:solidFill>
                <a:schemeClr val="bg1"/>
              </a:solidFill>
            </a:endParaRPr>
          </a:p>
          <a:p>
            <a:r>
              <a:rPr lang="en-US" sz="2800" dirty="0">
                <a:solidFill>
                  <a:schemeClr val="bg1"/>
                </a:solidFill>
              </a:rPr>
              <a:t>Click on the “Parents &amp; Students” tab</a:t>
            </a:r>
          </a:p>
          <a:p>
            <a:r>
              <a:rPr lang="en-US" sz="2800" dirty="0">
                <a:solidFill>
                  <a:schemeClr val="bg1"/>
                </a:solidFill>
              </a:rPr>
              <a:t>Click on the “Volunteer Information” tab</a:t>
            </a:r>
          </a:p>
          <a:p>
            <a:r>
              <a:rPr lang="en-US" sz="2800" dirty="0">
                <a:solidFill>
                  <a:schemeClr val="bg1"/>
                </a:solidFill>
              </a:rPr>
              <a:t>Come on in and help us out!</a:t>
            </a:r>
          </a:p>
        </p:txBody>
      </p:sp>
    </p:spTree>
    <p:extLst>
      <p:ext uri="{BB962C8B-B14F-4D97-AF65-F5344CB8AC3E}">
        <p14:creationId xmlns:p14="http://schemas.microsoft.com/office/powerpoint/2010/main" val="277522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84BC5-10B1-4794-8EC1-C926FC5E92A6}"/>
              </a:ext>
            </a:extLst>
          </p:cNvPr>
          <p:cNvSpPr>
            <a:spLocks noGrp="1"/>
          </p:cNvSpPr>
          <p:nvPr>
            <p:ph type="ctrTitle"/>
          </p:nvPr>
        </p:nvSpPr>
        <p:spPr/>
        <p:txBody>
          <a:bodyPr/>
          <a:lstStyle/>
          <a:p>
            <a:pPr algn="ctr"/>
            <a:r>
              <a:rPr lang="en-US" dirty="0"/>
              <a:t>QUESTIONS?</a:t>
            </a:r>
          </a:p>
        </p:txBody>
      </p:sp>
      <p:sp>
        <p:nvSpPr>
          <p:cNvPr id="3" name="Subtitle 2">
            <a:extLst>
              <a:ext uri="{FF2B5EF4-FFF2-40B4-BE49-F238E27FC236}">
                <a16:creationId xmlns:a16="http://schemas.microsoft.com/office/drawing/2014/main" id="{24894B2A-09E9-439E-9FFD-5224609730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18188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EFAF-4B33-4A2F-BE65-10264398ADC8}"/>
              </a:ext>
            </a:extLst>
          </p:cNvPr>
          <p:cNvSpPr>
            <a:spLocks noGrp="1"/>
          </p:cNvSpPr>
          <p:nvPr>
            <p:ph type="title"/>
          </p:nvPr>
        </p:nvSpPr>
        <p:spPr/>
        <p:txBody>
          <a:bodyPr/>
          <a:lstStyle/>
          <a:p>
            <a:r>
              <a:rPr lang="en-US" dirty="0"/>
              <a:t>EMERGENCY DRILLS</a:t>
            </a:r>
          </a:p>
        </p:txBody>
      </p:sp>
      <p:sp>
        <p:nvSpPr>
          <p:cNvPr id="3" name="Content Placeholder 2">
            <a:extLst>
              <a:ext uri="{FF2B5EF4-FFF2-40B4-BE49-F238E27FC236}">
                <a16:creationId xmlns:a16="http://schemas.microsoft.com/office/drawing/2014/main" id="{3E4F3B80-7718-4C28-9C85-983ED634471B}"/>
              </a:ext>
            </a:extLst>
          </p:cNvPr>
          <p:cNvSpPr>
            <a:spLocks noGrp="1"/>
          </p:cNvSpPr>
          <p:nvPr>
            <p:ph idx="1"/>
          </p:nvPr>
        </p:nvSpPr>
        <p:spPr>
          <a:xfrm>
            <a:off x="161365" y="2119256"/>
            <a:ext cx="11629016" cy="4738744"/>
          </a:xfrm>
        </p:spPr>
        <p:txBody>
          <a:bodyPr>
            <a:normAutofit fontScale="92500" lnSpcReduction="10000"/>
          </a:bodyPr>
          <a:lstStyle/>
          <a:p>
            <a:pPr marL="0" indent="0">
              <a:buNone/>
            </a:pPr>
            <a:r>
              <a:rPr lang="en-US" sz="3600" dirty="0">
                <a:solidFill>
                  <a:schemeClr val="bg1"/>
                </a:solidFill>
              </a:rPr>
              <a:t>The safety and security of our students our #1 priority and one way we ensure this is to conduct emergency drills with students and staff.  </a:t>
            </a:r>
          </a:p>
          <a:p>
            <a:pPr marL="0" indent="0" algn="ctr">
              <a:buNone/>
            </a:pPr>
            <a:endParaRPr lang="en-US" sz="3600" dirty="0">
              <a:solidFill>
                <a:schemeClr val="bg1"/>
              </a:solidFill>
            </a:endParaRPr>
          </a:p>
          <a:p>
            <a:pPr marL="0" indent="0" algn="ctr">
              <a:buNone/>
            </a:pPr>
            <a:r>
              <a:rPr lang="en-US" sz="3600" dirty="0">
                <a:solidFill>
                  <a:schemeClr val="bg1"/>
                </a:solidFill>
              </a:rPr>
              <a:t>DRILL PROTOCOLS</a:t>
            </a:r>
          </a:p>
          <a:p>
            <a:r>
              <a:rPr lang="en-US" sz="3600" dirty="0">
                <a:solidFill>
                  <a:schemeClr val="bg1"/>
                </a:solidFill>
              </a:rPr>
              <a:t>We will hold monthly drills, to include different scenarios </a:t>
            </a:r>
          </a:p>
          <a:p>
            <a:r>
              <a:rPr lang="en-US" sz="3600" dirty="0">
                <a:solidFill>
                  <a:schemeClr val="bg1"/>
                </a:solidFill>
              </a:rPr>
              <a:t>These drills will be conducted, managed, and monitored through our school resource officer</a:t>
            </a:r>
          </a:p>
          <a:p>
            <a:r>
              <a:rPr lang="en-US" sz="3600" dirty="0">
                <a:solidFill>
                  <a:schemeClr val="bg1"/>
                </a:solidFill>
              </a:rPr>
              <a:t>Staff and parents/guardians will be given notice of drills</a:t>
            </a:r>
          </a:p>
          <a:p>
            <a:pPr marL="0" indent="0" algn="ctr">
              <a:buNone/>
            </a:pPr>
            <a:endParaRPr lang="en-US" dirty="0">
              <a:solidFill>
                <a:schemeClr val="bg1"/>
              </a:solidFill>
            </a:endParaRPr>
          </a:p>
        </p:txBody>
      </p:sp>
    </p:spTree>
    <p:extLst>
      <p:ext uri="{BB962C8B-B14F-4D97-AF65-F5344CB8AC3E}">
        <p14:creationId xmlns:p14="http://schemas.microsoft.com/office/powerpoint/2010/main" val="279207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ID Badges</a:t>
            </a:r>
            <a:endParaRPr lang="en-US" dirty="0"/>
          </a:p>
        </p:txBody>
      </p:sp>
      <p:sp>
        <p:nvSpPr>
          <p:cNvPr id="3" name="Content Placeholder 2"/>
          <p:cNvSpPr>
            <a:spLocks noGrp="1"/>
          </p:cNvSpPr>
          <p:nvPr>
            <p:ph idx="1"/>
          </p:nvPr>
        </p:nvSpPr>
        <p:spPr>
          <a:xfrm>
            <a:off x="242277" y="2336873"/>
            <a:ext cx="11582400" cy="3599316"/>
          </a:xfrm>
        </p:spPr>
        <p:txBody>
          <a:bodyPr/>
          <a:lstStyle/>
          <a:p>
            <a:r>
              <a:rPr lang="en-US" dirty="0" smtClean="0"/>
              <a:t>Melbourne High Students must wear an ID badge on campus at all times.</a:t>
            </a:r>
          </a:p>
          <a:p>
            <a:r>
              <a:rPr lang="en-US" dirty="0" smtClean="0"/>
              <a:t>Lanyard and ID badge provided free to students.</a:t>
            </a:r>
          </a:p>
          <a:p>
            <a:r>
              <a:rPr lang="en-US" dirty="0" smtClean="0"/>
              <a:t>Allows MHS staff to recognize Melbourne High students.</a:t>
            </a:r>
          </a:p>
          <a:p>
            <a:r>
              <a:rPr lang="en-US" dirty="0" smtClean="0"/>
              <a:t>Promotes campus security.</a:t>
            </a:r>
          </a:p>
          <a:p>
            <a:r>
              <a:rPr lang="en-US" dirty="0" smtClean="0"/>
              <a:t>Discipline consequences begin the 3</a:t>
            </a:r>
            <a:r>
              <a:rPr lang="en-US" baseline="30000" dirty="0" smtClean="0"/>
              <a:t>rd</a:t>
            </a:r>
            <a:r>
              <a:rPr lang="en-US" dirty="0" smtClean="0"/>
              <a:t> time a student does not wear his/her ID badge.  </a:t>
            </a:r>
          </a:p>
          <a:p>
            <a:pPr marL="0" indent="0">
              <a:buNone/>
            </a:pPr>
            <a:endParaRPr lang="en-US" dirty="0" smtClean="0"/>
          </a:p>
          <a:p>
            <a:endParaRPr lang="en-US" dirty="0"/>
          </a:p>
        </p:txBody>
      </p:sp>
    </p:spTree>
    <p:extLst>
      <p:ext uri="{BB962C8B-B14F-4D97-AF65-F5344CB8AC3E}">
        <p14:creationId xmlns:p14="http://schemas.microsoft.com/office/powerpoint/2010/main" val="417979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6D9FF-22B5-4287-8AB8-7BEDBDBAE838}"/>
              </a:ext>
            </a:extLst>
          </p:cNvPr>
          <p:cNvSpPr>
            <a:spLocks noGrp="1"/>
          </p:cNvSpPr>
          <p:nvPr>
            <p:ph type="title"/>
          </p:nvPr>
        </p:nvSpPr>
        <p:spPr/>
        <p:txBody>
          <a:bodyPr/>
          <a:lstStyle/>
          <a:p>
            <a:r>
              <a:rPr lang="en-US" dirty="0"/>
              <a:t>CHECK-IN AND CHECK-OUT PROCEDURES</a:t>
            </a:r>
          </a:p>
        </p:txBody>
      </p:sp>
      <p:sp>
        <p:nvSpPr>
          <p:cNvPr id="3" name="Content Placeholder 2">
            <a:extLst>
              <a:ext uri="{FF2B5EF4-FFF2-40B4-BE49-F238E27FC236}">
                <a16:creationId xmlns:a16="http://schemas.microsoft.com/office/drawing/2014/main" id="{673E193D-4E97-492F-8758-61333966AAFA}"/>
              </a:ext>
            </a:extLst>
          </p:cNvPr>
          <p:cNvSpPr>
            <a:spLocks noGrp="1"/>
          </p:cNvSpPr>
          <p:nvPr>
            <p:ph idx="1"/>
          </p:nvPr>
        </p:nvSpPr>
        <p:spPr>
          <a:xfrm>
            <a:off x="150607" y="2033194"/>
            <a:ext cx="11758108" cy="4735596"/>
          </a:xfrm>
        </p:spPr>
        <p:txBody>
          <a:bodyPr>
            <a:normAutofit fontScale="85000" lnSpcReduction="20000"/>
          </a:bodyPr>
          <a:lstStyle/>
          <a:p>
            <a:pPr marL="0" indent="0" algn="ctr">
              <a:buNone/>
            </a:pPr>
            <a:r>
              <a:rPr lang="en-US" sz="3200" b="1" dirty="0">
                <a:solidFill>
                  <a:schemeClr val="bg1"/>
                </a:solidFill>
              </a:rPr>
              <a:t>CHECK-IN</a:t>
            </a:r>
          </a:p>
          <a:p>
            <a:r>
              <a:rPr lang="en-US" sz="3200" dirty="0">
                <a:solidFill>
                  <a:schemeClr val="bg1"/>
                </a:solidFill>
              </a:rPr>
              <a:t>Please check-in at our Attendance Office</a:t>
            </a:r>
          </a:p>
          <a:p>
            <a:pPr lvl="1"/>
            <a:r>
              <a:rPr lang="en-US" sz="3200" dirty="0">
                <a:solidFill>
                  <a:schemeClr val="bg1"/>
                </a:solidFill>
              </a:rPr>
              <a:t>You will need proof of identity (Driver’s License)</a:t>
            </a:r>
          </a:p>
          <a:p>
            <a:pPr marL="457200" lvl="1" indent="0">
              <a:buNone/>
            </a:pPr>
            <a:endParaRPr lang="en-US" sz="3200" dirty="0">
              <a:solidFill>
                <a:schemeClr val="bg1"/>
              </a:solidFill>
            </a:endParaRPr>
          </a:p>
          <a:p>
            <a:pPr marL="0" indent="0" algn="ctr">
              <a:buNone/>
            </a:pPr>
            <a:r>
              <a:rPr lang="en-US" sz="3200" b="1" dirty="0">
                <a:solidFill>
                  <a:schemeClr val="bg1"/>
                </a:solidFill>
              </a:rPr>
              <a:t>CHECK-0UT</a:t>
            </a:r>
          </a:p>
          <a:p>
            <a:r>
              <a:rPr lang="en-US" sz="3200" dirty="0">
                <a:solidFill>
                  <a:schemeClr val="bg1"/>
                </a:solidFill>
              </a:rPr>
              <a:t>People checking out students, in person, will need their ID and must be listed on the contact list as someone with check-out rights</a:t>
            </a:r>
          </a:p>
          <a:p>
            <a:r>
              <a:rPr lang="en-US" sz="3200" dirty="0">
                <a:solidFill>
                  <a:schemeClr val="bg1"/>
                </a:solidFill>
              </a:rPr>
              <a:t>Email check-out requests should to be sent to </a:t>
            </a:r>
            <a:r>
              <a:rPr lang="en-US" sz="3200" dirty="0">
                <a:solidFill>
                  <a:schemeClr val="bg1"/>
                </a:solidFill>
                <a:hlinkClick r:id="rId2"/>
              </a:rPr>
              <a:t>Kathy.eseltine@brevardschools.org</a:t>
            </a:r>
            <a:r>
              <a:rPr lang="en-US" sz="3200" dirty="0">
                <a:solidFill>
                  <a:schemeClr val="bg1"/>
                </a:solidFill>
              </a:rPr>
              <a:t> by 10:00 AM and must include a contact phone number</a:t>
            </a:r>
          </a:p>
          <a:p>
            <a:r>
              <a:rPr lang="en-US" sz="3200" dirty="0">
                <a:solidFill>
                  <a:schemeClr val="bg1"/>
                </a:solidFill>
              </a:rPr>
              <a:t>No transportation changes can be made via e-mail or telephone, they must be made in person</a:t>
            </a:r>
          </a:p>
          <a:p>
            <a:pPr lvl="1"/>
            <a:endParaRPr lang="en-US" dirty="0">
              <a:solidFill>
                <a:schemeClr val="bg1"/>
              </a:solidFill>
            </a:endParaRPr>
          </a:p>
        </p:txBody>
      </p:sp>
    </p:spTree>
    <p:extLst>
      <p:ext uri="{BB962C8B-B14F-4D97-AF65-F5344CB8AC3E}">
        <p14:creationId xmlns:p14="http://schemas.microsoft.com/office/powerpoint/2010/main" val="747957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5D92-9089-4EDE-8612-F5C74F76DED4}"/>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65666C41-339C-4407-9812-301B723EF9FD}"/>
              </a:ext>
            </a:extLst>
          </p:cNvPr>
          <p:cNvSpPr>
            <a:spLocks noGrp="1"/>
          </p:cNvSpPr>
          <p:nvPr>
            <p:ph idx="1"/>
          </p:nvPr>
        </p:nvSpPr>
        <p:spPr>
          <a:xfrm>
            <a:off x="680321" y="2336873"/>
            <a:ext cx="10896486" cy="3599316"/>
          </a:xfrm>
        </p:spPr>
        <p:txBody>
          <a:bodyPr>
            <a:normAutofit/>
          </a:bodyPr>
          <a:lstStyle/>
          <a:p>
            <a:pPr marL="0" indent="0">
              <a:buNone/>
            </a:pPr>
            <a:r>
              <a:rPr lang="en-US" sz="3200" dirty="0">
                <a:solidFill>
                  <a:schemeClr val="bg1"/>
                </a:solidFill>
              </a:rPr>
              <a:t>School Attendance Brevard County School Board Policy states that “a student who is absent more than 9 days within a semester will not receive a passing grade”. This is known as “failing due to absence”.  This is due to legislative required seat time to earn high school credit. High school attendance is counted on a class basis, not a whole day. </a:t>
            </a:r>
          </a:p>
        </p:txBody>
      </p:sp>
    </p:spTree>
    <p:extLst>
      <p:ext uri="{BB962C8B-B14F-4D97-AF65-F5344CB8AC3E}">
        <p14:creationId xmlns:p14="http://schemas.microsoft.com/office/powerpoint/2010/main" val="2689150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9F07-8302-44C2-BAA8-A8F7A91CE2F7}"/>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02896A2F-5AE5-4979-A169-C0CE6F181409}"/>
              </a:ext>
            </a:extLst>
          </p:cNvPr>
          <p:cNvSpPr>
            <a:spLocks noGrp="1"/>
          </p:cNvSpPr>
          <p:nvPr>
            <p:ph idx="1"/>
          </p:nvPr>
        </p:nvSpPr>
        <p:spPr>
          <a:xfrm>
            <a:off x="247426" y="2007220"/>
            <a:ext cx="11306287" cy="4641005"/>
          </a:xfrm>
        </p:spPr>
        <p:txBody>
          <a:bodyPr>
            <a:normAutofit/>
          </a:bodyPr>
          <a:lstStyle/>
          <a:p>
            <a:pPr marL="0" indent="0">
              <a:buNone/>
            </a:pPr>
            <a:r>
              <a:rPr lang="en-US" sz="3600" dirty="0">
                <a:solidFill>
                  <a:schemeClr val="bg1"/>
                </a:solidFill>
              </a:rPr>
              <a:t>The only exceptions are:</a:t>
            </a:r>
          </a:p>
          <a:p>
            <a:pPr marL="457200" indent="-457200">
              <a:buFont typeface="+mj-lt"/>
              <a:buAutoNum type="arabicPeriod"/>
            </a:pPr>
            <a:r>
              <a:rPr lang="en-US" sz="3600" dirty="0">
                <a:solidFill>
                  <a:schemeClr val="bg1"/>
                </a:solidFill>
              </a:rPr>
              <a:t> Illness with a medical excuse (doctor’s note) </a:t>
            </a:r>
          </a:p>
          <a:p>
            <a:pPr marL="457200" indent="-457200">
              <a:buFont typeface="+mj-lt"/>
              <a:buAutoNum type="arabicPeriod"/>
            </a:pPr>
            <a:r>
              <a:rPr lang="en-US" sz="3600" dirty="0">
                <a:solidFill>
                  <a:schemeClr val="bg1"/>
                </a:solidFill>
              </a:rPr>
              <a:t> Chronic / extended illness (requires special form) </a:t>
            </a:r>
          </a:p>
          <a:p>
            <a:pPr marL="457200" indent="-457200">
              <a:buFont typeface="+mj-lt"/>
              <a:buAutoNum type="arabicPeriod"/>
            </a:pPr>
            <a:r>
              <a:rPr lang="en-US" sz="3600" dirty="0">
                <a:solidFill>
                  <a:schemeClr val="bg1"/>
                </a:solidFill>
              </a:rPr>
              <a:t> Religious holidays </a:t>
            </a:r>
          </a:p>
          <a:p>
            <a:pPr marL="457200" indent="-457200">
              <a:buFont typeface="+mj-lt"/>
              <a:buAutoNum type="arabicPeriod"/>
            </a:pPr>
            <a:r>
              <a:rPr lang="en-US" sz="3600" dirty="0">
                <a:solidFill>
                  <a:schemeClr val="bg1"/>
                </a:solidFill>
              </a:rPr>
              <a:t> Court appearances (requires documentation) </a:t>
            </a:r>
          </a:p>
          <a:p>
            <a:pPr marL="0" indent="0">
              <a:buNone/>
            </a:pPr>
            <a:endParaRPr lang="en-US" sz="3600" dirty="0">
              <a:solidFill>
                <a:schemeClr val="bg1"/>
              </a:solidFill>
            </a:endParaRPr>
          </a:p>
          <a:p>
            <a:pPr marL="0" indent="0">
              <a:buNone/>
            </a:pPr>
            <a:r>
              <a:rPr lang="en-US" sz="3600" dirty="0">
                <a:solidFill>
                  <a:schemeClr val="bg1"/>
                </a:solidFill>
              </a:rPr>
              <a:t>Parent/Guardian notes do NOT excuse absences.</a:t>
            </a:r>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172712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BC105-9BF7-4231-B69A-07FD332DD083}"/>
              </a:ext>
            </a:extLst>
          </p:cNvPr>
          <p:cNvSpPr>
            <a:spLocks noGrp="1"/>
          </p:cNvSpPr>
          <p:nvPr>
            <p:ph type="title"/>
          </p:nvPr>
        </p:nvSpPr>
        <p:spPr/>
        <p:txBody>
          <a:bodyPr/>
          <a:lstStyle/>
          <a:p>
            <a:r>
              <a:rPr lang="en-US" dirty="0"/>
              <a:t>ATTENDANCE TIPS</a:t>
            </a:r>
          </a:p>
        </p:txBody>
      </p:sp>
      <p:sp>
        <p:nvSpPr>
          <p:cNvPr id="3" name="Content Placeholder 2">
            <a:extLst>
              <a:ext uri="{FF2B5EF4-FFF2-40B4-BE49-F238E27FC236}">
                <a16:creationId xmlns:a16="http://schemas.microsoft.com/office/drawing/2014/main" id="{E93B866B-A657-4CAC-B3C7-FF673D87AAA8}"/>
              </a:ext>
            </a:extLst>
          </p:cNvPr>
          <p:cNvSpPr>
            <a:spLocks noGrp="1"/>
          </p:cNvSpPr>
          <p:nvPr>
            <p:ph idx="1"/>
          </p:nvPr>
        </p:nvSpPr>
        <p:spPr>
          <a:xfrm>
            <a:off x="172122" y="2129883"/>
            <a:ext cx="11542955" cy="4313948"/>
          </a:xfrm>
        </p:spPr>
        <p:txBody>
          <a:bodyPr>
            <a:normAutofit/>
          </a:bodyPr>
          <a:lstStyle/>
          <a:p>
            <a:r>
              <a:rPr lang="en-US" sz="2800" dirty="0">
                <a:solidFill>
                  <a:schemeClr val="bg1"/>
                </a:solidFill>
              </a:rPr>
              <a:t>Appointments do happen during school hours, but try to vary the times so your student does not consistently miss the same class.</a:t>
            </a:r>
          </a:p>
          <a:p>
            <a:r>
              <a:rPr lang="en-US" sz="2800" dirty="0">
                <a:solidFill>
                  <a:schemeClr val="bg1"/>
                </a:solidFill>
              </a:rPr>
              <a:t>If there is an issue, medical or otherwise, that causes your child to missing school </a:t>
            </a:r>
            <a:r>
              <a:rPr lang="en-US" sz="2800" dirty="0" err="1">
                <a:solidFill>
                  <a:schemeClr val="bg1"/>
                </a:solidFill>
              </a:rPr>
              <a:t>freqently</a:t>
            </a:r>
            <a:r>
              <a:rPr lang="en-US" sz="2800" dirty="0">
                <a:solidFill>
                  <a:schemeClr val="bg1"/>
                </a:solidFill>
              </a:rPr>
              <a:t>, contact their Ms. Kilmer as soon as possible.</a:t>
            </a:r>
          </a:p>
          <a:p>
            <a:r>
              <a:rPr lang="en-US" sz="2800" dirty="0">
                <a:solidFill>
                  <a:schemeClr val="bg1"/>
                </a:solidFill>
              </a:rPr>
              <a:t>Ensure that any documentation you have for an absence is turned in to the attendance office in a timely manner.  </a:t>
            </a:r>
          </a:p>
        </p:txBody>
      </p:sp>
    </p:spTree>
    <p:extLst>
      <p:ext uri="{BB962C8B-B14F-4D97-AF65-F5344CB8AC3E}">
        <p14:creationId xmlns:p14="http://schemas.microsoft.com/office/powerpoint/2010/main" val="1474067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7DB0-5B2A-46FF-BDE5-1F9C5C636492}"/>
              </a:ext>
            </a:extLst>
          </p:cNvPr>
          <p:cNvSpPr>
            <a:spLocks noGrp="1"/>
          </p:cNvSpPr>
          <p:nvPr>
            <p:ph type="title"/>
          </p:nvPr>
        </p:nvSpPr>
        <p:spPr/>
        <p:txBody>
          <a:bodyPr/>
          <a:lstStyle/>
          <a:p>
            <a:r>
              <a:rPr lang="en-US" dirty="0"/>
              <a:t>TARDY POLICY</a:t>
            </a:r>
          </a:p>
        </p:txBody>
      </p:sp>
      <p:sp>
        <p:nvSpPr>
          <p:cNvPr id="3" name="Content Placeholder 2">
            <a:extLst>
              <a:ext uri="{FF2B5EF4-FFF2-40B4-BE49-F238E27FC236}">
                <a16:creationId xmlns:a16="http://schemas.microsoft.com/office/drawing/2014/main" id="{E96F08C3-4488-4541-8C6C-F11DA4AECF05}"/>
              </a:ext>
            </a:extLst>
          </p:cNvPr>
          <p:cNvSpPr>
            <a:spLocks noGrp="1"/>
          </p:cNvSpPr>
          <p:nvPr>
            <p:ph idx="1"/>
          </p:nvPr>
        </p:nvSpPr>
        <p:spPr>
          <a:xfrm>
            <a:off x="258185" y="2040672"/>
            <a:ext cx="11252498" cy="4650059"/>
          </a:xfrm>
        </p:spPr>
        <p:txBody>
          <a:bodyPr>
            <a:normAutofit/>
          </a:bodyPr>
          <a:lstStyle/>
          <a:p>
            <a:r>
              <a:rPr lang="en-US" sz="3600" dirty="0">
                <a:solidFill>
                  <a:schemeClr val="bg1"/>
                </a:solidFill>
              </a:rPr>
              <a:t>Being tardy to class, even 1</a:t>
            </a:r>
            <a:r>
              <a:rPr lang="en-US" sz="3600" baseline="30000" dirty="0">
                <a:solidFill>
                  <a:schemeClr val="bg1"/>
                </a:solidFill>
              </a:rPr>
              <a:t>st</a:t>
            </a:r>
            <a:r>
              <a:rPr lang="en-US" sz="3600" dirty="0">
                <a:solidFill>
                  <a:schemeClr val="bg1"/>
                </a:solidFill>
              </a:rPr>
              <a:t> period class, is disruptive and is a loss of academic time.  Students are required to be in class prior to the last bell.</a:t>
            </a:r>
          </a:p>
          <a:p>
            <a:endParaRPr lang="en-US" sz="3600" dirty="0">
              <a:solidFill>
                <a:schemeClr val="bg1"/>
              </a:solidFill>
            </a:endParaRPr>
          </a:p>
          <a:p>
            <a:r>
              <a:rPr lang="en-US" sz="3600" dirty="0">
                <a:solidFill>
                  <a:schemeClr val="bg1"/>
                </a:solidFill>
              </a:rPr>
              <a:t>The first two tardy infractions will be handled at the classroom level, and subsequent infractions will result in a discipline referral to be handled by the Dean’s office.</a:t>
            </a:r>
          </a:p>
        </p:txBody>
      </p:sp>
    </p:spTree>
    <p:extLst>
      <p:ext uri="{BB962C8B-B14F-4D97-AF65-F5344CB8AC3E}">
        <p14:creationId xmlns:p14="http://schemas.microsoft.com/office/powerpoint/2010/main" val="400814097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D721CB0C4A9543A603789AA12C9F80" ma:contentTypeVersion="9" ma:contentTypeDescription="Create a new document." ma:contentTypeScope="" ma:versionID="4f05892a93b316b74ffbd75fba92c670">
  <xsd:schema xmlns:xsd="http://www.w3.org/2001/XMLSchema" xmlns:xs="http://www.w3.org/2001/XMLSchema" xmlns:p="http://schemas.microsoft.com/office/2006/metadata/properties" xmlns:ns3="a1c05f52-b0d3-470f-a6c8-26d5cf0c6dad" xmlns:ns4="e22abb03-dbb2-4c4c-ae4a-ee8d0090b4d6" targetNamespace="http://schemas.microsoft.com/office/2006/metadata/properties" ma:root="true" ma:fieldsID="bd06d6ae567df8b738e9a9f52c710a10" ns3:_="" ns4:_="">
    <xsd:import namespace="a1c05f52-b0d3-470f-a6c8-26d5cf0c6dad"/>
    <xsd:import namespace="e22abb03-dbb2-4c4c-ae4a-ee8d0090b4d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c05f52-b0d3-470f-a6c8-26d5cf0c6da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2abb03-dbb2-4c4c-ae4a-ee8d0090b4d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D99DB8-2F5D-4F16-ACD7-FC014982E605}">
  <ds:schemaRefs>
    <ds:schemaRef ds:uri="http://schemas.microsoft.com/sharepoint/v3/contenttype/forms"/>
  </ds:schemaRefs>
</ds:datastoreItem>
</file>

<file path=customXml/itemProps2.xml><?xml version="1.0" encoding="utf-8"?>
<ds:datastoreItem xmlns:ds="http://schemas.openxmlformats.org/officeDocument/2006/customXml" ds:itemID="{2C515A98-3EF0-4332-A2F0-D5F38FEF9E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c05f52-b0d3-470f-a6c8-26d5cf0c6dad"/>
    <ds:schemaRef ds:uri="e22abb03-dbb2-4c4c-ae4a-ee8d0090b4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E6E48B-653B-4D35-BFC5-D3243EAA39FE}">
  <ds:schemaRefs>
    <ds:schemaRef ds:uri="http://purl.org/dc/elements/1.1/"/>
    <ds:schemaRef ds:uri="http://schemas.microsoft.com/office/2006/metadata/properties"/>
    <ds:schemaRef ds:uri="e22abb03-dbb2-4c4c-ae4a-ee8d0090b4d6"/>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a1c05f52-b0d3-470f-a6c8-26d5cf0c6da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TM04033917[[fn=Berlin]]</Template>
  <TotalTime>646</TotalTime>
  <Words>1049</Words>
  <Application>Microsoft Office PowerPoint</Application>
  <PresentationFormat>Widescreen</PresentationFormat>
  <Paragraphs>148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droidsans-webfont</vt:lpstr>
      <vt:lpstr>Trebuchet MS</vt:lpstr>
      <vt:lpstr>Berlin</vt:lpstr>
      <vt:lpstr>WELCOME TO MELBOURNE HIGH SCHOOL</vt:lpstr>
      <vt:lpstr>FOCUS GRADEBOOK</vt:lpstr>
      <vt:lpstr>EMERGENCY DRILLS</vt:lpstr>
      <vt:lpstr>Student ID Badges</vt:lpstr>
      <vt:lpstr>CHECK-IN AND CHECK-OUT PROCEDURES</vt:lpstr>
      <vt:lpstr>ATTENDANCE</vt:lpstr>
      <vt:lpstr>EXCEPTIONS</vt:lpstr>
      <vt:lpstr>ATTENDANCE TIPS</vt:lpstr>
      <vt:lpstr>TARDY POLICY</vt:lpstr>
      <vt:lpstr>DRESS CODE</vt:lpstr>
      <vt:lpstr>DRESS CODE DON’TS</vt:lpstr>
      <vt:lpstr>DRESS CODE DON’TS</vt:lpstr>
      <vt:lpstr>BULLYING</vt:lpstr>
      <vt:lpstr>GRADUATION REQUIREMENTS – CLASS OF 2022!</vt:lpstr>
      <vt:lpstr>Graduation Requirements (Continued)</vt:lpstr>
      <vt:lpstr>GRADE POINT AVERAGE (GPA) IMPORTANCE</vt:lpstr>
      <vt:lpstr>BRIGHT FUTURES</vt:lpstr>
      <vt:lpstr>FRESHMAN STUDY HALL/ASSEMBLIES</vt:lpstr>
      <vt:lpstr>FRESHMAN STUDY HALL (CONTINUED)</vt:lpstr>
      <vt:lpstr>PLANNERS</vt:lpstr>
      <vt:lpstr>SCHOOL ADVISORY COMMITTEE</vt:lpstr>
      <vt:lpstr>VOLUNTEER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BULLDOG  PARENTS AND GUARDIANS</dc:title>
  <dc:creator>Cindy Lou</dc:creator>
  <cp:lastModifiedBy>Persing.Kelly@Melbourne High</cp:lastModifiedBy>
  <cp:revision>33</cp:revision>
  <dcterms:created xsi:type="dcterms:W3CDTF">2018-07-29T17:04:08Z</dcterms:created>
  <dcterms:modified xsi:type="dcterms:W3CDTF">2019-08-14T14:55:29Z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0x010100B5D721CB0C4A9543A603789AA12C9F80</vt:lpwstr>
  </property>
</Properties>
</file>