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09" r:id="rId4"/>
  </p:sldMasterIdLst>
  <p:handoutMasterIdLst>
    <p:handoutMasterId r:id="rId46"/>
  </p:handoutMasterIdLst>
  <p:sldIdLst>
    <p:sldId id="302" r:id="rId5"/>
    <p:sldId id="303" r:id="rId6"/>
    <p:sldId id="278" r:id="rId7"/>
    <p:sldId id="258" r:id="rId8"/>
    <p:sldId id="296" r:id="rId9"/>
    <p:sldId id="304" r:id="rId10"/>
    <p:sldId id="299" r:id="rId11"/>
    <p:sldId id="300" r:id="rId12"/>
    <p:sldId id="292" r:id="rId13"/>
    <p:sldId id="298" r:id="rId14"/>
    <p:sldId id="305" r:id="rId15"/>
    <p:sldId id="306" r:id="rId16"/>
    <p:sldId id="264" r:id="rId17"/>
    <p:sldId id="307" r:id="rId18"/>
    <p:sldId id="308" r:id="rId19"/>
    <p:sldId id="290" r:id="rId20"/>
    <p:sldId id="297" r:id="rId21"/>
    <p:sldId id="301" r:id="rId22"/>
    <p:sldId id="256" r:id="rId23"/>
    <p:sldId id="282" r:id="rId24"/>
    <p:sldId id="281" r:id="rId25"/>
    <p:sldId id="280" r:id="rId26"/>
    <p:sldId id="283" r:id="rId27"/>
    <p:sldId id="284" r:id="rId28"/>
    <p:sldId id="285" r:id="rId29"/>
    <p:sldId id="287" r:id="rId30"/>
    <p:sldId id="268" r:id="rId31"/>
    <p:sldId id="267" r:id="rId32"/>
    <p:sldId id="269" r:id="rId33"/>
    <p:sldId id="289" r:id="rId34"/>
    <p:sldId id="288" r:id="rId35"/>
    <p:sldId id="266" r:id="rId36"/>
    <p:sldId id="279" r:id="rId37"/>
    <p:sldId id="261" r:id="rId38"/>
    <p:sldId id="262" r:id="rId39"/>
    <p:sldId id="263" r:id="rId40"/>
    <p:sldId id="259" r:id="rId41"/>
    <p:sldId id="260" r:id="rId42"/>
    <p:sldId id="274" r:id="rId43"/>
    <p:sldId id="286" r:id="rId44"/>
    <p:sldId id="271" r:id="rId4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73B14C-C623-4055-9C66-5EB0FA7A8254}" v="2" dt="2023-08-16T19:17:30.658"/>
    <p1510:client id="{A63FCEA1-AAB4-4E89-A02F-8A619F67B441}" v="4" dt="2023-08-16T18:43:19.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hart.Julia@Melbourne High" userId="5b1f58da-658d-4a45-8fab-690897f81259" providerId="ADAL" clId="{A63FCEA1-AAB4-4E89-A02F-8A619F67B441}"/>
    <pc:docChg chg="custSel modSld">
      <pc:chgData name="Manhart.Julia@Melbourne High" userId="5b1f58da-658d-4a45-8fab-690897f81259" providerId="ADAL" clId="{A63FCEA1-AAB4-4E89-A02F-8A619F67B441}" dt="2023-08-16T19:01:14.676" v="36" actId="20577"/>
      <pc:docMkLst>
        <pc:docMk/>
      </pc:docMkLst>
      <pc:sldChg chg="modSp mod">
        <pc:chgData name="Manhart.Julia@Melbourne High" userId="5b1f58da-658d-4a45-8fab-690897f81259" providerId="ADAL" clId="{A63FCEA1-AAB4-4E89-A02F-8A619F67B441}" dt="2023-08-16T19:01:14.676" v="36" actId="20577"/>
        <pc:sldMkLst>
          <pc:docMk/>
          <pc:sldMk cId="0" sldId="307"/>
        </pc:sldMkLst>
        <pc:spChg chg="mod">
          <ac:chgData name="Manhart.Julia@Melbourne High" userId="5b1f58da-658d-4a45-8fab-690897f81259" providerId="ADAL" clId="{A63FCEA1-AAB4-4E89-A02F-8A619F67B441}" dt="2023-08-16T19:01:14.676" v="36" actId="20577"/>
          <ac:spMkLst>
            <pc:docMk/>
            <pc:sldMk cId="0" sldId="307"/>
            <ac:spMk id="14339" creationId="{00000000-0000-0000-0000-000000000000}"/>
          </ac:spMkLst>
        </pc:spChg>
      </pc:sldChg>
    </pc:docChg>
  </pc:docChgLst>
  <pc:docChgLst>
    <pc:chgData name="Manhart.Julia@Melbourne High" userId="5b1f58da-658d-4a45-8fab-690897f81259" providerId="ADAL" clId="{4373B14C-C623-4055-9C66-5EB0FA7A8254}"/>
    <pc:docChg chg="undo custSel addSld delSld modSld sldOrd">
      <pc:chgData name="Manhart.Julia@Melbourne High" userId="5b1f58da-658d-4a45-8fab-690897f81259" providerId="ADAL" clId="{4373B14C-C623-4055-9C66-5EB0FA7A8254}" dt="2023-08-16T19:18:38.801" v="154" actId="20577"/>
      <pc:docMkLst>
        <pc:docMk/>
      </pc:docMkLst>
      <pc:sldChg chg="modSp mod">
        <pc:chgData name="Manhart.Julia@Melbourne High" userId="5b1f58da-658d-4a45-8fab-690897f81259" providerId="ADAL" clId="{4373B14C-C623-4055-9C66-5EB0FA7A8254}" dt="2023-08-16T19:18:38.801" v="154" actId="20577"/>
        <pc:sldMkLst>
          <pc:docMk/>
          <pc:sldMk cId="0" sldId="258"/>
        </pc:sldMkLst>
        <pc:spChg chg="mod">
          <ac:chgData name="Manhart.Julia@Melbourne High" userId="5b1f58da-658d-4a45-8fab-690897f81259" providerId="ADAL" clId="{4373B14C-C623-4055-9C66-5EB0FA7A8254}" dt="2023-08-16T19:18:38.801" v="154" actId="20577"/>
          <ac:spMkLst>
            <pc:docMk/>
            <pc:sldMk cId="0" sldId="258"/>
            <ac:spMk id="8194" creationId="{00000000-0000-0000-0000-000000000000}"/>
          </ac:spMkLst>
        </pc:spChg>
      </pc:sldChg>
      <pc:sldChg chg="modSp add mod">
        <pc:chgData name="Manhart.Julia@Melbourne High" userId="5b1f58da-658d-4a45-8fab-690897f81259" providerId="ADAL" clId="{4373B14C-C623-4055-9C66-5EB0FA7A8254}" dt="2023-08-11T18:32:31.357" v="22" actId="1076"/>
        <pc:sldMkLst>
          <pc:docMk/>
          <pc:sldMk cId="2730609381" sldId="289"/>
        </pc:sldMkLst>
        <pc:picChg chg="mod">
          <ac:chgData name="Manhart.Julia@Melbourne High" userId="5b1f58da-658d-4a45-8fab-690897f81259" providerId="ADAL" clId="{4373B14C-C623-4055-9C66-5EB0FA7A8254}" dt="2023-08-11T18:32:04.269" v="13" actId="1076"/>
          <ac:picMkLst>
            <pc:docMk/>
            <pc:sldMk cId="2730609381" sldId="289"/>
            <ac:picMk id="4" creationId="{00000000-0000-0000-0000-000000000000}"/>
          </ac:picMkLst>
        </pc:picChg>
        <pc:picChg chg="mod">
          <ac:chgData name="Manhart.Julia@Melbourne High" userId="5b1f58da-658d-4a45-8fab-690897f81259" providerId="ADAL" clId="{4373B14C-C623-4055-9C66-5EB0FA7A8254}" dt="2023-08-11T18:31:59.942" v="10" actId="14100"/>
          <ac:picMkLst>
            <pc:docMk/>
            <pc:sldMk cId="2730609381" sldId="289"/>
            <ac:picMk id="5" creationId="{00000000-0000-0000-0000-000000000000}"/>
          </ac:picMkLst>
        </pc:picChg>
        <pc:picChg chg="mod modCrop">
          <ac:chgData name="Manhart.Julia@Melbourne High" userId="5b1f58da-658d-4a45-8fab-690897f81259" providerId="ADAL" clId="{4373B14C-C623-4055-9C66-5EB0FA7A8254}" dt="2023-08-11T18:32:25.429" v="20" actId="1076"/>
          <ac:picMkLst>
            <pc:docMk/>
            <pc:sldMk cId="2730609381" sldId="289"/>
            <ac:picMk id="6" creationId="{00000000-0000-0000-0000-000000000000}"/>
          </ac:picMkLst>
        </pc:picChg>
        <pc:picChg chg="mod">
          <ac:chgData name="Manhart.Julia@Melbourne High" userId="5b1f58da-658d-4a45-8fab-690897f81259" providerId="ADAL" clId="{4373B14C-C623-4055-9C66-5EB0FA7A8254}" dt="2023-08-11T18:32:07.629" v="15" actId="1076"/>
          <ac:picMkLst>
            <pc:docMk/>
            <pc:sldMk cId="2730609381" sldId="289"/>
            <ac:picMk id="8" creationId="{00000000-0000-0000-0000-000000000000}"/>
          </ac:picMkLst>
        </pc:picChg>
        <pc:picChg chg="mod">
          <ac:chgData name="Manhart.Julia@Melbourne High" userId="5b1f58da-658d-4a45-8fab-690897f81259" providerId="ADAL" clId="{4373B14C-C623-4055-9C66-5EB0FA7A8254}" dt="2023-08-11T18:32:12.525" v="17" actId="1076"/>
          <ac:picMkLst>
            <pc:docMk/>
            <pc:sldMk cId="2730609381" sldId="289"/>
            <ac:picMk id="9" creationId="{00000000-0000-0000-0000-000000000000}"/>
          </ac:picMkLst>
        </pc:picChg>
        <pc:picChg chg="mod">
          <ac:chgData name="Manhart.Julia@Melbourne High" userId="5b1f58da-658d-4a45-8fab-690897f81259" providerId="ADAL" clId="{4373B14C-C623-4055-9C66-5EB0FA7A8254}" dt="2023-08-11T18:32:31.357" v="22" actId="1076"/>
          <ac:picMkLst>
            <pc:docMk/>
            <pc:sldMk cId="2730609381" sldId="289"/>
            <ac:picMk id="11" creationId="{00000000-0000-0000-0000-000000000000}"/>
          </ac:picMkLst>
        </pc:picChg>
      </pc:sldChg>
      <pc:sldChg chg="modSp mod">
        <pc:chgData name="Manhart.Julia@Melbourne High" userId="5b1f58da-658d-4a45-8fab-690897f81259" providerId="ADAL" clId="{4373B14C-C623-4055-9C66-5EB0FA7A8254}" dt="2023-08-16T19:15:20.617" v="103" actId="20577"/>
        <pc:sldMkLst>
          <pc:docMk/>
          <pc:sldMk cId="4246954249" sldId="296"/>
        </pc:sldMkLst>
        <pc:spChg chg="mod">
          <ac:chgData name="Manhart.Julia@Melbourne High" userId="5b1f58da-658d-4a45-8fab-690897f81259" providerId="ADAL" clId="{4373B14C-C623-4055-9C66-5EB0FA7A8254}" dt="2023-08-16T19:15:20.617" v="103" actId="20577"/>
          <ac:spMkLst>
            <pc:docMk/>
            <pc:sldMk cId="4246954249" sldId="296"/>
            <ac:spMk id="8195" creationId="{00000000-0000-0000-0000-000000000000}"/>
          </ac:spMkLst>
        </pc:spChg>
      </pc:sldChg>
      <pc:sldChg chg="addSp delSp modSp mod">
        <pc:chgData name="Manhart.Julia@Melbourne High" userId="5b1f58da-658d-4a45-8fab-690897f81259" providerId="ADAL" clId="{4373B14C-C623-4055-9C66-5EB0FA7A8254}" dt="2023-08-11T18:30:57.764" v="3" actId="27309"/>
        <pc:sldMkLst>
          <pc:docMk/>
          <pc:sldMk cId="3084295425" sldId="302"/>
        </pc:sldMkLst>
        <pc:graphicFrameChg chg="add del mod modGraphic">
          <ac:chgData name="Manhart.Julia@Melbourne High" userId="5b1f58da-658d-4a45-8fab-690897f81259" providerId="ADAL" clId="{4373B14C-C623-4055-9C66-5EB0FA7A8254}" dt="2023-08-11T18:30:57.764" v="3" actId="27309"/>
          <ac:graphicFrameMkLst>
            <pc:docMk/>
            <pc:sldMk cId="3084295425" sldId="302"/>
            <ac:graphicFrameMk id="5" creationId="{8F0937DD-1E0A-F66F-7453-B0EDD5C72A0E}"/>
          </ac:graphicFrameMkLst>
        </pc:graphicFrameChg>
      </pc:sldChg>
      <pc:sldChg chg="addSp modSp mod">
        <pc:chgData name="Manhart.Julia@Melbourne High" userId="5b1f58da-658d-4a45-8fab-690897f81259" providerId="ADAL" clId="{4373B14C-C623-4055-9C66-5EB0FA7A8254}" dt="2023-08-16T19:17:26.607" v="138" actId="1076"/>
        <pc:sldMkLst>
          <pc:docMk/>
          <pc:sldMk cId="0" sldId="303"/>
        </pc:sldMkLst>
        <pc:spChg chg="add mod">
          <ac:chgData name="Manhart.Julia@Melbourne High" userId="5b1f58da-658d-4a45-8fab-690897f81259" providerId="ADAL" clId="{4373B14C-C623-4055-9C66-5EB0FA7A8254}" dt="2023-08-16T19:17:26.607" v="138" actId="1076"/>
          <ac:spMkLst>
            <pc:docMk/>
            <pc:sldMk cId="0" sldId="303"/>
            <ac:spMk id="2" creationId="{4327D498-7D55-2C4E-BBF5-04EBA16586B3}"/>
          </ac:spMkLst>
        </pc:spChg>
      </pc:sldChg>
      <pc:sldChg chg="modSp mod">
        <pc:chgData name="Manhart.Julia@Melbourne High" userId="5b1f58da-658d-4a45-8fab-690897f81259" providerId="ADAL" clId="{4373B14C-C623-4055-9C66-5EB0FA7A8254}" dt="2023-08-16T19:05:39.416" v="26" actId="20577"/>
        <pc:sldMkLst>
          <pc:docMk/>
          <pc:sldMk cId="0" sldId="304"/>
        </pc:sldMkLst>
        <pc:spChg chg="mod">
          <ac:chgData name="Manhart.Julia@Melbourne High" userId="5b1f58da-658d-4a45-8fab-690897f81259" providerId="ADAL" clId="{4373B14C-C623-4055-9C66-5EB0FA7A8254}" dt="2023-08-16T19:05:39.416" v="26" actId="20577"/>
          <ac:spMkLst>
            <pc:docMk/>
            <pc:sldMk cId="0" sldId="304"/>
            <ac:spMk id="12291" creationId="{00000000-0000-0000-0000-000000000000}"/>
          </ac:spMkLst>
        </pc:spChg>
      </pc:sldChg>
      <pc:sldChg chg="modSp mod">
        <pc:chgData name="Manhart.Julia@Melbourne High" userId="5b1f58da-658d-4a45-8fab-690897f81259" providerId="ADAL" clId="{4373B14C-C623-4055-9C66-5EB0FA7A8254}" dt="2023-08-16T19:12:02.082" v="81" actId="20577"/>
        <pc:sldMkLst>
          <pc:docMk/>
          <pc:sldMk cId="0" sldId="307"/>
        </pc:sldMkLst>
        <pc:spChg chg="mod">
          <ac:chgData name="Manhart.Julia@Melbourne High" userId="5b1f58da-658d-4a45-8fab-690897f81259" providerId="ADAL" clId="{4373B14C-C623-4055-9C66-5EB0FA7A8254}" dt="2023-08-16T19:12:02.082" v="81" actId="20577"/>
          <ac:spMkLst>
            <pc:docMk/>
            <pc:sldMk cId="0" sldId="307"/>
            <ac:spMk id="14339" creationId="{00000000-0000-0000-0000-000000000000}"/>
          </ac:spMkLst>
        </pc:spChg>
      </pc:sldChg>
      <pc:sldChg chg="new del ord">
        <pc:chgData name="Manhart.Julia@Melbourne High" userId="5b1f58da-658d-4a45-8fab-690897f81259" providerId="ADAL" clId="{4373B14C-C623-4055-9C66-5EB0FA7A8254}" dt="2023-08-11T18:31:52.145" v="8" actId="2696"/>
        <pc:sldMkLst>
          <pc:docMk/>
          <pc:sldMk cId="2752650113" sldId="30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7FD1DBC-F766-468F-B91C-1D0484F267E8}" type="datetimeFigureOut">
              <a:rPr lang="en-US" smtClean="0"/>
              <a:t>8/16/2023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567F27F-BE82-4DE9-8914-A0BED1FEB93F}" type="slidenum">
              <a:rPr lang="en-US" smtClean="0"/>
              <a:t>‹#›</a:t>
            </a:fld>
            <a:endParaRPr lang="en-US"/>
          </a:p>
        </p:txBody>
      </p:sp>
    </p:spTree>
    <p:extLst>
      <p:ext uri="{BB962C8B-B14F-4D97-AF65-F5344CB8AC3E}">
        <p14:creationId xmlns:p14="http://schemas.microsoft.com/office/powerpoint/2010/main" val="60893526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8E36636D-D922-432D-A958-524484B5923D}" type="datetimeFigureOut">
              <a:rPr lang="en-US" smtClean="0"/>
              <a:pPr/>
              <a:t>8/16/2023</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DF28FB93-0A08-4E7D-8E63-9EFA29F1E093}" type="slidenum">
              <a:rPr lang="en-US" smtClean="0"/>
              <a:pPr/>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75273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3099879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145870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3135251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8E36636D-D922-432D-A958-524484B5923D}" type="datetimeFigureOut">
              <a:rPr lang="en-US" smtClean="0"/>
              <a:pPr/>
              <a:t>8/16/2023</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DF28FB93-0A08-4E7D-8E63-9EFA29F1E093}" type="slidenum">
              <a:rPr lang="en-US" smtClean="0"/>
              <a:pPr/>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8078586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36636D-D922-432D-A958-524484B5923D}"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394430452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36636D-D922-432D-A958-524484B5923D}" type="datetimeFigureOut">
              <a:rPr lang="en-US" smtClean="0"/>
              <a:pPr/>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202770336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36636D-D922-432D-A958-524484B5923D}" type="datetimeFigureOut">
              <a:rPr lang="en-US" smtClean="0"/>
              <a:pPr/>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2660440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2786256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8E36636D-D922-432D-A958-524484B5923D}" type="datetimeFigureOut">
              <a:rPr lang="en-US" smtClean="0"/>
              <a:pPr/>
              <a:t>8/16/2023</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DF28FB93-0A08-4E7D-8E63-9EFA29F1E093}" type="slidenum">
              <a:rPr lang="en-US" smtClean="0"/>
              <a:pPr/>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14567370"/>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8E36636D-D922-432D-A958-524484B5923D}" type="datetimeFigureOut">
              <a:rPr lang="en-US" smtClean="0"/>
              <a:pPr/>
              <a:t>8/16/2023</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4004952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36636D-D922-432D-A958-524484B5923D}" type="datetimeFigureOut">
              <a:rPr lang="en-US" smtClean="0"/>
              <a:pPr/>
              <a:t>8/16/2023</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F28FB93-0A08-4E7D-8E63-9EFA29F1E093}" type="slidenum">
              <a:rPr lang="en-US" smtClean="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88260990"/>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openxmlformats.org/officeDocument/2006/relationships/image" Target="cid:image001.png@01D9CA9D.726B6F60"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CP_04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606" y="495300"/>
            <a:ext cx="88407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81200" y="4724401"/>
            <a:ext cx="7620000" cy="1323439"/>
          </a:xfrm>
          <a:prstGeom prst="rect">
            <a:avLst/>
          </a:prstGeom>
          <a:noFill/>
          <a:ln>
            <a:noFill/>
          </a:ln>
        </p:spPr>
        <p:txBody>
          <a:bodyPr wrap="square" rtlCol="0">
            <a:spAutoFit/>
          </a:bodyPr>
          <a:lstStyle/>
          <a:p>
            <a:r>
              <a:rPr lang="en-US" sz="4000" b="1">
                <a:solidFill>
                  <a:srgbClr val="006600"/>
                </a:solidFill>
              </a:rPr>
              <a:t>Welcome Sophomores</a:t>
            </a:r>
          </a:p>
          <a:p>
            <a:r>
              <a:rPr lang="en-US" sz="4000" b="1">
                <a:solidFill>
                  <a:srgbClr val="006600"/>
                </a:solidFill>
              </a:rPr>
              <a:t>CLASS OF 2025</a:t>
            </a:r>
          </a:p>
        </p:txBody>
      </p:sp>
    </p:spTree>
    <p:extLst>
      <p:ext uri="{BB962C8B-B14F-4D97-AF65-F5344CB8AC3E}">
        <p14:creationId xmlns:p14="http://schemas.microsoft.com/office/powerpoint/2010/main" val="30842954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Online Course</a:t>
            </a:r>
          </a:p>
        </p:txBody>
      </p:sp>
      <p:sp>
        <p:nvSpPr>
          <p:cNvPr id="3" name="Content Placeholder 2"/>
          <p:cNvSpPr>
            <a:spLocks noGrp="1"/>
          </p:cNvSpPr>
          <p:nvPr>
            <p:ph idx="1"/>
          </p:nvPr>
        </p:nvSpPr>
        <p:spPr/>
        <p:txBody>
          <a:bodyPr/>
          <a:lstStyle/>
          <a:p>
            <a:r>
              <a:rPr lang="en-US"/>
              <a:t>Requirement is to complete a course</a:t>
            </a:r>
          </a:p>
          <a:p>
            <a:r>
              <a:rPr lang="en-US"/>
              <a:t>Any course through FLVS/BVS counts</a:t>
            </a:r>
          </a:p>
          <a:p>
            <a:pPr lvl="1"/>
            <a:r>
              <a:rPr lang="en-US"/>
              <a:t>You can take Career Research or Hope online during the summer if you haven’t taken it in school yet.</a:t>
            </a:r>
          </a:p>
          <a:p>
            <a:pPr lvl="2"/>
            <a:r>
              <a:rPr lang="en-US" sz="2000"/>
              <a:t>Make MHS your school on your FLVS account</a:t>
            </a:r>
          </a:p>
          <a:p>
            <a:pPr marL="914400" lvl="2" indent="0">
              <a:buNone/>
            </a:pPr>
            <a:endParaRPr lang="en-US" sz="2000"/>
          </a:p>
          <a:p>
            <a:endParaRPr lang="en-US"/>
          </a:p>
        </p:txBody>
      </p:sp>
    </p:spTree>
    <p:extLst>
      <p:ext uri="{BB962C8B-B14F-4D97-AF65-F5344CB8AC3E}">
        <p14:creationId xmlns:p14="http://schemas.microsoft.com/office/powerpoint/2010/main" val="4001424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a:t>PROMOTION STATUS </a:t>
            </a:r>
          </a:p>
        </p:txBody>
      </p:sp>
      <p:sp>
        <p:nvSpPr>
          <p:cNvPr id="9219" name="Rectangle 3"/>
          <p:cNvSpPr>
            <a:spLocks noGrp="1" noChangeArrowheads="1"/>
          </p:cNvSpPr>
          <p:nvPr>
            <p:ph type="body" idx="1"/>
          </p:nvPr>
        </p:nvSpPr>
        <p:spPr>
          <a:xfrm>
            <a:off x="2706688" y="2017713"/>
            <a:ext cx="7772400" cy="4306887"/>
          </a:xfrm>
        </p:spPr>
        <p:txBody>
          <a:bodyPr/>
          <a:lstStyle/>
          <a:p>
            <a:pPr eaLnBrk="1" hangingPunct="1">
              <a:lnSpc>
                <a:spcPct val="90000"/>
              </a:lnSpc>
            </a:pPr>
            <a:r>
              <a:rPr lang="en-US" altLang="en-US" sz="3000" b="1"/>
              <a:t>You must have 5 credits to be promoted to 10</a:t>
            </a:r>
            <a:r>
              <a:rPr lang="en-US" altLang="en-US" sz="3000" b="1" baseline="30000"/>
              <a:t>th</a:t>
            </a:r>
            <a:r>
              <a:rPr lang="en-US" altLang="en-US" sz="3000" b="1"/>
              <a:t> grade.</a:t>
            </a:r>
          </a:p>
          <a:p>
            <a:pPr lvl="1" eaLnBrk="1" hangingPunct="1">
              <a:lnSpc>
                <a:spcPct val="90000"/>
              </a:lnSpc>
            </a:pPr>
            <a:r>
              <a:rPr lang="en-US" altLang="en-US" sz="2400"/>
              <a:t>Semester grade of “D” or better = .5 credit</a:t>
            </a:r>
          </a:p>
          <a:p>
            <a:pPr lvl="1" eaLnBrk="1" hangingPunct="1">
              <a:lnSpc>
                <a:spcPct val="90000"/>
              </a:lnSpc>
            </a:pPr>
            <a:r>
              <a:rPr lang="en-US" altLang="en-US" sz="2400"/>
              <a:t>Algebra 1, Geometry, US History, and Biology are considered yearlong courses.  Credit earned is based on the final grade at the end of the year which includes the EOC as 30%. Final grade of “D” or better = 1 credit</a:t>
            </a:r>
          </a:p>
          <a:p>
            <a:pPr eaLnBrk="1" hangingPunct="1">
              <a:lnSpc>
                <a:spcPct val="90000"/>
              </a:lnSpc>
            </a:pPr>
            <a:r>
              <a:rPr lang="en-US" altLang="en-US" sz="2800" b="1"/>
              <a:t>11</a:t>
            </a:r>
            <a:r>
              <a:rPr lang="en-US" altLang="en-US" sz="2800" b="1" baseline="30000"/>
              <a:t>th</a:t>
            </a:r>
            <a:r>
              <a:rPr lang="en-US" altLang="en-US" sz="2800" b="1"/>
              <a:t> – 11 credits, 2 English &amp; 2 Math</a:t>
            </a:r>
          </a:p>
          <a:p>
            <a:pPr eaLnBrk="1" hangingPunct="1">
              <a:lnSpc>
                <a:spcPct val="90000"/>
              </a:lnSpc>
            </a:pPr>
            <a:r>
              <a:rPr lang="en-US" altLang="en-US" sz="2800" b="1"/>
              <a:t>12</a:t>
            </a:r>
            <a:r>
              <a:rPr lang="en-US" altLang="en-US" sz="2800" b="1" baseline="30000"/>
              <a:t>th</a:t>
            </a:r>
            <a:r>
              <a:rPr lang="en-US" altLang="en-US" sz="2800" b="1"/>
              <a:t> – 18 credits, 3 English &amp; 3 Math</a:t>
            </a:r>
          </a:p>
          <a:p>
            <a:pPr eaLnBrk="1" hangingPunct="1">
              <a:lnSpc>
                <a:spcPct val="90000"/>
              </a:lnSpc>
            </a:pPr>
            <a:endParaRPr lang="en-US" altLang="en-US"/>
          </a:p>
          <a:p>
            <a:pPr eaLnBrk="1" hangingPunct="1">
              <a:lnSpc>
                <a:spcPct val="90000"/>
              </a:lnSpc>
              <a:buFont typeface="Wingdings" panose="05000000000000000000" pitchFamily="2" charset="2"/>
              <a:buNone/>
            </a:pPr>
            <a:endParaRPr lang="en-US"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660526" y="-34925"/>
            <a:ext cx="8778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1"/>
                </a:solidFill>
                <a:latin typeface="Tahoma" panose="020B0604030504040204" pitchFamily="34" charset="0"/>
              </a:defRPr>
            </a:lvl1pPr>
            <a:lvl2pPr marL="742950" indent="-285750">
              <a:defRPr>
                <a:solidFill>
                  <a:schemeClr val="accent1"/>
                </a:solidFill>
                <a:latin typeface="Tahoma" panose="020B0604030504040204" pitchFamily="34" charset="0"/>
              </a:defRPr>
            </a:lvl2pPr>
            <a:lvl3pPr marL="1143000" indent="-228600">
              <a:defRPr>
                <a:solidFill>
                  <a:schemeClr val="accent1"/>
                </a:solidFill>
                <a:latin typeface="Tahoma" panose="020B0604030504040204" pitchFamily="34" charset="0"/>
              </a:defRPr>
            </a:lvl3pPr>
            <a:lvl4pPr marL="1600200" indent="-228600">
              <a:defRPr>
                <a:solidFill>
                  <a:schemeClr val="accent1"/>
                </a:solidFill>
                <a:latin typeface="Tahoma" panose="020B0604030504040204" pitchFamily="34" charset="0"/>
              </a:defRPr>
            </a:lvl4pPr>
            <a:lvl5pPr marL="2057400" indent="-228600">
              <a:defRPr>
                <a:solidFill>
                  <a:schemeClr val="accent1"/>
                </a:solidFill>
                <a:latin typeface="Tahoma" panose="020B0604030504040204" pitchFamily="34" charset="0"/>
              </a:defRPr>
            </a:lvl5pPr>
            <a:lvl6pPr marL="2514600" indent="-228600" eaLnBrk="0" fontAlgn="base" hangingPunct="0">
              <a:spcBef>
                <a:spcPct val="0"/>
              </a:spcBef>
              <a:spcAft>
                <a:spcPct val="0"/>
              </a:spcAft>
              <a:defRPr>
                <a:solidFill>
                  <a:schemeClr val="accent1"/>
                </a:solidFill>
                <a:latin typeface="Tahoma" panose="020B0604030504040204" pitchFamily="34" charset="0"/>
              </a:defRPr>
            </a:lvl6pPr>
            <a:lvl7pPr marL="2971800" indent="-228600" eaLnBrk="0" fontAlgn="base" hangingPunct="0">
              <a:spcBef>
                <a:spcPct val="0"/>
              </a:spcBef>
              <a:spcAft>
                <a:spcPct val="0"/>
              </a:spcAft>
              <a:defRPr>
                <a:solidFill>
                  <a:schemeClr val="accent1"/>
                </a:solidFill>
                <a:latin typeface="Tahoma" panose="020B0604030504040204" pitchFamily="34" charset="0"/>
              </a:defRPr>
            </a:lvl7pPr>
            <a:lvl8pPr marL="3429000" indent="-228600" eaLnBrk="0" fontAlgn="base" hangingPunct="0">
              <a:spcBef>
                <a:spcPct val="0"/>
              </a:spcBef>
              <a:spcAft>
                <a:spcPct val="0"/>
              </a:spcAft>
              <a:defRPr>
                <a:solidFill>
                  <a:schemeClr val="accent1"/>
                </a:solidFill>
                <a:latin typeface="Tahoma" panose="020B0604030504040204" pitchFamily="34" charset="0"/>
              </a:defRPr>
            </a:lvl8pPr>
            <a:lvl9pPr marL="3886200" indent="-228600" eaLnBrk="0" fontAlgn="base" hangingPunct="0">
              <a:spcBef>
                <a:spcPct val="0"/>
              </a:spcBef>
              <a:spcAft>
                <a:spcPct val="0"/>
              </a:spcAft>
              <a:defRPr>
                <a:solidFill>
                  <a:schemeClr val="accent1"/>
                </a:solidFill>
                <a:latin typeface="Tahoma" panose="020B0604030504040204" pitchFamily="34" charset="0"/>
              </a:defRPr>
            </a:lvl9pPr>
          </a:lstStyle>
          <a:p>
            <a:pPr algn="ctr" eaLnBrk="1" hangingPunct="1"/>
            <a:endParaRPr lang="en-US" altLang="en-US" sz="2400">
              <a:solidFill>
                <a:schemeClr val="tx1"/>
              </a:solidFill>
              <a:latin typeface="Times New Roman" panose="02020603050405020304" pitchFamily="18" charset="0"/>
            </a:endParaRPr>
          </a:p>
        </p:txBody>
      </p:sp>
      <p:sp>
        <p:nvSpPr>
          <p:cNvPr id="10243" name="Text Box 3"/>
          <p:cNvSpPr txBox="1">
            <a:spLocks noChangeArrowheads="1"/>
          </p:cNvSpPr>
          <p:nvPr/>
        </p:nvSpPr>
        <p:spPr bwMode="auto">
          <a:xfrm>
            <a:off x="1524000" y="0"/>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1"/>
                </a:solidFill>
                <a:latin typeface="Tahoma" panose="020B0604030504040204" pitchFamily="34" charset="0"/>
              </a:defRPr>
            </a:lvl1pPr>
            <a:lvl2pPr marL="742950" indent="-285750">
              <a:defRPr>
                <a:solidFill>
                  <a:schemeClr val="accent1"/>
                </a:solidFill>
                <a:latin typeface="Tahoma" panose="020B0604030504040204" pitchFamily="34" charset="0"/>
              </a:defRPr>
            </a:lvl2pPr>
            <a:lvl3pPr marL="1143000" indent="-228600">
              <a:defRPr>
                <a:solidFill>
                  <a:schemeClr val="accent1"/>
                </a:solidFill>
                <a:latin typeface="Tahoma" panose="020B0604030504040204" pitchFamily="34" charset="0"/>
              </a:defRPr>
            </a:lvl3pPr>
            <a:lvl4pPr marL="1600200" indent="-228600">
              <a:defRPr>
                <a:solidFill>
                  <a:schemeClr val="accent1"/>
                </a:solidFill>
                <a:latin typeface="Tahoma" panose="020B0604030504040204" pitchFamily="34" charset="0"/>
              </a:defRPr>
            </a:lvl4pPr>
            <a:lvl5pPr marL="2057400" indent="-228600">
              <a:defRPr>
                <a:solidFill>
                  <a:schemeClr val="accent1"/>
                </a:solidFill>
                <a:latin typeface="Tahoma" panose="020B0604030504040204" pitchFamily="34" charset="0"/>
              </a:defRPr>
            </a:lvl5pPr>
            <a:lvl6pPr marL="2514600" indent="-228600" eaLnBrk="0" fontAlgn="base" hangingPunct="0">
              <a:spcBef>
                <a:spcPct val="0"/>
              </a:spcBef>
              <a:spcAft>
                <a:spcPct val="0"/>
              </a:spcAft>
              <a:defRPr>
                <a:solidFill>
                  <a:schemeClr val="accent1"/>
                </a:solidFill>
                <a:latin typeface="Tahoma" panose="020B0604030504040204" pitchFamily="34" charset="0"/>
              </a:defRPr>
            </a:lvl6pPr>
            <a:lvl7pPr marL="2971800" indent="-228600" eaLnBrk="0" fontAlgn="base" hangingPunct="0">
              <a:spcBef>
                <a:spcPct val="0"/>
              </a:spcBef>
              <a:spcAft>
                <a:spcPct val="0"/>
              </a:spcAft>
              <a:defRPr>
                <a:solidFill>
                  <a:schemeClr val="accent1"/>
                </a:solidFill>
                <a:latin typeface="Tahoma" panose="020B0604030504040204" pitchFamily="34" charset="0"/>
              </a:defRPr>
            </a:lvl7pPr>
            <a:lvl8pPr marL="3429000" indent="-228600" eaLnBrk="0" fontAlgn="base" hangingPunct="0">
              <a:spcBef>
                <a:spcPct val="0"/>
              </a:spcBef>
              <a:spcAft>
                <a:spcPct val="0"/>
              </a:spcAft>
              <a:defRPr>
                <a:solidFill>
                  <a:schemeClr val="accent1"/>
                </a:solidFill>
                <a:latin typeface="Tahoma" panose="020B0604030504040204" pitchFamily="34" charset="0"/>
              </a:defRPr>
            </a:lvl8pPr>
            <a:lvl9pPr marL="3886200" indent="-228600" eaLnBrk="0" fontAlgn="base" hangingPunct="0">
              <a:spcBef>
                <a:spcPct val="0"/>
              </a:spcBef>
              <a:spcAft>
                <a:spcPct val="0"/>
              </a:spcAft>
              <a:defRPr>
                <a:solidFill>
                  <a:schemeClr val="accent1"/>
                </a:solidFill>
                <a:latin typeface="Tahoma" panose="020B0604030504040204" pitchFamily="34" charset="0"/>
              </a:defRPr>
            </a:lvl9pPr>
          </a:lstStyle>
          <a:p>
            <a:pPr algn="ctr" eaLnBrk="1" hangingPunct="1"/>
            <a:endParaRPr lang="en-US" altLang="en-US" sz="2400">
              <a:solidFill>
                <a:schemeClr val="tx1"/>
              </a:solidFill>
              <a:latin typeface="Times New Roman" panose="02020603050405020304" pitchFamily="18" charset="0"/>
            </a:endParaRPr>
          </a:p>
        </p:txBody>
      </p:sp>
      <p:sp>
        <p:nvSpPr>
          <p:cNvPr id="10244" name="Text Box 4"/>
          <p:cNvSpPr txBox="1">
            <a:spLocks noChangeArrowheads="1"/>
          </p:cNvSpPr>
          <p:nvPr/>
        </p:nvSpPr>
        <p:spPr bwMode="auto">
          <a:xfrm>
            <a:off x="1431926" y="-34925"/>
            <a:ext cx="9236075" cy="794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accent1"/>
                </a:solidFill>
                <a:latin typeface="Tahoma" panose="020B0604030504040204" pitchFamily="34" charset="0"/>
              </a:defRPr>
            </a:lvl1pPr>
            <a:lvl2pPr marL="742950" indent="-285750">
              <a:defRPr>
                <a:solidFill>
                  <a:schemeClr val="accent1"/>
                </a:solidFill>
                <a:latin typeface="Tahoma" panose="020B0604030504040204" pitchFamily="34" charset="0"/>
              </a:defRPr>
            </a:lvl2pPr>
            <a:lvl3pPr marL="1143000" indent="-228600">
              <a:defRPr>
                <a:solidFill>
                  <a:schemeClr val="accent1"/>
                </a:solidFill>
                <a:latin typeface="Tahoma" panose="020B0604030504040204" pitchFamily="34" charset="0"/>
              </a:defRPr>
            </a:lvl3pPr>
            <a:lvl4pPr marL="1828800" indent="-457200">
              <a:defRPr>
                <a:solidFill>
                  <a:schemeClr val="accent1"/>
                </a:solidFill>
                <a:latin typeface="Tahoma" panose="020B0604030504040204" pitchFamily="34" charset="0"/>
              </a:defRPr>
            </a:lvl4pPr>
            <a:lvl5pPr marL="2286000" indent="-457200">
              <a:defRPr>
                <a:solidFill>
                  <a:schemeClr val="accent1"/>
                </a:solidFill>
                <a:latin typeface="Tahoma" panose="020B0604030504040204" pitchFamily="34" charset="0"/>
              </a:defRPr>
            </a:lvl5pPr>
            <a:lvl6pPr marL="2743200" indent="-457200" eaLnBrk="0" fontAlgn="base" hangingPunct="0">
              <a:spcBef>
                <a:spcPct val="0"/>
              </a:spcBef>
              <a:spcAft>
                <a:spcPct val="0"/>
              </a:spcAft>
              <a:defRPr>
                <a:solidFill>
                  <a:schemeClr val="accent1"/>
                </a:solidFill>
                <a:latin typeface="Tahoma" panose="020B0604030504040204" pitchFamily="34" charset="0"/>
              </a:defRPr>
            </a:lvl6pPr>
            <a:lvl7pPr marL="3200400" indent="-457200" eaLnBrk="0" fontAlgn="base" hangingPunct="0">
              <a:spcBef>
                <a:spcPct val="0"/>
              </a:spcBef>
              <a:spcAft>
                <a:spcPct val="0"/>
              </a:spcAft>
              <a:defRPr>
                <a:solidFill>
                  <a:schemeClr val="accent1"/>
                </a:solidFill>
                <a:latin typeface="Tahoma" panose="020B0604030504040204" pitchFamily="34" charset="0"/>
              </a:defRPr>
            </a:lvl7pPr>
            <a:lvl8pPr marL="3657600" indent="-457200" eaLnBrk="0" fontAlgn="base" hangingPunct="0">
              <a:spcBef>
                <a:spcPct val="0"/>
              </a:spcBef>
              <a:spcAft>
                <a:spcPct val="0"/>
              </a:spcAft>
              <a:defRPr>
                <a:solidFill>
                  <a:schemeClr val="accent1"/>
                </a:solidFill>
                <a:latin typeface="Tahoma" panose="020B0604030504040204" pitchFamily="34" charset="0"/>
              </a:defRPr>
            </a:lvl8pPr>
            <a:lvl9pPr marL="4114800" indent="-457200" eaLnBrk="0" fontAlgn="base" hangingPunct="0">
              <a:spcBef>
                <a:spcPct val="0"/>
              </a:spcBef>
              <a:spcAft>
                <a:spcPct val="0"/>
              </a:spcAft>
              <a:defRPr>
                <a:solidFill>
                  <a:schemeClr val="accent1"/>
                </a:solidFill>
                <a:latin typeface="Tahoma" panose="020B0604030504040204" pitchFamily="34" charset="0"/>
              </a:defRPr>
            </a:lvl9pPr>
          </a:lstStyle>
          <a:p>
            <a:pPr algn="ctr" eaLnBrk="1" hangingPunct="1"/>
            <a:endParaRPr lang="en-US" altLang="en-US" sz="3200" b="1">
              <a:solidFill>
                <a:schemeClr val="tx1"/>
              </a:solidFill>
              <a:latin typeface="Times New Roman" panose="02020603050405020304" pitchFamily="18" charset="0"/>
            </a:endParaRPr>
          </a:p>
          <a:p>
            <a:pPr algn="ctr" eaLnBrk="1" hangingPunct="1"/>
            <a:endParaRPr lang="en-US" altLang="en-US" sz="3600" b="1">
              <a:solidFill>
                <a:schemeClr val="tx1"/>
              </a:solidFill>
            </a:endParaRPr>
          </a:p>
          <a:p>
            <a:pPr algn="ctr" eaLnBrk="1" hangingPunct="1"/>
            <a:r>
              <a:rPr lang="en-US" altLang="en-US" sz="3600" b="1">
                <a:solidFill>
                  <a:schemeClr val="tx1"/>
                </a:solidFill>
              </a:rPr>
              <a:t>How to Make-Up Failing Classes</a:t>
            </a:r>
          </a:p>
          <a:p>
            <a:pPr algn="ctr" eaLnBrk="1" hangingPunct="1"/>
            <a:endParaRPr lang="en-US" altLang="en-US" b="1">
              <a:solidFill>
                <a:schemeClr val="tx1"/>
              </a:solidFill>
              <a:latin typeface="Times New Roman" panose="02020603050405020304" pitchFamily="18" charset="0"/>
            </a:endParaRPr>
          </a:p>
          <a:p>
            <a:pPr algn="ctr" eaLnBrk="1" hangingPunct="1"/>
            <a:endParaRPr lang="en-US" altLang="en-US" b="1">
              <a:solidFill>
                <a:schemeClr val="tx1"/>
              </a:solidFill>
              <a:latin typeface="Times New Roman" panose="02020603050405020304" pitchFamily="18" charset="0"/>
            </a:endParaRPr>
          </a:p>
          <a:p>
            <a:pPr algn="ctr" eaLnBrk="1" hangingPunct="1"/>
            <a:r>
              <a:rPr lang="en-US" altLang="en-US" sz="2000" b="1">
                <a:solidFill>
                  <a:schemeClr val="tx1"/>
                </a:solidFill>
              </a:rPr>
              <a:t>(Grades of D/F only)</a:t>
            </a:r>
          </a:p>
          <a:p>
            <a:pPr algn="ctr" eaLnBrk="1" hangingPunct="1"/>
            <a:endParaRPr lang="en-US" altLang="en-US" sz="2000" b="1">
              <a:solidFill>
                <a:schemeClr val="tx1"/>
              </a:solidFill>
            </a:endParaRPr>
          </a:p>
          <a:p>
            <a:pPr algn="ctr" eaLnBrk="1" hangingPunct="1"/>
            <a:r>
              <a:rPr lang="en-US" altLang="en-US" sz="3000" u="sng">
                <a:solidFill>
                  <a:schemeClr val="tx1"/>
                </a:solidFill>
              </a:rPr>
              <a:t>Retake possibilities:</a:t>
            </a:r>
            <a:endParaRPr lang="en-US" altLang="en-US" sz="2600">
              <a:solidFill>
                <a:schemeClr val="tx1"/>
              </a:solidFill>
            </a:endParaRPr>
          </a:p>
          <a:p>
            <a:pPr lvl="4" eaLnBrk="1" hangingPunct="1">
              <a:buFontTx/>
              <a:buAutoNum type="arabicPeriod"/>
            </a:pPr>
            <a:r>
              <a:rPr lang="en-US" altLang="en-US" sz="2600">
                <a:solidFill>
                  <a:schemeClr val="tx1"/>
                </a:solidFill>
              </a:rPr>
              <a:t>Summer school (Failures only, if funded)</a:t>
            </a:r>
          </a:p>
          <a:p>
            <a:pPr lvl="4" eaLnBrk="1" hangingPunct="1">
              <a:buFontTx/>
              <a:buAutoNum type="arabicPeriod"/>
            </a:pPr>
            <a:r>
              <a:rPr lang="en-US" altLang="en-US" sz="2600">
                <a:solidFill>
                  <a:schemeClr val="tx1"/>
                </a:solidFill>
              </a:rPr>
              <a:t>Adult Education night school (16 years old if available)</a:t>
            </a:r>
          </a:p>
          <a:p>
            <a:pPr lvl="4" eaLnBrk="1" hangingPunct="1">
              <a:buFontTx/>
              <a:buAutoNum type="arabicPeriod"/>
            </a:pPr>
            <a:r>
              <a:rPr lang="en-US" altLang="en-US" sz="2600">
                <a:solidFill>
                  <a:schemeClr val="tx1"/>
                </a:solidFill>
              </a:rPr>
              <a:t>On-line courses through FLVS </a:t>
            </a:r>
          </a:p>
          <a:p>
            <a:pPr lvl="4" eaLnBrk="1" hangingPunct="1">
              <a:buFontTx/>
              <a:buAutoNum type="arabicPeriod"/>
            </a:pPr>
            <a:r>
              <a:rPr lang="en-US" altLang="en-US" sz="2600">
                <a:solidFill>
                  <a:schemeClr val="tx1"/>
                </a:solidFill>
              </a:rPr>
              <a:t>Credit recovery (only available junior and senior year) </a:t>
            </a:r>
          </a:p>
          <a:p>
            <a:pPr lvl="3" eaLnBrk="1" hangingPunct="1"/>
            <a:endParaRPr lang="en-US" altLang="en-US" sz="2800">
              <a:solidFill>
                <a:schemeClr val="folHlink"/>
              </a:solidFill>
            </a:endParaRPr>
          </a:p>
          <a:p>
            <a:pPr lvl="3" eaLnBrk="1" hangingPunct="1"/>
            <a:r>
              <a:rPr lang="en-US" altLang="en-US" sz="2800">
                <a:solidFill>
                  <a:schemeClr val="folHlink"/>
                </a:solidFill>
              </a:rPr>
              <a:t>*See counselor for further details.</a:t>
            </a:r>
          </a:p>
          <a:p>
            <a:pPr lvl="3" eaLnBrk="1" hangingPunct="1">
              <a:buFontTx/>
              <a:buChar char="•"/>
            </a:pPr>
            <a:endParaRPr lang="en-US" altLang="en-US" sz="2800">
              <a:solidFill>
                <a:schemeClr val="folHlink"/>
              </a:solidFill>
            </a:endParaRPr>
          </a:p>
          <a:p>
            <a:pPr lvl="3" eaLnBrk="1" hangingPunct="1"/>
            <a:r>
              <a:rPr lang="en-US" altLang="en-US" sz="2800" b="1">
                <a:solidFill>
                  <a:schemeClr val="tx1"/>
                </a:solidFill>
              </a:rPr>
              <a:t>	</a:t>
            </a:r>
          </a:p>
          <a:p>
            <a:pPr algn="ctr" eaLnBrk="1" hangingPunct="1"/>
            <a:endParaRPr lang="en-US" altLang="en-US" sz="3200" b="1">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660526" y="41275"/>
            <a:ext cx="9007475"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accent1"/>
                </a:solidFill>
                <a:latin typeface="Tahoma" panose="020B0604030504040204" pitchFamily="34" charset="0"/>
              </a:defRPr>
            </a:lvl1pPr>
            <a:lvl2pPr marL="742950" indent="-285750">
              <a:defRPr>
                <a:solidFill>
                  <a:schemeClr val="accent1"/>
                </a:solidFill>
                <a:latin typeface="Tahoma" panose="020B0604030504040204" pitchFamily="34" charset="0"/>
              </a:defRPr>
            </a:lvl2pPr>
            <a:lvl3pPr marL="1371600" indent="-342900">
              <a:defRPr>
                <a:solidFill>
                  <a:schemeClr val="accent1"/>
                </a:solidFill>
                <a:latin typeface="Tahoma" panose="020B0604030504040204" pitchFamily="34" charset="0"/>
              </a:defRPr>
            </a:lvl3pPr>
            <a:lvl4pPr marL="2424113" indent="-457200">
              <a:defRPr>
                <a:solidFill>
                  <a:schemeClr val="accent1"/>
                </a:solidFill>
                <a:latin typeface="Tahoma" panose="020B0604030504040204" pitchFamily="34" charset="0"/>
              </a:defRPr>
            </a:lvl4pPr>
            <a:lvl5pPr marL="2995613" indent="-457200">
              <a:defRPr>
                <a:solidFill>
                  <a:schemeClr val="accent1"/>
                </a:solidFill>
                <a:latin typeface="Tahoma" panose="020B0604030504040204" pitchFamily="34" charset="0"/>
              </a:defRPr>
            </a:lvl5pPr>
            <a:lvl6pPr marL="3452813" indent="-457200" eaLnBrk="0" fontAlgn="base" hangingPunct="0">
              <a:spcBef>
                <a:spcPct val="0"/>
              </a:spcBef>
              <a:spcAft>
                <a:spcPct val="0"/>
              </a:spcAft>
              <a:defRPr>
                <a:solidFill>
                  <a:schemeClr val="accent1"/>
                </a:solidFill>
                <a:latin typeface="Tahoma" panose="020B0604030504040204" pitchFamily="34" charset="0"/>
              </a:defRPr>
            </a:lvl6pPr>
            <a:lvl7pPr marL="3910013" indent="-457200" eaLnBrk="0" fontAlgn="base" hangingPunct="0">
              <a:spcBef>
                <a:spcPct val="0"/>
              </a:spcBef>
              <a:spcAft>
                <a:spcPct val="0"/>
              </a:spcAft>
              <a:defRPr>
                <a:solidFill>
                  <a:schemeClr val="accent1"/>
                </a:solidFill>
                <a:latin typeface="Tahoma" panose="020B0604030504040204" pitchFamily="34" charset="0"/>
              </a:defRPr>
            </a:lvl7pPr>
            <a:lvl8pPr marL="4367213" indent="-457200" eaLnBrk="0" fontAlgn="base" hangingPunct="0">
              <a:spcBef>
                <a:spcPct val="0"/>
              </a:spcBef>
              <a:spcAft>
                <a:spcPct val="0"/>
              </a:spcAft>
              <a:defRPr>
                <a:solidFill>
                  <a:schemeClr val="accent1"/>
                </a:solidFill>
                <a:latin typeface="Tahoma" panose="020B0604030504040204" pitchFamily="34" charset="0"/>
              </a:defRPr>
            </a:lvl8pPr>
            <a:lvl9pPr marL="4824413" indent="-457200" eaLnBrk="0" fontAlgn="base" hangingPunct="0">
              <a:spcBef>
                <a:spcPct val="0"/>
              </a:spcBef>
              <a:spcAft>
                <a:spcPct val="0"/>
              </a:spcAft>
              <a:defRPr>
                <a:solidFill>
                  <a:schemeClr val="accent1"/>
                </a:solidFill>
                <a:latin typeface="Tahoma" panose="020B0604030504040204" pitchFamily="34" charset="0"/>
              </a:defRPr>
            </a:lvl9pPr>
          </a:lstStyle>
          <a:p>
            <a:pPr algn="ctr" eaLnBrk="1" hangingPunct="1"/>
            <a:endParaRPr lang="en-US" altLang="en-US" sz="3200" b="1">
              <a:solidFill>
                <a:schemeClr val="tx1"/>
              </a:solidFill>
              <a:latin typeface="Times New Roman" panose="02020603050405020304" pitchFamily="18" charset="0"/>
            </a:endParaRPr>
          </a:p>
          <a:p>
            <a:pPr algn="ctr" eaLnBrk="1" hangingPunct="1"/>
            <a:endParaRPr lang="en-US" altLang="en-US" sz="3200" b="1">
              <a:solidFill>
                <a:schemeClr val="tx1"/>
              </a:solidFill>
              <a:latin typeface="Times New Roman" panose="02020603050405020304" pitchFamily="18" charset="0"/>
            </a:endParaRPr>
          </a:p>
          <a:p>
            <a:pPr algn="ctr" eaLnBrk="1" hangingPunct="1"/>
            <a:r>
              <a:rPr lang="en-US" altLang="en-US" sz="3600" b="1">
                <a:solidFill>
                  <a:schemeClr val="tx1"/>
                </a:solidFill>
              </a:rPr>
              <a:t>CAREER AND COLLEGE GOALS</a:t>
            </a:r>
          </a:p>
          <a:p>
            <a:pPr algn="ctr" eaLnBrk="1" hangingPunct="1"/>
            <a:endParaRPr lang="en-US" altLang="en-US" sz="2800">
              <a:solidFill>
                <a:schemeClr val="tx1"/>
              </a:solidFill>
            </a:endParaRPr>
          </a:p>
          <a:p>
            <a:pPr algn="ctr" eaLnBrk="1" hangingPunct="1">
              <a:buFontTx/>
              <a:buChar char="•"/>
            </a:pPr>
            <a:r>
              <a:rPr lang="en-US" altLang="en-US" sz="2800">
                <a:solidFill>
                  <a:schemeClr val="tx1"/>
                </a:solidFill>
              </a:rPr>
              <a:t>Career interests affect educational needs.</a:t>
            </a:r>
          </a:p>
          <a:p>
            <a:pPr lvl="3" eaLnBrk="1" hangingPunct="1">
              <a:buFontTx/>
              <a:buChar char="•"/>
            </a:pPr>
            <a:r>
              <a:rPr lang="en-US" altLang="en-US" sz="2400">
                <a:solidFill>
                  <a:schemeClr val="tx1"/>
                </a:solidFill>
              </a:rPr>
              <a:t>Do some Career Research </a:t>
            </a:r>
          </a:p>
          <a:p>
            <a:pPr lvl="3" eaLnBrk="1" hangingPunct="1">
              <a:buFontTx/>
              <a:buChar char="•"/>
            </a:pPr>
            <a:r>
              <a:rPr lang="en-US" altLang="en-US" sz="2400">
                <a:solidFill>
                  <a:schemeClr val="tx1"/>
                </a:solidFill>
              </a:rPr>
              <a:t>Think about your Personal Interests</a:t>
            </a:r>
          </a:p>
          <a:p>
            <a:pPr lvl="3" eaLnBrk="1" hangingPunct="1">
              <a:buFontTx/>
              <a:buChar char="•"/>
            </a:pPr>
            <a:endParaRPr lang="en-US" altLang="en-US" sz="2800">
              <a:solidFill>
                <a:schemeClr val="tx1"/>
              </a:solidFill>
            </a:endParaRPr>
          </a:p>
          <a:p>
            <a:pPr lvl="2" eaLnBrk="1" hangingPunct="1">
              <a:buFontTx/>
              <a:buChar char="•"/>
            </a:pPr>
            <a:r>
              <a:rPr lang="en-US" altLang="en-US" sz="2800">
                <a:solidFill>
                  <a:schemeClr val="tx1"/>
                </a:solidFill>
              </a:rPr>
              <a:t>Where do you want to go </a:t>
            </a:r>
            <a:r>
              <a:rPr lang="en-US" altLang="en-US" sz="2800" i="1">
                <a:solidFill>
                  <a:schemeClr val="tx1"/>
                </a:solidFill>
              </a:rPr>
              <a:t>after </a:t>
            </a:r>
            <a:r>
              <a:rPr lang="en-US" altLang="en-US" sz="2800">
                <a:solidFill>
                  <a:schemeClr val="tx1"/>
                </a:solidFill>
              </a:rPr>
              <a:t>graduation?</a:t>
            </a:r>
          </a:p>
          <a:p>
            <a:pPr lvl="3" eaLnBrk="1" hangingPunct="1">
              <a:buFontTx/>
              <a:buAutoNum type="arabicPeriod"/>
            </a:pPr>
            <a:r>
              <a:rPr lang="en-US" altLang="en-US" sz="2800" b="1">
                <a:solidFill>
                  <a:schemeClr val="folHlink"/>
                </a:solidFill>
                <a:latin typeface="Times New Roman" panose="02020603050405020304" pitchFamily="18" charset="0"/>
              </a:rPr>
              <a:t>University, Four Year College Program</a:t>
            </a:r>
          </a:p>
          <a:p>
            <a:pPr lvl="3" eaLnBrk="1" hangingPunct="1">
              <a:buFontTx/>
              <a:buAutoNum type="arabicPeriod"/>
            </a:pPr>
            <a:r>
              <a:rPr lang="en-US" altLang="en-US" sz="2800" b="1">
                <a:solidFill>
                  <a:schemeClr val="hlink"/>
                </a:solidFill>
                <a:latin typeface="Times New Roman" panose="02020603050405020304" pitchFamily="18" charset="0"/>
              </a:rPr>
              <a:t>Community College</a:t>
            </a:r>
          </a:p>
          <a:p>
            <a:pPr lvl="4" eaLnBrk="1" hangingPunct="1">
              <a:buFontTx/>
              <a:buChar char="•"/>
            </a:pPr>
            <a:r>
              <a:rPr lang="en-US" altLang="en-US" sz="2800">
                <a:solidFill>
                  <a:schemeClr val="tx1"/>
                </a:solidFill>
                <a:latin typeface="Times New Roman" panose="02020603050405020304" pitchFamily="18" charset="0"/>
              </a:rPr>
              <a:t> 2 + 2 Program </a:t>
            </a:r>
          </a:p>
          <a:p>
            <a:pPr lvl="4" eaLnBrk="1" hangingPunct="1">
              <a:buFontTx/>
              <a:buChar char="•"/>
            </a:pPr>
            <a:r>
              <a:rPr lang="en-US" altLang="en-US" sz="2800">
                <a:solidFill>
                  <a:schemeClr val="tx1"/>
                </a:solidFill>
                <a:latin typeface="Times New Roman" panose="02020603050405020304" pitchFamily="18" charset="0"/>
              </a:rPr>
              <a:t>Career Programs</a:t>
            </a:r>
          </a:p>
          <a:p>
            <a:pPr lvl="3" eaLnBrk="1" hangingPunct="1">
              <a:buFontTx/>
              <a:buAutoNum type="arabicPeriod"/>
            </a:pPr>
            <a:r>
              <a:rPr lang="en-US" altLang="en-US" sz="2800" b="1">
                <a:solidFill>
                  <a:srgbClr val="339933"/>
                </a:solidFill>
                <a:latin typeface="Times New Roman" panose="02020603050405020304" pitchFamily="18" charset="0"/>
              </a:rPr>
              <a:t>Direct Employment or Military Enlistment</a:t>
            </a:r>
          </a:p>
        </p:txBody>
      </p:sp>
      <p:sp>
        <p:nvSpPr>
          <p:cNvPr id="12291" name="AutoShape 3"/>
          <p:cNvSpPr>
            <a:spLocks noChangeArrowheads="1"/>
          </p:cNvSpPr>
          <p:nvPr/>
        </p:nvSpPr>
        <p:spPr bwMode="auto">
          <a:xfrm>
            <a:off x="1752600" y="2133600"/>
            <a:ext cx="914400" cy="1600200"/>
          </a:xfrm>
          <a:prstGeom prst="curvedRightArrow">
            <a:avLst>
              <a:gd name="adj1" fmla="val 35000"/>
              <a:gd name="adj2" fmla="val 70000"/>
              <a:gd name="adj3" fmla="val 33333"/>
            </a:avLst>
          </a:prstGeom>
          <a:solidFill>
            <a:srgbClr val="FF00FF"/>
          </a:solidFill>
          <a:ln w="12700" cap="sq">
            <a:solidFill>
              <a:schemeClr val="tx1"/>
            </a:solidFill>
            <a:miter lim="800000"/>
            <a:headEnd type="none" w="sm" len="sm"/>
            <a:tailEnd type="none" w="sm" len="sm"/>
          </a:ln>
          <a:effectLst>
            <a:outerShdw dist="107763" dir="8100000" algn="ctr" rotWithShape="0">
              <a:schemeClr val="bg2">
                <a:alpha val="50000"/>
              </a:schemeClr>
            </a:outerShdw>
          </a:effectLst>
        </p:spPr>
        <p:txBody>
          <a:bodyPr wrap="none" anchor="ctr"/>
          <a:lstStyle/>
          <a:p>
            <a:pPr algn="ctr">
              <a:defRPr/>
            </a:pPr>
            <a:endParaRPr lang="en-US">
              <a:solidFill>
                <a:srgbClr val="339933"/>
              </a:solidFill>
              <a:latin typeface="Tahoma"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br>
              <a:rPr lang="en-US" altLang="en-US" sz="4000">
                <a:solidFill>
                  <a:schemeClr val="tx1"/>
                </a:solidFill>
              </a:rPr>
            </a:br>
            <a:r>
              <a:rPr lang="en-US" altLang="en-US" sz="4000">
                <a:solidFill>
                  <a:schemeClr val="tx1"/>
                </a:solidFill>
              </a:rPr>
              <a:t>   FLORIDA BRIGHT FUTURES</a:t>
            </a:r>
            <a:br>
              <a:rPr lang="en-US" altLang="en-US" sz="4000">
                <a:solidFill>
                  <a:schemeClr val="tx1"/>
                </a:solidFill>
              </a:rPr>
            </a:br>
            <a:r>
              <a:rPr lang="en-US" altLang="en-US" sz="4000">
                <a:solidFill>
                  <a:schemeClr val="tx1"/>
                </a:solidFill>
              </a:rPr>
              <a:t>SHOWS YOU THE </a:t>
            </a:r>
            <a:r>
              <a:rPr lang="en-US" altLang="en-US" sz="4000" u="sng">
                <a:solidFill>
                  <a:srgbClr val="339933"/>
                </a:solidFill>
              </a:rPr>
              <a:t>MONEY</a:t>
            </a:r>
            <a:r>
              <a:rPr lang="en-US" altLang="en-US" sz="4000">
                <a:solidFill>
                  <a:schemeClr val="tx1"/>
                </a:solidFill>
              </a:rPr>
              <a:t> </a:t>
            </a:r>
            <a:r>
              <a:rPr lang="en-US" altLang="en-US" sz="4000">
                <a:solidFill>
                  <a:srgbClr val="339933"/>
                </a:solidFill>
              </a:rPr>
              <a:t>$$$$</a:t>
            </a:r>
            <a:endParaRPr lang="en-US" altLang="en-US" sz="2400">
              <a:solidFill>
                <a:srgbClr val="339933"/>
              </a:solidFill>
            </a:endParaRPr>
          </a:p>
        </p:txBody>
      </p:sp>
      <p:sp>
        <p:nvSpPr>
          <p:cNvPr id="14339" name="Rectangle 3"/>
          <p:cNvSpPr>
            <a:spLocks noGrp="1" noChangeArrowheads="1"/>
          </p:cNvSpPr>
          <p:nvPr>
            <p:ph type="body" idx="1"/>
          </p:nvPr>
        </p:nvSpPr>
        <p:spPr>
          <a:xfrm>
            <a:off x="2706688" y="1911525"/>
            <a:ext cx="7772400" cy="4724400"/>
          </a:xfrm>
        </p:spPr>
        <p:txBody>
          <a:bodyPr>
            <a:normAutofit fontScale="92500" lnSpcReduction="20000"/>
          </a:bodyPr>
          <a:lstStyle/>
          <a:p>
            <a:pPr marL="0" lvl="2" indent="0" algn="ctr">
              <a:lnSpc>
                <a:spcPct val="80000"/>
              </a:lnSpc>
              <a:buSzPct val="60000"/>
              <a:buNone/>
            </a:pPr>
            <a:r>
              <a:rPr lang="en-US" altLang="en-US" sz="1800" b="1" i="1" dirty="0"/>
              <a:t>Community service does not count for Bright Futures </a:t>
            </a:r>
            <a:r>
              <a:rPr lang="en-US" altLang="en-US" sz="1800" b="1" i="1" u="sng" dirty="0"/>
              <a:t>UNTIL</a:t>
            </a:r>
            <a:r>
              <a:rPr lang="en-US" altLang="en-US" sz="1800" b="1" i="1" dirty="0"/>
              <a:t> a work plan is submitted and approved by Guidance.</a:t>
            </a:r>
          </a:p>
          <a:p>
            <a:pPr marL="0" lvl="2" indent="0" algn="ctr">
              <a:lnSpc>
                <a:spcPct val="80000"/>
              </a:lnSpc>
              <a:buSzPct val="60000"/>
              <a:buNone/>
            </a:pPr>
            <a:endParaRPr lang="en-US" altLang="en-US" sz="1200" b="1" i="1" dirty="0"/>
          </a:p>
          <a:p>
            <a:pPr marL="0" lvl="2" indent="0" algn="ctr">
              <a:lnSpc>
                <a:spcPct val="80000"/>
              </a:lnSpc>
              <a:buSzPct val="60000"/>
              <a:buNone/>
            </a:pPr>
            <a:r>
              <a:rPr lang="en-US" altLang="en-US" sz="1800" b="1" i="1" dirty="0"/>
              <a:t>Have to complete 8</a:t>
            </a:r>
            <a:r>
              <a:rPr lang="en-US" altLang="en-US" sz="1800" b="1" i="1" baseline="30000" dirty="0"/>
              <a:t>th</a:t>
            </a:r>
            <a:r>
              <a:rPr lang="en-US" altLang="en-US" sz="1800" b="1" i="1" dirty="0"/>
              <a:t> grade before hours can count.</a:t>
            </a:r>
            <a:endParaRPr lang="en-US" altLang="en-US" sz="2000" b="1" i="1" dirty="0"/>
          </a:p>
          <a:p>
            <a:pPr marL="0" indent="0">
              <a:lnSpc>
                <a:spcPct val="80000"/>
              </a:lnSpc>
              <a:buNone/>
            </a:pPr>
            <a:endParaRPr lang="en-US" altLang="en-US" sz="1400" b="1" u="sng" dirty="0"/>
          </a:p>
          <a:p>
            <a:pPr eaLnBrk="1" hangingPunct="1">
              <a:lnSpc>
                <a:spcPct val="80000"/>
              </a:lnSpc>
            </a:pPr>
            <a:r>
              <a:rPr lang="en-US" altLang="en-US" b="1" u="sng" dirty="0"/>
              <a:t>Florida Academic Scholar</a:t>
            </a:r>
            <a:r>
              <a:rPr lang="en-US" altLang="en-US" dirty="0"/>
              <a:t> </a:t>
            </a:r>
            <a:endParaRPr lang="en-US" altLang="en-US" b="1" dirty="0"/>
          </a:p>
          <a:p>
            <a:pPr lvl="1" eaLnBrk="1" hangingPunct="1">
              <a:lnSpc>
                <a:spcPct val="80000"/>
              </a:lnSpc>
              <a:buFont typeface="Wingdings" panose="05000000000000000000" pitchFamily="2" charset="2"/>
              <a:buChar char="Ø"/>
            </a:pPr>
            <a:r>
              <a:rPr lang="en-US" altLang="en-US" dirty="0"/>
              <a:t>3.5 weighted GPA</a:t>
            </a:r>
          </a:p>
          <a:p>
            <a:pPr lvl="1" eaLnBrk="1" hangingPunct="1">
              <a:lnSpc>
                <a:spcPct val="80000"/>
              </a:lnSpc>
              <a:buFont typeface="Wingdings" panose="05000000000000000000" pitchFamily="2" charset="2"/>
              <a:buChar char="Ø"/>
            </a:pPr>
            <a:r>
              <a:rPr lang="en-US" altLang="en-US" dirty="0"/>
              <a:t>16 credits of college preparatory academic courses</a:t>
            </a:r>
          </a:p>
          <a:p>
            <a:pPr lvl="1" eaLnBrk="1" hangingPunct="1">
              <a:lnSpc>
                <a:spcPct val="80000"/>
              </a:lnSpc>
              <a:buFont typeface="Wingdings" panose="05000000000000000000" pitchFamily="2" charset="2"/>
              <a:buChar char="Ø"/>
            </a:pPr>
            <a:r>
              <a:rPr lang="en-US" altLang="en-US" dirty="0"/>
              <a:t>Best composite score of 1340 SAT or 29 ACT</a:t>
            </a:r>
          </a:p>
          <a:p>
            <a:pPr lvl="1" eaLnBrk="1" hangingPunct="1">
              <a:lnSpc>
                <a:spcPct val="80000"/>
              </a:lnSpc>
              <a:buFont typeface="Wingdings" panose="05000000000000000000" pitchFamily="2" charset="2"/>
              <a:buChar char="Ø"/>
            </a:pPr>
            <a:r>
              <a:rPr lang="en-US" altLang="en-US" dirty="0"/>
              <a:t>Combination of 100 hours community service or work hours</a:t>
            </a:r>
          </a:p>
          <a:p>
            <a:pPr marL="914400" lvl="2" indent="0">
              <a:lnSpc>
                <a:spcPct val="80000"/>
              </a:lnSpc>
              <a:buNone/>
            </a:pPr>
            <a:endParaRPr lang="en-US" altLang="en-US" sz="1400" dirty="0"/>
          </a:p>
          <a:p>
            <a:pPr eaLnBrk="1" hangingPunct="1">
              <a:lnSpc>
                <a:spcPct val="80000"/>
              </a:lnSpc>
            </a:pPr>
            <a:r>
              <a:rPr lang="en-US" altLang="en-US" b="1" u="sng" dirty="0"/>
              <a:t>Florida Medallion Scholar</a:t>
            </a:r>
            <a:r>
              <a:rPr lang="en-US" altLang="en-US" dirty="0"/>
              <a:t>  			</a:t>
            </a:r>
            <a:endParaRPr lang="en-US" altLang="en-US" b="1" dirty="0"/>
          </a:p>
          <a:p>
            <a:pPr lvl="1" eaLnBrk="1" hangingPunct="1">
              <a:lnSpc>
                <a:spcPct val="80000"/>
              </a:lnSpc>
              <a:buFont typeface="Wingdings" panose="05000000000000000000" pitchFamily="2" charset="2"/>
              <a:buChar char="Ø"/>
            </a:pPr>
            <a:r>
              <a:rPr lang="en-US" altLang="en-US" dirty="0"/>
              <a:t>3.0 weighted GPA</a:t>
            </a:r>
          </a:p>
          <a:p>
            <a:pPr lvl="1" eaLnBrk="1" hangingPunct="1">
              <a:lnSpc>
                <a:spcPct val="80000"/>
              </a:lnSpc>
              <a:buFont typeface="Wingdings" panose="05000000000000000000" pitchFamily="2" charset="2"/>
              <a:buChar char="Ø"/>
            </a:pPr>
            <a:r>
              <a:rPr lang="en-US" altLang="en-US" dirty="0"/>
              <a:t>16 credits of college preparatory academic classes</a:t>
            </a:r>
          </a:p>
          <a:p>
            <a:pPr lvl="1" eaLnBrk="1" hangingPunct="1">
              <a:lnSpc>
                <a:spcPct val="80000"/>
              </a:lnSpc>
              <a:buFont typeface="Wingdings" panose="05000000000000000000" pitchFamily="2" charset="2"/>
              <a:buChar char="Ø"/>
            </a:pPr>
            <a:r>
              <a:rPr lang="en-US" altLang="en-US" dirty="0"/>
              <a:t>Best composite score of 1210 SAT or 25 ACT</a:t>
            </a:r>
          </a:p>
          <a:p>
            <a:pPr lvl="1" eaLnBrk="1" hangingPunct="1">
              <a:lnSpc>
                <a:spcPct val="80000"/>
              </a:lnSpc>
              <a:buFont typeface="Wingdings" panose="05000000000000000000" pitchFamily="2" charset="2"/>
              <a:buChar char="Ø"/>
            </a:pPr>
            <a:r>
              <a:rPr lang="en-US" altLang="en-US" dirty="0"/>
              <a:t>75 hours community service or combination of 100 work/community service hours</a:t>
            </a:r>
          </a:p>
          <a:p>
            <a:pPr marL="457200" lvl="1" indent="0">
              <a:lnSpc>
                <a:spcPct val="80000"/>
              </a:lnSpc>
              <a:buNone/>
            </a:pPr>
            <a:r>
              <a:rPr lang="en-US" altLang="en-US" dirty="0"/>
              <a:t> </a:t>
            </a:r>
          </a:p>
          <a:p>
            <a:pPr marL="457200" lvl="1" indent="0">
              <a:lnSpc>
                <a:spcPct val="80000"/>
              </a:lnSpc>
              <a:buNone/>
            </a:pPr>
            <a:r>
              <a:rPr lang="en-US" altLang="en-US" dirty="0"/>
              <a:t>**Must have two years of the same foreign language**</a:t>
            </a:r>
          </a:p>
          <a:p>
            <a:pPr lvl="1" eaLnBrk="1" hangingPunct="1">
              <a:lnSpc>
                <a:spcPct val="80000"/>
              </a:lnSpc>
              <a:buFont typeface="Wingdings" panose="05000000000000000000" pitchFamily="2" charset="2"/>
              <a:buNone/>
            </a:pPr>
            <a:endParaRPr lang="en-US" altLang="en-US" dirty="0"/>
          </a:p>
          <a:p>
            <a:pPr eaLnBrk="1" hangingPunct="1">
              <a:lnSpc>
                <a:spcPct val="80000"/>
              </a:lnSpc>
            </a:pPr>
            <a:endParaRPr lang="en-US" altLang="en-US" dirty="0"/>
          </a:p>
          <a:p>
            <a:pPr lvl="1" eaLnBrk="1" hangingPunct="1">
              <a:lnSpc>
                <a:spcPct val="80000"/>
              </a:lnSpc>
              <a:buFont typeface="Wingdings" panose="05000000000000000000" pitchFamily="2" charset="2"/>
              <a:buChar char="Ø"/>
            </a:pPr>
            <a:endParaRPr lang="en-US" altLang="en-US" sz="1600" dirty="0"/>
          </a:p>
          <a:p>
            <a:pPr lvl="1" eaLnBrk="1" hangingPunct="1">
              <a:lnSpc>
                <a:spcPct val="80000"/>
              </a:lnSpc>
              <a:buFont typeface="Wingdings" panose="05000000000000000000" pitchFamily="2" charset="2"/>
              <a:buChar char="Ø"/>
            </a:pPr>
            <a:endParaRPr lang="en-US" altLang="en-US" sz="1200" dirty="0"/>
          </a:p>
          <a:p>
            <a:pPr lvl="1" eaLnBrk="1" hangingPunct="1">
              <a:lnSpc>
                <a:spcPct val="80000"/>
              </a:lnSpc>
              <a:buFont typeface="Wingdings" panose="05000000000000000000" pitchFamily="2" charset="2"/>
              <a:buChar char="Ø"/>
            </a:pPr>
            <a:endParaRPr lang="en-US" altLang="en-US" sz="12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660526" y="-34925"/>
            <a:ext cx="9007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1"/>
                </a:solidFill>
                <a:latin typeface="Tahoma" panose="020B0604030504040204" pitchFamily="34" charset="0"/>
              </a:defRPr>
            </a:lvl1pPr>
            <a:lvl2pPr marL="742950" indent="-285750">
              <a:defRPr>
                <a:solidFill>
                  <a:schemeClr val="accent1"/>
                </a:solidFill>
                <a:latin typeface="Tahoma" panose="020B0604030504040204" pitchFamily="34" charset="0"/>
              </a:defRPr>
            </a:lvl2pPr>
            <a:lvl3pPr marL="1143000" indent="-228600">
              <a:defRPr>
                <a:solidFill>
                  <a:schemeClr val="accent1"/>
                </a:solidFill>
                <a:latin typeface="Tahoma" panose="020B0604030504040204" pitchFamily="34" charset="0"/>
              </a:defRPr>
            </a:lvl3pPr>
            <a:lvl4pPr marL="1600200" indent="-228600">
              <a:defRPr>
                <a:solidFill>
                  <a:schemeClr val="accent1"/>
                </a:solidFill>
                <a:latin typeface="Tahoma" panose="020B0604030504040204" pitchFamily="34" charset="0"/>
              </a:defRPr>
            </a:lvl4pPr>
            <a:lvl5pPr marL="2057400" indent="-228600">
              <a:defRPr>
                <a:solidFill>
                  <a:schemeClr val="accent1"/>
                </a:solidFill>
                <a:latin typeface="Tahoma" panose="020B0604030504040204" pitchFamily="34" charset="0"/>
              </a:defRPr>
            </a:lvl5pPr>
            <a:lvl6pPr marL="2514600" indent="-228600" eaLnBrk="0" fontAlgn="base" hangingPunct="0">
              <a:spcBef>
                <a:spcPct val="0"/>
              </a:spcBef>
              <a:spcAft>
                <a:spcPct val="0"/>
              </a:spcAft>
              <a:defRPr>
                <a:solidFill>
                  <a:schemeClr val="accent1"/>
                </a:solidFill>
                <a:latin typeface="Tahoma" panose="020B0604030504040204" pitchFamily="34" charset="0"/>
              </a:defRPr>
            </a:lvl6pPr>
            <a:lvl7pPr marL="2971800" indent="-228600" eaLnBrk="0" fontAlgn="base" hangingPunct="0">
              <a:spcBef>
                <a:spcPct val="0"/>
              </a:spcBef>
              <a:spcAft>
                <a:spcPct val="0"/>
              </a:spcAft>
              <a:defRPr>
                <a:solidFill>
                  <a:schemeClr val="accent1"/>
                </a:solidFill>
                <a:latin typeface="Tahoma" panose="020B0604030504040204" pitchFamily="34" charset="0"/>
              </a:defRPr>
            </a:lvl7pPr>
            <a:lvl8pPr marL="3429000" indent="-228600" eaLnBrk="0" fontAlgn="base" hangingPunct="0">
              <a:spcBef>
                <a:spcPct val="0"/>
              </a:spcBef>
              <a:spcAft>
                <a:spcPct val="0"/>
              </a:spcAft>
              <a:defRPr>
                <a:solidFill>
                  <a:schemeClr val="accent1"/>
                </a:solidFill>
                <a:latin typeface="Tahoma" panose="020B0604030504040204" pitchFamily="34" charset="0"/>
              </a:defRPr>
            </a:lvl8pPr>
            <a:lvl9pPr marL="3886200" indent="-228600" eaLnBrk="0" fontAlgn="base" hangingPunct="0">
              <a:spcBef>
                <a:spcPct val="0"/>
              </a:spcBef>
              <a:spcAft>
                <a:spcPct val="0"/>
              </a:spcAft>
              <a:defRPr>
                <a:solidFill>
                  <a:schemeClr val="accent1"/>
                </a:solidFill>
                <a:latin typeface="Tahoma" panose="020B0604030504040204" pitchFamily="34" charset="0"/>
              </a:defRPr>
            </a:lvl9pPr>
          </a:lstStyle>
          <a:p>
            <a:pPr algn="ctr" eaLnBrk="1" hangingPunct="1"/>
            <a:endParaRPr lang="en-US" altLang="en-US" sz="2400">
              <a:solidFill>
                <a:schemeClr val="tx1"/>
              </a:solidFill>
              <a:latin typeface="Times New Roman" panose="02020603050405020304" pitchFamily="18" charset="0"/>
            </a:endParaRPr>
          </a:p>
        </p:txBody>
      </p:sp>
      <p:sp>
        <p:nvSpPr>
          <p:cNvPr id="15363" name="Text Box 3"/>
          <p:cNvSpPr txBox="1">
            <a:spLocks noChangeArrowheads="1"/>
          </p:cNvSpPr>
          <p:nvPr/>
        </p:nvSpPr>
        <p:spPr bwMode="auto">
          <a:xfrm>
            <a:off x="1660526" y="41275"/>
            <a:ext cx="847407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1"/>
                </a:solidFill>
                <a:latin typeface="Tahoma" panose="020B0604030504040204" pitchFamily="34" charset="0"/>
              </a:defRPr>
            </a:lvl1pPr>
            <a:lvl2pPr marL="742950" indent="-285750">
              <a:defRPr>
                <a:solidFill>
                  <a:schemeClr val="accent1"/>
                </a:solidFill>
                <a:latin typeface="Tahoma" panose="020B0604030504040204" pitchFamily="34" charset="0"/>
              </a:defRPr>
            </a:lvl2pPr>
            <a:lvl3pPr>
              <a:defRPr>
                <a:solidFill>
                  <a:schemeClr val="accent1"/>
                </a:solidFill>
                <a:latin typeface="Tahoma" panose="020B0604030504040204" pitchFamily="34" charset="0"/>
              </a:defRPr>
            </a:lvl3pPr>
            <a:lvl4pPr>
              <a:defRPr>
                <a:solidFill>
                  <a:schemeClr val="accent1"/>
                </a:solidFill>
                <a:latin typeface="Tahoma" panose="020B0604030504040204" pitchFamily="34" charset="0"/>
              </a:defRPr>
            </a:lvl4pPr>
            <a:lvl5pPr>
              <a:defRPr>
                <a:solidFill>
                  <a:schemeClr val="accent1"/>
                </a:solidFill>
                <a:latin typeface="Tahoma" panose="020B0604030504040204" pitchFamily="34" charset="0"/>
              </a:defRPr>
            </a:lvl5pPr>
            <a:lvl6pPr eaLnBrk="0" fontAlgn="base" hangingPunct="0">
              <a:spcBef>
                <a:spcPct val="0"/>
              </a:spcBef>
              <a:spcAft>
                <a:spcPct val="0"/>
              </a:spcAft>
              <a:defRPr>
                <a:solidFill>
                  <a:schemeClr val="accent1"/>
                </a:solidFill>
                <a:latin typeface="Tahoma" panose="020B0604030504040204" pitchFamily="34" charset="0"/>
              </a:defRPr>
            </a:lvl6pPr>
            <a:lvl7pPr eaLnBrk="0" fontAlgn="base" hangingPunct="0">
              <a:spcBef>
                <a:spcPct val="0"/>
              </a:spcBef>
              <a:spcAft>
                <a:spcPct val="0"/>
              </a:spcAft>
              <a:defRPr>
                <a:solidFill>
                  <a:schemeClr val="accent1"/>
                </a:solidFill>
                <a:latin typeface="Tahoma" panose="020B0604030504040204" pitchFamily="34" charset="0"/>
              </a:defRPr>
            </a:lvl7pPr>
            <a:lvl8pPr eaLnBrk="0" fontAlgn="base" hangingPunct="0">
              <a:spcBef>
                <a:spcPct val="0"/>
              </a:spcBef>
              <a:spcAft>
                <a:spcPct val="0"/>
              </a:spcAft>
              <a:defRPr>
                <a:solidFill>
                  <a:schemeClr val="accent1"/>
                </a:solidFill>
                <a:latin typeface="Tahoma" panose="020B0604030504040204" pitchFamily="34" charset="0"/>
              </a:defRPr>
            </a:lvl8pPr>
            <a:lvl9pPr eaLnBrk="0" fontAlgn="base" hangingPunct="0">
              <a:spcBef>
                <a:spcPct val="0"/>
              </a:spcBef>
              <a:spcAft>
                <a:spcPct val="0"/>
              </a:spcAft>
              <a:defRPr>
                <a:solidFill>
                  <a:schemeClr val="accent1"/>
                </a:solidFill>
                <a:latin typeface="Tahoma" panose="020B0604030504040204" pitchFamily="34" charset="0"/>
              </a:defRPr>
            </a:lvl9pPr>
          </a:lstStyle>
          <a:p>
            <a:pPr eaLnBrk="1" hangingPunct="1"/>
            <a:r>
              <a:rPr lang="en-US" altLang="en-US" sz="3200" b="1">
                <a:solidFill>
                  <a:schemeClr val="tx1"/>
                </a:solidFill>
                <a:latin typeface="Times New Roman" panose="02020603050405020304" pitchFamily="18" charset="0"/>
              </a:rPr>
              <a:t>	 </a:t>
            </a:r>
          </a:p>
          <a:p>
            <a:pPr eaLnBrk="1" hangingPunct="1"/>
            <a:r>
              <a:rPr lang="en-US" altLang="en-US" sz="3200" b="1">
                <a:solidFill>
                  <a:schemeClr val="tx1"/>
                </a:solidFill>
                <a:latin typeface="Times New Roman" panose="02020603050405020304" pitchFamily="18" charset="0"/>
              </a:rPr>
              <a:t>	</a:t>
            </a:r>
            <a:r>
              <a:rPr lang="en-US" altLang="en-US" sz="4000">
                <a:solidFill>
                  <a:schemeClr val="tx1"/>
                </a:solidFill>
              </a:rPr>
              <a:t>FLORIDA BRIGHT FUTURES</a:t>
            </a:r>
            <a:br>
              <a:rPr lang="en-US" altLang="en-US" sz="4000">
                <a:solidFill>
                  <a:schemeClr val="tx1"/>
                </a:solidFill>
              </a:rPr>
            </a:br>
            <a:r>
              <a:rPr lang="en-US" altLang="en-US" sz="4000">
                <a:solidFill>
                  <a:schemeClr val="tx1"/>
                </a:solidFill>
              </a:rPr>
              <a:t>	SHOWS YOU THE </a:t>
            </a:r>
            <a:r>
              <a:rPr lang="en-US" altLang="en-US" sz="4000" u="sng">
                <a:solidFill>
                  <a:srgbClr val="339933"/>
                </a:solidFill>
              </a:rPr>
              <a:t>MONEY</a:t>
            </a:r>
            <a:r>
              <a:rPr lang="en-US" altLang="en-US" sz="4000">
                <a:solidFill>
                  <a:schemeClr val="tx1"/>
                </a:solidFill>
              </a:rPr>
              <a:t> </a:t>
            </a:r>
            <a:r>
              <a:rPr lang="en-US" altLang="en-US" sz="4000">
                <a:solidFill>
                  <a:srgbClr val="339933"/>
                </a:solidFill>
              </a:rPr>
              <a:t>$$$$</a:t>
            </a:r>
            <a:r>
              <a:rPr lang="en-US" altLang="en-US" sz="3200" b="1">
                <a:solidFill>
                  <a:schemeClr val="tx1"/>
                </a:solidFill>
                <a:latin typeface="Times New Roman" panose="02020603050405020304" pitchFamily="18" charset="0"/>
              </a:rPr>
              <a:t> </a:t>
            </a:r>
          </a:p>
          <a:p>
            <a:pPr eaLnBrk="1" hangingPunct="1"/>
            <a:endParaRPr lang="en-US" altLang="en-US" b="1" u="sng">
              <a:solidFill>
                <a:schemeClr val="tx1"/>
              </a:solidFill>
            </a:endParaRPr>
          </a:p>
          <a:p>
            <a:pPr eaLnBrk="1" hangingPunct="1"/>
            <a:endParaRPr lang="en-US" altLang="en-US" b="1" u="sng">
              <a:solidFill>
                <a:schemeClr val="tx1"/>
              </a:solidFill>
            </a:endParaRPr>
          </a:p>
          <a:p>
            <a:pPr lvl="2" eaLnBrk="1" hangingPunct="1">
              <a:buClr>
                <a:schemeClr val="folHlink"/>
              </a:buClr>
              <a:buFont typeface="Wingdings" panose="05000000000000000000" pitchFamily="2" charset="2"/>
              <a:buChar char="§"/>
            </a:pPr>
            <a:r>
              <a:rPr lang="en-US" altLang="en-US" sz="2000" b="1">
                <a:solidFill>
                  <a:schemeClr val="tx1"/>
                </a:solidFill>
              </a:rPr>
              <a:t>   </a:t>
            </a:r>
            <a:r>
              <a:rPr lang="en-US" altLang="en-US" sz="2800" b="1" u="sng">
                <a:solidFill>
                  <a:schemeClr val="tx1"/>
                </a:solidFill>
              </a:rPr>
              <a:t>FLORIDA GOLD SEAL SCHOLAR</a:t>
            </a:r>
            <a:r>
              <a:rPr lang="en-US" altLang="en-US" sz="2800" b="1">
                <a:solidFill>
                  <a:schemeClr val="tx1"/>
                </a:solidFill>
              </a:rPr>
              <a:t> </a:t>
            </a:r>
            <a:endParaRPr lang="en-US" altLang="en-US" sz="2000">
              <a:solidFill>
                <a:schemeClr val="tx1"/>
              </a:solidFill>
            </a:endParaRPr>
          </a:p>
          <a:p>
            <a:pPr lvl="3" eaLnBrk="1" hangingPunct="1">
              <a:buClr>
                <a:schemeClr val="hlink"/>
              </a:buClr>
              <a:buFont typeface="Wingdings" panose="05000000000000000000" pitchFamily="2" charset="2"/>
              <a:buChar char="Ø"/>
            </a:pPr>
            <a:r>
              <a:rPr lang="en-US" altLang="en-US">
                <a:solidFill>
                  <a:schemeClr val="tx1"/>
                </a:solidFill>
              </a:rPr>
              <a:t>     </a:t>
            </a:r>
            <a:r>
              <a:rPr lang="en-US" altLang="en-US" sz="2400">
                <a:solidFill>
                  <a:schemeClr val="tx1"/>
                </a:solidFill>
              </a:rPr>
              <a:t>3.0 Weighted GPA</a:t>
            </a:r>
          </a:p>
          <a:p>
            <a:pPr lvl="3" eaLnBrk="1" hangingPunct="1">
              <a:buClr>
                <a:schemeClr val="hlink"/>
              </a:buClr>
              <a:buFont typeface="Wingdings" panose="05000000000000000000" pitchFamily="2" charset="2"/>
              <a:buChar char="Ø"/>
            </a:pPr>
            <a:r>
              <a:rPr lang="en-US" altLang="en-US" sz="2400">
                <a:solidFill>
                  <a:schemeClr val="tx1"/>
                </a:solidFill>
              </a:rPr>
              <a:t>   No Foreign Language requirement</a:t>
            </a:r>
            <a:endParaRPr lang="en-US" altLang="en-US" sz="2400" b="1">
              <a:solidFill>
                <a:schemeClr val="tx1"/>
              </a:solidFill>
            </a:endParaRPr>
          </a:p>
          <a:p>
            <a:pPr lvl="3" eaLnBrk="1" hangingPunct="1">
              <a:buClr>
                <a:schemeClr val="hlink"/>
              </a:buClr>
              <a:buFont typeface="Wingdings" panose="05000000000000000000" pitchFamily="2" charset="2"/>
              <a:buChar char="Ø"/>
            </a:pPr>
            <a:r>
              <a:rPr lang="en-US" altLang="en-US" sz="2400">
                <a:solidFill>
                  <a:schemeClr val="tx1"/>
                </a:solidFill>
              </a:rPr>
              <a:t>   Higher level math classes are not required</a:t>
            </a:r>
          </a:p>
          <a:p>
            <a:pPr lvl="3" eaLnBrk="1" hangingPunct="1">
              <a:buClr>
                <a:schemeClr val="hlink"/>
              </a:buClr>
              <a:buFont typeface="Wingdings" panose="05000000000000000000" pitchFamily="2" charset="2"/>
              <a:buChar char="Ø"/>
            </a:pPr>
            <a:r>
              <a:rPr lang="en-US" altLang="en-US" sz="2400">
                <a:solidFill>
                  <a:schemeClr val="tx1"/>
                </a:solidFill>
              </a:rPr>
              <a:t>   3.5 GPA in 3-year Voc/Tech Program</a:t>
            </a:r>
          </a:p>
          <a:p>
            <a:pPr lvl="3" eaLnBrk="1" hangingPunct="1">
              <a:buClr>
                <a:schemeClr val="hlink"/>
              </a:buClr>
              <a:buFont typeface="Wingdings" panose="05000000000000000000" pitchFamily="2" charset="2"/>
              <a:buChar char="Ø"/>
            </a:pPr>
            <a:r>
              <a:rPr lang="en-US" altLang="en-US" sz="2400">
                <a:solidFill>
                  <a:schemeClr val="tx1"/>
                </a:solidFill>
              </a:rPr>
              <a:t>   SAT, ACT or CPT qualifying test scores</a:t>
            </a:r>
          </a:p>
          <a:p>
            <a:pPr lvl="3" eaLnBrk="1" hangingPunct="1">
              <a:buClr>
                <a:schemeClr val="hlink"/>
              </a:buClr>
              <a:buFont typeface="Wingdings" panose="05000000000000000000" pitchFamily="2" charset="2"/>
              <a:buChar char="Ø"/>
            </a:pPr>
            <a:r>
              <a:rPr lang="en-US" altLang="en-US" sz="2400">
                <a:solidFill>
                  <a:schemeClr val="tx1"/>
                </a:solidFill>
                <a:latin typeface="Times New Roman" panose="02020603050405020304" pitchFamily="18" charset="0"/>
              </a:rPr>
              <a:t>    </a:t>
            </a:r>
            <a:r>
              <a:rPr lang="en-US" altLang="en-US" sz="2400">
                <a:solidFill>
                  <a:schemeClr val="tx1"/>
                </a:solidFill>
                <a:ea typeface="Tahoma" panose="020B0604030504040204" pitchFamily="34" charset="0"/>
                <a:cs typeface="Tahoma" panose="020B0604030504040204" pitchFamily="34" charset="0"/>
              </a:rPr>
              <a:t>30 hours community service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z="4000"/>
              <a:t>ACTION PLAN FOR 10</a:t>
            </a:r>
            <a:r>
              <a:rPr lang="en-US" altLang="en-US" sz="4000" baseline="30000"/>
              <a:t>TH</a:t>
            </a:r>
            <a:r>
              <a:rPr lang="en-US" altLang="en-US" sz="4000"/>
              <a:t> GRADE</a:t>
            </a:r>
          </a:p>
        </p:txBody>
      </p:sp>
      <p:sp>
        <p:nvSpPr>
          <p:cNvPr id="17411" name="Rectangle 3"/>
          <p:cNvSpPr>
            <a:spLocks noGrp="1" noChangeArrowheads="1"/>
          </p:cNvSpPr>
          <p:nvPr>
            <p:ph type="body" idx="1"/>
          </p:nvPr>
        </p:nvSpPr>
        <p:spPr/>
        <p:txBody>
          <a:bodyPr>
            <a:normAutofit fontScale="92500" lnSpcReduction="10000"/>
          </a:bodyPr>
          <a:lstStyle/>
          <a:p>
            <a:pPr eaLnBrk="1" hangingPunct="1">
              <a:lnSpc>
                <a:spcPct val="90000"/>
              </a:lnSpc>
              <a:buClr>
                <a:srgbClr val="9900CC"/>
              </a:buClr>
              <a:buSzPct val="90000"/>
              <a:buFont typeface="Wingdings" panose="05000000000000000000" pitchFamily="2" charset="2"/>
              <a:buChar char="Ø"/>
            </a:pPr>
            <a:r>
              <a:rPr lang="en-US" altLang="en-US" sz="2400" b="1"/>
              <a:t>Get serious and organized about schoolwork!!</a:t>
            </a:r>
          </a:p>
          <a:p>
            <a:pPr eaLnBrk="1" hangingPunct="1">
              <a:lnSpc>
                <a:spcPct val="90000"/>
              </a:lnSpc>
              <a:buClr>
                <a:srgbClr val="9900CC"/>
              </a:buClr>
              <a:buSzPct val="90000"/>
              <a:buFont typeface="Wingdings" panose="05000000000000000000" pitchFamily="2" charset="2"/>
              <a:buChar char="Ø"/>
            </a:pPr>
            <a:r>
              <a:rPr lang="en-US" altLang="en-US" sz="2400" b="1"/>
              <a:t>Work on maintaining a decent GPA (necessary for Bright Futures and dual enrollment.</a:t>
            </a:r>
          </a:p>
          <a:p>
            <a:pPr eaLnBrk="1" hangingPunct="1">
              <a:lnSpc>
                <a:spcPct val="90000"/>
              </a:lnSpc>
              <a:buClr>
                <a:srgbClr val="9900CC"/>
              </a:buClr>
              <a:buSzPct val="90000"/>
              <a:buFont typeface="Wingdings" panose="05000000000000000000" pitchFamily="2" charset="2"/>
              <a:buChar char="Ø"/>
            </a:pPr>
            <a:r>
              <a:rPr lang="en-US" altLang="en-US" sz="2400" b="1"/>
              <a:t>Start working on a CTE program and/or honor courses to meet graduation requirements.</a:t>
            </a:r>
          </a:p>
          <a:p>
            <a:pPr eaLnBrk="1" hangingPunct="1">
              <a:lnSpc>
                <a:spcPct val="90000"/>
              </a:lnSpc>
              <a:buClr>
                <a:srgbClr val="9900CC"/>
              </a:buClr>
              <a:buSzPct val="90000"/>
              <a:buFont typeface="Wingdings" panose="05000000000000000000" pitchFamily="2" charset="2"/>
              <a:buChar char="Ø"/>
            </a:pPr>
            <a:r>
              <a:rPr lang="en-US" altLang="en-US" sz="2400" b="1"/>
              <a:t>Get involved in clubs and extracurricular activities.          </a:t>
            </a:r>
          </a:p>
          <a:p>
            <a:pPr eaLnBrk="1" hangingPunct="1">
              <a:lnSpc>
                <a:spcPct val="90000"/>
              </a:lnSpc>
              <a:buClr>
                <a:srgbClr val="9900CC"/>
              </a:buClr>
              <a:buSzPct val="90000"/>
              <a:buFont typeface="Wingdings" panose="05000000000000000000" pitchFamily="2" charset="2"/>
              <a:buChar char="Ø"/>
            </a:pPr>
            <a:r>
              <a:rPr lang="en-US" altLang="en-US" sz="2400" b="1"/>
              <a:t>Choose high school courses carefully.</a:t>
            </a:r>
          </a:p>
          <a:p>
            <a:pPr eaLnBrk="1" hangingPunct="1">
              <a:lnSpc>
                <a:spcPct val="90000"/>
              </a:lnSpc>
              <a:buClr>
                <a:srgbClr val="9900CC"/>
              </a:buClr>
              <a:buSzPct val="90000"/>
              <a:buFont typeface="Wingdings" panose="05000000000000000000" pitchFamily="2" charset="2"/>
              <a:buChar char="Ø"/>
            </a:pPr>
            <a:r>
              <a:rPr lang="en-US" altLang="en-US" sz="2400" b="1"/>
              <a:t>Prepare for the PSAT in the fall</a:t>
            </a:r>
          </a:p>
          <a:p>
            <a:pPr eaLnBrk="1" hangingPunct="1">
              <a:lnSpc>
                <a:spcPct val="90000"/>
              </a:lnSpc>
              <a:buClr>
                <a:srgbClr val="9900CC"/>
              </a:buClr>
              <a:buSzPct val="90000"/>
              <a:buFont typeface="Wingdings" panose="05000000000000000000" pitchFamily="2" charset="2"/>
              <a:buChar char="Ø"/>
            </a:pPr>
            <a:r>
              <a:rPr lang="en-US" altLang="en-US" sz="2400" b="1"/>
              <a:t>Think:</a:t>
            </a:r>
          </a:p>
          <a:p>
            <a:pPr lvl="2" eaLnBrk="1" hangingPunct="1">
              <a:lnSpc>
                <a:spcPct val="90000"/>
              </a:lnSpc>
              <a:buClr>
                <a:srgbClr val="9900CC"/>
              </a:buClr>
              <a:buSzPct val="90000"/>
              <a:buFont typeface="Wingdings" panose="05000000000000000000" pitchFamily="2" charset="2"/>
              <a:buChar char="Ø"/>
            </a:pPr>
            <a:r>
              <a:rPr lang="en-US" altLang="en-US" b="1"/>
              <a:t>Where do you want to be in three years?</a:t>
            </a:r>
          </a:p>
          <a:p>
            <a:pPr lvl="2" eaLnBrk="1" hangingPunct="1">
              <a:lnSpc>
                <a:spcPct val="90000"/>
              </a:lnSpc>
              <a:buClr>
                <a:srgbClr val="9900CC"/>
              </a:buClr>
              <a:buSzPct val="90000"/>
              <a:buFont typeface="Wingdings" panose="05000000000000000000" pitchFamily="2" charset="2"/>
              <a:buChar char="Ø"/>
            </a:pPr>
            <a:r>
              <a:rPr lang="en-US" altLang="en-US" b="1"/>
              <a:t>How will you get there?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2394" y="304801"/>
            <a:ext cx="7793037" cy="1371599"/>
          </a:xfrm>
        </p:spPr>
        <p:txBody>
          <a:bodyPr/>
          <a:lstStyle/>
          <a:p>
            <a:r>
              <a:rPr lang="en-US"/>
              <a:t>Course Requests</a:t>
            </a:r>
          </a:p>
        </p:txBody>
      </p:sp>
      <p:sp>
        <p:nvSpPr>
          <p:cNvPr id="3" name="TextBox 2"/>
          <p:cNvSpPr txBox="1"/>
          <p:nvPr/>
        </p:nvSpPr>
        <p:spPr>
          <a:xfrm>
            <a:off x="2409826" y="2438401"/>
            <a:ext cx="8258175" cy="2492990"/>
          </a:xfrm>
          <a:prstGeom prst="rect">
            <a:avLst/>
          </a:prstGeom>
          <a:noFill/>
        </p:spPr>
        <p:txBody>
          <a:bodyPr wrap="square" rtlCol="0">
            <a:spAutoFit/>
          </a:bodyPr>
          <a:lstStyle/>
          <a:p>
            <a:pPr marL="342900" indent="-342900">
              <a:buFont typeface="Wingdings" panose="05000000000000000000" pitchFamily="2" charset="2"/>
              <a:buChar char="Ø"/>
            </a:pPr>
            <a:r>
              <a:rPr lang="en-US" sz="2000"/>
              <a:t>Course requests were collected from students in the spring after meeting with your guidance counselor</a:t>
            </a:r>
          </a:p>
          <a:p>
            <a:endParaRPr lang="en-US" sz="800"/>
          </a:p>
          <a:p>
            <a:pPr marL="342900" indent="-342900">
              <a:buFont typeface="Wingdings" panose="05000000000000000000" pitchFamily="2" charset="2"/>
              <a:buChar char="Ø"/>
            </a:pPr>
            <a:r>
              <a:rPr lang="en-US" sz="2000"/>
              <a:t>Math, English and Social Studies placements are based on current teacher recommendations</a:t>
            </a:r>
          </a:p>
          <a:p>
            <a:pPr marL="342900" indent="-342900">
              <a:buFont typeface="Wingdings" panose="05000000000000000000" pitchFamily="2" charset="2"/>
              <a:buChar char="Ø"/>
            </a:pPr>
            <a:r>
              <a:rPr lang="en-US" sz="2000"/>
              <a:t>Any accelerated course must have teacher permission</a:t>
            </a:r>
          </a:p>
          <a:p>
            <a:endParaRPr lang="en-US" sz="800"/>
          </a:p>
          <a:p>
            <a:pPr marL="342900" indent="-342900">
              <a:buFont typeface="Wingdings" panose="05000000000000000000" pitchFamily="2" charset="2"/>
              <a:buChar char="Ø"/>
            </a:pPr>
            <a:r>
              <a:rPr lang="en-US" sz="2000"/>
              <a:t>Remember, these are </a:t>
            </a:r>
            <a:r>
              <a:rPr lang="en-US" sz="2000" u="sng"/>
              <a:t>requests</a:t>
            </a:r>
            <a:r>
              <a:rPr lang="en-US" sz="2000"/>
              <a:t> not the students actual schedule, no courses are guaranteed </a:t>
            </a:r>
          </a:p>
        </p:txBody>
      </p:sp>
    </p:spTree>
    <p:extLst>
      <p:ext uri="{BB962C8B-B14F-4D97-AF65-F5344CB8AC3E}">
        <p14:creationId xmlns:p14="http://schemas.microsoft.com/office/powerpoint/2010/main" val="759787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Ultimate Goal:</a:t>
            </a:r>
          </a:p>
        </p:txBody>
      </p:sp>
      <p:pic>
        <p:nvPicPr>
          <p:cNvPr id="3" name="Picture 2" descr="BullDog Gradu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981201"/>
            <a:ext cx="3048000" cy="452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14600" y="2334368"/>
            <a:ext cx="3344862" cy="3816429"/>
          </a:xfrm>
          <a:prstGeom prst="rect">
            <a:avLst/>
          </a:prstGeom>
        </p:spPr>
        <p:txBody>
          <a:bodyPr wrap="square">
            <a:spAutoFit/>
          </a:bodyPr>
          <a:lstStyle/>
          <a:p>
            <a:pPr algn="ctr">
              <a:spcBef>
                <a:spcPct val="50000"/>
              </a:spcBef>
              <a:defRPr/>
            </a:pPr>
            <a:r>
              <a:rPr lang="en-US" sz="4400">
                <a:solidFill>
                  <a:srgbClr val="00B050"/>
                </a:solidFill>
                <a:effectLst>
                  <a:outerShdw blurRad="38100" dist="38100" dir="2700000" algn="tl">
                    <a:srgbClr val="000000"/>
                  </a:outerShdw>
                </a:effectLst>
              </a:rPr>
              <a:t>MEL </a:t>
            </a:r>
          </a:p>
          <a:p>
            <a:pPr algn="ctr">
              <a:spcBef>
                <a:spcPct val="50000"/>
              </a:spcBef>
              <a:defRPr/>
            </a:pPr>
            <a:r>
              <a:rPr lang="en-US" sz="4400">
                <a:solidFill>
                  <a:srgbClr val="00B050"/>
                </a:solidFill>
                <a:effectLst>
                  <a:outerShdw blurRad="38100" dist="38100" dir="2700000" algn="tl">
                    <a:srgbClr val="000000"/>
                  </a:outerShdw>
                </a:effectLst>
              </a:rPr>
              <a:t>HIGH </a:t>
            </a:r>
          </a:p>
          <a:p>
            <a:pPr algn="ctr">
              <a:spcBef>
                <a:spcPct val="50000"/>
              </a:spcBef>
              <a:defRPr/>
            </a:pPr>
            <a:r>
              <a:rPr lang="en-US" sz="4400">
                <a:solidFill>
                  <a:srgbClr val="00B050"/>
                </a:solidFill>
                <a:effectLst>
                  <a:outerShdw blurRad="38100" dist="38100" dir="2700000" algn="tl">
                    <a:srgbClr val="000000"/>
                  </a:outerShdw>
                </a:effectLst>
              </a:rPr>
              <a:t>Class of </a:t>
            </a:r>
          </a:p>
          <a:p>
            <a:pPr algn="ctr">
              <a:spcBef>
                <a:spcPct val="50000"/>
              </a:spcBef>
              <a:defRPr/>
            </a:pPr>
            <a:r>
              <a:rPr lang="en-US" sz="4400">
                <a:solidFill>
                  <a:srgbClr val="00B050"/>
                </a:solidFill>
                <a:effectLst>
                  <a:outerShdw blurRad="38100" dist="38100" dir="2700000" algn="tl">
                    <a:srgbClr val="000000"/>
                  </a:outerShdw>
                </a:effectLst>
              </a:rPr>
              <a:t>2025!</a:t>
            </a:r>
          </a:p>
        </p:txBody>
      </p:sp>
    </p:spTree>
    <p:extLst>
      <p:ext uri="{BB962C8B-B14F-4D97-AF65-F5344CB8AC3E}">
        <p14:creationId xmlns:p14="http://schemas.microsoft.com/office/powerpoint/2010/main" val="2399806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0">
            <a:extLst>
              <a:ext uri="{FF2B5EF4-FFF2-40B4-BE49-F238E27FC236}">
                <a16:creationId xmlns:a16="http://schemas.microsoft.com/office/drawing/2014/main" id="{62AA0C3B-53B7-4738-A330-967779383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22">
            <a:extLst>
              <a:ext uri="{FF2B5EF4-FFF2-40B4-BE49-F238E27FC236}">
                <a16:creationId xmlns:a16="http://schemas.microsoft.com/office/drawing/2014/main" id="{448AA5E2-388F-4703-8CDC-16832A770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469544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C268D3F7-A9B1-4D83-8BBE-B710A29E568B}"/>
              </a:ext>
            </a:extLst>
          </p:cNvPr>
          <p:cNvSpPr>
            <a:spLocks noGrp="1"/>
          </p:cNvSpPr>
          <p:nvPr>
            <p:ph type="ctrTitle"/>
          </p:nvPr>
        </p:nvSpPr>
        <p:spPr>
          <a:xfrm>
            <a:off x="276447" y="643464"/>
            <a:ext cx="4157329" cy="4374850"/>
          </a:xfrm>
        </p:spPr>
        <p:txBody>
          <a:bodyPr>
            <a:normAutofit/>
          </a:bodyPr>
          <a:lstStyle/>
          <a:p>
            <a:r>
              <a:rPr lang="en-US" sz="5100"/>
              <a:t>WELCOME BACK</a:t>
            </a:r>
            <a:br>
              <a:rPr lang="en-US" sz="5100"/>
            </a:br>
            <a:r>
              <a:rPr lang="en-US" sz="5100"/>
              <a:t>BULLDOGS!!</a:t>
            </a:r>
          </a:p>
        </p:txBody>
      </p:sp>
      <p:sp>
        <p:nvSpPr>
          <p:cNvPr id="3" name="Subtitle 2">
            <a:extLst>
              <a:ext uri="{FF2B5EF4-FFF2-40B4-BE49-F238E27FC236}">
                <a16:creationId xmlns:a16="http://schemas.microsoft.com/office/drawing/2014/main" id="{15B3F131-E062-4D53-A2CC-9ED5C444FC1C}"/>
              </a:ext>
            </a:extLst>
          </p:cNvPr>
          <p:cNvSpPr>
            <a:spLocks noGrp="1"/>
          </p:cNvSpPr>
          <p:nvPr>
            <p:ph type="subTitle" idx="1"/>
          </p:nvPr>
        </p:nvSpPr>
        <p:spPr>
          <a:xfrm>
            <a:off x="644854" y="5338354"/>
            <a:ext cx="3437290" cy="1076114"/>
          </a:xfrm>
        </p:spPr>
        <p:txBody>
          <a:bodyPr>
            <a:normAutofit/>
          </a:bodyPr>
          <a:lstStyle/>
          <a:p>
            <a:endParaRPr lang="en-US" sz="1600">
              <a:solidFill>
                <a:schemeClr val="bg2"/>
              </a:solidFill>
            </a:endParaRPr>
          </a:p>
        </p:txBody>
      </p:sp>
      <p:pic>
        <p:nvPicPr>
          <p:cNvPr id="6" name="Picture 5" descr="Logo&#10;&#10;Description automatically generated">
            <a:extLst>
              <a:ext uri="{FF2B5EF4-FFF2-40B4-BE49-F238E27FC236}">
                <a16:creationId xmlns:a16="http://schemas.microsoft.com/office/drawing/2014/main" id="{1EABDB54-06B3-7039-4D6A-E1BC3C9DB0B0}"/>
              </a:ext>
            </a:extLst>
          </p:cNvPr>
          <p:cNvPicPr>
            <a:picLocks noChangeAspect="1"/>
          </p:cNvPicPr>
          <p:nvPr/>
        </p:nvPicPr>
        <p:blipFill>
          <a:blip r:embed="rId2"/>
          <a:stretch>
            <a:fillRect/>
          </a:stretch>
        </p:blipFill>
        <p:spPr>
          <a:xfrm>
            <a:off x="5340297" y="927274"/>
            <a:ext cx="6220332" cy="5007368"/>
          </a:xfrm>
          <a:prstGeom prst="rect">
            <a:avLst/>
          </a:prstGeom>
        </p:spPr>
      </p:pic>
    </p:spTree>
    <p:extLst>
      <p:ext uri="{BB962C8B-B14F-4D97-AF65-F5344CB8AC3E}">
        <p14:creationId xmlns:p14="http://schemas.microsoft.com/office/powerpoint/2010/main" val="3719307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524000" y="152400"/>
            <a:ext cx="9144000" cy="536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1"/>
                </a:solidFill>
                <a:latin typeface="Tahoma" panose="020B0604030504040204" pitchFamily="34" charset="0"/>
              </a:defRPr>
            </a:lvl1pPr>
            <a:lvl2pPr>
              <a:defRPr>
                <a:solidFill>
                  <a:schemeClr val="accent1"/>
                </a:solidFill>
                <a:latin typeface="Tahoma" panose="020B0604030504040204" pitchFamily="34" charset="0"/>
              </a:defRPr>
            </a:lvl2pPr>
            <a:lvl3pPr marL="1143000" indent="-228600">
              <a:defRPr>
                <a:solidFill>
                  <a:schemeClr val="accent1"/>
                </a:solidFill>
                <a:latin typeface="Tahoma" panose="020B0604030504040204" pitchFamily="34" charset="0"/>
              </a:defRPr>
            </a:lvl3pPr>
            <a:lvl4pPr marL="1600200" indent="-228600">
              <a:defRPr>
                <a:solidFill>
                  <a:schemeClr val="accent1"/>
                </a:solidFill>
                <a:latin typeface="Tahoma" panose="020B0604030504040204" pitchFamily="34" charset="0"/>
              </a:defRPr>
            </a:lvl4pPr>
            <a:lvl5pPr marL="2057400" indent="-228600">
              <a:defRPr>
                <a:solidFill>
                  <a:schemeClr val="accent1"/>
                </a:solidFill>
                <a:latin typeface="Tahoma" panose="020B0604030504040204" pitchFamily="34" charset="0"/>
              </a:defRPr>
            </a:lvl5pPr>
            <a:lvl6pPr marL="2514600" indent="-228600" eaLnBrk="0" fontAlgn="base" hangingPunct="0">
              <a:spcBef>
                <a:spcPct val="0"/>
              </a:spcBef>
              <a:spcAft>
                <a:spcPct val="0"/>
              </a:spcAft>
              <a:defRPr>
                <a:solidFill>
                  <a:schemeClr val="accent1"/>
                </a:solidFill>
                <a:latin typeface="Tahoma" panose="020B0604030504040204" pitchFamily="34" charset="0"/>
              </a:defRPr>
            </a:lvl6pPr>
            <a:lvl7pPr marL="2971800" indent="-228600" eaLnBrk="0" fontAlgn="base" hangingPunct="0">
              <a:spcBef>
                <a:spcPct val="0"/>
              </a:spcBef>
              <a:spcAft>
                <a:spcPct val="0"/>
              </a:spcAft>
              <a:defRPr>
                <a:solidFill>
                  <a:schemeClr val="accent1"/>
                </a:solidFill>
                <a:latin typeface="Tahoma" panose="020B0604030504040204" pitchFamily="34" charset="0"/>
              </a:defRPr>
            </a:lvl7pPr>
            <a:lvl8pPr marL="3429000" indent="-228600" eaLnBrk="0" fontAlgn="base" hangingPunct="0">
              <a:spcBef>
                <a:spcPct val="0"/>
              </a:spcBef>
              <a:spcAft>
                <a:spcPct val="0"/>
              </a:spcAft>
              <a:defRPr>
                <a:solidFill>
                  <a:schemeClr val="accent1"/>
                </a:solidFill>
                <a:latin typeface="Tahoma" panose="020B0604030504040204" pitchFamily="34" charset="0"/>
              </a:defRPr>
            </a:lvl8pPr>
            <a:lvl9pPr marL="3886200" indent="-228600" eaLnBrk="0" fontAlgn="base" hangingPunct="0">
              <a:spcBef>
                <a:spcPct val="0"/>
              </a:spcBef>
              <a:spcAft>
                <a:spcPct val="0"/>
              </a:spcAft>
              <a:defRPr>
                <a:solidFill>
                  <a:schemeClr val="accent1"/>
                </a:solidFill>
                <a:latin typeface="Tahoma" panose="020B0604030504040204" pitchFamily="34" charset="0"/>
              </a:defRPr>
            </a:lvl9pPr>
          </a:lstStyle>
          <a:p>
            <a:pPr algn="ctr" eaLnBrk="1" hangingPunct="1"/>
            <a:endParaRPr lang="en-US" altLang="en-US" sz="2800" b="1" dirty="0">
              <a:solidFill>
                <a:schemeClr val="tx1"/>
              </a:solidFill>
            </a:endParaRPr>
          </a:p>
          <a:p>
            <a:pPr algn="ctr" eaLnBrk="1" hangingPunct="1"/>
            <a:endParaRPr lang="en-US" altLang="en-US" sz="2800" b="1" dirty="0">
              <a:solidFill>
                <a:schemeClr val="tx1"/>
              </a:solidFill>
            </a:endParaRPr>
          </a:p>
          <a:p>
            <a:pPr algn="ctr" eaLnBrk="1" hangingPunct="1"/>
            <a:r>
              <a:rPr lang="en-US" altLang="en-US" sz="3200" b="1" dirty="0">
                <a:solidFill>
                  <a:schemeClr val="tx1"/>
                </a:solidFill>
              </a:rPr>
              <a:t>WHO IS MY COUNSELOR?</a:t>
            </a:r>
            <a:endParaRPr lang="en-US" altLang="en-US" sz="3200" dirty="0">
              <a:solidFill>
                <a:schemeClr val="tx1"/>
              </a:solidFill>
            </a:endParaRPr>
          </a:p>
          <a:p>
            <a:pPr algn="ctr" eaLnBrk="1" hangingPunct="1"/>
            <a:endParaRPr lang="en-US" altLang="en-US" sz="2400" dirty="0">
              <a:solidFill>
                <a:schemeClr val="tx1"/>
              </a:solidFill>
            </a:endParaRPr>
          </a:p>
          <a:p>
            <a:pPr lvl="1" eaLnBrk="1" hangingPunct="1">
              <a:lnSpc>
                <a:spcPct val="120000"/>
              </a:lnSpc>
            </a:pPr>
            <a:r>
              <a:rPr lang="en-US" altLang="en-US" sz="2400" b="1" dirty="0">
                <a:solidFill>
                  <a:schemeClr val="tx1"/>
                </a:solidFill>
              </a:rPr>
              <a:t>Last Name:</a:t>
            </a:r>
          </a:p>
          <a:p>
            <a:pPr lvl="1" eaLnBrk="1" hangingPunct="1">
              <a:lnSpc>
                <a:spcPct val="120000"/>
              </a:lnSpc>
              <a:buFontTx/>
              <a:buChar char="•"/>
            </a:pPr>
            <a:r>
              <a:rPr lang="en-US" altLang="en-US" sz="2400" dirty="0">
                <a:solidFill>
                  <a:schemeClr val="tx1"/>
                </a:solidFill>
              </a:rPr>
              <a:t> A	- BR			                   			Ms. </a:t>
            </a:r>
            <a:r>
              <a:rPr lang="en-US" altLang="en-US" sz="2400" dirty="0" err="1">
                <a:solidFill>
                  <a:schemeClr val="tx1"/>
                </a:solidFill>
              </a:rPr>
              <a:t>Canose</a:t>
            </a:r>
            <a:endParaRPr lang="en-US" altLang="en-US" sz="2400" dirty="0">
              <a:solidFill>
                <a:schemeClr val="tx1"/>
              </a:solidFill>
            </a:endParaRPr>
          </a:p>
          <a:p>
            <a:pPr lvl="1" eaLnBrk="1" hangingPunct="1">
              <a:lnSpc>
                <a:spcPct val="120000"/>
              </a:lnSpc>
              <a:buFontTx/>
              <a:buChar char="•"/>
            </a:pPr>
            <a:r>
              <a:rPr lang="en-US" altLang="en-US" sz="2400" dirty="0">
                <a:solidFill>
                  <a:schemeClr val="tx1"/>
                </a:solidFill>
              </a:rPr>
              <a:t> BS - GN									Ms. Farrow</a:t>
            </a:r>
          </a:p>
          <a:p>
            <a:pPr lvl="1" eaLnBrk="1" hangingPunct="1">
              <a:lnSpc>
                <a:spcPct val="120000"/>
              </a:lnSpc>
              <a:buFontTx/>
              <a:buChar char="•"/>
            </a:pPr>
            <a:r>
              <a:rPr lang="en-US" altLang="en-US" sz="2400" dirty="0">
                <a:solidFill>
                  <a:schemeClr val="tx1"/>
                </a:solidFill>
              </a:rPr>
              <a:t> GO - MAN			         				Ms. Weinstein</a:t>
            </a:r>
          </a:p>
          <a:p>
            <a:pPr lvl="1" eaLnBrk="1" hangingPunct="1">
              <a:lnSpc>
                <a:spcPct val="120000"/>
              </a:lnSpc>
              <a:buFontTx/>
              <a:buChar char="•"/>
            </a:pPr>
            <a:r>
              <a:rPr lang="en-US" altLang="en-US" sz="2400" dirty="0">
                <a:solidFill>
                  <a:schemeClr val="tx1"/>
                </a:solidFill>
              </a:rPr>
              <a:t> MAP – RI and ESOL                      	Ms. Manhart</a:t>
            </a:r>
          </a:p>
          <a:p>
            <a:pPr lvl="1" eaLnBrk="1" hangingPunct="1">
              <a:lnSpc>
                <a:spcPct val="120000"/>
              </a:lnSpc>
              <a:buFontTx/>
              <a:buChar char="•"/>
            </a:pPr>
            <a:r>
              <a:rPr lang="en-US" altLang="en-US" sz="2400" dirty="0">
                <a:solidFill>
                  <a:schemeClr val="tx1"/>
                </a:solidFill>
              </a:rPr>
              <a:t> RO - Z									Mr. Boos </a:t>
            </a:r>
          </a:p>
          <a:p>
            <a:pPr lvl="1" eaLnBrk="1" hangingPunct="1">
              <a:lnSpc>
                <a:spcPct val="120000"/>
              </a:lnSpc>
              <a:buFontTx/>
              <a:buChar char="•"/>
            </a:pPr>
            <a:r>
              <a:rPr lang="en-US" altLang="en-US" sz="2400" dirty="0">
                <a:solidFill>
                  <a:schemeClr val="tx1"/>
                </a:solidFill>
              </a:rPr>
              <a:t> College and Career Counseling		Ms. Persing</a:t>
            </a:r>
          </a:p>
          <a:p>
            <a:pPr lvl="1" eaLnBrk="1" hangingPunct="1">
              <a:lnSpc>
                <a:spcPct val="120000"/>
              </a:lnSpc>
              <a:buFontTx/>
              <a:buChar char="•"/>
            </a:pPr>
            <a:r>
              <a:rPr lang="en-US" altLang="en-US" sz="2400" dirty="0">
                <a:solidFill>
                  <a:schemeClr val="tx1"/>
                </a:solidFill>
              </a:rPr>
              <a:t> IB Program                  				Ms. Mason</a:t>
            </a:r>
          </a:p>
        </p:txBody>
      </p:sp>
      <p:sp>
        <p:nvSpPr>
          <p:cNvPr id="2" name="Rectangle 1">
            <a:extLst>
              <a:ext uri="{FF2B5EF4-FFF2-40B4-BE49-F238E27FC236}">
                <a16:creationId xmlns:a16="http://schemas.microsoft.com/office/drawing/2014/main" id="{4327D498-7D55-2C4E-BBF5-04EBA16586B3}"/>
              </a:ext>
            </a:extLst>
          </p:cNvPr>
          <p:cNvSpPr/>
          <p:nvPr/>
        </p:nvSpPr>
        <p:spPr>
          <a:xfrm>
            <a:off x="1357886" y="5399817"/>
            <a:ext cx="931011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How do </a:t>
            </a:r>
            <a:r>
              <a:rPr lang="en-US" sz="5400" dirty="0">
                <a:ln w="0"/>
                <a:effectLst>
                  <a:outerShdw blurRad="38100" dist="19050" dir="2700000" algn="tl" rotWithShape="0">
                    <a:schemeClr val="dk1">
                      <a:alpha val="40000"/>
                    </a:schemeClr>
                  </a:outerShdw>
                </a:effectLst>
              </a:rPr>
              <a:t>I make an appointment?</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MR. LINDE – 9</a:t>
            </a:r>
            <a:r>
              <a:rPr lang="en-US" baseline="30000"/>
              <a:t>TH</a:t>
            </a:r>
            <a:r>
              <a:rPr lang="en-US"/>
              <a:t> GRADE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543425" y="2735262"/>
            <a:ext cx="3594100" cy="2695575"/>
          </a:xfrm>
        </p:spPr>
      </p:pic>
    </p:spTree>
    <p:extLst>
      <p:ext uri="{BB962C8B-B14F-4D97-AF65-F5344CB8AC3E}">
        <p14:creationId xmlns:p14="http://schemas.microsoft.com/office/powerpoint/2010/main" val="1307717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MS. PEREZ – 10</a:t>
            </a:r>
            <a:r>
              <a:rPr lang="en-US" baseline="30000"/>
              <a:t>TH</a:t>
            </a:r>
            <a:r>
              <a:rPr lang="en-US"/>
              <a:t> GRADE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543425" y="2735262"/>
            <a:ext cx="3594100" cy="2695575"/>
          </a:xfrm>
        </p:spPr>
      </p:pic>
    </p:spTree>
    <p:extLst>
      <p:ext uri="{BB962C8B-B14F-4D97-AF65-F5344CB8AC3E}">
        <p14:creationId xmlns:p14="http://schemas.microsoft.com/office/powerpoint/2010/main" val="1275378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MS. KILMER – 11</a:t>
            </a:r>
            <a:r>
              <a:rPr lang="en-US" baseline="30000"/>
              <a:t>TH  &amp; </a:t>
            </a:r>
            <a:r>
              <a:rPr lang="en-US"/>
              <a:t> 12</a:t>
            </a:r>
            <a:r>
              <a:rPr lang="en-US" baseline="30000"/>
              <a:t>TH</a:t>
            </a:r>
            <a:r>
              <a:rPr lang="en-US"/>
              <a:t>  GRADE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543425" y="2735262"/>
            <a:ext cx="3594100" cy="2695575"/>
          </a:xfrm>
        </p:spPr>
      </p:pic>
    </p:spTree>
    <p:extLst>
      <p:ext uri="{BB962C8B-B14F-4D97-AF65-F5344CB8AC3E}">
        <p14:creationId xmlns:p14="http://schemas.microsoft.com/office/powerpoint/2010/main" val="3862725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MR. MEEGAN – FACILITIES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543425" y="2735262"/>
            <a:ext cx="3594100" cy="2695575"/>
          </a:xfrm>
        </p:spPr>
      </p:pic>
    </p:spTree>
    <p:extLst>
      <p:ext uri="{BB962C8B-B14F-4D97-AF65-F5344CB8AC3E}">
        <p14:creationId xmlns:p14="http://schemas.microsoft.com/office/powerpoint/2010/main" val="70062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MS. WILLIAMS - CURRICULUM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543425" y="2735262"/>
            <a:ext cx="3594100" cy="2695575"/>
          </a:xfrm>
        </p:spPr>
      </p:pic>
    </p:spTree>
    <p:extLst>
      <p:ext uri="{BB962C8B-B14F-4D97-AF65-F5344CB8AC3E}">
        <p14:creationId xmlns:p14="http://schemas.microsoft.com/office/powerpoint/2010/main" val="3353730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Dr. KIRK - PRINCIPAL</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543425" y="2735262"/>
            <a:ext cx="3594100" cy="2695575"/>
          </a:xfrm>
        </p:spPr>
      </p:pic>
    </p:spTree>
    <p:extLst>
      <p:ext uri="{BB962C8B-B14F-4D97-AF65-F5344CB8AC3E}">
        <p14:creationId xmlns:p14="http://schemas.microsoft.com/office/powerpoint/2010/main" val="2016019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MR. RAYMOND – ATHLETIC DIRECTOR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543425" y="2735262"/>
            <a:ext cx="3594100" cy="2695575"/>
          </a:xfrm>
        </p:spPr>
      </p:pic>
    </p:spTree>
    <p:extLst>
      <p:ext uri="{BB962C8B-B14F-4D97-AF65-F5344CB8AC3E}">
        <p14:creationId xmlns:p14="http://schemas.microsoft.com/office/powerpoint/2010/main" val="1482761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0997-FF03-4A3A-A033-29DDD5FA4851}"/>
              </a:ext>
            </a:extLst>
          </p:cNvPr>
          <p:cNvSpPr>
            <a:spLocks noGrp="1"/>
          </p:cNvSpPr>
          <p:nvPr>
            <p:ph type="title"/>
          </p:nvPr>
        </p:nvSpPr>
        <p:spPr/>
        <p:txBody>
          <a:bodyPr/>
          <a:lstStyle/>
          <a:p>
            <a:pPr algn="ctr"/>
            <a:r>
              <a:rPr lang="en-US"/>
              <a:t>DRESS CODE – DO’S AND DON’TS</a:t>
            </a:r>
          </a:p>
        </p:txBody>
      </p:sp>
      <p:sp>
        <p:nvSpPr>
          <p:cNvPr id="3" name="Content Placeholder 2">
            <a:extLst>
              <a:ext uri="{FF2B5EF4-FFF2-40B4-BE49-F238E27FC236}">
                <a16:creationId xmlns:a16="http://schemas.microsoft.com/office/drawing/2014/main" id="{36C1110E-6D57-495C-92F8-6AE8928CF338}"/>
              </a:ext>
            </a:extLst>
          </p:cNvPr>
          <p:cNvSpPr>
            <a:spLocks noGrp="1"/>
          </p:cNvSpPr>
          <p:nvPr>
            <p:ph idx="1"/>
          </p:nvPr>
        </p:nvSpPr>
        <p:spPr>
          <a:xfrm>
            <a:off x="1251678" y="1492899"/>
            <a:ext cx="10178322" cy="4386694"/>
          </a:xfrm>
        </p:spPr>
        <p:txBody>
          <a:bodyPr/>
          <a:lstStyle/>
          <a:p>
            <a:pPr marL="0" indent="0" algn="ctr">
              <a:buNone/>
            </a:pPr>
            <a:r>
              <a:rPr lang="en-US" sz="3200"/>
              <a:t>Do’s</a:t>
            </a:r>
          </a:p>
          <a:p>
            <a:pPr marL="0" indent="0">
              <a:buNone/>
            </a:pPr>
            <a:r>
              <a:rPr lang="en-US" sz="2400"/>
              <a:t>Understand that you not only learn academics here, but also learn that there are different ways that you should act and dress according to where you are and what you wish to accomplish.  There is a difference between very casual, semi-casual, and less casual ways of dressing and behavior.</a:t>
            </a:r>
          </a:p>
          <a:p>
            <a:pPr marL="0" indent="0">
              <a:buNone/>
            </a:pPr>
            <a:endParaRPr lang="en-US" sz="2400"/>
          </a:p>
          <a:p>
            <a:pPr marL="0" indent="0">
              <a:buNone/>
            </a:pPr>
            <a:r>
              <a:rPr lang="en-US" sz="2400" u="sng"/>
              <a:t>Very Casual</a:t>
            </a:r>
            <a:r>
              <a:rPr lang="en-US" sz="2400"/>
              <a:t>			</a:t>
            </a:r>
            <a:r>
              <a:rPr lang="en-US" sz="2400" u="sng"/>
              <a:t>Semi -Casual</a:t>
            </a:r>
            <a:r>
              <a:rPr lang="en-US" sz="2400"/>
              <a:t>		</a:t>
            </a:r>
            <a:r>
              <a:rPr lang="en-US" sz="2400" u="sng"/>
              <a:t>Less Casual</a:t>
            </a:r>
          </a:p>
          <a:p>
            <a:pPr marL="0" indent="0">
              <a:buNone/>
            </a:pPr>
            <a:r>
              <a:rPr lang="en-US" sz="2400"/>
              <a:t>Home	/Beach			School			Job Interview/Work</a:t>
            </a:r>
          </a:p>
          <a:p>
            <a:pPr marL="0" indent="0">
              <a:buNone/>
            </a:pPr>
            <a:r>
              <a:rPr lang="en-US" sz="2400"/>
              <a:t>				</a:t>
            </a:r>
          </a:p>
        </p:txBody>
      </p:sp>
    </p:spTree>
    <p:extLst>
      <p:ext uri="{BB962C8B-B14F-4D97-AF65-F5344CB8AC3E}">
        <p14:creationId xmlns:p14="http://schemas.microsoft.com/office/powerpoint/2010/main" val="2447972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7822-B8F6-4D6E-9CB5-43CFAFD75E5D}"/>
              </a:ext>
            </a:extLst>
          </p:cNvPr>
          <p:cNvSpPr>
            <a:spLocks noGrp="1"/>
          </p:cNvSpPr>
          <p:nvPr>
            <p:ph type="title"/>
          </p:nvPr>
        </p:nvSpPr>
        <p:spPr/>
        <p:txBody>
          <a:bodyPr/>
          <a:lstStyle/>
          <a:p>
            <a:pPr algn="ctr"/>
            <a:r>
              <a:rPr lang="en-US"/>
              <a:t>DRESS CODE – DO’S AND DON’TS </a:t>
            </a:r>
          </a:p>
        </p:txBody>
      </p:sp>
      <p:sp>
        <p:nvSpPr>
          <p:cNvPr id="3" name="Content Placeholder 2">
            <a:extLst>
              <a:ext uri="{FF2B5EF4-FFF2-40B4-BE49-F238E27FC236}">
                <a16:creationId xmlns:a16="http://schemas.microsoft.com/office/drawing/2014/main" id="{19EC647B-40F0-4CE6-8897-8DBE85CB2F3F}"/>
              </a:ext>
            </a:extLst>
          </p:cNvPr>
          <p:cNvSpPr>
            <a:spLocks noGrp="1"/>
          </p:cNvSpPr>
          <p:nvPr>
            <p:ph idx="1"/>
          </p:nvPr>
        </p:nvSpPr>
        <p:spPr>
          <a:xfrm>
            <a:off x="1251678" y="1586205"/>
            <a:ext cx="10178322" cy="4702628"/>
          </a:xfrm>
        </p:spPr>
        <p:txBody>
          <a:bodyPr>
            <a:normAutofit lnSpcReduction="10000"/>
          </a:bodyPr>
          <a:lstStyle/>
          <a:p>
            <a:pPr marL="0" indent="0" algn="ctr">
              <a:buNone/>
            </a:pPr>
            <a:r>
              <a:rPr lang="en-US" sz="3200"/>
              <a:t>Don’ts</a:t>
            </a:r>
            <a:r>
              <a:rPr lang="en-US"/>
              <a:t> </a:t>
            </a:r>
          </a:p>
          <a:p>
            <a:pPr marL="0" indent="0">
              <a:buNone/>
            </a:pPr>
            <a:r>
              <a:rPr lang="en-US" sz="2400" u="sng"/>
              <a:t>Head</a:t>
            </a:r>
          </a:p>
          <a:p>
            <a:r>
              <a:rPr lang="en-US" sz="2400"/>
              <a:t>No hats indoors</a:t>
            </a:r>
          </a:p>
          <a:p>
            <a:r>
              <a:rPr lang="en-US" sz="2400" u="sng"/>
              <a:t>No hoodies up</a:t>
            </a:r>
          </a:p>
          <a:p>
            <a:pPr marL="0" indent="0">
              <a:buNone/>
            </a:pPr>
            <a:endParaRPr lang="en-US" sz="2400"/>
          </a:p>
          <a:p>
            <a:pPr marL="0" indent="0">
              <a:buNone/>
            </a:pPr>
            <a:r>
              <a:rPr lang="en-US" sz="2400" u="sng"/>
              <a:t>Upper Garments</a:t>
            </a:r>
          </a:p>
          <a:p>
            <a:r>
              <a:rPr lang="en-US" sz="2400"/>
              <a:t>Undergarments showing</a:t>
            </a:r>
          </a:p>
          <a:p>
            <a:r>
              <a:rPr lang="en-US" sz="2400"/>
              <a:t>Midriff showing</a:t>
            </a:r>
          </a:p>
          <a:p>
            <a:r>
              <a:rPr lang="en-US" sz="2400"/>
              <a:t>Tops (or dresses) that are strapless/backless/halter/transparent/tube  </a:t>
            </a:r>
          </a:p>
          <a:p>
            <a:r>
              <a:rPr lang="en-US" sz="2400"/>
              <a:t>Low-cut necklines </a:t>
            </a:r>
          </a:p>
          <a:p>
            <a:endParaRPr lang="en-US"/>
          </a:p>
        </p:txBody>
      </p:sp>
    </p:spTree>
    <p:extLst>
      <p:ext uri="{BB962C8B-B14F-4D97-AF65-F5344CB8AC3E}">
        <p14:creationId xmlns:p14="http://schemas.microsoft.com/office/powerpoint/2010/main" val="1457289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7822-B8F6-4D6E-9CB5-43CFAFD75E5D}"/>
              </a:ext>
            </a:extLst>
          </p:cNvPr>
          <p:cNvSpPr>
            <a:spLocks noGrp="1"/>
          </p:cNvSpPr>
          <p:nvPr>
            <p:ph type="title"/>
          </p:nvPr>
        </p:nvSpPr>
        <p:spPr/>
        <p:txBody>
          <a:bodyPr/>
          <a:lstStyle/>
          <a:p>
            <a:pPr algn="ctr"/>
            <a:r>
              <a:rPr lang="en-US"/>
              <a:t>DRESS CODE – DO’S AND DON’TS </a:t>
            </a:r>
          </a:p>
        </p:txBody>
      </p:sp>
      <p:sp>
        <p:nvSpPr>
          <p:cNvPr id="3" name="Content Placeholder 2">
            <a:extLst>
              <a:ext uri="{FF2B5EF4-FFF2-40B4-BE49-F238E27FC236}">
                <a16:creationId xmlns:a16="http://schemas.microsoft.com/office/drawing/2014/main" id="{19EC647B-40F0-4CE6-8897-8DBE85CB2F3F}"/>
              </a:ext>
            </a:extLst>
          </p:cNvPr>
          <p:cNvSpPr>
            <a:spLocks noGrp="1"/>
          </p:cNvSpPr>
          <p:nvPr>
            <p:ph idx="1"/>
          </p:nvPr>
        </p:nvSpPr>
        <p:spPr>
          <a:xfrm>
            <a:off x="1251678" y="1539551"/>
            <a:ext cx="10178322" cy="5057192"/>
          </a:xfrm>
        </p:spPr>
        <p:txBody>
          <a:bodyPr>
            <a:normAutofit lnSpcReduction="10000"/>
          </a:bodyPr>
          <a:lstStyle/>
          <a:p>
            <a:pPr marL="0" indent="0" algn="ctr">
              <a:buNone/>
            </a:pPr>
            <a:r>
              <a:rPr lang="en-US" sz="3500"/>
              <a:t>Don’ts </a:t>
            </a:r>
          </a:p>
          <a:p>
            <a:pPr marL="0" indent="0">
              <a:buNone/>
            </a:pPr>
            <a:r>
              <a:rPr lang="en-US" sz="2600" u="sng"/>
              <a:t>Lower Garments</a:t>
            </a:r>
          </a:p>
          <a:p>
            <a:r>
              <a:rPr lang="en-US" sz="2600"/>
              <a:t>Lowriding</a:t>
            </a:r>
          </a:p>
          <a:p>
            <a:r>
              <a:rPr lang="en-US" sz="2600"/>
              <a:t>Immodest holes and/or rips</a:t>
            </a:r>
          </a:p>
          <a:p>
            <a:r>
              <a:rPr lang="en-US" sz="2600"/>
              <a:t>Shorts that do not completely cover the buttocks</a:t>
            </a:r>
          </a:p>
          <a:p>
            <a:r>
              <a:rPr lang="en-US" sz="2600"/>
              <a:t>See through/sheer leggings or yoga pants</a:t>
            </a:r>
          </a:p>
          <a:p>
            <a:pPr marL="0" indent="0">
              <a:buNone/>
            </a:pPr>
            <a:r>
              <a:rPr lang="en-US" sz="2600" u="sng"/>
              <a:t>Accessories/Clothing Design</a:t>
            </a:r>
          </a:p>
          <a:p>
            <a:r>
              <a:rPr lang="en-US" altLang="en-US" sz="2600"/>
              <a:t>Crude, vulgar, profane, violent, death-oriented, gang related, sexually suggestive, promoting alcohol, drugs or tobacco</a:t>
            </a:r>
          </a:p>
          <a:p>
            <a:r>
              <a:rPr lang="en-US" altLang="en-US" sz="2600"/>
              <a:t>Connected piercings, dog collars, wallet chains, large metal hair picks </a:t>
            </a:r>
          </a:p>
          <a:p>
            <a:endParaRPr lang="en-US"/>
          </a:p>
        </p:txBody>
      </p:sp>
    </p:spTree>
    <p:extLst>
      <p:ext uri="{BB962C8B-B14F-4D97-AF65-F5344CB8AC3E}">
        <p14:creationId xmlns:p14="http://schemas.microsoft.com/office/powerpoint/2010/main" val="1694749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251678" y="382385"/>
            <a:ext cx="10178322" cy="1211284"/>
          </a:xfrm>
        </p:spPr>
        <p:txBody>
          <a:bodyPr/>
          <a:lstStyle/>
          <a:p>
            <a:pPr eaLnBrk="1" hangingPunct="1"/>
            <a:r>
              <a:rPr lang="en-US" altLang="en-US" sz="2800">
                <a:solidFill>
                  <a:schemeClr val="tx1"/>
                </a:solidFill>
                <a:latin typeface="Arial Black" panose="020B0A04020102020204" pitchFamily="34" charset="0"/>
              </a:rPr>
              <a:t>GRADUATION Requirements for High School (4-years, 26 credits)</a:t>
            </a:r>
          </a:p>
        </p:txBody>
      </p:sp>
      <p:sp>
        <p:nvSpPr>
          <p:cNvPr id="5123" name="Rectangle 3"/>
          <p:cNvSpPr>
            <a:spLocks noGrp="1" noChangeArrowheads="1"/>
          </p:cNvSpPr>
          <p:nvPr>
            <p:ph type="body" idx="1"/>
          </p:nvPr>
        </p:nvSpPr>
        <p:spPr>
          <a:xfrm>
            <a:off x="1751734" y="1558835"/>
            <a:ext cx="8686800" cy="4800600"/>
          </a:xfrm>
        </p:spPr>
        <p:txBody>
          <a:bodyPr>
            <a:normAutofit lnSpcReduction="10000"/>
          </a:bodyPr>
          <a:lstStyle/>
          <a:p>
            <a:pPr eaLnBrk="1" hangingPunct="1">
              <a:lnSpc>
                <a:spcPct val="80000"/>
              </a:lnSpc>
              <a:buFont typeface="Wingdings" panose="05000000000000000000" pitchFamily="2" charset="2"/>
              <a:buNone/>
            </a:pPr>
            <a:endParaRPr lang="en-US" altLang="en-US" sz="1200" b="1" dirty="0"/>
          </a:p>
          <a:p>
            <a:pPr lvl="1" eaLnBrk="1" hangingPunct="1">
              <a:lnSpc>
                <a:spcPct val="80000"/>
              </a:lnSpc>
              <a:buFont typeface="Wingdings" panose="05000000000000000000" pitchFamily="2" charset="2"/>
              <a:buChar char="Ø"/>
            </a:pPr>
            <a:r>
              <a:rPr lang="en-US" altLang="en-US" b="1" dirty="0"/>
              <a:t>4 credits English</a:t>
            </a:r>
          </a:p>
          <a:p>
            <a:pPr lvl="1" eaLnBrk="1" hangingPunct="1">
              <a:lnSpc>
                <a:spcPct val="80000"/>
              </a:lnSpc>
              <a:buFont typeface="Wingdings" panose="05000000000000000000" pitchFamily="2" charset="2"/>
              <a:buChar char="Ø"/>
            </a:pPr>
            <a:r>
              <a:rPr lang="en-US" altLang="en-US" b="1" dirty="0"/>
              <a:t>4 credits Math</a:t>
            </a:r>
            <a:r>
              <a:rPr lang="en-US" altLang="en-US" sz="1600" b="1" dirty="0"/>
              <a:t> – </a:t>
            </a:r>
            <a:r>
              <a:rPr lang="en-US" altLang="en-US" sz="1600" dirty="0"/>
              <a:t>must include Algebra I and Geometry</a:t>
            </a:r>
          </a:p>
          <a:p>
            <a:pPr lvl="1" eaLnBrk="1" hangingPunct="1">
              <a:lnSpc>
                <a:spcPct val="80000"/>
              </a:lnSpc>
              <a:buFont typeface="Wingdings" panose="05000000000000000000" pitchFamily="2" charset="2"/>
              <a:buChar char="Ø"/>
            </a:pPr>
            <a:r>
              <a:rPr lang="en-US" altLang="en-US" b="1" dirty="0"/>
              <a:t>3 credits Science</a:t>
            </a:r>
            <a:r>
              <a:rPr lang="en-US" altLang="en-US" sz="1600" b="1" dirty="0"/>
              <a:t> – </a:t>
            </a:r>
            <a:r>
              <a:rPr lang="en-US" altLang="en-US" sz="1600" dirty="0"/>
              <a:t>sequence: Bio, Chem, Physics </a:t>
            </a:r>
          </a:p>
          <a:p>
            <a:pPr lvl="1" eaLnBrk="1" hangingPunct="1">
              <a:lnSpc>
                <a:spcPct val="80000"/>
              </a:lnSpc>
              <a:buFont typeface="Wingdings" panose="05000000000000000000" pitchFamily="2" charset="2"/>
              <a:buChar char="Ø"/>
            </a:pPr>
            <a:r>
              <a:rPr lang="en-US" altLang="en-US" b="1" dirty="0"/>
              <a:t>3 credits Social Studies</a:t>
            </a:r>
            <a:r>
              <a:rPr lang="en-US" altLang="en-US" sz="1600" b="1" dirty="0"/>
              <a:t> – </a:t>
            </a:r>
            <a:r>
              <a:rPr lang="en-US" altLang="en-US" sz="1600" dirty="0"/>
              <a:t>World History, US History, US Gov and Econ</a:t>
            </a:r>
          </a:p>
          <a:p>
            <a:pPr lvl="1" eaLnBrk="1" hangingPunct="1">
              <a:lnSpc>
                <a:spcPct val="80000"/>
              </a:lnSpc>
              <a:buFont typeface="Wingdings" panose="05000000000000000000" pitchFamily="2" charset="2"/>
              <a:buChar char="Ø"/>
            </a:pPr>
            <a:r>
              <a:rPr lang="en-US" altLang="en-US" b="1" dirty="0"/>
              <a:t>1 additional Science OR Social Studies Elective Credit</a:t>
            </a:r>
          </a:p>
          <a:p>
            <a:pPr lvl="1" eaLnBrk="1" hangingPunct="1">
              <a:lnSpc>
                <a:spcPct val="80000"/>
              </a:lnSpc>
              <a:buFont typeface="Wingdings" panose="05000000000000000000" pitchFamily="2" charset="2"/>
              <a:buChar char="Ø"/>
            </a:pPr>
            <a:r>
              <a:rPr lang="en-US" altLang="en-US" b="1" dirty="0"/>
              <a:t>.5 credit Career Research &amp; Decision Making (</a:t>
            </a:r>
            <a:r>
              <a:rPr lang="en-US" altLang="en-US" b="1" u="sng" dirty="0"/>
              <a:t>9</a:t>
            </a:r>
            <a:r>
              <a:rPr lang="en-US" altLang="en-US" b="1" u="sng" baseline="30000" dirty="0"/>
              <a:t>th</a:t>
            </a:r>
            <a:r>
              <a:rPr lang="en-US" altLang="en-US" b="1" u="sng" dirty="0"/>
              <a:t> grade year)</a:t>
            </a:r>
            <a:endParaRPr lang="en-US" altLang="en-US" b="1" dirty="0"/>
          </a:p>
          <a:p>
            <a:pPr lvl="1" eaLnBrk="1" hangingPunct="1">
              <a:lnSpc>
                <a:spcPct val="80000"/>
              </a:lnSpc>
              <a:buFont typeface="Wingdings" panose="05000000000000000000" pitchFamily="2" charset="2"/>
              <a:buChar char="Ø"/>
            </a:pPr>
            <a:r>
              <a:rPr lang="en-US" altLang="en-US" b="1" dirty="0"/>
              <a:t>1 credit Health Opportunities for Physical Education (HOPE)</a:t>
            </a:r>
          </a:p>
          <a:p>
            <a:pPr lvl="1" eaLnBrk="1" hangingPunct="1">
              <a:lnSpc>
                <a:spcPct val="80000"/>
              </a:lnSpc>
              <a:buFont typeface="Wingdings" panose="05000000000000000000" pitchFamily="2" charset="2"/>
              <a:buChar char="Ø"/>
            </a:pPr>
            <a:r>
              <a:rPr lang="en-US" altLang="en-US" b="1" dirty="0"/>
              <a:t>1 credit performing fine art</a:t>
            </a:r>
          </a:p>
          <a:p>
            <a:pPr lvl="1" eaLnBrk="1" hangingPunct="1">
              <a:lnSpc>
                <a:spcPct val="80000"/>
              </a:lnSpc>
              <a:buFont typeface="Wingdings" panose="05000000000000000000" pitchFamily="2" charset="2"/>
              <a:buChar char="Ø"/>
            </a:pPr>
            <a:r>
              <a:rPr lang="en-US" altLang="en-US" b="1" u="sng" dirty="0"/>
              <a:t>8.5 credits electives</a:t>
            </a:r>
          </a:p>
          <a:p>
            <a:pPr lvl="1" eaLnBrk="1" hangingPunct="1">
              <a:lnSpc>
                <a:spcPct val="80000"/>
              </a:lnSpc>
              <a:buFont typeface="Wingdings" panose="05000000000000000000" pitchFamily="2" charset="2"/>
              <a:buChar char="Ø"/>
            </a:pPr>
            <a:r>
              <a:rPr lang="en-US" altLang="en-US" b="1" dirty="0"/>
              <a:t>Total 26 credits*</a:t>
            </a:r>
          </a:p>
          <a:p>
            <a:pPr marL="457200" lvl="1" indent="0">
              <a:lnSpc>
                <a:spcPct val="80000"/>
              </a:lnSpc>
              <a:buNone/>
            </a:pPr>
            <a:endParaRPr lang="en-US" altLang="en-US" sz="800" b="1" dirty="0"/>
          </a:p>
          <a:p>
            <a:pPr marL="457200" lvl="1" indent="0">
              <a:lnSpc>
                <a:spcPct val="80000"/>
              </a:lnSpc>
              <a:buNone/>
            </a:pPr>
            <a:r>
              <a:rPr lang="en-US" altLang="en-US" b="1" dirty="0"/>
              <a:t>* Earn cumulative GPA of at least a 2.0</a:t>
            </a:r>
            <a:endParaRPr lang="en-US" altLang="en-US" sz="1000" b="1" dirty="0"/>
          </a:p>
          <a:p>
            <a:pPr marL="457200" lvl="1" indent="0">
              <a:lnSpc>
                <a:spcPct val="80000"/>
              </a:lnSpc>
              <a:buNone/>
            </a:pPr>
            <a:endParaRPr lang="en-US" altLang="en-US" sz="800" b="1" dirty="0"/>
          </a:p>
          <a:p>
            <a:pPr marL="457200" lvl="1" indent="0">
              <a:lnSpc>
                <a:spcPct val="80000"/>
              </a:lnSpc>
              <a:buNone/>
            </a:pPr>
            <a:r>
              <a:rPr lang="en-US" altLang="en-US" b="1" dirty="0"/>
              <a:t>* Rigorous Course requirement: 3 credits in rigorous courses (Honors, AP, or EFSC Dual Enrollment) </a:t>
            </a:r>
            <a:r>
              <a:rPr lang="en-US" altLang="en-US" b="1" i="1" dirty="0"/>
              <a:t>OR</a:t>
            </a:r>
            <a:r>
              <a:rPr lang="en-US" altLang="en-US" b="1" dirty="0"/>
              <a:t> 3 credits in </a:t>
            </a:r>
            <a:r>
              <a:rPr lang="en-US" altLang="en-US" b="1" u="sng" dirty="0"/>
              <a:t>one</a:t>
            </a:r>
            <a:r>
              <a:rPr lang="en-US" altLang="en-US" b="1" dirty="0"/>
              <a:t> career technical education (CTE) program.</a:t>
            </a:r>
          </a:p>
          <a:p>
            <a:pPr marL="457200" lvl="1" indent="0">
              <a:lnSpc>
                <a:spcPct val="80000"/>
              </a:lnSpc>
              <a:buNone/>
            </a:pPr>
            <a:endParaRPr lang="en-US" altLang="en-US" sz="800" b="1" dirty="0"/>
          </a:p>
          <a:p>
            <a:pPr lvl="1" eaLnBrk="1" hangingPunct="1">
              <a:lnSpc>
                <a:spcPct val="80000"/>
              </a:lnSpc>
              <a:buNone/>
            </a:pPr>
            <a:r>
              <a:rPr lang="en-US" altLang="en-US" b="1" dirty="0"/>
              <a:t>* Also, must successfully complete an online course</a:t>
            </a:r>
          </a:p>
          <a:p>
            <a:pPr lvl="1" eaLnBrk="1" hangingPunct="1">
              <a:lnSpc>
                <a:spcPct val="80000"/>
              </a:lnSpc>
              <a:buFont typeface="Wingdings" panose="05000000000000000000" pitchFamily="2" charset="2"/>
              <a:buNone/>
            </a:pPr>
            <a:endParaRPr lang="en-US" altLang="en-US" sz="2000" b="1" dirty="0"/>
          </a:p>
          <a:p>
            <a:pPr lvl="1" eaLnBrk="1" hangingPunct="1">
              <a:lnSpc>
                <a:spcPct val="80000"/>
              </a:lnSpc>
              <a:buFont typeface="Wingdings" panose="05000000000000000000" pitchFamily="2" charset="2"/>
              <a:buNone/>
            </a:pPr>
            <a:endParaRPr lang="en-US" altLang="en-US" sz="2000" b="1" dirty="0"/>
          </a:p>
        </p:txBody>
      </p:sp>
      <p:sp>
        <p:nvSpPr>
          <p:cNvPr id="5124" name="AutoShape 6"/>
          <p:cNvSpPr>
            <a:spLocks noChangeArrowheads="1"/>
          </p:cNvSpPr>
          <p:nvPr/>
        </p:nvSpPr>
        <p:spPr bwMode="auto">
          <a:xfrm>
            <a:off x="1753466" y="4648200"/>
            <a:ext cx="457200" cy="228600"/>
          </a:xfrm>
          <a:custGeom>
            <a:avLst/>
            <a:gdLst>
              <a:gd name="T0" fmla="*/ 7258050 w 21600"/>
              <a:gd name="T1" fmla="*/ 0 h 21600"/>
              <a:gd name="T2" fmla="*/ 0 w 21600"/>
              <a:gd name="T3" fmla="*/ 1209675 h 21600"/>
              <a:gd name="T4" fmla="*/ 7258050 w 21600"/>
              <a:gd name="T5" fmla="*/ 2419350 h 21600"/>
              <a:gd name="T6" fmla="*/ 9677399 w 21600"/>
              <a:gd name="T7" fmla="*/ 12096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cap="sq">
            <a:solidFill>
              <a:schemeClr val="tx1"/>
            </a:solidFill>
            <a:miter lim="800000"/>
            <a:headEnd type="none" w="sm" len="sm"/>
            <a:tailEnd type="none" w="sm" len="sm"/>
          </a:ln>
        </p:spPr>
        <p:txBody>
          <a:bodyPr wrap="none" anchor="ctr"/>
          <a:lstStyle>
            <a:lvl1pPr>
              <a:defRPr>
                <a:solidFill>
                  <a:schemeClr val="accent1"/>
                </a:solidFill>
                <a:latin typeface="Tahoma" panose="020B0604030504040204" pitchFamily="34" charset="0"/>
              </a:defRPr>
            </a:lvl1pPr>
            <a:lvl2pPr marL="742950" indent="-285750">
              <a:defRPr>
                <a:solidFill>
                  <a:schemeClr val="accent1"/>
                </a:solidFill>
                <a:latin typeface="Tahoma" panose="020B0604030504040204" pitchFamily="34" charset="0"/>
              </a:defRPr>
            </a:lvl2pPr>
            <a:lvl3pPr marL="1143000" indent="-228600">
              <a:defRPr>
                <a:solidFill>
                  <a:schemeClr val="accent1"/>
                </a:solidFill>
                <a:latin typeface="Tahoma" panose="020B0604030504040204" pitchFamily="34" charset="0"/>
              </a:defRPr>
            </a:lvl3pPr>
            <a:lvl4pPr marL="1600200" indent="-228600">
              <a:defRPr>
                <a:solidFill>
                  <a:schemeClr val="accent1"/>
                </a:solidFill>
                <a:latin typeface="Tahoma" panose="020B0604030504040204" pitchFamily="34" charset="0"/>
              </a:defRPr>
            </a:lvl4pPr>
            <a:lvl5pPr marL="2057400" indent="-228600">
              <a:defRPr>
                <a:solidFill>
                  <a:schemeClr val="accent1"/>
                </a:solidFill>
                <a:latin typeface="Tahoma" panose="020B0604030504040204" pitchFamily="34" charset="0"/>
              </a:defRPr>
            </a:lvl5pPr>
            <a:lvl6pPr marL="2514600" indent="-228600" eaLnBrk="0" fontAlgn="base" hangingPunct="0">
              <a:spcBef>
                <a:spcPct val="0"/>
              </a:spcBef>
              <a:spcAft>
                <a:spcPct val="0"/>
              </a:spcAft>
              <a:defRPr>
                <a:solidFill>
                  <a:schemeClr val="accent1"/>
                </a:solidFill>
                <a:latin typeface="Tahoma" panose="020B0604030504040204" pitchFamily="34" charset="0"/>
              </a:defRPr>
            </a:lvl6pPr>
            <a:lvl7pPr marL="2971800" indent="-228600" eaLnBrk="0" fontAlgn="base" hangingPunct="0">
              <a:spcBef>
                <a:spcPct val="0"/>
              </a:spcBef>
              <a:spcAft>
                <a:spcPct val="0"/>
              </a:spcAft>
              <a:defRPr>
                <a:solidFill>
                  <a:schemeClr val="accent1"/>
                </a:solidFill>
                <a:latin typeface="Tahoma" panose="020B0604030504040204" pitchFamily="34" charset="0"/>
              </a:defRPr>
            </a:lvl7pPr>
            <a:lvl8pPr marL="3429000" indent="-228600" eaLnBrk="0" fontAlgn="base" hangingPunct="0">
              <a:spcBef>
                <a:spcPct val="0"/>
              </a:spcBef>
              <a:spcAft>
                <a:spcPct val="0"/>
              </a:spcAft>
              <a:defRPr>
                <a:solidFill>
                  <a:schemeClr val="accent1"/>
                </a:solidFill>
                <a:latin typeface="Tahoma" panose="020B0604030504040204" pitchFamily="34" charset="0"/>
              </a:defRPr>
            </a:lvl8pPr>
            <a:lvl9pPr marL="3886200" indent="-228600" eaLnBrk="0" fontAlgn="base" hangingPunct="0">
              <a:spcBef>
                <a:spcPct val="0"/>
              </a:spcBef>
              <a:spcAft>
                <a:spcPct val="0"/>
              </a:spcAft>
              <a:defRPr>
                <a:solidFill>
                  <a:schemeClr val="accent1"/>
                </a:solidFill>
                <a:latin typeface="Tahoma" panose="020B0604030504040204" pitchFamily="34" charset="0"/>
              </a:defRPr>
            </a:lvl9pPr>
          </a:lstStyle>
          <a:p>
            <a:endParaRPr lang="en-US"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683" y="68877"/>
            <a:ext cx="10178322" cy="1492132"/>
          </a:xfrm>
        </p:spPr>
        <p:txBody>
          <a:bodyPr/>
          <a:lstStyle/>
          <a:p>
            <a:r>
              <a:rPr lang="en-US"/>
              <a:t>Some don’ts</a:t>
            </a:r>
          </a:p>
        </p:txBody>
      </p:sp>
      <p:pic>
        <p:nvPicPr>
          <p:cNvPr id="4" name="Content Placeholder 3" descr="Basic Collection Nº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3340" y="1249682"/>
            <a:ext cx="2711326" cy="266046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042" y="1561009"/>
            <a:ext cx="2017727" cy="227947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11005"/>
          <a:stretch/>
        </p:blipFill>
        <p:spPr>
          <a:xfrm flipH="1">
            <a:off x="1793966" y="4086701"/>
            <a:ext cx="2711326" cy="256902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394" y="4604451"/>
            <a:ext cx="2379617" cy="205127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9237" y="1944141"/>
            <a:ext cx="2068286" cy="189633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0113" y="4138748"/>
            <a:ext cx="2646453" cy="241864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5738" y="2025233"/>
            <a:ext cx="2283263" cy="1492132"/>
          </a:xfrm>
          <a:prstGeom prst="rect">
            <a:avLst/>
          </a:prstGeom>
        </p:spPr>
      </p:pic>
    </p:spTree>
    <p:extLst>
      <p:ext uri="{BB962C8B-B14F-4D97-AF65-F5344CB8AC3E}">
        <p14:creationId xmlns:p14="http://schemas.microsoft.com/office/powerpoint/2010/main" val="2730609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880358"/>
          </a:xfrm>
        </p:spPr>
        <p:txBody>
          <a:bodyPr/>
          <a:lstStyle/>
          <a:p>
            <a:r>
              <a:rPr lang="en-US"/>
              <a:t>NEW WCD BOARD POLICY!!!</a:t>
            </a:r>
          </a:p>
        </p:txBody>
      </p:sp>
      <p:pic>
        <p:nvPicPr>
          <p:cNvPr id="4" name="Content Placeholder 3" descr="A screenshot of a computer screen&#10;&#10;Description automatically generated"/>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1384663" y="1332412"/>
            <a:ext cx="8229600" cy="4232366"/>
          </a:xfrm>
          <a:prstGeom prst="rect">
            <a:avLst/>
          </a:prstGeom>
          <a:noFill/>
          <a:ln>
            <a:noFill/>
          </a:ln>
        </p:spPr>
      </p:pic>
      <p:sp>
        <p:nvSpPr>
          <p:cNvPr id="5" name="TextBox 4"/>
          <p:cNvSpPr txBox="1"/>
          <p:nvPr/>
        </p:nvSpPr>
        <p:spPr>
          <a:xfrm>
            <a:off x="1454331" y="5756366"/>
            <a:ext cx="8055429" cy="369332"/>
          </a:xfrm>
          <a:prstGeom prst="rect">
            <a:avLst/>
          </a:prstGeom>
          <a:noFill/>
        </p:spPr>
        <p:txBody>
          <a:bodyPr wrap="square" rtlCol="0">
            <a:spAutoFit/>
          </a:bodyPr>
          <a:lstStyle/>
          <a:p>
            <a:r>
              <a:rPr lang="en-US"/>
              <a:t>WE CANNOT RETURN THE DEVICE TO A STUDENT, IT HAS TO BE A PARENT!!</a:t>
            </a:r>
          </a:p>
        </p:txBody>
      </p:sp>
    </p:spTree>
    <p:extLst>
      <p:ext uri="{BB962C8B-B14F-4D97-AF65-F5344CB8AC3E}">
        <p14:creationId xmlns:p14="http://schemas.microsoft.com/office/powerpoint/2010/main" val="506865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405E0-3B7B-4175-8BBE-F88716671573}"/>
              </a:ext>
            </a:extLst>
          </p:cNvPr>
          <p:cNvSpPr>
            <a:spLocks noGrp="1"/>
          </p:cNvSpPr>
          <p:nvPr>
            <p:ph type="title"/>
          </p:nvPr>
        </p:nvSpPr>
        <p:spPr/>
        <p:txBody>
          <a:bodyPr/>
          <a:lstStyle/>
          <a:p>
            <a:pPr algn="ctr"/>
            <a:r>
              <a:rPr lang="en-US"/>
              <a:t>FILMING OTHERS ON CAMPUS</a:t>
            </a:r>
          </a:p>
        </p:txBody>
      </p:sp>
      <p:sp>
        <p:nvSpPr>
          <p:cNvPr id="3" name="Content Placeholder 2">
            <a:extLst>
              <a:ext uri="{FF2B5EF4-FFF2-40B4-BE49-F238E27FC236}">
                <a16:creationId xmlns:a16="http://schemas.microsoft.com/office/drawing/2014/main" id="{1A920E55-3369-4B56-A36A-4F4B915FAC40}"/>
              </a:ext>
            </a:extLst>
          </p:cNvPr>
          <p:cNvSpPr>
            <a:spLocks noGrp="1"/>
          </p:cNvSpPr>
          <p:nvPr>
            <p:ph idx="1"/>
          </p:nvPr>
        </p:nvSpPr>
        <p:spPr/>
        <p:txBody>
          <a:bodyPr>
            <a:normAutofit lnSpcReduction="10000"/>
          </a:bodyPr>
          <a:lstStyle/>
          <a:p>
            <a:pPr>
              <a:defRPr/>
            </a:pPr>
            <a:r>
              <a:rPr lang="en-US" sz="2400">
                <a:solidFill>
                  <a:schemeClr val="tx1">
                    <a:lumMod val="75000"/>
                    <a:lumOff val="25000"/>
                  </a:schemeClr>
                </a:solidFill>
              </a:rPr>
              <a:t>Two day OSS</a:t>
            </a:r>
          </a:p>
          <a:p>
            <a:pPr>
              <a:defRPr/>
            </a:pPr>
            <a:r>
              <a:rPr lang="en-US" sz="2400">
                <a:solidFill>
                  <a:schemeClr val="tx1">
                    <a:lumMod val="75000"/>
                    <a:lumOff val="25000"/>
                  </a:schemeClr>
                </a:solidFill>
              </a:rPr>
              <a:t>30 day revocation of cell phone privileges on campus.</a:t>
            </a:r>
          </a:p>
          <a:p>
            <a:pPr marL="0" indent="0">
              <a:buNone/>
              <a:defRPr/>
            </a:pPr>
            <a:endParaRPr lang="en-US" sz="2400">
              <a:solidFill>
                <a:schemeClr val="tx1">
                  <a:lumMod val="75000"/>
                  <a:lumOff val="25000"/>
                </a:schemeClr>
              </a:solidFill>
            </a:endParaRPr>
          </a:p>
          <a:p>
            <a:pPr marL="0" indent="0">
              <a:buNone/>
              <a:defRPr/>
            </a:pPr>
            <a:r>
              <a:rPr lang="en-US" sz="2400" u="sng">
                <a:solidFill>
                  <a:schemeClr val="tx1">
                    <a:lumMod val="75000"/>
                    <a:lumOff val="25000"/>
                  </a:schemeClr>
                </a:solidFill>
              </a:rPr>
              <a:t>Posting Video/Audio on any Social Media</a:t>
            </a:r>
            <a:endParaRPr lang="en-US" sz="2400">
              <a:solidFill>
                <a:schemeClr val="tx1">
                  <a:lumMod val="75000"/>
                  <a:lumOff val="25000"/>
                </a:schemeClr>
              </a:solidFill>
            </a:endParaRPr>
          </a:p>
          <a:p>
            <a:pPr>
              <a:defRPr/>
            </a:pPr>
            <a:r>
              <a:rPr lang="en-US" sz="2400">
                <a:solidFill>
                  <a:schemeClr val="tx1">
                    <a:lumMod val="75000"/>
                    <a:lumOff val="25000"/>
                  </a:schemeClr>
                </a:solidFill>
              </a:rPr>
              <a:t>Three day OSS</a:t>
            </a:r>
          </a:p>
          <a:p>
            <a:pPr>
              <a:defRPr/>
            </a:pPr>
            <a:r>
              <a:rPr lang="en-US" sz="2400">
                <a:solidFill>
                  <a:schemeClr val="tx1">
                    <a:lumMod val="75000"/>
                    <a:lumOff val="25000"/>
                  </a:schemeClr>
                </a:solidFill>
              </a:rPr>
              <a:t>Student not allowed to bring cell phone to school for rest of year. </a:t>
            </a:r>
          </a:p>
          <a:p>
            <a:pPr>
              <a:defRPr/>
            </a:pPr>
            <a:r>
              <a:rPr lang="en-US" sz="2400">
                <a:solidFill>
                  <a:schemeClr val="tx1">
                    <a:lumMod val="75000"/>
                    <a:lumOff val="25000"/>
                  </a:schemeClr>
                </a:solidFill>
              </a:rPr>
              <a:t>Automatic suspension if you are caught with </a:t>
            </a:r>
            <a:r>
              <a:rPr lang="en-US" sz="2400" u="sng">
                <a:solidFill>
                  <a:schemeClr val="tx1">
                    <a:lumMod val="75000"/>
                    <a:lumOff val="25000"/>
                  </a:schemeClr>
                </a:solidFill>
              </a:rPr>
              <a:t>any</a:t>
            </a:r>
            <a:r>
              <a:rPr lang="en-US" sz="2400">
                <a:solidFill>
                  <a:schemeClr val="tx1">
                    <a:lumMod val="75000"/>
                    <a:lumOff val="25000"/>
                  </a:schemeClr>
                </a:solidFill>
              </a:rPr>
              <a:t> cell phone for the reminder of the year.</a:t>
            </a:r>
          </a:p>
          <a:p>
            <a:endParaRPr lang="en-US"/>
          </a:p>
        </p:txBody>
      </p:sp>
    </p:spTree>
    <p:extLst>
      <p:ext uri="{BB962C8B-B14F-4D97-AF65-F5344CB8AC3E}">
        <p14:creationId xmlns:p14="http://schemas.microsoft.com/office/powerpoint/2010/main" val="2172439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340E9-849E-42FB-9918-2C33361BC647}"/>
              </a:ext>
            </a:extLst>
          </p:cNvPr>
          <p:cNvSpPr>
            <a:spLocks noGrp="1"/>
          </p:cNvSpPr>
          <p:nvPr>
            <p:ph type="title"/>
          </p:nvPr>
        </p:nvSpPr>
        <p:spPr/>
        <p:txBody>
          <a:bodyPr/>
          <a:lstStyle/>
          <a:p>
            <a:r>
              <a:rPr lang="en-US"/>
              <a:t>Bad choices/ NOT Negotiable</a:t>
            </a:r>
          </a:p>
        </p:txBody>
      </p:sp>
      <p:sp>
        <p:nvSpPr>
          <p:cNvPr id="3" name="Content Placeholder 2">
            <a:extLst>
              <a:ext uri="{FF2B5EF4-FFF2-40B4-BE49-F238E27FC236}">
                <a16:creationId xmlns:a16="http://schemas.microsoft.com/office/drawing/2014/main" id="{0CB6B4DB-7D3A-495B-9B41-C78B7247EFF0}"/>
              </a:ext>
            </a:extLst>
          </p:cNvPr>
          <p:cNvSpPr>
            <a:spLocks noGrp="1"/>
          </p:cNvSpPr>
          <p:nvPr>
            <p:ph idx="1"/>
          </p:nvPr>
        </p:nvSpPr>
        <p:spPr/>
        <p:txBody>
          <a:bodyPr>
            <a:normAutofit/>
          </a:bodyPr>
          <a:lstStyle/>
          <a:p>
            <a:r>
              <a:rPr lang="en-US"/>
              <a:t>Disrespect, Willful Disobedience, Bullying/Harassment – NEVER accepted here = severe consequences</a:t>
            </a:r>
          </a:p>
          <a:p>
            <a:r>
              <a:rPr lang="en-US"/>
              <a:t>Classroom Disruption – Really?  Why?  You are HERE to learn, grow, and graduate. Period. If this is not your goal, you will not be allowed to interfere with the learning of other students.</a:t>
            </a:r>
          </a:p>
          <a:p>
            <a:r>
              <a:rPr lang="en-US"/>
              <a:t>Fighting – NEVER accepted here = 3 Days Out – Minimum</a:t>
            </a:r>
          </a:p>
          <a:p>
            <a:r>
              <a:rPr lang="en-US"/>
              <a:t>Vaping/Cigarettes/Other smoking – No, not allowed. Civil Citation = Court/Fines/Community Service/1 Day Out - Minimum</a:t>
            </a:r>
          </a:p>
          <a:p>
            <a:r>
              <a:rPr lang="en-US"/>
              <a:t>CBD/THC – Will result in Expulsion Hearing/Could also result in Felony Charges</a:t>
            </a:r>
          </a:p>
          <a:p>
            <a:r>
              <a:rPr lang="en-US"/>
              <a:t>Skipping – Consequences not only disciplinary, but can result in FDA = Off Graduation Track!</a:t>
            </a:r>
          </a:p>
          <a:p>
            <a:endParaRPr lang="en-US"/>
          </a:p>
        </p:txBody>
      </p:sp>
    </p:spTree>
    <p:extLst>
      <p:ext uri="{BB962C8B-B14F-4D97-AF65-F5344CB8AC3E}">
        <p14:creationId xmlns:p14="http://schemas.microsoft.com/office/powerpoint/2010/main" val="2522513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BB07-7572-40DE-894E-2D80D64802AD}"/>
              </a:ext>
            </a:extLst>
          </p:cNvPr>
          <p:cNvSpPr>
            <a:spLocks noGrp="1"/>
          </p:cNvSpPr>
          <p:nvPr>
            <p:ph type="title"/>
          </p:nvPr>
        </p:nvSpPr>
        <p:spPr>
          <a:xfrm>
            <a:off x="1251678" y="382385"/>
            <a:ext cx="10486232" cy="765097"/>
          </a:xfrm>
        </p:spPr>
        <p:txBody>
          <a:bodyPr>
            <a:noAutofit/>
          </a:bodyPr>
          <a:lstStyle/>
          <a:p>
            <a:pPr algn="ctr"/>
            <a:r>
              <a:rPr lang="en-US" sz="4800" b="1">
                <a:solidFill>
                  <a:srgbClr val="FF0000"/>
                </a:solidFill>
                <a:latin typeface="Impact" panose="020B0806030902050204" pitchFamily="34" charset="0"/>
                <a:cs typeface="Calibri" panose="020F0502020204030204" pitchFamily="34" charset="0"/>
              </a:rPr>
              <a:t>DISCIPLINE OUTCOMES</a:t>
            </a:r>
            <a:br>
              <a:rPr lang="en-US" sz="3200">
                <a:latin typeface="Calibri" panose="020F0502020204030204" pitchFamily="34" charset="0"/>
                <a:cs typeface="Calibri" panose="020F0502020204030204" pitchFamily="34" charset="0"/>
              </a:rPr>
            </a:br>
            <a:br>
              <a:rPr lang="en-US" sz="3200">
                <a:latin typeface="Calibri" panose="020F0502020204030204" pitchFamily="34" charset="0"/>
                <a:cs typeface="Calibri" panose="020F0502020204030204" pitchFamily="34" charset="0"/>
              </a:rPr>
            </a:br>
            <a:r>
              <a:rPr lang="en-US" sz="2800" b="1" u="sng">
                <a:latin typeface="Calibri" panose="020F0502020204030204" pitchFamily="34" charset="0"/>
                <a:cs typeface="Calibri" panose="020F0502020204030204" pitchFamily="34" charset="0"/>
              </a:rPr>
              <a:t>All</a:t>
            </a:r>
            <a:r>
              <a:rPr lang="en-US" sz="2800" b="1">
                <a:latin typeface="Calibri" panose="020F0502020204030204" pitchFamily="34" charset="0"/>
                <a:cs typeface="Calibri" panose="020F0502020204030204" pitchFamily="34" charset="0"/>
              </a:rPr>
              <a:t> referrals WILL RESULT IN A</a:t>
            </a:r>
            <a:br>
              <a:rPr lang="en-US" sz="2800" b="1">
                <a:latin typeface="Calibri" panose="020F0502020204030204" pitchFamily="34" charset="0"/>
                <a:cs typeface="Calibri" panose="020F0502020204030204" pitchFamily="34" charset="0"/>
              </a:rPr>
            </a:br>
            <a:r>
              <a:rPr lang="en-US" sz="2800" b="1">
                <a:latin typeface="Calibri" panose="020F0502020204030204" pitchFamily="34" charset="0"/>
                <a:cs typeface="Calibri" panose="020F0502020204030204" pitchFamily="34" charset="0"/>
              </a:rPr>
              <a:t>Student conference and parent/caregiver communication</a:t>
            </a:r>
          </a:p>
        </p:txBody>
      </p:sp>
      <p:sp>
        <p:nvSpPr>
          <p:cNvPr id="3" name="Content Placeholder 2">
            <a:extLst>
              <a:ext uri="{FF2B5EF4-FFF2-40B4-BE49-F238E27FC236}">
                <a16:creationId xmlns:a16="http://schemas.microsoft.com/office/drawing/2014/main" id="{3E1B5ED0-C9B9-46A4-9DBE-6E99063386A9}"/>
              </a:ext>
            </a:extLst>
          </p:cNvPr>
          <p:cNvSpPr>
            <a:spLocks noGrp="1"/>
          </p:cNvSpPr>
          <p:nvPr>
            <p:ph idx="1"/>
          </p:nvPr>
        </p:nvSpPr>
        <p:spPr>
          <a:xfrm>
            <a:off x="1251678" y="2572872"/>
            <a:ext cx="10178322" cy="4034116"/>
          </a:xfrm>
        </p:spPr>
        <p:txBody>
          <a:bodyPr>
            <a:normAutofit/>
          </a:bodyPr>
          <a:lstStyle/>
          <a:p>
            <a:pPr marL="0" indent="0">
              <a:buNone/>
            </a:pPr>
            <a:endParaRPr lang="en-US" sz="2800" b="1" u="sng"/>
          </a:p>
          <a:p>
            <a:pPr marL="0" indent="0" algn="ctr">
              <a:buNone/>
            </a:pPr>
            <a:r>
              <a:rPr lang="en-US" sz="2800" b="1" u="sng"/>
              <a:t>Dean’s Detention</a:t>
            </a:r>
          </a:p>
          <a:p>
            <a:pPr algn="ctr"/>
            <a:r>
              <a:rPr lang="en-US" altLang="en-US" sz="2400"/>
              <a:t>Detentions will be held after school</a:t>
            </a:r>
          </a:p>
          <a:p>
            <a:pPr algn="ctr"/>
            <a:r>
              <a:rPr lang="en-US" altLang="en-US" sz="2400"/>
              <a:t>Detentions will be 60 minutes in length</a:t>
            </a:r>
          </a:p>
          <a:p>
            <a:pPr algn="ctr"/>
            <a:r>
              <a:rPr lang="en-US" altLang="en-US" sz="2400"/>
              <a:t>Students will be expected to bring school work or a book to read</a:t>
            </a:r>
          </a:p>
          <a:p>
            <a:pPr algn="ctr"/>
            <a:r>
              <a:rPr lang="en-US" altLang="en-US" sz="2400"/>
              <a:t>No cell phone usage is allowed</a:t>
            </a:r>
          </a:p>
          <a:p>
            <a:pPr algn="ctr"/>
            <a:r>
              <a:rPr lang="en-US" altLang="en-US" sz="2400"/>
              <a:t>Failure to attend will result in an in-school suspension</a:t>
            </a:r>
          </a:p>
          <a:p>
            <a:pPr marL="0" indent="0">
              <a:buNone/>
            </a:pPr>
            <a:endParaRPr lang="en-US"/>
          </a:p>
        </p:txBody>
      </p:sp>
    </p:spTree>
    <p:extLst>
      <p:ext uri="{BB962C8B-B14F-4D97-AF65-F5344CB8AC3E}">
        <p14:creationId xmlns:p14="http://schemas.microsoft.com/office/powerpoint/2010/main" val="3408477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735AA-89FF-4673-8A80-40952662A7FB}"/>
              </a:ext>
            </a:extLst>
          </p:cNvPr>
          <p:cNvSpPr>
            <a:spLocks noGrp="1"/>
          </p:cNvSpPr>
          <p:nvPr>
            <p:ph type="title"/>
          </p:nvPr>
        </p:nvSpPr>
        <p:spPr/>
        <p:txBody>
          <a:bodyPr/>
          <a:lstStyle/>
          <a:p>
            <a:pPr algn="ctr"/>
            <a:r>
              <a:rPr lang="en-US">
                <a:solidFill>
                  <a:srgbClr val="FF0000"/>
                </a:solidFill>
              </a:rPr>
              <a:t>DISCIPLINE OUTCOMES</a:t>
            </a:r>
          </a:p>
        </p:txBody>
      </p:sp>
      <p:sp>
        <p:nvSpPr>
          <p:cNvPr id="3" name="Content Placeholder 2">
            <a:extLst>
              <a:ext uri="{FF2B5EF4-FFF2-40B4-BE49-F238E27FC236}">
                <a16:creationId xmlns:a16="http://schemas.microsoft.com/office/drawing/2014/main" id="{363F1186-FF1F-4385-92F9-10A570D7EFD9}"/>
              </a:ext>
            </a:extLst>
          </p:cNvPr>
          <p:cNvSpPr>
            <a:spLocks noGrp="1"/>
          </p:cNvSpPr>
          <p:nvPr>
            <p:ph idx="1"/>
          </p:nvPr>
        </p:nvSpPr>
        <p:spPr>
          <a:xfrm>
            <a:off x="1251678" y="1530221"/>
            <a:ext cx="10178322" cy="4349372"/>
          </a:xfrm>
        </p:spPr>
        <p:txBody>
          <a:bodyPr/>
          <a:lstStyle/>
          <a:p>
            <a:pPr marL="0" indent="0">
              <a:buNone/>
            </a:pPr>
            <a:r>
              <a:rPr lang="en-US" sz="2800" u="sng"/>
              <a:t>In-School Suspension (ISS)</a:t>
            </a:r>
          </a:p>
          <a:p>
            <a:r>
              <a:rPr lang="en-US" sz="2400"/>
              <a:t>You will spend the day in the in-school suspension room, including lunch</a:t>
            </a:r>
          </a:p>
          <a:p>
            <a:r>
              <a:rPr lang="en-US" sz="2400"/>
              <a:t>You will have timed periods to work on assignments from your classes</a:t>
            </a:r>
          </a:p>
          <a:p>
            <a:r>
              <a:rPr lang="en-US" sz="2400"/>
              <a:t>You will do a reflective writing assignment</a:t>
            </a:r>
          </a:p>
          <a:p>
            <a:r>
              <a:rPr lang="en-US" sz="2400"/>
              <a:t>There is no talking, eating, sleeping or cell phone use</a:t>
            </a:r>
          </a:p>
          <a:p>
            <a:pPr marL="0" indent="0">
              <a:buNone/>
            </a:pPr>
            <a:endParaRPr lang="en-US" sz="2400"/>
          </a:p>
          <a:p>
            <a:r>
              <a:rPr lang="en-US" sz="2400"/>
              <a:t>Failure to follow rules will result in an immediate removal and out-of-school suspension and </a:t>
            </a:r>
            <a:r>
              <a:rPr lang="en-US" sz="2400" b="1" i="1">
                <a:solidFill>
                  <a:srgbClr val="FF0000"/>
                </a:solidFill>
              </a:rPr>
              <a:t>upon your return to school </a:t>
            </a:r>
            <a:r>
              <a:rPr lang="en-US" sz="2400" b="1" i="1" u="sng">
                <a:solidFill>
                  <a:srgbClr val="FF0000"/>
                </a:solidFill>
              </a:rPr>
              <a:t>you will be</a:t>
            </a:r>
            <a:r>
              <a:rPr lang="en-US" sz="2400" b="1" i="1">
                <a:solidFill>
                  <a:srgbClr val="FF0000"/>
                </a:solidFill>
              </a:rPr>
              <a:t> returning to ISS</a:t>
            </a:r>
          </a:p>
          <a:p>
            <a:pPr marL="0" indent="0">
              <a:buNone/>
            </a:pPr>
            <a:endParaRPr lang="en-US" sz="2400"/>
          </a:p>
          <a:p>
            <a:pPr marL="0" indent="0">
              <a:buNone/>
            </a:pPr>
            <a:endParaRPr lang="en-US"/>
          </a:p>
        </p:txBody>
      </p:sp>
    </p:spTree>
    <p:extLst>
      <p:ext uri="{BB962C8B-B14F-4D97-AF65-F5344CB8AC3E}">
        <p14:creationId xmlns:p14="http://schemas.microsoft.com/office/powerpoint/2010/main" val="3647004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46E34-CFD0-4479-B852-B4B291A194FB}"/>
              </a:ext>
            </a:extLst>
          </p:cNvPr>
          <p:cNvSpPr>
            <a:spLocks noGrp="1"/>
          </p:cNvSpPr>
          <p:nvPr>
            <p:ph type="title"/>
          </p:nvPr>
        </p:nvSpPr>
        <p:spPr/>
        <p:txBody>
          <a:bodyPr/>
          <a:lstStyle/>
          <a:p>
            <a:pPr algn="ctr"/>
            <a:r>
              <a:rPr lang="en-US">
                <a:solidFill>
                  <a:srgbClr val="FF0000"/>
                </a:solidFill>
              </a:rPr>
              <a:t>DISCIPLINE OUTCOMES</a:t>
            </a:r>
          </a:p>
        </p:txBody>
      </p:sp>
      <p:sp>
        <p:nvSpPr>
          <p:cNvPr id="3" name="Content Placeholder 2">
            <a:extLst>
              <a:ext uri="{FF2B5EF4-FFF2-40B4-BE49-F238E27FC236}">
                <a16:creationId xmlns:a16="http://schemas.microsoft.com/office/drawing/2014/main" id="{BBF90D8D-AD90-4456-8EC4-F4497671C5EB}"/>
              </a:ext>
            </a:extLst>
          </p:cNvPr>
          <p:cNvSpPr>
            <a:spLocks noGrp="1"/>
          </p:cNvSpPr>
          <p:nvPr>
            <p:ph idx="1"/>
          </p:nvPr>
        </p:nvSpPr>
        <p:spPr>
          <a:xfrm>
            <a:off x="1251678" y="1567543"/>
            <a:ext cx="10178322" cy="4312049"/>
          </a:xfrm>
        </p:spPr>
        <p:txBody>
          <a:bodyPr/>
          <a:lstStyle/>
          <a:p>
            <a:pPr marL="0" indent="0">
              <a:buNone/>
            </a:pPr>
            <a:r>
              <a:rPr lang="en-US" sz="2800" u="sng"/>
              <a:t>Out-of-School Suspension</a:t>
            </a:r>
          </a:p>
          <a:p>
            <a:r>
              <a:rPr lang="en-US" sz="2400"/>
              <a:t>You will not be allowed on any school board property, which includes any after-school activities for the duration of the suspension</a:t>
            </a:r>
          </a:p>
          <a:p>
            <a:r>
              <a:rPr lang="en-US" sz="2400"/>
              <a:t>Receiving such suspension will result in your being on the No Go List which means you cannot attend Homecoming, Prom, Grad Bash, field trips, or any school functions</a:t>
            </a:r>
          </a:p>
          <a:p>
            <a:r>
              <a:rPr lang="en-US" sz="2400"/>
              <a:t>Athletes will be removed from their team when they receive their 2</a:t>
            </a:r>
            <a:r>
              <a:rPr lang="en-US" sz="2400" baseline="30000"/>
              <a:t>nd</a:t>
            </a:r>
            <a:r>
              <a:rPr lang="en-US" sz="2400"/>
              <a:t> suspension within their season (practice to post-season)</a:t>
            </a:r>
          </a:p>
        </p:txBody>
      </p:sp>
    </p:spTree>
    <p:extLst>
      <p:ext uri="{BB962C8B-B14F-4D97-AF65-F5344CB8AC3E}">
        <p14:creationId xmlns:p14="http://schemas.microsoft.com/office/powerpoint/2010/main" val="1425292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BE860-34B4-4F4C-97DD-E64169CE3A96}"/>
              </a:ext>
            </a:extLst>
          </p:cNvPr>
          <p:cNvSpPr>
            <a:spLocks noGrp="1"/>
          </p:cNvSpPr>
          <p:nvPr>
            <p:ph type="title"/>
          </p:nvPr>
        </p:nvSpPr>
        <p:spPr/>
        <p:txBody>
          <a:bodyPr/>
          <a:lstStyle/>
          <a:p>
            <a:pPr algn="ctr"/>
            <a:r>
              <a:rPr lang="en-US"/>
              <a:t>ATTENDANCE</a:t>
            </a:r>
          </a:p>
        </p:txBody>
      </p:sp>
      <p:sp>
        <p:nvSpPr>
          <p:cNvPr id="3" name="Content Placeholder 2">
            <a:extLst>
              <a:ext uri="{FF2B5EF4-FFF2-40B4-BE49-F238E27FC236}">
                <a16:creationId xmlns:a16="http://schemas.microsoft.com/office/drawing/2014/main" id="{1C979054-5604-4B56-8286-E7599DEF3556}"/>
              </a:ext>
            </a:extLst>
          </p:cNvPr>
          <p:cNvSpPr>
            <a:spLocks noGrp="1"/>
          </p:cNvSpPr>
          <p:nvPr>
            <p:ph idx="1"/>
          </p:nvPr>
        </p:nvSpPr>
        <p:spPr>
          <a:xfrm>
            <a:off x="838200" y="1543574"/>
            <a:ext cx="10515600" cy="4633389"/>
          </a:xfrm>
        </p:spPr>
        <p:txBody>
          <a:bodyPr>
            <a:normAutofit lnSpcReduction="10000"/>
          </a:bodyPr>
          <a:lstStyle/>
          <a:p>
            <a:r>
              <a:rPr lang="en-US" altLang="en-US" sz="3200"/>
              <a:t>9 Days per semester</a:t>
            </a:r>
          </a:p>
          <a:p>
            <a:r>
              <a:rPr lang="en-US" altLang="en-US" sz="3200"/>
              <a:t>Doctor, religious, and court absences </a:t>
            </a:r>
            <a:r>
              <a:rPr lang="en-US" altLang="en-US" sz="3200" b="1" u="sng"/>
              <a:t>do not</a:t>
            </a:r>
            <a:r>
              <a:rPr lang="en-US" altLang="en-US" sz="3200"/>
              <a:t> count against your 9 days per semester.</a:t>
            </a:r>
          </a:p>
          <a:p>
            <a:r>
              <a:rPr lang="en-US" altLang="en-US" sz="3200"/>
              <a:t>When absent, submit documentation to attendance office.</a:t>
            </a:r>
          </a:p>
          <a:p>
            <a:r>
              <a:rPr lang="en-US" altLang="en-US" sz="3200"/>
              <a:t>Parent notes/phone calls are NOT excused absences.</a:t>
            </a:r>
          </a:p>
          <a:p>
            <a:r>
              <a:rPr lang="en-US" altLang="en-US" sz="3200"/>
              <a:t>Absences are counted per period/ NOT by the day.</a:t>
            </a:r>
          </a:p>
          <a:p>
            <a:r>
              <a:rPr lang="en-US" altLang="en-US" sz="3200" b="1" i="1"/>
              <a:t>Over 9 absences will result in a failure due to absence grade.</a:t>
            </a:r>
          </a:p>
          <a:p>
            <a:endParaRPr lang="en-US"/>
          </a:p>
        </p:txBody>
      </p:sp>
    </p:spTree>
    <p:extLst>
      <p:ext uri="{BB962C8B-B14F-4D97-AF65-F5344CB8AC3E}">
        <p14:creationId xmlns:p14="http://schemas.microsoft.com/office/powerpoint/2010/main" val="1883737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BABE3-DE33-4DAF-ACD0-33674D244846}"/>
              </a:ext>
            </a:extLst>
          </p:cNvPr>
          <p:cNvSpPr>
            <a:spLocks noGrp="1"/>
          </p:cNvSpPr>
          <p:nvPr>
            <p:ph type="title"/>
          </p:nvPr>
        </p:nvSpPr>
        <p:spPr/>
        <p:txBody>
          <a:bodyPr>
            <a:normAutofit fontScale="90000"/>
          </a:bodyPr>
          <a:lstStyle/>
          <a:p>
            <a:pPr algn="ctr"/>
            <a:r>
              <a:rPr lang="en-US"/>
              <a:t>TARDY TO CLASS OR SCHOOL</a:t>
            </a:r>
            <a:br>
              <a:rPr lang="en-US"/>
            </a:br>
            <a:br>
              <a:rPr lang="en-US"/>
            </a:br>
            <a:r>
              <a:rPr lang="en-US" sz="3100"/>
              <a:t>Yes - if you are tardy to school, </a:t>
            </a:r>
            <a:br>
              <a:rPr lang="en-US" sz="3100"/>
            </a:br>
            <a:r>
              <a:rPr lang="en-US" sz="3100"/>
              <a:t>you are considered tardy to 1</a:t>
            </a:r>
            <a:r>
              <a:rPr lang="en-US" sz="3100" baseline="30000"/>
              <a:t>st</a:t>
            </a:r>
            <a:r>
              <a:rPr lang="en-US" sz="3100"/>
              <a:t> period</a:t>
            </a:r>
          </a:p>
        </p:txBody>
      </p:sp>
      <p:sp>
        <p:nvSpPr>
          <p:cNvPr id="3" name="Content Placeholder 2">
            <a:extLst>
              <a:ext uri="{FF2B5EF4-FFF2-40B4-BE49-F238E27FC236}">
                <a16:creationId xmlns:a16="http://schemas.microsoft.com/office/drawing/2014/main" id="{7160FB78-A6D5-4890-9290-6F1103234E91}"/>
              </a:ext>
            </a:extLst>
          </p:cNvPr>
          <p:cNvSpPr>
            <a:spLocks noGrp="1"/>
          </p:cNvSpPr>
          <p:nvPr>
            <p:ph idx="1"/>
          </p:nvPr>
        </p:nvSpPr>
        <p:spPr/>
        <p:txBody>
          <a:bodyPr>
            <a:normAutofit fontScale="92500"/>
          </a:bodyPr>
          <a:lstStyle/>
          <a:p>
            <a:endParaRPr lang="en-US" sz="2800"/>
          </a:p>
          <a:p>
            <a:r>
              <a:rPr lang="en-US" sz="2800"/>
              <a:t>If you are tardy to school, provide documentation to the attendance clerk</a:t>
            </a:r>
          </a:p>
          <a:p>
            <a:r>
              <a:rPr lang="en-US" sz="2800"/>
              <a:t>Your teacher will handle the discipline for the first two tardy incidents</a:t>
            </a:r>
          </a:p>
          <a:p>
            <a:r>
              <a:rPr lang="en-US" sz="2800"/>
              <a:t>Your third tardy will result in a discipline referral and a Dean’s detention</a:t>
            </a:r>
          </a:p>
          <a:p>
            <a:r>
              <a:rPr lang="en-US" sz="2800"/>
              <a:t>Continued tardy incidents will be viewed as willful disobedience</a:t>
            </a:r>
          </a:p>
          <a:p>
            <a:r>
              <a:rPr lang="en-US" sz="2800"/>
              <a:t>Your parking permit may be REVOKED for excessive tardiness</a:t>
            </a:r>
          </a:p>
          <a:p>
            <a:pPr marL="0" indent="0">
              <a:buNone/>
            </a:pPr>
            <a:endParaRPr lang="en-US" sz="2800"/>
          </a:p>
          <a:p>
            <a:endParaRPr lang="en-US"/>
          </a:p>
        </p:txBody>
      </p:sp>
    </p:spTree>
    <p:extLst>
      <p:ext uri="{BB962C8B-B14F-4D97-AF65-F5344CB8AC3E}">
        <p14:creationId xmlns:p14="http://schemas.microsoft.com/office/powerpoint/2010/main" val="2678295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912D1-B95B-452E-AEA7-D6F32DC3453D}"/>
              </a:ext>
            </a:extLst>
          </p:cNvPr>
          <p:cNvSpPr>
            <a:spLocks noGrp="1"/>
          </p:cNvSpPr>
          <p:nvPr>
            <p:ph type="title"/>
          </p:nvPr>
        </p:nvSpPr>
        <p:spPr>
          <a:xfrm>
            <a:off x="1251678" y="382385"/>
            <a:ext cx="10178322" cy="775296"/>
          </a:xfrm>
        </p:spPr>
        <p:txBody>
          <a:bodyPr>
            <a:normAutofit fontScale="90000"/>
          </a:bodyPr>
          <a:lstStyle/>
          <a:p>
            <a:pPr algn="ctr"/>
            <a:r>
              <a:rPr lang="en-US"/>
              <a:t>Speakout hotline</a:t>
            </a:r>
          </a:p>
        </p:txBody>
      </p:sp>
      <p:sp>
        <p:nvSpPr>
          <p:cNvPr id="3" name="Content Placeholder 2">
            <a:extLst>
              <a:ext uri="{FF2B5EF4-FFF2-40B4-BE49-F238E27FC236}">
                <a16:creationId xmlns:a16="http://schemas.microsoft.com/office/drawing/2014/main" id="{662A7D2A-3E2B-41BB-A491-426237187A56}"/>
              </a:ext>
            </a:extLst>
          </p:cNvPr>
          <p:cNvSpPr>
            <a:spLocks noGrp="1"/>
          </p:cNvSpPr>
          <p:nvPr>
            <p:ph idx="1"/>
          </p:nvPr>
        </p:nvSpPr>
        <p:spPr>
          <a:xfrm>
            <a:off x="1251678" y="1157681"/>
            <a:ext cx="10178322" cy="5553512"/>
          </a:xfrm>
        </p:spPr>
        <p:txBody>
          <a:bodyPr>
            <a:normAutofit fontScale="85000" lnSpcReduction="20000"/>
          </a:bodyPr>
          <a:lstStyle/>
          <a:p>
            <a:r>
              <a:rPr lang="en-US"/>
              <a:t>Why Call SpeakOut Hotline?</a:t>
            </a:r>
          </a:p>
          <a:p>
            <a:r>
              <a:rPr lang="en-US"/>
              <a:t>SpeakOut Hotline wants every student to know - telling isn't 'snitching'. Telling is when you need to keep yourself or someone you know safe from threats, harmful behaviors or dangerous situations.</a:t>
            </a:r>
          </a:p>
          <a:p>
            <a:endParaRPr lang="en-US"/>
          </a:p>
          <a:p>
            <a:r>
              <a:rPr lang="en-US"/>
              <a:t>To make a report, call 1-800-423-TIPS from anywhere, 24 hours a day, seven days a week. The call is free.</a:t>
            </a:r>
          </a:p>
          <a:p>
            <a:endParaRPr lang="en-US"/>
          </a:p>
          <a:p>
            <a:r>
              <a:rPr lang="en-US"/>
              <a:t>You may also make a web-tip by clicking here now.</a:t>
            </a:r>
          </a:p>
          <a:p>
            <a:endParaRPr lang="en-US"/>
          </a:p>
          <a:p>
            <a:r>
              <a:rPr lang="en-US"/>
              <a:t>Or text "SPEAKOUT" plus your tip information to CRIMES (274637).</a:t>
            </a:r>
          </a:p>
          <a:p>
            <a:endParaRPr lang="en-US"/>
          </a:p>
          <a:p>
            <a:r>
              <a:rPr lang="en-US"/>
              <a:t>You will always stay 100% anonymous! No one will ask for your name or number. There is no caller I.D., no I.P. tracking, and no call recording. We only want the information that you have to provide so that we can help.</a:t>
            </a:r>
          </a:p>
          <a:p>
            <a:endParaRPr lang="en-US"/>
          </a:p>
          <a:p>
            <a:r>
              <a:rPr lang="en-US"/>
              <a:t>Afraid to call SpeakOut Hotline? Think someone else will probably call? Stand up and stay anonymous!</a:t>
            </a:r>
          </a:p>
          <a:p>
            <a:endParaRPr lang="en-US"/>
          </a:p>
          <a:p>
            <a:r>
              <a:rPr lang="en-US"/>
              <a:t>We need your help to improve your school and community. By calling, you can help stop a fight, stop a bully from torturing your classmate, or stop a gang from recruiting a fellow teen. If you have information about the following topics, please call.</a:t>
            </a:r>
          </a:p>
        </p:txBody>
      </p:sp>
    </p:spTree>
    <p:extLst>
      <p:ext uri="{BB962C8B-B14F-4D97-AF65-F5344CB8AC3E}">
        <p14:creationId xmlns:p14="http://schemas.microsoft.com/office/powerpoint/2010/main" val="2778844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584326" y="1"/>
            <a:ext cx="9083675" cy="694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1"/>
                </a:solidFill>
                <a:latin typeface="Tahoma" panose="020B0604030504040204" pitchFamily="34" charset="0"/>
              </a:defRPr>
            </a:lvl1pPr>
            <a:lvl2pPr marL="742950" indent="-285750">
              <a:defRPr>
                <a:solidFill>
                  <a:schemeClr val="accent1"/>
                </a:solidFill>
                <a:latin typeface="Tahoma" panose="020B0604030504040204" pitchFamily="34" charset="0"/>
              </a:defRPr>
            </a:lvl2pPr>
            <a:lvl3pPr marL="1206500" indent="-292100">
              <a:defRPr>
                <a:solidFill>
                  <a:schemeClr val="accent1"/>
                </a:solidFill>
                <a:latin typeface="Tahoma" panose="020B0604030504040204" pitchFamily="34" charset="0"/>
              </a:defRPr>
            </a:lvl3pPr>
            <a:lvl4pPr marL="1600200" indent="-228600">
              <a:defRPr>
                <a:solidFill>
                  <a:schemeClr val="accent1"/>
                </a:solidFill>
                <a:latin typeface="Tahoma" panose="020B0604030504040204" pitchFamily="34" charset="0"/>
              </a:defRPr>
            </a:lvl4pPr>
            <a:lvl5pPr marL="2057400" indent="-228600">
              <a:defRPr>
                <a:solidFill>
                  <a:schemeClr val="accent1"/>
                </a:solidFill>
                <a:latin typeface="Tahoma" panose="020B0604030504040204" pitchFamily="34" charset="0"/>
              </a:defRPr>
            </a:lvl5pPr>
            <a:lvl6pPr marL="2514600" indent="-228600" eaLnBrk="0" fontAlgn="base" hangingPunct="0">
              <a:spcBef>
                <a:spcPct val="0"/>
              </a:spcBef>
              <a:spcAft>
                <a:spcPct val="0"/>
              </a:spcAft>
              <a:defRPr>
                <a:solidFill>
                  <a:schemeClr val="accent1"/>
                </a:solidFill>
                <a:latin typeface="Tahoma" panose="020B0604030504040204" pitchFamily="34" charset="0"/>
              </a:defRPr>
            </a:lvl6pPr>
            <a:lvl7pPr marL="2971800" indent="-228600" eaLnBrk="0" fontAlgn="base" hangingPunct="0">
              <a:spcBef>
                <a:spcPct val="0"/>
              </a:spcBef>
              <a:spcAft>
                <a:spcPct val="0"/>
              </a:spcAft>
              <a:defRPr>
                <a:solidFill>
                  <a:schemeClr val="accent1"/>
                </a:solidFill>
                <a:latin typeface="Tahoma" panose="020B0604030504040204" pitchFamily="34" charset="0"/>
              </a:defRPr>
            </a:lvl7pPr>
            <a:lvl8pPr marL="3429000" indent="-228600" eaLnBrk="0" fontAlgn="base" hangingPunct="0">
              <a:spcBef>
                <a:spcPct val="0"/>
              </a:spcBef>
              <a:spcAft>
                <a:spcPct val="0"/>
              </a:spcAft>
              <a:defRPr>
                <a:solidFill>
                  <a:schemeClr val="accent1"/>
                </a:solidFill>
                <a:latin typeface="Tahoma" panose="020B0604030504040204" pitchFamily="34" charset="0"/>
              </a:defRPr>
            </a:lvl8pPr>
            <a:lvl9pPr marL="3886200" indent="-228600" eaLnBrk="0" fontAlgn="base" hangingPunct="0">
              <a:spcBef>
                <a:spcPct val="0"/>
              </a:spcBef>
              <a:spcAft>
                <a:spcPct val="0"/>
              </a:spcAft>
              <a:defRPr>
                <a:solidFill>
                  <a:schemeClr val="accent1"/>
                </a:solidFill>
                <a:latin typeface="Tahoma" panose="020B0604030504040204" pitchFamily="34" charset="0"/>
              </a:defRPr>
            </a:lvl9pPr>
          </a:lstStyle>
          <a:p>
            <a:pPr algn="ctr" eaLnBrk="1" hangingPunct="1"/>
            <a:endParaRPr lang="en-US" altLang="en-US" sz="2800" b="1" dirty="0">
              <a:solidFill>
                <a:schemeClr val="tx1"/>
              </a:solidFill>
              <a:latin typeface="Times New Roman" panose="02020603050405020304" pitchFamily="18" charset="0"/>
            </a:endParaRPr>
          </a:p>
          <a:p>
            <a:pPr algn="ctr" eaLnBrk="1" hangingPunct="1"/>
            <a:endParaRPr lang="en-US" altLang="en-US" sz="2800" b="1" dirty="0">
              <a:solidFill>
                <a:schemeClr val="tx1"/>
              </a:solidFill>
              <a:latin typeface="Times New Roman" panose="02020603050405020304" pitchFamily="18" charset="0"/>
            </a:endParaRPr>
          </a:p>
          <a:p>
            <a:pPr algn="ctr" eaLnBrk="1" hangingPunct="1"/>
            <a:r>
              <a:rPr lang="en-US" altLang="en-US" sz="2800" b="1" u="sng" dirty="0">
                <a:solidFill>
                  <a:schemeClr val="tx1"/>
                </a:solidFill>
                <a:latin typeface="Times New Roman" panose="02020603050405020304" pitchFamily="18" charset="0"/>
              </a:rPr>
              <a:t>GRADUATION REQUIREMENTS FOR ALL</a:t>
            </a:r>
          </a:p>
          <a:p>
            <a:pPr algn="ctr" eaLnBrk="1" hangingPunct="1"/>
            <a:endParaRPr lang="en-US" altLang="en-US" sz="2800" b="1" u="sng" dirty="0">
              <a:solidFill>
                <a:schemeClr val="tx1"/>
              </a:solidFill>
              <a:latin typeface="Times New Roman" panose="02020603050405020304" pitchFamily="18" charset="0"/>
            </a:endParaRPr>
          </a:p>
          <a:p>
            <a:pPr algn="ctr" eaLnBrk="1" hangingPunct="1"/>
            <a:r>
              <a:rPr lang="en-US" altLang="en-US" sz="2400" b="1" dirty="0">
                <a:solidFill>
                  <a:srgbClr val="CC0000"/>
                </a:solidFill>
              </a:rPr>
              <a:t>	</a:t>
            </a:r>
            <a:r>
              <a:rPr lang="en-US" altLang="en-US" sz="2400" dirty="0">
                <a:solidFill>
                  <a:srgbClr val="CC0000"/>
                </a:solidFill>
              </a:rPr>
              <a:t>Students must demonstrate reading, math, and writing proficiency on the </a:t>
            </a:r>
            <a:r>
              <a:rPr lang="en-US" altLang="en-US" sz="2400" b="1" dirty="0">
                <a:solidFill>
                  <a:srgbClr val="CC0000"/>
                </a:solidFill>
              </a:rPr>
              <a:t>10</a:t>
            </a:r>
            <a:r>
              <a:rPr lang="en-US" altLang="en-US" sz="2400" b="1" baseline="30000" dirty="0">
                <a:solidFill>
                  <a:srgbClr val="CC0000"/>
                </a:solidFill>
              </a:rPr>
              <a:t>th</a:t>
            </a:r>
            <a:r>
              <a:rPr lang="en-US" altLang="en-US" sz="2400" b="1" dirty="0">
                <a:solidFill>
                  <a:srgbClr val="CC0000"/>
                </a:solidFill>
              </a:rPr>
              <a:t> grade </a:t>
            </a:r>
            <a:r>
              <a:rPr lang="en-US" altLang="en-US" sz="2400" dirty="0">
                <a:solidFill>
                  <a:srgbClr val="CC0000"/>
                </a:solidFill>
              </a:rPr>
              <a:t>test.</a:t>
            </a:r>
          </a:p>
          <a:p>
            <a:pPr lvl="2" eaLnBrk="1" hangingPunct="1"/>
            <a:endParaRPr lang="en-US" altLang="en-US" sz="1100" dirty="0">
              <a:solidFill>
                <a:schemeClr val="tx1"/>
              </a:solidFill>
              <a:latin typeface="Arial Black" panose="020B0A04020102020204" pitchFamily="34" charset="0"/>
            </a:endParaRPr>
          </a:p>
          <a:p>
            <a:pPr lvl="2" eaLnBrk="1" hangingPunct="1"/>
            <a:r>
              <a:rPr lang="en-US" altLang="en-US" sz="2000" dirty="0">
                <a:solidFill>
                  <a:schemeClr val="tx1"/>
                </a:solidFill>
                <a:latin typeface="Arial Black" panose="020B0A04020102020204" pitchFamily="34" charset="0"/>
              </a:rPr>
              <a:t>*  Any student who scores a </a:t>
            </a:r>
            <a:r>
              <a:rPr lang="en-US" altLang="en-US" sz="2000">
                <a:solidFill>
                  <a:schemeClr val="tx1"/>
                </a:solidFill>
                <a:latin typeface="Arial Black" panose="020B0A04020102020204" pitchFamily="34" charset="0"/>
              </a:rPr>
              <a:t>1 or 2 on </a:t>
            </a:r>
            <a:r>
              <a:rPr lang="en-US" altLang="en-US" sz="2000" dirty="0">
                <a:solidFill>
                  <a:schemeClr val="tx1"/>
                </a:solidFill>
                <a:latin typeface="Arial Black" panose="020B0A04020102020204" pitchFamily="34" charset="0"/>
              </a:rPr>
              <a:t>the FSA in reading/writing must take Intensive Language Arts Remediation.</a:t>
            </a:r>
          </a:p>
          <a:p>
            <a:pPr lvl="2" eaLnBrk="1" hangingPunct="1"/>
            <a:endParaRPr lang="en-US" altLang="en-US" sz="1100" dirty="0">
              <a:solidFill>
                <a:schemeClr val="tx1"/>
              </a:solidFill>
              <a:latin typeface="Arial Black" panose="020B0A04020102020204" pitchFamily="34" charset="0"/>
            </a:endParaRPr>
          </a:p>
          <a:p>
            <a:pPr marL="1257300" lvl="2" indent="-342900">
              <a:buFont typeface="Arial" panose="020B0604020202020204" pitchFamily="34" charset="0"/>
              <a:buChar char="•"/>
            </a:pPr>
            <a:r>
              <a:rPr lang="en-US" altLang="en-US" sz="2000" dirty="0">
                <a:solidFill>
                  <a:schemeClr val="tx1"/>
                </a:solidFill>
                <a:latin typeface="Arial Black" panose="020B0A04020102020204" pitchFamily="34" charset="0"/>
              </a:rPr>
              <a:t>All students must pass the Algebra 1 EOC (Level 3 or higher)</a:t>
            </a:r>
          </a:p>
          <a:p>
            <a:pPr marL="1257300" lvl="2" indent="-342900">
              <a:buFont typeface="Arial" panose="020B0604020202020204" pitchFamily="34" charset="0"/>
              <a:buChar char="•"/>
            </a:pPr>
            <a:endParaRPr lang="en-US" altLang="en-US" sz="900" dirty="0">
              <a:solidFill>
                <a:schemeClr val="tx1"/>
              </a:solidFill>
              <a:latin typeface="Arial Black" panose="020B0A04020102020204" pitchFamily="34" charset="0"/>
            </a:endParaRPr>
          </a:p>
          <a:p>
            <a:pPr marL="1257300" lvl="2" indent="-342900">
              <a:buFont typeface="Arial" panose="020B0604020202020204" pitchFamily="34" charset="0"/>
              <a:buChar char="•"/>
            </a:pPr>
            <a:r>
              <a:rPr lang="en-US" altLang="en-US" sz="2000" dirty="0">
                <a:solidFill>
                  <a:schemeClr val="tx1"/>
                </a:solidFill>
                <a:latin typeface="Arial Black" panose="020B0A04020102020204" pitchFamily="34" charset="0"/>
              </a:rPr>
              <a:t>Other acceptable test options:</a:t>
            </a:r>
          </a:p>
          <a:p>
            <a:pPr marL="1651000" lvl="3" indent="-342900">
              <a:buFont typeface="Arial" panose="020B0604020202020204" pitchFamily="34" charset="0"/>
              <a:buChar char="•"/>
            </a:pPr>
            <a:r>
              <a:rPr lang="en-US" altLang="en-US" sz="2000" dirty="0">
                <a:solidFill>
                  <a:schemeClr val="tx1"/>
                </a:solidFill>
                <a:latin typeface="Arial Black" panose="020B0A04020102020204" pitchFamily="34" charset="0"/>
              </a:rPr>
              <a:t>ACT average of reading/English score – 18</a:t>
            </a:r>
          </a:p>
          <a:p>
            <a:pPr marL="1651000" lvl="3" indent="-342900">
              <a:buFont typeface="Arial" panose="020B0604020202020204" pitchFamily="34" charset="0"/>
              <a:buChar char="•"/>
            </a:pPr>
            <a:r>
              <a:rPr lang="en-US" altLang="en-US" sz="2000" dirty="0">
                <a:solidFill>
                  <a:schemeClr val="tx1"/>
                </a:solidFill>
                <a:latin typeface="Arial Black" panose="020B0A04020102020204" pitchFamily="34" charset="0"/>
              </a:rPr>
              <a:t>SAT evidenced based reading and writing – 480</a:t>
            </a:r>
          </a:p>
          <a:p>
            <a:pPr marL="1651000" lvl="3" indent="-342900">
              <a:buFont typeface="Arial" panose="020B0604020202020204" pitchFamily="34" charset="0"/>
              <a:buChar char="•"/>
            </a:pPr>
            <a:r>
              <a:rPr lang="en-US" altLang="en-US" sz="2000" dirty="0">
                <a:solidFill>
                  <a:schemeClr val="tx1"/>
                </a:solidFill>
                <a:latin typeface="Arial Black" panose="020B0A04020102020204" pitchFamily="34" charset="0"/>
              </a:rPr>
              <a:t>SAT math section only – 420 </a:t>
            </a:r>
          </a:p>
          <a:p>
            <a:pPr marL="1651000" lvl="3" indent="-342900">
              <a:buFont typeface="Arial" panose="020B0604020202020204" pitchFamily="34" charset="0"/>
              <a:buChar char="•"/>
            </a:pPr>
            <a:r>
              <a:rPr lang="en-US" altLang="en-US" sz="2000" dirty="0">
                <a:solidFill>
                  <a:schemeClr val="tx1"/>
                </a:solidFill>
                <a:latin typeface="Arial Black" panose="020B0A04020102020204" pitchFamily="34" charset="0"/>
              </a:rPr>
              <a:t>ACT math section only – 16 </a:t>
            </a:r>
          </a:p>
          <a:p>
            <a:pPr marL="1651000" lvl="3" indent="-342900">
              <a:buFont typeface="Arial" panose="020B0604020202020204" pitchFamily="34" charset="0"/>
              <a:buChar char="•"/>
            </a:pPr>
            <a:r>
              <a:rPr lang="en-US" altLang="en-US" sz="2000" dirty="0">
                <a:solidFill>
                  <a:schemeClr val="tx1"/>
                </a:solidFill>
                <a:latin typeface="Arial Black" panose="020B0A04020102020204" pitchFamily="34" charset="0"/>
              </a:rPr>
              <a:t>PSAT math section only – 430 </a:t>
            </a:r>
          </a:p>
          <a:p>
            <a:pPr marL="1308100" lvl="3" indent="0"/>
            <a:endParaRPr lang="en-US" altLang="en-US" sz="2000" dirty="0">
              <a:solidFill>
                <a:schemeClr val="tx1"/>
              </a:solidFill>
              <a:latin typeface="Arial Black" panose="020B0A04020102020204" pitchFamily="34" charset="0"/>
            </a:endParaRPr>
          </a:p>
          <a:p>
            <a:pPr marL="793750" lvl="1" indent="-342900">
              <a:buFont typeface="Arial" panose="020B0604020202020204" pitchFamily="34" charset="0"/>
              <a:buChar char="•"/>
            </a:pPr>
            <a:r>
              <a:rPr lang="en-US" altLang="en-US" sz="1400" dirty="0">
                <a:solidFill>
                  <a:schemeClr val="tx1"/>
                </a:solidFill>
                <a:latin typeface="Arial Black" panose="020B0A04020102020204" pitchFamily="34" charset="0"/>
              </a:rPr>
              <a:t>All information above is subject to change with new legislation</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MINGA  </a:t>
            </a:r>
          </a:p>
        </p:txBody>
      </p:sp>
      <p:sp>
        <p:nvSpPr>
          <p:cNvPr id="3" name="Content Placeholder 2"/>
          <p:cNvSpPr>
            <a:spLocks noGrp="1"/>
          </p:cNvSpPr>
          <p:nvPr>
            <p:ph idx="1"/>
          </p:nvPr>
        </p:nvSpPr>
        <p:spPr/>
        <p:txBody>
          <a:bodyPr/>
          <a:lstStyle/>
          <a:p>
            <a:r>
              <a:rPr lang="en-US"/>
              <a:t>Digital ID – You won’t need to carry your plastic ID card</a:t>
            </a:r>
          </a:p>
          <a:p>
            <a:r>
              <a:rPr lang="en-US"/>
              <a:t>School updates – Events/Clubs/Athletics</a:t>
            </a:r>
          </a:p>
          <a:p>
            <a:r>
              <a:rPr lang="en-US"/>
              <a:t>Teachers will be using this to send out messages to specific student groups</a:t>
            </a:r>
          </a:p>
          <a:p>
            <a:endParaRPr lang="en-US"/>
          </a:p>
          <a:p>
            <a:r>
              <a:rPr lang="en-US"/>
              <a:t>DOWNLOAD THE APP</a:t>
            </a:r>
          </a:p>
          <a:p>
            <a:r>
              <a:rPr lang="en-US"/>
              <a:t>SIGN IN WITH YOUR BPS SHARE ACCOUNT/GOOGLE</a:t>
            </a:r>
          </a:p>
          <a:p>
            <a:endParaRPr lang="en-US"/>
          </a:p>
          <a:p>
            <a:pPr marL="0" indent="0">
              <a:buNone/>
            </a:pP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912" y="174172"/>
            <a:ext cx="2162175" cy="957942"/>
          </a:xfrm>
          <a:prstGeom prst="rect">
            <a:avLst/>
          </a:prstGeom>
        </p:spPr>
      </p:pic>
    </p:spTree>
    <p:extLst>
      <p:ext uri="{BB962C8B-B14F-4D97-AF65-F5344CB8AC3E}">
        <p14:creationId xmlns:p14="http://schemas.microsoft.com/office/powerpoint/2010/main" val="1692035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DB98-CFBF-46DD-80FF-3D8517754727}"/>
              </a:ext>
            </a:extLst>
          </p:cNvPr>
          <p:cNvSpPr>
            <a:spLocks noGrp="1"/>
          </p:cNvSpPr>
          <p:nvPr>
            <p:ph type="title"/>
          </p:nvPr>
        </p:nvSpPr>
        <p:spPr/>
        <p:txBody>
          <a:bodyPr/>
          <a:lstStyle/>
          <a:p>
            <a:pPr algn="ctr"/>
            <a:r>
              <a:rPr lang="en-US"/>
              <a:t>What do we expect from you?</a:t>
            </a:r>
          </a:p>
        </p:txBody>
      </p:sp>
      <p:sp>
        <p:nvSpPr>
          <p:cNvPr id="3" name="Content Placeholder 2">
            <a:extLst>
              <a:ext uri="{FF2B5EF4-FFF2-40B4-BE49-F238E27FC236}">
                <a16:creationId xmlns:a16="http://schemas.microsoft.com/office/drawing/2014/main" id="{E1F423DD-7834-4EEE-9721-B31442A5B29E}"/>
              </a:ext>
            </a:extLst>
          </p:cNvPr>
          <p:cNvSpPr>
            <a:spLocks noGrp="1"/>
          </p:cNvSpPr>
          <p:nvPr>
            <p:ph idx="1"/>
          </p:nvPr>
        </p:nvSpPr>
        <p:spPr>
          <a:xfrm>
            <a:off x="1251678" y="1550895"/>
            <a:ext cx="10178322" cy="4328698"/>
          </a:xfrm>
        </p:spPr>
        <p:txBody>
          <a:bodyPr>
            <a:normAutofit fontScale="92500" lnSpcReduction="10000"/>
          </a:bodyPr>
          <a:lstStyle/>
          <a:p>
            <a:pPr marL="0" indent="0" algn="ctr">
              <a:buNone/>
            </a:pPr>
            <a:r>
              <a:rPr lang="en-US" sz="3200"/>
              <a:t>You show up, every day, ready to learn and ready to work</a:t>
            </a:r>
          </a:p>
          <a:p>
            <a:pPr marL="0" indent="0" algn="ctr">
              <a:buNone/>
            </a:pPr>
            <a:endParaRPr lang="en-US" sz="3200"/>
          </a:p>
          <a:p>
            <a:pPr marL="0" indent="0" algn="ctr">
              <a:buNone/>
            </a:pPr>
            <a:r>
              <a:rPr lang="en-US" sz="3200"/>
              <a:t>You respect your teachers, your peers, the staff, and yourself</a:t>
            </a:r>
          </a:p>
          <a:p>
            <a:pPr marL="0" indent="0" algn="ctr">
              <a:buNone/>
            </a:pPr>
            <a:endParaRPr lang="en-US" sz="3200"/>
          </a:p>
          <a:p>
            <a:pPr marL="0" indent="0" algn="ctr">
              <a:buNone/>
            </a:pPr>
            <a:r>
              <a:rPr lang="en-US" sz="3200"/>
              <a:t>Own your behavior</a:t>
            </a:r>
          </a:p>
          <a:p>
            <a:pPr marL="0" indent="0" algn="ctr">
              <a:buNone/>
            </a:pPr>
            <a:endParaRPr lang="en-US" sz="3200"/>
          </a:p>
          <a:p>
            <a:pPr marL="0" indent="0" algn="ctr">
              <a:buNone/>
            </a:pPr>
            <a:r>
              <a:rPr lang="en-US" sz="3200"/>
              <a:t>You understand that your goal is to graduate and be ready for the next phase of your life</a:t>
            </a:r>
          </a:p>
          <a:p>
            <a:pPr marL="0" indent="0" algn="ctr">
              <a:buNone/>
            </a:pPr>
            <a:endParaRPr lang="en-US" sz="3200"/>
          </a:p>
          <a:p>
            <a:pPr marL="0" indent="0">
              <a:buNone/>
            </a:pPr>
            <a:endParaRPr lang="en-US"/>
          </a:p>
        </p:txBody>
      </p:sp>
    </p:spTree>
    <p:extLst>
      <p:ext uri="{BB962C8B-B14F-4D97-AF65-F5344CB8AC3E}">
        <p14:creationId xmlns:p14="http://schemas.microsoft.com/office/powerpoint/2010/main" val="2880446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Performing/Fine Arts Credit</a:t>
            </a:r>
          </a:p>
        </p:txBody>
      </p:sp>
      <p:sp>
        <p:nvSpPr>
          <p:cNvPr id="8195" name="Rectangle 3"/>
          <p:cNvSpPr>
            <a:spLocks noGrp="1" noChangeArrowheads="1"/>
          </p:cNvSpPr>
          <p:nvPr>
            <p:ph idx="1"/>
          </p:nvPr>
        </p:nvSpPr>
        <p:spPr/>
        <p:txBody>
          <a:bodyPr/>
          <a:lstStyle/>
          <a:p>
            <a:pPr eaLnBrk="1" hangingPunct="1">
              <a:lnSpc>
                <a:spcPct val="80000"/>
              </a:lnSpc>
            </a:pPr>
            <a:r>
              <a:rPr lang="en-US" altLang="en-US" sz="2400" dirty="0"/>
              <a:t>Art (2D or Ceramics)</a:t>
            </a:r>
          </a:p>
          <a:p>
            <a:pPr eaLnBrk="1" hangingPunct="1">
              <a:lnSpc>
                <a:spcPct val="80000"/>
              </a:lnSpc>
            </a:pPr>
            <a:r>
              <a:rPr lang="en-US" altLang="en-US" sz="2400" dirty="0"/>
              <a:t>Culinary Arts 2 and 3</a:t>
            </a:r>
          </a:p>
          <a:p>
            <a:pPr eaLnBrk="1" hangingPunct="1">
              <a:lnSpc>
                <a:spcPct val="80000"/>
              </a:lnSpc>
            </a:pPr>
            <a:r>
              <a:rPr lang="en-US" altLang="en-US" sz="2400" dirty="0"/>
              <a:t>Digital Information Technology</a:t>
            </a:r>
          </a:p>
          <a:p>
            <a:pPr eaLnBrk="1" hangingPunct="1">
              <a:lnSpc>
                <a:spcPct val="80000"/>
              </a:lnSpc>
            </a:pPr>
            <a:r>
              <a:rPr lang="en-US" altLang="en-US" sz="2400" dirty="0"/>
              <a:t>Digital Design</a:t>
            </a:r>
          </a:p>
          <a:p>
            <a:pPr eaLnBrk="1" hangingPunct="1">
              <a:lnSpc>
                <a:spcPct val="80000"/>
              </a:lnSpc>
            </a:pPr>
            <a:r>
              <a:rPr lang="en-US" altLang="en-US" sz="2400" dirty="0"/>
              <a:t>Engineering 1, 3</a:t>
            </a:r>
          </a:p>
          <a:p>
            <a:pPr eaLnBrk="1" hangingPunct="1">
              <a:lnSpc>
                <a:spcPct val="80000"/>
              </a:lnSpc>
            </a:pPr>
            <a:r>
              <a:rPr lang="en-US" altLang="en-US" sz="2400" dirty="0"/>
              <a:t>Music (Band, Orchestra, Chorus)</a:t>
            </a:r>
          </a:p>
          <a:p>
            <a:pPr eaLnBrk="1" hangingPunct="1">
              <a:lnSpc>
                <a:spcPct val="80000"/>
              </a:lnSpc>
            </a:pPr>
            <a:r>
              <a:rPr lang="en-US" altLang="en-US" sz="2400" dirty="0"/>
              <a:t>Theatre, Musical Theatre, or Technical Theatre</a:t>
            </a:r>
          </a:p>
          <a:p>
            <a:pPr marL="0" indent="0">
              <a:lnSpc>
                <a:spcPct val="80000"/>
              </a:lnSpc>
              <a:buNone/>
            </a:pPr>
            <a:endParaRPr lang="en-US" altLang="en-US" sz="1000" dirty="0"/>
          </a:p>
          <a:p>
            <a:pPr>
              <a:buNone/>
            </a:pPr>
            <a:r>
              <a:rPr lang="en-US" altLang="en-US" sz="1800" b="1" u="sng" dirty="0"/>
              <a:t>Note:</a:t>
            </a:r>
            <a:r>
              <a:rPr lang="en-US" altLang="en-US" sz="1800" dirty="0"/>
              <a:t> 2 years of ROTC = 1 credit HOPE &amp; 1 credit Performing/Fine Arts</a:t>
            </a:r>
          </a:p>
          <a:p>
            <a:pPr>
              <a:buFont typeface="Wingdings" panose="05000000000000000000" pitchFamily="2" charset="2"/>
              <a:buNone/>
            </a:pPr>
            <a:endParaRPr lang="en-US" altLang="en-US" sz="1800" dirty="0"/>
          </a:p>
        </p:txBody>
      </p:sp>
    </p:spTree>
    <p:extLst>
      <p:ext uri="{BB962C8B-B14F-4D97-AF65-F5344CB8AC3E}">
        <p14:creationId xmlns:p14="http://schemas.microsoft.com/office/powerpoint/2010/main" val="4246954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b="1">
                <a:solidFill>
                  <a:schemeClr val="tx1"/>
                </a:solidFill>
              </a:rPr>
              <a:t>Accelerated Programs</a:t>
            </a:r>
            <a:br>
              <a:rPr lang="en-US" altLang="en-US" b="1">
                <a:solidFill>
                  <a:schemeClr val="tx1"/>
                </a:solidFill>
              </a:rPr>
            </a:br>
            <a:r>
              <a:rPr lang="en-US" altLang="en-US" sz="3200" b="1" i="1">
                <a:solidFill>
                  <a:schemeClr val="tx1"/>
                </a:solidFill>
              </a:rPr>
              <a:t>(meets rigorous course requirement)</a:t>
            </a:r>
          </a:p>
        </p:txBody>
      </p:sp>
      <p:sp>
        <p:nvSpPr>
          <p:cNvPr id="12291" name="Rectangle 3"/>
          <p:cNvSpPr>
            <a:spLocks noGrp="1" noChangeArrowheads="1"/>
          </p:cNvSpPr>
          <p:nvPr>
            <p:ph type="body" idx="1"/>
          </p:nvPr>
        </p:nvSpPr>
        <p:spPr>
          <a:xfrm>
            <a:off x="2133600" y="2017713"/>
            <a:ext cx="8345488" cy="4687887"/>
          </a:xfrm>
        </p:spPr>
        <p:txBody>
          <a:bodyPr numCol="2">
            <a:normAutofit lnSpcReduction="10000"/>
          </a:bodyPr>
          <a:lstStyle/>
          <a:p>
            <a:pPr marL="0" indent="0">
              <a:lnSpc>
                <a:spcPct val="90000"/>
              </a:lnSpc>
              <a:buNone/>
            </a:pPr>
            <a:r>
              <a:rPr lang="en-US" altLang="en-US" sz="2800" b="1" dirty="0">
                <a:solidFill>
                  <a:srgbClr val="C00000"/>
                </a:solidFill>
              </a:rPr>
              <a:t>*Advanced Placement </a:t>
            </a:r>
          </a:p>
          <a:p>
            <a:pPr lvl="1" indent="-342900">
              <a:lnSpc>
                <a:spcPct val="90000"/>
              </a:lnSpc>
              <a:buFont typeface="Wingdings" panose="05000000000000000000" pitchFamily="2" charset="2"/>
              <a:buChar char="Ø"/>
            </a:pPr>
            <a:r>
              <a:rPr lang="en-US" altLang="en-US" sz="2000" b="1" dirty="0"/>
              <a:t>AP World History</a:t>
            </a:r>
          </a:p>
          <a:p>
            <a:pPr lvl="1" indent="-342900">
              <a:lnSpc>
                <a:spcPct val="90000"/>
              </a:lnSpc>
              <a:buFont typeface="Wingdings" panose="05000000000000000000" pitchFamily="2" charset="2"/>
              <a:buChar char="Ø"/>
            </a:pPr>
            <a:r>
              <a:rPr lang="en-US" altLang="en-US" sz="2000" b="1" dirty="0"/>
              <a:t>AP Computer Science Principles</a:t>
            </a:r>
          </a:p>
          <a:p>
            <a:pPr lvl="1" indent="-342900">
              <a:lnSpc>
                <a:spcPct val="90000"/>
              </a:lnSpc>
              <a:buFont typeface="Wingdings" panose="05000000000000000000" pitchFamily="2" charset="2"/>
              <a:buChar char="Ø"/>
            </a:pPr>
            <a:r>
              <a:rPr lang="en-US" altLang="en-US" sz="2000" b="1" dirty="0"/>
              <a:t>AP Human Geography</a:t>
            </a:r>
          </a:p>
          <a:p>
            <a:pPr lvl="1" indent="-342900">
              <a:lnSpc>
                <a:spcPct val="90000"/>
              </a:lnSpc>
              <a:buFont typeface="Wingdings" panose="05000000000000000000" pitchFamily="2" charset="2"/>
              <a:buChar char="Ø"/>
            </a:pPr>
            <a:r>
              <a:rPr lang="en-US" altLang="en-US" sz="2000" b="1" dirty="0"/>
              <a:t>AP Government</a:t>
            </a:r>
          </a:p>
          <a:p>
            <a:pPr lvl="1" indent="-342900">
              <a:lnSpc>
                <a:spcPct val="90000"/>
              </a:lnSpc>
              <a:buFont typeface="Wingdings" panose="05000000000000000000" pitchFamily="2" charset="2"/>
              <a:buChar char="Ø"/>
            </a:pPr>
            <a:r>
              <a:rPr lang="en-US" altLang="en-US" sz="2000" b="1" dirty="0"/>
              <a:t>AP Biology</a:t>
            </a:r>
          </a:p>
          <a:p>
            <a:pPr marL="400050" lvl="1" indent="0">
              <a:lnSpc>
                <a:spcPct val="90000"/>
              </a:lnSpc>
              <a:buNone/>
            </a:pPr>
            <a:endParaRPr lang="en-US" altLang="en-US" sz="2000" b="1" dirty="0"/>
          </a:p>
          <a:p>
            <a:pPr lvl="1" indent="-342900">
              <a:lnSpc>
                <a:spcPct val="90000"/>
              </a:lnSpc>
              <a:buFont typeface="Wingdings" panose="05000000000000000000" pitchFamily="2" charset="2"/>
              <a:buChar char="Ø"/>
            </a:pPr>
            <a:endParaRPr lang="en-US" altLang="en-US" sz="2000" b="1" dirty="0"/>
          </a:p>
          <a:p>
            <a:pPr marL="400050" lvl="1" indent="0">
              <a:lnSpc>
                <a:spcPct val="90000"/>
              </a:lnSpc>
              <a:buNone/>
            </a:pPr>
            <a:endParaRPr lang="en-US" altLang="en-US" sz="2000" b="1" dirty="0"/>
          </a:p>
          <a:p>
            <a:pPr lvl="1" indent="-342900">
              <a:lnSpc>
                <a:spcPct val="90000"/>
              </a:lnSpc>
              <a:buFont typeface="Wingdings" panose="05000000000000000000" pitchFamily="2" charset="2"/>
              <a:buChar char="Ø"/>
            </a:pPr>
            <a:endParaRPr lang="en-US" altLang="en-US" sz="2000" b="1" dirty="0"/>
          </a:p>
          <a:p>
            <a:pPr lvl="1" indent="-342900">
              <a:lnSpc>
                <a:spcPct val="90000"/>
              </a:lnSpc>
              <a:buFont typeface="Wingdings" panose="05000000000000000000" pitchFamily="2" charset="2"/>
              <a:buChar char="Ø"/>
            </a:pPr>
            <a:endParaRPr lang="en-US" altLang="en-US" sz="2000" b="1" dirty="0"/>
          </a:p>
          <a:p>
            <a:pPr marL="400050" lvl="1" indent="0">
              <a:lnSpc>
                <a:spcPct val="90000"/>
              </a:lnSpc>
              <a:buNone/>
            </a:pPr>
            <a:endParaRPr lang="en-US" altLang="en-US" sz="2000" b="1" dirty="0"/>
          </a:p>
          <a:p>
            <a:pPr lvl="1" indent="-342900">
              <a:lnSpc>
                <a:spcPct val="90000"/>
              </a:lnSpc>
              <a:buFont typeface="Wingdings" panose="05000000000000000000" pitchFamily="2" charset="2"/>
              <a:buChar char="Ø"/>
            </a:pPr>
            <a:endParaRPr lang="en-US" altLang="en-US" sz="2000" b="1" dirty="0"/>
          </a:p>
          <a:p>
            <a:pPr lvl="1" indent="-342900">
              <a:lnSpc>
                <a:spcPct val="90000"/>
              </a:lnSpc>
              <a:buFont typeface="Wingdings" panose="05000000000000000000" pitchFamily="2" charset="2"/>
              <a:buChar char="Ø"/>
            </a:pPr>
            <a:r>
              <a:rPr lang="en-US" altLang="en-US" sz="2000" b="1" dirty="0"/>
              <a:t>AP Chemistry</a:t>
            </a:r>
          </a:p>
          <a:p>
            <a:pPr lvl="1" indent="-342900">
              <a:lnSpc>
                <a:spcPct val="90000"/>
              </a:lnSpc>
              <a:buFont typeface="Wingdings" panose="05000000000000000000" pitchFamily="2" charset="2"/>
              <a:buChar char="Ø"/>
            </a:pPr>
            <a:r>
              <a:rPr lang="en-US" altLang="en-US" sz="2000" b="1" dirty="0"/>
              <a:t>AP Physics</a:t>
            </a:r>
          </a:p>
          <a:p>
            <a:pPr lvl="1" indent="-342900">
              <a:lnSpc>
                <a:spcPct val="90000"/>
              </a:lnSpc>
              <a:buFont typeface="Wingdings" panose="05000000000000000000" pitchFamily="2" charset="2"/>
              <a:buChar char="Ø"/>
            </a:pPr>
            <a:r>
              <a:rPr lang="en-US" altLang="en-US" sz="2000" b="1" dirty="0"/>
              <a:t>AP US History</a:t>
            </a:r>
          </a:p>
          <a:p>
            <a:pPr lvl="1" indent="-342900">
              <a:lnSpc>
                <a:spcPct val="90000"/>
              </a:lnSpc>
              <a:buFont typeface="Wingdings" panose="05000000000000000000" pitchFamily="2" charset="2"/>
              <a:buChar char="Ø"/>
            </a:pPr>
            <a:r>
              <a:rPr lang="en-US" altLang="en-US" sz="2000" b="1" dirty="0"/>
              <a:t>AP Microeconomics</a:t>
            </a:r>
          </a:p>
          <a:p>
            <a:pPr lvl="1" indent="-342900">
              <a:lnSpc>
                <a:spcPct val="90000"/>
              </a:lnSpc>
              <a:buFont typeface="Wingdings" panose="05000000000000000000" pitchFamily="2" charset="2"/>
              <a:buChar char="Ø"/>
            </a:pPr>
            <a:r>
              <a:rPr lang="en-US" altLang="en-US" sz="2000" b="1" dirty="0"/>
              <a:t>AP English Compo</a:t>
            </a:r>
          </a:p>
          <a:p>
            <a:pPr lvl="1" indent="-342900">
              <a:lnSpc>
                <a:spcPct val="90000"/>
              </a:lnSpc>
              <a:buFont typeface="Wingdings" panose="05000000000000000000" pitchFamily="2" charset="2"/>
              <a:buChar char="Ø"/>
            </a:pPr>
            <a:r>
              <a:rPr lang="en-US" altLang="en-US" sz="2000" b="1" dirty="0"/>
              <a:t>AP English Lit</a:t>
            </a:r>
          </a:p>
          <a:p>
            <a:pPr lvl="1" indent="-342900">
              <a:lnSpc>
                <a:spcPct val="90000"/>
              </a:lnSpc>
              <a:buFont typeface="Wingdings" panose="05000000000000000000" pitchFamily="2" charset="2"/>
              <a:buChar char="Ø"/>
            </a:pPr>
            <a:r>
              <a:rPr lang="en-US" altLang="en-US" sz="2000" b="1" dirty="0"/>
              <a:t>AP Calculus AB and BC</a:t>
            </a:r>
          </a:p>
          <a:p>
            <a:pPr lvl="1" indent="-342900">
              <a:lnSpc>
                <a:spcPct val="90000"/>
              </a:lnSpc>
              <a:buFont typeface="Wingdings" panose="05000000000000000000" pitchFamily="2" charset="2"/>
              <a:buChar char="Ø"/>
            </a:pPr>
            <a:r>
              <a:rPr lang="en-US" altLang="en-US" sz="2000" b="1" dirty="0"/>
              <a:t>AP Statistics</a:t>
            </a:r>
          </a:p>
          <a:p>
            <a:pPr lvl="2" indent="-342900">
              <a:lnSpc>
                <a:spcPct val="90000"/>
              </a:lnSpc>
              <a:buFont typeface="Wingdings" panose="05000000000000000000" pitchFamily="2" charset="2"/>
              <a:buChar char="Ø"/>
            </a:pPr>
            <a:r>
              <a:rPr lang="en-US" altLang="en-US" b="1" dirty="0"/>
              <a:t>Teacher Recommendation Required</a:t>
            </a:r>
          </a:p>
          <a:p>
            <a:pPr lvl="2" eaLnBrk="1" hangingPunct="1">
              <a:lnSpc>
                <a:spcPct val="90000"/>
              </a:lnSpc>
              <a:buFont typeface="Wingdings" panose="05000000000000000000" pitchFamily="2" charset="2"/>
              <a:buChar char="Ø"/>
            </a:pPr>
            <a:r>
              <a:rPr lang="en-US" altLang="en-US" dirty="0">
                <a:solidFill>
                  <a:srgbClr val="CC0000"/>
                </a:solidFill>
              </a:rPr>
              <a:t>See Mr. Meegan for details</a:t>
            </a:r>
          </a:p>
          <a:p>
            <a:pPr marL="457200" lvl="1" indent="0">
              <a:lnSpc>
                <a:spcPct val="90000"/>
              </a:lnSpc>
              <a:buNone/>
            </a:pPr>
            <a:endParaRPr lang="en-US" altLang="en-US" sz="2600" dirty="0">
              <a:solidFill>
                <a:srgbClr val="CC0000"/>
              </a:solidFill>
            </a:endParaRPr>
          </a:p>
          <a:p>
            <a:pPr marL="0" indent="0">
              <a:lnSpc>
                <a:spcPct val="90000"/>
              </a:lnSpc>
              <a:buNone/>
            </a:pPr>
            <a:endParaRPr lang="en-US" altLang="en-US" sz="28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6052" y="228601"/>
            <a:ext cx="7793037" cy="1462087"/>
          </a:xfrm>
        </p:spPr>
        <p:txBody>
          <a:bodyPr/>
          <a:lstStyle/>
          <a:p>
            <a:r>
              <a:rPr lang="en-US" altLang="en-US" sz="3200" b="1">
                <a:solidFill>
                  <a:schemeClr val="tx1"/>
                </a:solidFill>
              </a:rPr>
              <a:t>Accelerated Programs</a:t>
            </a:r>
            <a:br>
              <a:rPr lang="en-US" altLang="en-US" sz="3200" b="1">
                <a:solidFill>
                  <a:schemeClr val="tx1"/>
                </a:solidFill>
              </a:rPr>
            </a:br>
            <a:r>
              <a:rPr lang="en-US" altLang="en-US" sz="3200" b="1" i="1">
                <a:solidFill>
                  <a:schemeClr val="tx1"/>
                </a:solidFill>
              </a:rPr>
              <a:t>(meets rigorous course requirement)</a:t>
            </a:r>
            <a:endParaRPr lang="en-US" sz="3200"/>
          </a:p>
        </p:txBody>
      </p:sp>
      <p:sp>
        <p:nvSpPr>
          <p:cNvPr id="3" name="Content Placeholder 2"/>
          <p:cNvSpPr>
            <a:spLocks noGrp="1"/>
          </p:cNvSpPr>
          <p:nvPr>
            <p:ph idx="1"/>
          </p:nvPr>
        </p:nvSpPr>
        <p:spPr>
          <a:xfrm>
            <a:off x="2362200" y="1828800"/>
            <a:ext cx="8116888" cy="4648200"/>
          </a:xfrm>
        </p:spPr>
        <p:txBody>
          <a:bodyPr>
            <a:normAutofit fontScale="92500" lnSpcReduction="20000"/>
          </a:bodyPr>
          <a:lstStyle/>
          <a:p>
            <a:pPr marL="0" indent="0">
              <a:lnSpc>
                <a:spcPct val="90000"/>
              </a:lnSpc>
              <a:buNone/>
            </a:pPr>
            <a:r>
              <a:rPr lang="en-US" altLang="en-US" sz="2800" b="1" dirty="0">
                <a:solidFill>
                  <a:srgbClr val="C00000"/>
                </a:solidFill>
              </a:rPr>
              <a:t>*Dual Enrollment</a:t>
            </a:r>
          </a:p>
          <a:p>
            <a:pPr marL="857250" lvl="2" indent="0">
              <a:lnSpc>
                <a:spcPct val="90000"/>
              </a:lnSpc>
              <a:buFont typeface="Wingdings" panose="05000000000000000000" pitchFamily="2" charset="2"/>
              <a:buChar char="Ø"/>
            </a:pPr>
            <a:r>
              <a:rPr lang="en-US" altLang="en-US" b="1" u="sng" dirty="0"/>
              <a:t>AA Degree Courses</a:t>
            </a:r>
            <a:r>
              <a:rPr lang="en-US" altLang="en-US" dirty="0"/>
              <a:t> (3.0 GPA) &amp; Test Scores</a:t>
            </a:r>
          </a:p>
          <a:p>
            <a:pPr marL="857250" lvl="2" indent="0">
              <a:lnSpc>
                <a:spcPct val="90000"/>
              </a:lnSpc>
              <a:buFont typeface="Wingdings" panose="05000000000000000000" pitchFamily="2" charset="2"/>
              <a:buChar char="Ø"/>
            </a:pPr>
            <a:r>
              <a:rPr lang="en-US" altLang="en-US" b="1" u="sng" dirty="0"/>
              <a:t>AS Degree Courses</a:t>
            </a:r>
            <a:r>
              <a:rPr lang="en-US" altLang="en-US" dirty="0"/>
              <a:t>  (2.5 GPA) &amp; Test Scores </a:t>
            </a:r>
          </a:p>
          <a:p>
            <a:pPr marL="857250" lvl="2" indent="0">
              <a:lnSpc>
                <a:spcPct val="90000"/>
              </a:lnSpc>
              <a:buFont typeface="Wingdings" panose="05000000000000000000" pitchFamily="2" charset="2"/>
              <a:buChar char="Ø"/>
            </a:pPr>
            <a:r>
              <a:rPr lang="en-US" altLang="en-US" b="1" u="sng" dirty="0"/>
              <a:t>Vocational Courses</a:t>
            </a:r>
            <a:r>
              <a:rPr lang="en-US" altLang="en-US" dirty="0"/>
              <a:t> (2.5 GPA) &amp; Test Scores – very limited</a:t>
            </a:r>
          </a:p>
          <a:p>
            <a:pPr marL="457200" lvl="1" indent="0">
              <a:lnSpc>
                <a:spcPct val="90000"/>
              </a:lnSpc>
              <a:buFont typeface="Wingdings" panose="05000000000000000000" pitchFamily="2" charset="2"/>
              <a:buChar char="Ø"/>
            </a:pPr>
            <a:r>
              <a:rPr lang="en-US" altLang="en-US" sz="2000" dirty="0"/>
              <a:t> </a:t>
            </a:r>
            <a:r>
              <a:rPr lang="en-US" altLang="en-US" sz="2000" dirty="0">
                <a:solidFill>
                  <a:srgbClr val="C00000"/>
                </a:solidFill>
              </a:rPr>
              <a:t>Early College Program</a:t>
            </a:r>
          </a:p>
          <a:p>
            <a:pPr marL="857250" lvl="2" indent="0">
              <a:lnSpc>
                <a:spcPct val="90000"/>
              </a:lnSpc>
              <a:buFont typeface="Wingdings" panose="05000000000000000000" pitchFamily="2" charset="2"/>
              <a:buChar char="Ø"/>
            </a:pPr>
            <a:r>
              <a:rPr lang="en-US" altLang="en-US" dirty="0"/>
              <a:t>Invited semester 2 9</a:t>
            </a:r>
            <a:r>
              <a:rPr lang="en-US" altLang="en-US" baseline="30000" dirty="0"/>
              <a:t>th</a:t>
            </a:r>
            <a:r>
              <a:rPr lang="en-US" altLang="en-US" dirty="0"/>
              <a:t> grade based on 3.0 GPA</a:t>
            </a:r>
          </a:p>
          <a:p>
            <a:pPr marL="857250" lvl="2" indent="0">
              <a:lnSpc>
                <a:spcPct val="90000"/>
              </a:lnSpc>
              <a:buFont typeface="Wingdings" panose="05000000000000000000" pitchFamily="2" charset="2"/>
              <a:buChar char="Ø"/>
            </a:pPr>
            <a:r>
              <a:rPr lang="en-US" altLang="en-US" dirty="0"/>
              <a:t>Get Bus to EFSC in 10</a:t>
            </a:r>
            <a:r>
              <a:rPr lang="en-US" altLang="en-US" baseline="30000" dirty="0"/>
              <a:t>th</a:t>
            </a:r>
            <a:r>
              <a:rPr lang="en-US" altLang="en-US" dirty="0"/>
              <a:t> grade</a:t>
            </a:r>
          </a:p>
          <a:p>
            <a:pPr marL="857250" lvl="2" indent="0">
              <a:lnSpc>
                <a:spcPct val="90000"/>
              </a:lnSpc>
              <a:buFont typeface="Wingdings" panose="05000000000000000000" pitchFamily="2" charset="2"/>
              <a:buChar char="Ø"/>
            </a:pPr>
            <a:r>
              <a:rPr lang="en-US" altLang="en-US" dirty="0"/>
              <a:t>Tracked specifically for AA degree</a:t>
            </a:r>
          </a:p>
          <a:p>
            <a:pPr marL="457200" lvl="1" indent="0">
              <a:lnSpc>
                <a:spcPct val="90000"/>
              </a:lnSpc>
              <a:buFont typeface="Wingdings" panose="05000000000000000000" pitchFamily="2" charset="2"/>
              <a:buChar char="Ø"/>
            </a:pPr>
            <a:r>
              <a:rPr lang="en-US" altLang="en-US" sz="2000" dirty="0"/>
              <a:t> </a:t>
            </a:r>
            <a:r>
              <a:rPr lang="en-US" altLang="en-US" sz="2000" dirty="0">
                <a:solidFill>
                  <a:srgbClr val="C00000"/>
                </a:solidFill>
              </a:rPr>
              <a:t>Part Time Dual Enrollment</a:t>
            </a:r>
          </a:p>
          <a:p>
            <a:pPr marL="857250" lvl="2" indent="0">
              <a:lnSpc>
                <a:spcPct val="90000"/>
              </a:lnSpc>
              <a:buFont typeface="Wingdings" panose="05000000000000000000" pitchFamily="2" charset="2"/>
              <a:buChar char="Ø"/>
            </a:pPr>
            <a:r>
              <a:rPr lang="en-US" altLang="en-US" dirty="0"/>
              <a:t>Must meet qualifications – GPA, test scores, orientation</a:t>
            </a:r>
          </a:p>
          <a:p>
            <a:pPr marL="857250" lvl="2" indent="0">
              <a:lnSpc>
                <a:spcPct val="90000"/>
              </a:lnSpc>
              <a:buFont typeface="Wingdings" panose="05000000000000000000" pitchFamily="2" charset="2"/>
              <a:buChar char="Ø"/>
            </a:pPr>
            <a:r>
              <a:rPr lang="en-US" altLang="en-US" dirty="0"/>
              <a:t>Want to get some college classes and experience</a:t>
            </a:r>
          </a:p>
          <a:p>
            <a:pPr marL="857250" lvl="2" indent="0">
              <a:lnSpc>
                <a:spcPct val="90000"/>
              </a:lnSpc>
              <a:buFont typeface="Wingdings" panose="05000000000000000000" pitchFamily="2" charset="2"/>
              <a:buChar char="Ø"/>
            </a:pPr>
            <a:r>
              <a:rPr lang="en-US" altLang="en-US" dirty="0"/>
              <a:t>Transportation is not provided</a:t>
            </a:r>
          </a:p>
          <a:p>
            <a:pPr marL="457200" lvl="1" indent="0">
              <a:lnSpc>
                <a:spcPct val="90000"/>
              </a:lnSpc>
              <a:buFont typeface="Wingdings" panose="05000000000000000000" pitchFamily="2" charset="2"/>
              <a:buChar char="Ø"/>
            </a:pPr>
            <a:r>
              <a:rPr lang="en-US" altLang="en-US" sz="2000" dirty="0">
                <a:solidFill>
                  <a:srgbClr val="CC0000"/>
                </a:solidFill>
              </a:rPr>
              <a:t> Early Admissions</a:t>
            </a:r>
            <a:r>
              <a:rPr lang="en-US" altLang="en-US" sz="2000" dirty="0"/>
              <a:t> – Senior Year</a:t>
            </a:r>
          </a:p>
          <a:p>
            <a:pPr marL="857250" lvl="2" indent="0">
              <a:lnSpc>
                <a:spcPct val="90000"/>
              </a:lnSpc>
              <a:buFont typeface="Wingdings" panose="05000000000000000000" pitchFamily="2" charset="2"/>
              <a:buChar char="Ø"/>
            </a:pPr>
            <a:r>
              <a:rPr lang="en-US" altLang="en-US" dirty="0"/>
              <a:t>3.0 GPA by the end of junior year &amp; test scores</a:t>
            </a:r>
          </a:p>
          <a:p>
            <a:pPr marL="857250" lvl="2" indent="0">
              <a:lnSpc>
                <a:spcPct val="90000"/>
              </a:lnSpc>
              <a:buFont typeface="Wingdings" panose="05000000000000000000" pitchFamily="2" charset="2"/>
              <a:buChar char="Ø"/>
            </a:pPr>
            <a:r>
              <a:rPr lang="en-US" altLang="en-US" dirty="0"/>
              <a:t>Meet with counselor to plan </a:t>
            </a:r>
            <a:r>
              <a:rPr lang="en-US" altLang="en-US" u="sng" dirty="0"/>
              <a:t>early</a:t>
            </a:r>
            <a:r>
              <a:rPr lang="en-US" altLang="en-US" dirty="0"/>
              <a:t>! (most HS graduation requirements must be completed prior to acceptance)</a:t>
            </a:r>
          </a:p>
          <a:p>
            <a:pPr marL="0" indent="0">
              <a:buNone/>
            </a:pPr>
            <a:r>
              <a:rPr lang="en-US" dirty="0"/>
              <a:t>*See Ms. Persing for more information</a:t>
            </a:r>
          </a:p>
        </p:txBody>
      </p:sp>
    </p:spTree>
    <p:extLst>
      <p:ext uri="{BB962C8B-B14F-4D97-AF65-F5344CB8AC3E}">
        <p14:creationId xmlns:p14="http://schemas.microsoft.com/office/powerpoint/2010/main" val="1266982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b="1">
                <a:solidFill>
                  <a:schemeClr val="tx1"/>
                </a:solidFill>
              </a:rPr>
              <a:t>Accelerated Programs</a:t>
            </a:r>
            <a:br>
              <a:rPr lang="en-US" altLang="en-US" sz="3200" b="1">
                <a:solidFill>
                  <a:schemeClr val="tx1"/>
                </a:solidFill>
              </a:rPr>
            </a:br>
            <a:r>
              <a:rPr lang="en-US" altLang="en-US" sz="3200" b="1" i="1">
                <a:solidFill>
                  <a:schemeClr val="tx1"/>
                </a:solidFill>
              </a:rPr>
              <a:t>(meets rigorous course requirement)</a:t>
            </a:r>
            <a:endParaRPr lang="en-US" sz="3200"/>
          </a:p>
        </p:txBody>
      </p:sp>
      <p:sp>
        <p:nvSpPr>
          <p:cNvPr id="3" name="Content Placeholder 2"/>
          <p:cNvSpPr>
            <a:spLocks noGrp="1"/>
          </p:cNvSpPr>
          <p:nvPr>
            <p:ph idx="1"/>
          </p:nvPr>
        </p:nvSpPr>
        <p:spPr>
          <a:xfrm>
            <a:off x="2706688" y="2017713"/>
            <a:ext cx="7772400" cy="4687887"/>
          </a:xfrm>
        </p:spPr>
        <p:txBody>
          <a:bodyPr/>
          <a:lstStyle/>
          <a:p>
            <a:pPr marL="57150" indent="0">
              <a:lnSpc>
                <a:spcPct val="90000"/>
              </a:lnSpc>
              <a:buNone/>
            </a:pPr>
            <a:r>
              <a:rPr lang="en-US" altLang="en-US" b="1">
                <a:solidFill>
                  <a:srgbClr val="CC0000"/>
                </a:solidFill>
              </a:rPr>
              <a:t>*IB Career Program</a:t>
            </a:r>
          </a:p>
          <a:p>
            <a:pPr marL="914400" lvl="1" indent="-457200">
              <a:lnSpc>
                <a:spcPct val="90000"/>
              </a:lnSpc>
              <a:buFont typeface="Wingdings" panose="05000000000000000000" pitchFamily="2" charset="2"/>
              <a:buChar char="Ø"/>
            </a:pPr>
            <a:r>
              <a:rPr lang="en-US" altLang="en-US" sz="2000"/>
              <a:t>Must choose a career path (CTE)</a:t>
            </a:r>
          </a:p>
          <a:p>
            <a:pPr marL="1314450" lvl="2" indent="-457200">
              <a:lnSpc>
                <a:spcPct val="90000"/>
              </a:lnSpc>
              <a:buFont typeface="Wingdings" panose="05000000000000000000" pitchFamily="2" charset="2"/>
              <a:buChar char="Ø"/>
            </a:pPr>
            <a:r>
              <a:rPr lang="en-US" altLang="en-US" sz="1800"/>
              <a:t>Take as an elective each year for 3 years</a:t>
            </a:r>
          </a:p>
          <a:p>
            <a:pPr marL="914400" lvl="1" indent="-457200">
              <a:lnSpc>
                <a:spcPct val="90000"/>
              </a:lnSpc>
              <a:buFont typeface="Wingdings" panose="05000000000000000000" pitchFamily="2" charset="2"/>
              <a:buChar char="Ø"/>
            </a:pPr>
            <a:r>
              <a:rPr lang="en-US" altLang="en-US" sz="2000"/>
              <a:t>2 IB courses &amp; Personal/Professional Skills course</a:t>
            </a:r>
          </a:p>
          <a:p>
            <a:pPr marL="1314450" lvl="2" indent="-457200">
              <a:lnSpc>
                <a:spcPct val="90000"/>
              </a:lnSpc>
              <a:buFont typeface="Wingdings" panose="05000000000000000000" pitchFamily="2" charset="2"/>
              <a:buChar char="Ø"/>
            </a:pPr>
            <a:r>
              <a:rPr lang="en-US" altLang="en-US" sz="1800"/>
              <a:t>Take Junior &amp; Senior year</a:t>
            </a:r>
          </a:p>
          <a:p>
            <a:pPr marL="1314450" lvl="2" indent="-457200">
              <a:lnSpc>
                <a:spcPct val="90000"/>
              </a:lnSpc>
              <a:buFont typeface="Wingdings" panose="05000000000000000000" pitchFamily="2" charset="2"/>
              <a:buChar char="Ø"/>
            </a:pPr>
            <a:r>
              <a:rPr lang="en-US" altLang="en-US" sz="1800"/>
              <a:t>1 IB course each year</a:t>
            </a:r>
          </a:p>
          <a:p>
            <a:pPr marL="857250" lvl="2" indent="0">
              <a:lnSpc>
                <a:spcPct val="90000"/>
              </a:lnSpc>
              <a:buNone/>
            </a:pPr>
            <a:endParaRPr lang="en-US" altLang="en-US" sz="1800"/>
          </a:p>
          <a:p>
            <a:pPr marL="857250" lvl="2" indent="0">
              <a:lnSpc>
                <a:spcPct val="90000"/>
              </a:lnSpc>
              <a:buNone/>
            </a:pPr>
            <a:endParaRPr lang="en-US" altLang="en-US" sz="1800"/>
          </a:p>
          <a:p>
            <a:pPr marL="857250" lvl="2" indent="0">
              <a:lnSpc>
                <a:spcPct val="90000"/>
              </a:lnSpc>
              <a:buNone/>
            </a:pPr>
            <a:r>
              <a:rPr lang="en-US" altLang="en-US" sz="1800"/>
              <a:t>*See Ms. Mason for more information</a:t>
            </a:r>
          </a:p>
        </p:txBody>
      </p:sp>
    </p:spTree>
    <p:extLst>
      <p:ext uri="{BB962C8B-B14F-4D97-AF65-F5344CB8AC3E}">
        <p14:creationId xmlns:p14="http://schemas.microsoft.com/office/powerpoint/2010/main" val="680260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z="3500" b="1">
                <a:solidFill>
                  <a:schemeClr val="tx1"/>
                </a:solidFill>
              </a:rPr>
              <a:t>Career &amp; Technical Education (CTE) Programs at Mel High</a:t>
            </a:r>
            <a:br>
              <a:rPr lang="en-US" altLang="en-US" sz="3500" b="1">
                <a:solidFill>
                  <a:schemeClr val="tx1"/>
                </a:solidFill>
              </a:rPr>
            </a:br>
            <a:r>
              <a:rPr lang="en-US" altLang="en-US" sz="2400" i="1">
                <a:solidFill>
                  <a:schemeClr val="tx1"/>
                </a:solidFill>
              </a:rPr>
              <a:t>(must complete 3 years in the same program)</a:t>
            </a:r>
          </a:p>
        </p:txBody>
      </p:sp>
      <p:sp>
        <p:nvSpPr>
          <p:cNvPr id="13315" name="Rectangle 3"/>
          <p:cNvSpPr>
            <a:spLocks noGrp="1" noChangeArrowheads="1"/>
          </p:cNvSpPr>
          <p:nvPr>
            <p:ph type="body" idx="1"/>
          </p:nvPr>
        </p:nvSpPr>
        <p:spPr>
          <a:xfrm>
            <a:off x="2430699" y="2057400"/>
            <a:ext cx="8040688" cy="4495800"/>
          </a:xfrm>
        </p:spPr>
        <p:txBody>
          <a:bodyPr/>
          <a:lstStyle/>
          <a:p>
            <a:pPr eaLnBrk="1" hangingPunct="1">
              <a:lnSpc>
                <a:spcPct val="80000"/>
              </a:lnSpc>
            </a:pPr>
            <a:r>
              <a:rPr lang="en-US" altLang="en-US" sz="2400"/>
              <a:t>Applied Engineering</a:t>
            </a:r>
          </a:p>
          <a:p>
            <a:pPr eaLnBrk="1" hangingPunct="1">
              <a:lnSpc>
                <a:spcPct val="80000"/>
              </a:lnSpc>
            </a:pPr>
            <a:r>
              <a:rPr lang="en-US" altLang="en-US" sz="2400"/>
              <a:t>Building Construction</a:t>
            </a:r>
          </a:p>
          <a:p>
            <a:pPr eaLnBrk="1" hangingPunct="1">
              <a:lnSpc>
                <a:spcPct val="80000"/>
              </a:lnSpc>
            </a:pPr>
            <a:r>
              <a:rPr lang="en-US" altLang="en-US" sz="2400"/>
              <a:t>Culinary Arts</a:t>
            </a:r>
          </a:p>
          <a:p>
            <a:pPr eaLnBrk="1" hangingPunct="1">
              <a:lnSpc>
                <a:spcPct val="80000"/>
              </a:lnSpc>
            </a:pPr>
            <a:r>
              <a:rPr lang="en-US" altLang="en-US" sz="2400"/>
              <a:t>Cyber Security</a:t>
            </a:r>
          </a:p>
          <a:p>
            <a:pPr eaLnBrk="1" hangingPunct="1">
              <a:lnSpc>
                <a:spcPct val="80000"/>
              </a:lnSpc>
            </a:pPr>
            <a:r>
              <a:rPr lang="en-US" altLang="en-US" sz="2400"/>
              <a:t>Digital Design</a:t>
            </a:r>
          </a:p>
          <a:p>
            <a:pPr eaLnBrk="1" hangingPunct="1">
              <a:lnSpc>
                <a:spcPct val="80000"/>
              </a:lnSpc>
            </a:pPr>
            <a:r>
              <a:rPr lang="en-US" altLang="en-US" sz="2400"/>
              <a:t>International Business</a:t>
            </a:r>
          </a:p>
          <a:p>
            <a:pPr eaLnBrk="1" hangingPunct="1">
              <a:lnSpc>
                <a:spcPct val="80000"/>
              </a:lnSpc>
            </a:pPr>
            <a:r>
              <a:rPr lang="en-US" altLang="en-US" sz="2400"/>
              <a:t>Emergency Medical Responder (HS Foundation, Anatomy &amp; Physiology, EMR)</a:t>
            </a:r>
          </a:p>
          <a:p>
            <a:pPr eaLnBrk="1" hangingPunct="1">
              <a:lnSpc>
                <a:spcPct val="80000"/>
              </a:lnSpc>
            </a:pPr>
            <a:r>
              <a:rPr lang="en-US" altLang="en-US" sz="2400"/>
              <a:t>Patient Care Technology (dual enrollment, senior year only, application required) </a:t>
            </a:r>
          </a:p>
          <a:p>
            <a:pPr eaLnBrk="1" hangingPunct="1">
              <a:lnSpc>
                <a:spcPct val="80000"/>
              </a:lnSpc>
            </a:pPr>
            <a:r>
              <a:rPr lang="en-US" altLang="en-US" sz="2400"/>
              <a:t>AFJROTC</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Badge">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D721CB0C4A9543A603789AA12C9F80" ma:contentTypeVersion="15" ma:contentTypeDescription="Create a new document." ma:contentTypeScope="" ma:versionID="72c837a7ab9822915e8b2706564def9c">
  <xsd:schema xmlns:xsd="http://www.w3.org/2001/XMLSchema" xmlns:xs="http://www.w3.org/2001/XMLSchema" xmlns:p="http://schemas.microsoft.com/office/2006/metadata/properties" xmlns:ns3="a1c05f52-b0d3-470f-a6c8-26d5cf0c6dad" xmlns:ns4="e22abb03-dbb2-4c4c-ae4a-ee8d0090b4d6" targetNamespace="http://schemas.microsoft.com/office/2006/metadata/properties" ma:root="true" ma:fieldsID="31d3e5f019f592a8dd55fb8dc29c3e0d" ns3:_="" ns4:_="">
    <xsd:import namespace="a1c05f52-b0d3-470f-a6c8-26d5cf0c6dad"/>
    <xsd:import namespace="e22abb03-dbb2-4c4c-ae4a-ee8d0090b4d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EventHashCode" minOccurs="0"/>
                <xsd:element ref="ns4:MediaServiceGenerationTime" minOccurs="0"/>
                <xsd:element ref="ns4:MediaServiceAutoKeyPoints" minOccurs="0"/>
                <xsd:element ref="ns4:MediaServiceKeyPoints" minOccurs="0"/>
                <xsd:element ref="ns4:MediaServiceAutoTags" minOccurs="0"/>
                <xsd:element ref="ns4:MediaServiceOCR" minOccurs="0"/>
                <xsd:element ref="ns4:MediaServiceDateTaken" minOccurs="0"/>
                <xsd:element ref="ns4:MediaServiceLocation" minOccurs="0"/>
                <xsd:element ref="ns4:MediaLengthInSecond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c05f52-b0d3-470f-a6c8-26d5cf0c6da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2abb03-dbb2-4c4c-ae4a-ee8d0090b4d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11E4AD-DAFF-48B0-B5BE-3CE8827CC8D2}">
  <ds:schemaRefs>
    <ds:schemaRef ds:uri="a1c05f52-b0d3-470f-a6c8-26d5cf0c6dad"/>
    <ds:schemaRef ds:uri="e22abb03-dbb2-4c4c-ae4a-ee8d0090b4d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F7EEFB8-9BD0-43B2-887E-B3E5970B3D61}">
  <ds:schemaRefs>
    <ds:schemaRef ds:uri="a1c05f52-b0d3-470f-a6c8-26d5cf0c6dad"/>
    <ds:schemaRef ds:uri="e22abb03-dbb2-4c4c-ae4a-ee8d0090b4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9A29AC1-9A7A-42AE-A830-1852AAD707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TM10001106[[fn=Badge]]</Template>
  <TotalTime>9</TotalTime>
  <Words>2440</Words>
  <Application>Microsoft Office PowerPoint</Application>
  <PresentationFormat>Widescreen</PresentationFormat>
  <Paragraphs>336</Paragraphs>
  <Slides>41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Arial Black</vt:lpstr>
      <vt:lpstr>Calibri</vt:lpstr>
      <vt:lpstr>Gill Sans MT</vt:lpstr>
      <vt:lpstr>Impact</vt:lpstr>
      <vt:lpstr>Tahoma</vt:lpstr>
      <vt:lpstr>Times New Roman</vt:lpstr>
      <vt:lpstr>Wingdings</vt:lpstr>
      <vt:lpstr>Badge</vt:lpstr>
      <vt:lpstr>PowerPoint Presentation</vt:lpstr>
      <vt:lpstr>PowerPoint Presentation</vt:lpstr>
      <vt:lpstr>GRADUATION Requirements for High School (4-years, 26 credits)</vt:lpstr>
      <vt:lpstr>PowerPoint Presentation</vt:lpstr>
      <vt:lpstr>Performing/Fine Arts Credit</vt:lpstr>
      <vt:lpstr>Accelerated Programs (meets rigorous course requirement)</vt:lpstr>
      <vt:lpstr>Accelerated Programs (meets rigorous course requirement)</vt:lpstr>
      <vt:lpstr>Accelerated Programs (meets rigorous course requirement)</vt:lpstr>
      <vt:lpstr>Career &amp; Technical Education (CTE) Programs at Mel High (must complete 3 years in the same program)</vt:lpstr>
      <vt:lpstr>Online Course</vt:lpstr>
      <vt:lpstr>PROMOTION STATUS </vt:lpstr>
      <vt:lpstr>PowerPoint Presentation</vt:lpstr>
      <vt:lpstr>PowerPoint Presentation</vt:lpstr>
      <vt:lpstr>    FLORIDA BRIGHT FUTURES SHOWS YOU THE MONEY $$$$</vt:lpstr>
      <vt:lpstr>PowerPoint Presentation</vt:lpstr>
      <vt:lpstr>ACTION PLAN FOR 10TH GRADE</vt:lpstr>
      <vt:lpstr>Course Requests</vt:lpstr>
      <vt:lpstr>Ultimate Goal:</vt:lpstr>
      <vt:lpstr>WELCOME BACK BULLDOGS!!</vt:lpstr>
      <vt:lpstr>MR. LINDE – 9TH GRADE</vt:lpstr>
      <vt:lpstr>MS. PEREZ – 10TH GRADE</vt:lpstr>
      <vt:lpstr>MS. KILMER – 11TH  &amp;  12TH  GRADE</vt:lpstr>
      <vt:lpstr>MR. MEEGAN – FACILITIES</vt:lpstr>
      <vt:lpstr>MS. WILLIAMS - CURRICULUM</vt:lpstr>
      <vt:lpstr>Dr. KIRK - PRINCIPAL</vt:lpstr>
      <vt:lpstr>MR. RAYMOND – ATHLETIC DIRECTOR</vt:lpstr>
      <vt:lpstr>DRESS CODE – DO’S AND DON’TS</vt:lpstr>
      <vt:lpstr>DRESS CODE – DO’S AND DON’TS </vt:lpstr>
      <vt:lpstr>DRESS CODE – DO’S AND DON’TS </vt:lpstr>
      <vt:lpstr>Some don’ts</vt:lpstr>
      <vt:lpstr>NEW WCD BOARD POLICY!!!</vt:lpstr>
      <vt:lpstr>FILMING OTHERS ON CAMPUS</vt:lpstr>
      <vt:lpstr>Bad choices/ NOT Negotiable</vt:lpstr>
      <vt:lpstr>DISCIPLINE OUTCOMES  All referrals WILL RESULT IN A Student conference and parent/caregiver communication</vt:lpstr>
      <vt:lpstr>DISCIPLINE OUTCOMES</vt:lpstr>
      <vt:lpstr>DISCIPLINE OUTCOMES</vt:lpstr>
      <vt:lpstr>ATTENDANCE</vt:lpstr>
      <vt:lpstr>TARDY TO CLASS OR SCHOOL  Yes - if you are tardy to school,  you are considered tardy to 1st period</vt:lpstr>
      <vt:lpstr>Speakout hotline</vt:lpstr>
      <vt:lpstr>MINGA  </vt:lpstr>
      <vt:lpstr>What do we expect from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FRESHMEN!</dc:title>
  <dc:creator>Cindy Lou</dc:creator>
  <cp:lastModifiedBy>Manhart.Julia@Melbourne High</cp:lastModifiedBy>
  <cp:revision>1</cp:revision>
  <cp:lastPrinted>2020-08-17T16:47:41Z</cp:lastPrinted>
  <dcterms:created xsi:type="dcterms:W3CDTF">2018-07-08T15:04:27Z</dcterms:created>
  <dcterms:modified xsi:type="dcterms:W3CDTF">2023-08-16T19:18:46Z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0x010100B5D721CB0C4A9543A603789AA12C9F80</vt:lpwstr>
  </property>
</Properties>
</file>